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57" r:id="rId4"/>
    <p:sldId id="258" r:id="rId5"/>
    <p:sldId id="259" r:id="rId6"/>
    <p:sldId id="260"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9" autoAdjust="0"/>
    <p:restoredTop sz="57926" autoAdjust="0"/>
  </p:normalViewPr>
  <p:slideViewPr>
    <p:cSldViewPr snapToGrid="0">
      <p:cViewPr varScale="1">
        <p:scale>
          <a:sx n="92" d="100"/>
          <a:sy n="92" d="100"/>
        </p:scale>
        <p:origin x="25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31728F7-8900-446D-8CA5-440D5621E08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A63C53-07AE-4010-81C3-E20756B8E2A5}">
      <dgm:prSet/>
      <dgm:spPr/>
      <dgm:t>
        <a:bodyPr/>
        <a:lstStyle/>
        <a:p>
          <a:pPr>
            <a:defRPr cap="all"/>
          </a:pPr>
          <a:r>
            <a:rPr lang="en-US" dirty="0"/>
            <a:t>Prevents unauthorized access</a:t>
          </a:r>
          <a:br>
            <a:rPr lang="en-US" dirty="0"/>
          </a:br>
          <a:endParaRPr lang="en-US" dirty="0"/>
        </a:p>
      </dgm:t>
    </dgm:pt>
    <dgm:pt modelId="{0D2269A7-F903-4162-AB28-516CDFE289B0}" type="parTrans" cxnId="{87BCD538-5C9E-485F-99BE-033BF1E339BB}">
      <dgm:prSet/>
      <dgm:spPr/>
      <dgm:t>
        <a:bodyPr/>
        <a:lstStyle/>
        <a:p>
          <a:endParaRPr lang="en-US"/>
        </a:p>
      </dgm:t>
    </dgm:pt>
    <dgm:pt modelId="{FFA4C7A8-F1B5-401F-8CE8-97D1201D0B31}" type="sibTrans" cxnId="{87BCD538-5C9E-485F-99BE-033BF1E339BB}">
      <dgm:prSet/>
      <dgm:spPr/>
      <dgm:t>
        <a:bodyPr/>
        <a:lstStyle/>
        <a:p>
          <a:endParaRPr lang="en-US"/>
        </a:p>
      </dgm:t>
    </dgm:pt>
    <dgm:pt modelId="{3F2F0FDB-F635-48C0-B63B-31E0D2E5FEC8}">
      <dgm:prSet/>
      <dgm:spPr/>
      <dgm:t>
        <a:bodyPr/>
        <a:lstStyle/>
        <a:p>
          <a:pPr>
            <a:defRPr cap="all"/>
          </a:pPr>
          <a:r>
            <a:rPr lang="en-US"/>
            <a:t>Reduces potential damage from insider threats</a:t>
          </a:r>
          <a:br>
            <a:rPr lang="en-US"/>
          </a:br>
          <a:endParaRPr lang="en-US"/>
        </a:p>
      </dgm:t>
    </dgm:pt>
    <dgm:pt modelId="{8BC2BEDA-7094-44E9-AEB5-97A519E37E4A}" type="parTrans" cxnId="{0C81022B-7904-4E61-B883-BC6EF1F41CA8}">
      <dgm:prSet/>
      <dgm:spPr/>
      <dgm:t>
        <a:bodyPr/>
        <a:lstStyle/>
        <a:p>
          <a:endParaRPr lang="en-US"/>
        </a:p>
      </dgm:t>
    </dgm:pt>
    <dgm:pt modelId="{22D687EE-203F-41AB-B923-5F48E182F930}" type="sibTrans" cxnId="{0C81022B-7904-4E61-B883-BC6EF1F41CA8}">
      <dgm:prSet/>
      <dgm:spPr/>
      <dgm:t>
        <a:bodyPr/>
        <a:lstStyle/>
        <a:p>
          <a:endParaRPr lang="en-US"/>
        </a:p>
      </dgm:t>
    </dgm:pt>
    <dgm:pt modelId="{BE1D6446-D341-4DFC-9316-53EFE7588C34}">
      <dgm:prSet/>
      <dgm:spPr/>
      <dgm:t>
        <a:bodyPr/>
        <a:lstStyle/>
        <a:p>
          <a:pPr>
            <a:defRPr cap="all"/>
          </a:pPr>
          <a:r>
            <a:rPr lang="en-US"/>
            <a:t>Limits the scope of attack vectors</a:t>
          </a:r>
        </a:p>
      </dgm:t>
    </dgm:pt>
    <dgm:pt modelId="{2545A529-8EF4-4DFC-8C31-7851CDE383DF}" type="parTrans" cxnId="{DAC406BB-1B9E-48C1-8413-A1628A9C1B3C}">
      <dgm:prSet/>
      <dgm:spPr/>
      <dgm:t>
        <a:bodyPr/>
        <a:lstStyle/>
        <a:p>
          <a:endParaRPr lang="en-US"/>
        </a:p>
      </dgm:t>
    </dgm:pt>
    <dgm:pt modelId="{04B8A869-DFAC-4FD0-B6D4-206FB485641D}" type="sibTrans" cxnId="{DAC406BB-1B9E-48C1-8413-A1628A9C1B3C}">
      <dgm:prSet/>
      <dgm:spPr/>
      <dgm:t>
        <a:bodyPr/>
        <a:lstStyle/>
        <a:p>
          <a:endParaRPr lang="en-US"/>
        </a:p>
      </dgm:t>
    </dgm:pt>
    <dgm:pt modelId="{ED0AB416-A399-4B27-8C34-C933368DEDD7}" type="pres">
      <dgm:prSet presAssocID="{B31728F7-8900-446D-8CA5-440D5621E086}" presName="root" presStyleCnt="0">
        <dgm:presLayoutVars>
          <dgm:dir/>
          <dgm:resizeHandles val="exact"/>
        </dgm:presLayoutVars>
      </dgm:prSet>
      <dgm:spPr/>
    </dgm:pt>
    <dgm:pt modelId="{557D11D3-75AB-4D6D-B4BA-38007D426E1C}" type="pres">
      <dgm:prSet presAssocID="{4AA63C53-07AE-4010-81C3-E20756B8E2A5}" presName="compNode" presStyleCnt="0"/>
      <dgm:spPr/>
    </dgm:pt>
    <dgm:pt modelId="{53B8E2BA-8EBC-4414-A2D1-394217DBE1B1}" type="pres">
      <dgm:prSet presAssocID="{4AA63C53-07AE-4010-81C3-E20756B8E2A5}" presName="iconBgRect" presStyleLbl="bgShp" presStyleIdx="0" presStyleCnt="3"/>
      <dgm:spPr/>
    </dgm:pt>
    <dgm:pt modelId="{67B55F0C-9769-4211-9B60-1467E728DA7F}" type="pres">
      <dgm:prSet presAssocID="{4AA63C53-07AE-4010-81C3-E20756B8E2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C935F1EE-F377-4CD7-8BF2-16B19A5DEAA5}" type="pres">
      <dgm:prSet presAssocID="{4AA63C53-07AE-4010-81C3-E20756B8E2A5}" presName="spaceRect" presStyleCnt="0"/>
      <dgm:spPr/>
    </dgm:pt>
    <dgm:pt modelId="{24608064-CA64-4E09-8432-7910D867DA24}" type="pres">
      <dgm:prSet presAssocID="{4AA63C53-07AE-4010-81C3-E20756B8E2A5}" presName="textRect" presStyleLbl="revTx" presStyleIdx="0" presStyleCnt="3">
        <dgm:presLayoutVars>
          <dgm:chMax val="1"/>
          <dgm:chPref val="1"/>
        </dgm:presLayoutVars>
      </dgm:prSet>
      <dgm:spPr/>
    </dgm:pt>
    <dgm:pt modelId="{859AF88F-4FA5-4435-B734-19D0C6C864FF}" type="pres">
      <dgm:prSet presAssocID="{FFA4C7A8-F1B5-401F-8CE8-97D1201D0B31}" presName="sibTrans" presStyleCnt="0"/>
      <dgm:spPr/>
    </dgm:pt>
    <dgm:pt modelId="{905E6907-55EE-4997-A7E4-16A035F04DC4}" type="pres">
      <dgm:prSet presAssocID="{3F2F0FDB-F635-48C0-B63B-31E0D2E5FEC8}" presName="compNode" presStyleCnt="0"/>
      <dgm:spPr/>
    </dgm:pt>
    <dgm:pt modelId="{44359F61-A48E-4AA1-B782-62F797AC5432}" type="pres">
      <dgm:prSet presAssocID="{3F2F0FDB-F635-48C0-B63B-31E0D2E5FEC8}" presName="iconBgRect" presStyleLbl="bgShp" presStyleIdx="1" presStyleCnt="3"/>
      <dgm:spPr/>
    </dgm:pt>
    <dgm:pt modelId="{1D6351A1-B085-4A7E-B415-B943A0132997}" type="pres">
      <dgm:prSet presAssocID="{3F2F0FDB-F635-48C0-B63B-31E0D2E5FE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BFB70C3F-6A10-4EE4-ABE1-D525987731ED}" type="pres">
      <dgm:prSet presAssocID="{3F2F0FDB-F635-48C0-B63B-31E0D2E5FEC8}" presName="spaceRect" presStyleCnt="0"/>
      <dgm:spPr/>
    </dgm:pt>
    <dgm:pt modelId="{BD5383B4-F6AD-4B26-A40C-FBADB9420869}" type="pres">
      <dgm:prSet presAssocID="{3F2F0FDB-F635-48C0-B63B-31E0D2E5FEC8}" presName="textRect" presStyleLbl="revTx" presStyleIdx="1" presStyleCnt="3">
        <dgm:presLayoutVars>
          <dgm:chMax val="1"/>
          <dgm:chPref val="1"/>
        </dgm:presLayoutVars>
      </dgm:prSet>
      <dgm:spPr/>
    </dgm:pt>
    <dgm:pt modelId="{2B5EE05B-C2D2-4927-B1F2-0C102D19C71E}" type="pres">
      <dgm:prSet presAssocID="{22D687EE-203F-41AB-B923-5F48E182F930}" presName="sibTrans" presStyleCnt="0"/>
      <dgm:spPr/>
    </dgm:pt>
    <dgm:pt modelId="{70D78492-1262-4422-B29B-E7B44DB580AD}" type="pres">
      <dgm:prSet presAssocID="{BE1D6446-D341-4DFC-9316-53EFE7588C34}" presName="compNode" presStyleCnt="0"/>
      <dgm:spPr/>
    </dgm:pt>
    <dgm:pt modelId="{4A2066BF-7B36-47B4-9984-9AEE906A8D0C}" type="pres">
      <dgm:prSet presAssocID="{BE1D6446-D341-4DFC-9316-53EFE7588C34}" presName="iconBgRect" presStyleLbl="bgShp" presStyleIdx="2" presStyleCnt="3"/>
      <dgm:spPr/>
    </dgm:pt>
    <dgm:pt modelId="{D50F2B7C-02D5-4906-972A-C2D24FF9325F}" type="pres">
      <dgm:prSet presAssocID="{BE1D6446-D341-4DFC-9316-53EFE7588C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73464A5-BC4B-466B-AF05-32B122C4BFEB}" type="pres">
      <dgm:prSet presAssocID="{BE1D6446-D341-4DFC-9316-53EFE7588C34}" presName="spaceRect" presStyleCnt="0"/>
      <dgm:spPr/>
    </dgm:pt>
    <dgm:pt modelId="{C29FC4FA-A942-463A-9DC8-84BD8D1174CD}" type="pres">
      <dgm:prSet presAssocID="{BE1D6446-D341-4DFC-9316-53EFE7588C34}" presName="textRect" presStyleLbl="revTx" presStyleIdx="2" presStyleCnt="3">
        <dgm:presLayoutVars>
          <dgm:chMax val="1"/>
          <dgm:chPref val="1"/>
        </dgm:presLayoutVars>
      </dgm:prSet>
      <dgm:spPr/>
    </dgm:pt>
  </dgm:ptLst>
  <dgm:cxnLst>
    <dgm:cxn modelId="{0C81022B-7904-4E61-B883-BC6EF1F41CA8}" srcId="{B31728F7-8900-446D-8CA5-440D5621E086}" destId="{3F2F0FDB-F635-48C0-B63B-31E0D2E5FEC8}" srcOrd="1" destOrd="0" parTransId="{8BC2BEDA-7094-44E9-AEB5-97A519E37E4A}" sibTransId="{22D687EE-203F-41AB-B923-5F48E182F930}"/>
    <dgm:cxn modelId="{973BAF35-BE1B-4794-ADA5-E7DB5DE9D147}" type="presOf" srcId="{B31728F7-8900-446D-8CA5-440D5621E086}" destId="{ED0AB416-A399-4B27-8C34-C933368DEDD7}" srcOrd="0" destOrd="0" presId="urn:microsoft.com/office/officeart/2018/5/layout/IconCircleLabelList"/>
    <dgm:cxn modelId="{87BCD538-5C9E-485F-99BE-033BF1E339BB}" srcId="{B31728F7-8900-446D-8CA5-440D5621E086}" destId="{4AA63C53-07AE-4010-81C3-E20756B8E2A5}" srcOrd="0" destOrd="0" parTransId="{0D2269A7-F903-4162-AB28-516CDFE289B0}" sibTransId="{FFA4C7A8-F1B5-401F-8CE8-97D1201D0B31}"/>
    <dgm:cxn modelId="{C47C796C-7840-4126-92CF-AA1D118B0070}" type="presOf" srcId="{BE1D6446-D341-4DFC-9316-53EFE7588C34}" destId="{C29FC4FA-A942-463A-9DC8-84BD8D1174CD}" srcOrd="0" destOrd="0" presId="urn:microsoft.com/office/officeart/2018/5/layout/IconCircleLabelList"/>
    <dgm:cxn modelId="{DAC406BB-1B9E-48C1-8413-A1628A9C1B3C}" srcId="{B31728F7-8900-446D-8CA5-440D5621E086}" destId="{BE1D6446-D341-4DFC-9316-53EFE7588C34}" srcOrd="2" destOrd="0" parTransId="{2545A529-8EF4-4DFC-8C31-7851CDE383DF}" sibTransId="{04B8A869-DFAC-4FD0-B6D4-206FB485641D}"/>
    <dgm:cxn modelId="{9EA523BD-2D7A-44AB-87AB-DB047B03E215}" type="presOf" srcId="{3F2F0FDB-F635-48C0-B63B-31E0D2E5FEC8}" destId="{BD5383B4-F6AD-4B26-A40C-FBADB9420869}" srcOrd="0" destOrd="0" presId="urn:microsoft.com/office/officeart/2018/5/layout/IconCircleLabelList"/>
    <dgm:cxn modelId="{917B2DE2-0E52-4B6A-B524-763D6C0663A1}" type="presOf" srcId="{4AA63C53-07AE-4010-81C3-E20756B8E2A5}" destId="{24608064-CA64-4E09-8432-7910D867DA24}" srcOrd="0" destOrd="0" presId="urn:microsoft.com/office/officeart/2018/5/layout/IconCircleLabelList"/>
    <dgm:cxn modelId="{4AD8D75E-107C-4F79-A056-1E16581BDEE3}" type="presParOf" srcId="{ED0AB416-A399-4B27-8C34-C933368DEDD7}" destId="{557D11D3-75AB-4D6D-B4BA-38007D426E1C}" srcOrd="0" destOrd="0" presId="urn:microsoft.com/office/officeart/2018/5/layout/IconCircleLabelList"/>
    <dgm:cxn modelId="{3F0C083A-122E-4051-9E8A-B76928F81026}" type="presParOf" srcId="{557D11D3-75AB-4D6D-B4BA-38007D426E1C}" destId="{53B8E2BA-8EBC-4414-A2D1-394217DBE1B1}" srcOrd="0" destOrd="0" presId="urn:microsoft.com/office/officeart/2018/5/layout/IconCircleLabelList"/>
    <dgm:cxn modelId="{EEEB3297-BC1E-467B-9135-6B76E7F4C3C6}" type="presParOf" srcId="{557D11D3-75AB-4D6D-B4BA-38007D426E1C}" destId="{67B55F0C-9769-4211-9B60-1467E728DA7F}" srcOrd="1" destOrd="0" presId="urn:microsoft.com/office/officeart/2018/5/layout/IconCircleLabelList"/>
    <dgm:cxn modelId="{1AB525C9-EB0E-42C9-BC9E-AB3DEE0F0344}" type="presParOf" srcId="{557D11D3-75AB-4D6D-B4BA-38007D426E1C}" destId="{C935F1EE-F377-4CD7-8BF2-16B19A5DEAA5}" srcOrd="2" destOrd="0" presId="urn:microsoft.com/office/officeart/2018/5/layout/IconCircleLabelList"/>
    <dgm:cxn modelId="{55CDCC56-DFA1-474B-96B3-728C36A4A6D8}" type="presParOf" srcId="{557D11D3-75AB-4D6D-B4BA-38007D426E1C}" destId="{24608064-CA64-4E09-8432-7910D867DA24}" srcOrd="3" destOrd="0" presId="urn:microsoft.com/office/officeart/2018/5/layout/IconCircleLabelList"/>
    <dgm:cxn modelId="{32478E29-BED7-49C7-8DAF-C0EB03847D6E}" type="presParOf" srcId="{ED0AB416-A399-4B27-8C34-C933368DEDD7}" destId="{859AF88F-4FA5-4435-B734-19D0C6C864FF}" srcOrd="1" destOrd="0" presId="urn:microsoft.com/office/officeart/2018/5/layout/IconCircleLabelList"/>
    <dgm:cxn modelId="{AA7774AF-81EE-4CBF-8C65-3BCB0780038A}" type="presParOf" srcId="{ED0AB416-A399-4B27-8C34-C933368DEDD7}" destId="{905E6907-55EE-4997-A7E4-16A035F04DC4}" srcOrd="2" destOrd="0" presId="urn:microsoft.com/office/officeart/2018/5/layout/IconCircleLabelList"/>
    <dgm:cxn modelId="{765CD145-942A-4310-A42C-65C6F7CAD62B}" type="presParOf" srcId="{905E6907-55EE-4997-A7E4-16A035F04DC4}" destId="{44359F61-A48E-4AA1-B782-62F797AC5432}" srcOrd="0" destOrd="0" presId="urn:microsoft.com/office/officeart/2018/5/layout/IconCircleLabelList"/>
    <dgm:cxn modelId="{62BC856A-FD71-4292-B630-19536626D44F}" type="presParOf" srcId="{905E6907-55EE-4997-A7E4-16A035F04DC4}" destId="{1D6351A1-B085-4A7E-B415-B943A0132997}" srcOrd="1" destOrd="0" presId="urn:microsoft.com/office/officeart/2018/5/layout/IconCircleLabelList"/>
    <dgm:cxn modelId="{1B7CA7AE-9FD8-44D5-A431-7F6AF616AB14}" type="presParOf" srcId="{905E6907-55EE-4997-A7E4-16A035F04DC4}" destId="{BFB70C3F-6A10-4EE4-ABE1-D525987731ED}" srcOrd="2" destOrd="0" presId="urn:microsoft.com/office/officeart/2018/5/layout/IconCircleLabelList"/>
    <dgm:cxn modelId="{83789455-EFCA-42F7-A857-FCFB81E17241}" type="presParOf" srcId="{905E6907-55EE-4997-A7E4-16A035F04DC4}" destId="{BD5383B4-F6AD-4B26-A40C-FBADB9420869}" srcOrd="3" destOrd="0" presId="urn:microsoft.com/office/officeart/2018/5/layout/IconCircleLabelList"/>
    <dgm:cxn modelId="{1A081B83-F9CD-4C1F-9720-A344C84CD042}" type="presParOf" srcId="{ED0AB416-A399-4B27-8C34-C933368DEDD7}" destId="{2B5EE05B-C2D2-4927-B1F2-0C102D19C71E}" srcOrd="3" destOrd="0" presId="urn:microsoft.com/office/officeart/2018/5/layout/IconCircleLabelList"/>
    <dgm:cxn modelId="{F8893394-3CE4-4312-914B-90721E5ECA31}" type="presParOf" srcId="{ED0AB416-A399-4B27-8C34-C933368DEDD7}" destId="{70D78492-1262-4422-B29B-E7B44DB580AD}" srcOrd="4" destOrd="0" presId="urn:microsoft.com/office/officeart/2018/5/layout/IconCircleLabelList"/>
    <dgm:cxn modelId="{2B8045DF-4194-4DEF-9B53-84001266D8ED}" type="presParOf" srcId="{70D78492-1262-4422-B29B-E7B44DB580AD}" destId="{4A2066BF-7B36-47B4-9984-9AEE906A8D0C}" srcOrd="0" destOrd="0" presId="urn:microsoft.com/office/officeart/2018/5/layout/IconCircleLabelList"/>
    <dgm:cxn modelId="{6E18473C-336C-44BF-8EDE-8BF459E420DA}" type="presParOf" srcId="{70D78492-1262-4422-B29B-E7B44DB580AD}" destId="{D50F2B7C-02D5-4906-972A-C2D24FF9325F}" srcOrd="1" destOrd="0" presId="urn:microsoft.com/office/officeart/2018/5/layout/IconCircleLabelList"/>
    <dgm:cxn modelId="{DE607619-64AB-4F40-B7F9-A31F7A79AD0A}" type="presParOf" srcId="{70D78492-1262-4422-B29B-E7B44DB580AD}" destId="{A73464A5-BC4B-466B-AF05-32B122C4BFEB}" srcOrd="2" destOrd="0" presId="urn:microsoft.com/office/officeart/2018/5/layout/IconCircleLabelList"/>
    <dgm:cxn modelId="{28599E94-3390-4E6E-9118-2153A8C7D5C1}" type="presParOf" srcId="{70D78492-1262-4422-B29B-E7B44DB580AD}" destId="{C29FC4FA-A942-463A-9DC8-84BD8D1174C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F43441-0F4F-4E99-8649-2318FFE7E0B6}"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52AB3D7-2ED1-4616-AD62-31BAA649C64B}">
      <dgm:prSet/>
      <dgm:spPr/>
      <dgm:t>
        <a:bodyPr/>
        <a:lstStyle/>
        <a:p>
          <a:pPr>
            <a:defRPr cap="all"/>
          </a:pPr>
          <a:r>
            <a:rPr lang="en-US" b="1" i="0" baseline="0"/>
            <a:t>Access Controls:</a:t>
          </a:r>
          <a:r>
            <a:rPr lang="en-US" b="0" i="0" baseline="0"/>
            <a:t> Use role-based access control (RBAC) to assign permissions based on job roles.</a:t>
          </a:r>
          <a:endParaRPr lang="en-US"/>
        </a:p>
      </dgm:t>
    </dgm:pt>
    <dgm:pt modelId="{008E6191-DDD0-4705-92D7-A0642FACEC3F}" type="parTrans" cxnId="{9DA2AC23-2C3E-4217-AB71-46E38B22D2A5}">
      <dgm:prSet/>
      <dgm:spPr/>
      <dgm:t>
        <a:bodyPr/>
        <a:lstStyle/>
        <a:p>
          <a:endParaRPr lang="en-US"/>
        </a:p>
      </dgm:t>
    </dgm:pt>
    <dgm:pt modelId="{7A06FC06-94DC-454E-8D06-EE67E8DC329E}" type="sibTrans" cxnId="{9DA2AC23-2C3E-4217-AB71-46E38B22D2A5}">
      <dgm:prSet/>
      <dgm:spPr/>
      <dgm:t>
        <a:bodyPr/>
        <a:lstStyle/>
        <a:p>
          <a:endParaRPr lang="en-US"/>
        </a:p>
      </dgm:t>
    </dgm:pt>
    <dgm:pt modelId="{55E7434D-F1D6-47E9-8C63-8189620D9696}">
      <dgm:prSet/>
      <dgm:spPr/>
      <dgm:t>
        <a:bodyPr/>
        <a:lstStyle/>
        <a:p>
          <a:pPr>
            <a:defRPr cap="all"/>
          </a:pPr>
          <a:r>
            <a:rPr lang="en-US" b="1" i="0" baseline="0"/>
            <a:t>Regular Audits:</a:t>
          </a:r>
          <a:r>
            <a:rPr lang="en-US" b="0" i="0" baseline="0"/>
            <a:t> Review access regularly to ensure compliance.</a:t>
          </a:r>
          <a:endParaRPr lang="en-US"/>
        </a:p>
      </dgm:t>
    </dgm:pt>
    <dgm:pt modelId="{541EB3DC-8245-48DA-91C6-DA516442DA40}" type="parTrans" cxnId="{7E325C0D-50C2-406F-B83A-FAEDE702CB8B}">
      <dgm:prSet/>
      <dgm:spPr/>
      <dgm:t>
        <a:bodyPr/>
        <a:lstStyle/>
        <a:p>
          <a:endParaRPr lang="en-US"/>
        </a:p>
      </dgm:t>
    </dgm:pt>
    <dgm:pt modelId="{0F4321A9-F438-430F-A14E-1A4C12B90286}" type="sibTrans" cxnId="{7E325C0D-50C2-406F-B83A-FAEDE702CB8B}">
      <dgm:prSet/>
      <dgm:spPr/>
      <dgm:t>
        <a:bodyPr/>
        <a:lstStyle/>
        <a:p>
          <a:endParaRPr lang="en-US"/>
        </a:p>
      </dgm:t>
    </dgm:pt>
    <dgm:pt modelId="{D4FD9E5F-2FD3-4C7F-B290-40B50B443548}">
      <dgm:prSet/>
      <dgm:spPr/>
      <dgm:t>
        <a:bodyPr/>
        <a:lstStyle/>
        <a:p>
          <a:pPr>
            <a:defRPr cap="all"/>
          </a:pPr>
          <a:r>
            <a:rPr lang="en-US" b="1" i="0" baseline="0"/>
            <a:t>Granular Permissions:</a:t>
          </a:r>
          <a:r>
            <a:rPr lang="en-US" b="0" i="0" baseline="0"/>
            <a:t> Break down permissions to ensure users only access what’s necessary. </a:t>
          </a:r>
          <a:endParaRPr lang="en-US"/>
        </a:p>
      </dgm:t>
    </dgm:pt>
    <dgm:pt modelId="{A7A4D9DE-822F-46B3-99D0-79AA85877681}" type="parTrans" cxnId="{074F0E91-376F-4ECC-9BFE-FB4F3EAEA9CC}">
      <dgm:prSet/>
      <dgm:spPr/>
      <dgm:t>
        <a:bodyPr/>
        <a:lstStyle/>
        <a:p>
          <a:endParaRPr lang="en-US"/>
        </a:p>
      </dgm:t>
    </dgm:pt>
    <dgm:pt modelId="{07D26826-3A37-4523-9BA3-753F6126BFAC}" type="sibTrans" cxnId="{074F0E91-376F-4ECC-9BFE-FB4F3EAEA9CC}">
      <dgm:prSet/>
      <dgm:spPr/>
      <dgm:t>
        <a:bodyPr/>
        <a:lstStyle/>
        <a:p>
          <a:endParaRPr lang="en-US"/>
        </a:p>
      </dgm:t>
    </dgm:pt>
    <dgm:pt modelId="{80E1D4EB-D707-49B3-B864-0C0038200E79}" type="pres">
      <dgm:prSet presAssocID="{4DF43441-0F4F-4E99-8649-2318FFE7E0B6}" presName="root" presStyleCnt="0">
        <dgm:presLayoutVars>
          <dgm:dir/>
          <dgm:resizeHandles val="exact"/>
        </dgm:presLayoutVars>
      </dgm:prSet>
      <dgm:spPr/>
    </dgm:pt>
    <dgm:pt modelId="{2158601D-2081-47E1-858F-30F94A475C1E}" type="pres">
      <dgm:prSet presAssocID="{052AB3D7-2ED1-4616-AD62-31BAA649C64B}" presName="compNode" presStyleCnt="0"/>
      <dgm:spPr/>
    </dgm:pt>
    <dgm:pt modelId="{30C3D8D9-F2D5-4A05-AB58-F87DC1587E0C}" type="pres">
      <dgm:prSet presAssocID="{052AB3D7-2ED1-4616-AD62-31BAA649C64B}" presName="iconBgRect" presStyleLbl="bgShp" presStyleIdx="0" presStyleCnt="3"/>
      <dgm:spPr>
        <a:prstGeom prst="round2DiagRect">
          <a:avLst>
            <a:gd name="adj1" fmla="val 29727"/>
            <a:gd name="adj2" fmla="val 0"/>
          </a:avLst>
        </a:prstGeom>
      </dgm:spPr>
    </dgm:pt>
    <dgm:pt modelId="{5B4121CB-10C8-4846-A6B5-258C23045D74}" type="pres">
      <dgm:prSet presAssocID="{052AB3D7-2ED1-4616-AD62-31BAA649C6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67E3861-4D43-4A19-8C53-87D7E0FCAB16}" type="pres">
      <dgm:prSet presAssocID="{052AB3D7-2ED1-4616-AD62-31BAA649C64B}" presName="spaceRect" presStyleCnt="0"/>
      <dgm:spPr/>
    </dgm:pt>
    <dgm:pt modelId="{ABABB04D-89FE-475D-A3CE-A5BC8541E58B}" type="pres">
      <dgm:prSet presAssocID="{052AB3D7-2ED1-4616-AD62-31BAA649C64B}" presName="textRect" presStyleLbl="revTx" presStyleIdx="0" presStyleCnt="3">
        <dgm:presLayoutVars>
          <dgm:chMax val="1"/>
          <dgm:chPref val="1"/>
        </dgm:presLayoutVars>
      </dgm:prSet>
      <dgm:spPr/>
    </dgm:pt>
    <dgm:pt modelId="{2D5ED4DD-F806-494A-8510-797492D2A162}" type="pres">
      <dgm:prSet presAssocID="{7A06FC06-94DC-454E-8D06-EE67E8DC329E}" presName="sibTrans" presStyleCnt="0"/>
      <dgm:spPr/>
    </dgm:pt>
    <dgm:pt modelId="{3419B3DF-8751-4EDF-8617-0975F16807A4}" type="pres">
      <dgm:prSet presAssocID="{55E7434D-F1D6-47E9-8C63-8189620D9696}" presName="compNode" presStyleCnt="0"/>
      <dgm:spPr/>
    </dgm:pt>
    <dgm:pt modelId="{A297A243-EFC3-4E92-9CD4-0A11399136AF}" type="pres">
      <dgm:prSet presAssocID="{55E7434D-F1D6-47E9-8C63-8189620D9696}" presName="iconBgRect" presStyleLbl="bgShp" presStyleIdx="1" presStyleCnt="3"/>
      <dgm:spPr>
        <a:prstGeom prst="round2DiagRect">
          <a:avLst>
            <a:gd name="adj1" fmla="val 29727"/>
            <a:gd name="adj2" fmla="val 0"/>
          </a:avLst>
        </a:prstGeom>
      </dgm:spPr>
    </dgm:pt>
    <dgm:pt modelId="{28DC8FEF-417F-48D4-8862-955D3E6AFC05}" type="pres">
      <dgm:prSet presAssocID="{55E7434D-F1D6-47E9-8C63-8189620D96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32706AFE-91A3-47D2-B0ED-7500D97F514A}" type="pres">
      <dgm:prSet presAssocID="{55E7434D-F1D6-47E9-8C63-8189620D9696}" presName="spaceRect" presStyleCnt="0"/>
      <dgm:spPr/>
    </dgm:pt>
    <dgm:pt modelId="{DACCB13B-D35C-4954-8DB6-C233670FBFCD}" type="pres">
      <dgm:prSet presAssocID="{55E7434D-F1D6-47E9-8C63-8189620D9696}" presName="textRect" presStyleLbl="revTx" presStyleIdx="1" presStyleCnt="3">
        <dgm:presLayoutVars>
          <dgm:chMax val="1"/>
          <dgm:chPref val="1"/>
        </dgm:presLayoutVars>
      </dgm:prSet>
      <dgm:spPr/>
    </dgm:pt>
    <dgm:pt modelId="{3781BBEF-C99E-414A-BC5C-5F5050D30D12}" type="pres">
      <dgm:prSet presAssocID="{0F4321A9-F438-430F-A14E-1A4C12B90286}" presName="sibTrans" presStyleCnt="0"/>
      <dgm:spPr/>
    </dgm:pt>
    <dgm:pt modelId="{090ACC3A-E5ED-4D39-A00E-9144E2E02488}" type="pres">
      <dgm:prSet presAssocID="{D4FD9E5F-2FD3-4C7F-B290-40B50B443548}" presName="compNode" presStyleCnt="0"/>
      <dgm:spPr/>
    </dgm:pt>
    <dgm:pt modelId="{DEAA263A-5E54-4091-A9E5-5A9F4E86DC25}" type="pres">
      <dgm:prSet presAssocID="{D4FD9E5F-2FD3-4C7F-B290-40B50B443548}" presName="iconBgRect" presStyleLbl="bgShp" presStyleIdx="2" presStyleCnt="3"/>
      <dgm:spPr>
        <a:prstGeom prst="round2DiagRect">
          <a:avLst>
            <a:gd name="adj1" fmla="val 29727"/>
            <a:gd name="adj2" fmla="val 0"/>
          </a:avLst>
        </a:prstGeom>
      </dgm:spPr>
    </dgm:pt>
    <dgm:pt modelId="{A9A4F1B1-76EE-422B-B128-B844BA54E172}" type="pres">
      <dgm:prSet presAssocID="{D4FD9E5F-2FD3-4C7F-B290-40B50B4435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426AC499-95EC-4FE0-BCBB-37446F45E2D8}" type="pres">
      <dgm:prSet presAssocID="{D4FD9E5F-2FD3-4C7F-B290-40B50B443548}" presName="spaceRect" presStyleCnt="0"/>
      <dgm:spPr/>
    </dgm:pt>
    <dgm:pt modelId="{C822A097-5BFF-463A-9A20-8DE3C4EF774E}" type="pres">
      <dgm:prSet presAssocID="{D4FD9E5F-2FD3-4C7F-B290-40B50B443548}" presName="textRect" presStyleLbl="revTx" presStyleIdx="2" presStyleCnt="3">
        <dgm:presLayoutVars>
          <dgm:chMax val="1"/>
          <dgm:chPref val="1"/>
        </dgm:presLayoutVars>
      </dgm:prSet>
      <dgm:spPr/>
    </dgm:pt>
  </dgm:ptLst>
  <dgm:cxnLst>
    <dgm:cxn modelId="{7E325C0D-50C2-406F-B83A-FAEDE702CB8B}" srcId="{4DF43441-0F4F-4E99-8649-2318FFE7E0B6}" destId="{55E7434D-F1D6-47E9-8C63-8189620D9696}" srcOrd="1" destOrd="0" parTransId="{541EB3DC-8245-48DA-91C6-DA516442DA40}" sibTransId="{0F4321A9-F438-430F-A14E-1A4C12B90286}"/>
    <dgm:cxn modelId="{9DA2AC23-2C3E-4217-AB71-46E38B22D2A5}" srcId="{4DF43441-0F4F-4E99-8649-2318FFE7E0B6}" destId="{052AB3D7-2ED1-4616-AD62-31BAA649C64B}" srcOrd="0" destOrd="0" parTransId="{008E6191-DDD0-4705-92D7-A0642FACEC3F}" sibTransId="{7A06FC06-94DC-454E-8D06-EE67E8DC329E}"/>
    <dgm:cxn modelId="{27726C48-54F1-42CB-AAB6-39F14202CCD1}" type="presOf" srcId="{052AB3D7-2ED1-4616-AD62-31BAA649C64B}" destId="{ABABB04D-89FE-475D-A3CE-A5BC8541E58B}" srcOrd="0" destOrd="0" presId="urn:microsoft.com/office/officeart/2018/5/layout/IconLeafLabelList"/>
    <dgm:cxn modelId="{0E25F86E-5359-463A-92A9-CC642850191D}" type="presOf" srcId="{55E7434D-F1D6-47E9-8C63-8189620D9696}" destId="{DACCB13B-D35C-4954-8DB6-C233670FBFCD}" srcOrd="0" destOrd="0" presId="urn:microsoft.com/office/officeart/2018/5/layout/IconLeafLabelList"/>
    <dgm:cxn modelId="{074F0E91-376F-4ECC-9BFE-FB4F3EAEA9CC}" srcId="{4DF43441-0F4F-4E99-8649-2318FFE7E0B6}" destId="{D4FD9E5F-2FD3-4C7F-B290-40B50B443548}" srcOrd="2" destOrd="0" parTransId="{A7A4D9DE-822F-46B3-99D0-79AA85877681}" sibTransId="{07D26826-3A37-4523-9BA3-753F6126BFAC}"/>
    <dgm:cxn modelId="{702962C3-F747-4479-B96E-88CAD3E53556}" type="presOf" srcId="{D4FD9E5F-2FD3-4C7F-B290-40B50B443548}" destId="{C822A097-5BFF-463A-9A20-8DE3C4EF774E}" srcOrd="0" destOrd="0" presId="urn:microsoft.com/office/officeart/2018/5/layout/IconLeafLabelList"/>
    <dgm:cxn modelId="{15EEE0EC-32D0-4EB1-A09C-7657CC61CD65}" type="presOf" srcId="{4DF43441-0F4F-4E99-8649-2318FFE7E0B6}" destId="{80E1D4EB-D707-49B3-B864-0C0038200E79}" srcOrd="0" destOrd="0" presId="urn:microsoft.com/office/officeart/2018/5/layout/IconLeafLabelList"/>
    <dgm:cxn modelId="{5880BA03-B84C-4D81-90D1-55DFAAA3FB6B}" type="presParOf" srcId="{80E1D4EB-D707-49B3-B864-0C0038200E79}" destId="{2158601D-2081-47E1-858F-30F94A475C1E}" srcOrd="0" destOrd="0" presId="urn:microsoft.com/office/officeart/2018/5/layout/IconLeafLabelList"/>
    <dgm:cxn modelId="{2508EDAB-EC3B-43AF-8B2E-21DEC6288C30}" type="presParOf" srcId="{2158601D-2081-47E1-858F-30F94A475C1E}" destId="{30C3D8D9-F2D5-4A05-AB58-F87DC1587E0C}" srcOrd="0" destOrd="0" presId="urn:microsoft.com/office/officeart/2018/5/layout/IconLeafLabelList"/>
    <dgm:cxn modelId="{74B12A59-F2DA-4D6B-85F2-F4472DEBDF24}" type="presParOf" srcId="{2158601D-2081-47E1-858F-30F94A475C1E}" destId="{5B4121CB-10C8-4846-A6B5-258C23045D74}" srcOrd="1" destOrd="0" presId="urn:microsoft.com/office/officeart/2018/5/layout/IconLeafLabelList"/>
    <dgm:cxn modelId="{331CE786-F593-40C9-96D2-B23E38BFA896}" type="presParOf" srcId="{2158601D-2081-47E1-858F-30F94A475C1E}" destId="{D67E3861-4D43-4A19-8C53-87D7E0FCAB16}" srcOrd="2" destOrd="0" presId="urn:microsoft.com/office/officeart/2018/5/layout/IconLeafLabelList"/>
    <dgm:cxn modelId="{912023BC-9340-4EAF-BC09-E5B0FBD12DA8}" type="presParOf" srcId="{2158601D-2081-47E1-858F-30F94A475C1E}" destId="{ABABB04D-89FE-475D-A3CE-A5BC8541E58B}" srcOrd="3" destOrd="0" presId="urn:microsoft.com/office/officeart/2018/5/layout/IconLeafLabelList"/>
    <dgm:cxn modelId="{8EFE2F24-1546-499E-9F0E-A43F76E7AA56}" type="presParOf" srcId="{80E1D4EB-D707-49B3-B864-0C0038200E79}" destId="{2D5ED4DD-F806-494A-8510-797492D2A162}" srcOrd="1" destOrd="0" presId="urn:microsoft.com/office/officeart/2018/5/layout/IconLeafLabelList"/>
    <dgm:cxn modelId="{A89A876A-EFF8-4D8D-9049-6254CC4DB38A}" type="presParOf" srcId="{80E1D4EB-D707-49B3-B864-0C0038200E79}" destId="{3419B3DF-8751-4EDF-8617-0975F16807A4}" srcOrd="2" destOrd="0" presId="urn:microsoft.com/office/officeart/2018/5/layout/IconLeafLabelList"/>
    <dgm:cxn modelId="{30F9AE75-2DC4-4B1D-88AA-F5B9C23AEEDC}" type="presParOf" srcId="{3419B3DF-8751-4EDF-8617-0975F16807A4}" destId="{A297A243-EFC3-4E92-9CD4-0A11399136AF}" srcOrd="0" destOrd="0" presId="urn:microsoft.com/office/officeart/2018/5/layout/IconLeafLabelList"/>
    <dgm:cxn modelId="{404ACA6C-08B3-4BEA-AB15-013CF81D8F23}" type="presParOf" srcId="{3419B3DF-8751-4EDF-8617-0975F16807A4}" destId="{28DC8FEF-417F-48D4-8862-955D3E6AFC05}" srcOrd="1" destOrd="0" presId="urn:microsoft.com/office/officeart/2018/5/layout/IconLeafLabelList"/>
    <dgm:cxn modelId="{51E85E53-2647-4C21-A53C-F8A11FB3766A}" type="presParOf" srcId="{3419B3DF-8751-4EDF-8617-0975F16807A4}" destId="{32706AFE-91A3-47D2-B0ED-7500D97F514A}" srcOrd="2" destOrd="0" presId="urn:microsoft.com/office/officeart/2018/5/layout/IconLeafLabelList"/>
    <dgm:cxn modelId="{96224EEA-AEF0-4692-BF33-805126690F4D}" type="presParOf" srcId="{3419B3DF-8751-4EDF-8617-0975F16807A4}" destId="{DACCB13B-D35C-4954-8DB6-C233670FBFCD}" srcOrd="3" destOrd="0" presId="urn:microsoft.com/office/officeart/2018/5/layout/IconLeafLabelList"/>
    <dgm:cxn modelId="{EFDFB39E-6A1D-4675-9C6B-37EA1E3E8C31}" type="presParOf" srcId="{80E1D4EB-D707-49B3-B864-0C0038200E79}" destId="{3781BBEF-C99E-414A-BC5C-5F5050D30D12}" srcOrd="3" destOrd="0" presId="urn:microsoft.com/office/officeart/2018/5/layout/IconLeafLabelList"/>
    <dgm:cxn modelId="{F1F47066-5D14-427B-A1C3-B48F608496DA}" type="presParOf" srcId="{80E1D4EB-D707-49B3-B864-0C0038200E79}" destId="{090ACC3A-E5ED-4D39-A00E-9144E2E02488}" srcOrd="4" destOrd="0" presId="urn:microsoft.com/office/officeart/2018/5/layout/IconLeafLabelList"/>
    <dgm:cxn modelId="{BF59E998-51CE-4969-9467-59A537C2A659}" type="presParOf" srcId="{090ACC3A-E5ED-4D39-A00E-9144E2E02488}" destId="{DEAA263A-5E54-4091-A9E5-5A9F4E86DC25}" srcOrd="0" destOrd="0" presId="urn:microsoft.com/office/officeart/2018/5/layout/IconLeafLabelList"/>
    <dgm:cxn modelId="{BD1BADD1-D887-4C9F-8E3C-CFCEFA352561}" type="presParOf" srcId="{090ACC3A-E5ED-4D39-A00E-9144E2E02488}" destId="{A9A4F1B1-76EE-422B-B128-B844BA54E172}" srcOrd="1" destOrd="0" presId="urn:microsoft.com/office/officeart/2018/5/layout/IconLeafLabelList"/>
    <dgm:cxn modelId="{8F0F6813-79B9-490B-8C2C-AEB11707AFFF}" type="presParOf" srcId="{090ACC3A-E5ED-4D39-A00E-9144E2E02488}" destId="{426AC499-95EC-4FE0-BCBB-37446F45E2D8}" srcOrd="2" destOrd="0" presId="urn:microsoft.com/office/officeart/2018/5/layout/IconLeafLabelList"/>
    <dgm:cxn modelId="{C2AC7946-EC5E-4FF7-A3BC-FA862C19B9B4}" type="presParOf" srcId="{090ACC3A-E5ED-4D39-A00E-9144E2E02488}" destId="{C822A097-5BFF-463A-9A20-8DE3C4EF774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8E2BA-8EBC-4414-A2D1-394217DBE1B1}">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55F0C-9769-4211-9B60-1467E728DA7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08064-CA64-4E09-8432-7910D867DA24}">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Prevents unauthorized access</a:t>
          </a:r>
          <a:br>
            <a:rPr lang="en-US" sz="1700" kern="1200" dirty="0"/>
          </a:br>
          <a:endParaRPr lang="en-US" sz="1700" kern="1200" dirty="0"/>
        </a:p>
      </dsp:txBody>
      <dsp:txXfrm>
        <a:off x="93445" y="3018902"/>
        <a:ext cx="3206250" cy="720000"/>
      </dsp:txXfrm>
    </dsp:sp>
    <dsp:sp modelId="{44359F61-A48E-4AA1-B782-62F797AC5432}">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351A1-B085-4A7E-B415-B943A0132997}">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383B4-F6AD-4B26-A40C-FBADB9420869}">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Reduces potential damage from insider threats</a:t>
          </a:r>
          <a:br>
            <a:rPr lang="en-US" sz="1700" kern="1200"/>
          </a:br>
          <a:endParaRPr lang="en-US" sz="1700" kern="1200"/>
        </a:p>
      </dsp:txBody>
      <dsp:txXfrm>
        <a:off x="3860789" y="3018902"/>
        <a:ext cx="3206250" cy="720000"/>
      </dsp:txXfrm>
    </dsp:sp>
    <dsp:sp modelId="{4A2066BF-7B36-47B4-9984-9AEE906A8D0C}">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F2B7C-02D5-4906-972A-C2D24FF9325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9FC4FA-A942-463A-9DC8-84BD8D1174C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Limits the scope of attack vectors</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3D8D9-F2D5-4A05-AB58-F87DC1587E0C}">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121CB-10C8-4846-A6B5-258C23045D74}">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ABB04D-89FE-475D-A3CE-A5BC8541E58B}">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baseline="0"/>
            <a:t>Access Controls:</a:t>
          </a:r>
          <a:r>
            <a:rPr lang="en-US" sz="1400" b="0" i="0" kern="1200" baseline="0"/>
            <a:t> Use role-based access control (RBAC) to assign permissions based on job roles.</a:t>
          </a:r>
          <a:endParaRPr lang="en-US" sz="1400" kern="1200"/>
        </a:p>
      </dsp:txBody>
      <dsp:txXfrm>
        <a:off x="93445" y="3018902"/>
        <a:ext cx="3206250" cy="720000"/>
      </dsp:txXfrm>
    </dsp:sp>
    <dsp:sp modelId="{A297A243-EFC3-4E92-9CD4-0A11399136AF}">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C8FEF-417F-48D4-8862-955D3E6AFC05}">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CB13B-D35C-4954-8DB6-C233670FBFCD}">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baseline="0"/>
            <a:t>Regular Audits:</a:t>
          </a:r>
          <a:r>
            <a:rPr lang="en-US" sz="1400" b="0" i="0" kern="1200" baseline="0"/>
            <a:t> Review access regularly to ensure compliance.</a:t>
          </a:r>
          <a:endParaRPr lang="en-US" sz="1400" kern="1200"/>
        </a:p>
      </dsp:txBody>
      <dsp:txXfrm>
        <a:off x="3860789" y="3018902"/>
        <a:ext cx="3206250" cy="720000"/>
      </dsp:txXfrm>
    </dsp:sp>
    <dsp:sp modelId="{DEAA263A-5E54-4091-A9E5-5A9F4E86DC25}">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4F1B1-76EE-422B-B128-B844BA54E17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2A097-5BFF-463A-9A20-8DE3C4EF774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baseline="0"/>
            <a:t>Granular Permissions:</a:t>
          </a:r>
          <a:r>
            <a:rPr lang="en-US" sz="1400" b="0" i="0" kern="1200" baseline="0"/>
            <a:t> Break down permissions to ensure users only access what’s necessary. </a:t>
          </a:r>
          <a:endParaRPr lang="en-US" sz="1400" kern="1200"/>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15DDE-C843-4C67-8DA2-757E94DE963F}" type="datetimeFigureOut">
              <a:rPr lang="en-CA" smtClean="0"/>
              <a:t>2024-11-06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5CE6B-5C88-4263-8C95-88BAD49AA790}" type="slidenum">
              <a:rPr lang="en-CA" smtClean="0"/>
              <a:t>‹#›</a:t>
            </a:fld>
            <a:endParaRPr lang="en-CA"/>
          </a:p>
        </p:txBody>
      </p:sp>
    </p:spTree>
    <p:extLst>
      <p:ext uri="{BB962C8B-B14F-4D97-AF65-F5344CB8AC3E}">
        <p14:creationId xmlns:p14="http://schemas.microsoft.com/office/powerpoint/2010/main" val="245201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1" dirty="0"/>
              <a:t>Good day, everyone. For those of you that don’t know me, which is most of you, my name is Curtis Crawford, and I’m here from Lighthouse Labs where I’m wrapping up my studies in cybersecurity with the goal of graduating *fingers crossed*, and launching my career in this field. </a:t>
            </a:r>
            <a:br>
              <a:rPr lang="en-US" sz="4000" b="1" dirty="0"/>
            </a:br>
            <a:br>
              <a:rPr lang="en-US" sz="4000" b="1" dirty="0"/>
            </a:br>
            <a:r>
              <a:rPr lang="en-US" sz="4000" b="1" dirty="0"/>
              <a:t>Today, I’ll be talking about a critical concept in cybersecurity—the principle of least privilege. </a:t>
            </a:r>
            <a:br>
              <a:rPr lang="en-US" sz="4000" b="1" dirty="0"/>
            </a:br>
            <a:br>
              <a:rPr lang="en-US" sz="4000" b="1" dirty="0"/>
            </a:br>
            <a:r>
              <a:rPr lang="en-US" sz="4000" b="1" dirty="0"/>
              <a:t>This principle, though straightforward, plays a key role in protecting systems by limiting access to what’s absolutely necessary. </a:t>
            </a:r>
            <a:br>
              <a:rPr lang="en-US" sz="4000" b="1" dirty="0"/>
            </a:br>
            <a:endParaRPr lang="en-CA" sz="4000" b="1" dirty="0"/>
          </a:p>
        </p:txBody>
      </p:sp>
      <p:sp>
        <p:nvSpPr>
          <p:cNvPr id="4" name="Slide Number Placeholder 3"/>
          <p:cNvSpPr>
            <a:spLocks noGrp="1"/>
          </p:cNvSpPr>
          <p:nvPr>
            <p:ph type="sldNum" sz="quarter" idx="5"/>
          </p:nvPr>
        </p:nvSpPr>
        <p:spPr/>
        <p:txBody>
          <a:bodyPr/>
          <a:lstStyle/>
          <a:p>
            <a:fld id="{FE25CE6B-5C88-4263-8C95-88BAD49AA790}" type="slidenum">
              <a:rPr lang="en-CA" smtClean="0"/>
              <a:t>1</a:t>
            </a:fld>
            <a:endParaRPr lang="en-CA"/>
          </a:p>
        </p:txBody>
      </p:sp>
    </p:spTree>
    <p:extLst>
      <p:ext uri="{BB962C8B-B14F-4D97-AF65-F5344CB8AC3E}">
        <p14:creationId xmlns:p14="http://schemas.microsoft.com/office/powerpoint/2010/main" val="192318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During the Premium House Lights incident, unauthorized access allowed an attacker to compromise customer payment and personal data. </a:t>
            </a:r>
            <a:br>
              <a:rPr lang="en-US" sz="1200" dirty="0"/>
            </a:br>
            <a:br>
              <a:rPr lang="en-US" sz="1200" dirty="0"/>
            </a:br>
            <a:r>
              <a:rPr lang="en-US" sz="1200" dirty="0"/>
              <a:t>By implementing the Least Privilege Principle, access would have been restricted only to essential personnel, which would have significantly reduced the attacker’s reach and limited the exposure of sensitive information. </a:t>
            </a:r>
            <a:br>
              <a:rPr lang="en-US" sz="1200" dirty="0"/>
            </a:br>
            <a:br>
              <a:rPr lang="en-US" sz="1200" dirty="0"/>
            </a:br>
            <a:r>
              <a:rPr lang="en-US" sz="1200" dirty="0"/>
              <a:t>The Principle of Least Privilege minimizes potential damage in case of a breach by ensuring each user has only the access necessary for their role.</a:t>
            </a:r>
            <a:br>
              <a:rPr lang="en-US" sz="1200" dirty="0"/>
            </a:b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2</a:t>
            </a:fld>
            <a:endParaRPr lang="en-CA"/>
          </a:p>
        </p:txBody>
      </p:sp>
    </p:spTree>
    <p:extLst>
      <p:ext uri="{BB962C8B-B14F-4D97-AF65-F5344CB8AC3E}">
        <p14:creationId xmlns:p14="http://schemas.microsoft.com/office/powerpoint/2010/main" val="238006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everyone here comes from all different walks of life, how about an example we all can understand, let’s imagine this scenario: </a:t>
            </a:r>
            <a:br>
              <a:rPr lang="en-US" dirty="0"/>
            </a:br>
            <a:br>
              <a:rPr lang="en-US" dirty="0"/>
            </a:br>
            <a:r>
              <a:rPr lang="en-US" dirty="0"/>
              <a:t>a company hires a new junior employee in the IT department. On their first day, they’re given unrestricted access to the entire network to help them 'get familiar' with the system. </a:t>
            </a:r>
            <a:br>
              <a:rPr lang="en-US" dirty="0"/>
            </a:br>
            <a:br>
              <a:rPr lang="en-US" dirty="0"/>
            </a:br>
            <a:r>
              <a:rPr lang="en-US" dirty="0"/>
              <a:t>While exploring, they accidentally misconfigure settings on a shared drive. This small, innocent mistake causes disruptions in the system, including the building's control panel, which, </a:t>
            </a:r>
            <a:r>
              <a:rPr lang="en-CA" b="0" i="0" dirty="0">
                <a:solidFill>
                  <a:srgbClr val="EEF0FF"/>
                </a:solidFill>
                <a:effectLst/>
                <a:latin typeface="Google Sans"/>
              </a:rPr>
              <a:t>unbeknownst</a:t>
            </a:r>
            <a:r>
              <a:rPr lang="en-US" dirty="0"/>
              <a:t> to them, is also tied to the company’s elevator access. </a:t>
            </a:r>
            <a:br>
              <a:rPr lang="en-US" dirty="0"/>
            </a:br>
            <a:br>
              <a:rPr lang="en-US" dirty="0"/>
            </a:br>
            <a:r>
              <a:rPr lang="en-US" dirty="0"/>
              <a:t>By the end of the day, employees were locked in an elevator for two hours! A single point of access oversight led to unnecessary inconvenience and cost – all because one person had too much access. </a:t>
            </a:r>
            <a:br>
              <a:rPr lang="en-US" dirty="0"/>
            </a:br>
            <a:br>
              <a:rPr lang="en-US" dirty="0"/>
            </a:br>
            <a:r>
              <a:rPr lang="en-US" dirty="0"/>
              <a:t>This is just a quick example of why implementing the principle of least privilege is crucial.</a:t>
            </a:r>
          </a:p>
          <a:p>
            <a:endParaRPr lang="en-US" dirty="0"/>
          </a:p>
          <a:p>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3</a:t>
            </a:fld>
            <a:endParaRPr lang="en-CA"/>
          </a:p>
        </p:txBody>
      </p:sp>
    </p:spTree>
    <p:extLst>
      <p:ext uri="{BB962C8B-B14F-4D97-AF65-F5344CB8AC3E}">
        <p14:creationId xmlns:p14="http://schemas.microsoft.com/office/powerpoint/2010/main" val="392343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least privilege principle? </a:t>
            </a:r>
            <a:br>
              <a:rPr lang="en-US" dirty="0"/>
            </a:br>
            <a:r>
              <a:rPr lang="en-US" dirty="0"/>
              <a:t>Well, the privilege of least principle is granting only the minimum access necessary for users to perform their job functions.</a:t>
            </a:r>
            <a:br>
              <a:rPr lang="en-US" dirty="0"/>
            </a:br>
            <a:br>
              <a:rPr lang="en-US" dirty="0"/>
            </a:br>
            <a:r>
              <a:rPr lang="en-US" dirty="0"/>
              <a:t>And the goal is to limit the exposure of users to sensitive systems and data which will reduce potential points of compromise.</a:t>
            </a:r>
            <a:br>
              <a:rPr lang="en-US" dirty="0"/>
            </a:br>
            <a:br>
              <a:rPr lang="en-US" dirty="0"/>
            </a:br>
            <a:r>
              <a:rPr lang="en-US" dirty="0"/>
              <a:t>The least privilege principle is a core security concept that ensures employees have just enough access to perform their duties. This minimizes the risk of accidental or intentional data breaches, keeping systems and data secure.</a:t>
            </a:r>
          </a:p>
        </p:txBody>
      </p:sp>
      <p:sp>
        <p:nvSpPr>
          <p:cNvPr id="4" name="Slide Number Placeholder 3"/>
          <p:cNvSpPr>
            <a:spLocks noGrp="1"/>
          </p:cNvSpPr>
          <p:nvPr>
            <p:ph type="sldNum" sz="quarter" idx="5"/>
          </p:nvPr>
        </p:nvSpPr>
        <p:spPr/>
        <p:txBody>
          <a:bodyPr/>
          <a:lstStyle/>
          <a:p>
            <a:fld id="{FE25CE6B-5C88-4263-8C95-88BAD49AA790}" type="slidenum">
              <a:rPr lang="en-CA" smtClean="0"/>
              <a:t>4</a:t>
            </a:fld>
            <a:endParaRPr lang="en-CA"/>
          </a:p>
        </p:txBody>
      </p:sp>
    </p:spTree>
    <p:extLst>
      <p:ext uri="{BB962C8B-B14F-4D97-AF65-F5344CB8AC3E}">
        <p14:creationId xmlns:p14="http://schemas.microsoft.com/office/powerpoint/2010/main" val="1429899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after our quick story at the beginning of this presentation, you might have an idea as to why the principle of least privilege is important, but let’s look at some of the key concepts. </a:t>
            </a:r>
            <a:br>
              <a:rPr lang="en-US" dirty="0"/>
            </a:br>
            <a:endParaRPr lang="en-US" dirty="0"/>
          </a:p>
          <a:p>
            <a:r>
              <a:rPr lang="en-US" dirty="0"/>
              <a:t>Some of the benefits of the principle of least privilege is that it:</a:t>
            </a:r>
            <a:br>
              <a:rPr lang="en-US" dirty="0"/>
            </a:br>
            <a:r>
              <a:rPr lang="en-US" dirty="0"/>
              <a:t>Prevents unauthorized access.</a:t>
            </a:r>
          </a:p>
          <a:p>
            <a:r>
              <a:rPr lang="en-US" dirty="0"/>
              <a:t>It reduces potential damage from insider threats. </a:t>
            </a:r>
          </a:p>
          <a:p>
            <a:r>
              <a:rPr lang="en-US" dirty="0"/>
              <a:t>&amp; it limits the scope of attack vectors.</a:t>
            </a:r>
          </a:p>
          <a:p>
            <a:br>
              <a:rPr lang="en-US" dirty="0"/>
            </a:br>
            <a:r>
              <a:rPr lang="en-US" dirty="0"/>
              <a:t>By implementing least privilege, we reduce the 'blast radius' in case of a mistake or attack. The more privileges someone has, the greater the potential impact if their credentials are compromised or if they make an error.</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5</a:t>
            </a:fld>
            <a:endParaRPr lang="en-CA"/>
          </a:p>
        </p:txBody>
      </p:sp>
    </p:spTree>
    <p:extLst>
      <p:ext uri="{BB962C8B-B14F-4D97-AF65-F5344CB8AC3E}">
        <p14:creationId xmlns:p14="http://schemas.microsoft.com/office/powerpoint/2010/main" val="2807882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least privilege requires structured access control, regular audits, and creating granular permissions. </a:t>
            </a:r>
            <a:br>
              <a:rPr lang="en-US" dirty="0"/>
            </a:br>
            <a:br>
              <a:rPr lang="en-US" dirty="0"/>
            </a:br>
            <a:r>
              <a:rPr lang="en-US" dirty="0"/>
              <a:t>With access controls we can use a role-based methodology to assign permissions based on job roles.</a:t>
            </a:r>
          </a:p>
          <a:p>
            <a:endParaRPr lang="en-US" dirty="0"/>
          </a:p>
          <a:p>
            <a:r>
              <a:rPr lang="en-US" dirty="0"/>
              <a:t>Regular audits allow us to review access to continuously ensure compliance.</a:t>
            </a:r>
          </a:p>
          <a:p>
            <a:endParaRPr lang="en-US" dirty="0"/>
          </a:p>
          <a:p>
            <a:r>
              <a:rPr lang="en-US" dirty="0"/>
              <a:t>&amp; granular permissions are how we break down permissions to ensure users only access what’s necessary.</a:t>
            </a:r>
            <a:br>
              <a:rPr lang="en-US" dirty="0"/>
            </a:br>
            <a:br>
              <a:rPr lang="en-US" dirty="0"/>
            </a:br>
            <a:r>
              <a:rPr lang="en-US" dirty="0"/>
              <a:t>These methods can help to prevent what’s known as ‘privilege creep,’ where employees gradually accumulate more access than necessary over time.</a:t>
            </a:r>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6</a:t>
            </a:fld>
            <a:endParaRPr lang="en-CA"/>
          </a:p>
        </p:txBody>
      </p:sp>
    </p:spTree>
    <p:extLst>
      <p:ext uri="{BB962C8B-B14F-4D97-AF65-F5344CB8AC3E}">
        <p14:creationId xmlns:p14="http://schemas.microsoft.com/office/powerpoint/2010/main" val="279983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we’ve seen in these few slides, the principle of least privilege isn’t just a guideline; it’s a fundamental part of reducing risk and maintaining security. </a:t>
            </a:r>
            <a:br>
              <a:rPr lang="en-US" dirty="0"/>
            </a:br>
            <a:br>
              <a:rPr lang="en-US" dirty="0"/>
            </a:br>
            <a:r>
              <a:rPr lang="en-US" dirty="0"/>
              <a:t>By ensuring that access is limited to only what’s essential, we not only protect sensitive information but also strengthen our overall security posture. </a:t>
            </a:r>
            <a:br>
              <a:rPr lang="en-US" dirty="0"/>
            </a:br>
            <a:br>
              <a:rPr lang="en-US" dirty="0"/>
            </a:br>
            <a:r>
              <a:rPr lang="en-US" dirty="0"/>
              <a:t>Implementing least privilege is a proactive way to minimize potential damage and keep our systems resilient.</a:t>
            </a:r>
            <a:br>
              <a:rPr lang="en-US" dirty="0"/>
            </a:br>
            <a:br>
              <a:rPr lang="en-US" dirty="0"/>
            </a:br>
            <a:r>
              <a:rPr lang="en-US" dirty="0"/>
              <a:t>I want to thank you for your attention, and let’s remember that sometimes, the simplest restrictions can make the biggest difference.</a:t>
            </a:r>
            <a:br>
              <a:rPr lang="en-US" dirty="0"/>
            </a:br>
            <a:br>
              <a:rPr lang="en-US" dirty="0"/>
            </a:br>
            <a:r>
              <a:rPr lang="en-US" dirty="0"/>
              <a:t>AAANNNDD, for those of you wondering who counted along with the slides, least privilege was said 14 times (including that one). </a:t>
            </a:r>
          </a:p>
          <a:p>
            <a:endParaRPr lang="en-US" dirty="0"/>
          </a:p>
          <a:p>
            <a:r>
              <a:rPr lang="en-US" dirty="0"/>
              <a:t>Thank you.</a:t>
            </a:r>
          </a:p>
          <a:p>
            <a:endParaRPr lang="en-US" dirty="0"/>
          </a:p>
          <a:p>
            <a:endParaRPr lang="en-US" dirty="0"/>
          </a:p>
        </p:txBody>
      </p:sp>
      <p:sp>
        <p:nvSpPr>
          <p:cNvPr id="4" name="Slide Number Placeholder 3"/>
          <p:cNvSpPr>
            <a:spLocks noGrp="1"/>
          </p:cNvSpPr>
          <p:nvPr>
            <p:ph type="sldNum" sz="quarter" idx="5"/>
          </p:nvPr>
        </p:nvSpPr>
        <p:spPr/>
        <p:txBody>
          <a:bodyPr/>
          <a:lstStyle/>
          <a:p>
            <a:fld id="{FE25CE6B-5C88-4263-8C95-88BAD49AA790}" type="slidenum">
              <a:rPr lang="en-CA" smtClean="0"/>
              <a:t>7</a:t>
            </a:fld>
            <a:endParaRPr lang="en-CA"/>
          </a:p>
        </p:txBody>
      </p:sp>
    </p:spTree>
    <p:extLst>
      <p:ext uri="{BB962C8B-B14F-4D97-AF65-F5344CB8AC3E}">
        <p14:creationId xmlns:p14="http://schemas.microsoft.com/office/powerpoint/2010/main" val="480404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E25CE6B-5C88-4263-8C95-88BAD49AA790}" type="slidenum">
              <a:rPr lang="en-CA" smtClean="0"/>
              <a:t>8</a:t>
            </a:fld>
            <a:endParaRPr lang="en-CA"/>
          </a:p>
        </p:txBody>
      </p:sp>
    </p:spTree>
    <p:extLst>
      <p:ext uri="{BB962C8B-B14F-4D97-AF65-F5344CB8AC3E}">
        <p14:creationId xmlns:p14="http://schemas.microsoft.com/office/powerpoint/2010/main" val="326009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F8FC-B80C-3287-D201-A167FC813D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10471CF-B491-238A-9ED6-6D968690A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6CF5CC7-8B92-6DBE-5026-5275813F0003}"/>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5" name="Footer Placeholder 4">
            <a:extLst>
              <a:ext uri="{FF2B5EF4-FFF2-40B4-BE49-F238E27FC236}">
                <a16:creationId xmlns:a16="http://schemas.microsoft.com/office/drawing/2014/main" id="{B27A6D7C-33DE-609E-C7D6-1FC50AF05A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E1BC79-0B6F-B4B9-1FC8-3D8587C40F3C}"/>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239446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4200-ACF6-3751-45F1-732F577C02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D2F6A6-45B0-6FD3-8094-FB4E6CD97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9FEEFF-5BE6-3951-55BA-EC2711F0D119}"/>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5" name="Footer Placeholder 4">
            <a:extLst>
              <a:ext uri="{FF2B5EF4-FFF2-40B4-BE49-F238E27FC236}">
                <a16:creationId xmlns:a16="http://schemas.microsoft.com/office/drawing/2014/main" id="{F7247962-B56C-119B-E896-0F41247C12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C2FA0F-D2A8-4C71-23A2-6A1F0FA0DD3A}"/>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07556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4F8FD-BD6A-542B-6BAB-4C7F50E3B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F564230-F4E1-1E89-B11C-ECB9D7F5A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7D6EE7-6CB6-D2B4-5FC0-EB37308EBB00}"/>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5" name="Footer Placeholder 4">
            <a:extLst>
              <a:ext uri="{FF2B5EF4-FFF2-40B4-BE49-F238E27FC236}">
                <a16:creationId xmlns:a16="http://schemas.microsoft.com/office/drawing/2014/main" id="{2256180F-055E-8B5D-30C9-99C5DB9EAF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803168-0A62-582E-309A-49D2F17F2B7D}"/>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320098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7AEB-1BA5-51B2-6C6E-341C4E4A9BC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7EB26CD-08D7-49D7-0D41-E1010284B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1C11BF-BA73-9A6E-B6B7-756FF7C1B734}"/>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5" name="Footer Placeholder 4">
            <a:extLst>
              <a:ext uri="{FF2B5EF4-FFF2-40B4-BE49-F238E27FC236}">
                <a16:creationId xmlns:a16="http://schemas.microsoft.com/office/drawing/2014/main" id="{ED13433C-3D9E-5082-3E61-17A70E7A5B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8D79AD-11DA-843B-D388-EE85D1947F70}"/>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52390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77F-0A98-F71E-746A-1251AAD8C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3B51731-A282-4DAB-0352-F7DA375AA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EF570-ECB2-82F7-E64A-3C3E4BC45082}"/>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5" name="Footer Placeholder 4">
            <a:extLst>
              <a:ext uri="{FF2B5EF4-FFF2-40B4-BE49-F238E27FC236}">
                <a16:creationId xmlns:a16="http://schemas.microsoft.com/office/drawing/2014/main" id="{0080CE43-07A1-09F3-BC38-1B9DE3475E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79AC17-F427-26B9-E26E-988A54038A58}"/>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307312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6EB6-C2DA-650F-F2EF-027EDF33C1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C767255-1D72-19EC-5E93-A100CCCE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A6FB9F7-BD6A-C5FA-8A82-8601F6016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0CAAA46-AACC-8447-7141-D7291388562D}"/>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6" name="Footer Placeholder 5">
            <a:extLst>
              <a:ext uri="{FF2B5EF4-FFF2-40B4-BE49-F238E27FC236}">
                <a16:creationId xmlns:a16="http://schemas.microsoft.com/office/drawing/2014/main" id="{972D7E49-DE45-FA9E-13C1-DD0C14D8F6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067548-4B18-D131-B532-CC3F849284F6}"/>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367450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80C0-ECF3-B539-1E36-0A4C331FD1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1EAA68-0288-56BB-BAE1-BAA970253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0457F-7E15-F2FE-5014-29037C9D8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59CE666-BE42-896A-5CAF-13952095B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5AF06-FFBE-02D0-0F64-72CDB500B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7C0F229-4664-B584-FD27-3E7FC4D11BC1}"/>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8" name="Footer Placeholder 7">
            <a:extLst>
              <a:ext uri="{FF2B5EF4-FFF2-40B4-BE49-F238E27FC236}">
                <a16:creationId xmlns:a16="http://schemas.microsoft.com/office/drawing/2014/main" id="{EB8C18AE-CF82-A20D-4E09-E46685C5304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994B27E-DB85-EBAE-D48C-7C2CD41A7DA1}"/>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293914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85B2-735D-9A51-758A-0CC0E0E001F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96D7F5B-2655-16BC-8608-CC49BD085755}"/>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4" name="Footer Placeholder 3">
            <a:extLst>
              <a:ext uri="{FF2B5EF4-FFF2-40B4-BE49-F238E27FC236}">
                <a16:creationId xmlns:a16="http://schemas.microsoft.com/office/drawing/2014/main" id="{A5389DB2-4BEE-E7FA-0CCD-3EC3639936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B1BB84F-1DF8-3FC3-706C-435DBAE62CB6}"/>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63543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4EFA4-CF51-9210-F708-9B34C95A469F}"/>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3" name="Footer Placeholder 2">
            <a:extLst>
              <a:ext uri="{FF2B5EF4-FFF2-40B4-BE49-F238E27FC236}">
                <a16:creationId xmlns:a16="http://schemas.microsoft.com/office/drawing/2014/main" id="{77A36448-E934-697F-965B-F6543E5BC4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055F794-33DD-14EE-2D3B-9C8456E0956E}"/>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291195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2B04-BBBA-99E0-86BF-8A7F13A13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B20BEEC-8AE0-8AEA-8FD7-8C2C5AE14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A27BAA5-0E58-A5C3-AC22-365DB587B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8BDC5-39DA-B3FD-65BF-7FBDA8993CC4}"/>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6" name="Footer Placeholder 5">
            <a:extLst>
              <a:ext uri="{FF2B5EF4-FFF2-40B4-BE49-F238E27FC236}">
                <a16:creationId xmlns:a16="http://schemas.microsoft.com/office/drawing/2014/main" id="{68353E74-1847-4CF2-313A-4D3AE0D893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117426-F350-B6F9-BFC6-5D305E7CF01B}"/>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402734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ECD6-A4C0-7F22-BAFB-FB4B4C951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7A1E3F-3C8B-6023-C47B-945AE651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3118000-2766-064B-A7D2-9284400EB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BBAC3-60BC-C307-5A0F-DC229027A3C8}"/>
              </a:ext>
            </a:extLst>
          </p:cNvPr>
          <p:cNvSpPr>
            <a:spLocks noGrp="1"/>
          </p:cNvSpPr>
          <p:nvPr>
            <p:ph type="dt" sz="half" idx="10"/>
          </p:nvPr>
        </p:nvSpPr>
        <p:spPr/>
        <p:txBody>
          <a:bodyPr/>
          <a:lstStyle/>
          <a:p>
            <a:fld id="{3FE2E512-434E-4D5D-85F4-BED95C6ECCD0}" type="datetimeFigureOut">
              <a:rPr lang="en-CA" smtClean="0"/>
              <a:t>2024-11-06</a:t>
            </a:fld>
            <a:endParaRPr lang="en-CA"/>
          </a:p>
        </p:txBody>
      </p:sp>
      <p:sp>
        <p:nvSpPr>
          <p:cNvPr id="6" name="Footer Placeholder 5">
            <a:extLst>
              <a:ext uri="{FF2B5EF4-FFF2-40B4-BE49-F238E27FC236}">
                <a16:creationId xmlns:a16="http://schemas.microsoft.com/office/drawing/2014/main" id="{5C73E755-C747-1F12-49F7-848B28825A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1D65B8A-A968-00A6-B17D-0C82E5082D96}"/>
              </a:ext>
            </a:extLst>
          </p:cNvPr>
          <p:cNvSpPr>
            <a:spLocks noGrp="1"/>
          </p:cNvSpPr>
          <p:nvPr>
            <p:ph type="sldNum" sz="quarter" idx="12"/>
          </p:nvPr>
        </p:nvSpPr>
        <p:spPr/>
        <p:txBody>
          <a:bodyPr/>
          <a:lstStyle/>
          <a:p>
            <a:fld id="{A2F85DA2-AB70-4F6B-93AF-57BB50B84A59}" type="slidenum">
              <a:rPr lang="en-CA" smtClean="0"/>
              <a:t>‹#›</a:t>
            </a:fld>
            <a:endParaRPr lang="en-CA"/>
          </a:p>
        </p:txBody>
      </p:sp>
    </p:spTree>
    <p:extLst>
      <p:ext uri="{BB962C8B-B14F-4D97-AF65-F5344CB8AC3E}">
        <p14:creationId xmlns:p14="http://schemas.microsoft.com/office/powerpoint/2010/main" val="103814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B8025F-AE67-8AC2-A22B-FB9F3E550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E375D0-859D-7451-2BDF-CDCDC3E93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361B4FE-B61A-1A25-225A-18A7B47EA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E2E512-434E-4D5D-85F4-BED95C6ECCD0}" type="datetimeFigureOut">
              <a:rPr lang="en-CA" smtClean="0"/>
              <a:t>2024-11-06</a:t>
            </a:fld>
            <a:endParaRPr lang="en-CA"/>
          </a:p>
        </p:txBody>
      </p:sp>
      <p:sp>
        <p:nvSpPr>
          <p:cNvPr id="5" name="Footer Placeholder 4">
            <a:extLst>
              <a:ext uri="{FF2B5EF4-FFF2-40B4-BE49-F238E27FC236}">
                <a16:creationId xmlns:a16="http://schemas.microsoft.com/office/drawing/2014/main" id="{38CE4B61-B1FE-CB97-D4F6-4C8F51810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B90458C-4A7C-9F99-BDD4-A7216B29B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F85DA2-AB70-4F6B-93AF-57BB50B84A59}" type="slidenum">
              <a:rPr lang="en-CA" smtClean="0"/>
              <a:t>‹#›</a:t>
            </a:fld>
            <a:endParaRPr lang="en-CA"/>
          </a:p>
        </p:txBody>
      </p:sp>
    </p:spTree>
    <p:extLst>
      <p:ext uri="{BB962C8B-B14F-4D97-AF65-F5344CB8AC3E}">
        <p14:creationId xmlns:p14="http://schemas.microsoft.com/office/powerpoint/2010/main" val="252376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F943-410C-EA8E-5EEE-18690814E032}"/>
              </a:ext>
            </a:extLst>
          </p:cNvPr>
          <p:cNvSpPr>
            <a:spLocks noGrp="1"/>
          </p:cNvSpPr>
          <p:nvPr>
            <p:ph type="ctrTitle"/>
          </p:nvPr>
        </p:nvSpPr>
        <p:spPr>
          <a:xfrm>
            <a:off x="1524000" y="1713202"/>
            <a:ext cx="9144000" cy="2387600"/>
          </a:xfrm>
        </p:spPr>
        <p:txBody>
          <a:bodyPr/>
          <a:lstStyle/>
          <a:p>
            <a:r>
              <a:rPr lang="en-US" dirty="0"/>
              <a:t>Implementing the Least Privilege Principle in Security</a:t>
            </a:r>
            <a:endParaRPr lang="en-CA" dirty="0"/>
          </a:p>
        </p:txBody>
      </p:sp>
      <p:sp>
        <p:nvSpPr>
          <p:cNvPr id="3" name="Subtitle 2">
            <a:extLst>
              <a:ext uri="{FF2B5EF4-FFF2-40B4-BE49-F238E27FC236}">
                <a16:creationId xmlns:a16="http://schemas.microsoft.com/office/drawing/2014/main" id="{46D9BD94-52EA-F863-131C-C483D8C6017B}"/>
              </a:ext>
            </a:extLst>
          </p:cNvPr>
          <p:cNvSpPr>
            <a:spLocks noGrp="1"/>
          </p:cNvSpPr>
          <p:nvPr>
            <p:ph type="subTitle" idx="1"/>
          </p:nvPr>
        </p:nvSpPr>
        <p:spPr>
          <a:xfrm>
            <a:off x="1524000" y="4079875"/>
            <a:ext cx="9144000" cy="1655762"/>
          </a:xfrm>
        </p:spPr>
        <p:txBody>
          <a:bodyPr/>
          <a:lstStyle/>
          <a:p>
            <a:r>
              <a:rPr lang="en-US" dirty="0"/>
              <a:t>Minimizing Risk by Restricting Access</a:t>
            </a:r>
            <a:endParaRPr lang="en-CA" dirty="0"/>
          </a:p>
        </p:txBody>
      </p:sp>
      <p:sp>
        <p:nvSpPr>
          <p:cNvPr id="4" name="TextBox 3">
            <a:extLst>
              <a:ext uri="{FF2B5EF4-FFF2-40B4-BE49-F238E27FC236}">
                <a16:creationId xmlns:a16="http://schemas.microsoft.com/office/drawing/2014/main" id="{6B183DF6-5603-AB64-7AA9-D38F39A06CD9}"/>
              </a:ext>
            </a:extLst>
          </p:cNvPr>
          <p:cNvSpPr txBox="1"/>
          <p:nvPr/>
        </p:nvSpPr>
        <p:spPr>
          <a:xfrm>
            <a:off x="5020491" y="6488668"/>
            <a:ext cx="2151017" cy="369332"/>
          </a:xfrm>
          <a:prstGeom prst="rect">
            <a:avLst/>
          </a:prstGeom>
          <a:noFill/>
        </p:spPr>
        <p:txBody>
          <a:bodyPr wrap="square" rtlCol="0">
            <a:spAutoFit/>
          </a:bodyPr>
          <a:lstStyle/>
          <a:p>
            <a:r>
              <a:rPr lang="en-CA" dirty="0"/>
              <a:t>By: Curtis Crawford</a:t>
            </a:r>
          </a:p>
        </p:txBody>
      </p:sp>
    </p:spTree>
    <p:extLst>
      <p:ext uri="{BB962C8B-B14F-4D97-AF65-F5344CB8AC3E}">
        <p14:creationId xmlns:p14="http://schemas.microsoft.com/office/powerpoint/2010/main" val="255121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0DEE0-9C43-DBC3-C66C-A7FF895270FE}"/>
              </a:ext>
            </a:extLst>
          </p:cNvPr>
          <p:cNvSpPr>
            <a:spLocks noGrp="1"/>
          </p:cNvSpPr>
          <p:nvPr>
            <p:ph type="title"/>
          </p:nvPr>
        </p:nvSpPr>
        <p:spPr>
          <a:xfrm>
            <a:off x="761800" y="762001"/>
            <a:ext cx="5334197" cy="1708242"/>
          </a:xfrm>
        </p:spPr>
        <p:txBody>
          <a:bodyPr anchor="ctr">
            <a:normAutofit/>
          </a:bodyPr>
          <a:lstStyle/>
          <a:p>
            <a:r>
              <a:rPr lang="en-CA" sz="4000" dirty="0"/>
              <a:t>Premium House Lights Incident</a:t>
            </a:r>
          </a:p>
        </p:txBody>
      </p:sp>
      <p:sp>
        <p:nvSpPr>
          <p:cNvPr id="3" name="Content Placeholder 2">
            <a:extLst>
              <a:ext uri="{FF2B5EF4-FFF2-40B4-BE49-F238E27FC236}">
                <a16:creationId xmlns:a16="http://schemas.microsoft.com/office/drawing/2014/main" id="{600BD294-7EC3-47DE-AD66-F363D415D54C}"/>
              </a:ext>
            </a:extLst>
          </p:cNvPr>
          <p:cNvSpPr>
            <a:spLocks noGrp="1"/>
          </p:cNvSpPr>
          <p:nvPr>
            <p:ph idx="1"/>
          </p:nvPr>
        </p:nvSpPr>
        <p:spPr>
          <a:xfrm>
            <a:off x="761800" y="2127344"/>
            <a:ext cx="5334197" cy="3769835"/>
          </a:xfrm>
        </p:spPr>
        <p:txBody>
          <a:bodyPr anchor="ctr">
            <a:normAutofit/>
          </a:bodyPr>
          <a:lstStyle/>
          <a:p>
            <a:pPr marL="0" indent="0">
              <a:buNone/>
            </a:pPr>
            <a:r>
              <a:rPr lang="en-US" sz="1900" dirty="0"/>
              <a:t>During the Premium House Lights Inc. incident: </a:t>
            </a:r>
            <a:br>
              <a:rPr lang="en-US" sz="1900" dirty="0"/>
            </a:br>
            <a:r>
              <a:rPr lang="en-US" sz="1900" dirty="0"/>
              <a:t>What happened?</a:t>
            </a:r>
          </a:p>
          <a:p>
            <a:r>
              <a:rPr lang="en-US" sz="1900" dirty="0"/>
              <a:t>Unauthorized access </a:t>
            </a:r>
          </a:p>
          <a:p>
            <a:r>
              <a:rPr lang="en-US" sz="1900" dirty="0"/>
              <a:t>Compromised customer payment and personal data. </a:t>
            </a:r>
          </a:p>
          <a:p>
            <a:endParaRPr lang="en-US" sz="1900" dirty="0"/>
          </a:p>
          <a:p>
            <a:pPr marL="0" indent="0">
              <a:buNone/>
            </a:pPr>
            <a:r>
              <a:rPr lang="en-US" sz="1900" dirty="0"/>
              <a:t>Easiest way to mitigate this risk? </a:t>
            </a:r>
          </a:p>
          <a:p>
            <a:r>
              <a:rPr lang="en-CA" sz="1900" dirty="0"/>
              <a:t>Implementing the Principle of Least Privilege</a:t>
            </a:r>
          </a:p>
        </p:txBody>
      </p:sp>
      <p:pic>
        <p:nvPicPr>
          <p:cNvPr id="5" name="Picture 4" descr="Light from open door">
            <a:extLst>
              <a:ext uri="{FF2B5EF4-FFF2-40B4-BE49-F238E27FC236}">
                <a16:creationId xmlns:a16="http://schemas.microsoft.com/office/drawing/2014/main" id="{683C08FE-6D3D-6113-ADA8-4C506D56E0B1}"/>
              </a:ext>
            </a:extLst>
          </p:cNvPr>
          <p:cNvPicPr>
            <a:picLocks noChangeAspect="1"/>
          </p:cNvPicPr>
          <p:nvPr/>
        </p:nvPicPr>
        <p:blipFill>
          <a:blip r:embed="rId3"/>
          <a:srcRect l="45479" r="8702"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9839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A050C7-6424-E628-C6F2-4841565A8521}"/>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The Stuck Elevator Incident</a:t>
            </a:r>
          </a:p>
        </p:txBody>
      </p:sp>
      <p:pic>
        <p:nvPicPr>
          <p:cNvPr id="5" name="Content Placeholder 4">
            <a:extLst>
              <a:ext uri="{FF2B5EF4-FFF2-40B4-BE49-F238E27FC236}">
                <a16:creationId xmlns:a16="http://schemas.microsoft.com/office/drawing/2014/main" id="{30BC5C1C-488C-82E2-2482-AAAFC701C0FE}"/>
              </a:ext>
            </a:extLst>
          </p:cNvPr>
          <p:cNvPicPr>
            <a:picLocks noGrp="1" noChangeAspect="1"/>
          </p:cNvPicPr>
          <p:nvPr>
            <p:ph idx="1"/>
          </p:nvPr>
        </p:nvPicPr>
        <p:blipFill>
          <a:blip r:embed="rId3"/>
          <a:stretch>
            <a:fillRect/>
          </a:stretch>
        </p:blipFill>
        <p:spPr>
          <a:xfrm>
            <a:off x="6140395" y="-31809"/>
            <a:ext cx="5623812" cy="6921616"/>
          </a:xfrm>
          <a:prstGeom prst="rect">
            <a:avLst/>
          </a:prstGeom>
        </p:spPr>
      </p:pic>
      <p:sp>
        <p:nvSpPr>
          <p:cNvPr id="3" name="TextBox 2">
            <a:extLst>
              <a:ext uri="{FF2B5EF4-FFF2-40B4-BE49-F238E27FC236}">
                <a16:creationId xmlns:a16="http://schemas.microsoft.com/office/drawing/2014/main" id="{3F5A539E-8107-48D5-8A17-EBECEFA88582}"/>
              </a:ext>
            </a:extLst>
          </p:cNvPr>
          <p:cNvSpPr txBox="1"/>
          <p:nvPr/>
        </p:nvSpPr>
        <p:spPr>
          <a:xfrm>
            <a:off x="6152663" y="6660006"/>
            <a:ext cx="4644273" cy="261610"/>
          </a:xfrm>
          <a:prstGeom prst="rect">
            <a:avLst/>
          </a:prstGeom>
          <a:noFill/>
        </p:spPr>
        <p:txBody>
          <a:bodyPr wrap="square" rtlCol="0">
            <a:spAutoFit/>
          </a:bodyPr>
          <a:lstStyle/>
          <a:p>
            <a:r>
              <a:rPr lang="en-CA" sz="1100" dirty="0"/>
              <a:t>Image - https://toonhole.com/2015/01/elevator/</a:t>
            </a:r>
          </a:p>
        </p:txBody>
      </p:sp>
    </p:spTree>
    <p:extLst>
      <p:ext uri="{BB962C8B-B14F-4D97-AF65-F5344CB8AC3E}">
        <p14:creationId xmlns:p14="http://schemas.microsoft.com/office/powerpoint/2010/main" val="45584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6" name="Group 1035">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37" name="Oval 1036">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4" name="Rectangle 104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6" name="Group 104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7" name="Straight Connector 104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7" name="Picture 3">
            <a:extLst>
              <a:ext uri="{FF2B5EF4-FFF2-40B4-BE49-F238E27FC236}">
                <a16:creationId xmlns:a16="http://schemas.microsoft.com/office/drawing/2014/main" id="{9AC6B2CC-4B9A-52F0-F293-8526A7837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206" r="1" b="2699"/>
          <a:stretch/>
        </p:blipFill>
        <p:spPr bwMode="auto">
          <a:xfrm>
            <a:off x="626590" y="317578"/>
            <a:ext cx="10851111" cy="3508437"/>
          </a:xfrm>
          <a:prstGeom prst="rect">
            <a:avLst/>
          </a:prstGeom>
          <a:noFill/>
          <a:extLst>
            <a:ext uri="{909E8E84-426E-40DD-AFC4-6F175D3DCCD1}">
              <a14:hiddenFill xmlns:a14="http://schemas.microsoft.com/office/drawing/2010/main">
                <a:solidFill>
                  <a:srgbClr val="FFFFFF"/>
                </a:solidFill>
              </a14:hiddenFill>
            </a:ext>
          </a:extLst>
        </p:spPr>
      </p:pic>
      <p:grpSp>
        <p:nvGrpSpPr>
          <p:cNvPr id="1052" name="Group 1051">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1053" name="Straight Connector 1052">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58" name="Rectangle 10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0" name="Group 10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61" name="Straight Connector 10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D896C9F-37AF-3A4B-6FD0-CDC2CBD99949}"/>
              </a:ext>
            </a:extLst>
          </p:cNvPr>
          <p:cNvSpPr>
            <a:spLocks noGrp="1"/>
          </p:cNvSpPr>
          <p:nvPr>
            <p:ph type="title"/>
          </p:nvPr>
        </p:nvSpPr>
        <p:spPr>
          <a:xfrm>
            <a:off x="630936" y="4018137"/>
            <a:ext cx="4569060" cy="2129586"/>
          </a:xfrm>
          <a:noFill/>
        </p:spPr>
        <p:txBody>
          <a:bodyPr anchor="t">
            <a:normAutofit/>
          </a:bodyPr>
          <a:lstStyle/>
          <a:p>
            <a:r>
              <a:rPr lang="en-US" dirty="0">
                <a:solidFill>
                  <a:schemeClr val="bg1"/>
                </a:solidFill>
              </a:rPr>
              <a:t>What is the Least Privilege Principle?</a:t>
            </a:r>
            <a:endParaRPr lang="en-CA" dirty="0">
              <a:solidFill>
                <a:schemeClr val="bg1"/>
              </a:solidFill>
            </a:endParaRPr>
          </a:p>
        </p:txBody>
      </p:sp>
      <p:sp>
        <p:nvSpPr>
          <p:cNvPr id="4" name="Rectangle 1">
            <a:extLst>
              <a:ext uri="{FF2B5EF4-FFF2-40B4-BE49-F238E27FC236}">
                <a16:creationId xmlns:a16="http://schemas.microsoft.com/office/drawing/2014/main" id="{E3A478E2-C372-8231-AD02-0C076BCCA50B}"/>
              </a:ext>
            </a:extLst>
          </p:cNvPr>
          <p:cNvSpPr>
            <a:spLocks noGrp="1" noChangeArrowheads="1"/>
          </p:cNvSpPr>
          <p:nvPr>
            <p:ph idx="1"/>
          </p:nvPr>
        </p:nvSpPr>
        <p:spPr bwMode="auto">
          <a:xfrm>
            <a:off x="5486080" y="4018143"/>
            <a:ext cx="5674105" cy="21295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rPr>
              <a:t>Definition: Granting only the minimum access necessary for users to perform their job functions.</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rPr>
              <a:t>Goal: Limit exposure to sensitive systems and data, reducing potential points of compromise. </a:t>
            </a:r>
          </a:p>
        </p:txBody>
      </p:sp>
      <p:sp>
        <p:nvSpPr>
          <p:cNvPr id="3" name="TextBox 2">
            <a:extLst>
              <a:ext uri="{FF2B5EF4-FFF2-40B4-BE49-F238E27FC236}">
                <a16:creationId xmlns:a16="http://schemas.microsoft.com/office/drawing/2014/main" id="{D8E2D5C3-28F0-F9CB-8538-AB2B1C364BC9}"/>
              </a:ext>
            </a:extLst>
          </p:cNvPr>
          <p:cNvSpPr txBox="1"/>
          <p:nvPr/>
        </p:nvSpPr>
        <p:spPr>
          <a:xfrm>
            <a:off x="9121203" y="3647602"/>
            <a:ext cx="2454518" cy="246221"/>
          </a:xfrm>
          <a:prstGeom prst="rect">
            <a:avLst/>
          </a:prstGeom>
          <a:noFill/>
        </p:spPr>
        <p:txBody>
          <a:bodyPr wrap="none" rtlCol="0">
            <a:spAutoFit/>
          </a:bodyPr>
          <a:lstStyle/>
          <a:p>
            <a:r>
              <a:rPr lang="en-CA" sz="1000" dirty="0"/>
              <a:t>Image - https://www.keepersecurity.com</a:t>
            </a:r>
          </a:p>
        </p:txBody>
      </p:sp>
    </p:spTree>
    <p:extLst>
      <p:ext uri="{BB962C8B-B14F-4D97-AF65-F5344CB8AC3E}">
        <p14:creationId xmlns:p14="http://schemas.microsoft.com/office/powerpoint/2010/main" val="8975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37813A-3F9F-2627-BB2B-293F7A872E97}"/>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rPr>
              <a:t>Why is Least Privilege Important?</a:t>
            </a:r>
            <a:endParaRPr lang="en-CA" sz="4000" dirty="0">
              <a:solidFill>
                <a:srgbClr val="FFFFFF"/>
              </a:solidFill>
            </a:endParaRPr>
          </a:p>
        </p:txBody>
      </p:sp>
      <p:graphicFrame>
        <p:nvGraphicFramePr>
          <p:cNvPr id="5" name="Content Placeholder 2">
            <a:extLst>
              <a:ext uri="{FF2B5EF4-FFF2-40B4-BE49-F238E27FC236}">
                <a16:creationId xmlns:a16="http://schemas.microsoft.com/office/drawing/2014/main" id="{D2588244-E17E-9FF5-E6B5-F762E194FE3D}"/>
              </a:ext>
            </a:extLst>
          </p:cNvPr>
          <p:cNvGraphicFramePr>
            <a:graphicFrameLocks noGrp="1"/>
          </p:cNvGraphicFramePr>
          <p:nvPr>
            <p:ph idx="1"/>
            <p:extLst>
              <p:ext uri="{D42A27DB-BD31-4B8C-83A1-F6EECF244321}">
                <p14:modId xmlns:p14="http://schemas.microsoft.com/office/powerpoint/2010/main" val="294382795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17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0D606-D696-D559-9CCF-AA77D4AA2BB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How to Implement Least Privilege</a:t>
            </a:r>
            <a:endParaRPr lang="en-CA" sz="4000" dirty="0">
              <a:solidFill>
                <a:srgbClr val="FFFFFF"/>
              </a:solidFill>
            </a:endParaRPr>
          </a:p>
        </p:txBody>
      </p:sp>
      <p:graphicFrame>
        <p:nvGraphicFramePr>
          <p:cNvPr id="8" name="Rectangle 1">
            <a:extLst>
              <a:ext uri="{FF2B5EF4-FFF2-40B4-BE49-F238E27FC236}">
                <a16:creationId xmlns:a16="http://schemas.microsoft.com/office/drawing/2014/main" id="{2040637C-634A-5259-9E47-8A1EC191705C}"/>
              </a:ext>
            </a:extLst>
          </p:cNvPr>
          <p:cNvGraphicFramePr>
            <a:graphicFrameLocks noGrp="1"/>
          </p:cNvGraphicFramePr>
          <p:nvPr>
            <p:ph idx="1"/>
            <p:extLst>
              <p:ext uri="{D42A27DB-BD31-4B8C-83A1-F6EECF244321}">
                <p14:modId xmlns:p14="http://schemas.microsoft.com/office/powerpoint/2010/main" val="416411639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914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D09CC2-23F2-2B9E-48D8-6DFCC5FC585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dirty="0">
                <a:solidFill>
                  <a:srgbClr val="FFFFFF"/>
                </a:solidFill>
              </a:rPr>
              <a:t>Summary</a:t>
            </a:r>
            <a:endParaRPr lang="en-US" sz="40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51055861-1199-F962-C6B3-51E8DA3AF294}"/>
              </a:ext>
            </a:extLst>
          </p:cNvPr>
          <p:cNvPicPr>
            <a:picLocks noGrp="1" noChangeAspect="1"/>
          </p:cNvPicPr>
          <p:nvPr>
            <p:ph idx="1"/>
          </p:nvPr>
        </p:nvPicPr>
        <p:blipFill>
          <a:blip r:embed="rId3"/>
          <a:stretch>
            <a:fillRect/>
          </a:stretch>
        </p:blipFill>
        <p:spPr>
          <a:xfrm>
            <a:off x="5425339" y="10138"/>
            <a:ext cx="6995112" cy="6837721"/>
          </a:xfrm>
          <a:prstGeom prst="rect">
            <a:avLst/>
          </a:prstGeom>
        </p:spPr>
      </p:pic>
      <p:sp>
        <p:nvSpPr>
          <p:cNvPr id="3" name="TextBox 2">
            <a:extLst>
              <a:ext uri="{FF2B5EF4-FFF2-40B4-BE49-F238E27FC236}">
                <a16:creationId xmlns:a16="http://schemas.microsoft.com/office/drawing/2014/main" id="{EE1AE9C7-3C98-4628-7EA3-30AC521FE1E4}"/>
              </a:ext>
            </a:extLst>
          </p:cNvPr>
          <p:cNvSpPr txBox="1"/>
          <p:nvPr/>
        </p:nvSpPr>
        <p:spPr>
          <a:xfrm>
            <a:off x="5741206" y="5164282"/>
            <a:ext cx="1741182" cy="246221"/>
          </a:xfrm>
          <a:prstGeom prst="rect">
            <a:avLst/>
          </a:prstGeom>
          <a:noFill/>
        </p:spPr>
        <p:txBody>
          <a:bodyPr wrap="none" rtlCol="0">
            <a:spAutoFit/>
          </a:bodyPr>
          <a:lstStyle/>
          <a:p>
            <a:r>
              <a:rPr lang="en-CA" sz="1000" dirty="0"/>
              <a:t>Image - https://chatgpt.com</a:t>
            </a:r>
          </a:p>
        </p:txBody>
      </p:sp>
      <p:sp>
        <p:nvSpPr>
          <p:cNvPr id="4" name="TextBox 3">
            <a:extLst>
              <a:ext uri="{FF2B5EF4-FFF2-40B4-BE49-F238E27FC236}">
                <a16:creationId xmlns:a16="http://schemas.microsoft.com/office/drawing/2014/main" id="{94AC6F2F-CA9B-765B-D237-33100576FF0D}"/>
              </a:ext>
            </a:extLst>
          </p:cNvPr>
          <p:cNvSpPr txBox="1"/>
          <p:nvPr/>
        </p:nvSpPr>
        <p:spPr>
          <a:xfrm>
            <a:off x="3662180" y="3796949"/>
            <a:ext cx="1320041" cy="369332"/>
          </a:xfrm>
          <a:prstGeom prst="rect">
            <a:avLst/>
          </a:prstGeom>
          <a:noFill/>
        </p:spPr>
        <p:txBody>
          <a:bodyPr wrap="none" rtlCol="0">
            <a:spAutoFit/>
          </a:bodyPr>
          <a:lstStyle/>
          <a:p>
            <a:r>
              <a:rPr lang="en-CA" dirty="0">
                <a:solidFill>
                  <a:schemeClr val="bg1"/>
                </a:solidFill>
              </a:rPr>
              <a:t>Questions?</a:t>
            </a:r>
          </a:p>
        </p:txBody>
      </p:sp>
    </p:spTree>
    <p:extLst>
      <p:ext uri="{BB962C8B-B14F-4D97-AF65-F5344CB8AC3E}">
        <p14:creationId xmlns:p14="http://schemas.microsoft.com/office/powerpoint/2010/main" val="1799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B5343-9187-16D5-26AD-B6BBBBFB2D33}"/>
              </a:ext>
            </a:extLst>
          </p:cNvPr>
          <p:cNvSpPr>
            <a:spLocks noGrp="1"/>
          </p:cNvSpPr>
          <p:nvPr>
            <p:ph type="title"/>
          </p:nvPr>
        </p:nvSpPr>
        <p:spPr>
          <a:xfrm>
            <a:off x="1043631" y="809898"/>
            <a:ext cx="9942716" cy="1554480"/>
          </a:xfrm>
        </p:spPr>
        <p:txBody>
          <a:bodyPr anchor="ctr">
            <a:normAutofit/>
          </a:bodyPr>
          <a:lstStyle/>
          <a:p>
            <a:r>
              <a:rPr lang="en-CA" sz="4800"/>
              <a:t>References</a:t>
            </a:r>
          </a:p>
        </p:txBody>
      </p:sp>
      <p:sp>
        <p:nvSpPr>
          <p:cNvPr id="4" name="Rectangle 1">
            <a:extLst>
              <a:ext uri="{FF2B5EF4-FFF2-40B4-BE49-F238E27FC236}">
                <a16:creationId xmlns:a16="http://schemas.microsoft.com/office/drawing/2014/main" id="{AA12CBD4-0004-AF81-9260-85B825654F37}"/>
              </a:ext>
            </a:extLst>
          </p:cNvPr>
          <p:cNvSpPr>
            <a:spLocks noGrp="1" noChangeArrowheads="1"/>
          </p:cNvSpPr>
          <p:nvPr>
            <p:ph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800" b="0" i="0" u="none" strike="noStrike" cap="none" normalizeH="0" baseline="0">
                <a:ln>
                  <a:noFill/>
                </a:ln>
                <a:effectLst/>
                <a:latin typeface="Arial" panose="020B0604020202020204" pitchFamily="34" charset="0"/>
              </a:rPr>
              <a:t>Saltzer, J. H., &amp; Schroeder, M. D. (1975). </a:t>
            </a:r>
          </a:p>
          <a:p>
            <a:pPr marL="0" marR="0" lvl="0" indent="0" defTabSz="914400" rtl="0" eaLnBrk="0" fontAlgn="base" latinLnBrk="0" hangingPunct="0">
              <a:spcBef>
                <a:spcPct val="0"/>
              </a:spcBef>
              <a:spcAft>
                <a:spcPts val="600"/>
              </a:spcAft>
              <a:buClrTx/>
              <a:buSzTx/>
              <a:buNone/>
              <a:tabLst/>
            </a:pPr>
            <a:r>
              <a:rPr kumimoji="0" lang="en-US" altLang="en-US" sz="800" b="0" i="1" u="none" strike="noStrike" cap="none" normalizeH="0" baseline="0">
                <a:ln>
                  <a:noFill/>
                </a:ln>
                <a:effectLst/>
                <a:latin typeface="Arial" panose="020B0604020202020204" pitchFamily="34" charset="0"/>
              </a:rPr>
              <a:t>The Protection of Information in Computer Systems</a:t>
            </a:r>
            <a:r>
              <a:rPr kumimoji="0" lang="en-US" altLang="en-US" sz="800" b="0" i="0" u="none" strike="noStrike" cap="none" normalizeH="0" baseline="0">
                <a:ln>
                  <a:noFill/>
                </a:ln>
                <a:effectLst/>
                <a:latin typeface="Arial" panose="020B0604020202020204" pitchFamily="34" charset="0"/>
              </a:rPr>
              <a:t>. </a:t>
            </a:r>
            <a:r>
              <a:rPr kumimoji="0" lang="en-US" altLang="en-US" sz="800" b="0" i="1" u="none" strike="noStrike" cap="none" normalizeH="0" baseline="0">
                <a:ln>
                  <a:noFill/>
                </a:ln>
                <a:effectLst/>
                <a:latin typeface="Arial" panose="020B0604020202020204" pitchFamily="34" charset="0"/>
              </a:rPr>
              <a:t>Proceedings of the IEEE</a:t>
            </a:r>
            <a:r>
              <a:rPr kumimoji="0" lang="en-US" altLang="en-US" sz="800" b="0" i="0" u="none" strike="noStrike" cap="none" normalizeH="0" baseline="0">
                <a:ln>
                  <a:noFill/>
                </a:ln>
                <a:effectLst/>
                <a:latin typeface="Arial" panose="020B0604020202020204" pitchFamily="34" charset="0"/>
              </a:rPr>
              <a:t>, </a:t>
            </a:r>
            <a:r>
              <a:rPr kumimoji="0" lang="en-US" altLang="en-US" sz="800" b="0" i="1" u="none" strike="noStrike" cap="none" normalizeH="0" baseline="0">
                <a:ln>
                  <a:noFill/>
                </a:ln>
                <a:effectLst/>
                <a:latin typeface="Arial" panose="020B0604020202020204" pitchFamily="34" charset="0"/>
              </a:rPr>
              <a:t>63</a:t>
            </a:r>
            <a:r>
              <a:rPr kumimoji="0" lang="en-US" altLang="en-US" sz="800" b="0" i="0" u="none" strike="noStrike" cap="none" normalizeH="0" baseline="0">
                <a:ln>
                  <a:noFill/>
                </a:ln>
                <a:effectLst/>
                <a:latin typeface="Arial" panose="020B0604020202020204" pitchFamily="34" charset="0"/>
              </a:rPr>
              <a:t>(9), 1278-1308. </a:t>
            </a:r>
          </a:p>
          <a:p>
            <a:pPr marL="0" marR="0" lvl="0" indent="0" defTabSz="914400" rtl="0" eaLnBrk="0" fontAlgn="base" latinLnBrk="0" hangingPunct="0">
              <a:spcBef>
                <a:spcPct val="0"/>
              </a:spcBef>
              <a:spcAft>
                <a:spcPts val="600"/>
              </a:spcAft>
              <a:buClrTx/>
              <a:buSzTx/>
              <a:buNone/>
              <a:tabLst/>
            </a:pPr>
            <a:r>
              <a:rPr kumimoji="0" lang="en-US" altLang="en-US" sz="800" b="0" i="0" u="none" strike="noStrike" cap="none" normalizeH="0" baseline="0">
                <a:ln>
                  <a:noFill/>
                </a:ln>
                <a:effectLst/>
                <a:latin typeface="Arial" panose="020B0604020202020204" pitchFamily="34" charset="0"/>
              </a:rPr>
              <a:t>https://doi.org/10.1109/PROC.1975.9939</a:t>
            </a:r>
          </a:p>
          <a:p>
            <a:pPr marL="0" marR="0" lvl="0" indent="0" defTabSz="914400" rtl="0" eaLnBrk="0" fontAlgn="base" latinLnBrk="0" hangingPunct="0">
              <a:spcBef>
                <a:spcPct val="0"/>
              </a:spcBef>
              <a:spcAft>
                <a:spcPts val="600"/>
              </a:spcAft>
              <a:buClrTx/>
              <a:buSzTx/>
              <a:buFontTx/>
              <a:buChar char="•"/>
              <a:tabLst/>
            </a:pPr>
            <a:endParaRPr kumimoji="0" lang="en-US" altLang="en-US" sz="8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800" b="0" i="0" u="none" strike="noStrike" cap="none" normalizeH="0" baseline="0">
                <a:ln>
                  <a:noFill/>
                </a:ln>
                <a:effectLst/>
                <a:latin typeface="Arial" panose="020B0604020202020204" pitchFamily="34" charset="0"/>
              </a:rPr>
              <a:t>National Institute of Standards and Technology. (2020). </a:t>
            </a:r>
          </a:p>
          <a:p>
            <a:pPr marL="0" marR="0" lvl="0" indent="0" defTabSz="914400" rtl="0" eaLnBrk="0" fontAlgn="base" latinLnBrk="0" hangingPunct="0">
              <a:spcBef>
                <a:spcPct val="0"/>
              </a:spcBef>
              <a:spcAft>
                <a:spcPts val="600"/>
              </a:spcAft>
              <a:buClrTx/>
              <a:buSzTx/>
              <a:buNone/>
              <a:tabLst/>
            </a:pPr>
            <a:r>
              <a:rPr kumimoji="0" lang="en-US" altLang="en-US" sz="800" b="0" i="1" u="none" strike="noStrike" cap="none" normalizeH="0" baseline="0">
                <a:ln>
                  <a:noFill/>
                </a:ln>
                <a:effectLst/>
                <a:latin typeface="Arial" panose="020B0604020202020204" pitchFamily="34" charset="0"/>
              </a:rPr>
              <a:t>Security and Privacy Controls for Information Systems and Organizations</a:t>
            </a:r>
            <a:r>
              <a:rPr kumimoji="0" lang="en-US" altLang="en-US" sz="800" b="0" i="0" u="none" strike="noStrike" cap="none" normalizeH="0" baseline="0">
                <a:ln>
                  <a:noFill/>
                </a:ln>
                <a:effectLst/>
                <a:latin typeface="Arial" panose="020B0604020202020204" pitchFamily="34" charset="0"/>
              </a:rPr>
              <a:t> (NIST SP 800-53 Rev. 5). </a:t>
            </a:r>
          </a:p>
          <a:p>
            <a:pPr marL="0" marR="0" lvl="0" indent="0" defTabSz="914400" rtl="0" eaLnBrk="0" fontAlgn="base" latinLnBrk="0" hangingPunct="0">
              <a:spcBef>
                <a:spcPct val="0"/>
              </a:spcBef>
              <a:spcAft>
                <a:spcPts val="600"/>
              </a:spcAft>
              <a:buClrTx/>
              <a:buSzTx/>
              <a:buNone/>
              <a:tabLst/>
            </a:pPr>
            <a:r>
              <a:rPr kumimoji="0" lang="en-US" altLang="en-US" sz="800" b="0" i="0" u="none" strike="noStrike" cap="none" normalizeH="0" baseline="0">
                <a:ln>
                  <a:noFill/>
                </a:ln>
                <a:effectLst/>
                <a:latin typeface="Arial" panose="020B0604020202020204" pitchFamily="34" charset="0"/>
              </a:rPr>
              <a:t>Retrieved from https://nvlpubs.nist.gov/nistpubs/SpecialPublications/NIST.SP.800-53r5.pdf</a:t>
            </a:r>
          </a:p>
          <a:p>
            <a:pPr marL="0" marR="0" lvl="0" indent="0" defTabSz="914400" rtl="0" eaLnBrk="0" fontAlgn="base" latinLnBrk="0" hangingPunct="0">
              <a:spcBef>
                <a:spcPct val="0"/>
              </a:spcBef>
              <a:spcAft>
                <a:spcPts val="600"/>
              </a:spcAft>
              <a:buClrTx/>
              <a:buSzTx/>
              <a:buFontTx/>
              <a:buChar char="•"/>
              <a:tabLst/>
            </a:pPr>
            <a:endParaRPr kumimoji="0" lang="en-US" altLang="en-US" sz="8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800" b="0" i="0" u="none" strike="noStrike" cap="none" normalizeH="0" baseline="0">
                <a:ln>
                  <a:noFill/>
                </a:ln>
                <a:effectLst/>
                <a:latin typeface="Arial" panose="020B0604020202020204" pitchFamily="34" charset="0"/>
              </a:rPr>
              <a:t>SANS Institute. (2021). </a:t>
            </a:r>
            <a:r>
              <a:rPr kumimoji="0" lang="en-US" altLang="en-US" sz="800" b="0" i="1" u="none" strike="noStrike" cap="none" normalizeH="0" baseline="0">
                <a:ln>
                  <a:noFill/>
                </a:ln>
                <a:effectLst/>
                <a:latin typeface="Arial" panose="020B0604020202020204" pitchFamily="34" charset="0"/>
              </a:rPr>
              <a:t>Implementing the Principle of Least Privilege: </a:t>
            </a:r>
          </a:p>
          <a:p>
            <a:pPr marL="0" marR="0" lvl="0" indent="0" defTabSz="914400" rtl="0" eaLnBrk="0" fontAlgn="base" latinLnBrk="0" hangingPunct="0">
              <a:spcBef>
                <a:spcPct val="0"/>
              </a:spcBef>
              <a:spcAft>
                <a:spcPts val="600"/>
              </a:spcAft>
              <a:buClrTx/>
              <a:buSzTx/>
              <a:buNone/>
              <a:tabLst/>
            </a:pPr>
            <a:r>
              <a:rPr kumimoji="0" lang="en-US" altLang="en-US" sz="800" b="0" i="1" u="none" strike="noStrike" cap="none" normalizeH="0" baseline="0">
                <a:ln>
                  <a:noFill/>
                </a:ln>
                <a:effectLst/>
                <a:latin typeface="Arial" panose="020B0604020202020204" pitchFamily="34" charset="0"/>
              </a:rPr>
              <a:t>Practical Considerations for Cybersecurity</a:t>
            </a:r>
            <a:r>
              <a:rPr kumimoji="0" lang="en-US" altLang="en-US" sz="800" b="0" i="0" u="none" strike="noStrike" cap="none" normalizeH="0" baseline="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en-US" altLang="en-US" sz="800" b="0" i="0" u="none" strike="noStrike" cap="none" normalizeH="0" baseline="0">
                <a:ln>
                  <a:noFill/>
                </a:ln>
                <a:effectLst/>
                <a:latin typeface="Arial" panose="020B0604020202020204" pitchFamily="34" charset="0"/>
              </a:rPr>
              <a:t>Retrieved from https://www.sans.org/white-papers/39804/</a:t>
            </a:r>
          </a:p>
          <a:p>
            <a:pPr marL="0" marR="0" lvl="0" indent="0" defTabSz="914400" rtl="0" eaLnBrk="0" fontAlgn="base" latinLnBrk="0" hangingPunct="0">
              <a:spcBef>
                <a:spcPct val="0"/>
              </a:spcBef>
              <a:spcAft>
                <a:spcPts val="600"/>
              </a:spcAft>
              <a:buClrTx/>
              <a:buSzTx/>
              <a:buFontTx/>
              <a:buChar char="•"/>
              <a:tabLst/>
            </a:pPr>
            <a:endParaRPr kumimoji="0" lang="en-US" altLang="en-US" sz="8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800" b="0" i="0" u="none" strike="noStrike" cap="none" normalizeH="0" baseline="0">
                <a:ln>
                  <a:noFill/>
                </a:ln>
                <a:effectLst/>
                <a:latin typeface="Arial" panose="020B0604020202020204" pitchFamily="34" charset="0"/>
              </a:rPr>
              <a:t>Whitman, M. E., &amp; Mattord, H. J. (2021). </a:t>
            </a:r>
          </a:p>
          <a:p>
            <a:pPr marL="0" marR="0" lvl="0" indent="0" defTabSz="914400" rtl="0" eaLnBrk="0" fontAlgn="base" latinLnBrk="0" hangingPunct="0">
              <a:spcBef>
                <a:spcPct val="0"/>
              </a:spcBef>
              <a:spcAft>
                <a:spcPts val="600"/>
              </a:spcAft>
              <a:buClrTx/>
              <a:buSzTx/>
              <a:buNone/>
              <a:tabLst/>
            </a:pPr>
            <a:r>
              <a:rPr kumimoji="0" lang="en-US" altLang="en-US" sz="800" b="0" i="1" u="none" strike="noStrike" cap="none" normalizeH="0" baseline="0">
                <a:ln>
                  <a:noFill/>
                </a:ln>
                <a:effectLst/>
                <a:latin typeface="Arial" panose="020B0604020202020204" pitchFamily="34" charset="0"/>
              </a:rPr>
              <a:t>Principles of Information Security</a:t>
            </a:r>
            <a:r>
              <a:rPr kumimoji="0" lang="en-US" altLang="en-US" sz="800" b="0" i="0" u="none" strike="noStrike" cap="none" normalizeH="0" baseline="0">
                <a:ln>
                  <a:noFill/>
                </a:ln>
                <a:effectLst/>
                <a:latin typeface="Arial" panose="020B0604020202020204" pitchFamily="34" charset="0"/>
              </a:rPr>
              <a:t> (7th ed.). </a:t>
            </a:r>
          </a:p>
          <a:p>
            <a:pPr marL="0" marR="0" lvl="0" indent="0" defTabSz="914400" rtl="0" eaLnBrk="0" fontAlgn="base" latinLnBrk="0" hangingPunct="0">
              <a:spcBef>
                <a:spcPct val="0"/>
              </a:spcBef>
              <a:spcAft>
                <a:spcPts val="600"/>
              </a:spcAft>
              <a:buClrTx/>
              <a:buSzTx/>
              <a:buNone/>
              <a:tabLst/>
            </a:pPr>
            <a:r>
              <a:rPr kumimoji="0" lang="en-US" altLang="en-US" sz="800" b="0" i="0" u="none" strike="noStrike" cap="none" normalizeH="0" baseline="0">
                <a:ln>
                  <a:noFill/>
                </a:ln>
                <a:effectLst/>
                <a:latin typeface="Arial" panose="020B0604020202020204" pitchFamily="34" charset="0"/>
              </a:rPr>
              <a:t>Cengage Learning.</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90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441</TotalTime>
  <Words>1148</Words>
  <Application>Microsoft Office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Google Sans</vt:lpstr>
      <vt:lpstr>Office Theme</vt:lpstr>
      <vt:lpstr>Implementing the Least Privilege Principle in Security</vt:lpstr>
      <vt:lpstr>Premium House Lights Incident</vt:lpstr>
      <vt:lpstr>The Stuck Elevator Incident</vt:lpstr>
      <vt:lpstr>What is the Least Privilege Principle?</vt:lpstr>
      <vt:lpstr>Why is Least Privilege Important?</vt:lpstr>
      <vt:lpstr>How to Implement Least Privilege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Kodo Ku</dc:creator>
  <cp:lastModifiedBy>Kodo Ku</cp:lastModifiedBy>
  <cp:revision>7</cp:revision>
  <dcterms:created xsi:type="dcterms:W3CDTF">2024-10-29T14:07:26Z</dcterms:created>
  <dcterms:modified xsi:type="dcterms:W3CDTF">2024-11-06T14:08:08Z</dcterms:modified>
</cp:coreProperties>
</file>