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9" autoAdjust="0"/>
    <p:restoredTop sz="57926" autoAdjust="0"/>
  </p:normalViewPr>
  <p:slideViewPr>
    <p:cSldViewPr snapToGrid="0">
      <p:cViewPr varScale="1">
        <p:scale>
          <a:sx n="92" d="100"/>
          <a:sy n="92" d="100"/>
        </p:scale>
        <p:origin x="18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1728F7-8900-446D-8CA5-440D5621E08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A63C53-07AE-4010-81C3-E20756B8E2A5}">
      <dgm:prSet/>
      <dgm:spPr/>
      <dgm:t>
        <a:bodyPr/>
        <a:lstStyle/>
        <a:p>
          <a:pPr>
            <a:defRPr cap="all"/>
          </a:pPr>
          <a:r>
            <a:rPr lang="en-US" dirty="0"/>
            <a:t>Prevents unauthorized access</a:t>
          </a:r>
          <a:br>
            <a:rPr lang="en-US" dirty="0"/>
          </a:br>
          <a:endParaRPr lang="en-US" dirty="0"/>
        </a:p>
      </dgm:t>
    </dgm:pt>
    <dgm:pt modelId="{0D2269A7-F903-4162-AB28-516CDFE289B0}" type="parTrans" cxnId="{87BCD538-5C9E-485F-99BE-033BF1E339BB}">
      <dgm:prSet/>
      <dgm:spPr/>
      <dgm:t>
        <a:bodyPr/>
        <a:lstStyle/>
        <a:p>
          <a:endParaRPr lang="en-US"/>
        </a:p>
      </dgm:t>
    </dgm:pt>
    <dgm:pt modelId="{FFA4C7A8-F1B5-401F-8CE8-97D1201D0B31}" type="sibTrans" cxnId="{87BCD538-5C9E-485F-99BE-033BF1E339BB}">
      <dgm:prSet/>
      <dgm:spPr/>
      <dgm:t>
        <a:bodyPr/>
        <a:lstStyle/>
        <a:p>
          <a:endParaRPr lang="en-US"/>
        </a:p>
      </dgm:t>
    </dgm:pt>
    <dgm:pt modelId="{3F2F0FDB-F635-48C0-B63B-31E0D2E5FEC8}">
      <dgm:prSet/>
      <dgm:spPr/>
      <dgm:t>
        <a:bodyPr/>
        <a:lstStyle/>
        <a:p>
          <a:pPr>
            <a:defRPr cap="all"/>
          </a:pPr>
          <a:r>
            <a:rPr lang="en-US"/>
            <a:t>Reduces potential damage from insider threats</a:t>
          </a:r>
          <a:br>
            <a:rPr lang="en-US"/>
          </a:br>
          <a:endParaRPr lang="en-US"/>
        </a:p>
      </dgm:t>
    </dgm:pt>
    <dgm:pt modelId="{8BC2BEDA-7094-44E9-AEB5-97A519E37E4A}" type="parTrans" cxnId="{0C81022B-7904-4E61-B883-BC6EF1F41CA8}">
      <dgm:prSet/>
      <dgm:spPr/>
      <dgm:t>
        <a:bodyPr/>
        <a:lstStyle/>
        <a:p>
          <a:endParaRPr lang="en-US"/>
        </a:p>
      </dgm:t>
    </dgm:pt>
    <dgm:pt modelId="{22D687EE-203F-41AB-B923-5F48E182F930}" type="sibTrans" cxnId="{0C81022B-7904-4E61-B883-BC6EF1F41CA8}">
      <dgm:prSet/>
      <dgm:spPr/>
      <dgm:t>
        <a:bodyPr/>
        <a:lstStyle/>
        <a:p>
          <a:endParaRPr lang="en-US"/>
        </a:p>
      </dgm:t>
    </dgm:pt>
    <dgm:pt modelId="{BE1D6446-D341-4DFC-9316-53EFE7588C34}">
      <dgm:prSet/>
      <dgm:spPr/>
      <dgm:t>
        <a:bodyPr/>
        <a:lstStyle/>
        <a:p>
          <a:pPr>
            <a:defRPr cap="all"/>
          </a:pPr>
          <a:r>
            <a:rPr lang="en-US"/>
            <a:t>Limits the scope of attack vectors</a:t>
          </a:r>
        </a:p>
      </dgm:t>
    </dgm:pt>
    <dgm:pt modelId="{2545A529-8EF4-4DFC-8C31-7851CDE383DF}" type="parTrans" cxnId="{DAC406BB-1B9E-48C1-8413-A1628A9C1B3C}">
      <dgm:prSet/>
      <dgm:spPr/>
      <dgm:t>
        <a:bodyPr/>
        <a:lstStyle/>
        <a:p>
          <a:endParaRPr lang="en-US"/>
        </a:p>
      </dgm:t>
    </dgm:pt>
    <dgm:pt modelId="{04B8A869-DFAC-4FD0-B6D4-206FB485641D}" type="sibTrans" cxnId="{DAC406BB-1B9E-48C1-8413-A1628A9C1B3C}">
      <dgm:prSet/>
      <dgm:spPr/>
      <dgm:t>
        <a:bodyPr/>
        <a:lstStyle/>
        <a:p>
          <a:endParaRPr lang="en-US"/>
        </a:p>
      </dgm:t>
    </dgm:pt>
    <dgm:pt modelId="{ED0AB416-A399-4B27-8C34-C933368DEDD7}" type="pres">
      <dgm:prSet presAssocID="{B31728F7-8900-446D-8CA5-440D5621E086}" presName="root" presStyleCnt="0">
        <dgm:presLayoutVars>
          <dgm:dir/>
          <dgm:resizeHandles val="exact"/>
        </dgm:presLayoutVars>
      </dgm:prSet>
      <dgm:spPr/>
    </dgm:pt>
    <dgm:pt modelId="{557D11D3-75AB-4D6D-B4BA-38007D426E1C}" type="pres">
      <dgm:prSet presAssocID="{4AA63C53-07AE-4010-81C3-E20756B8E2A5}" presName="compNode" presStyleCnt="0"/>
      <dgm:spPr/>
    </dgm:pt>
    <dgm:pt modelId="{53B8E2BA-8EBC-4414-A2D1-394217DBE1B1}" type="pres">
      <dgm:prSet presAssocID="{4AA63C53-07AE-4010-81C3-E20756B8E2A5}" presName="iconBgRect" presStyleLbl="bgShp" presStyleIdx="0" presStyleCnt="3"/>
      <dgm:spPr/>
    </dgm:pt>
    <dgm:pt modelId="{67B55F0C-9769-4211-9B60-1467E728DA7F}" type="pres">
      <dgm:prSet presAssocID="{4AA63C53-07AE-4010-81C3-E20756B8E2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C935F1EE-F377-4CD7-8BF2-16B19A5DEAA5}" type="pres">
      <dgm:prSet presAssocID="{4AA63C53-07AE-4010-81C3-E20756B8E2A5}" presName="spaceRect" presStyleCnt="0"/>
      <dgm:spPr/>
    </dgm:pt>
    <dgm:pt modelId="{24608064-CA64-4E09-8432-7910D867DA24}" type="pres">
      <dgm:prSet presAssocID="{4AA63C53-07AE-4010-81C3-E20756B8E2A5}" presName="textRect" presStyleLbl="revTx" presStyleIdx="0" presStyleCnt="3">
        <dgm:presLayoutVars>
          <dgm:chMax val="1"/>
          <dgm:chPref val="1"/>
        </dgm:presLayoutVars>
      </dgm:prSet>
      <dgm:spPr/>
    </dgm:pt>
    <dgm:pt modelId="{859AF88F-4FA5-4435-B734-19D0C6C864FF}" type="pres">
      <dgm:prSet presAssocID="{FFA4C7A8-F1B5-401F-8CE8-97D1201D0B31}" presName="sibTrans" presStyleCnt="0"/>
      <dgm:spPr/>
    </dgm:pt>
    <dgm:pt modelId="{905E6907-55EE-4997-A7E4-16A035F04DC4}" type="pres">
      <dgm:prSet presAssocID="{3F2F0FDB-F635-48C0-B63B-31E0D2E5FEC8}" presName="compNode" presStyleCnt="0"/>
      <dgm:spPr/>
    </dgm:pt>
    <dgm:pt modelId="{44359F61-A48E-4AA1-B782-62F797AC5432}" type="pres">
      <dgm:prSet presAssocID="{3F2F0FDB-F635-48C0-B63B-31E0D2E5FEC8}" presName="iconBgRect" presStyleLbl="bgShp" presStyleIdx="1" presStyleCnt="3"/>
      <dgm:spPr/>
    </dgm:pt>
    <dgm:pt modelId="{1D6351A1-B085-4A7E-B415-B943A0132997}" type="pres">
      <dgm:prSet presAssocID="{3F2F0FDB-F635-48C0-B63B-31E0D2E5FE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BFB70C3F-6A10-4EE4-ABE1-D525987731ED}" type="pres">
      <dgm:prSet presAssocID="{3F2F0FDB-F635-48C0-B63B-31E0D2E5FEC8}" presName="spaceRect" presStyleCnt="0"/>
      <dgm:spPr/>
    </dgm:pt>
    <dgm:pt modelId="{BD5383B4-F6AD-4B26-A40C-FBADB9420869}" type="pres">
      <dgm:prSet presAssocID="{3F2F0FDB-F635-48C0-B63B-31E0D2E5FEC8}" presName="textRect" presStyleLbl="revTx" presStyleIdx="1" presStyleCnt="3">
        <dgm:presLayoutVars>
          <dgm:chMax val="1"/>
          <dgm:chPref val="1"/>
        </dgm:presLayoutVars>
      </dgm:prSet>
      <dgm:spPr/>
    </dgm:pt>
    <dgm:pt modelId="{2B5EE05B-C2D2-4927-B1F2-0C102D19C71E}" type="pres">
      <dgm:prSet presAssocID="{22D687EE-203F-41AB-B923-5F48E182F930}" presName="sibTrans" presStyleCnt="0"/>
      <dgm:spPr/>
    </dgm:pt>
    <dgm:pt modelId="{70D78492-1262-4422-B29B-E7B44DB580AD}" type="pres">
      <dgm:prSet presAssocID="{BE1D6446-D341-4DFC-9316-53EFE7588C34}" presName="compNode" presStyleCnt="0"/>
      <dgm:spPr/>
    </dgm:pt>
    <dgm:pt modelId="{4A2066BF-7B36-47B4-9984-9AEE906A8D0C}" type="pres">
      <dgm:prSet presAssocID="{BE1D6446-D341-4DFC-9316-53EFE7588C34}" presName="iconBgRect" presStyleLbl="bgShp" presStyleIdx="2" presStyleCnt="3"/>
      <dgm:spPr/>
    </dgm:pt>
    <dgm:pt modelId="{D50F2B7C-02D5-4906-972A-C2D24FF9325F}" type="pres">
      <dgm:prSet presAssocID="{BE1D6446-D341-4DFC-9316-53EFE7588C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73464A5-BC4B-466B-AF05-32B122C4BFEB}" type="pres">
      <dgm:prSet presAssocID="{BE1D6446-D341-4DFC-9316-53EFE7588C34}" presName="spaceRect" presStyleCnt="0"/>
      <dgm:spPr/>
    </dgm:pt>
    <dgm:pt modelId="{C29FC4FA-A942-463A-9DC8-84BD8D1174CD}" type="pres">
      <dgm:prSet presAssocID="{BE1D6446-D341-4DFC-9316-53EFE7588C34}" presName="textRect" presStyleLbl="revTx" presStyleIdx="2" presStyleCnt="3">
        <dgm:presLayoutVars>
          <dgm:chMax val="1"/>
          <dgm:chPref val="1"/>
        </dgm:presLayoutVars>
      </dgm:prSet>
      <dgm:spPr/>
    </dgm:pt>
  </dgm:ptLst>
  <dgm:cxnLst>
    <dgm:cxn modelId="{0C81022B-7904-4E61-B883-BC6EF1F41CA8}" srcId="{B31728F7-8900-446D-8CA5-440D5621E086}" destId="{3F2F0FDB-F635-48C0-B63B-31E0D2E5FEC8}" srcOrd="1" destOrd="0" parTransId="{8BC2BEDA-7094-44E9-AEB5-97A519E37E4A}" sibTransId="{22D687EE-203F-41AB-B923-5F48E182F930}"/>
    <dgm:cxn modelId="{973BAF35-BE1B-4794-ADA5-E7DB5DE9D147}" type="presOf" srcId="{B31728F7-8900-446D-8CA5-440D5621E086}" destId="{ED0AB416-A399-4B27-8C34-C933368DEDD7}" srcOrd="0" destOrd="0" presId="urn:microsoft.com/office/officeart/2018/5/layout/IconCircleLabelList"/>
    <dgm:cxn modelId="{87BCD538-5C9E-485F-99BE-033BF1E339BB}" srcId="{B31728F7-8900-446D-8CA5-440D5621E086}" destId="{4AA63C53-07AE-4010-81C3-E20756B8E2A5}" srcOrd="0" destOrd="0" parTransId="{0D2269A7-F903-4162-AB28-516CDFE289B0}" sibTransId="{FFA4C7A8-F1B5-401F-8CE8-97D1201D0B31}"/>
    <dgm:cxn modelId="{C47C796C-7840-4126-92CF-AA1D118B0070}" type="presOf" srcId="{BE1D6446-D341-4DFC-9316-53EFE7588C34}" destId="{C29FC4FA-A942-463A-9DC8-84BD8D1174CD}" srcOrd="0" destOrd="0" presId="urn:microsoft.com/office/officeart/2018/5/layout/IconCircleLabelList"/>
    <dgm:cxn modelId="{DAC406BB-1B9E-48C1-8413-A1628A9C1B3C}" srcId="{B31728F7-8900-446D-8CA5-440D5621E086}" destId="{BE1D6446-D341-4DFC-9316-53EFE7588C34}" srcOrd="2" destOrd="0" parTransId="{2545A529-8EF4-4DFC-8C31-7851CDE383DF}" sibTransId="{04B8A869-DFAC-4FD0-B6D4-206FB485641D}"/>
    <dgm:cxn modelId="{9EA523BD-2D7A-44AB-87AB-DB047B03E215}" type="presOf" srcId="{3F2F0FDB-F635-48C0-B63B-31E0D2E5FEC8}" destId="{BD5383B4-F6AD-4B26-A40C-FBADB9420869}" srcOrd="0" destOrd="0" presId="urn:microsoft.com/office/officeart/2018/5/layout/IconCircleLabelList"/>
    <dgm:cxn modelId="{917B2DE2-0E52-4B6A-B524-763D6C0663A1}" type="presOf" srcId="{4AA63C53-07AE-4010-81C3-E20756B8E2A5}" destId="{24608064-CA64-4E09-8432-7910D867DA24}" srcOrd="0" destOrd="0" presId="urn:microsoft.com/office/officeart/2018/5/layout/IconCircleLabelList"/>
    <dgm:cxn modelId="{4AD8D75E-107C-4F79-A056-1E16581BDEE3}" type="presParOf" srcId="{ED0AB416-A399-4B27-8C34-C933368DEDD7}" destId="{557D11D3-75AB-4D6D-B4BA-38007D426E1C}" srcOrd="0" destOrd="0" presId="urn:microsoft.com/office/officeart/2018/5/layout/IconCircleLabelList"/>
    <dgm:cxn modelId="{3F0C083A-122E-4051-9E8A-B76928F81026}" type="presParOf" srcId="{557D11D3-75AB-4D6D-B4BA-38007D426E1C}" destId="{53B8E2BA-8EBC-4414-A2D1-394217DBE1B1}" srcOrd="0" destOrd="0" presId="urn:microsoft.com/office/officeart/2018/5/layout/IconCircleLabelList"/>
    <dgm:cxn modelId="{EEEB3297-BC1E-467B-9135-6B76E7F4C3C6}" type="presParOf" srcId="{557D11D3-75AB-4D6D-B4BA-38007D426E1C}" destId="{67B55F0C-9769-4211-9B60-1467E728DA7F}" srcOrd="1" destOrd="0" presId="urn:microsoft.com/office/officeart/2018/5/layout/IconCircleLabelList"/>
    <dgm:cxn modelId="{1AB525C9-EB0E-42C9-BC9E-AB3DEE0F0344}" type="presParOf" srcId="{557D11D3-75AB-4D6D-B4BA-38007D426E1C}" destId="{C935F1EE-F377-4CD7-8BF2-16B19A5DEAA5}" srcOrd="2" destOrd="0" presId="urn:microsoft.com/office/officeart/2018/5/layout/IconCircleLabelList"/>
    <dgm:cxn modelId="{55CDCC56-DFA1-474B-96B3-728C36A4A6D8}" type="presParOf" srcId="{557D11D3-75AB-4D6D-B4BA-38007D426E1C}" destId="{24608064-CA64-4E09-8432-7910D867DA24}" srcOrd="3" destOrd="0" presId="urn:microsoft.com/office/officeart/2018/5/layout/IconCircleLabelList"/>
    <dgm:cxn modelId="{32478E29-BED7-49C7-8DAF-C0EB03847D6E}" type="presParOf" srcId="{ED0AB416-A399-4B27-8C34-C933368DEDD7}" destId="{859AF88F-4FA5-4435-B734-19D0C6C864FF}" srcOrd="1" destOrd="0" presId="urn:microsoft.com/office/officeart/2018/5/layout/IconCircleLabelList"/>
    <dgm:cxn modelId="{AA7774AF-81EE-4CBF-8C65-3BCB0780038A}" type="presParOf" srcId="{ED0AB416-A399-4B27-8C34-C933368DEDD7}" destId="{905E6907-55EE-4997-A7E4-16A035F04DC4}" srcOrd="2" destOrd="0" presId="urn:microsoft.com/office/officeart/2018/5/layout/IconCircleLabelList"/>
    <dgm:cxn modelId="{765CD145-942A-4310-A42C-65C6F7CAD62B}" type="presParOf" srcId="{905E6907-55EE-4997-A7E4-16A035F04DC4}" destId="{44359F61-A48E-4AA1-B782-62F797AC5432}" srcOrd="0" destOrd="0" presId="urn:microsoft.com/office/officeart/2018/5/layout/IconCircleLabelList"/>
    <dgm:cxn modelId="{62BC856A-FD71-4292-B630-19536626D44F}" type="presParOf" srcId="{905E6907-55EE-4997-A7E4-16A035F04DC4}" destId="{1D6351A1-B085-4A7E-B415-B943A0132997}" srcOrd="1" destOrd="0" presId="urn:microsoft.com/office/officeart/2018/5/layout/IconCircleLabelList"/>
    <dgm:cxn modelId="{1B7CA7AE-9FD8-44D5-A431-7F6AF616AB14}" type="presParOf" srcId="{905E6907-55EE-4997-A7E4-16A035F04DC4}" destId="{BFB70C3F-6A10-4EE4-ABE1-D525987731ED}" srcOrd="2" destOrd="0" presId="urn:microsoft.com/office/officeart/2018/5/layout/IconCircleLabelList"/>
    <dgm:cxn modelId="{83789455-EFCA-42F7-A857-FCFB81E17241}" type="presParOf" srcId="{905E6907-55EE-4997-A7E4-16A035F04DC4}" destId="{BD5383B4-F6AD-4B26-A40C-FBADB9420869}" srcOrd="3" destOrd="0" presId="urn:microsoft.com/office/officeart/2018/5/layout/IconCircleLabelList"/>
    <dgm:cxn modelId="{1A081B83-F9CD-4C1F-9720-A344C84CD042}" type="presParOf" srcId="{ED0AB416-A399-4B27-8C34-C933368DEDD7}" destId="{2B5EE05B-C2D2-4927-B1F2-0C102D19C71E}" srcOrd="3" destOrd="0" presId="urn:microsoft.com/office/officeart/2018/5/layout/IconCircleLabelList"/>
    <dgm:cxn modelId="{F8893394-3CE4-4312-914B-90721E5ECA31}" type="presParOf" srcId="{ED0AB416-A399-4B27-8C34-C933368DEDD7}" destId="{70D78492-1262-4422-B29B-E7B44DB580AD}" srcOrd="4" destOrd="0" presId="urn:microsoft.com/office/officeart/2018/5/layout/IconCircleLabelList"/>
    <dgm:cxn modelId="{2B8045DF-4194-4DEF-9B53-84001266D8ED}" type="presParOf" srcId="{70D78492-1262-4422-B29B-E7B44DB580AD}" destId="{4A2066BF-7B36-47B4-9984-9AEE906A8D0C}" srcOrd="0" destOrd="0" presId="urn:microsoft.com/office/officeart/2018/5/layout/IconCircleLabelList"/>
    <dgm:cxn modelId="{6E18473C-336C-44BF-8EDE-8BF459E420DA}" type="presParOf" srcId="{70D78492-1262-4422-B29B-E7B44DB580AD}" destId="{D50F2B7C-02D5-4906-972A-C2D24FF9325F}" srcOrd="1" destOrd="0" presId="urn:microsoft.com/office/officeart/2018/5/layout/IconCircleLabelList"/>
    <dgm:cxn modelId="{DE607619-64AB-4F40-B7F9-A31F7A79AD0A}" type="presParOf" srcId="{70D78492-1262-4422-B29B-E7B44DB580AD}" destId="{A73464A5-BC4B-466B-AF05-32B122C4BFEB}" srcOrd="2" destOrd="0" presId="urn:microsoft.com/office/officeart/2018/5/layout/IconCircleLabelList"/>
    <dgm:cxn modelId="{28599E94-3390-4E6E-9118-2153A8C7D5C1}" type="presParOf" srcId="{70D78492-1262-4422-B29B-E7B44DB580AD}" destId="{C29FC4FA-A942-463A-9DC8-84BD8D1174C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F43441-0F4F-4E99-8649-2318FFE7E0B6}"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52AB3D7-2ED1-4616-AD62-31BAA649C64B}">
      <dgm:prSet/>
      <dgm:spPr/>
      <dgm:t>
        <a:bodyPr/>
        <a:lstStyle/>
        <a:p>
          <a:pPr>
            <a:defRPr cap="all"/>
          </a:pPr>
          <a:r>
            <a:rPr lang="en-US" b="1" i="0" baseline="0"/>
            <a:t>Access Controls:</a:t>
          </a:r>
          <a:r>
            <a:rPr lang="en-US" b="0" i="0" baseline="0"/>
            <a:t> Use role-based access control (RBAC) to assign permissions based on job roles.</a:t>
          </a:r>
          <a:endParaRPr lang="en-US"/>
        </a:p>
      </dgm:t>
    </dgm:pt>
    <dgm:pt modelId="{008E6191-DDD0-4705-92D7-A0642FACEC3F}" type="parTrans" cxnId="{9DA2AC23-2C3E-4217-AB71-46E38B22D2A5}">
      <dgm:prSet/>
      <dgm:spPr/>
      <dgm:t>
        <a:bodyPr/>
        <a:lstStyle/>
        <a:p>
          <a:endParaRPr lang="en-US"/>
        </a:p>
      </dgm:t>
    </dgm:pt>
    <dgm:pt modelId="{7A06FC06-94DC-454E-8D06-EE67E8DC329E}" type="sibTrans" cxnId="{9DA2AC23-2C3E-4217-AB71-46E38B22D2A5}">
      <dgm:prSet/>
      <dgm:spPr/>
      <dgm:t>
        <a:bodyPr/>
        <a:lstStyle/>
        <a:p>
          <a:endParaRPr lang="en-US"/>
        </a:p>
      </dgm:t>
    </dgm:pt>
    <dgm:pt modelId="{55E7434D-F1D6-47E9-8C63-8189620D9696}">
      <dgm:prSet/>
      <dgm:spPr/>
      <dgm:t>
        <a:bodyPr/>
        <a:lstStyle/>
        <a:p>
          <a:pPr>
            <a:defRPr cap="all"/>
          </a:pPr>
          <a:r>
            <a:rPr lang="en-US" b="1" i="0" baseline="0"/>
            <a:t>Regular Audits:</a:t>
          </a:r>
          <a:r>
            <a:rPr lang="en-US" b="0" i="0" baseline="0"/>
            <a:t> Review access regularly to ensure compliance.</a:t>
          </a:r>
          <a:endParaRPr lang="en-US"/>
        </a:p>
      </dgm:t>
    </dgm:pt>
    <dgm:pt modelId="{541EB3DC-8245-48DA-91C6-DA516442DA40}" type="parTrans" cxnId="{7E325C0D-50C2-406F-B83A-FAEDE702CB8B}">
      <dgm:prSet/>
      <dgm:spPr/>
      <dgm:t>
        <a:bodyPr/>
        <a:lstStyle/>
        <a:p>
          <a:endParaRPr lang="en-US"/>
        </a:p>
      </dgm:t>
    </dgm:pt>
    <dgm:pt modelId="{0F4321A9-F438-430F-A14E-1A4C12B90286}" type="sibTrans" cxnId="{7E325C0D-50C2-406F-B83A-FAEDE702CB8B}">
      <dgm:prSet/>
      <dgm:spPr/>
      <dgm:t>
        <a:bodyPr/>
        <a:lstStyle/>
        <a:p>
          <a:endParaRPr lang="en-US"/>
        </a:p>
      </dgm:t>
    </dgm:pt>
    <dgm:pt modelId="{D4FD9E5F-2FD3-4C7F-B290-40B50B443548}">
      <dgm:prSet/>
      <dgm:spPr/>
      <dgm:t>
        <a:bodyPr/>
        <a:lstStyle/>
        <a:p>
          <a:pPr>
            <a:defRPr cap="all"/>
          </a:pPr>
          <a:r>
            <a:rPr lang="en-US" b="1" i="0" baseline="0"/>
            <a:t>Granular Permissions:</a:t>
          </a:r>
          <a:r>
            <a:rPr lang="en-US" b="0" i="0" baseline="0"/>
            <a:t> Break down permissions to ensure users only access what’s necessary. </a:t>
          </a:r>
          <a:endParaRPr lang="en-US"/>
        </a:p>
      </dgm:t>
    </dgm:pt>
    <dgm:pt modelId="{A7A4D9DE-822F-46B3-99D0-79AA85877681}" type="parTrans" cxnId="{074F0E91-376F-4ECC-9BFE-FB4F3EAEA9CC}">
      <dgm:prSet/>
      <dgm:spPr/>
      <dgm:t>
        <a:bodyPr/>
        <a:lstStyle/>
        <a:p>
          <a:endParaRPr lang="en-US"/>
        </a:p>
      </dgm:t>
    </dgm:pt>
    <dgm:pt modelId="{07D26826-3A37-4523-9BA3-753F6126BFAC}" type="sibTrans" cxnId="{074F0E91-376F-4ECC-9BFE-FB4F3EAEA9CC}">
      <dgm:prSet/>
      <dgm:spPr/>
      <dgm:t>
        <a:bodyPr/>
        <a:lstStyle/>
        <a:p>
          <a:endParaRPr lang="en-US"/>
        </a:p>
      </dgm:t>
    </dgm:pt>
    <dgm:pt modelId="{80E1D4EB-D707-49B3-B864-0C0038200E79}" type="pres">
      <dgm:prSet presAssocID="{4DF43441-0F4F-4E99-8649-2318FFE7E0B6}" presName="root" presStyleCnt="0">
        <dgm:presLayoutVars>
          <dgm:dir/>
          <dgm:resizeHandles val="exact"/>
        </dgm:presLayoutVars>
      </dgm:prSet>
      <dgm:spPr/>
    </dgm:pt>
    <dgm:pt modelId="{2158601D-2081-47E1-858F-30F94A475C1E}" type="pres">
      <dgm:prSet presAssocID="{052AB3D7-2ED1-4616-AD62-31BAA649C64B}" presName="compNode" presStyleCnt="0"/>
      <dgm:spPr/>
    </dgm:pt>
    <dgm:pt modelId="{30C3D8D9-F2D5-4A05-AB58-F87DC1587E0C}" type="pres">
      <dgm:prSet presAssocID="{052AB3D7-2ED1-4616-AD62-31BAA649C64B}" presName="iconBgRect" presStyleLbl="bgShp" presStyleIdx="0" presStyleCnt="3"/>
      <dgm:spPr>
        <a:prstGeom prst="round2DiagRect">
          <a:avLst>
            <a:gd name="adj1" fmla="val 29727"/>
            <a:gd name="adj2" fmla="val 0"/>
          </a:avLst>
        </a:prstGeom>
      </dgm:spPr>
    </dgm:pt>
    <dgm:pt modelId="{5B4121CB-10C8-4846-A6B5-258C23045D74}" type="pres">
      <dgm:prSet presAssocID="{052AB3D7-2ED1-4616-AD62-31BAA649C6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67E3861-4D43-4A19-8C53-87D7E0FCAB16}" type="pres">
      <dgm:prSet presAssocID="{052AB3D7-2ED1-4616-AD62-31BAA649C64B}" presName="spaceRect" presStyleCnt="0"/>
      <dgm:spPr/>
    </dgm:pt>
    <dgm:pt modelId="{ABABB04D-89FE-475D-A3CE-A5BC8541E58B}" type="pres">
      <dgm:prSet presAssocID="{052AB3D7-2ED1-4616-AD62-31BAA649C64B}" presName="textRect" presStyleLbl="revTx" presStyleIdx="0" presStyleCnt="3">
        <dgm:presLayoutVars>
          <dgm:chMax val="1"/>
          <dgm:chPref val="1"/>
        </dgm:presLayoutVars>
      </dgm:prSet>
      <dgm:spPr/>
    </dgm:pt>
    <dgm:pt modelId="{2D5ED4DD-F806-494A-8510-797492D2A162}" type="pres">
      <dgm:prSet presAssocID="{7A06FC06-94DC-454E-8D06-EE67E8DC329E}" presName="sibTrans" presStyleCnt="0"/>
      <dgm:spPr/>
    </dgm:pt>
    <dgm:pt modelId="{3419B3DF-8751-4EDF-8617-0975F16807A4}" type="pres">
      <dgm:prSet presAssocID="{55E7434D-F1D6-47E9-8C63-8189620D9696}" presName="compNode" presStyleCnt="0"/>
      <dgm:spPr/>
    </dgm:pt>
    <dgm:pt modelId="{A297A243-EFC3-4E92-9CD4-0A11399136AF}" type="pres">
      <dgm:prSet presAssocID="{55E7434D-F1D6-47E9-8C63-8189620D9696}" presName="iconBgRect" presStyleLbl="bgShp" presStyleIdx="1" presStyleCnt="3"/>
      <dgm:spPr>
        <a:prstGeom prst="round2DiagRect">
          <a:avLst>
            <a:gd name="adj1" fmla="val 29727"/>
            <a:gd name="adj2" fmla="val 0"/>
          </a:avLst>
        </a:prstGeom>
      </dgm:spPr>
    </dgm:pt>
    <dgm:pt modelId="{28DC8FEF-417F-48D4-8862-955D3E6AFC05}" type="pres">
      <dgm:prSet presAssocID="{55E7434D-F1D6-47E9-8C63-8189620D96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32706AFE-91A3-47D2-B0ED-7500D97F514A}" type="pres">
      <dgm:prSet presAssocID="{55E7434D-F1D6-47E9-8C63-8189620D9696}" presName="spaceRect" presStyleCnt="0"/>
      <dgm:spPr/>
    </dgm:pt>
    <dgm:pt modelId="{DACCB13B-D35C-4954-8DB6-C233670FBFCD}" type="pres">
      <dgm:prSet presAssocID="{55E7434D-F1D6-47E9-8C63-8189620D9696}" presName="textRect" presStyleLbl="revTx" presStyleIdx="1" presStyleCnt="3">
        <dgm:presLayoutVars>
          <dgm:chMax val="1"/>
          <dgm:chPref val="1"/>
        </dgm:presLayoutVars>
      </dgm:prSet>
      <dgm:spPr/>
    </dgm:pt>
    <dgm:pt modelId="{3781BBEF-C99E-414A-BC5C-5F5050D30D12}" type="pres">
      <dgm:prSet presAssocID="{0F4321A9-F438-430F-A14E-1A4C12B90286}" presName="sibTrans" presStyleCnt="0"/>
      <dgm:spPr/>
    </dgm:pt>
    <dgm:pt modelId="{090ACC3A-E5ED-4D39-A00E-9144E2E02488}" type="pres">
      <dgm:prSet presAssocID="{D4FD9E5F-2FD3-4C7F-B290-40B50B443548}" presName="compNode" presStyleCnt="0"/>
      <dgm:spPr/>
    </dgm:pt>
    <dgm:pt modelId="{DEAA263A-5E54-4091-A9E5-5A9F4E86DC25}" type="pres">
      <dgm:prSet presAssocID="{D4FD9E5F-2FD3-4C7F-B290-40B50B443548}" presName="iconBgRect" presStyleLbl="bgShp" presStyleIdx="2" presStyleCnt="3"/>
      <dgm:spPr>
        <a:prstGeom prst="round2DiagRect">
          <a:avLst>
            <a:gd name="adj1" fmla="val 29727"/>
            <a:gd name="adj2" fmla="val 0"/>
          </a:avLst>
        </a:prstGeom>
      </dgm:spPr>
    </dgm:pt>
    <dgm:pt modelId="{A9A4F1B1-76EE-422B-B128-B844BA54E172}" type="pres">
      <dgm:prSet presAssocID="{D4FD9E5F-2FD3-4C7F-B290-40B50B4435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426AC499-95EC-4FE0-BCBB-37446F45E2D8}" type="pres">
      <dgm:prSet presAssocID="{D4FD9E5F-2FD3-4C7F-B290-40B50B443548}" presName="spaceRect" presStyleCnt="0"/>
      <dgm:spPr/>
    </dgm:pt>
    <dgm:pt modelId="{C822A097-5BFF-463A-9A20-8DE3C4EF774E}" type="pres">
      <dgm:prSet presAssocID="{D4FD9E5F-2FD3-4C7F-B290-40B50B443548}" presName="textRect" presStyleLbl="revTx" presStyleIdx="2" presStyleCnt="3">
        <dgm:presLayoutVars>
          <dgm:chMax val="1"/>
          <dgm:chPref val="1"/>
        </dgm:presLayoutVars>
      </dgm:prSet>
      <dgm:spPr/>
    </dgm:pt>
  </dgm:ptLst>
  <dgm:cxnLst>
    <dgm:cxn modelId="{7E325C0D-50C2-406F-B83A-FAEDE702CB8B}" srcId="{4DF43441-0F4F-4E99-8649-2318FFE7E0B6}" destId="{55E7434D-F1D6-47E9-8C63-8189620D9696}" srcOrd="1" destOrd="0" parTransId="{541EB3DC-8245-48DA-91C6-DA516442DA40}" sibTransId="{0F4321A9-F438-430F-A14E-1A4C12B90286}"/>
    <dgm:cxn modelId="{9DA2AC23-2C3E-4217-AB71-46E38B22D2A5}" srcId="{4DF43441-0F4F-4E99-8649-2318FFE7E0B6}" destId="{052AB3D7-2ED1-4616-AD62-31BAA649C64B}" srcOrd="0" destOrd="0" parTransId="{008E6191-DDD0-4705-92D7-A0642FACEC3F}" sibTransId="{7A06FC06-94DC-454E-8D06-EE67E8DC329E}"/>
    <dgm:cxn modelId="{27726C48-54F1-42CB-AAB6-39F14202CCD1}" type="presOf" srcId="{052AB3D7-2ED1-4616-AD62-31BAA649C64B}" destId="{ABABB04D-89FE-475D-A3CE-A5BC8541E58B}" srcOrd="0" destOrd="0" presId="urn:microsoft.com/office/officeart/2018/5/layout/IconLeafLabelList"/>
    <dgm:cxn modelId="{0E25F86E-5359-463A-92A9-CC642850191D}" type="presOf" srcId="{55E7434D-F1D6-47E9-8C63-8189620D9696}" destId="{DACCB13B-D35C-4954-8DB6-C233670FBFCD}" srcOrd="0" destOrd="0" presId="urn:microsoft.com/office/officeart/2018/5/layout/IconLeafLabelList"/>
    <dgm:cxn modelId="{074F0E91-376F-4ECC-9BFE-FB4F3EAEA9CC}" srcId="{4DF43441-0F4F-4E99-8649-2318FFE7E0B6}" destId="{D4FD9E5F-2FD3-4C7F-B290-40B50B443548}" srcOrd="2" destOrd="0" parTransId="{A7A4D9DE-822F-46B3-99D0-79AA85877681}" sibTransId="{07D26826-3A37-4523-9BA3-753F6126BFAC}"/>
    <dgm:cxn modelId="{702962C3-F747-4479-B96E-88CAD3E53556}" type="presOf" srcId="{D4FD9E5F-2FD3-4C7F-B290-40B50B443548}" destId="{C822A097-5BFF-463A-9A20-8DE3C4EF774E}" srcOrd="0" destOrd="0" presId="urn:microsoft.com/office/officeart/2018/5/layout/IconLeafLabelList"/>
    <dgm:cxn modelId="{15EEE0EC-32D0-4EB1-A09C-7657CC61CD65}" type="presOf" srcId="{4DF43441-0F4F-4E99-8649-2318FFE7E0B6}" destId="{80E1D4EB-D707-49B3-B864-0C0038200E79}" srcOrd="0" destOrd="0" presId="urn:microsoft.com/office/officeart/2018/5/layout/IconLeafLabelList"/>
    <dgm:cxn modelId="{5880BA03-B84C-4D81-90D1-55DFAAA3FB6B}" type="presParOf" srcId="{80E1D4EB-D707-49B3-B864-0C0038200E79}" destId="{2158601D-2081-47E1-858F-30F94A475C1E}" srcOrd="0" destOrd="0" presId="urn:microsoft.com/office/officeart/2018/5/layout/IconLeafLabelList"/>
    <dgm:cxn modelId="{2508EDAB-EC3B-43AF-8B2E-21DEC6288C30}" type="presParOf" srcId="{2158601D-2081-47E1-858F-30F94A475C1E}" destId="{30C3D8D9-F2D5-4A05-AB58-F87DC1587E0C}" srcOrd="0" destOrd="0" presId="urn:microsoft.com/office/officeart/2018/5/layout/IconLeafLabelList"/>
    <dgm:cxn modelId="{74B12A59-F2DA-4D6B-85F2-F4472DEBDF24}" type="presParOf" srcId="{2158601D-2081-47E1-858F-30F94A475C1E}" destId="{5B4121CB-10C8-4846-A6B5-258C23045D74}" srcOrd="1" destOrd="0" presId="urn:microsoft.com/office/officeart/2018/5/layout/IconLeafLabelList"/>
    <dgm:cxn modelId="{331CE786-F593-40C9-96D2-B23E38BFA896}" type="presParOf" srcId="{2158601D-2081-47E1-858F-30F94A475C1E}" destId="{D67E3861-4D43-4A19-8C53-87D7E0FCAB16}" srcOrd="2" destOrd="0" presId="urn:microsoft.com/office/officeart/2018/5/layout/IconLeafLabelList"/>
    <dgm:cxn modelId="{912023BC-9340-4EAF-BC09-E5B0FBD12DA8}" type="presParOf" srcId="{2158601D-2081-47E1-858F-30F94A475C1E}" destId="{ABABB04D-89FE-475D-A3CE-A5BC8541E58B}" srcOrd="3" destOrd="0" presId="urn:microsoft.com/office/officeart/2018/5/layout/IconLeafLabelList"/>
    <dgm:cxn modelId="{8EFE2F24-1546-499E-9F0E-A43F76E7AA56}" type="presParOf" srcId="{80E1D4EB-D707-49B3-B864-0C0038200E79}" destId="{2D5ED4DD-F806-494A-8510-797492D2A162}" srcOrd="1" destOrd="0" presId="urn:microsoft.com/office/officeart/2018/5/layout/IconLeafLabelList"/>
    <dgm:cxn modelId="{A89A876A-EFF8-4D8D-9049-6254CC4DB38A}" type="presParOf" srcId="{80E1D4EB-D707-49B3-B864-0C0038200E79}" destId="{3419B3DF-8751-4EDF-8617-0975F16807A4}" srcOrd="2" destOrd="0" presId="urn:microsoft.com/office/officeart/2018/5/layout/IconLeafLabelList"/>
    <dgm:cxn modelId="{30F9AE75-2DC4-4B1D-88AA-F5B9C23AEEDC}" type="presParOf" srcId="{3419B3DF-8751-4EDF-8617-0975F16807A4}" destId="{A297A243-EFC3-4E92-9CD4-0A11399136AF}" srcOrd="0" destOrd="0" presId="urn:microsoft.com/office/officeart/2018/5/layout/IconLeafLabelList"/>
    <dgm:cxn modelId="{404ACA6C-08B3-4BEA-AB15-013CF81D8F23}" type="presParOf" srcId="{3419B3DF-8751-4EDF-8617-0975F16807A4}" destId="{28DC8FEF-417F-48D4-8862-955D3E6AFC05}" srcOrd="1" destOrd="0" presId="urn:microsoft.com/office/officeart/2018/5/layout/IconLeafLabelList"/>
    <dgm:cxn modelId="{51E85E53-2647-4C21-A53C-F8A11FB3766A}" type="presParOf" srcId="{3419B3DF-8751-4EDF-8617-0975F16807A4}" destId="{32706AFE-91A3-47D2-B0ED-7500D97F514A}" srcOrd="2" destOrd="0" presId="urn:microsoft.com/office/officeart/2018/5/layout/IconLeafLabelList"/>
    <dgm:cxn modelId="{96224EEA-AEF0-4692-BF33-805126690F4D}" type="presParOf" srcId="{3419B3DF-8751-4EDF-8617-0975F16807A4}" destId="{DACCB13B-D35C-4954-8DB6-C233670FBFCD}" srcOrd="3" destOrd="0" presId="urn:microsoft.com/office/officeart/2018/5/layout/IconLeafLabelList"/>
    <dgm:cxn modelId="{EFDFB39E-6A1D-4675-9C6B-37EA1E3E8C31}" type="presParOf" srcId="{80E1D4EB-D707-49B3-B864-0C0038200E79}" destId="{3781BBEF-C99E-414A-BC5C-5F5050D30D12}" srcOrd="3" destOrd="0" presId="urn:microsoft.com/office/officeart/2018/5/layout/IconLeafLabelList"/>
    <dgm:cxn modelId="{F1F47066-5D14-427B-A1C3-B48F608496DA}" type="presParOf" srcId="{80E1D4EB-D707-49B3-B864-0C0038200E79}" destId="{090ACC3A-E5ED-4D39-A00E-9144E2E02488}" srcOrd="4" destOrd="0" presId="urn:microsoft.com/office/officeart/2018/5/layout/IconLeafLabelList"/>
    <dgm:cxn modelId="{BF59E998-51CE-4969-9467-59A537C2A659}" type="presParOf" srcId="{090ACC3A-E5ED-4D39-A00E-9144E2E02488}" destId="{DEAA263A-5E54-4091-A9E5-5A9F4E86DC25}" srcOrd="0" destOrd="0" presId="urn:microsoft.com/office/officeart/2018/5/layout/IconLeafLabelList"/>
    <dgm:cxn modelId="{BD1BADD1-D887-4C9F-8E3C-CFCEFA352561}" type="presParOf" srcId="{090ACC3A-E5ED-4D39-A00E-9144E2E02488}" destId="{A9A4F1B1-76EE-422B-B128-B844BA54E172}" srcOrd="1" destOrd="0" presId="urn:microsoft.com/office/officeart/2018/5/layout/IconLeafLabelList"/>
    <dgm:cxn modelId="{8F0F6813-79B9-490B-8C2C-AEB11707AFFF}" type="presParOf" srcId="{090ACC3A-E5ED-4D39-A00E-9144E2E02488}" destId="{426AC499-95EC-4FE0-BCBB-37446F45E2D8}" srcOrd="2" destOrd="0" presId="urn:microsoft.com/office/officeart/2018/5/layout/IconLeafLabelList"/>
    <dgm:cxn modelId="{C2AC7946-EC5E-4FF7-A3BC-FA862C19B9B4}" type="presParOf" srcId="{090ACC3A-E5ED-4D39-A00E-9144E2E02488}" destId="{C822A097-5BFF-463A-9A20-8DE3C4EF774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4C3517-F66B-4AFC-A1ED-4EA2534C018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3E7629A-A828-48C5-A004-CBE0E49D616B}">
      <dgm:prSet/>
      <dgm:spPr/>
      <dgm:t>
        <a:bodyPr/>
        <a:lstStyle/>
        <a:p>
          <a:r>
            <a:rPr lang="en-US" b="0" i="0" baseline="0" dirty="0"/>
            <a:t>The least privilege principle is foundational in security.</a:t>
          </a:r>
          <a:endParaRPr lang="en-US" dirty="0"/>
        </a:p>
      </dgm:t>
    </dgm:pt>
    <dgm:pt modelId="{55769A75-64DF-4D8B-B1A7-F114256235BA}" type="parTrans" cxnId="{BDDF610C-924B-4B32-9871-F6F259F29075}">
      <dgm:prSet/>
      <dgm:spPr/>
      <dgm:t>
        <a:bodyPr/>
        <a:lstStyle/>
        <a:p>
          <a:endParaRPr lang="en-US"/>
        </a:p>
      </dgm:t>
    </dgm:pt>
    <dgm:pt modelId="{288856F5-B3C3-4249-95BE-2A4DEC22D878}" type="sibTrans" cxnId="{BDDF610C-924B-4B32-9871-F6F259F29075}">
      <dgm:prSet/>
      <dgm:spPr/>
      <dgm:t>
        <a:bodyPr/>
        <a:lstStyle/>
        <a:p>
          <a:endParaRPr lang="en-US"/>
        </a:p>
      </dgm:t>
    </dgm:pt>
    <dgm:pt modelId="{DA617E31-EE3B-4428-90C5-5EA9F4C0180C}">
      <dgm:prSet/>
      <dgm:spPr/>
      <dgm:t>
        <a:bodyPr/>
        <a:lstStyle/>
        <a:p>
          <a:r>
            <a:rPr lang="en-US" b="0" i="0" baseline="0"/>
            <a:t>Effective implementation requires vigilance and regular updates.</a:t>
          </a:r>
          <a:endParaRPr lang="en-US"/>
        </a:p>
      </dgm:t>
    </dgm:pt>
    <dgm:pt modelId="{8AFD81AB-6E7B-4A2E-8484-F51216235F43}" type="parTrans" cxnId="{A7D24D28-E804-4AFD-AB6F-9176AC62CAD0}">
      <dgm:prSet/>
      <dgm:spPr/>
      <dgm:t>
        <a:bodyPr/>
        <a:lstStyle/>
        <a:p>
          <a:endParaRPr lang="en-US"/>
        </a:p>
      </dgm:t>
    </dgm:pt>
    <dgm:pt modelId="{4A8A3012-64EF-4E45-A8B6-F3F9872A514D}" type="sibTrans" cxnId="{A7D24D28-E804-4AFD-AB6F-9176AC62CAD0}">
      <dgm:prSet/>
      <dgm:spPr/>
      <dgm:t>
        <a:bodyPr/>
        <a:lstStyle/>
        <a:p>
          <a:endParaRPr lang="en-US"/>
        </a:p>
      </dgm:t>
    </dgm:pt>
    <dgm:pt modelId="{F09B1323-0D3B-4351-8A16-457D273263B0}">
      <dgm:prSet/>
      <dgm:spPr/>
      <dgm:t>
        <a:bodyPr/>
        <a:lstStyle/>
        <a:p>
          <a:r>
            <a:rPr lang="en-US" b="0" i="0" baseline="0"/>
            <a:t>It’s about balancing access with security needs. </a:t>
          </a:r>
          <a:endParaRPr lang="en-US"/>
        </a:p>
      </dgm:t>
    </dgm:pt>
    <dgm:pt modelId="{D543AB51-FE78-49B8-9D82-922CE0DAF4D0}" type="parTrans" cxnId="{870E4F8E-2B83-4B4D-B41C-719ED11F806E}">
      <dgm:prSet/>
      <dgm:spPr/>
      <dgm:t>
        <a:bodyPr/>
        <a:lstStyle/>
        <a:p>
          <a:endParaRPr lang="en-US"/>
        </a:p>
      </dgm:t>
    </dgm:pt>
    <dgm:pt modelId="{D26CD0F2-805A-4A45-8B63-08D14B88347F}" type="sibTrans" cxnId="{870E4F8E-2B83-4B4D-B41C-719ED11F806E}">
      <dgm:prSet/>
      <dgm:spPr/>
      <dgm:t>
        <a:bodyPr/>
        <a:lstStyle/>
        <a:p>
          <a:endParaRPr lang="en-US"/>
        </a:p>
      </dgm:t>
    </dgm:pt>
    <dgm:pt modelId="{016B6F23-4A5B-487F-8C36-A09D923B5B8C}" type="pres">
      <dgm:prSet presAssocID="{224C3517-F66B-4AFC-A1ED-4EA2534C0183}" presName="hierChild1" presStyleCnt="0">
        <dgm:presLayoutVars>
          <dgm:chPref val="1"/>
          <dgm:dir/>
          <dgm:animOne val="branch"/>
          <dgm:animLvl val="lvl"/>
          <dgm:resizeHandles/>
        </dgm:presLayoutVars>
      </dgm:prSet>
      <dgm:spPr/>
    </dgm:pt>
    <dgm:pt modelId="{F1479299-1E70-4BFE-A73F-27BB8501724C}" type="pres">
      <dgm:prSet presAssocID="{43E7629A-A828-48C5-A004-CBE0E49D616B}" presName="hierRoot1" presStyleCnt="0"/>
      <dgm:spPr/>
    </dgm:pt>
    <dgm:pt modelId="{9BFFCBB9-53DD-44BF-B602-DC049F5DC919}" type="pres">
      <dgm:prSet presAssocID="{43E7629A-A828-48C5-A004-CBE0E49D616B}" presName="composite" presStyleCnt="0"/>
      <dgm:spPr/>
    </dgm:pt>
    <dgm:pt modelId="{016F96D8-7650-41B9-8429-50F7DD7E7FBC}" type="pres">
      <dgm:prSet presAssocID="{43E7629A-A828-48C5-A004-CBE0E49D616B}" presName="background" presStyleLbl="node0" presStyleIdx="0" presStyleCnt="3"/>
      <dgm:spPr/>
    </dgm:pt>
    <dgm:pt modelId="{9171A4CD-775B-493C-B7BB-0BDA4FDC60AC}" type="pres">
      <dgm:prSet presAssocID="{43E7629A-A828-48C5-A004-CBE0E49D616B}" presName="text" presStyleLbl="fgAcc0" presStyleIdx="0" presStyleCnt="3">
        <dgm:presLayoutVars>
          <dgm:chPref val="3"/>
        </dgm:presLayoutVars>
      </dgm:prSet>
      <dgm:spPr/>
    </dgm:pt>
    <dgm:pt modelId="{263F3C3E-F10C-47B6-B5EA-B31FC63E36A1}" type="pres">
      <dgm:prSet presAssocID="{43E7629A-A828-48C5-A004-CBE0E49D616B}" presName="hierChild2" presStyleCnt="0"/>
      <dgm:spPr/>
    </dgm:pt>
    <dgm:pt modelId="{8FC1F3AA-D5E7-4422-9E45-2F265D16085B}" type="pres">
      <dgm:prSet presAssocID="{DA617E31-EE3B-4428-90C5-5EA9F4C0180C}" presName="hierRoot1" presStyleCnt="0"/>
      <dgm:spPr/>
    </dgm:pt>
    <dgm:pt modelId="{2B6E653B-34F7-4CC6-B8DC-F99A54140309}" type="pres">
      <dgm:prSet presAssocID="{DA617E31-EE3B-4428-90C5-5EA9F4C0180C}" presName="composite" presStyleCnt="0"/>
      <dgm:spPr/>
    </dgm:pt>
    <dgm:pt modelId="{0D4D2EBF-E83A-4ECA-AB5C-D925C2A8EF57}" type="pres">
      <dgm:prSet presAssocID="{DA617E31-EE3B-4428-90C5-5EA9F4C0180C}" presName="background" presStyleLbl="node0" presStyleIdx="1" presStyleCnt="3"/>
      <dgm:spPr/>
    </dgm:pt>
    <dgm:pt modelId="{23E54A36-0B5A-485F-8A36-0246EBB52A8D}" type="pres">
      <dgm:prSet presAssocID="{DA617E31-EE3B-4428-90C5-5EA9F4C0180C}" presName="text" presStyleLbl="fgAcc0" presStyleIdx="1" presStyleCnt="3">
        <dgm:presLayoutVars>
          <dgm:chPref val="3"/>
        </dgm:presLayoutVars>
      </dgm:prSet>
      <dgm:spPr/>
    </dgm:pt>
    <dgm:pt modelId="{6075DCEE-4C7C-47E8-8E07-F7F168B51431}" type="pres">
      <dgm:prSet presAssocID="{DA617E31-EE3B-4428-90C5-5EA9F4C0180C}" presName="hierChild2" presStyleCnt="0"/>
      <dgm:spPr/>
    </dgm:pt>
    <dgm:pt modelId="{7F4F0372-87AE-4309-BA57-298F5443A7C5}" type="pres">
      <dgm:prSet presAssocID="{F09B1323-0D3B-4351-8A16-457D273263B0}" presName="hierRoot1" presStyleCnt="0"/>
      <dgm:spPr/>
    </dgm:pt>
    <dgm:pt modelId="{70D06CCD-2E2B-494F-BC1B-B0919175053D}" type="pres">
      <dgm:prSet presAssocID="{F09B1323-0D3B-4351-8A16-457D273263B0}" presName="composite" presStyleCnt="0"/>
      <dgm:spPr/>
    </dgm:pt>
    <dgm:pt modelId="{2F32D89E-C082-4DCD-A99B-5329912BD9C8}" type="pres">
      <dgm:prSet presAssocID="{F09B1323-0D3B-4351-8A16-457D273263B0}" presName="background" presStyleLbl="node0" presStyleIdx="2" presStyleCnt="3"/>
      <dgm:spPr/>
    </dgm:pt>
    <dgm:pt modelId="{27A0D651-2389-4841-9E0E-0C0A76841F85}" type="pres">
      <dgm:prSet presAssocID="{F09B1323-0D3B-4351-8A16-457D273263B0}" presName="text" presStyleLbl="fgAcc0" presStyleIdx="2" presStyleCnt="3">
        <dgm:presLayoutVars>
          <dgm:chPref val="3"/>
        </dgm:presLayoutVars>
      </dgm:prSet>
      <dgm:spPr/>
    </dgm:pt>
    <dgm:pt modelId="{B9E38CD4-9990-471A-BB3D-5588253822FA}" type="pres">
      <dgm:prSet presAssocID="{F09B1323-0D3B-4351-8A16-457D273263B0}" presName="hierChild2" presStyleCnt="0"/>
      <dgm:spPr/>
    </dgm:pt>
  </dgm:ptLst>
  <dgm:cxnLst>
    <dgm:cxn modelId="{BDDF610C-924B-4B32-9871-F6F259F29075}" srcId="{224C3517-F66B-4AFC-A1ED-4EA2534C0183}" destId="{43E7629A-A828-48C5-A004-CBE0E49D616B}" srcOrd="0" destOrd="0" parTransId="{55769A75-64DF-4D8B-B1A7-F114256235BA}" sibTransId="{288856F5-B3C3-4249-95BE-2A4DEC22D878}"/>
    <dgm:cxn modelId="{81D71B26-CF34-4F75-8CC9-7C2334AEC918}" type="presOf" srcId="{DA617E31-EE3B-4428-90C5-5EA9F4C0180C}" destId="{23E54A36-0B5A-485F-8A36-0246EBB52A8D}" srcOrd="0" destOrd="0" presId="urn:microsoft.com/office/officeart/2005/8/layout/hierarchy1"/>
    <dgm:cxn modelId="{A7D24D28-E804-4AFD-AB6F-9176AC62CAD0}" srcId="{224C3517-F66B-4AFC-A1ED-4EA2534C0183}" destId="{DA617E31-EE3B-4428-90C5-5EA9F4C0180C}" srcOrd="1" destOrd="0" parTransId="{8AFD81AB-6E7B-4A2E-8484-F51216235F43}" sibTransId="{4A8A3012-64EF-4E45-A8B6-F3F9872A514D}"/>
    <dgm:cxn modelId="{DE1F9F2D-E94B-4257-8024-B7939C52ADE9}" type="presOf" srcId="{43E7629A-A828-48C5-A004-CBE0E49D616B}" destId="{9171A4CD-775B-493C-B7BB-0BDA4FDC60AC}" srcOrd="0" destOrd="0" presId="urn:microsoft.com/office/officeart/2005/8/layout/hierarchy1"/>
    <dgm:cxn modelId="{EF334D7C-836C-42EB-892D-F09339D7E445}" type="presOf" srcId="{F09B1323-0D3B-4351-8A16-457D273263B0}" destId="{27A0D651-2389-4841-9E0E-0C0A76841F85}" srcOrd="0" destOrd="0" presId="urn:microsoft.com/office/officeart/2005/8/layout/hierarchy1"/>
    <dgm:cxn modelId="{2B32828A-92D7-46F3-BDE8-033ECE10E6A0}" type="presOf" srcId="{224C3517-F66B-4AFC-A1ED-4EA2534C0183}" destId="{016B6F23-4A5B-487F-8C36-A09D923B5B8C}" srcOrd="0" destOrd="0" presId="urn:microsoft.com/office/officeart/2005/8/layout/hierarchy1"/>
    <dgm:cxn modelId="{870E4F8E-2B83-4B4D-B41C-719ED11F806E}" srcId="{224C3517-F66B-4AFC-A1ED-4EA2534C0183}" destId="{F09B1323-0D3B-4351-8A16-457D273263B0}" srcOrd="2" destOrd="0" parTransId="{D543AB51-FE78-49B8-9D82-922CE0DAF4D0}" sibTransId="{D26CD0F2-805A-4A45-8B63-08D14B88347F}"/>
    <dgm:cxn modelId="{06EA707A-8676-4C0B-B156-E9DE09C11DAD}" type="presParOf" srcId="{016B6F23-4A5B-487F-8C36-A09D923B5B8C}" destId="{F1479299-1E70-4BFE-A73F-27BB8501724C}" srcOrd="0" destOrd="0" presId="urn:microsoft.com/office/officeart/2005/8/layout/hierarchy1"/>
    <dgm:cxn modelId="{9C71A55E-7359-48CC-81F6-F5CF19179F92}" type="presParOf" srcId="{F1479299-1E70-4BFE-A73F-27BB8501724C}" destId="{9BFFCBB9-53DD-44BF-B602-DC049F5DC919}" srcOrd="0" destOrd="0" presId="urn:microsoft.com/office/officeart/2005/8/layout/hierarchy1"/>
    <dgm:cxn modelId="{E428E40C-BA03-47DF-B20E-C13BE8718500}" type="presParOf" srcId="{9BFFCBB9-53DD-44BF-B602-DC049F5DC919}" destId="{016F96D8-7650-41B9-8429-50F7DD7E7FBC}" srcOrd="0" destOrd="0" presId="urn:microsoft.com/office/officeart/2005/8/layout/hierarchy1"/>
    <dgm:cxn modelId="{0064608D-37F9-4149-B743-A5AFA94AEA61}" type="presParOf" srcId="{9BFFCBB9-53DD-44BF-B602-DC049F5DC919}" destId="{9171A4CD-775B-493C-B7BB-0BDA4FDC60AC}" srcOrd="1" destOrd="0" presId="urn:microsoft.com/office/officeart/2005/8/layout/hierarchy1"/>
    <dgm:cxn modelId="{BC243AC3-09D4-406F-BE45-971A0C71C53B}" type="presParOf" srcId="{F1479299-1E70-4BFE-A73F-27BB8501724C}" destId="{263F3C3E-F10C-47B6-B5EA-B31FC63E36A1}" srcOrd="1" destOrd="0" presId="urn:microsoft.com/office/officeart/2005/8/layout/hierarchy1"/>
    <dgm:cxn modelId="{7A88E3B9-DAD7-4DA0-AE31-ABD1B3ADF5F7}" type="presParOf" srcId="{016B6F23-4A5B-487F-8C36-A09D923B5B8C}" destId="{8FC1F3AA-D5E7-4422-9E45-2F265D16085B}" srcOrd="1" destOrd="0" presId="urn:microsoft.com/office/officeart/2005/8/layout/hierarchy1"/>
    <dgm:cxn modelId="{16E4BC94-9E55-4C21-89D3-9ECD1B805054}" type="presParOf" srcId="{8FC1F3AA-D5E7-4422-9E45-2F265D16085B}" destId="{2B6E653B-34F7-4CC6-B8DC-F99A54140309}" srcOrd="0" destOrd="0" presId="urn:microsoft.com/office/officeart/2005/8/layout/hierarchy1"/>
    <dgm:cxn modelId="{E2891894-16C8-4B39-A4B2-F48E16D96ED3}" type="presParOf" srcId="{2B6E653B-34F7-4CC6-B8DC-F99A54140309}" destId="{0D4D2EBF-E83A-4ECA-AB5C-D925C2A8EF57}" srcOrd="0" destOrd="0" presId="urn:microsoft.com/office/officeart/2005/8/layout/hierarchy1"/>
    <dgm:cxn modelId="{7F719608-0BA4-4D44-8DA8-6126DC87C384}" type="presParOf" srcId="{2B6E653B-34F7-4CC6-B8DC-F99A54140309}" destId="{23E54A36-0B5A-485F-8A36-0246EBB52A8D}" srcOrd="1" destOrd="0" presId="urn:microsoft.com/office/officeart/2005/8/layout/hierarchy1"/>
    <dgm:cxn modelId="{947886E3-E070-4CCA-B1E0-FD7A6BF514F7}" type="presParOf" srcId="{8FC1F3AA-D5E7-4422-9E45-2F265D16085B}" destId="{6075DCEE-4C7C-47E8-8E07-F7F168B51431}" srcOrd="1" destOrd="0" presId="urn:microsoft.com/office/officeart/2005/8/layout/hierarchy1"/>
    <dgm:cxn modelId="{B421EF73-DAEB-4744-8E4F-B43B13050F53}" type="presParOf" srcId="{016B6F23-4A5B-487F-8C36-A09D923B5B8C}" destId="{7F4F0372-87AE-4309-BA57-298F5443A7C5}" srcOrd="2" destOrd="0" presId="urn:microsoft.com/office/officeart/2005/8/layout/hierarchy1"/>
    <dgm:cxn modelId="{2547A54E-E00F-43F8-B4A9-0629D348B753}" type="presParOf" srcId="{7F4F0372-87AE-4309-BA57-298F5443A7C5}" destId="{70D06CCD-2E2B-494F-BC1B-B0919175053D}" srcOrd="0" destOrd="0" presId="urn:microsoft.com/office/officeart/2005/8/layout/hierarchy1"/>
    <dgm:cxn modelId="{0D3A3D8B-44B3-47DB-B03B-4C2904AAE95C}" type="presParOf" srcId="{70D06CCD-2E2B-494F-BC1B-B0919175053D}" destId="{2F32D89E-C082-4DCD-A99B-5329912BD9C8}" srcOrd="0" destOrd="0" presId="urn:microsoft.com/office/officeart/2005/8/layout/hierarchy1"/>
    <dgm:cxn modelId="{DD4B4645-AF08-4052-B7D7-A5B9456288C8}" type="presParOf" srcId="{70D06CCD-2E2B-494F-BC1B-B0919175053D}" destId="{27A0D651-2389-4841-9E0E-0C0A76841F85}" srcOrd="1" destOrd="0" presId="urn:microsoft.com/office/officeart/2005/8/layout/hierarchy1"/>
    <dgm:cxn modelId="{7C344401-DE2E-4CE8-8A76-6AFA1B524C81}" type="presParOf" srcId="{7F4F0372-87AE-4309-BA57-298F5443A7C5}" destId="{B9E38CD4-9990-471A-BB3D-5588253822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8E2BA-8EBC-4414-A2D1-394217DBE1B1}">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55F0C-9769-4211-9B60-1467E728DA7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08064-CA64-4E09-8432-7910D867DA24}">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Prevents unauthorized access</a:t>
          </a:r>
          <a:br>
            <a:rPr lang="en-US" sz="1700" kern="1200" dirty="0"/>
          </a:br>
          <a:endParaRPr lang="en-US" sz="1700" kern="1200" dirty="0"/>
        </a:p>
      </dsp:txBody>
      <dsp:txXfrm>
        <a:off x="93445" y="3018902"/>
        <a:ext cx="3206250" cy="720000"/>
      </dsp:txXfrm>
    </dsp:sp>
    <dsp:sp modelId="{44359F61-A48E-4AA1-B782-62F797AC5432}">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351A1-B085-4A7E-B415-B943A0132997}">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383B4-F6AD-4B26-A40C-FBADB9420869}">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Reduces potential damage from insider threats</a:t>
          </a:r>
          <a:br>
            <a:rPr lang="en-US" sz="1700" kern="1200"/>
          </a:br>
          <a:endParaRPr lang="en-US" sz="1700" kern="1200"/>
        </a:p>
      </dsp:txBody>
      <dsp:txXfrm>
        <a:off x="3860789" y="3018902"/>
        <a:ext cx="3206250" cy="720000"/>
      </dsp:txXfrm>
    </dsp:sp>
    <dsp:sp modelId="{4A2066BF-7B36-47B4-9984-9AEE906A8D0C}">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F2B7C-02D5-4906-972A-C2D24FF9325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9FC4FA-A942-463A-9DC8-84BD8D1174C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Limits the scope of attack vectors</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3D8D9-F2D5-4A05-AB58-F87DC1587E0C}">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121CB-10C8-4846-A6B5-258C23045D74}">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ABB04D-89FE-475D-A3CE-A5BC8541E58B}">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baseline="0"/>
            <a:t>Access Controls:</a:t>
          </a:r>
          <a:r>
            <a:rPr lang="en-US" sz="1400" b="0" i="0" kern="1200" baseline="0"/>
            <a:t> Use role-based access control (RBAC) to assign permissions based on job roles.</a:t>
          </a:r>
          <a:endParaRPr lang="en-US" sz="1400" kern="1200"/>
        </a:p>
      </dsp:txBody>
      <dsp:txXfrm>
        <a:off x="93445" y="3018902"/>
        <a:ext cx="3206250" cy="720000"/>
      </dsp:txXfrm>
    </dsp:sp>
    <dsp:sp modelId="{A297A243-EFC3-4E92-9CD4-0A11399136AF}">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C8FEF-417F-48D4-8862-955D3E6AFC05}">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CB13B-D35C-4954-8DB6-C233670FBFCD}">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baseline="0"/>
            <a:t>Regular Audits:</a:t>
          </a:r>
          <a:r>
            <a:rPr lang="en-US" sz="1400" b="0" i="0" kern="1200" baseline="0"/>
            <a:t> Review access regularly to ensure compliance.</a:t>
          </a:r>
          <a:endParaRPr lang="en-US" sz="1400" kern="1200"/>
        </a:p>
      </dsp:txBody>
      <dsp:txXfrm>
        <a:off x="3860789" y="3018902"/>
        <a:ext cx="3206250" cy="720000"/>
      </dsp:txXfrm>
    </dsp:sp>
    <dsp:sp modelId="{DEAA263A-5E54-4091-A9E5-5A9F4E86DC25}">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A4F1B1-76EE-422B-B128-B844BA54E17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22A097-5BFF-463A-9A20-8DE3C4EF774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baseline="0"/>
            <a:t>Granular Permissions:</a:t>
          </a:r>
          <a:r>
            <a:rPr lang="en-US" sz="1400" b="0" i="0" kern="1200" baseline="0"/>
            <a:t> Break down permissions to ensure users only access what’s necessary. </a:t>
          </a:r>
          <a:endParaRPr lang="en-US" sz="1400" kern="1200"/>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F96D8-7650-41B9-8429-50F7DD7E7FBC}">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1A4CD-775B-493C-B7BB-0BDA4FDC60AC}">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t>The least privilege principle is foundational in security.</a:t>
          </a:r>
          <a:endParaRPr lang="en-US" sz="2400" kern="1200" dirty="0"/>
        </a:p>
      </dsp:txBody>
      <dsp:txXfrm>
        <a:off x="398656" y="1088253"/>
        <a:ext cx="2959127" cy="1837317"/>
      </dsp:txXfrm>
    </dsp:sp>
    <dsp:sp modelId="{0D4D2EBF-E83A-4ECA-AB5C-D925C2A8EF57}">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54A36-0B5A-485F-8A36-0246EBB52A8D}">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a:t>Effective implementation requires vigilance and regular updates.</a:t>
          </a:r>
          <a:endParaRPr lang="en-US" sz="2400" kern="1200"/>
        </a:p>
      </dsp:txBody>
      <dsp:txXfrm>
        <a:off x="4155097" y="1088253"/>
        <a:ext cx="2959127" cy="1837317"/>
      </dsp:txXfrm>
    </dsp:sp>
    <dsp:sp modelId="{2F32D89E-C082-4DCD-A99B-5329912BD9C8}">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0D651-2389-4841-9E0E-0C0A76841F85}">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a:t>It’s about balancing access with security needs. </a:t>
          </a:r>
          <a:endParaRPr lang="en-US" sz="2400" kern="1200"/>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15DDE-C843-4C67-8DA2-757E94DE963F}" type="datetimeFigureOut">
              <a:rPr lang="en-CA" smtClean="0"/>
              <a:t>2024-10-29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5CE6B-5C88-4263-8C95-88BAD49AA790}" type="slidenum">
              <a:rPr lang="en-CA" smtClean="0"/>
              <a:t>‹#›</a:t>
            </a:fld>
            <a:endParaRPr lang="en-CA"/>
          </a:p>
        </p:txBody>
      </p:sp>
    </p:spTree>
    <p:extLst>
      <p:ext uri="{BB962C8B-B14F-4D97-AF65-F5344CB8AC3E}">
        <p14:creationId xmlns:p14="http://schemas.microsoft.com/office/powerpoint/2010/main" val="245201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1" dirty="0"/>
              <a:t>Good day, everyone. For those of you that don’t know me, which is most of you, name is Curtis Crawford, and I’m here from Lighthouse Labs, where I’m wrapping up my studies in cybersecurity with the goal of graduating soon and launching my career in this field. </a:t>
            </a:r>
            <a:br>
              <a:rPr lang="en-US" sz="4000" b="1" dirty="0"/>
            </a:br>
            <a:br>
              <a:rPr lang="en-US" sz="4000" b="1" dirty="0"/>
            </a:br>
            <a:r>
              <a:rPr lang="en-US" sz="4000" b="1" dirty="0"/>
              <a:t>Today, I’ll be talking about a critical concept in cybersecurity—the principle of least privilege. </a:t>
            </a:r>
            <a:br>
              <a:rPr lang="en-US" sz="4000" b="1" dirty="0"/>
            </a:br>
            <a:br>
              <a:rPr lang="en-US" sz="4000" b="1" dirty="0"/>
            </a:br>
            <a:r>
              <a:rPr lang="en-US" sz="4000" b="1" dirty="0"/>
              <a:t>This principle, though straightforward, plays a key role in protecting systems by limiting access to what’s absolutely necessary. </a:t>
            </a:r>
            <a:br>
              <a:rPr lang="en-US" sz="4000" b="1" dirty="0"/>
            </a:br>
            <a:br>
              <a:rPr lang="en-US" sz="4000" b="1" dirty="0"/>
            </a:br>
            <a:r>
              <a:rPr lang="en-US" sz="4000" b="1" dirty="0"/>
              <a:t>Let’s dive into how it works and why it’s so important.</a:t>
            </a:r>
            <a:endParaRPr lang="en-CA" sz="4000" b="1" dirty="0"/>
          </a:p>
        </p:txBody>
      </p:sp>
      <p:sp>
        <p:nvSpPr>
          <p:cNvPr id="4" name="Slide Number Placeholder 3"/>
          <p:cNvSpPr>
            <a:spLocks noGrp="1"/>
          </p:cNvSpPr>
          <p:nvPr>
            <p:ph type="sldNum" sz="quarter" idx="5"/>
          </p:nvPr>
        </p:nvSpPr>
        <p:spPr/>
        <p:txBody>
          <a:bodyPr/>
          <a:lstStyle/>
          <a:p>
            <a:fld id="{FE25CE6B-5C88-4263-8C95-88BAD49AA790}" type="slidenum">
              <a:rPr lang="en-CA" smtClean="0"/>
              <a:t>1</a:t>
            </a:fld>
            <a:endParaRPr lang="en-CA"/>
          </a:p>
        </p:txBody>
      </p:sp>
    </p:spTree>
    <p:extLst>
      <p:ext uri="{BB962C8B-B14F-4D97-AF65-F5344CB8AC3E}">
        <p14:creationId xmlns:p14="http://schemas.microsoft.com/office/powerpoint/2010/main" val="192318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this scenario: a company hires a new junior employee in the IT department. On their first day, they’re given unrestricted access to the entire network to help them 'get familiar' with the system. </a:t>
            </a:r>
            <a:br>
              <a:rPr lang="en-US" dirty="0"/>
            </a:br>
            <a:br>
              <a:rPr lang="en-US" dirty="0"/>
            </a:br>
            <a:r>
              <a:rPr lang="en-US" dirty="0"/>
              <a:t>While exploring, they accidentally misconfigure settings on a shared drive. This small, innocent mistake causes disruptions in the system, including the building's control panel, which, unknown to them, is also tied to the company’s elevator access. </a:t>
            </a:r>
            <a:br>
              <a:rPr lang="en-US" dirty="0"/>
            </a:br>
            <a:br>
              <a:rPr lang="en-US" dirty="0"/>
            </a:br>
            <a:r>
              <a:rPr lang="en-US" dirty="0"/>
              <a:t>By the end of the day, employees were locked in an elevator for two hours! A single point of access oversight led to unnecessary inconvenience and cost – all because one person had too much access. </a:t>
            </a:r>
            <a:br>
              <a:rPr lang="en-US" dirty="0"/>
            </a:br>
            <a:br>
              <a:rPr lang="en-US" dirty="0"/>
            </a:br>
            <a:r>
              <a:rPr lang="en-US" dirty="0"/>
              <a:t>This is just a quick example of why implementing the principle of least privilege is crucial.</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2</a:t>
            </a:fld>
            <a:endParaRPr lang="en-CA"/>
          </a:p>
        </p:txBody>
      </p:sp>
    </p:spTree>
    <p:extLst>
      <p:ext uri="{BB962C8B-B14F-4D97-AF65-F5344CB8AC3E}">
        <p14:creationId xmlns:p14="http://schemas.microsoft.com/office/powerpoint/2010/main" val="392343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least privilege principle? </a:t>
            </a:r>
            <a:br>
              <a:rPr lang="en-US" dirty="0"/>
            </a:br>
            <a:r>
              <a:rPr lang="en-US" dirty="0"/>
              <a:t>Well, the privilege of least principle is granting only the minimum access necessary for users to perform their job functions.</a:t>
            </a:r>
            <a:br>
              <a:rPr lang="en-US" dirty="0"/>
            </a:br>
            <a:br>
              <a:rPr lang="en-US" dirty="0"/>
            </a:br>
            <a:r>
              <a:rPr lang="en-US" dirty="0"/>
              <a:t>And the goal is to limit the exposure of users to sensitive systems and data which will reduce potential points of compromise.</a:t>
            </a:r>
            <a:br>
              <a:rPr lang="en-US" dirty="0"/>
            </a:br>
            <a:br>
              <a:rPr lang="en-US" dirty="0"/>
            </a:br>
            <a:r>
              <a:rPr lang="en-US" dirty="0"/>
              <a:t>The least privilege principle is a core security concept that ensures employees have just enough access to perform their duties. This minimizes the risk of accidental or intentional data breaches, keeping systems and data secure.</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3</a:t>
            </a:fld>
            <a:endParaRPr lang="en-CA"/>
          </a:p>
        </p:txBody>
      </p:sp>
    </p:spTree>
    <p:extLst>
      <p:ext uri="{BB962C8B-B14F-4D97-AF65-F5344CB8AC3E}">
        <p14:creationId xmlns:p14="http://schemas.microsoft.com/office/powerpoint/2010/main" val="142989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after our quick story at the beginning of this presentation, you might have an idea as to why the principle of least privilege is important, but let’s look at some of the key concepts. </a:t>
            </a:r>
            <a:br>
              <a:rPr lang="en-US" dirty="0"/>
            </a:br>
            <a:endParaRPr lang="en-US" dirty="0"/>
          </a:p>
          <a:p>
            <a:r>
              <a:rPr lang="en-US" dirty="0"/>
              <a:t>Some of the benefits of the principle least privilege is that it:</a:t>
            </a:r>
            <a:br>
              <a:rPr lang="en-US" dirty="0"/>
            </a:br>
            <a:r>
              <a:rPr lang="en-US" dirty="0"/>
              <a:t>Prevents unauthorized access.</a:t>
            </a:r>
          </a:p>
          <a:p>
            <a:r>
              <a:rPr lang="en-US" dirty="0"/>
              <a:t>It reduces potential damage from insider threats. </a:t>
            </a:r>
          </a:p>
          <a:p>
            <a:r>
              <a:rPr lang="en-US" dirty="0"/>
              <a:t>&amp; it limits the scope of attack vectors.</a:t>
            </a:r>
          </a:p>
          <a:p>
            <a:br>
              <a:rPr lang="en-US" dirty="0"/>
            </a:br>
            <a:r>
              <a:rPr lang="en-US" dirty="0"/>
              <a:t>By implementing least privilege, we reduce the 'blast radius' in case of a mistake or attack. The more privileges someone has, the greater the potential impact if their credentials are compromised or if they make an error.</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4</a:t>
            </a:fld>
            <a:endParaRPr lang="en-CA"/>
          </a:p>
        </p:txBody>
      </p:sp>
    </p:spTree>
    <p:extLst>
      <p:ext uri="{BB962C8B-B14F-4D97-AF65-F5344CB8AC3E}">
        <p14:creationId xmlns:p14="http://schemas.microsoft.com/office/powerpoint/2010/main" val="280788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least privilege requires structured access control, regular audits, and creating granular permissions. </a:t>
            </a:r>
            <a:br>
              <a:rPr lang="en-US" dirty="0"/>
            </a:br>
            <a:br>
              <a:rPr lang="en-US" dirty="0"/>
            </a:br>
            <a:r>
              <a:rPr lang="en-US" dirty="0"/>
              <a:t>With access controls we can use a role based methodology to assign permissions based on job roles.</a:t>
            </a:r>
          </a:p>
          <a:p>
            <a:endParaRPr lang="en-US" dirty="0"/>
          </a:p>
          <a:p>
            <a:r>
              <a:rPr lang="en-US" dirty="0"/>
              <a:t>Regular audits allow us to review access to continuously ensure compliance.</a:t>
            </a:r>
          </a:p>
          <a:p>
            <a:endParaRPr lang="en-US" dirty="0"/>
          </a:p>
          <a:p>
            <a:r>
              <a:rPr lang="en-US" dirty="0"/>
              <a:t>&amp; granular permissions are how we break down permissions to ensure users only access what’s necessary.</a:t>
            </a:r>
            <a:br>
              <a:rPr lang="en-US" dirty="0"/>
            </a:br>
            <a:br>
              <a:rPr lang="en-US" dirty="0"/>
            </a:br>
            <a:r>
              <a:rPr lang="en-US" dirty="0"/>
              <a:t>These methods can help to prevent what’s known as ‘privilege creep,’ where employees gradually accumulate more access than necessary over time.</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5</a:t>
            </a:fld>
            <a:endParaRPr lang="en-CA"/>
          </a:p>
        </p:txBody>
      </p:sp>
    </p:spTree>
    <p:extLst>
      <p:ext uri="{BB962C8B-B14F-4D97-AF65-F5344CB8AC3E}">
        <p14:creationId xmlns:p14="http://schemas.microsoft.com/office/powerpoint/2010/main" val="2799834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54565A"/>
                </a:solidFill>
                <a:effectLst/>
                <a:latin typeface="Manrope"/>
              </a:rPr>
              <a:t>“According to the Principle of Least Privilege, vendors should never have broad admin rights on your network. This is especially true if you don't manage the devices vendors use to access your network.</a:t>
            </a:r>
          </a:p>
          <a:p>
            <a:pPr algn="l"/>
            <a:br>
              <a:rPr lang="en-US" b="0" i="0" u="none" strike="noStrike" dirty="0">
                <a:solidFill>
                  <a:srgbClr val="54565A"/>
                </a:solidFill>
                <a:effectLst/>
                <a:latin typeface="Manrope"/>
              </a:rPr>
            </a:br>
            <a:r>
              <a:rPr lang="en-US" b="0" i="0" u="none" strike="noStrike" dirty="0">
                <a:solidFill>
                  <a:srgbClr val="54565A"/>
                </a:solidFill>
                <a:effectLst/>
                <a:latin typeface="Manrope"/>
              </a:rPr>
              <a:t>As a starting point, third-party vendor credentials should always be limited in terms of time and scope. Rather than providing blanket privileges, have vendors log in using a standard vendor account and provide a mechanism to elevate their privileges for specific use cases or applications only, and for a limited time. Any elevation to privileged access should be just-enough (JEP) and just-in-time (JIT).</a:t>
            </a:r>
          </a:p>
          <a:p>
            <a:pPr algn="l"/>
            <a:br>
              <a:rPr lang="en-US" b="0" i="0" u="none" strike="noStrike" dirty="0">
                <a:solidFill>
                  <a:srgbClr val="54565A"/>
                </a:solidFill>
                <a:effectLst/>
                <a:latin typeface="Manrope"/>
              </a:rPr>
            </a:br>
            <a:r>
              <a:rPr lang="en-US" b="0" i="0" u="none" strike="noStrike" dirty="0">
                <a:solidFill>
                  <a:srgbClr val="54565A"/>
                </a:solidFill>
                <a:effectLst/>
                <a:latin typeface="Manrope"/>
              </a:rPr>
              <a:t>Any user accessing your network using vendor credentials should be subjected to an “always verify and always monitor” policy. “Always verifying” means that each time a vendor attempts to access a resource on your network, they are forced to authenticate using Multi-Factor Authentication (MFA). That also goes for subsequent access to other resources or privilege elevation.</a:t>
            </a:r>
          </a:p>
          <a:p>
            <a:pPr algn="l"/>
            <a:br>
              <a:rPr lang="en-US" b="0" i="0" u="none" strike="noStrike" dirty="0">
                <a:solidFill>
                  <a:srgbClr val="54565A"/>
                </a:solidFill>
                <a:effectLst/>
                <a:latin typeface="Manrope"/>
              </a:rPr>
            </a:br>
            <a:r>
              <a:rPr lang="en-US" b="0" i="0" u="none" strike="noStrike" dirty="0">
                <a:solidFill>
                  <a:srgbClr val="54565A"/>
                </a:solidFill>
                <a:effectLst/>
                <a:latin typeface="Manrope"/>
              </a:rPr>
              <a:t>An “always monitor” policy ensures that all actions a vendor takes are recorded by default, and available for later audit or review.”</a:t>
            </a:r>
            <a:br>
              <a:rPr lang="en-US" b="0" i="0" u="none" strike="noStrike" dirty="0">
                <a:solidFill>
                  <a:srgbClr val="54565A"/>
                </a:solidFill>
                <a:effectLst/>
                <a:latin typeface="Manrope"/>
              </a:rPr>
            </a:br>
            <a:br>
              <a:rPr lang="en-US" b="0" i="0" u="none" strike="noStrike" dirty="0">
                <a:solidFill>
                  <a:srgbClr val="54565A"/>
                </a:solidFill>
                <a:effectLst/>
                <a:latin typeface="Manrope"/>
              </a:rPr>
            </a:br>
            <a:br>
              <a:rPr lang="en-US" b="0" i="0" u="none" strike="noStrike" dirty="0">
                <a:solidFill>
                  <a:srgbClr val="54565A"/>
                </a:solidFill>
                <a:effectLst/>
                <a:latin typeface="Manrope"/>
              </a:rPr>
            </a:br>
            <a:br>
              <a:rPr lang="en-US" b="0" i="0" u="none" strike="noStrike" dirty="0">
                <a:solidFill>
                  <a:srgbClr val="54565A"/>
                </a:solidFill>
                <a:effectLst/>
                <a:latin typeface="Manrope"/>
              </a:rPr>
            </a:br>
            <a:r>
              <a:rPr lang="en-US" b="0" i="0" u="none" strike="noStrike" dirty="0">
                <a:solidFill>
                  <a:srgbClr val="54565A"/>
                </a:solidFill>
                <a:effectLst/>
                <a:latin typeface="Manrope"/>
              </a:rPr>
              <a:t>- https://delinea.com/blog/principle-of-least-privilege-examples#:~:text=Other%20least%20privilege%20examples%20to,as%20scanning%20all%20email%20attachments.</a:t>
            </a:r>
          </a:p>
          <a:p>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6</a:t>
            </a:fld>
            <a:endParaRPr lang="en-CA"/>
          </a:p>
        </p:txBody>
      </p:sp>
    </p:spTree>
    <p:extLst>
      <p:ext uri="{BB962C8B-B14F-4D97-AF65-F5344CB8AC3E}">
        <p14:creationId xmlns:p14="http://schemas.microsoft.com/office/powerpoint/2010/main" val="2007868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let’s take a look at our final takeaways. </a:t>
            </a:r>
            <a:br>
              <a:rPr lang="en-US" dirty="0"/>
            </a:br>
            <a:br>
              <a:rPr lang="en-US" dirty="0"/>
            </a:br>
            <a:r>
              <a:rPr lang="en-US" dirty="0"/>
              <a:t>The least privilege principle is foundational in security. </a:t>
            </a:r>
            <a:br>
              <a:rPr lang="en-US" dirty="0"/>
            </a:br>
            <a:r>
              <a:rPr lang="en-US" dirty="0"/>
              <a:t>It’s effective implementation is one that requires vigilance and regular updates. </a:t>
            </a:r>
          </a:p>
          <a:p>
            <a:r>
              <a:rPr lang="en-US" dirty="0"/>
              <a:t>&amp; it’s about balancing access, with security needs.</a:t>
            </a:r>
            <a:br>
              <a:rPr lang="en-US" dirty="0"/>
            </a:br>
            <a:br>
              <a:rPr lang="en-US" dirty="0"/>
            </a:br>
            <a:r>
              <a:rPr lang="en-US" dirty="0"/>
              <a:t>Ultimately, implementing the least privilege principle is about managing risk. </a:t>
            </a:r>
            <a:br>
              <a:rPr lang="en-US" dirty="0"/>
            </a:br>
            <a:br>
              <a:rPr lang="en-US" dirty="0"/>
            </a:br>
            <a:r>
              <a:rPr lang="en-US" dirty="0"/>
              <a:t>By granting access thoughtfully and with purpose, organizations create a more resilient security posture.</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7</a:t>
            </a:fld>
            <a:endParaRPr lang="en-CA"/>
          </a:p>
        </p:txBody>
      </p:sp>
    </p:spTree>
    <p:extLst>
      <p:ext uri="{BB962C8B-B14F-4D97-AF65-F5344CB8AC3E}">
        <p14:creationId xmlns:p14="http://schemas.microsoft.com/office/powerpoint/2010/main" val="2417962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we’ve seen, the principle of least privilege isn’t just a guideline; it’s a fundamental part of reducing risk and maintaining security. </a:t>
            </a:r>
            <a:br>
              <a:rPr lang="en-US" dirty="0"/>
            </a:br>
            <a:br>
              <a:rPr lang="en-US" dirty="0"/>
            </a:br>
            <a:r>
              <a:rPr lang="en-US" dirty="0"/>
              <a:t>By ensuring that access is limited to only what’s essential, we not only protect sensitive information but also strengthen our overall security posture. </a:t>
            </a:r>
            <a:br>
              <a:rPr lang="en-US" dirty="0"/>
            </a:br>
            <a:br>
              <a:rPr lang="en-US" dirty="0"/>
            </a:br>
            <a:r>
              <a:rPr lang="en-US" dirty="0"/>
              <a:t>Implementing least privilege is a proactive way to minimize potential damage and keep our systems resilient.</a:t>
            </a:r>
            <a:br>
              <a:rPr lang="en-US" dirty="0"/>
            </a:br>
            <a:br>
              <a:rPr lang="en-US" dirty="0"/>
            </a:br>
            <a:r>
              <a:rPr lang="en-US" dirty="0"/>
              <a:t>Thank you for your attention, and let’s remember that sometimes, the simplest restrictions can make the biggest difference.</a:t>
            </a:r>
            <a:br>
              <a:rPr lang="en-US" dirty="0"/>
            </a:br>
            <a:br>
              <a:rPr lang="en-US" dirty="0"/>
            </a:br>
            <a:r>
              <a:rPr lang="en-US"/>
              <a:t>Any questions?</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8</a:t>
            </a:fld>
            <a:endParaRPr lang="en-CA"/>
          </a:p>
        </p:txBody>
      </p:sp>
    </p:spTree>
    <p:extLst>
      <p:ext uri="{BB962C8B-B14F-4D97-AF65-F5344CB8AC3E}">
        <p14:creationId xmlns:p14="http://schemas.microsoft.com/office/powerpoint/2010/main" val="48040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F8FC-B80C-3287-D201-A167FC813D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10471CF-B491-238A-9ED6-6D968690A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6CF5CC7-8B92-6DBE-5026-5275813F0003}"/>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5" name="Footer Placeholder 4">
            <a:extLst>
              <a:ext uri="{FF2B5EF4-FFF2-40B4-BE49-F238E27FC236}">
                <a16:creationId xmlns:a16="http://schemas.microsoft.com/office/drawing/2014/main" id="{B27A6D7C-33DE-609E-C7D6-1FC50AF05A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E1BC79-0B6F-B4B9-1FC8-3D8587C40F3C}"/>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239446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4200-ACF6-3751-45F1-732F577C02D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0D2F6A6-45B0-6FD3-8094-FB4E6CD97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9FEEFF-5BE6-3951-55BA-EC2711F0D119}"/>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5" name="Footer Placeholder 4">
            <a:extLst>
              <a:ext uri="{FF2B5EF4-FFF2-40B4-BE49-F238E27FC236}">
                <a16:creationId xmlns:a16="http://schemas.microsoft.com/office/drawing/2014/main" id="{F7247962-B56C-119B-E896-0F41247C12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C2FA0F-D2A8-4C71-23A2-6A1F0FA0DD3A}"/>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07556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4F8FD-BD6A-542B-6BAB-4C7F50E3B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F564230-F4E1-1E89-B11C-ECB9D7F5A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7D6EE7-6CB6-D2B4-5FC0-EB37308EBB00}"/>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5" name="Footer Placeholder 4">
            <a:extLst>
              <a:ext uri="{FF2B5EF4-FFF2-40B4-BE49-F238E27FC236}">
                <a16:creationId xmlns:a16="http://schemas.microsoft.com/office/drawing/2014/main" id="{2256180F-055E-8B5D-30C9-99C5DB9EAF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803168-0A62-582E-309A-49D2F17F2B7D}"/>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320098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7AEB-1BA5-51B2-6C6E-341C4E4A9BC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7EB26CD-08D7-49D7-0D41-E1010284B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1C11BF-BA73-9A6E-B6B7-756FF7C1B734}"/>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5" name="Footer Placeholder 4">
            <a:extLst>
              <a:ext uri="{FF2B5EF4-FFF2-40B4-BE49-F238E27FC236}">
                <a16:creationId xmlns:a16="http://schemas.microsoft.com/office/drawing/2014/main" id="{ED13433C-3D9E-5082-3E61-17A70E7A5B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8D79AD-11DA-843B-D388-EE85D1947F70}"/>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52390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77F-0A98-F71E-746A-1251AAD8C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3B51731-A282-4DAB-0352-F7DA375AAA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EF570-ECB2-82F7-E64A-3C3E4BC45082}"/>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5" name="Footer Placeholder 4">
            <a:extLst>
              <a:ext uri="{FF2B5EF4-FFF2-40B4-BE49-F238E27FC236}">
                <a16:creationId xmlns:a16="http://schemas.microsoft.com/office/drawing/2014/main" id="{0080CE43-07A1-09F3-BC38-1B9DE3475E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79AC17-F427-26B9-E26E-988A54038A58}"/>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307312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6EB6-C2DA-650F-F2EF-027EDF33C1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C767255-1D72-19EC-5E93-A100CCCE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A6FB9F7-BD6A-C5FA-8A82-8601F6016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0CAAA46-AACC-8447-7141-D7291388562D}"/>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6" name="Footer Placeholder 5">
            <a:extLst>
              <a:ext uri="{FF2B5EF4-FFF2-40B4-BE49-F238E27FC236}">
                <a16:creationId xmlns:a16="http://schemas.microsoft.com/office/drawing/2014/main" id="{972D7E49-DE45-FA9E-13C1-DD0C14D8F6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067548-4B18-D131-B532-CC3F849284F6}"/>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367450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80C0-ECF3-B539-1E36-0A4C331FD1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1EAA68-0288-56BB-BAE1-BAA970253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50457F-7E15-F2FE-5014-29037C9D8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59CE666-BE42-896A-5CAF-13952095B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5AF06-FFBE-02D0-0F64-72CDB500B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7C0F229-4664-B584-FD27-3E7FC4D11BC1}"/>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8" name="Footer Placeholder 7">
            <a:extLst>
              <a:ext uri="{FF2B5EF4-FFF2-40B4-BE49-F238E27FC236}">
                <a16:creationId xmlns:a16="http://schemas.microsoft.com/office/drawing/2014/main" id="{EB8C18AE-CF82-A20D-4E09-E46685C5304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994B27E-DB85-EBAE-D48C-7C2CD41A7DA1}"/>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293914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85B2-735D-9A51-758A-0CC0E0E001F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96D7F5B-2655-16BC-8608-CC49BD085755}"/>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4" name="Footer Placeholder 3">
            <a:extLst>
              <a:ext uri="{FF2B5EF4-FFF2-40B4-BE49-F238E27FC236}">
                <a16:creationId xmlns:a16="http://schemas.microsoft.com/office/drawing/2014/main" id="{A5389DB2-4BEE-E7FA-0CCD-3EC3639936F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B1BB84F-1DF8-3FC3-706C-435DBAE62CB6}"/>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63543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4EFA4-CF51-9210-F708-9B34C95A469F}"/>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3" name="Footer Placeholder 2">
            <a:extLst>
              <a:ext uri="{FF2B5EF4-FFF2-40B4-BE49-F238E27FC236}">
                <a16:creationId xmlns:a16="http://schemas.microsoft.com/office/drawing/2014/main" id="{77A36448-E934-697F-965B-F6543E5BC4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055F794-33DD-14EE-2D3B-9C8456E0956E}"/>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291195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2B04-BBBA-99E0-86BF-8A7F13A13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B20BEEC-8AE0-8AEA-8FD7-8C2C5AE14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A27BAA5-0E58-A5C3-AC22-365DB587B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8BDC5-39DA-B3FD-65BF-7FBDA8993CC4}"/>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6" name="Footer Placeholder 5">
            <a:extLst>
              <a:ext uri="{FF2B5EF4-FFF2-40B4-BE49-F238E27FC236}">
                <a16:creationId xmlns:a16="http://schemas.microsoft.com/office/drawing/2014/main" id="{68353E74-1847-4CF2-313A-4D3AE0D893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D117426-F350-B6F9-BFC6-5D305E7CF01B}"/>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402734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ECD6-A4C0-7F22-BAFB-FB4B4C951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E7A1E3F-3C8B-6023-C47B-945AE651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3118000-2766-064B-A7D2-9284400EB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BBAC3-60BC-C307-5A0F-DC229027A3C8}"/>
              </a:ext>
            </a:extLst>
          </p:cNvPr>
          <p:cNvSpPr>
            <a:spLocks noGrp="1"/>
          </p:cNvSpPr>
          <p:nvPr>
            <p:ph type="dt" sz="half" idx="10"/>
          </p:nvPr>
        </p:nvSpPr>
        <p:spPr/>
        <p:txBody>
          <a:bodyPr/>
          <a:lstStyle/>
          <a:p>
            <a:fld id="{3FE2E512-434E-4D5D-85F4-BED95C6ECCD0}" type="datetimeFigureOut">
              <a:rPr lang="en-CA" smtClean="0"/>
              <a:t>2024-10-29</a:t>
            </a:fld>
            <a:endParaRPr lang="en-CA"/>
          </a:p>
        </p:txBody>
      </p:sp>
      <p:sp>
        <p:nvSpPr>
          <p:cNvPr id="6" name="Footer Placeholder 5">
            <a:extLst>
              <a:ext uri="{FF2B5EF4-FFF2-40B4-BE49-F238E27FC236}">
                <a16:creationId xmlns:a16="http://schemas.microsoft.com/office/drawing/2014/main" id="{5C73E755-C747-1F12-49F7-848B28825A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1D65B8A-A968-00A6-B17D-0C82E5082D96}"/>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03814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8025F-AE67-8AC2-A22B-FB9F3E550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9E375D0-859D-7451-2BDF-CDCDC3E93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361B4FE-B61A-1A25-225A-18A7B47EA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E2E512-434E-4D5D-85F4-BED95C6ECCD0}" type="datetimeFigureOut">
              <a:rPr lang="en-CA" smtClean="0"/>
              <a:t>2024-10-29</a:t>
            </a:fld>
            <a:endParaRPr lang="en-CA"/>
          </a:p>
        </p:txBody>
      </p:sp>
      <p:sp>
        <p:nvSpPr>
          <p:cNvPr id="5" name="Footer Placeholder 4">
            <a:extLst>
              <a:ext uri="{FF2B5EF4-FFF2-40B4-BE49-F238E27FC236}">
                <a16:creationId xmlns:a16="http://schemas.microsoft.com/office/drawing/2014/main" id="{38CE4B61-B1FE-CB97-D4F6-4C8F51810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B90458C-4A7C-9F99-BDD4-A7216B29B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F85DA2-AB70-4F6B-93AF-57BB50B84A59}" type="slidenum">
              <a:rPr lang="en-CA" smtClean="0"/>
              <a:t>‹#›</a:t>
            </a:fld>
            <a:endParaRPr lang="en-CA"/>
          </a:p>
        </p:txBody>
      </p:sp>
    </p:spTree>
    <p:extLst>
      <p:ext uri="{BB962C8B-B14F-4D97-AF65-F5344CB8AC3E}">
        <p14:creationId xmlns:p14="http://schemas.microsoft.com/office/powerpoint/2010/main" val="252376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F943-410C-EA8E-5EEE-18690814E032}"/>
              </a:ext>
            </a:extLst>
          </p:cNvPr>
          <p:cNvSpPr>
            <a:spLocks noGrp="1"/>
          </p:cNvSpPr>
          <p:nvPr>
            <p:ph type="ctrTitle"/>
          </p:nvPr>
        </p:nvSpPr>
        <p:spPr>
          <a:xfrm>
            <a:off x="1524000" y="1713202"/>
            <a:ext cx="9144000" cy="2387600"/>
          </a:xfrm>
        </p:spPr>
        <p:txBody>
          <a:bodyPr/>
          <a:lstStyle/>
          <a:p>
            <a:r>
              <a:rPr lang="en-US" dirty="0"/>
              <a:t>Implementing the Least Privilege Principle in Security</a:t>
            </a:r>
            <a:endParaRPr lang="en-CA" dirty="0"/>
          </a:p>
        </p:txBody>
      </p:sp>
      <p:sp>
        <p:nvSpPr>
          <p:cNvPr id="3" name="Subtitle 2">
            <a:extLst>
              <a:ext uri="{FF2B5EF4-FFF2-40B4-BE49-F238E27FC236}">
                <a16:creationId xmlns:a16="http://schemas.microsoft.com/office/drawing/2014/main" id="{46D9BD94-52EA-F863-131C-C483D8C6017B}"/>
              </a:ext>
            </a:extLst>
          </p:cNvPr>
          <p:cNvSpPr>
            <a:spLocks noGrp="1"/>
          </p:cNvSpPr>
          <p:nvPr>
            <p:ph type="subTitle" idx="1"/>
          </p:nvPr>
        </p:nvSpPr>
        <p:spPr>
          <a:xfrm>
            <a:off x="1524000" y="4079875"/>
            <a:ext cx="9144000" cy="1655762"/>
          </a:xfrm>
        </p:spPr>
        <p:txBody>
          <a:bodyPr/>
          <a:lstStyle/>
          <a:p>
            <a:r>
              <a:rPr lang="en-US" dirty="0"/>
              <a:t>Minimizing Risk by Restricting Access</a:t>
            </a:r>
            <a:endParaRPr lang="en-CA" dirty="0"/>
          </a:p>
        </p:txBody>
      </p:sp>
      <p:sp>
        <p:nvSpPr>
          <p:cNvPr id="4" name="TextBox 3">
            <a:extLst>
              <a:ext uri="{FF2B5EF4-FFF2-40B4-BE49-F238E27FC236}">
                <a16:creationId xmlns:a16="http://schemas.microsoft.com/office/drawing/2014/main" id="{6B183DF6-5603-AB64-7AA9-D38F39A06CD9}"/>
              </a:ext>
            </a:extLst>
          </p:cNvPr>
          <p:cNvSpPr txBox="1"/>
          <p:nvPr/>
        </p:nvSpPr>
        <p:spPr>
          <a:xfrm>
            <a:off x="5020491" y="6488668"/>
            <a:ext cx="2151017" cy="369332"/>
          </a:xfrm>
          <a:prstGeom prst="rect">
            <a:avLst/>
          </a:prstGeom>
          <a:noFill/>
        </p:spPr>
        <p:txBody>
          <a:bodyPr wrap="square" rtlCol="0">
            <a:spAutoFit/>
          </a:bodyPr>
          <a:lstStyle/>
          <a:p>
            <a:r>
              <a:rPr lang="en-CA" dirty="0"/>
              <a:t>By: Curtis Crawford</a:t>
            </a:r>
          </a:p>
        </p:txBody>
      </p:sp>
    </p:spTree>
    <p:extLst>
      <p:ext uri="{BB962C8B-B14F-4D97-AF65-F5344CB8AC3E}">
        <p14:creationId xmlns:p14="http://schemas.microsoft.com/office/powerpoint/2010/main" val="255121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A050C7-6424-E628-C6F2-4841565A8521}"/>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The Stuck Elevator Incident</a:t>
            </a:r>
          </a:p>
        </p:txBody>
      </p:sp>
      <p:pic>
        <p:nvPicPr>
          <p:cNvPr id="5" name="Content Placeholder 4">
            <a:extLst>
              <a:ext uri="{FF2B5EF4-FFF2-40B4-BE49-F238E27FC236}">
                <a16:creationId xmlns:a16="http://schemas.microsoft.com/office/drawing/2014/main" id="{30BC5C1C-488C-82E2-2482-AAAFC701C0FE}"/>
              </a:ext>
            </a:extLst>
          </p:cNvPr>
          <p:cNvPicPr>
            <a:picLocks noGrp="1" noChangeAspect="1"/>
          </p:cNvPicPr>
          <p:nvPr>
            <p:ph idx="1"/>
          </p:nvPr>
        </p:nvPicPr>
        <p:blipFill>
          <a:blip r:embed="rId3"/>
          <a:stretch>
            <a:fillRect/>
          </a:stretch>
        </p:blipFill>
        <p:spPr>
          <a:xfrm>
            <a:off x="6140395" y="-31809"/>
            <a:ext cx="5623812" cy="6921616"/>
          </a:xfrm>
          <a:prstGeom prst="rect">
            <a:avLst/>
          </a:prstGeom>
        </p:spPr>
      </p:pic>
    </p:spTree>
    <p:extLst>
      <p:ext uri="{BB962C8B-B14F-4D97-AF65-F5344CB8AC3E}">
        <p14:creationId xmlns:p14="http://schemas.microsoft.com/office/powerpoint/2010/main" val="455847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6" name="Group 1035">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37" name="Oval 1036">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4" name="Rectangle 104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6" name="Group 104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7" name="Straight Connector 104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7" name="Picture 3">
            <a:extLst>
              <a:ext uri="{FF2B5EF4-FFF2-40B4-BE49-F238E27FC236}">
                <a16:creationId xmlns:a16="http://schemas.microsoft.com/office/drawing/2014/main" id="{9AC6B2CC-4B9A-52F0-F293-8526A7837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206" r="1" b="2699"/>
          <a:stretch/>
        </p:blipFill>
        <p:spPr bwMode="auto">
          <a:xfrm>
            <a:off x="626590" y="317578"/>
            <a:ext cx="10851111" cy="3508437"/>
          </a:xfrm>
          <a:prstGeom prst="rect">
            <a:avLst/>
          </a:prstGeom>
          <a:noFill/>
          <a:extLst>
            <a:ext uri="{909E8E84-426E-40DD-AFC4-6F175D3DCCD1}">
              <a14:hiddenFill xmlns:a14="http://schemas.microsoft.com/office/drawing/2010/main">
                <a:solidFill>
                  <a:srgbClr val="FFFFFF"/>
                </a:solidFill>
              </a14:hiddenFill>
            </a:ext>
          </a:extLst>
        </p:spPr>
      </p:pic>
      <p:grpSp>
        <p:nvGrpSpPr>
          <p:cNvPr id="1052" name="Group 1051">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1053" name="Straight Connector 1052">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58" name="Rectangle 10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0" name="Group 10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61" name="Straight Connector 10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D896C9F-37AF-3A4B-6FD0-CDC2CBD99949}"/>
              </a:ext>
            </a:extLst>
          </p:cNvPr>
          <p:cNvSpPr>
            <a:spLocks noGrp="1"/>
          </p:cNvSpPr>
          <p:nvPr>
            <p:ph type="title"/>
          </p:nvPr>
        </p:nvSpPr>
        <p:spPr>
          <a:xfrm>
            <a:off x="630936" y="4018137"/>
            <a:ext cx="4569060" cy="2129586"/>
          </a:xfrm>
          <a:noFill/>
        </p:spPr>
        <p:txBody>
          <a:bodyPr anchor="t">
            <a:normAutofit/>
          </a:bodyPr>
          <a:lstStyle/>
          <a:p>
            <a:r>
              <a:rPr lang="en-US" dirty="0">
                <a:solidFill>
                  <a:schemeClr val="bg1"/>
                </a:solidFill>
              </a:rPr>
              <a:t>What is the Least Privilege Principle?</a:t>
            </a:r>
            <a:endParaRPr lang="en-CA" dirty="0">
              <a:solidFill>
                <a:schemeClr val="bg1"/>
              </a:solidFill>
            </a:endParaRPr>
          </a:p>
        </p:txBody>
      </p:sp>
      <p:sp>
        <p:nvSpPr>
          <p:cNvPr id="4" name="Rectangle 1">
            <a:extLst>
              <a:ext uri="{FF2B5EF4-FFF2-40B4-BE49-F238E27FC236}">
                <a16:creationId xmlns:a16="http://schemas.microsoft.com/office/drawing/2014/main" id="{E3A478E2-C372-8231-AD02-0C076BCCA50B}"/>
              </a:ext>
            </a:extLst>
          </p:cNvPr>
          <p:cNvSpPr>
            <a:spLocks noGrp="1" noChangeArrowheads="1"/>
          </p:cNvSpPr>
          <p:nvPr>
            <p:ph idx="1"/>
          </p:nvPr>
        </p:nvSpPr>
        <p:spPr bwMode="auto">
          <a:xfrm>
            <a:off x="5486080" y="4018143"/>
            <a:ext cx="5674105" cy="21295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solidFill>
                  <a:schemeClr val="bg1"/>
                </a:solidFill>
                <a:effectLst/>
                <a:latin typeface="Arial" panose="020B0604020202020204" pitchFamily="34" charset="0"/>
              </a:rPr>
              <a:t>Definition: Granting only the minimum access necessary for users to perform their job functions.</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solidFill>
                  <a:schemeClr val="bg1"/>
                </a:solidFill>
                <a:effectLst/>
                <a:latin typeface="Arial" panose="020B0604020202020204" pitchFamily="34" charset="0"/>
              </a:rPr>
              <a:t>Goal: Limit exposure to sensitive systems and data, reducing potential points of compromise. </a:t>
            </a:r>
          </a:p>
        </p:txBody>
      </p:sp>
    </p:spTree>
    <p:extLst>
      <p:ext uri="{BB962C8B-B14F-4D97-AF65-F5344CB8AC3E}">
        <p14:creationId xmlns:p14="http://schemas.microsoft.com/office/powerpoint/2010/main" val="897550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37813A-3F9F-2627-BB2B-293F7A872E97}"/>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rPr>
              <a:t>Why is Least Privilege Important?</a:t>
            </a:r>
            <a:endParaRPr lang="en-CA" sz="4000" dirty="0">
              <a:solidFill>
                <a:srgbClr val="FFFFFF"/>
              </a:solidFill>
            </a:endParaRPr>
          </a:p>
        </p:txBody>
      </p:sp>
      <p:graphicFrame>
        <p:nvGraphicFramePr>
          <p:cNvPr id="5" name="Content Placeholder 2">
            <a:extLst>
              <a:ext uri="{FF2B5EF4-FFF2-40B4-BE49-F238E27FC236}">
                <a16:creationId xmlns:a16="http://schemas.microsoft.com/office/drawing/2014/main" id="{D2588244-E17E-9FF5-E6B5-F762E194FE3D}"/>
              </a:ext>
            </a:extLst>
          </p:cNvPr>
          <p:cNvGraphicFramePr>
            <a:graphicFrameLocks noGrp="1"/>
          </p:cNvGraphicFramePr>
          <p:nvPr>
            <p:ph idx="1"/>
            <p:extLst>
              <p:ext uri="{D42A27DB-BD31-4B8C-83A1-F6EECF244321}">
                <p14:modId xmlns:p14="http://schemas.microsoft.com/office/powerpoint/2010/main" val="294382795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174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0D606-D696-D559-9CCF-AA77D4AA2BB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How to Implement Least Privilege</a:t>
            </a:r>
            <a:endParaRPr lang="en-CA" sz="4000" dirty="0">
              <a:solidFill>
                <a:srgbClr val="FFFFFF"/>
              </a:solidFill>
            </a:endParaRPr>
          </a:p>
        </p:txBody>
      </p:sp>
      <p:graphicFrame>
        <p:nvGraphicFramePr>
          <p:cNvPr id="8" name="Rectangle 1">
            <a:extLst>
              <a:ext uri="{FF2B5EF4-FFF2-40B4-BE49-F238E27FC236}">
                <a16:creationId xmlns:a16="http://schemas.microsoft.com/office/drawing/2014/main" id="{2040637C-634A-5259-9E47-8A1EC191705C}"/>
              </a:ext>
            </a:extLst>
          </p:cNvPr>
          <p:cNvGraphicFramePr>
            <a:graphicFrameLocks noGrp="1"/>
          </p:cNvGraphicFramePr>
          <p:nvPr>
            <p:ph idx="1"/>
            <p:extLst>
              <p:ext uri="{D42A27DB-BD31-4B8C-83A1-F6EECF244321}">
                <p14:modId xmlns:p14="http://schemas.microsoft.com/office/powerpoint/2010/main" val="416411639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9148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E2EEC-8C52-4EB9-BD69-6504A87A8418}"/>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Least Privilege in Action:</a:t>
            </a:r>
          </a:p>
        </p:txBody>
      </p:sp>
      <p:sp>
        <p:nvSpPr>
          <p:cNvPr id="4" name="TextBox 3">
            <a:extLst>
              <a:ext uri="{FF2B5EF4-FFF2-40B4-BE49-F238E27FC236}">
                <a16:creationId xmlns:a16="http://schemas.microsoft.com/office/drawing/2014/main" id="{B88CA953-1230-0BAB-2B7B-E564E95EB56A}"/>
              </a:ext>
            </a:extLst>
          </p:cNvPr>
          <p:cNvSpPr txBox="1"/>
          <p:nvPr/>
        </p:nvSpPr>
        <p:spPr>
          <a:xfrm>
            <a:off x="1113810" y="6438304"/>
            <a:ext cx="7074227" cy="428841"/>
          </a:xfrm>
          <a:prstGeom prst="rect">
            <a:avLst/>
          </a:prstGeom>
        </p:spPr>
        <p:txBody>
          <a:bodyPr vert="horz" lIns="91440" tIns="45720" rIns="91440" bIns="45720" rtlCol="0" anchor="b">
            <a:normAutofit/>
          </a:bodyPr>
          <a:lstStyle/>
          <a:p>
            <a:pPr>
              <a:lnSpc>
                <a:spcPct val="90000"/>
              </a:lnSpc>
              <a:spcBef>
                <a:spcPts val="1000"/>
              </a:spcBef>
            </a:pPr>
            <a:r>
              <a:rPr lang="en-US" sz="1000" kern="1200" dirty="0">
                <a:solidFill>
                  <a:schemeClr val="tx1"/>
                </a:solidFill>
                <a:latin typeface="+mn-lt"/>
                <a:ea typeface="+mn-ea"/>
                <a:cs typeface="+mn-cs"/>
              </a:rPr>
              <a:t>https://delinea.com/blog/principle-of-least-privilege-examples</a:t>
            </a:r>
          </a:p>
        </p:txBody>
      </p:sp>
      <p:grpSp>
        <p:nvGrpSpPr>
          <p:cNvPr id="3090" name="Group 308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82" name="Rectangle 308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6" name="Rectangle 308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east Privilege Example 4: Limit Third Party Access">
            <a:extLst>
              <a:ext uri="{FF2B5EF4-FFF2-40B4-BE49-F238E27FC236}">
                <a16:creationId xmlns:a16="http://schemas.microsoft.com/office/drawing/2014/main" id="{9D14A90E-B051-149B-C772-89EE64DB4D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977245" y="-532660"/>
            <a:ext cx="5721925" cy="778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464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A956C5-3F1C-1EEC-96D3-76C1D22C6ABF}"/>
              </a:ext>
            </a:extLst>
          </p:cNvPr>
          <p:cNvSpPr>
            <a:spLocks noGrp="1"/>
          </p:cNvSpPr>
          <p:nvPr>
            <p:ph type="title"/>
          </p:nvPr>
        </p:nvSpPr>
        <p:spPr>
          <a:xfrm>
            <a:off x="1383564" y="348865"/>
            <a:ext cx="9718111" cy="1576446"/>
          </a:xfrm>
        </p:spPr>
        <p:txBody>
          <a:bodyPr anchor="ctr">
            <a:normAutofit/>
          </a:bodyPr>
          <a:lstStyle/>
          <a:p>
            <a:r>
              <a:rPr lang="en-CA" sz="4000" dirty="0">
                <a:solidFill>
                  <a:srgbClr val="FFFFFF"/>
                </a:solidFill>
              </a:rPr>
              <a:t>Final Takeaways</a:t>
            </a:r>
          </a:p>
        </p:txBody>
      </p:sp>
      <p:graphicFrame>
        <p:nvGraphicFramePr>
          <p:cNvPr id="6" name="Rectangle 1">
            <a:extLst>
              <a:ext uri="{FF2B5EF4-FFF2-40B4-BE49-F238E27FC236}">
                <a16:creationId xmlns:a16="http://schemas.microsoft.com/office/drawing/2014/main" id="{F273C06E-B5CF-9D25-CDC7-8DB642A6287C}"/>
              </a:ext>
            </a:extLst>
          </p:cNvPr>
          <p:cNvGraphicFramePr>
            <a:graphicFrameLocks noGrp="1"/>
          </p:cNvGraphicFramePr>
          <p:nvPr>
            <p:ph idx="1"/>
            <p:extLst>
              <p:ext uri="{D42A27DB-BD31-4B8C-83A1-F6EECF244321}">
                <p14:modId xmlns:p14="http://schemas.microsoft.com/office/powerpoint/2010/main" val="312257218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7771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D09CC2-23F2-2B9E-48D8-6DFCC5FC585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Thank you!</a:t>
            </a:r>
          </a:p>
        </p:txBody>
      </p:sp>
      <p:pic>
        <p:nvPicPr>
          <p:cNvPr id="5" name="Content Placeholder 4">
            <a:extLst>
              <a:ext uri="{FF2B5EF4-FFF2-40B4-BE49-F238E27FC236}">
                <a16:creationId xmlns:a16="http://schemas.microsoft.com/office/drawing/2014/main" id="{51055861-1199-F962-C6B3-51E8DA3AF294}"/>
              </a:ext>
            </a:extLst>
          </p:cNvPr>
          <p:cNvPicPr>
            <a:picLocks noGrp="1" noChangeAspect="1"/>
          </p:cNvPicPr>
          <p:nvPr>
            <p:ph idx="1"/>
          </p:nvPr>
        </p:nvPicPr>
        <p:blipFill>
          <a:blip r:embed="rId3"/>
          <a:stretch>
            <a:fillRect/>
          </a:stretch>
        </p:blipFill>
        <p:spPr>
          <a:xfrm>
            <a:off x="5425339" y="10138"/>
            <a:ext cx="6995112" cy="6837721"/>
          </a:xfrm>
          <a:prstGeom prst="rect">
            <a:avLst/>
          </a:prstGeom>
        </p:spPr>
      </p:pic>
      <p:sp>
        <p:nvSpPr>
          <p:cNvPr id="6" name="TextBox 5">
            <a:extLst>
              <a:ext uri="{FF2B5EF4-FFF2-40B4-BE49-F238E27FC236}">
                <a16:creationId xmlns:a16="http://schemas.microsoft.com/office/drawing/2014/main" id="{3D3AF02B-95F7-E528-F669-6FC042A8D706}"/>
              </a:ext>
            </a:extLst>
          </p:cNvPr>
          <p:cNvSpPr txBox="1"/>
          <p:nvPr/>
        </p:nvSpPr>
        <p:spPr>
          <a:xfrm>
            <a:off x="3041898" y="3798798"/>
            <a:ext cx="2538307" cy="369332"/>
          </a:xfrm>
          <a:prstGeom prst="rect">
            <a:avLst/>
          </a:prstGeom>
          <a:noFill/>
        </p:spPr>
        <p:txBody>
          <a:bodyPr wrap="square" rtlCol="0">
            <a:spAutoFit/>
          </a:bodyPr>
          <a:lstStyle/>
          <a:p>
            <a:r>
              <a:rPr lang="en-CA" dirty="0">
                <a:solidFill>
                  <a:schemeClr val="bg1"/>
                </a:solidFill>
              </a:rPr>
              <a:t>Any questions?</a:t>
            </a:r>
          </a:p>
        </p:txBody>
      </p:sp>
    </p:spTree>
    <p:extLst>
      <p:ext uri="{BB962C8B-B14F-4D97-AF65-F5344CB8AC3E}">
        <p14:creationId xmlns:p14="http://schemas.microsoft.com/office/powerpoint/2010/main" val="179990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130</TotalTime>
  <Words>1161</Words>
  <Application>Microsoft Office PowerPoint</Application>
  <PresentationFormat>Widescreen</PresentationFormat>
  <Paragraphs>52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Manrope</vt:lpstr>
      <vt:lpstr>Office Theme</vt:lpstr>
      <vt:lpstr>Implementing the Least Privilege Principle in Security</vt:lpstr>
      <vt:lpstr>The Stuck Elevator Incident</vt:lpstr>
      <vt:lpstr>What is the Least Privilege Principle?</vt:lpstr>
      <vt:lpstr>Why is Least Privilege Important?</vt:lpstr>
      <vt:lpstr>How to Implement Least Privilege</vt:lpstr>
      <vt:lpstr>Least Privilege in Action:</vt:lpstr>
      <vt:lpstr>Final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Kodo Ku</dc:creator>
  <cp:lastModifiedBy>Kodo Ku</cp:lastModifiedBy>
  <cp:revision>1</cp:revision>
  <dcterms:created xsi:type="dcterms:W3CDTF">2024-10-29T14:07:26Z</dcterms:created>
  <dcterms:modified xsi:type="dcterms:W3CDTF">2024-10-29T16:18:12Z</dcterms:modified>
</cp:coreProperties>
</file>