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94660"/>
  </p:normalViewPr>
  <p:slideViewPr>
    <p:cSldViewPr snapToGrid="0">
      <p:cViewPr varScale="1">
        <p:scale>
          <a:sx n="55" d="100"/>
          <a:sy n="55" d="100"/>
        </p:scale>
        <p:origin x="68" y="1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9BC21-967E-4499-87F1-7F4AF30662D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4BD51E0-FF6E-412A-AC1D-FE966D86B312}">
      <dgm:prSet/>
      <dgm:spPr/>
      <dgm:t>
        <a:bodyPr/>
        <a:lstStyle/>
        <a:p>
          <a:r>
            <a:rPr lang="en-US" b="1" i="0" baseline="0"/>
            <a:t>Proactive Defense</a:t>
          </a:r>
          <a:r>
            <a:rPr lang="en-US" b="0" i="0" baseline="0"/>
            <a:t>: Helps organizations anticipate and prevent attacks by understanding emerging threats.</a:t>
          </a:r>
          <a:endParaRPr lang="en-US"/>
        </a:p>
      </dgm:t>
    </dgm:pt>
    <dgm:pt modelId="{5D264B30-CB45-4816-9BC8-72A4B3E76984}" type="parTrans" cxnId="{219DC568-E456-4F3E-877C-689C72F1BB8A}">
      <dgm:prSet/>
      <dgm:spPr/>
      <dgm:t>
        <a:bodyPr/>
        <a:lstStyle/>
        <a:p>
          <a:endParaRPr lang="en-US"/>
        </a:p>
      </dgm:t>
    </dgm:pt>
    <dgm:pt modelId="{B7948742-066F-40F7-AA1E-62B3EAFB2F35}" type="sibTrans" cxnId="{219DC568-E456-4F3E-877C-689C72F1BB8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9FDD63D-68FB-40C9-A2DB-BA3CAE309768}">
      <dgm:prSet/>
      <dgm:spPr/>
      <dgm:t>
        <a:bodyPr/>
        <a:lstStyle/>
        <a:p>
          <a:r>
            <a:rPr lang="en-US" b="1" i="0" baseline="0"/>
            <a:t>Enhanced Incident Response</a:t>
          </a:r>
          <a:r>
            <a:rPr lang="en-US" b="0" i="0" baseline="0"/>
            <a:t>: Provides actionable data that accelerates detection and response to threats.</a:t>
          </a:r>
          <a:endParaRPr lang="en-US"/>
        </a:p>
      </dgm:t>
    </dgm:pt>
    <dgm:pt modelId="{BF4897EF-D227-4618-BEF5-CD3FBCE2DC32}" type="parTrans" cxnId="{5F093F64-9FC2-45F9-9E35-072830DBD389}">
      <dgm:prSet/>
      <dgm:spPr/>
      <dgm:t>
        <a:bodyPr/>
        <a:lstStyle/>
        <a:p>
          <a:endParaRPr lang="en-US"/>
        </a:p>
      </dgm:t>
    </dgm:pt>
    <dgm:pt modelId="{06470509-17FD-411B-A549-E1550AD57D34}" type="sibTrans" cxnId="{5F093F64-9FC2-45F9-9E35-072830DBD38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6D9F80F-D73D-485C-8275-10AFBDC59919}">
      <dgm:prSet/>
      <dgm:spPr/>
      <dgm:t>
        <a:bodyPr/>
        <a:lstStyle/>
        <a:p>
          <a:r>
            <a:rPr lang="en-US" b="1" i="0" baseline="0"/>
            <a:t>Informed Decision-Making</a:t>
          </a:r>
          <a:r>
            <a:rPr lang="en-US" b="0" i="0" baseline="0"/>
            <a:t>: Enables executives and security leaders to make data-driven decisions on security investments and strategies.</a:t>
          </a:r>
          <a:endParaRPr lang="en-US"/>
        </a:p>
      </dgm:t>
    </dgm:pt>
    <dgm:pt modelId="{0E8BD41F-E152-4412-AD39-5A43013CD055}" type="parTrans" cxnId="{D617CC3F-6419-4F14-AB60-D98DBCC23354}">
      <dgm:prSet/>
      <dgm:spPr/>
      <dgm:t>
        <a:bodyPr/>
        <a:lstStyle/>
        <a:p>
          <a:endParaRPr lang="en-US"/>
        </a:p>
      </dgm:t>
    </dgm:pt>
    <dgm:pt modelId="{DD2CFAB2-3B0E-4DFB-9FCC-56A39D69B178}" type="sibTrans" cxnId="{D617CC3F-6419-4F14-AB60-D98DBCC2335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94BE213-CE1E-43D1-9CEC-2EEC874CF009}">
      <dgm:prSet/>
      <dgm:spPr/>
      <dgm:t>
        <a:bodyPr/>
        <a:lstStyle/>
        <a:p>
          <a:r>
            <a:rPr lang="en-US" b="1" i="0" baseline="0"/>
            <a:t>Improved Security Posture</a:t>
          </a:r>
          <a:r>
            <a:rPr lang="en-US" b="0" i="0" baseline="0"/>
            <a:t>: Continuous intelligence updates allow for refinement of security policies and defenses.</a:t>
          </a:r>
          <a:endParaRPr lang="en-US"/>
        </a:p>
      </dgm:t>
    </dgm:pt>
    <dgm:pt modelId="{5F7E21D5-7995-46FF-B1C9-F060ED7C9E91}" type="parTrans" cxnId="{4F76F8A2-B085-43D8-9E12-D200272A9979}">
      <dgm:prSet/>
      <dgm:spPr/>
      <dgm:t>
        <a:bodyPr/>
        <a:lstStyle/>
        <a:p>
          <a:endParaRPr lang="en-US"/>
        </a:p>
      </dgm:t>
    </dgm:pt>
    <dgm:pt modelId="{E0DDBCA5-06E1-4E54-AC78-59A61293738C}" type="sibTrans" cxnId="{4F76F8A2-B085-43D8-9E12-D200272A997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734044D-298F-4B1C-87EE-FABC018E65B3}">
      <dgm:prSet/>
      <dgm:spPr/>
      <dgm:t>
        <a:bodyPr/>
        <a:lstStyle/>
        <a:p>
          <a:r>
            <a:rPr lang="en-US" b="1" i="0" baseline="0"/>
            <a:t>Collaboration &amp; Sharing</a:t>
          </a:r>
          <a:r>
            <a:rPr lang="en-US" b="0" i="0" baseline="0"/>
            <a:t>: Allows organizations to share threat information, improving collective security across industries. </a:t>
          </a:r>
          <a:endParaRPr lang="en-US"/>
        </a:p>
      </dgm:t>
    </dgm:pt>
    <dgm:pt modelId="{E62C8BEB-ED83-409C-8964-F4708D8949FD}" type="parTrans" cxnId="{CDE6F1AE-8F50-47E7-B243-B99F46569955}">
      <dgm:prSet/>
      <dgm:spPr/>
      <dgm:t>
        <a:bodyPr/>
        <a:lstStyle/>
        <a:p>
          <a:endParaRPr lang="en-US"/>
        </a:p>
      </dgm:t>
    </dgm:pt>
    <dgm:pt modelId="{720F7BE1-0466-460B-9ABE-B63009A16921}" type="sibTrans" cxnId="{CDE6F1AE-8F50-47E7-B243-B99F46569955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0E35E904-5571-4D72-B283-7568C9525840}" type="pres">
      <dgm:prSet presAssocID="{E029BC21-967E-4499-87F1-7F4AF30662DB}" presName="Name0" presStyleCnt="0">
        <dgm:presLayoutVars>
          <dgm:animLvl val="lvl"/>
          <dgm:resizeHandles val="exact"/>
        </dgm:presLayoutVars>
      </dgm:prSet>
      <dgm:spPr/>
    </dgm:pt>
    <dgm:pt modelId="{3514A343-B0D1-4D26-8DAA-E2194CDBBB6D}" type="pres">
      <dgm:prSet presAssocID="{84BD51E0-FF6E-412A-AC1D-FE966D86B312}" presName="compositeNode" presStyleCnt="0">
        <dgm:presLayoutVars>
          <dgm:bulletEnabled val="1"/>
        </dgm:presLayoutVars>
      </dgm:prSet>
      <dgm:spPr/>
    </dgm:pt>
    <dgm:pt modelId="{14B3EC3B-FC23-4A41-9C2A-AE19FE0BC1D7}" type="pres">
      <dgm:prSet presAssocID="{84BD51E0-FF6E-412A-AC1D-FE966D86B312}" presName="bgRect" presStyleLbl="alignNode1" presStyleIdx="0" presStyleCnt="5"/>
      <dgm:spPr/>
    </dgm:pt>
    <dgm:pt modelId="{C2467461-B6E1-4869-A3B9-7141F422713F}" type="pres">
      <dgm:prSet presAssocID="{B7948742-066F-40F7-AA1E-62B3EAFB2F35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7E905A66-6DF8-4455-B6AA-6256D2C7E9BF}" type="pres">
      <dgm:prSet presAssocID="{84BD51E0-FF6E-412A-AC1D-FE966D86B312}" presName="nodeRect" presStyleLbl="alignNode1" presStyleIdx="0" presStyleCnt="5">
        <dgm:presLayoutVars>
          <dgm:bulletEnabled val="1"/>
        </dgm:presLayoutVars>
      </dgm:prSet>
      <dgm:spPr/>
    </dgm:pt>
    <dgm:pt modelId="{9A16C1C8-4FDA-4596-AC66-6E99E8F6AE35}" type="pres">
      <dgm:prSet presAssocID="{B7948742-066F-40F7-AA1E-62B3EAFB2F35}" presName="sibTrans" presStyleCnt="0"/>
      <dgm:spPr/>
    </dgm:pt>
    <dgm:pt modelId="{C4EF9BA9-88B1-4FE7-BC4C-2D426F6B206A}" type="pres">
      <dgm:prSet presAssocID="{59FDD63D-68FB-40C9-A2DB-BA3CAE309768}" presName="compositeNode" presStyleCnt="0">
        <dgm:presLayoutVars>
          <dgm:bulletEnabled val="1"/>
        </dgm:presLayoutVars>
      </dgm:prSet>
      <dgm:spPr/>
    </dgm:pt>
    <dgm:pt modelId="{641FE4E3-3D31-4633-B2EB-0C1C1E5268BC}" type="pres">
      <dgm:prSet presAssocID="{59FDD63D-68FB-40C9-A2DB-BA3CAE309768}" presName="bgRect" presStyleLbl="alignNode1" presStyleIdx="1" presStyleCnt="5"/>
      <dgm:spPr/>
    </dgm:pt>
    <dgm:pt modelId="{CF4DE532-7C72-425A-80E2-776931912E0E}" type="pres">
      <dgm:prSet presAssocID="{06470509-17FD-411B-A549-E1550AD57D34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50468E3F-921C-4994-B1AD-19EE2C21A4EB}" type="pres">
      <dgm:prSet presAssocID="{59FDD63D-68FB-40C9-A2DB-BA3CAE309768}" presName="nodeRect" presStyleLbl="alignNode1" presStyleIdx="1" presStyleCnt="5">
        <dgm:presLayoutVars>
          <dgm:bulletEnabled val="1"/>
        </dgm:presLayoutVars>
      </dgm:prSet>
      <dgm:spPr/>
    </dgm:pt>
    <dgm:pt modelId="{E89AEA02-F559-4AF1-AE9D-D43915630280}" type="pres">
      <dgm:prSet presAssocID="{06470509-17FD-411B-A549-E1550AD57D34}" presName="sibTrans" presStyleCnt="0"/>
      <dgm:spPr/>
    </dgm:pt>
    <dgm:pt modelId="{F0FA1F74-B16B-4315-97B9-E79ACD466E11}" type="pres">
      <dgm:prSet presAssocID="{A6D9F80F-D73D-485C-8275-10AFBDC59919}" presName="compositeNode" presStyleCnt="0">
        <dgm:presLayoutVars>
          <dgm:bulletEnabled val="1"/>
        </dgm:presLayoutVars>
      </dgm:prSet>
      <dgm:spPr/>
    </dgm:pt>
    <dgm:pt modelId="{DE1F0CA9-8AA0-4B58-B026-47C64F8AC6A7}" type="pres">
      <dgm:prSet presAssocID="{A6D9F80F-D73D-485C-8275-10AFBDC59919}" presName="bgRect" presStyleLbl="alignNode1" presStyleIdx="2" presStyleCnt="5"/>
      <dgm:spPr/>
    </dgm:pt>
    <dgm:pt modelId="{BC17FFBB-E4F1-4B0F-A604-54DF1D50925E}" type="pres">
      <dgm:prSet presAssocID="{DD2CFAB2-3B0E-4DFB-9FCC-56A39D69B178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FF761D12-5B29-4BFC-B558-52D486123A79}" type="pres">
      <dgm:prSet presAssocID="{A6D9F80F-D73D-485C-8275-10AFBDC59919}" presName="nodeRect" presStyleLbl="alignNode1" presStyleIdx="2" presStyleCnt="5">
        <dgm:presLayoutVars>
          <dgm:bulletEnabled val="1"/>
        </dgm:presLayoutVars>
      </dgm:prSet>
      <dgm:spPr/>
    </dgm:pt>
    <dgm:pt modelId="{2A2AA634-00CA-4CC6-B7A7-6BED221B657D}" type="pres">
      <dgm:prSet presAssocID="{DD2CFAB2-3B0E-4DFB-9FCC-56A39D69B178}" presName="sibTrans" presStyleCnt="0"/>
      <dgm:spPr/>
    </dgm:pt>
    <dgm:pt modelId="{FB8A57B4-CED1-401A-8E85-401B540D4C5B}" type="pres">
      <dgm:prSet presAssocID="{C94BE213-CE1E-43D1-9CEC-2EEC874CF009}" presName="compositeNode" presStyleCnt="0">
        <dgm:presLayoutVars>
          <dgm:bulletEnabled val="1"/>
        </dgm:presLayoutVars>
      </dgm:prSet>
      <dgm:spPr/>
    </dgm:pt>
    <dgm:pt modelId="{9FADB628-A4B5-45BE-9C93-C456158E91E4}" type="pres">
      <dgm:prSet presAssocID="{C94BE213-CE1E-43D1-9CEC-2EEC874CF009}" presName="bgRect" presStyleLbl="alignNode1" presStyleIdx="3" presStyleCnt="5"/>
      <dgm:spPr/>
    </dgm:pt>
    <dgm:pt modelId="{2D1EBAEE-743A-45F1-A01B-4B0CDFD52C5A}" type="pres">
      <dgm:prSet presAssocID="{E0DDBCA5-06E1-4E54-AC78-59A61293738C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D877D637-8F74-42AC-9202-0D85F8D322E8}" type="pres">
      <dgm:prSet presAssocID="{C94BE213-CE1E-43D1-9CEC-2EEC874CF009}" presName="nodeRect" presStyleLbl="alignNode1" presStyleIdx="3" presStyleCnt="5">
        <dgm:presLayoutVars>
          <dgm:bulletEnabled val="1"/>
        </dgm:presLayoutVars>
      </dgm:prSet>
      <dgm:spPr/>
    </dgm:pt>
    <dgm:pt modelId="{A865187C-6052-4DBA-9CEB-B0BF78CDA78F}" type="pres">
      <dgm:prSet presAssocID="{E0DDBCA5-06E1-4E54-AC78-59A61293738C}" presName="sibTrans" presStyleCnt="0"/>
      <dgm:spPr/>
    </dgm:pt>
    <dgm:pt modelId="{C202AC7F-EE6A-4B23-AE0A-EBD749E62032}" type="pres">
      <dgm:prSet presAssocID="{4734044D-298F-4B1C-87EE-FABC018E65B3}" presName="compositeNode" presStyleCnt="0">
        <dgm:presLayoutVars>
          <dgm:bulletEnabled val="1"/>
        </dgm:presLayoutVars>
      </dgm:prSet>
      <dgm:spPr/>
    </dgm:pt>
    <dgm:pt modelId="{2F13B842-2D97-4039-B21B-919F7FEC44C0}" type="pres">
      <dgm:prSet presAssocID="{4734044D-298F-4B1C-87EE-FABC018E65B3}" presName="bgRect" presStyleLbl="alignNode1" presStyleIdx="4" presStyleCnt="5"/>
      <dgm:spPr/>
    </dgm:pt>
    <dgm:pt modelId="{94D1DF02-5D7F-488B-ABA1-D247D97ED5CC}" type="pres">
      <dgm:prSet presAssocID="{720F7BE1-0466-460B-9ABE-B63009A16921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6A5D94DC-3467-4B30-A5C6-E6E7A335AF2B}" type="pres">
      <dgm:prSet presAssocID="{4734044D-298F-4B1C-87EE-FABC018E65B3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B59E0E04-F5EF-46DB-97B7-6D21575C939F}" type="presOf" srcId="{E0DDBCA5-06E1-4E54-AC78-59A61293738C}" destId="{2D1EBAEE-743A-45F1-A01B-4B0CDFD52C5A}" srcOrd="0" destOrd="0" presId="urn:microsoft.com/office/officeart/2016/7/layout/LinearBlockProcessNumbered"/>
    <dgm:cxn modelId="{72859917-3C27-48FB-879A-1E74D097DCD0}" type="presOf" srcId="{C94BE213-CE1E-43D1-9CEC-2EEC874CF009}" destId="{D877D637-8F74-42AC-9202-0D85F8D322E8}" srcOrd="1" destOrd="0" presId="urn:microsoft.com/office/officeart/2016/7/layout/LinearBlockProcessNumbered"/>
    <dgm:cxn modelId="{17BD5A18-8B47-4BAE-AF23-3E9F6435792F}" type="presOf" srcId="{B7948742-066F-40F7-AA1E-62B3EAFB2F35}" destId="{C2467461-B6E1-4869-A3B9-7141F422713F}" srcOrd="0" destOrd="0" presId="urn:microsoft.com/office/officeart/2016/7/layout/LinearBlockProcessNumbered"/>
    <dgm:cxn modelId="{4AE6261D-9A43-4159-BAFB-110A3884BDF5}" type="presOf" srcId="{A6D9F80F-D73D-485C-8275-10AFBDC59919}" destId="{DE1F0CA9-8AA0-4B58-B026-47C64F8AC6A7}" srcOrd="0" destOrd="0" presId="urn:microsoft.com/office/officeart/2016/7/layout/LinearBlockProcessNumbered"/>
    <dgm:cxn modelId="{D617CC3F-6419-4F14-AB60-D98DBCC23354}" srcId="{E029BC21-967E-4499-87F1-7F4AF30662DB}" destId="{A6D9F80F-D73D-485C-8275-10AFBDC59919}" srcOrd="2" destOrd="0" parTransId="{0E8BD41F-E152-4412-AD39-5A43013CD055}" sibTransId="{DD2CFAB2-3B0E-4DFB-9FCC-56A39D69B178}"/>
    <dgm:cxn modelId="{5F093F64-9FC2-45F9-9E35-072830DBD389}" srcId="{E029BC21-967E-4499-87F1-7F4AF30662DB}" destId="{59FDD63D-68FB-40C9-A2DB-BA3CAE309768}" srcOrd="1" destOrd="0" parTransId="{BF4897EF-D227-4618-BEF5-CD3FBCE2DC32}" sibTransId="{06470509-17FD-411B-A549-E1550AD57D34}"/>
    <dgm:cxn modelId="{D7AF9C65-EBBF-4966-BC3E-E80FF3EE5187}" type="presOf" srcId="{4734044D-298F-4B1C-87EE-FABC018E65B3}" destId="{2F13B842-2D97-4039-B21B-919F7FEC44C0}" srcOrd="0" destOrd="0" presId="urn:microsoft.com/office/officeart/2016/7/layout/LinearBlockProcessNumbered"/>
    <dgm:cxn modelId="{AE95B345-FAB9-44E3-A67D-9C3FCC9A79C6}" type="presOf" srcId="{DD2CFAB2-3B0E-4DFB-9FCC-56A39D69B178}" destId="{BC17FFBB-E4F1-4B0F-A604-54DF1D50925E}" srcOrd="0" destOrd="0" presId="urn:microsoft.com/office/officeart/2016/7/layout/LinearBlockProcessNumbered"/>
    <dgm:cxn modelId="{50D1AA47-9AE3-471E-8B23-A6FFFC99A03A}" type="presOf" srcId="{E029BC21-967E-4499-87F1-7F4AF30662DB}" destId="{0E35E904-5571-4D72-B283-7568C9525840}" srcOrd="0" destOrd="0" presId="urn:microsoft.com/office/officeart/2016/7/layout/LinearBlockProcessNumbered"/>
    <dgm:cxn modelId="{219DC568-E456-4F3E-877C-689C72F1BB8A}" srcId="{E029BC21-967E-4499-87F1-7F4AF30662DB}" destId="{84BD51E0-FF6E-412A-AC1D-FE966D86B312}" srcOrd="0" destOrd="0" parTransId="{5D264B30-CB45-4816-9BC8-72A4B3E76984}" sibTransId="{B7948742-066F-40F7-AA1E-62B3EAFB2F35}"/>
    <dgm:cxn modelId="{82751A4E-1985-4ECB-8F5F-B097B640C4D5}" type="presOf" srcId="{06470509-17FD-411B-A549-E1550AD57D34}" destId="{CF4DE532-7C72-425A-80E2-776931912E0E}" srcOrd="0" destOrd="0" presId="urn:microsoft.com/office/officeart/2016/7/layout/LinearBlockProcessNumbered"/>
    <dgm:cxn modelId="{16C7DC4E-8267-4D46-8313-737D003DC56C}" type="presOf" srcId="{4734044D-298F-4B1C-87EE-FABC018E65B3}" destId="{6A5D94DC-3467-4B30-A5C6-E6E7A335AF2B}" srcOrd="1" destOrd="0" presId="urn:microsoft.com/office/officeart/2016/7/layout/LinearBlockProcessNumbered"/>
    <dgm:cxn modelId="{D2C43752-68D3-455A-98FE-4ADD63C9F3B3}" type="presOf" srcId="{59FDD63D-68FB-40C9-A2DB-BA3CAE309768}" destId="{641FE4E3-3D31-4633-B2EB-0C1C1E5268BC}" srcOrd="0" destOrd="0" presId="urn:microsoft.com/office/officeart/2016/7/layout/LinearBlockProcessNumbered"/>
    <dgm:cxn modelId="{2AE5B87D-E018-4A79-AEFD-7C456355EA8D}" type="presOf" srcId="{84BD51E0-FF6E-412A-AC1D-FE966D86B312}" destId="{7E905A66-6DF8-4455-B6AA-6256D2C7E9BF}" srcOrd="1" destOrd="0" presId="urn:microsoft.com/office/officeart/2016/7/layout/LinearBlockProcessNumbered"/>
    <dgm:cxn modelId="{A309638A-88F6-4A6D-B129-5F0EB27A58CE}" type="presOf" srcId="{59FDD63D-68FB-40C9-A2DB-BA3CAE309768}" destId="{50468E3F-921C-4994-B1AD-19EE2C21A4EB}" srcOrd="1" destOrd="0" presId="urn:microsoft.com/office/officeart/2016/7/layout/LinearBlockProcessNumbered"/>
    <dgm:cxn modelId="{69BA6B8E-5067-450D-8422-D01DB13F65DF}" type="presOf" srcId="{84BD51E0-FF6E-412A-AC1D-FE966D86B312}" destId="{14B3EC3B-FC23-4A41-9C2A-AE19FE0BC1D7}" srcOrd="0" destOrd="0" presId="urn:microsoft.com/office/officeart/2016/7/layout/LinearBlockProcessNumbered"/>
    <dgm:cxn modelId="{4F76F8A2-B085-43D8-9E12-D200272A9979}" srcId="{E029BC21-967E-4499-87F1-7F4AF30662DB}" destId="{C94BE213-CE1E-43D1-9CEC-2EEC874CF009}" srcOrd="3" destOrd="0" parTransId="{5F7E21D5-7995-46FF-B1C9-F060ED7C9E91}" sibTransId="{E0DDBCA5-06E1-4E54-AC78-59A61293738C}"/>
    <dgm:cxn modelId="{CDE6F1AE-8F50-47E7-B243-B99F46569955}" srcId="{E029BC21-967E-4499-87F1-7F4AF30662DB}" destId="{4734044D-298F-4B1C-87EE-FABC018E65B3}" srcOrd="4" destOrd="0" parTransId="{E62C8BEB-ED83-409C-8964-F4708D8949FD}" sibTransId="{720F7BE1-0466-460B-9ABE-B63009A16921}"/>
    <dgm:cxn modelId="{226199C5-B15A-4B0A-A734-AECB765028D0}" type="presOf" srcId="{A6D9F80F-D73D-485C-8275-10AFBDC59919}" destId="{FF761D12-5B29-4BFC-B558-52D486123A79}" srcOrd="1" destOrd="0" presId="urn:microsoft.com/office/officeart/2016/7/layout/LinearBlockProcessNumbered"/>
    <dgm:cxn modelId="{1651BDDA-3BEA-4C6E-B364-8206BF779B0A}" type="presOf" srcId="{720F7BE1-0466-460B-9ABE-B63009A16921}" destId="{94D1DF02-5D7F-488B-ABA1-D247D97ED5CC}" srcOrd="0" destOrd="0" presId="urn:microsoft.com/office/officeart/2016/7/layout/LinearBlockProcessNumbered"/>
    <dgm:cxn modelId="{65A746FB-9115-4D1A-A088-508B8740AAD4}" type="presOf" srcId="{C94BE213-CE1E-43D1-9CEC-2EEC874CF009}" destId="{9FADB628-A4B5-45BE-9C93-C456158E91E4}" srcOrd="0" destOrd="0" presId="urn:microsoft.com/office/officeart/2016/7/layout/LinearBlockProcessNumbered"/>
    <dgm:cxn modelId="{AE9B4B2C-B8EB-4797-84A4-622F017F7BB5}" type="presParOf" srcId="{0E35E904-5571-4D72-B283-7568C9525840}" destId="{3514A343-B0D1-4D26-8DAA-E2194CDBBB6D}" srcOrd="0" destOrd="0" presId="urn:microsoft.com/office/officeart/2016/7/layout/LinearBlockProcessNumbered"/>
    <dgm:cxn modelId="{A2B5F25E-2A37-4160-BEC6-19D52538FB14}" type="presParOf" srcId="{3514A343-B0D1-4D26-8DAA-E2194CDBBB6D}" destId="{14B3EC3B-FC23-4A41-9C2A-AE19FE0BC1D7}" srcOrd="0" destOrd="0" presId="urn:microsoft.com/office/officeart/2016/7/layout/LinearBlockProcessNumbered"/>
    <dgm:cxn modelId="{AD3A582F-6A2C-4DBF-AD19-51107C6C13A4}" type="presParOf" srcId="{3514A343-B0D1-4D26-8DAA-E2194CDBBB6D}" destId="{C2467461-B6E1-4869-A3B9-7141F422713F}" srcOrd="1" destOrd="0" presId="urn:microsoft.com/office/officeart/2016/7/layout/LinearBlockProcessNumbered"/>
    <dgm:cxn modelId="{75C4F978-44D0-4904-96A2-4D9FE0CFC143}" type="presParOf" srcId="{3514A343-B0D1-4D26-8DAA-E2194CDBBB6D}" destId="{7E905A66-6DF8-4455-B6AA-6256D2C7E9BF}" srcOrd="2" destOrd="0" presId="urn:microsoft.com/office/officeart/2016/7/layout/LinearBlockProcessNumbered"/>
    <dgm:cxn modelId="{5406030A-ED2E-4AB6-B397-DB5042AEC492}" type="presParOf" srcId="{0E35E904-5571-4D72-B283-7568C9525840}" destId="{9A16C1C8-4FDA-4596-AC66-6E99E8F6AE35}" srcOrd="1" destOrd="0" presId="urn:microsoft.com/office/officeart/2016/7/layout/LinearBlockProcessNumbered"/>
    <dgm:cxn modelId="{163CE560-B93B-4D99-B150-292C766CE644}" type="presParOf" srcId="{0E35E904-5571-4D72-B283-7568C9525840}" destId="{C4EF9BA9-88B1-4FE7-BC4C-2D426F6B206A}" srcOrd="2" destOrd="0" presId="urn:microsoft.com/office/officeart/2016/7/layout/LinearBlockProcessNumbered"/>
    <dgm:cxn modelId="{AB6981F7-912F-40C5-B4EE-4BA05340283F}" type="presParOf" srcId="{C4EF9BA9-88B1-4FE7-BC4C-2D426F6B206A}" destId="{641FE4E3-3D31-4633-B2EB-0C1C1E5268BC}" srcOrd="0" destOrd="0" presId="urn:microsoft.com/office/officeart/2016/7/layout/LinearBlockProcessNumbered"/>
    <dgm:cxn modelId="{30CA4FB6-B9AD-4931-9F5E-A90B8308BE70}" type="presParOf" srcId="{C4EF9BA9-88B1-4FE7-BC4C-2D426F6B206A}" destId="{CF4DE532-7C72-425A-80E2-776931912E0E}" srcOrd="1" destOrd="0" presId="urn:microsoft.com/office/officeart/2016/7/layout/LinearBlockProcessNumbered"/>
    <dgm:cxn modelId="{424F6262-EAF5-4C99-8CB2-8AD249DFDC9A}" type="presParOf" srcId="{C4EF9BA9-88B1-4FE7-BC4C-2D426F6B206A}" destId="{50468E3F-921C-4994-B1AD-19EE2C21A4EB}" srcOrd="2" destOrd="0" presId="urn:microsoft.com/office/officeart/2016/7/layout/LinearBlockProcessNumbered"/>
    <dgm:cxn modelId="{1AFF5417-8FC5-4971-80AD-618716A17129}" type="presParOf" srcId="{0E35E904-5571-4D72-B283-7568C9525840}" destId="{E89AEA02-F559-4AF1-AE9D-D43915630280}" srcOrd="3" destOrd="0" presId="urn:microsoft.com/office/officeart/2016/7/layout/LinearBlockProcessNumbered"/>
    <dgm:cxn modelId="{FFCBF717-8904-4D01-A204-817976F34AE7}" type="presParOf" srcId="{0E35E904-5571-4D72-B283-7568C9525840}" destId="{F0FA1F74-B16B-4315-97B9-E79ACD466E11}" srcOrd="4" destOrd="0" presId="urn:microsoft.com/office/officeart/2016/7/layout/LinearBlockProcessNumbered"/>
    <dgm:cxn modelId="{6DE58F35-66A5-4ADA-9E96-15CE9DF3C4A9}" type="presParOf" srcId="{F0FA1F74-B16B-4315-97B9-E79ACD466E11}" destId="{DE1F0CA9-8AA0-4B58-B026-47C64F8AC6A7}" srcOrd="0" destOrd="0" presId="urn:microsoft.com/office/officeart/2016/7/layout/LinearBlockProcessNumbered"/>
    <dgm:cxn modelId="{40042576-6BF7-43E8-9CDF-E532DC2FFCE4}" type="presParOf" srcId="{F0FA1F74-B16B-4315-97B9-E79ACD466E11}" destId="{BC17FFBB-E4F1-4B0F-A604-54DF1D50925E}" srcOrd="1" destOrd="0" presId="urn:microsoft.com/office/officeart/2016/7/layout/LinearBlockProcessNumbered"/>
    <dgm:cxn modelId="{4B673B00-DFB5-4A64-A81F-9BAB6729EA2E}" type="presParOf" srcId="{F0FA1F74-B16B-4315-97B9-E79ACD466E11}" destId="{FF761D12-5B29-4BFC-B558-52D486123A79}" srcOrd="2" destOrd="0" presId="urn:microsoft.com/office/officeart/2016/7/layout/LinearBlockProcessNumbered"/>
    <dgm:cxn modelId="{39D3840B-6EAD-4699-8B35-60CAAE3253DA}" type="presParOf" srcId="{0E35E904-5571-4D72-B283-7568C9525840}" destId="{2A2AA634-00CA-4CC6-B7A7-6BED221B657D}" srcOrd="5" destOrd="0" presId="urn:microsoft.com/office/officeart/2016/7/layout/LinearBlockProcessNumbered"/>
    <dgm:cxn modelId="{66D5865D-C838-4BB9-95B4-003D7A6AAEFF}" type="presParOf" srcId="{0E35E904-5571-4D72-B283-7568C9525840}" destId="{FB8A57B4-CED1-401A-8E85-401B540D4C5B}" srcOrd="6" destOrd="0" presId="urn:microsoft.com/office/officeart/2016/7/layout/LinearBlockProcessNumbered"/>
    <dgm:cxn modelId="{9B167029-4F0D-46D8-82FC-048954E40BA6}" type="presParOf" srcId="{FB8A57B4-CED1-401A-8E85-401B540D4C5B}" destId="{9FADB628-A4B5-45BE-9C93-C456158E91E4}" srcOrd="0" destOrd="0" presId="urn:microsoft.com/office/officeart/2016/7/layout/LinearBlockProcessNumbered"/>
    <dgm:cxn modelId="{6C35F423-82FD-452B-BAC7-09948E4516BD}" type="presParOf" srcId="{FB8A57B4-CED1-401A-8E85-401B540D4C5B}" destId="{2D1EBAEE-743A-45F1-A01B-4B0CDFD52C5A}" srcOrd="1" destOrd="0" presId="urn:microsoft.com/office/officeart/2016/7/layout/LinearBlockProcessNumbered"/>
    <dgm:cxn modelId="{86E2E231-9D66-415B-AC20-2AC794B14EE0}" type="presParOf" srcId="{FB8A57B4-CED1-401A-8E85-401B540D4C5B}" destId="{D877D637-8F74-42AC-9202-0D85F8D322E8}" srcOrd="2" destOrd="0" presId="urn:microsoft.com/office/officeart/2016/7/layout/LinearBlockProcessNumbered"/>
    <dgm:cxn modelId="{977B18A6-A6B1-4C59-AEBC-91089F7A7E97}" type="presParOf" srcId="{0E35E904-5571-4D72-B283-7568C9525840}" destId="{A865187C-6052-4DBA-9CEB-B0BF78CDA78F}" srcOrd="7" destOrd="0" presId="urn:microsoft.com/office/officeart/2016/7/layout/LinearBlockProcessNumbered"/>
    <dgm:cxn modelId="{3616D47C-A8DD-4328-B0C8-15C17FA46E51}" type="presParOf" srcId="{0E35E904-5571-4D72-B283-7568C9525840}" destId="{C202AC7F-EE6A-4B23-AE0A-EBD749E62032}" srcOrd="8" destOrd="0" presId="urn:microsoft.com/office/officeart/2016/7/layout/LinearBlockProcessNumbered"/>
    <dgm:cxn modelId="{005B5455-AE91-45BA-96AE-04C24BE8489A}" type="presParOf" srcId="{C202AC7F-EE6A-4B23-AE0A-EBD749E62032}" destId="{2F13B842-2D97-4039-B21B-919F7FEC44C0}" srcOrd="0" destOrd="0" presId="urn:microsoft.com/office/officeart/2016/7/layout/LinearBlockProcessNumbered"/>
    <dgm:cxn modelId="{B8B120E3-93D1-448E-9E28-C3959C2692CF}" type="presParOf" srcId="{C202AC7F-EE6A-4B23-AE0A-EBD749E62032}" destId="{94D1DF02-5D7F-488B-ABA1-D247D97ED5CC}" srcOrd="1" destOrd="0" presId="urn:microsoft.com/office/officeart/2016/7/layout/LinearBlockProcessNumbered"/>
    <dgm:cxn modelId="{81CE18F7-2B9F-453B-AB5D-BCE9F762D6B9}" type="presParOf" srcId="{C202AC7F-EE6A-4B23-AE0A-EBD749E62032}" destId="{6A5D94DC-3467-4B30-A5C6-E6E7A335AF2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3EC3B-FC23-4A41-9C2A-AE19FE0BC1D7}">
      <dsp:nvSpPr>
        <dsp:cNvPr id="0" name=""/>
        <dsp:cNvSpPr/>
      </dsp:nvSpPr>
      <dsp:spPr>
        <a:xfrm>
          <a:off x="5698" y="605967"/>
          <a:ext cx="1781408" cy="21376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64" tIns="0" rIns="1759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Proactive Defense</a:t>
          </a:r>
          <a:r>
            <a:rPr lang="en-US" sz="1100" b="0" i="0" kern="1200" baseline="0"/>
            <a:t>: Helps organizations anticipate and prevent attacks by understanding emerging threats.</a:t>
          </a:r>
          <a:endParaRPr lang="en-US" sz="1100" kern="1200"/>
        </a:p>
      </dsp:txBody>
      <dsp:txXfrm>
        <a:off x="5698" y="1461043"/>
        <a:ext cx="1781408" cy="1282613"/>
      </dsp:txXfrm>
    </dsp:sp>
    <dsp:sp modelId="{C2467461-B6E1-4869-A3B9-7141F422713F}">
      <dsp:nvSpPr>
        <dsp:cNvPr id="0" name=""/>
        <dsp:cNvSpPr/>
      </dsp:nvSpPr>
      <dsp:spPr>
        <a:xfrm>
          <a:off x="5698" y="605967"/>
          <a:ext cx="1781408" cy="8550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64" tIns="165100" rIns="17596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01</a:t>
          </a:r>
        </a:p>
      </dsp:txBody>
      <dsp:txXfrm>
        <a:off x="5698" y="605967"/>
        <a:ext cx="1781408" cy="855075"/>
      </dsp:txXfrm>
    </dsp:sp>
    <dsp:sp modelId="{641FE4E3-3D31-4633-B2EB-0C1C1E5268BC}">
      <dsp:nvSpPr>
        <dsp:cNvPr id="0" name=""/>
        <dsp:cNvSpPr/>
      </dsp:nvSpPr>
      <dsp:spPr>
        <a:xfrm>
          <a:off x="1929619" y="605967"/>
          <a:ext cx="1781408" cy="21376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64" tIns="0" rIns="1759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Enhanced Incident Response</a:t>
          </a:r>
          <a:r>
            <a:rPr lang="en-US" sz="1100" b="0" i="0" kern="1200" baseline="0"/>
            <a:t>: Provides actionable data that accelerates detection and response to threats.</a:t>
          </a:r>
          <a:endParaRPr lang="en-US" sz="1100" kern="1200"/>
        </a:p>
      </dsp:txBody>
      <dsp:txXfrm>
        <a:off x="1929619" y="1461043"/>
        <a:ext cx="1781408" cy="1282613"/>
      </dsp:txXfrm>
    </dsp:sp>
    <dsp:sp modelId="{CF4DE532-7C72-425A-80E2-776931912E0E}">
      <dsp:nvSpPr>
        <dsp:cNvPr id="0" name=""/>
        <dsp:cNvSpPr/>
      </dsp:nvSpPr>
      <dsp:spPr>
        <a:xfrm>
          <a:off x="1929619" y="605967"/>
          <a:ext cx="1781408" cy="8550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64" tIns="165100" rIns="17596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02</a:t>
          </a:r>
        </a:p>
      </dsp:txBody>
      <dsp:txXfrm>
        <a:off x="1929619" y="605967"/>
        <a:ext cx="1781408" cy="855075"/>
      </dsp:txXfrm>
    </dsp:sp>
    <dsp:sp modelId="{DE1F0CA9-8AA0-4B58-B026-47C64F8AC6A7}">
      <dsp:nvSpPr>
        <dsp:cNvPr id="0" name=""/>
        <dsp:cNvSpPr/>
      </dsp:nvSpPr>
      <dsp:spPr>
        <a:xfrm>
          <a:off x="3853539" y="605967"/>
          <a:ext cx="1781408" cy="21376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64" tIns="0" rIns="1759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Informed Decision-Making</a:t>
          </a:r>
          <a:r>
            <a:rPr lang="en-US" sz="1100" b="0" i="0" kern="1200" baseline="0"/>
            <a:t>: Enables executives and security leaders to make data-driven decisions on security investments and strategies.</a:t>
          </a:r>
          <a:endParaRPr lang="en-US" sz="1100" kern="1200"/>
        </a:p>
      </dsp:txBody>
      <dsp:txXfrm>
        <a:off x="3853539" y="1461043"/>
        <a:ext cx="1781408" cy="1282613"/>
      </dsp:txXfrm>
    </dsp:sp>
    <dsp:sp modelId="{BC17FFBB-E4F1-4B0F-A604-54DF1D50925E}">
      <dsp:nvSpPr>
        <dsp:cNvPr id="0" name=""/>
        <dsp:cNvSpPr/>
      </dsp:nvSpPr>
      <dsp:spPr>
        <a:xfrm>
          <a:off x="3853539" y="605967"/>
          <a:ext cx="1781408" cy="8550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64" tIns="165100" rIns="17596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03</a:t>
          </a:r>
        </a:p>
      </dsp:txBody>
      <dsp:txXfrm>
        <a:off x="3853539" y="605967"/>
        <a:ext cx="1781408" cy="855075"/>
      </dsp:txXfrm>
    </dsp:sp>
    <dsp:sp modelId="{9FADB628-A4B5-45BE-9C93-C456158E91E4}">
      <dsp:nvSpPr>
        <dsp:cNvPr id="0" name=""/>
        <dsp:cNvSpPr/>
      </dsp:nvSpPr>
      <dsp:spPr>
        <a:xfrm>
          <a:off x="5777460" y="605967"/>
          <a:ext cx="1781408" cy="21376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64" tIns="0" rIns="1759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Improved Security Posture</a:t>
          </a:r>
          <a:r>
            <a:rPr lang="en-US" sz="1100" b="0" i="0" kern="1200" baseline="0"/>
            <a:t>: Continuous intelligence updates allow for refinement of security policies and defenses.</a:t>
          </a:r>
          <a:endParaRPr lang="en-US" sz="1100" kern="1200"/>
        </a:p>
      </dsp:txBody>
      <dsp:txXfrm>
        <a:off x="5777460" y="1461043"/>
        <a:ext cx="1781408" cy="1282613"/>
      </dsp:txXfrm>
    </dsp:sp>
    <dsp:sp modelId="{2D1EBAEE-743A-45F1-A01B-4B0CDFD52C5A}">
      <dsp:nvSpPr>
        <dsp:cNvPr id="0" name=""/>
        <dsp:cNvSpPr/>
      </dsp:nvSpPr>
      <dsp:spPr>
        <a:xfrm>
          <a:off x="5777460" y="605967"/>
          <a:ext cx="1781408" cy="8550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64" tIns="165100" rIns="17596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04</a:t>
          </a:r>
        </a:p>
      </dsp:txBody>
      <dsp:txXfrm>
        <a:off x="5777460" y="605967"/>
        <a:ext cx="1781408" cy="855075"/>
      </dsp:txXfrm>
    </dsp:sp>
    <dsp:sp modelId="{2F13B842-2D97-4039-B21B-919F7FEC44C0}">
      <dsp:nvSpPr>
        <dsp:cNvPr id="0" name=""/>
        <dsp:cNvSpPr/>
      </dsp:nvSpPr>
      <dsp:spPr>
        <a:xfrm>
          <a:off x="7701381" y="605967"/>
          <a:ext cx="1781408" cy="21376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64" tIns="0" rIns="1759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Collaboration &amp; Sharing</a:t>
          </a:r>
          <a:r>
            <a:rPr lang="en-US" sz="1100" b="0" i="0" kern="1200" baseline="0"/>
            <a:t>: Allows organizations to share threat information, improving collective security across industries. </a:t>
          </a:r>
          <a:endParaRPr lang="en-US" sz="1100" kern="1200"/>
        </a:p>
      </dsp:txBody>
      <dsp:txXfrm>
        <a:off x="7701381" y="1461043"/>
        <a:ext cx="1781408" cy="1282613"/>
      </dsp:txXfrm>
    </dsp:sp>
    <dsp:sp modelId="{94D1DF02-5D7F-488B-ABA1-D247D97ED5CC}">
      <dsp:nvSpPr>
        <dsp:cNvPr id="0" name=""/>
        <dsp:cNvSpPr/>
      </dsp:nvSpPr>
      <dsp:spPr>
        <a:xfrm>
          <a:off x="7701381" y="605967"/>
          <a:ext cx="1781408" cy="8550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64" tIns="165100" rIns="17596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05</a:t>
          </a:r>
        </a:p>
      </dsp:txBody>
      <dsp:txXfrm>
        <a:off x="7701381" y="605967"/>
        <a:ext cx="1781408" cy="855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3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98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8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4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2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2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9194A-558D-097D-5914-2E113B3CB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552782"/>
            <a:ext cx="5137520" cy="11547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Overview of Threat Intelligence Reports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BE225E-1F3B-CE74-047D-574CAD2928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41248" y="2391995"/>
            <a:ext cx="5124226" cy="3174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R="0" lvl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</a:rPr>
              <a:t>Introduction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Threat intelligence reports provide crucial insights into potential and active cyber threats.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Understanding these reports helps in proactive defense and effective incident response.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</a:rPr>
              <a:t>Five Common Types of Threat Intelligence Reports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</a:rPr>
              <a:t> Strategic Reports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: High-level analysis focusing on long-term trends and patterns. Used by executives for decision-making.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</a:rPr>
              <a:t> Tactical Reports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:  Provide insights on adversary tactics, techniques, and procedures (TTPs). Helpful for SOC teams and defenders.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</a:rPr>
              <a:t> Operational Reports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: Detail specific attacks or campaigns, offering actionable intelligence. Used by incident response teams.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</a:rPr>
              <a:t> Technical Reports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: Focus on specific Indicators of Compromise (IOCs), malware signatures, and vulnerabilities. Targeted at technical staff.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</a:rPr>
              <a:t> Incident Reports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: Summarize real-time attack details and response efforts. Crucial for immediate defensive actions.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CEDE55B3-7F10-0AF4-4424-90972335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51" r="23696" b="-1"/>
          <a:stretch/>
        </p:blipFill>
        <p:spPr>
          <a:xfrm>
            <a:off x="6448525" y="334928"/>
            <a:ext cx="4295875" cy="5712506"/>
          </a:xfrm>
          <a:prstGeom prst="rect">
            <a:avLst/>
          </a:prstGeom>
        </p:spPr>
      </p:pic>
      <p:sp>
        <p:nvSpPr>
          <p:cNvPr id="3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6080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A7F9B4-2262-444F-8650-A1195AE98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48525" y="334928"/>
            <a:ext cx="0" cy="5712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48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B51E3-7BE3-0E16-10D7-1914BAF4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552782"/>
            <a:ext cx="4423224" cy="16436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Evaluating Information in Threat Intelligence Reports</a:t>
            </a:r>
          </a:p>
        </p:txBody>
      </p:sp>
      <p:pic>
        <p:nvPicPr>
          <p:cNvPr id="47" name="Picture 46" descr="Person writing on a notepad">
            <a:extLst>
              <a:ext uri="{FF2B5EF4-FFF2-40B4-BE49-F238E27FC236}">
                <a16:creationId xmlns:a16="http://schemas.microsoft.com/office/drawing/2014/main" id="{869F2E6A-BBD5-3B99-CE12-3905C889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86" r="16202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B8ACBBA-B306-1274-D92B-7A356A7B7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24" y="2735229"/>
            <a:ext cx="4423224" cy="31083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Relevance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 Ensuring the information is applicable to your organization’s context and environment.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Timeliness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 The speed at which the intelligence can be applied to current threats.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Actionability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 The ability to translate the intelligence into practical defensive measures.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Accuracy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 Verifying the credibility and sources of the information provided.</a:t>
            </a:r>
          </a:p>
          <a:p>
            <a:pPr marL="0" marR="0" lvl="0" indent="-2286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Confidence Level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 Assessing the certainty of the intelligence, often provided by the report authors. </a:t>
            </a:r>
          </a:p>
        </p:txBody>
      </p:sp>
      <p:cxnSp>
        <p:nvCxnSpPr>
          <p:cNvPr id="53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0A538-C253-8CDB-F96B-C5ADA31D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552782"/>
            <a:ext cx="4423224" cy="1643663"/>
          </a:xfrm>
        </p:spPr>
        <p:txBody>
          <a:bodyPr>
            <a:normAutofit/>
          </a:bodyPr>
          <a:lstStyle/>
          <a:p>
            <a:r>
              <a:rPr lang="en-US" sz="3400"/>
              <a:t>Types of Indicators of Compromise (IOCs)</a:t>
            </a:r>
            <a:endParaRPr lang="en-CA" sz="3400"/>
          </a:p>
        </p:txBody>
      </p:sp>
      <p:pic>
        <p:nvPicPr>
          <p:cNvPr id="6" name="Picture 5" descr="Abstract background">
            <a:extLst>
              <a:ext uri="{FF2B5EF4-FFF2-40B4-BE49-F238E27FC236}">
                <a16:creationId xmlns:a16="http://schemas.microsoft.com/office/drawing/2014/main" id="{4ECAF7FC-3444-1F51-2ABB-DCA44907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83" r="7430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977C111-A769-687E-A425-4A86E9A8FB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024" y="2735229"/>
            <a:ext cx="4423224" cy="31083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Network-based IOCs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IP addresses, domain names, and URLs linked to malicious activities.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DNS anomalies and unusual traffic patterns.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8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File-based IOCs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Hash values (MD5, SHA-256) of malicious files.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File names and paths associated with malware.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8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Email-based IOCs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Phishing email headers, malicious attachments, and suspicious links.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8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Behavioral IOCs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Unusual user or system behavior patterns indicating compromise.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0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F8191-E40B-DB4F-9E1B-6F1A8CA7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489000" cy="937040"/>
          </a:xfrm>
        </p:spPr>
        <p:txBody>
          <a:bodyPr>
            <a:normAutofit/>
          </a:bodyPr>
          <a:lstStyle/>
          <a:p>
            <a:r>
              <a:rPr lang="en-US" sz="2800" b="1"/>
              <a:t>Advantages of Utilizing Threat Intelligence Reports</a:t>
            </a:r>
            <a:endParaRPr lang="en-CA" sz="2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2E753A-9EC8-4017-973A-6477BEF0A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027271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19B8D06-3910-03B3-BD74-82F36512D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867692"/>
              </p:ext>
            </p:extLst>
          </p:nvPr>
        </p:nvGraphicFramePr>
        <p:xfrm>
          <a:off x="841375" y="2362200"/>
          <a:ext cx="9488488" cy="334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237721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Mimeo">
      <a:dk1>
        <a:sysClr val="windowText" lastClr="000000"/>
      </a:dk1>
      <a:lt1>
        <a:sysClr val="window" lastClr="FFFFFF"/>
      </a:lt1>
      <a:dk2>
        <a:srgbClr val="011E31"/>
      </a:dk2>
      <a:lt2>
        <a:srgbClr val="FDF3E6"/>
      </a:lt2>
      <a:accent1>
        <a:srgbClr val="005E9E"/>
      </a:accent1>
      <a:accent2>
        <a:srgbClr val="38998D"/>
      </a:accent2>
      <a:accent3>
        <a:srgbClr val="EF8683"/>
      </a:accent3>
      <a:accent4>
        <a:srgbClr val="F04E28"/>
      </a:accent4>
      <a:accent5>
        <a:srgbClr val="DD992C"/>
      </a:accent5>
      <a:accent6>
        <a:srgbClr val="136E65"/>
      </a:accent6>
      <a:hlink>
        <a:srgbClr val="38998D"/>
      </a:hlink>
      <a:folHlink>
        <a:srgbClr val="F04E28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390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Elephant</vt:lpstr>
      <vt:lpstr>Univers Condensed</vt:lpstr>
      <vt:lpstr>MimeoVTI</vt:lpstr>
      <vt:lpstr>Overview of Threat Intelligence Reports</vt:lpstr>
      <vt:lpstr>Evaluating Information in Threat Intelligence Reports</vt:lpstr>
      <vt:lpstr>Types of Indicators of Compromise (IOCs)</vt:lpstr>
      <vt:lpstr>Advantages of Utilizing Threat Intelligence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Kodo Ku</dc:creator>
  <cp:lastModifiedBy>Kodo Ku</cp:lastModifiedBy>
  <cp:revision>1</cp:revision>
  <dcterms:created xsi:type="dcterms:W3CDTF">2024-08-19T11:40:28Z</dcterms:created>
  <dcterms:modified xsi:type="dcterms:W3CDTF">2024-08-19T11:47:26Z</dcterms:modified>
</cp:coreProperties>
</file>