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10287000" cx="18288000"/>
  <p:notesSz cx="6858000" cy="9144000"/>
  <p:embeddedFontLst>
    <p:embeddedFont>
      <p:font typeface="Montserrat"/>
      <p:regular r:id="rId12"/>
      <p:bold r:id="rId13"/>
      <p:italic r:id="rId14"/>
      <p:boldItalic r:id="rId15"/>
    </p:embeddedFont>
    <p:embeddedFont>
      <p:font typeface="Barlow Medium"/>
      <p:regular r:id="rId16"/>
      <p:bold r:id="rId17"/>
      <p:italic r:id="rId18"/>
      <p:boldItalic r:id="rId19"/>
    </p:embeddedFont>
    <p:embeddedFont>
      <p:font typeface="Barlow"/>
      <p:bold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bold.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Barlow-boldItalic.fntdata"/><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BarlowMedium-bold.fntdata"/><Relationship Id="rId16" Type="http://schemas.openxmlformats.org/officeDocument/2006/relationships/font" Target="fonts/BarlowMedium-regular.fntdata"/><Relationship Id="rId5" Type="http://schemas.openxmlformats.org/officeDocument/2006/relationships/notesMaster" Target="notesMasters/notesMaster1.xml"/><Relationship Id="rId19" Type="http://schemas.openxmlformats.org/officeDocument/2006/relationships/font" Target="fonts/BarlowMedium-boldItalic.fntdata"/><Relationship Id="rId6" Type="http://schemas.openxmlformats.org/officeDocument/2006/relationships/slide" Target="slides/slide1.xml"/><Relationship Id="rId18" Type="http://schemas.openxmlformats.org/officeDocument/2006/relationships/font" Target="fonts/BarlowMedium-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D50F"/>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rot="-7838984">
            <a:off x="-3769805" y="3668101"/>
            <a:ext cx="13321226" cy="6889572"/>
          </a:xfrm>
          <a:prstGeom prst="rect">
            <a:avLst/>
          </a:prstGeom>
          <a:noFill/>
          <a:ln>
            <a:noFill/>
          </a:ln>
        </p:spPr>
      </p:pic>
      <p:sp>
        <p:nvSpPr>
          <p:cNvPr id="85" name="Google Shape;85;p13"/>
          <p:cNvSpPr txBox="1"/>
          <p:nvPr/>
        </p:nvSpPr>
        <p:spPr>
          <a:xfrm>
            <a:off x="6527586" y="796676"/>
            <a:ext cx="10731714" cy="1618923"/>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12000">
                <a:solidFill>
                  <a:srgbClr val="141414"/>
                </a:solidFill>
                <a:latin typeface="Barlow"/>
                <a:ea typeface="Barlow"/>
                <a:cs typeface="Barlow"/>
                <a:sym typeface="Barlow"/>
              </a:rPr>
              <a:t>Code4Kids</a:t>
            </a:r>
            <a:endParaRPr/>
          </a:p>
        </p:txBody>
      </p:sp>
      <p:sp>
        <p:nvSpPr>
          <p:cNvPr id="86" name="Google Shape;86;p13"/>
          <p:cNvSpPr/>
          <p:nvPr/>
        </p:nvSpPr>
        <p:spPr>
          <a:xfrm>
            <a:off x="251324" y="125448"/>
            <a:ext cx="1806504" cy="1806504"/>
          </a:xfrm>
          <a:custGeom>
            <a:rect b="b" l="l" r="r" t="t"/>
            <a:pathLst>
              <a:path extrusionOk="0" h="1913890" w="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 name="Google Shape;87;p13"/>
          <p:cNvPicPr preferRelativeResize="0"/>
          <p:nvPr/>
        </p:nvPicPr>
        <p:blipFill rotWithShape="1">
          <a:blip r:embed="rId4">
            <a:alphaModFix/>
          </a:blip>
          <a:srcRect b="0" l="0" r="0" t="0"/>
          <a:stretch/>
        </p:blipFill>
        <p:spPr>
          <a:xfrm>
            <a:off x="368585" y="294126"/>
            <a:ext cx="1571982" cy="1469149"/>
          </a:xfrm>
          <a:prstGeom prst="rect">
            <a:avLst/>
          </a:prstGeom>
          <a:noFill/>
          <a:ln>
            <a:noFill/>
          </a:ln>
        </p:spPr>
      </p:pic>
      <p:grpSp>
        <p:nvGrpSpPr>
          <p:cNvPr id="88" name="Google Shape;88;p13"/>
          <p:cNvGrpSpPr/>
          <p:nvPr/>
        </p:nvGrpSpPr>
        <p:grpSpPr>
          <a:xfrm>
            <a:off x="10235149" y="8753588"/>
            <a:ext cx="7024152" cy="504712"/>
            <a:chOff x="-859569" y="-160999"/>
            <a:chExt cx="9365535" cy="672950"/>
          </a:xfrm>
        </p:grpSpPr>
        <p:sp>
          <p:nvSpPr>
            <p:cNvPr id="89" name="Google Shape;89;p13"/>
            <p:cNvSpPr txBox="1"/>
            <p:nvPr/>
          </p:nvSpPr>
          <p:spPr>
            <a:xfrm>
              <a:off x="-859569" y="-47616"/>
              <a:ext cx="7808100" cy="463200"/>
            </a:xfrm>
            <a:prstGeom prst="rect">
              <a:avLst/>
            </a:prstGeom>
            <a:noFill/>
            <a:ln>
              <a:noFill/>
            </a:ln>
          </p:spPr>
          <p:txBody>
            <a:bodyPr anchorCtr="0" anchor="t" bIns="0" lIns="0" spcFirstLastPara="1" rIns="0" wrap="square" tIns="0">
              <a:noAutofit/>
            </a:bodyPr>
            <a:lstStyle/>
            <a:p>
              <a:pPr indent="0" lvl="0" marL="0" marR="0" rtl="0" algn="r">
                <a:lnSpc>
                  <a:spcPct val="140000"/>
                </a:lnSpc>
                <a:spcBef>
                  <a:spcPts val="0"/>
                </a:spcBef>
                <a:spcAft>
                  <a:spcPts val="0"/>
                </a:spcAft>
                <a:buNone/>
              </a:pPr>
              <a:r>
                <a:rPr b="0" i="0" lang="en-US" sz="2100" u="none" cap="none" strike="noStrike">
                  <a:solidFill>
                    <a:srgbClr val="141414"/>
                  </a:solidFill>
                  <a:latin typeface="Barlow Medium"/>
                  <a:ea typeface="Barlow Medium"/>
                  <a:cs typeface="Barlow Medium"/>
                  <a:sym typeface="Barlow Medium"/>
                </a:rPr>
                <a:t>EDUTHON-EDUCATION THEMED  HACKATHON</a:t>
              </a:r>
              <a:endParaRPr/>
            </a:p>
          </p:txBody>
        </p:sp>
        <p:sp>
          <p:nvSpPr>
            <p:cNvPr id="90" name="Google Shape;90;p13"/>
            <p:cNvSpPr txBox="1"/>
            <p:nvPr/>
          </p:nvSpPr>
          <p:spPr>
            <a:xfrm>
              <a:off x="7307557" y="-160999"/>
              <a:ext cx="1198409" cy="672950"/>
            </a:xfrm>
            <a:prstGeom prst="rect">
              <a:avLst/>
            </a:prstGeom>
            <a:noFill/>
            <a:ln>
              <a:noFill/>
            </a:ln>
          </p:spPr>
          <p:txBody>
            <a:bodyPr anchorCtr="0" anchor="t" bIns="0" lIns="0" spcFirstLastPara="1" rIns="0" wrap="square" tIns="0">
              <a:noAutofit/>
            </a:bodyPr>
            <a:lstStyle/>
            <a:p>
              <a:pPr indent="0" lvl="0" marL="0" marR="0" rtl="0" algn="r">
                <a:lnSpc>
                  <a:spcPct val="140000"/>
                </a:lnSpc>
                <a:spcBef>
                  <a:spcPts val="0"/>
                </a:spcBef>
                <a:spcAft>
                  <a:spcPts val="0"/>
                </a:spcAft>
                <a:buNone/>
              </a:pPr>
              <a:r>
                <a:rPr b="1" i="0" lang="en-US" sz="3000" u="none" cap="none" strike="noStrike">
                  <a:solidFill>
                    <a:srgbClr val="141414"/>
                  </a:solidFill>
                  <a:latin typeface="Barlow"/>
                  <a:ea typeface="Barlow"/>
                  <a:cs typeface="Barlow"/>
                  <a:sym typeface="Barlow"/>
                </a:rPr>
                <a:t>01</a:t>
              </a:r>
              <a:endParaRPr/>
            </a:p>
          </p:txBody>
        </p:sp>
      </p:grpSp>
      <p:sp>
        <p:nvSpPr>
          <p:cNvPr id="91" name="Google Shape;91;p13"/>
          <p:cNvSpPr txBox="1"/>
          <p:nvPr/>
        </p:nvSpPr>
        <p:spPr>
          <a:xfrm>
            <a:off x="6527586" y="2168369"/>
            <a:ext cx="10731714" cy="554243"/>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4200">
                <a:solidFill>
                  <a:srgbClr val="141414"/>
                </a:solidFill>
                <a:latin typeface="Barlow"/>
                <a:ea typeface="Barlow"/>
                <a:cs typeface="Barlow"/>
                <a:sym typeface="Barlow"/>
              </a:rPr>
              <a:t>Right to Learn</a:t>
            </a:r>
            <a:endParaRPr/>
          </a:p>
        </p:txBody>
      </p:sp>
      <p:sp>
        <p:nvSpPr>
          <p:cNvPr id="92" name="Google Shape;92;p13"/>
          <p:cNvSpPr txBox="1"/>
          <p:nvPr/>
        </p:nvSpPr>
        <p:spPr>
          <a:xfrm>
            <a:off x="6527586" y="3081500"/>
            <a:ext cx="10731714" cy="1085632"/>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8000">
                <a:solidFill>
                  <a:srgbClr val="141414"/>
                </a:solidFill>
                <a:latin typeface="Barlow"/>
                <a:ea typeface="Barlow"/>
                <a:cs typeface="Barlow"/>
                <a:sym typeface="Barlow"/>
              </a:rPr>
              <a:t>Practice 1</a:t>
            </a:r>
            <a:endParaRPr/>
          </a:p>
        </p:txBody>
      </p:sp>
      <p:sp>
        <p:nvSpPr>
          <p:cNvPr id="93" name="Google Shape;93;p13"/>
          <p:cNvSpPr txBox="1"/>
          <p:nvPr/>
        </p:nvSpPr>
        <p:spPr>
          <a:xfrm>
            <a:off x="6527586" y="4070831"/>
            <a:ext cx="10731714" cy="554243"/>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4200">
                <a:solidFill>
                  <a:srgbClr val="141414"/>
                </a:solidFill>
                <a:latin typeface="Barlow"/>
                <a:ea typeface="Barlow"/>
                <a:cs typeface="Barlow"/>
                <a:sym typeface="Barlow"/>
              </a:rPr>
              <a:t>Nitin Kumar</a:t>
            </a:r>
            <a:endParaRPr b="1" sz="4200">
              <a:solidFill>
                <a:srgbClr val="141414"/>
              </a:solidFill>
              <a:latin typeface="Barlow"/>
              <a:ea typeface="Barlow"/>
              <a:cs typeface="Barlow"/>
              <a:sym typeface="Barlow"/>
            </a:endParaRPr>
          </a:p>
          <a:p>
            <a:pPr indent="0" lvl="0" marL="0" marR="0" rtl="0" algn="r">
              <a:lnSpc>
                <a:spcPct val="100000"/>
              </a:lnSpc>
              <a:spcBef>
                <a:spcPts val="0"/>
              </a:spcBef>
              <a:spcAft>
                <a:spcPts val="0"/>
              </a:spcAft>
              <a:buNone/>
            </a:pPr>
            <a:r>
              <a:rPr b="1" lang="en-US" sz="4200">
                <a:solidFill>
                  <a:srgbClr val="141414"/>
                </a:solidFill>
                <a:latin typeface="Barlow"/>
                <a:ea typeface="Barlow"/>
                <a:cs typeface="Barlow"/>
                <a:sym typeface="Barlow"/>
              </a:rPr>
              <a:t>Pankaj Dwivedi</a:t>
            </a:r>
            <a:endParaRPr b="1" sz="4200">
              <a:solidFill>
                <a:srgbClr val="141414"/>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DA7D"/>
        </a:solidFill>
      </p:bgPr>
    </p:bg>
    <p:spTree>
      <p:nvGrpSpPr>
        <p:cNvPr id="97" name="Shape 97"/>
        <p:cNvGrpSpPr/>
        <p:nvPr/>
      </p:nvGrpSpPr>
      <p:grpSpPr>
        <a:xfrm>
          <a:off x="0" y="0"/>
          <a:ext cx="0" cy="0"/>
          <a:chOff x="0" y="0"/>
          <a:chExt cx="0" cy="0"/>
        </a:xfrm>
      </p:grpSpPr>
      <p:pic>
        <p:nvPicPr>
          <p:cNvPr id="98" name="Google Shape;98;p14"/>
          <p:cNvPicPr preferRelativeResize="0"/>
          <p:nvPr/>
        </p:nvPicPr>
        <p:blipFill rotWithShape="1">
          <a:blip r:embed="rId3">
            <a:alphaModFix/>
          </a:blip>
          <a:srcRect b="0" l="0" r="60993" t="0"/>
          <a:stretch/>
        </p:blipFill>
        <p:spPr>
          <a:xfrm>
            <a:off x="11013752" y="-30450"/>
            <a:ext cx="7274251" cy="10287000"/>
          </a:xfrm>
          <a:prstGeom prst="rect">
            <a:avLst/>
          </a:prstGeom>
          <a:noFill/>
          <a:ln>
            <a:noFill/>
          </a:ln>
        </p:spPr>
      </p:pic>
      <p:sp>
        <p:nvSpPr>
          <p:cNvPr id="99" name="Google Shape;99;p14"/>
          <p:cNvSpPr txBox="1"/>
          <p:nvPr/>
        </p:nvSpPr>
        <p:spPr>
          <a:xfrm>
            <a:off x="1028700" y="334644"/>
            <a:ext cx="8550818" cy="228361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8800" u="none" cap="none" strike="noStrike">
                <a:solidFill>
                  <a:srgbClr val="F6F6F6"/>
                </a:solidFill>
                <a:latin typeface="Barlow"/>
                <a:ea typeface="Barlow"/>
                <a:cs typeface="Barlow"/>
                <a:sym typeface="Barlow"/>
              </a:rPr>
              <a:t>PROBLEM STATEMENT</a:t>
            </a:r>
            <a:endParaRPr/>
          </a:p>
        </p:txBody>
      </p:sp>
      <p:grpSp>
        <p:nvGrpSpPr>
          <p:cNvPr id="100" name="Google Shape;100;p14"/>
          <p:cNvGrpSpPr/>
          <p:nvPr/>
        </p:nvGrpSpPr>
        <p:grpSpPr>
          <a:xfrm>
            <a:off x="1028700" y="2582543"/>
            <a:ext cx="9405363" cy="7462720"/>
            <a:chOff x="0" y="-47625"/>
            <a:chExt cx="12540484" cy="9950293"/>
          </a:xfrm>
        </p:grpSpPr>
        <p:sp>
          <p:nvSpPr>
            <p:cNvPr id="101" name="Google Shape;101;p14"/>
            <p:cNvSpPr txBox="1"/>
            <p:nvPr/>
          </p:nvSpPr>
          <p:spPr>
            <a:xfrm>
              <a:off x="0" y="-47625"/>
              <a:ext cx="12540484" cy="573273"/>
            </a:xfrm>
            <a:prstGeom prst="rect">
              <a:avLst/>
            </a:prstGeom>
            <a:noFill/>
            <a:ln>
              <a:noFill/>
            </a:ln>
          </p:spPr>
          <p:txBody>
            <a:bodyPr anchorCtr="0" anchor="t" bIns="0" lIns="0" spcFirstLastPara="1" rIns="0" wrap="square" tIns="0">
              <a:noAutofit/>
            </a:bodyPr>
            <a:lstStyle/>
            <a:p>
              <a:pPr indent="0" lvl="0" marL="0" marR="0" rtl="0" algn="l">
                <a:lnSpc>
                  <a:spcPct val="202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02" name="Google Shape;102;p14"/>
            <p:cNvSpPr txBox="1"/>
            <p:nvPr/>
          </p:nvSpPr>
          <p:spPr>
            <a:xfrm>
              <a:off x="0" y="786029"/>
              <a:ext cx="12540484" cy="9116639"/>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141414"/>
                  </a:solidFill>
                  <a:latin typeface="Barlow Medium"/>
                  <a:ea typeface="Barlow Medium"/>
                  <a:cs typeface="Barlow Medium"/>
                  <a:sym typeface="Barlow Medium"/>
                </a:rPr>
                <a:t>On the dawn of a pandemic, which almost broke most countries’ bones have set back many peoples hope, but in this time of adversity, mankind has seen and realized things which might not have been brought up if it wasn’t for this spread. Ofcourse, I am talking about online teaching. After the pandemic growth rate held a bit, student found themselves sitting in front of a laptop attending their classes and even graduations.</a:t>
              </a:r>
              <a:endParaRPr sz="20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t/>
              </a:r>
              <a:endParaRPr sz="20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rPr lang="en-US" sz="2000">
                  <a:solidFill>
                    <a:srgbClr val="141414"/>
                  </a:solidFill>
                  <a:latin typeface="Barlow Medium"/>
                  <a:ea typeface="Barlow Medium"/>
                  <a:cs typeface="Barlow Medium"/>
                  <a:sym typeface="Barlow Medium"/>
                </a:rPr>
                <a:t>Amid all of this, Indian Government took a major step in regard of future of its youth. They implemented the NEW EDUCATION POLICY or NEP which mandates all students from classes 6th to 12 to have coding knowledge. Now this will be a huge addition to the existing </a:t>
              </a:r>
              <a:r>
                <a:rPr lang="en-US" sz="2000">
                  <a:solidFill>
                    <a:srgbClr val="141414"/>
                  </a:solidFill>
                  <a:latin typeface="Barlow Medium"/>
                  <a:ea typeface="Barlow Medium"/>
                  <a:cs typeface="Barlow Medium"/>
                  <a:sym typeface="Barlow Medium"/>
                </a:rPr>
                <a:t>community</a:t>
              </a:r>
              <a:r>
                <a:rPr lang="en-US" sz="2000">
                  <a:solidFill>
                    <a:srgbClr val="141414"/>
                  </a:solidFill>
                  <a:latin typeface="Barlow Medium"/>
                  <a:ea typeface="Barlow Medium"/>
                  <a:cs typeface="Barlow Medium"/>
                  <a:sym typeface="Barlow Medium"/>
                </a:rPr>
                <a:t> of programming and students can start learning from a little age. BUT, there comes a pause, we know there are plenty of resources present to learn programing, but is their any right guidance. If not, then we fear that teaching programming will be a business and it will become the </a:t>
              </a:r>
              <a:r>
                <a:rPr lang="en-US" sz="2000">
                  <a:solidFill>
                    <a:srgbClr val="CC0000"/>
                  </a:solidFill>
                  <a:latin typeface="Barlow Medium"/>
                  <a:ea typeface="Barlow Medium"/>
                  <a:cs typeface="Barlow Medium"/>
                  <a:sym typeface="Barlow Medium"/>
                </a:rPr>
                <a:t>NEXT Money Making Scheme for coaching institutes.</a:t>
              </a:r>
              <a:endParaRPr sz="2000">
                <a:solidFill>
                  <a:srgbClr val="CC0000"/>
                </a:solidFill>
                <a:latin typeface="Barlow Medium"/>
                <a:ea typeface="Barlow Medium"/>
                <a:cs typeface="Barlow Medium"/>
                <a:sym typeface="Barlow Medium"/>
              </a:endParaRPr>
            </a:p>
          </p:txBody>
        </p:sp>
      </p:grpSp>
      <p:pic>
        <p:nvPicPr>
          <p:cNvPr id="103" name="Google Shape;103;p14"/>
          <p:cNvPicPr preferRelativeResize="0"/>
          <p:nvPr/>
        </p:nvPicPr>
        <p:blipFill rotWithShape="1">
          <a:blip r:embed="rId4">
            <a:alphaModFix/>
          </a:blip>
          <a:srcRect b="0" l="0" r="0" t="0"/>
          <a:stretch/>
        </p:blipFill>
        <p:spPr>
          <a:xfrm>
            <a:off x="16473309" y="428339"/>
            <a:ext cx="1571982" cy="14691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07" name="Shape 107"/>
        <p:cNvGrpSpPr/>
        <p:nvPr/>
      </p:nvGrpSpPr>
      <p:grpSpPr>
        <a:xfrm>
          <a:off x="0" y="0"/>
          <a:ext cx="0" cy="0"/>
          <a:chOff x="0" y="0"/>
          <a:chExt cx="0" cy="0"/>
        </a:xfrm>
      </p:grpSpPr>
      <p:sp>
        <p:nvSpPr>
          <p:cNvPr id="108" name="Google Shape;108;p15"/>
          <p:cNvSpPr txBox="1"/>
          <p:nvPr/>
        </p:nvSpPr>
        <p:spPr>
          <a:xfrm>
            <a:off x="264431" y="437992"/>
            <a:ext cx="10912607" cy="117260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8800" u="none" cap="none" strike="noStrike">
                <a:solidFill>
                  <a:srgbClr val="141414"/>
                </a:solidFill>
                <a:latin typeface="Barlow"/>
                <a:ea typeface="Barlow"/>
                <a:cs typeface="Barlow"/>
                <a:sym typeface="Barlow"/>
              </a:rPr>
              <a:t>PROPOSED SOLUTION</a:t>
            </a:r>
            <a:endParaRPr/>
          </a:p>
        </p:txBody>
      </p:sp>
      <p:sp>
        <p:nvSpPr>
          <p:cNvPr id="109" name="Google Shape;109;p15"/>
          <p:cNvSpPr txBox="1"/>
          <p:nvPr/>
        </p:nvSpPr>
        <p:spPr>
          <a:xfrm>
            <a:off x="264431" y="1524873"/>
            <a:ext cx="11268706" cy="8882378"/>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600">
                <a:solidFill>
                  <a:srgbClr val="141414"/>
                </a:solidFill>
                <a:latin typeface="Barlow Medium"/>
                <a:ea typeface="Barlow Medium"/>
                <a:cs typeface="Barlow Medium"/>
                <a:sym typeface="Barlow Medium"/>
              </a:rPr>
              <a:t>I personally am greatly </a:t>
            </a:r>
            <a:r>
              <a:rPr lang="en-US" sz="2600">
                <a:solidFill>
                  <a:srgbClr val="141414"/>
                </a:solidFill>
                <a:latin typeface="Barlow Medium"/>
                <a:ea typeface="Barlow Medium"/>
                <a:cs typeface="Barlow Medium"/>
                <a:sym typeface="Barlow Medium"/>
              </a:rPr>
              <a:t>influenced</a:t>
            </a:r>
            <a:r>
              <a:rPr lang="en-US" sz="2600">
                <a:solidFill>
                  <a:srgbClr val="141414"/>
                </a:solidFill>
                <a:latin typeface="Barlow Medium"/>
                <a:ea typeface="Barlow Medium"/>
                <a:cs typeface="Barlow Medium"/>
                <a:sym typeface="Barlow Medium"/>
              </a:rPr>
              <a:t> by Mr. Salman, CEO of KhanAcademy, and marking onto his steps I want to provide free education but the quality </a:t>
            </a:r>
            <a:r>
              <a:rPr b="1" lang="en-US" sz="2600">
                <a:solidFill>
                  <a:srgbClr val="141414"/>
                </a:solidFill>
                <a:latin typeface="Barlow"/>
                <a:ea typeface="Barlow"/>
                <a:cs typeface="Barlow"/>
                <a:sym typeface="Barlow"/>
              </a:rPr>
              <a:t>must </a:t>
            </a:r>
            <a:r>
              <a:rPr lang="en-US" sz="2600">
                <a:solidFill>
                  <a:srgbClr val="141414"/>
                </a:solidFill>
                <a:latin typeface="Barlow Medium"/>
                <a:ea typeface="Barlow Medium"/>
                <a:cs typeface="Barlow Medium"/>
                <a:sym typeface="Barlow Medium"/>
              </a:rPr>
              <a:t>be top-notch.</a:t>
            </a:r>
            <a:endParaRPr sz="26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rPr lang="en-US" sz="2600">
                <a:solidFill>
                  <a:srgbClr val="141414"/>
                </a:solidFill>
                <a:latin typeface="Barlow Medium"/>
                <a:ea typeface="Barlow Medium"/>
                <a:cs typeface="Barlow Medium"/>
                <a:sym typeface="Barlow Medium"/>
              </a:rPr>
              <a:t>We made a website to i.e code4kids to help the new community which is getting added to have the best premium resources </a:t>
            </a:r>
            <a:r>
              <a:rPr b="1" lang="en-US" sz="3600">
                <a:solidFill>
                  <a:srgbClr val="FF0000"/>
                </a:solidFill>
                <a:latin typeface="Barlow"/>
                <a:ea typeface="Barlow"/>
                <a:cs typeface="Barlow"/>
                <a:sym typeface="Barlow"/>
              </a:rPr>
              <a:t>FOR FREE </a:t>
            </a:r>
            <a:r>
              <a:rPr lang="en-US" sz="2600">
                <a:latin typeface="Barlow Medium"/>
                <a:ea typeface="Barlow Medium"/>
                <a:cs typeface="Barlow Medium"/>
                <a:sym typeface="Barlow Medium"/>
              </a:rPr>
              <a:t>. We have made a portal </a:t>
            </a:r>
            <a:r>
              <a:rPr lang="en-US" sz="2600">
                <a:latin typeface="Barlow Medium"/>
                <a:ea typeface="Barlow Medium"/>
                <a:cs typeface="Barlow Medium"/>
                <a:sym typeface="Barlow Medium"/>
              </a:rPr>
              <a:t>where</a:t>
            </a:r>
            <a:r>
              <a:rPr lang="en-US" sz="2600">
                <a:latin typeface="Barlow Medium"/>
                <a:ea typeface="Barlow Medium"/>
                <a:cs typeface="Barlow Medium"/>
                <a:sym typeface="Barlow Medium"/>
              </a:rPr>
              <a:t> students can come learn a topic and test themselves on some quiz and be proficient. Just like </a:t>
            </a:r>
            <a:r>
              <a:rPr lang="en-US" sz="2600">
                <a:latin typeface="Barlow Medium"/>
                <a:ea typeface="Barlow Medium"/>
                <a:cs typeface="Barlow Medium"/>
                <a:sym typeface="Barlow Medium"/>
              </a:rPr>
              <a:t>Khan Academy</a:t>
            </a:r>
            <a:r>
              <a:rPr lang="en-US" sz="2600">
                <a:latin typeface="Barlow Medium"/>
                <a:ea typeface="Barlow Medium"/>
                <a:cs typeface="Barlow Medium"/>
                <a:sym typeface="Barlow Medium"/>
              </a:rPr>
              <a:t> were will be providing best knowledge of computer science in a friendly manner.We are working hard to ensure that Code4Kids provide best teaching present out there and take no money. We take proud in that and it is our hobby. </a:t>
            </a:r>
            <a:endParaRPr sz="2600">
              <a:latin typeface="Barlow Medium"/>
              <a:ea typeface="Barlow Medium"/>
              <a:cs typeface="Barlow Medium"/>
              <a:sym typeface="Barlow Medium"/>
            </a:endParaRPr>
          </a:p>
          <a:p>
            <a:pPr indent="0" lvl="0" marL="0" marR="0" rtl="0" algn="l">
              <a:lnSpc>
                <a:spcPct val="150000"/>
              </a:lnSpc>
              <a:spcBef>
                <a:spcPts val="0"/>
              </a:spcBef>
              <a:spcAft>
                <a:spcPts val="0"/>
              </a:spcAft>
              <a:buNone/>
            </a:pPr>
            <a:r>
              <a:t/>
            </a:r>
            <a:endParaRPr sz="2600">
              <a:latin typeface="Barlow Medium"/>
              <a:ea typeface="Barlow Medium"/>
              <a:cs typeface="Barlow Medium"/>
              <a:sym typeface="Barlow Medium"/>
            </a:endParaRPr>
          </a:p>
          <a:p>
            <a:pPr indent="0" lvl="0" marL="0" marR="0" rtl="0" algn="l">
              <a:lnSpc>
                <a:spcPct val="150000"/>
              </a:lnSpc>
              <a:spcBef>
                <a:spcPts val="0"/>
              </a:spcBef>
              <a:spcAft>
                <a:spcPts val="0"/>
              </a:spcAft>
              <a:buNone/>
            </a:pPr>
            <a:r>
              <a:rPr lang="en-US" sz="2600">
                <a:latin typeface="Barlow Medium"/>
                <a:ea typeface="Barlow Medium"/>
                <a:cs typeface="Barlow Medium"/>
                <a:sym typeface="Barlow Medium"/>
              </a:rPr>
              <a:t>We believe that the old fashioned ways of teaching with blackboard should be challenged and new learning resources are the bright future of education systems worldwide.</a:t>
            </a:r>
            <a:endParaRPr sz="2600">
              <a:latin typeface="Barlow Medium"/>
              <a:ea typeface="Barlow Medium"/>
              <a:cs typeface="Barlow Medium"/>
              <a:sym typeface="Barlow Medium"/>
            </a:endParaRPr>
          </a:p>
        </p:txBody>
      </p:sp>
      <p:pic>
        <p:nvPicPr>
          <p:cNvPr id="110" name="Google Shape;110;p15"/>
          <p:cNvPicPr preferRelativeResize="0"/>
          <p:nvPr/>
        </p:nvPicPr>
        <p:blipFill rotWithShape="1">
          <a:blip r:embed="rId3">
            <a:alphaModFix/>
          </a:blip>
          <a:srcRect b="0" l="0" r="0" t="0"/>
          <a:stretch/>
        </p:blipFill>
        <p:spPr>
          <a:xfrm rot="4236183">
            <a:off x="7192382" y="2912189"/>
            <a:ext cx="15371928" cy="5905509"/>
          </a:xfrm>
          <a:prstGeom prst="rect">
            <a:avLst/>
          </a:prstGeom>
          <a:noFill/>
          <a:ln>
            <a:noFill/>
          </a:ln>
        </p:spPr>
      </p:pic>
      <p:pic>
        <p:nvPicPr>
          <p:cNvPr id="111" name="Google Shape;111;p15"/>
          <p:cNvPicPr preferRelativeResize="0"/>
          <p:nvPr/>
        </p:nvPicPr>
        <p:blipFill rotWithShape="1">
          <a:blip r:embed="rId4">
            <a:alphaModFix/>
          </a:blip>
          <a:srcRect b="0" l="0" r="0" t="0"/>
          <a:stretch/>
        </p:blipFill>
        <p:spPr>
          <a:xfrm>
            <a:off x="16473309" y="294126"/>
            <a:ext cx="1571982" cy="1469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15" name="Shape 115"/>
        <p:cNvGrpSpPr/>
        <p:nvPr/>
      </p:nvGrpSpPr>
      <p:grpSpPr>
        <a:xfrm>
          <a:off x="0" y="0"/>
          <a:ext cx="0" cy="0"/>
          <a:chOff x="0" y="0"/>
          <a:chExt cx="0" cy="0"/>
        </a:xfrm>
      </p:grpSpPr>
      <p:sp>
        <p:nvSpPr>
          <p:cNvPr id="116" name="Google Shape;116;p16"/>
          <p:cNvSpPr txBox="1"/>
          <p:nvPr/>
        </p:nvSpPr>
        <p:spPr>
          <a:xfrm>
            <a:off x="218575" y="1696969"/>
            <a:ext cx="8165283" cy="63931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4800" u="none" cap="none" strike="noStrike">
                <a:solidFill>
                  <a:srgbClr val="FFFFFF"/>
                </a:solidFill>
                <a:latin typeface="Barlow"/>
                <a:ea typeface="Barlow"/>
                <a:cs typeface="Barlow"/>
                <a:sym typeface="Barlow"/>
              </a:rPr>
              <a:t>UNIQUE SELLING POINTS</a:t>
            </a:r>
            <a:endParaRPr/>
          </a:p>
        </p:txBody>
      </p:sp>
      <p:sp>
        <p:nvSpPr>
          <p:cNvPr id="117" name="Google Shape;117;p16"/>
          <p:cNvSpPr txBox="1"/>
          <p:nvPr/>
        </p:nvSpPr>
        <p:spPr>
          <a:xfrm>
            <a:off x="218575" y="5580357"/>
            <a:ext cx="7416300" cy="761837"/>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FFFFFF"/>
                </a:solidFill>
                <a:latin typeface="Barlow Medium"/>
                <a:ea typeface="Barlow Medium"/>
                <a:cs typeface="Barlow Medium"/>
                <a:sym typeface="Barlow Medium"/>
              </a:rPr>
              <a:t>Our lectures will be highly graphically enrich which will compete with out paid competitors. BUT HERE PAY 2 WIN is not valid.</a:t>
            </a:r>
            <a:endParaRPr/>
          </a:p>
        </p:txBody>
      </p:sp>
      <p:sp>
        <p:nvSpPr>
          <p:cNvPr id="118" name="Google Shape;118;p16"/>
          <p:cNvSpPr txBox="1"/>
          <p:nvPr/>
        </p:nvSpPr>
        <p:spPr>
          <a:xfrm>
            <a:off x="218575" y="4742237"/>
            <a:ext cx="1860816"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600">
                <a:solidFill>
                  <a:srgbClr val="3CDA7D"/>
                </a:solidFill>
                <a:latin typeface="Barlow"/>
                <a:ea typeface="Barlow"/>
                <a:cs typeface="Barlow"/>
                <a:sym typeface="Barlow"/>
              </a:rPr>
              <a:t>2</a:t>
            </a:r>
            <a:r>
              <a:rPr b="1" i="0" lang="en-US" sz="5600" u="none" cap="none" strike="noStrike">
                <a:solidFill>
                  <a:srgbClr val="3CDA7D"/>
                </a:solidFill>
                <a:latin typeface="Barlow"/>
                <a:ea typeface="Barlow"/>
                <a:cs typeface="Barlow"/>
                <a:sym typeface="Barlow"/>
              </a:rPr>
              <a:t>.</a:t>
            </a:r>
            <a:endParaRPr/>
          </a:p>
        </p:txBody>
      </p:sp>
      <p:pic>
        <p:nvPicPr>
          <p:cNvPr id="119" name="Google Shape;119;p16"/>
          <p:cNvPicPr preferRelativeResize="0"/>
          <p:nvPr/>
        </p:nvPicPr>
        <p:blipFill rotWithShape="1">
          <a:blip r:embed="rId3">
            <a:alphaModFix/>
          </a:blip>
          <a:srcRect b="0" l="0" r="0" t="0"/>
          <a:stretch/>
        </p:blipFill>
        <p:spPr>
          <a:xfrm>
            <a:off x="218575" y="203440"/>
            <a:ext cx="1386081" cy="1295408"/>
          </a:xfrm>
          <a:prstGeom prst="rect">
            <a:avLst/>
          </a:prstGeom>
          <a:noFill/>
          <a:ln>
            <a:noFill/>
          </a:ln>
        </p:spPr>
      </p:pic>
      <p:sp>
        <p:nvSpPr>
          <p:cNvPr id="120" name="Google Shape;120;p16"/>
          <p:cNvSpPr txBox="1"/>
          <p:nvPr/>
        </p:nvSpPr>
        <p:spPr>
          <a:xfrm>
            <a:off x="218575" y="7929646"/>
            <a:ext cx="7416300" cy="761837"/>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FFFFFF"/>
                </a:solidFill>
                <a:latin typeface="Barlow Medium"/>
                <a:ea typeface="Barlow Medium"/>
                <a:cs typeface="Barlow Medium"/>
                <a:sym typeface="Barlow Medium"/>
              </a:rPr>
              <a:t>Content provided in our courses will be used in the industry and we believe in no beating the bush. WE GIVE YOU WHAT YOU NEED</a:t>
            </a:r>
            <a:endParaRPr/>
          </a:p>
        </p:txBody>
      </p:sp>
      <p:sp>
        <p:nvSpPr>
          <p:cNvPr id="121" name="Google Shape;121;p16"/>
          <p:cNvSpPr txBox="1"/>
          <p:nvPr/>
        </p:nvSpPr>
        <p:spPr>
          <a:xfrm>
            <a:off x="218575" y="7091525"/>
            <a:ext cx="1860816"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600">
                <a:solidFill>
                  <a:srgbClr val="3CDA7D"/>
                </a:solidFill>
                <a:latin typeface="Barlow"/>
                <a:ea typeface="Barlow"/>
                <a:cs typeface="Barlow"/>
                <a:sym typeface="Barlow"/>
              </a:rPr>
              <a:t>3</a:t>
            </a:r>
            <a:r>
              <a:rPr b="1" i="0" lang="en-US" sz="5600" u="none" cap="none" strike="noStrike">
                <a:solidFill>
                  <a:srgbClr val="3CDA7D"/>
                </a:solidFill>
                <a:latin typeface="Barlow"/>
                <a:ea typeface="Barlow"/>
                <a:cs typeface="Barlow"/>
                <a:sym typeface="Barlow"/>
              </a:rPr>
              <a:t>.</a:t>
            </a:r>
            <a:endParaRPr/>
          </a:p>
        </p:txBody>
      </p:sp>
      <p:sp>
        <p:nvSpPr>
          <p:cNvPr id="122" name="Google Shape;122;p16"/>
          <p:cNvSpPr txBox="1"/>
          <p:nvPr/>
        </p:nvSpPr>
        <p:spPr>
          <a:xfrm>
            <a:off x="9843000" y="2066544"/>
            <a:ext cx="7416300" cy="761837"/>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FFFFFF"/>
                </a:solidFill>
                <a:latin typeface="Barlow Medium"/>
                <a:ea typeface="Barlow Medium"/>
                <a:cs typeface="Barlow Medium"/>
                <a:sym typeface="Barlow Medium"/>
              </a:rPr>
              <a:t>It is WYSIWYG (what you see is what you get) with us. NO JIBBERISH. We take a high influence from khan Academy and wish to be somewhat similar to it. [Standard are set high]</a:t>
            </a:r>
            <a:endParaRPr/>
          </a:p>
        </p:txBody>
      </p:sp>
      <p:sp>
        <p:nvSpPr>
          <p:cNvPr id="123" name="Google Shape;123;p16"/>
          <p:cNvSpPr txBox="1"/>
          <p:nvPr/>
        </p:nvSpPr>
        <p:spPr>
          <a:xfrm>
            <a:off x="9843000" y="1228424"/>
            <a:ext cx="1860816"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600">
                <a:solidFill>
                  <a:srgbClr val="3CDA7D"/>
                </a:solidFill>
                <a:latin typeface="Barlow"/>
                <a:ea typeface="Barlow"/>
                <a:cs typeface="Barlow"/>
                <a:sym typeface="Barlow"/>
              </a:rPr>
              <a:t>4</a:t>
            </a:r>
            <a:r>
              <a:rPr b="1" i="0" lang="en-US" sz="5600" u="none" cap="none" strike="noStrike">
                <a:solidFill>
                  <a:srgbClr val="3CDA7D"/>
                </a:solidFill>
                <a:latin typeface="Barlow"/>
                <a:ea typeface="Barlow"/>
                <a:cs typeface="Barlow"/>
                <a:sym typeface="Barlow"/>
              </a:rPr>
              <a:t>.</a:t>
            </a:r>
            <a:endParaRPr/>
          </a:p>
        </p:txBody>
      </p:sp>
      <p:sp>
        <p:nvSpPr>
          <p:cNvPr id="124" name="Google Shape;124;p16"/>
          <p:cNvSpPr txBox="1"/>
          <p:nvPr/>
        </p:nvSpPr>
        <p:spPr>
          <a:xfrm>
            <a:off x="9843000" y="4150492"/>
            <a:ext cx="7416300" cy="761837"/>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FFFFFF"/>
                </a:solidFill>
                <a:latin typeface="Barlow Medium"/>
                <a:ea typeface="Barlow Medium"/>
                <a:cs typeface="Barlow Medium"/>
                <a:sym typeface="Barlow Medium"/>
              </a:rPr>
              <a:t>We learned the language used now, not the language used in 1070 A.D *sarcasm apart*, we provide you with what is running in the industry and what is not. Where to pull and where to push.</a:t>
            </a:r>
            <a:endParaRPr/>
          </a:p>
        </p:txBody>
      </p:sp>
      <p:sp>
        <p:nvSpPr>
          <p:cNvPr id="125" name="Google Shape;125;p16"/>
          <p:cNvSpPr txBox="1"/>
          <p:nvPr/>
        </p:nvSpPr>
        <p:spPr>
          <a:xfrm>
            <a:off x="9843000" y="3312371"/>
            <a:ext cx="1860816"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600">
                <a:solidFill>
                  <a:srgbClr val="3CDA7D"/>
                </a:solidFill>
                <a:latin typeface="Barlow"/>
                <a:ea typeface="Barlow"/>
                <a:cs typeface="Barlow"/>
                <a:sym typeface="Barlow"/>
              </a:rPr>
              <a:t>5</a:t>
            </a:r>
            <a:r>
              <a:rPr b="1" i="0" lang="en-US" sz="5600" u="none" cap="none" strike="noStrike">
                <a:solidFill>
                  <a:srgbClr val="3CDA7D"/>
                </a:solidFill>
                <a:latin typeface="Barlow"/>
                <a:ea typeface="Barlow"/>
                <a:cs typeface="Barlow"/>
                <a:sym typeface="Barlow"/>
              </a:rPr>
              <a:t>.</a:t>
            </a:r>
            <a:endParaRPr/>
          </a:p>
        </p:txBody>
      </p:sp>
      <p:sp>
        <p:nvSpPr>
          <p:cNvPr id="126" name="Google Shape;126;p16"/>
          <p:cNvSpPr txBox="1"/>
          <p:nvPr/>
        </p:nvSpPr>
        <p:spPr>
          <a:xfrm>
            <a:off x="9843000" y="6265994"/>
            <a:ext cx="7416300" cy="761837"/>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FFFFFF"/>
                </a:solidFill>
                <a:latin typeface="Barlow Medium"/>
                <a:ea typeface="Barlow Medium"/>
                <a:cs typeface="Barlow Medium"/>
                <a:sym typeface="Barlow Medium"/>
              </a:rPr>
              <a:t>We are just a bunch of nerds want to share what we have gathered and this is the moment. So, i’m ‘Siezing it’.</a:t>
            </a:r>
            <a:endParaRPr/>
          </a:p>
        </p:txBody>
      </p:sp>
      <p:sp>
        <p:nvSpPr>
          <p:cNvPr id="127" name="Google Shape;127;p16"/>
          <p:cNvSpPr txBox="1"/>
          <p:nvPr/>
        </p:nvSpPr>
        <p:spPr>
          <a:xfrm>
            <a:off x="9843000" y="5427873"/>
            <a:ext cx="1860816"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600">
                <a:solidFill>
                  <a:srgbClr val="3CDA7D"/>
                </a:solidFill>
                <a:latin typeface="Barlow"/>
                <a:ea typeface="Barlow"/>
                <a:cs typeface="Barlow"/>
                <a:sym typeface="Barlow"/>
              </a:rPr>
              <a:t>6</a:t>
            </a:r>
            <a:r>
              <a:rPr b="1" i="0" lang="en-US" sz="5600" u="none" cap="none" strike="noStrike">
                <a:solidFill>
                  <a:srgbClr val="3CDA7D"/>
                </a:solidFill>
                <a:latin typeface="Barlow"/>
                <a:ea typeface="Barlow"/>
                <a:cs typeface="Barlow"/>
                <a:sym typeface="Barlow"/>
              </a:rPr>
              <a:t>.</a:t>
            </a:r>
            <a:endParaRPr/>
          </a:p>
        </p:txBody>
      </p:sp>
      <p:sp>
        <p:nvSpPr>
          <p:cNvPr id="128" name="Google Shape;128;p16"/>
          <p:cNvSpPr txBox="1"/>
          <p:nvPr/>
        </p:nvSpPr>
        <p:spPr>
          <a:xfrm>
            <a:off x="9843000" y="8349941"/>
            <a:ext cx="7416300" cy="761837"/>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FFFFFF"/>
                </a:solidFill>
                <a:latin typeface="Barlow Medium"/>
                <a:ea typeface="Barlow Medium"/>
                <a:cs typeface="Barlow Medium"/>
                <a:sym typeface="Barlow Medium"/>
              </a:rPr>
              <a:t>Atlast, </a:t>
            </a:r>
            <a:r>
              <a:rPr lang="en-US" sz="2000">
                <a:solidFill>
                  <a:srgbClr val="FFFFFF"/>
                </a:solidFill>
                <a:latin typeface="Barlow Medium"/>
                <a:ea typeface="Barlow Medium"/>
                <a:cs typeface="Barlow Medium"/>
                <a:sym typeface="Barlow Medium"/>
              </a:rPr>
              <a:t> believe in us and we wo’t let you down.</a:t>
            </a:r>
            <a:endParaRPr/>
          </a:p>
        </p:txBody>
      </p:sp>
      <p:sp>
        <p:nvSpPr>
          <p:cNvPr id="129" name="Google Shape;129;p16"/>
          <p:cNvSpPr txBox="1"/>
          <p:nvPr/>
        </p:nvSpPr>
        <p:spPr>
          <a:xfrm>
            <a:off x="9843000" y="7511820"/>
            <a:ext cx="1860816"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600">
                <a:solidFill>
                  <a:srgbClr val="3CDA7D"/>
                </a:solidFill>
                <a:latin typeface="Barlow"/>
                <a:ea typeface="Barlow"/>
                <a:cs typeface="Barlow"/>
                <a:sym typeface="Barlow"/>
              </a:rPr>
              <a:t>7</a:t>
            </a:r>
            <a:r>
              <a:rPr b="1" i="0" lang="en-US" sz="5600" u="none" cap="none" strike="noStrike">
                <a:solidFill>
                  <a:srgbClr val="3CDA7D"/>
                </a:solidFill>
                <a:latin typeface="Barlow"/>
                <a:ea typeface="Barlow"/>
                <a:cs typeface="Barlow"/>
                <a:sym typeface="Barlow"/>
              </a:rPr>
              <a:t>.</a:t>
            </a:r>
            <a:endParaRPr/>
          </a:p>
        </p:txBody>
      </p:sp>
      <p:sp>
        <p:nvSpPr>
          <p:cNvPr id="130" name="Google Shape;130;p16"/>
          <p:cNvSpPr txBox="1"/>
          <p:nvPr/>
        </p:nvSpPr>
        <p:spPr>
          <a:xfrm>
            <a:off x="218575" y="3464855"/>
            <a:ext cx="7416300" cy="761837"/>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FFFFFF"/>
                </a:solidFill>
                <a:latin typeface="Barlow Medium"/>
                <a:ea typeface="Barlow Medium"/>
                <a:cs typeface="Barlow Medium"/>
                <a:sym typeface="Barlow Medium"/>
              </a:rPr>
              <a:t>We are Free and we will be providing the things which will be used in the industry because we are currently going through it.</a:t>
            </a:r>
            <a:endParaRPr/>
          </a:p>
        </p:txBody>
      </p:sp>
      <p:sp>
        <p:nvSpPr>
          <p:cNvPr id="131" name="Google Shape;131;p16"/>
          <p:cNvSpPr txBox="1"/>
          <p:nvPr/>
        </p:nvSpPr>
        <p:spPr>
          <a:xfrm>
            <a:off x="218575" y="2626734"/>
            <a:ext cx="1860816"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5600" u="none" cap="none" strike="noStrike">
                <a:solidFill>
                  <a:srgbClr val="3CDA7D"/>
                </a:solidFill>
                <a:latin typeface="Barlow"/>
                <a:ea typeface="Barlow"/>
                <a:cs typeface="Barlow"/>
                <a:sym typeface="Barlow"/>
              </a:rPr>
              <a:t>1.</a:t>
            </a:r>
            <a:endParaRPr/>
          </a:p>
        </p:txBody>
      </p:sp>
      <p:pic>
        <p:nvPicPr>
          <p:cNvPr id="132" name="Google Shape;132;p16"/>
          <p:cNvPicPr preferRelativeResize="0"/>
          <p:nvPr/>
        </p:nvPicPr>
        <p:blipFill rotWithShape="1">
          <a:blip r:embed="rId4">
            <a:alphaModFix/>
          </a:blip>
          <a:srcRect b="0" l="0" r="0" t="0"/>
          <a:stretch/>
        </p:blipFill>
        <p:spPr>
          <a:xfrm rot="-8447388">
            <a:off x="13731121" y="-613501"/>
            <a:ext cx="7056358" cy="27504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36" name="Shape 136"/>
        <p:cNvGrpSpPr/>
        <p:nvPr/>
      </p:nvGrpSpPr>
      <p:grpSpPr>
        <a:xfrm>
          <a:off x="0" y="0"/>
          <a:ext cx="0" cy="0"/>
          <a:chOff x="0" y="0"/>
          <a:chExt cx="0" cy="0"/>
        </a:xfrm>
      </p:grpSpPr>
      <p:pic>
        <p:nvPicPr>
          <p:cNvPr id="137" name="Google Shape;137;p17"/>
          <p:cNvPicPr preferRelativeResize="0"/>
          <p:nvPr/>
        </p:nvPicPr>
        <p:blipFill rotWithShape="1">
          <a:blip r:embed="rId3">
            <a:alphaModFix/>
          </a:blip>
          <a:srcRect b="0" l="0" r="0" t="0"/>
          <a:stretch/>
        </p:blipFill>
        <p:spPr>
          <a:xfrm rot="5400000">
            <a:off x="10128385" y="2173460"/>
            <a:ext cx="12045623" cy="10051993"/>
          </a:xfrm>
          <a:prstGeom prst="rect">
            <a:avLst/>
          </a:prstGeom>
          <a:noFill/>
          <a:ln>
            <a:noFill/>
          </a:ln>
        </p:spPr>
      </p:pic>
      <p:grpSp>
        <p:nvGrpSpPr>
          <p:cNvPr id="138" name="Google Shape;138;p17"/>
          <p:cNvGrpSpPr/>
          <p:nvPr/>
        </p:nvGrpSpPr>
        <p:grpSpPr>
          <a:xfrm>
            <a:off x="2417477" y="3785573"/>
            <a:ext cx="7640923" cy="1356484"/>
            <a:chOff x="0" y="-47625"/>
            <a:chExt cx="10187898" cy="1808645"/>
          </a:xfrm>
        </p:grpSpPr>
        <p:sp>
          <p:nvSpPr>
            <p:cNvPr id="139" name="Google Shape;139;p17"/>
            <p:cNvSpPr txBox="1"/>
            <p:nvPr/>
          </p:nvSpPr>
          <p:spPr>
            <a:xfrm>
              <a:off x="0" y="-47625"/>
              <a:ext cx="10187898" cy="57327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600">
                  <a:solidFill>
                    <a:srgbClr val="141414"/>
                  </a:solidFill>
                  <a:latin typeface="Barlow Medium"/>
                  <a:ea typeface="Barlow Medium"/>
                  <a:cs typeface="Barlow Medium"/>
                  <a:sym typeface="Barlow Medium"/>
                </a:rPr>
                <a:t>Hyper Text Markup Language</a:t>
              </a:r>
              <a:endParaRPr/>
            </a:p>
          </p:txBody>
        </p:sp>
        <p:sp>
          <p:nvSpPr>
            <p:cNvPr id="140" name="Google Shape;140;p17"/>
            <p:cNvSpPr txBox="1"/>
            <p:nvPr/>
          </p:nvSpPr>
          <p:spPr>
            <a:xfrm>
              <a:off x="0" y="786029"/>
              <a:ext cx="10187898" cy="974991"/>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141414"/>
                  </a:solidFill>
                  <a:latin typeface="Barlow Medium"/>
                  <a:ea typeface="Barlow Medium"/>
                  <a:cs typeface="Barlow Medium"/>
                  <a:sym typeface="Barlow Medium"/>
                </a:rPr>
                <a:t>use to make different pages holding the content of the website. different pages are attached using hyperlinks.</a:t>
              </a:r>
              <a:endParaRPr/>
            </a:p>
          </p:txBody>
        </p:sp>
      </p:grpSp>
      <p:grpSp>
        <p:nvGrpSpPr>
          <p:cNvPr id="141" name="Google Shape;141;p17"/>
          <p:cNvGrpSpPr/>
          <p:nvPr/>
        </p:nvGrpSpPr>
        <p:grpSpPr>
          <a:xfrm>
            <a:off x="2417475" y="5842976"/>
            <a:ext cx="7640999" cy="1356481"/>
            <a:chOff x="-3" y="-47622"/>
            <a:chExt cx="10188000" cy="1808642"/>
          </a:xfrm>
        </p:grpSpPr>
        <p:sp>
          <p:nvSpPr>
            <p:cNvPr id="142" name="Google Shape;142;p17"/>
            <p:cNvSpPr txBox="1"/>
            <p:nvPr/>
          </p:nvSpPr>
          <p:spPr>
            <a:xfrm>
              <a:off x="-3" y="-47622"/>
              <a:ext cx="10188000" cy="8337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0"/>
                </a:spcAft>
                <a:buClr>
                  <a:schemeClr val="dk1"/>
                </a:buClr>
                <a:buFont typeface="Arial"/>
                <a:buNone/>
              </a:pPr>
              <a:r>
                <a:rPr lang="en-US" sz="2600">
                  <a:solidFill>
                    <a:srgbClr val="141414"/>
                  </a:solidFill>
                  <a:latin typeface="Barlow Medium"/>
                  <a:ea typeface="Barlow Medium"/>
                  <a:cs typeface="Barlow Medium"/>
                  <a:sym typeface="Barlow Medium"/>
                </a:rPr>
                <a:t>Cascading Style Sheets</a:t>
              </a:r>
              <a:endParaRPr sz="4100"/>
            </a:p>
          </p:txBody>
        </p:sp>
        <p:sp>
          <p:nvSpPr>
            <p:cNvPr id="143" name="Google Shape;143;p17"/>
            <p:cNvSpPr txBox="1"/>
            <p:nvPr/>
          </p:nvSpPr>
          <p:spPr>
            <a:xfrm>
              <a:off x="0" y="786029"/>
              <a:ext cx="10187898" cy="974991"/>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141414"/>
                  </a:solidFill>
                  <a:latin typeface="Barlow Medium"/>
                  <a:ea typeface="Barlow Medium"/>
                  <a:cs typeface="Barlow Medium"/>
                  <a:sym typeface="Barlow Medium"/>
                </a:rPr>
                <a:t>used to </a:t>
              </a:r>
              <a:r>
                <a:rPr lang="en-US" sz="2000">
                  <a:solidFill>
                    <a:srgbClr val="141414"/>
                  </a:solidFill>
                  <a:latin typeface="Barlow Medium"/>
                  <a:ea typeface="Barlow Medium"/>
                  <a:cs typeface="Barlow Medium"/>
                  <a:sym typeface="Barlow Medium"/>
                </a:rPr>
                <a:t>customize</a:t>
              </a:r>
              <a:r>
                <a:rPr lang="en-US" sz="2000">
                  <a:solidFill>
                    <a:srgbClr val="141414"/>
                  </a:solidFill>
                  <a:latin typeface="Barlow Medium"/>
                  <a:ea typeface="Barlow Medium"/>
                  <a:cs typeface="Barlow Medium"/>
                  <a:sym typeface="Barlow Medium"/>
                </a:rPr>
                <a:t> our website and build a good looking interface.</a:t>
              </a:r>
              <a:endParaRPr/>
            </a:p>
          </p:txBody>
        </p:sp>
      </p:grpSp>
      <p:grpSp>
        <p:nvGrpSpPr>
          <p:cNvPr id="144" name="Google Shape;144;p17"/>
          <p:cNvGrpSpPr/>
          <p:nvPr/>
        </p:nvGrpSpPr>
        <p:grpSpPr>
          <a:xfrm>
            <a:off x="2417477" y="7900373"/>
            <a:ext cx="7640923" cy="1356484"/>
            <a:chOff x="0" y="-47625"/>
            <a:chExt cx="10187898" cy="1808645"/>
          </a:xfrm>
        </p:grpSpPr>
        <p:sp>
          <p:nvSpPr>
            <p:cNvPr id="145" name="Google Shape;145;p17"/>
            <p:cNvSpPr txBox="1"/>
            <p:nvPr/>
          </p:nvSpPr>
          <p:spPr>
            <a:xfrm>
              <a:off x="0" y="-47625"/>
              <a:ext cx="10187898" cy="57327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600">
                  <a:solidFill>
                    <a:srgbClr val="141414"/>
                  </a:solidFill>
                  <a:latin typeface="Barlow Medium"/>
                  <a:ea typeface="Barlow Medium"/>
                  <a:cs typeface="Barlow Medium"/>
                  <a:sym typeface="Barlow Medium"/>
                </a:rPr>
                <a:t>Javascript</a:t>
              </a:r>
              <a:endParaRPr/>
            </a:p>
          </p:txBody>
        </p:sp>
        <p:sp>
          <p:nvSpPr>
            <p:cNvPr id="146" name="Google Shape;146;p17"/>
            <p:cNvSpPr txBox="1"/>
            <p:nvPr/>
          </p:nvSpPr>
          <p:spPr>
            <a:xfrm>
              <a:off x="0" y="786029"/>
              <a:ext cx="10187898" cy="974991"/>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141414"/>
                  </a:solidFill>
                  <a:latin typeface="Barlow Medium"/>
                  <a:ea typeface="Barlow Medium"/>
                  <a:cs typeface="Barlow Medium"/>
                  <a:sym typeface="Barlow Medium"/>
                </a:rPr>
                <a:t>a bit of javascript is used for various different purposes.</a:t>
              </a:r>
              <a:endParaRPr/>
            </a:p>
          </p:txBody>
        </p:sp>
      </p:grpSp>
      <p:sp>
        <p:nvSpPr>
          <p:cNvPr id="147" name="Google Shape;147;p17"/>
          <p:cNvSpPr txBox="1"/>
          <p:nvPr/>
        </p:nvSpPr>
        <p:spPr>
          <a:xfrm>
            <a:off x="1028700" y="3772592"/>
            <a:ext cx="649929"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5600" u="none" cap="none" strike="noStrike">
                <a:solidFill>
                  <a:srgbClr val="3CDA7D"/>
                </a:solidFill>
                <a:latin typeface="Barlow"/>
                <a:ea typeface="Barlow"/>
                <a:cs typeface="Barlow"/>
                <a:sym typeface="Barlow"/>
              </a:rPr>
              <a:t>1.</a:t>
            </a:r>
            <a:endParaRPr/>
          </a:p>
        </p:txBody>
      </p:sp>
      <p:sp>
        <p:nvSpPr>
          <p:cNvPr id="148" name="Google Shape;148;p17"/>
          <p:cNvSpPr txBox="1"/>
          <p:nvPr/>
        </p:nvSpPr>
        <p:spPr>
          <a:xfrm>
            <a:off x="1028700" y="5850117"/>
            <a:ext cx="649929"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5600" u="none" cap="none" strike="noStrike">
                <a:solidFill>
                  <a:srgbClr val="3CDA7D"/>
                </a:solidFill>
                <a:latin typeface="Barlow"/>
                <a:ea typeface="Barlow"/>
                <a:cs typeface="Barlow"/>
                <a:sym typeface="Barlow"/>
              </a:rPr>
              <a:t>2.</a:t>
            </a:r>
            <a:endParaRPr/>
          </a:p>
        </p:txBody>
      </p:sp>
      <p:sp>
        <p:nvSpPr>
          <p:cNvPr id="149" name="Google Shape;149;p17"/>
          <p:cNvSpPr txBox="1"/>
          <p:nvPr/>
        </p:nvSpPr>
        <p:spPr>
          <a:xfrm>
            <a:off x="1028700" y="7907517"/>
            <a:ext cx="649929"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5600" u="none" cap="none" strike="noStrike">
                <a:solidFill>
                  <a:srgbClr val="3CDA7D"/>
                </a:solidFill>
                <a:latin typeface="Barlow"/>
                <a:ea typeface="Barlow"/>
                <a:cs typeface="Barlow"/>
                <a:sym typeface="Barlow"/>
              </a:rPr>
              <a:t>3.</a:t>
            </a:r>
            <a:endParaRPr/>
          </a:p>
        </p:txBody>
      </p:sp>
      <p:sp>
        <p:nvSpPr>
          <p:cNvPr id="150" name="Google Shape;150;p17"/>
          <p:cNvSpPr txBox="1"/>
          <p:nvPr/>
        </p:nvSpPr>
        <p:spPr>
          <a:xfrm>
            <a:off x="1028700" y="1080743"/>
            <a:ext cx="9029700" cy="108563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8000" u="none" cap="none" strike="noStrike">
                <a:solidFill>
                  <a:srgbClr val="141414"/>
                </a:solidFill>
                <a:latin typeface="Barlow"/>
                <a:ea typeface="Barlow"/>
                <a:cs typeface="Barlow"/>
                <a:sym typeface="Barlow"/>
              </a:rPr>
              <a:t>YOUR TECH STACK</a:t>
            </a:r>
            <a:endParaRPr/>
          </a:p>
        </p:txBody>
      </p:sp>
      <p:pic>
        <p:nvPicPr>
          <p:cNvPr id="151" name="Google Shape;151;p17"/>
          <p:cNvPicPr preferRelativeResize="0"/>
          <p:nvPr/>
        </p:nvPicPr>
        <p:blipFill rotWithShape="1">
          <a:blip r:embed="rId4">
            <a:alphaModFix/>
          </a:blip>
          <a:srcRect b="0" l="0" r="0" t="0"/>
          <a:stretch/>
        </p:blipFill>
        <p:spPr>
          <a:xfrm>
            <a:off x="15697200" y="41022"/>
            <a:ext cx="2430224" cy="22712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55" name="Shape 155"/>
        <p:cNvGrpSpPr/>
        <p:nvPr/>
      </p:nvGrpSpPr>
      <p:grpSpPr>
        <a:xfrm>
          <a:off x="0" y="0"/>
          <a:ext cx="0" cy="0"/>
          <a:chOff x="0" y="0"/>
          <a:chExt cx="0" cy="0"/>
        </a:xfrm>
      </p:grpSpPr>
      <p:grpSp>
        <p:nvGrpSpPr>
          <p:cNvPr id="156" name="Google Shape;156;p18"/>
          <p:cNvGrpSpPr/>
          <p:nvPr/>
        </p:nvGrpSpPr>
        <p:grpSpPr>
          <a:xfrm>
            <a:off x="1000308" y="4583200"/>
            <a:ext cx="8564296" cy="2316893"/>
            <a:chOff x="0" y="209550"/>
            <a:chExt cx="11419061" cy="3089191"/>
          </a:xfrm>
        </p:grpSpPr>
        <p:sp>
          <p:nvSpPr>
            <p:cNvPr id="157" name="Google Shape;157;p18"/>
            <p:cNvSpPr txBox="1"/>
            <p:nvPr/>
          </p:nvSpPr>
          <p:spPr>
            <a:xfrm>
              <a:off x="0" y="209550"/>
              <a:ext cx="11419061" cy="2228414"/>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None/>
              </a:pPr>
              <a:r>
                <a:rPr b="1" i="0" lang="en-US" sz="12000" u="none" cap="none" strike="noStrike">
                  <a:solidFill>
                    <a:srgbClr val="141414"/>
                  </a:solidFill>
                  <a:latin typeface="Barlow"/>
                  <a:ea typeface="Barlow"/>
                  <a:cs typeface="Barlow"/>
                  <a:sym typeface="Barlow"/>
                </a:rPr>
                <a:t>THANK YOU</a:t>
              </a:r>
              <a:endParaRPr/>
            </a:p>
          </p:txBody>
        </p:sp>
        <p:sp>
          <p:nvSpPr>
            <p:cNvPr id="158" name="Google Shape;158;p18"/>
            <p:cNvSpPr txBox="1"/>
            <p:nvPr/>
          </p:nvSpPr>
          <p:spPr>
            <a:xfrm>
              <a:off x="0" y="2725468"/>
              <a:ext cx="9354958" cy="573273"/>
            </a:xfrm>
            <a:prstGeom prst="rect">
              <a:avLst/>
            </a:prstGeom>
            <a:noFill/>
            <a:ln>
              <a:noFill/>
            </a:ln>
          </p:spPr>
          <p:txBody>
            <a:bodyPr anchorCtr="0" anchor="t" bIns="0" lIns="0" spcFirstLastPara="1" rIns="0" wrap="square" tIns="0">
              <a:noAutofit/>
            </a:bodyPr>
            <a:lstStyle/>
            <a:p>
              <a:pPr indent="0" lvl="0" marL="0" marR="0" rtl="0" algn="l">
                <a:lnSpc>
                  <a:spcPct val="202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59" name="Google Shape;159;p18"/>
          <p:cNvPicPr preferRelativeResize="0"/>
          <p:nvPr/>
        </p:nvPicPr>
        <p:blipFill rotWithShape="1">
          <a:blip r:embed="rId3">
            <a:alphaModFix/>
          </a:blip>
          <a:srcRect b="0" l="0" r="0" t="0"/>
          <a:stretch/>
        </p:blipFill>
        <p:spPr>
          <a:xfrm rot="-8447388">
            <a:off x="6003271" y="-257263"/>
            <a:ext cx="14210931" cy="5539227"/>
          </a:xfrm>
          <a:prstGeom prst="rect">
            <a:avLst/>
          </a:prstGeom>
          <a:noFill/>
          <a:ln>
            <a:noFill/>
          </a:ln>
        </p:spPr>
      </p:pic>
      <p:pic>
        <p:nvPicPr>
          <p:cNvPr id="160" name="Google Shape;160;p18"/>
          <p:cNvPicPr preferRelativeResize="0"/>
          <p:nvPr/>
        </p:nvPicPr>
        <p:blipFill rotWithShape="1">
          <a:blip r:embed="rId4">
            <a:alphaModFix/>
          </a:blip>
          <a:srcRect b="0" l="0" r="0" t="0"/>
          <a:stretch/>
        </p:blipFill>
        <p:spPr>
          <a:xfrm>
            <a:off x="242708" y="416409"/>
            <a:ext cx="1890891" cy="1767196"/>
          </a:xfrm>
          <a:prstGeom prst="rect">
            <a:avLst/>
          </a:prstGeom>
          <a:noFill/>
          <a:ln>
            <a:noFill/>
          </a:ln>
        </p:spPr>
      </p:pic>
      <p:sp>
        <p:nvSpPr>
          <p:cNvPr id="161" name="Google Shape;161;p18"/>
          <p:cNvSpPr txBox="1"/>
          <p:nvPr/>
        </p:nvSpPr>
        <p:spPr>
          <a:xfrm>
            <a:off x="1198885" y="5867677"/>
            <a:ext cx="672112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a:p>
            <a:pPr indent="0" lvl="0" marL="0" marR="0" rtl="0" algn="l">
              <a:spcBef>
                <a:spcPts val="0"/>
              </a:spcBef>
              <a:spcAft>
                <a:spcPts val="0"/>
              </a:spcAft>
              <a:buNone/>
            </a:pPr>
            <a:r>
              <a:rPr b="0" i="0" lang="en-US" sz="1800" u="none" cap="none" strike="noStrike">
                <a:solidFill>
                  <a:schemeClr val="dk1"/>
                </a:solidFill>
                <a:latin typeface="Montserrat"/>
                <a:ea typeface="Montserrat"/>
                <a:cs typeface="Montserrat"/>
                <a:sym typeface="Montserrat"/>
              </a:rPr>
              <a:t>Feel free to add more slides!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