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5" r:id="rId5"/>
    <p:sldId id="269" r:id="rId6"/>
    <p:sldId id="275" r:id="rId7"/>
    <p:sldId id="270" r:id="rId8"/>
    <p:sldId id="271" r:id="rId9"/>
    <p:sldId id="286" r:id="rId10"/>
    <p:sldId id="277" r:id="rId11"/>
    <p:sldId id="279" r:id="rId12"/>
    <p:sldId id="276" r:id="rId13"/>
    <p:sldId id="278" r:id="rId14"/>
    <p:sldId id="280" r:id="rId15"/>
    <p:sldId id="283" r:id="rId16"/>
    <p:sldId id="272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BB8530-B471-1F8E-9048-55D3AF6F3D54}" name="Renee van Os" initials="RvO" userId="S::Renee.van.Os@arnhem.nl::df62c8f6-0264-4ac7-83f2-7bdb51c6e46a" providerId="AD"/>
  <p188:author id="{BA7C9035-97CE-30D1-468E-17D2C0502B93}" name="Renze Huitema | Victa" initials="RH" userId="S::rh@victa.nl::d58a0875-dc74-4701-87ab-6e9e1a5c23d4" providerId="AD"/>
  <p188:author id="{5B5B086C-12F3-3B60-FBE9-BE03AB055714}" name="Anton van Dam" initials="AD" userId="S::anton.van.dam@arnhem.nl::0d9163b3-0ebe-4b17-8b1c-b0249cba9e4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5B9BD5"/>
    <a:srgbClr val="1AC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83293" autoAdjust="0"/>
  </p:normalViewPr>
  <p:slideViewPr>
    <p:cSldViewPr snapToGrid="0">
      <p:cViewPr varScale="1">
        <p:scale>
          <a:sx n="112" d="100"/>
          <a:sy n="112" d="100"/>
        </p:scale>
        <p:origin x="11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C886B-DDCE-41C2-B0A6-08FD799AA4CB}" type="datetimeFigureOut">
              <a:rPr lang="nl-NL" smtClean="0"/>
              <a:t>19-2-2025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95580-5FAB-418B-A890-C178500F60B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963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DADA-5FF5-4B8B-B10A-2177DCCEB7B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7492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DADA-5FF5-4B8B-B10A-2177DCCEB7B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312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DADA-5FF5-4B8B-B10A-2177DCCEB7BB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4848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DADA-5FF5-4B8B-B10A-2177DCCEB7BB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6453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DADA-5FF5-4B8B-B10A-2177DCCEB7B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157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DADA-5FF5-4B8B-B10A-2177DCCEB7B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89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DADA-5FF5-4B8B-B10A-2177DCCEB7B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120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DADA-5FF5-4B8B-B10A-2177DCCEB7BB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30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DADA-5FF5-4B8B-B10A-2177DCCEB7B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616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DADA-5FF5-4B8B-B10A-2177DCCEB7BB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921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DADA-5FF5-4B8B-B10A-2177DCCEB7B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331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DADA-5FF5-4B8B-B10A-2177DCCEB7BB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8786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0DADA-5FF5-4B8B-B10A-2177DCCEB7BB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73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0F2F-EE04-48C7-808F-ED3A449F34D3}" type="datetimeFigureOut">
              <a:rPr lang="nl-NL" smtClean="0"/>
              <a:t>19-2-2025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3E5E-4747-42D0-B8BC-2C8DF1382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38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0F2F-EE04-48C7-808F-ED3A449F34D3}" type="datetimeFigureOut">
              <a:rPr lang="nl-NL" smtClean="0"/>
              <a:t>19-2-2025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3E5E-4747-42D0-B8BC-2C8DF1382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45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0F2F-EE04-48C7-808F-ED3A449F34D3}" type="datetimeFigureOut">
              <a:rPr lang="nl-NL" smtClean="0"/>
              <a:t>19-2-2025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3E5E-4747-42D0-B8BC-2C8DF1382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509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0F2F-EE04-48C7-808F-ED3A449F34D3}" type="datetimeFigureOut">
              <a:rPr lang="nl-NL" smtClean="0"/>
              <a:t>19-2-2025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3E5E-4747-42D0-B8BC-2C8DF1382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541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0F2F-EE04-48C7-808F-ED3A449F34D3}" type="datetimeFigureOut">
              <a:rPr lang="nl-NL" smtClean="0"/>
              <a:t>19-2-2025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3E5E-4747-42D0-B8BC-2C8DF1382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823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0F2F-EE04-48C7-808F-ED3A449F34D3}" type="datetimeFigureOut">
              <a:rPr lang="nl-NL" smtClean="0"/>
              <a:t>19-2-2025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3E5E-4747-42D0-B8BC-2C8DF1382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238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0F2F-EE04-48C7-808F-ED3A449F34D3}" type="datetimeFigureOut">
              <a:rPr lang="nl-NL" smtClean="0"/>
              <a:t>19-2-2025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3E5E-4747-42D0-B8BC-2C8DF1382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464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0F2F-EE04-48C7-808F-ED3A449F34D3}" type="datetimeFigureOut">
              <a:rPr lang="nl-NL" smtClean="0"/>
              <a:t>19-2-2025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3E5E-4747-42D0-B8BC-2C8DF1382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21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0F2F-EE04-48C7-808F-ED3A449F34D3}" type="datetimeFigureOut">
              <a:rPr lang="nl-NL" smtClean="0"/>
              <a:t>19-2-2025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3E5E-4747-42D0-B8BC-2C8DF1382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174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0F2F-EE04-48C7-808F-ED3A449F34D3}" type="datetimeFigureOut">
              <a:rPr lang="nl-NL" smtClean="0"/>
              <a:t>19-2-2025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3E5E-4747-42D0-B8BC-2C8DF1382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11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0F2F-EE04-48C7-808F-ED3A449F34D3}" type="datetimeFigureOut">
              <a:rPr lang="nl-NL" smtClean="0"/>
              <a:t>19-2-2025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3E5E-4747-42D0-B8BC-2C8DF1382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893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A0F2F-EE04-48C7-808F-ED3A449F34D3}" type="datetimeFigureOut">
              <a:rPr lang="nl-NL" smtClean="0"/>
              <a:t>19-2-2025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93E5E-4747-42D0-B8BC-2C8DF1382C6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287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554F2353-35C9-4160-A1A7-1A4160FEB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077"/>
            <a:ext cx="12192000" cy="96092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649404" y="2998113"/>
            <a:ext cx="8893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930775" algn="l"/>
                <a:tab pos="7445375" algn="l"/>
              </a:tabLst>
            </a:pPr>
            <a:r>
              <a:rPr lang="nl-NL" sz="2200" b="1" dirty="0">
                <a:solidFill>
                  <a:srgbClr val="004070"/>
                </a:solidFill>
                <a:latin typeface="Calibri"/>
              </a:rPr>
              <a:t>Ontwikkelproces </a:t>
            </a:r>
            <a:r>
              <a:rPr lang="nl-NL" sz="2200" b="1" dirty="0" err="1">
                <a:solidFill>
                  <a:srgbClr val="004070"/>
                </a:solidFill>
                <a:latin typeface="Calibri"/>
              </a:rPr>
              <a:t>PowerBI</a:t>
            </a:r>
            <a:r>
              <a:rPr lang="nl-NL" sz="2200" b="1" dirty="0">
                <a:solidFill>
                  <a:srgbClr val="004070"/>
                </a:solidFill>
                <a:latin typeface="Calibri"/>
              </a:rPr>
              <a:t> monitor Zorgdomein</a:t>
            </a:r>
          </a:p>
        </p:txBody>
      </p:sp>
      <p:sp>
        <p:nvSpPr>
          <p:cNvPr id="12" name="Rechthoek 11"/>
          <p:cNvSpPr/>
          <p:nvPr/>
        </p:nvSpPr>
        <p:spPr>
          <a:xfrm>
            <a:off x="83128" y="190948"/>
            <a:ext cx="12001282" cy="45719"/>
          </a:xfrm>
          <a:prstGeom prst="rect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554F2353-35C9-4160-A1A7-1A4160FEB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077"/>
            <a:ext cx="12192000" cy="96092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85870" y="227736"/>
            <a:ext cx="8893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930775" algn="l"/>
                <a:tab pos="7445375" algn="l"/>
              </a:tabLst>
            </a:pPr>
            <a:r>
              <a:rPr lang="nl-NL" sz="2200" b="1" dirty="0">
                <a:solidFill>
                  <a:srgbClr val="004070"/>
                </a:solidFill>
                <a:latin typeface="Calibri"/>
              </a:rPr>
              <a:t>Power BI omgeving - Ontwikkelproces</a:t>
            </a:r>
          </a:p>
        </p:txBody>
      </p:sp>
      <p:sp>
        <p:nvSpPr>
          <p:cNvPr id="12" name="Rechthoek 11"/>
          <p:cNvSpPr/>
          <p:nvPr/>
        </p:nvSpPr>
        <p:spPr>
          <a:xfrm>
            <a:off x="83128" y="190948"/>
            <a:ext cx="12001282" cy="45719"/>
          </a:xfrm>
          <a:prstGeom prst="rect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6C17F19-BB1D-BB67-4D53-17A0FBE1369F}"/>
              </a:ext>
            </a:extLst>
          </p:cNvPr>
          <p:cNvSpPr txBox="1"/>
          <p:nvPr/>
        </p:nvSpPr>
        <p:spPr>
          <a:xfrm>
            <a:off x="783871" y="954538"/>
            <a:ext cx="6580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Overleggen gedurende de iteratie (Sprint)</a:t>
            </a:r>
          </a:p>
          <a:p>
            <a:endParaRPr lang="nl-NL" dirty="0"/>
          </a:p>
          <a:p>
            <a:br>
              <a:rPr lang="nl-NL" b="0" dirty="0"/>
            </a:br>
            <a:endParaRPr lang="nl-NL" b="0" dirty="0"/>
          </a:p>
          <a:p>
            <a:endParaRPr lang="nl-NL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E339304-FC33-E9AE-6F1D-4D2C04B2504E}"/>
              </a:ext>
            </a:extLst>
          </p:cNvPr>
          <p:cNvGrpSpPr/>
          <p:nvPr/>
        </p:nvGrpSpPr>
        <p:grpSpPr>
          <a:xfrm>
            <a:off x="1164789" y="1493932"/>
            <a:ext cx="4566822" cy="4479027"/>
            <a:chOff x="838200" y="1690688"/>
            <a:chExt cx="5040000" cy="4943102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699B53CB-4F3C-5AD3-B3E3-A1274B669B80}"/>
                </a:ext>
              </a:extLst>
            </p:cNvPr>
            <p:cNvSpPr/>
            <p:nvPr/>
          </p:nvSpPr>
          <p:spPr>
            <a:xfrm>
              <a:off x="838200" y="1690688"/>
              <a:ext cx="5040000" cy="36000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22960">
                <a:spcAft>
                  <a:spcPts val="600"/>
                </a:spcAft>
              </a:pPr>
              <a:r>
                <a:rPr lang="nl-NL" sz="1600" kern="0" dirty="0">
                  <a:solidFill>
                    <a:prstClr val="white"/>
                  </a:solidFill>
                </a:rPr>
                <a:t>Sprint planning: </a:t>
              </a:r>
              <a:r>
                <a:rPr lang="nl-NL" sz="1600" kern="0" dirty="0" err="1">
                  <a:solidFill>
                    <a:prstClr val="white"/>
                  </a:solidFill>
                </a:rPr>
                <a:t>DevOps</a:t>
              </a:r>
              <a:r>
                <a:rPr lang="nl-NL" sz="1600" kern="0" dirty="0">
                  <a:solidFill>
                    <a:prstClr val="white"/>
                  </a:solidFill>
                </a:rPr>
                <a:t> overleg</a:t>
              </a:r>
            </a:p>
          </p:txBody>
        </p:sp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801A41B6-B71E-35CA-A4C3-DFB442159DF7}"/>
                </a:ext>
              </a:extLst>
            </p:cNvPr>
            <p:cNvSpPr/>
            <p:nvPr/>
          </p:nvSpPr>
          <p:spPr>
            <a:xfrm>
              <a:off x="838200" y="2050686"/>
              <a:ext cx="5040000" cy="4583104"/>
            </a:xfrm>
            <a:prstGeom prst="rect">
              <a:avLst/>
            </a:prstGeom>
            <a:solidFill>
              <a:srgbClr val="D7FA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>
              <a:normAutofit/>
            </a:bodyPr>
            <a:lstStyle/>
            <a:p>
              <a:pPr marL="285750" marR="0" lvl="0" indent="-285750" defTabSz="914400" eaLnBrk="1" fontAlgn="auto" latinLnBrk="0" hangingPunct="1"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Deelnemers</a:t>
              </a:r>
            </a:p>
            <a:p>
              <a:pPr marL="742950" marR="0" lvl="1" indent="-285750" defTabSz="914400" eaLnBrk="1" fontAlgn="auto" latinLnBrk="0" hangingPunct="1"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Product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owner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ea typeface="+mn-ea"/>
                <a:cs typeface="+mn-cs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nl-NL" sz="1400" kern="0" dirty="0">
                  <a:solidFill>
                    <a:srgbClr val="2C2C31"/>
                  </a:solidFill>
                </a:rPr>
                <a:t>Analyseteam (data analist / data ontwikkelaar)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ea typeface="+mn-ea"/>
                <a:cs typeface="+mn-cs"/>
              </a:endParaRPr>
            </a:p>
            <a:p>
              <a:pPr marL="285750" marR="0" lvl="0" indent="-285750" defTabSz="914400" eaLnBrk="1" fontAlgn="auto" latinLnBrk="0" hangingPunct="1"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Doel: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Backlog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omvormen in een sprint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backlog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en bijbehorende planning</a:t>
              </a:r>
            </a:p>
            <a:p>
              <a:pPr marL="285750" marR="0" lvl="0" indent="-285750" defTabSz="914400" eaLnBrk="1" fontAlgn="auto" latinLnBrk="0" hangingPunct="1"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Voorbereiding: </a:t>
              </a:r>
            </a:p>
            <a:p>
              <a:pPr marL="742950" marR="0" lvl="1" indent="-285750" defTabSz="914400" eaLnBrk="1" fontAlgn="auto" latinLnBrk="0" hangingPunct="1"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Product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owner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: </a:t>
              </a:r>
            </a:p>
            <a:p>
              <a:pPr marL="1200150" marR="0" lvl="2" indent="-285750" defTabSz="914400" eaLnBrk="1" fontAlgn="auto" latinLnBrk="0" hangingPunct="1"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Epics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uitwerken</a:t>
              </a:r>
            </a:p>
            <a:p>
              <a:pPr marL="1200150" marR="0" lvl="2" indent="-285750" defTabSz="914400" eaLnBrk="1" fontAlgn="auto" latinLnBrk="0" hangingPunct="1"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User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stories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uitwerken</a:t>
              </a:r>
            </a:p>
            <a:p>
              <a:pPr marL="285750" marR="0" lvl="0" indent="-285750" defTabSz="914400" eaLnBrk="1" fontAlgn="auto" latinLnBrk="0" hangingPunct="1"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Duur: één keer per maand 2 uur</a:t>
              </a:r>
            </a:p>
            <a:p>
              <a:pPr marL="285750" marR="0" lvl="0" indent="-285750" defTabSz="914400" eaLnBrk="1" fontAlgn="auto" latinLnBrk="0" hangingPunct="1"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Agenda:</a:t>
              </a:r>
            </a:p>
            <a:p>
              <a:pPr marL="742950" marR="0" lvl="1" indent="-285750" defTabSz="914400" eaLnBrk="1" fontAlgn="auto" latinLnBrk="0" hangingPunct="1"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User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stories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selecteren</a:t>
              </a:r>
            </a:p>
            <a:p>
              <a:pPr marL="742950" marR="0" lvl="1" indent="-285750" defTabSz="914400" eaLnBrk="1" fontAlgn="auto" latinLnBrk="0" hangingPunct="1"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Implementatiedetails bespreken</a:t>
              </a:r>
            </a:p>
            <a:p>
              <a:pPr marL="742950" marR="0" lvl="1" indent="-285750" defTabSz="914400" eaLnBrk="1" fontAlgn="auto" latinLnBrk="0" hangingPunct="1"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Afhankelijkheden en obstructies</a:t>
              </a:r>
            </a:p>
            <a:p>
              <a:pPr marL="742950" marR="0" lvl="1" indent="-285750" defTabSz="914400" eaLnBrk="1" fontAlgn="auto" latinLnBrk="0" hangingPunct="1"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Tijdsinschatting</a:t>
              </a:r>
            </a:p>
            <a:p>
              <a:pPr marL="742950" marR="0" lvl="1" indent="-285750" defTabSz="914400" eaLnBrk="1" fontAlgn="auto" latinLnBrk="0" hangingPunct="1"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Taken maken o.b.v. user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stories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ea typeface="+mn-ea"/>
                <a:cs typeface="+mn-cs"/>
              </a:endParaRPr>
            </a:p>
            <a:p>
              <a:pPr marL="742950" marR="0" lvl="1" indent="-285750" defTabSz="914400" eaLnBrk="1" fontAlgn="auto" latinLnBrk="0" hangingPunct="1"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Sprint-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backlog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formuleren</a:t>
              </a:r>
            </a:p>
            <a:p>
              <a:pPr marL="742950" marR="0" lvl="1" indent="-285750" defTabSz="914400" eaLnBrk="1" fontAlgn="auto" latinLnBrk="0" hangingPunct="1"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Back-end taken uitwerken</a:t>
              </a:r>
            </a:p>
          </p:txBody>
        </p:sp>
      </p:grpSp>
      <p:grpSp>
        <p:nvGrpSpPr>
          <p:cNvPr id="6" name="Group 11">
            <a:extLst>
              <a:ext uri="{FF2B5EF4-FFF2-40B4-BE49-F238E27FC236}">
                <a16:creationId xmlns:a16="http://schemas.microsoft.com/office/drawing/2014/main" id="{F07EEB8C-7677-9EB7-C7E9-D7988A8D6E66}"/>
              </a:ext>
            </a:extLst>
          </p:cNvPr>
          <p:cNvGrpSpPr/>
          <p:nvPr/>
        </p:nvGrpSpPr>
        <p:grpSpPr>
          <a:xfrm>
            <a:off x="6460391" y="1493932"/>
            <a:ext cx="4566822" cy="4479029"/>
            <a:chOff x="838200" y="1690688"/>
            <a:chExt cx="5040000" cy="4943104"/>
          </a:xfrm>
        </p:grpSpPr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4F136042-298F-5DAD-563C-E46A35FCB2E2}"/>
                </a:ext>
              </a:extLst>
            </p:cNvPr>
            <p:cNvSpPr/>
            <p:nvPr/>
          </p:nvSpPr>
          <p:spPr>
            <a:xfrm>
              <a:off x="838200" y="1690688"/>
              <a:ext cx="5040000" cy="36000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22960">
                <a:spcAft>
                  <a:spcPts val="600"/>
                </a:spcAft>
              </a:pPr>
              <a:r>
                <a:rPr lang="nl-NL" sz="1600" kern="0" dirty="0">
                  <a:solidFill>
                    <a:prstClr val="white"/>
                  </a:solidFill>
                </a:rPr>
                <a:t>Sprint review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94E4B7EB-775B-7AA2-CB63-54C92AE292E8}"/>
                </a:ext>
              </a:extLst>
            </p:cNvPr>
            <p:cNvSpPr/>
            <p:nvPr/>
          </p:nvSpPr>
          <p:spPr>
            <a:xfrm>
              <a:off x="838200" y="2050687"/>
              <a:ext cx="5040000" cy="4583105"/>
            </a:xfrm>
            <a:prstGeom prst="rect">
              <a:avLst/>
            </a:prstGeom>
            <a:solidFill>
              <a:srgbClr val="D7FA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Deelnemers</a:t>
              </a: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Product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owner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ea typeface="+mn-ea"/>
                <a:cs typeface="+mn-cs"/>
              </a:endParaRP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Data </a:t>
              </a:r>
              <a:r>
                <a:rPr lang="nl-NL" sz="1400" kern="0" dirty="0">
                  <a:solidFill>
                    <a:srgbClr val="2C2C31"/>
                  </a:solidFill>
                </a:rPr>
                <a:t>a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nalist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ea typeface="+mn-ea"/>
                <a:cs typeface="+mn-cs"/>
              </a:endParaRP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Key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user(s)</a:t>
              </a: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Op verzoek: genodigden (business / afd. Informatie)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Doel: </a:t>
              </a: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Resultaten van sprint presenteren aan betrokkenen</a:t>
              </a: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Feedback ophalen en eventueel naar de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backlog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doorzetten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Voorbereiding: </a:t>
              </a: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Data analist: demo voorbereiden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Duur: één keer per maand 30 minuten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Agenda:</a:t>
              </a: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Korte samenvatting van doelen en context</a:t>
              </a: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Presentatie van data analist: wat valt op/wijkt af</a:t>
              </a: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Feedback sessie</a:t>
              </a: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Review van (nieuwe)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backlog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06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554F2353-35C9-4160-A1A7-1A4160FEB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077"/>
            <a:ext cx="12192000" cy="96092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85870" y="227736"/>
            <a:ext cx="8893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930775" algn="l"/>
                <a:tab pos="7445375" algn="l"/>
              </a:tabLst>
            </a:pPr>
            <a:r>
              <a:rPr lang="nl-NL" sz="2200" b="1" dirty="0">
                <a:solidFill>
                  <a:srgbClr val="004070"/>
                </a:solidFill>
                <a:latin typeface="Calibri"/>
              </a:rPr>
              <a:t>Power BI omgeving - Ontwikkelproces</a:t>
            </a:r>
          </a:p>
        </p:txBody>
      </p:sp>
      <p:sp>
        <p:nvSpPr>
          <p:cNvPr id="12" name="Rechthoek 11"/>
          <p:cNvSpPr/>
          <p:nvPr/>
        </p:nvSpPr>
        <p:spPr>
          <a:xfrm>
            <a:off x="83128" y="190948"/>
            <a:ext cx="12001282" cy="45719"/>
          </a:xfrm>
          <a:prstGeom prst="rect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6C17F19-BB1D-BB67-4D53-17A0FBE1369F}"/>
              </a:ext>
            </a:extLst>
          </p:cNvPr>
          <p:cNvSpPr txBox="1"/>
          <p:nvPr/>
        </p:nvSpPr>
        <p:spPr>
          <a:xfrm>
            <a:off x="783871" y="954538"/>
            <a:ext cx="6580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Overkoepelende overleggen</a:t>
            </a:r>
          </a:p>
          <a:p>
            <a:endParaRPr lang="nl-NL" dirty="0"/>
          </a:p>
          <a:p>
            <a:br>
              <a:rPr lang="nl-NL" b="0" dirty="0"/>
            </a:br>
            <a:endParaRPr lang="nl-NL" b="0" dirty="0"/>
          </a:p>
          <a:p>
            <a:endParaRPr lang="nl-NL" dirty="0"/>
          </a:p>
        </p:txBody>
      </p:sp>
      <p:grpSp>
        <p:nvGrpSpPr>
          <p:cNvPr id="18" name="Group 13">
            <a:extLst>
              <a:ext uri="{FF2B5EF4-FFF2-40B4-BE49-F238E27FC236}">
                <a16:creationId xmlns:a16="http://schemas.microsoft.com/office/drawing/2014/main" id="{FFF3D4CC-5D7C-F300-4F0B-B526A67115FA}"/>
              </a:ext>
            </a:extLst>
          </p:cNvPr>
          <p:cNvGrpSpPr/>
          <p:nvPr/>
        </p:nvGrpSpPr>
        <p:grpSpPr>
          <a:xfrm>
            <a:off x="1164787" y="1520824"/>
            <a:ext cx="4566825" cy="4351341"/>
            <a:chOff x="838200" y="1690688"/>
            <a:chExt cx="5040000" cy="4802186"/>
          </a:xfrm>
        </p:grpSpPr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A1355C59-54E6-F592-BBA8-559D24287554}"/>
                </a:ext>
              </a:extLst>
            </p:cNvPr>
            <p:cNvSpPr/>
            <p:nvPr/>
          </p:nvSpPr>
          <p:spPr>
            <a:xfrm>
              <a:off x="838200" y="1690688"/>
              <a:ext cx="5040000" cy="36000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PowerBI</a:t>
              </a:r>
              <a:r>
                <a: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overleg</a:t>
              </a: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61B004FE-0010-0260-16F0-3851CD023C50}"/>
                </a:ext>
              </a:extLst>
            </p:cNvPr>
            <p:cNvSpPr/>
            <p:nvPr/>
          </p:nvSpPr>
          <p:spPr>
            <a:xfrm>
              <a:off x="838200" y="2050687"/>
              <a:ext cx="5040000" cy="4442187"/>
            </a:xfrm>
            <a:prstGeom prst="rect">
              <a:avLst/>
            </a:prstGeom>
            <a:solidFill>
              <a:srgbClr val="D7FA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1440" tIns="45720" rIns="91440" bIns="45720" rtlCol="0" anchor="t">
              <a:normAutofit/>
            </a:bodyPr>
            <a:lstStyle/>
            <a:p>
              <a:pPr marL="257175" marR="0" lvl="0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Deelnemers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Leden datateam die zich met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PowerBI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bezighouden.</a:t>
              </a:r>
            </a:p>
            <a:p>
              <a:pPr marL="257175" marR="0" lvl="0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Doel: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Breedteoverleg om de algehele ontwikkelingen binnen het team te bespreken en af te stemmen. 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Met inachtneming van de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backlog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controleren of er niet te veel overlap zit tussen bepaalde ontwikkelingen.</a:t>
              </a:r>
            </a:p>
            <a:p>
              <a:pPr marL="257175" marR="0" lvl="0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Voorbereiding: 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Best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practice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voorbereiden.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Conclusie van meenemen.</a:t>
              </a:r>
            </a:p>
            <a:p>
              <a:pPr marL="257175" marR="0" lvl="0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Duur: één keer per week 45 min</a:t>
              </a:r>
            </a:p>
            <a:p>
              <a:pPr marL="257175" indent="-257175" defTabSz="822960">
                <a:buFont typeface="Arial" panose="020B0604020202020204" pitchFamily="34" charset="0"/>
                <a:buChar char="•"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Agenda:</a:t>
              </a:r>
              <a:r>
                <a:rPr lang="nl-NL" sz="1400" kern="0" dirty="0">
                  <a:solidFill>
                    <a:srgbClr val="2C2C31"/>
                  </a:solidFill>
                </a:rPr>
                <a:t> </a:t>
              </a:r>
            </a:p>
            <a:p>
              <a:pPr marL="714375" lvl="1" indent="-257175" defTabSz="822960">
                <a:buFont typeface="Arial" panose="020B0604020202020204" pitchFamily="34" charset="0"/>
                <a:buChar char="•"/>
                <a:defRPr/>
              </a:pPr>
              <a:r>
                <a:rPr lang="nl-NL" sz="1400" kern="0" dirty="0">
                  <a:solidFill>
                    <a:srgbClr val="2C2C31"/>
                  </a:solidFill>
                </a:rPr>
                <a:t>Divers, o.a. wie werkt aan welke monitor maar ook: waar lopen we inhoudelijk tegenaan.</a:t>
              </a:r>
              <a:endParaRPr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cs typeface="Calibri"/>
              </a:endParaRP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</p:grpSp>
      <p:grpSp>
        <p:nvGrpSpPr>
          <p:cNvPr id="21" name="Group 14">
            <a:extLst>
              <a:ext uri="{FF2B5EF4-FFF2-40B4-BE49-F238E27FC236}">
                <a16:creationId xmlns:a16="http://schemas.microsoft.com/office/drawing/2014/main" id="{C8107D74-7D1C-C8FB-B44E-AD9222DBA448}"/>
              </a:ext>
            </a:extLst>
          </p:cNvPr>
          <p:cNvGrpSpPr/>
          <p:nvPr/>
        </p:nvGrpSpPr>
        <p:grpSpPr>
          <a:xfrm>
            <a:off x="6460389" y="1520824"/>
            <a:ext cx="4566825" cy="4351341"/>
            <a:chOff x="6312014" y="1690688"/>
            <a:chExt cx="5040000" cy="480218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9202220F-F473-3DBC-C8E9-AC3997269778}"/>
                </a:ext>
              </a:extLst>
            </p:cNvPr>
            <p:cNvSpPr/>
            <p:nvPr/>
          </p:nvSpPr>
          <p:spPr>
            <a:xfrm>
              <a:off x="6312014" y="1690688"/>
              <a:ext cx="5040000" cy="36000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Product </a:t>
              </a:r>
              <a:r>
                <a:rPr kumimoji="0" lang="nl-NL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owners</a:t>
              </a:r>
              <a:r>
                <a: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overleg</a:t>
              </a:r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49084427-85DA-F1B7-3044-5E0265C374EF}"/>
                </a:ext>
              </a:extLst>
            </p:cNvPr>
            <p:cNvSpPr/>
            <p:nvPr/>
          </p:nvSpPr>
          <p:spPr>
            <a:xfrm>
              <a:off x="6312014" y="2050687"/>
              <a:ext cx="5040000" cy="4442187"/>
            </a:xfrm>
            <a:prstGeom prst="rect">
              <a:avLst/>
            </a:prstGeom>
            <a:solidFill>
              <a:srgbClr val="D7FA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1440" tIns="45720" rIns="91440" bIns="45720" rtlCol="0" anchor="t">
              <a:normAutofit lnSpcReduction="10000"/>
            </a:bodyPr>
            <a:lstStyle/>
            <a:p>
              <a:pPr marL="257175" marR="0" lvl="0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Deelnemers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Product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owners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BI monitors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Lid regiegroep datateam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Programmamanager IGA</a:t>
              </a:r>
            </a:p>
            <a:p>
              <a:pPr marL="257175" marR="0" lvl="0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Doel: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Breedteoverleg om de staat van de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epics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te bespreken.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Met inachtneming van de opgehaalde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requirements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kijken of er overeenkomsten zijn, zorgen dat werk niet dubbel wordt gedaan.</a:t>
              </a:r>
            </a:p>
            <a:p>
              <a:pPr marL="257175" marR="0" lvl="0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Voorbereiding: 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Collectieve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backlog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aanvullen.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Strategische input ophalen.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Gezamenlijke roadmap bepalen en controleren op basis van maandelijkse overleggen.</a:t>
              </a:r>
            </a:p>
            <a:p>
              <a:pPr marL="257175" marR="0" lvl="0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Duur: één kee</a:t>
              </a:r>
              <a:r>
                <a:rPr lang="nl-NL" sz="1400" kern="0" dirty="0">
                  <a:solidFill>
                    <a:srgbClr val="2C2C31"/>
                  </a:solidFill>
                </a:rPr>
                <a:t>r per maand 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1 uur (op termijn wellicht 1x per 2 maanden)</a:t>
              </a:r>
            </a:p>
            <a:p>
              <a:pPr marL="257175" indent="-257175" defTabSz="822960">
                <a:buFont typeface="Arial" panose="020B0604020202020204" pitchFamily="34" charset="0"/>
                <a:buChar char="•"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Agenda:</a:t>
              </a:r>
              <a:r>
                <a:rPr lang="nl-NL" sz="1400" kern="0" dirty="0">
                  <a:solidFill>
                    <a:srgbClr val="2C2C31"/>
                  </a:solidFill>
                </a:rPr>
                <a:t> </a:t>
              </a:r>
            </a:p>
            <a:p>
              <a:pPr marL="714375" lvl="1" indent="-257175" defTabSz="822960">
                <a:buFont typeface="Arial" panose="020B0604020202020204" pitchFamily="34" charset="0"/>
                <a:buChar char="•"/>
                <a:defRPr/>
              </a:pPr>
              <a:r>
                <a:rPr lang="nl-NL" sz="1400" kern="0" dirty="0">
                  <a:solidFill>
                    <a:srgbClr val="2C2C31"/>
                  </a:solidFill>
                </a:rPr>
                <a:t>Overall prioritering en afstemming hierover</a:t>
              </a:r>
              <a:endParaRPr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49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554F2353-35C9-4160-A1A7-1A4160FEB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077"/>
            <a:ext cx="12192000" cy="96092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85870" y="227736"/>
            <a:ext cx="8893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930775" algn="l"/>
                <a:tab pos="7445375" algn="l"/>
              </a:tabLst>
            </a:pPr>
            <a:r>
              <a:rPr lang="nl-NL" sz="2200" b="1" dirty="0">
                <a:solidFill>
                  <a:srgbClr val="004070"/>
                </a:solidFill>
                <a:latin typeface="Calibri"/>
              </a:rPr>
              <a:t>Power BI omgeving - Ontwikkelproces</a:t>
            </a:r>
          </a:p>
        </p:txBody>
      </p:sp>
      <p:sp>
        <p:nvSpPr>
          <p:cNvPr id="12" name="Rechthoek 11"/>
          <p:cNvSpPr/>
          <p:nvPr/>
        </p:nvSpPr>
        <p:spPr>
          <a:xfrm>
            <a:off x="83128" y="190948"/>
            <a:ext cx="12001282" cy="45719"/>
          </a:xfrm>
          <a:prstGeom prst="rect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6C17F19-BB1D-BB67-4D53-17A0FBE1369F}"/>
              </a:ext>
            </a:extLst>
          </p:cNvPr>
          <p:cNvSpPr txBox="1"/>
          <p:nvPr/>
        </p:nvSpPr>
        <p:spPr>
          <a:xfrm>
            <a:off x="783871" y="954538"/>
            <a:ext cx="6580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Andere overleggen</a:t>
            </a:r>
          </a:p>
          <a:p>
            <a:endParaRPr lang="nl-NL" dirty="0"/>
          </a:p>
          <a:p>
            <a:br>
              <a:rPr lang="nl-NL" b="0" dirty="0"/>
            </a:br>
            <a:endParaRPr lang="nl-NL" b="0" dirty="0"/>
          </a:p>
          <a:p>
            <a:endParaRPr lang="nl-NL" dirty="0"/>
          </a:p>
        </p:txBody>
      </p:sp>
      <p:grpSp>
        <p:nvGrpSpPr>
          <p:cNvPr id="18" name="Group 13">
            <a:extLst>
              <a:ext uri="{FF2B5EF4-FFF2-40B4-BE49-F238E27FC236}">
                <a16:creationId xmlns:a16="http://schemas.microsoft.com/office/drawing/2014/main" id="{FFF3D4CC-5D7C-F300-4F0B-B526A67115FA}"/>
              </a:ext>
            </a:extLst>
          </p:cNvPr>
          <p:cNvGrpSpPr/>
          <p:nvPr/>
        </p:nvGrpSpPr>
        <p:grpSpPr>
          <a:xfrm>
            <a:off x="1164787" y="1520824"/>
            <a:ext cx="4566825" cy="4351341"/>
            <a:chOff x="838200" y="1690688"/>
            <a:chExt cx="5040000" cy="4802186"/>
          </a:xfrm>
        </p:grpSpPr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A1355C59-54E6-F592-BBA8-559D24287554}"/>
                </a:ext>
              </a:extLst>
            </p:cNvPr>
            <p:cNvSpPr/>
            <p:nvPr/>
          </p:nvSpPr>
          <p:spPr>
            <a:xfrm>
              <a:off x="838200" y="1690688"/>
              <a:ext cx="5040000" cy="36000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14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Productoverleg</a:t>
              </a:r>
              <a:endParaRPr kumimoji="0" lang="nl-NL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61B004FE-0010-0260-16F0-3851CD023C50}"/>
                </a:ext>
              </a:extLst>
            </p:cNvPr>
            <p:cNvSpPr/>
            <p:nvPr/>
          </p:nvSpPr>
          <p:spPr>
            <a:xfrm>
              <a:off x="838200" y="2050687"/>
              <a:ext cx="5040000" cy="4442187"/>
            </a:xfrm>
            <a:prstGeom prst="rect">
              <a:avLst/>
            </a:prstGeom>
            <a:solidFill>
              <a:srgbClr val="D7FA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1440" tIns="45720" rIns="91440" bIns="45720" rtlCol="0" anchor="t">
              <a:normAutofit fontScale="92500" lnSpcReduction="10000"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Deelnemers</a:t>
              </a: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Product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owner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ea typeface="+mn-ea"/>
                <a:cs typeface="+mn-cs"/>
              </a:endParaRP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Data analist / 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data ontwikkelaar</a:t>
              </a:r>
              <a:endParaRPr lang="nl-NL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Calibri"/>
              </a:endParaRP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nl-NL" sz="1400" kern="0" dirty="0">
                  <a:solidFill>
                    <a:srgbClr val="2C2C31"/>
                  </a:solidFill>
                </a:rPr>
                <a:t>Lid regiegroep datateam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Doel: </a:t>
              </a: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Huidige staat van producten bespreken (productoverleg)</a:t>
              </a: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Optimalisatiemogelijkheden voor samenwerkingen en producten uitwerken.</a:t>
              </a: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Roadmap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bepalen vanuit de “aanbod” kant, is het haalbaar, zo ja welke middelen hebben we nodig?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Voorbereiding: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Data-analist bereidt korte stand van zaken voor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Product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owner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geeft inzicht vanuit businesskant, ideeën t.a.v.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roadmap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(globaal)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Duur: één keer per kwartaal, 1 uur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Agenda:</a:t>
              </a:r>
              <a:r>
                <a:rPr lang="nl-NL" sz="1400" kern="0" dirty="0">
                  <a:solidFill>
                    <a:srgbClr val="2C2C31"/>
                  </a:solidFill>
                </a:rPr>
                <a:t>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  <a:defRPr/>
              </a:pPr>
              <a:r>
                <a:rPr lang="nl-NL" sz="1400" kern="0" dirty="0">
                  <a:solidFill>
                    <a:srgbClr val="2C2C31"/>
                  </a:solidFill>
                </a:rPr>
                <a:t>Bespreking </a:t>
              </a:r>
              <a:r>
                <a:rPr lang="nl-NL" sz="1400" kern="0" dirty="0" err="1">
                  <a:solidFill>
                    <a:srgbClr val="2C2C31"/>
                  </a:solidFill>
                </a:rPr>
                <a:t>stavaza</a:t>
              </a:r>
              <a:r>
                <a:rPr lang="nl-NL" sz="1400" kern="0" dirty="0">
                  <a:solidFill>
                    <a:srgbClr val="2C2C31"/>
                  </a:solidFill>
                </a:rPr>
                <a:t> monitor </a:t>
              </a:r>
              <a:endParaRPr lang="nl-NL" sz="1400" kern="0" dirty="0">
                <a:solidFill>
                  <a:srgbClr val="2C2C31"/>
                </a:solidFill>
                <a:cs typeface="Calibri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  <a:defRPr/>
              </a:pPr>
              <a:r>
                <a:rPr lang="nl-NL" sz="1400" kern="0" dirty="0">
                  <a:solidFill>
                    <a:srgbClr val="2C2C31"/>
                  </a:solidFill>
                </a:rPr>
                <a:t>Uitzoomen: is dit (nog steeds) het product dat we voor ogen hadden? Wat is qua doorontwikkeling wenselijk en haalbaar?</a:t>
              </a:r>
              <a:endParaRPr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</p:grpSp>
      <p:grpSp>
        <p:nvGrpSpPr>
          <p:cNvPr id="21" name="Group 14">
            <a:extLst>
              <a:ext uri="{FF2B5EF4-FFF2-40B4-BE49-F238E27FC236}">
                <a16:creationId xmlns:a16="http://schemas.microsoft.com/office/drawing/2014/main" id="{C8107D74-7D1C-C8FB-B44E-AD9222DBA448}"/>
              </a:ext>
            </a:extLst>
          </p:cNvPr>
          <p:cNvGrpSpPr/>
          <p:nvPr/>
        </p:nvGrpSpPr>
        <p:grpSpPr>
          <a:xfrm>
            <a:off x="6460389" y="1520824"/>
            <a:ext cx="4566825" cy="4351341"/>
            <a:chOff x="6312014" y="1690688"/>
            <a:chExt cx="5040000" cy="480218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9202220F-F473-3DBC-C8E9-AC3997269778}"/>
                </a:ext>
              </a:extLst>
            </p:cNvPr>
            <p:cNvSpPr/>
            <p:nvPr/>
          </p:nvSpPr>
          <p:spPr>
            <a:xfrm>
              <a:off x="6312014" y="1690688"/>
              <a:ext cx="5040000" cy="36000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147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94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Strategisch productoverleg</a:t>
              </a:r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49084427-85DA-F1B7-3044-5E0265C374EF}"/>
                </a:ext>
              </a:extLst>
            </p:cNvPr>
            <p:cNvSpPr/>
            <p:nvPr/>
          </p:nvSpPr>
          <p:spPr>
            <a:xfrm>
              <a:off x="6312014" y="2050687"/>
              <a:ext cx="5040000" cy="4442187"/>
            </a:xfrm>
            <a:prstGeom prst="rect">
              <a:avLst/>
            </a:prstGeom>
            <a:solidFill>
              <a:srgbClr val="D7FA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1440" tIns="45720" rIns="91440" bIns="45720" rtlCol="0" anchor="t">
              <a:normAutofit fontScale="92500" lnSpcReduction="10000"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Deelnemers</a:t>
              </a: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Product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owner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ea typeface="+mn-ea"/>
                <a:cs typeface="+mn-cs"/>
              </a:endParaRP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Programma- en lijnmanager</a:t>
              </a: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Lid regiegroep datateam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Programmamanager IGA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Coördinatoren business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Op verzoek: genodigden (</a:t>
              </a:r>
              <a:r>
                <a:rPr lang="nl-NL" sz="1400" kern="0" dirty="0">
                  <a:solidFill>
                    <a:srgbClr val="2C2C31"/>
                  </a:solidFill>
                </a:rPr>
                <a:t>bijv. data-analist)</a:t>
              </a:r>
              <a:endParaRPr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cs typeface="Calibri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Doel: </a:t>
              </a: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Strategische lijn product overleggen.</a:t>
              </a:r>
            </a:p>
            <a:p>
              <a:pPr marL="742950" marR="0" lvl="1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Roadmap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bepalen vanuit de strategische invalshoek.</a:t>
              </a: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Voorbereiding: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  <a:defRPr/>
              </a:pPr>
              <a:r>
                <a:rPr lang="nl-NL" sz="1400" kern="0" dirty="0">
                  <a:solidFill>
                    <a:srgbClr val="2C2C31"/>
                  </a:solidFill>
                </a:rPr>
                <a:t>Indien gewenst: korte presentatie door product </a:t>
              </a:r>
              <a:r>
                <a:rPr lang="nl-NL" sz="1400" kern="0" dirty="0" err="1">
                  <a:solidFill>
                    <a:srgbClr val="2C2C31"/>
                  </a:solidFill>
                </a:rPr>
                <a:t>owner</a:t>
              </a:r>
              <a:r>
                <a:rPr lang="nl-NL" sz="1400" kern="0" dirty="0">
                  <a:solidFill>
                    <a:srgbClr val="2C2C31"/>
                  </a:solidFill>
                </a:rPr>
                <a:t> / lid regiegroep, incl. </a:t>
              </a:r>
              <a:r>
                <a:rPr lang="nl-NL" sz="1400" kern="0" dirty="0" err="1">
                  <a:solidFill>
                    <a:srgbClr val="2C2C31"/>
                  </a:solidFill>
                </a:rPr>
                <a:t>roadmap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ea typeface="+mn-ea"/>
                <a:cs typeface="+mn-cs"/>
              </a:endParaRPr>
            </a:p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Duur: één keer per kwartaal, 1 uur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Agenda:</a:t>
              </a:r>
              <a:r>
                <a:rPr lang="nl-NL" sz="1400" kern="0" dirty="0">
                  <a:solidFill>
                    <a:srgbClr val="2C2C31"/>
                  </a:solidFill>
                </a:rPr>
                <a:t>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  <a:defRPr/>
              </a:pPr>
              <a:r>
                <a:rPr lang="nl-NL" sz="1400" kern="0" dirty="0">
                  <a:solidFill>
                    <a:srgbClr val="2C2C31"/>
                  </a:solidFill>
                </a:rPr>
                <a:t>Bespreking </a:t>
              </a:r>
              <a:r>
                <a:rPr lang="nl-NL" sz="1400" kern="0" dirty="0" err="1">
                  <a:solidFill>
                    <a:srgbClr val="2C2C31"/>
                  </a:solidFill>
                </a:rPr>
                <a:t>stavaza</a:t>
              </a:r>
              <a:r>
                <a:rPr lang="nl-NL" sz="1400" kern="0" dirty="0">
                  <a:solidFill>
                    <a:srgbClr val="2C2C31"/>
                  </a:solidFill>
                </a:rPr>
                <a:t> monitor</a:t>
              </a:r>
              <a:endParaRPr lang="nl-NL" dirty="0"/>
            </a:p>
            <a:p>
              <a:pPr marL="742950" lvl="1" indent="-285750">
                <a:buFont typeface="Arial" panose="020B0604020202020204" pitchFamily="34" charset="0"/>
                <a:buChar char="•"/>
                <a:defRPr/>
              </a:pPr>
              <a:r>
                <a:rPr lang="nl-NL" sz="1400" kern="0" dirty="0">
                  <a:solidFill>
                    <a:srgbClr val="2C2C31"/>
                  </a:solidFill>
                </a:rPr>
                <a:t>Uitzoomen: is dit (nog steeds) het product dat we voor ogen hadden? Wat is qua doorontwikkeling wenselijk en haalbaar </a:t>
              </a:r>
              <a:r>
                <a:rPr lang="nl-NL" sz="1400" kern="0" dirty="0" err="1">
                  <a:solidFill>
                    <a:srgbClr val="2C2C31"/>
                  </a:solidFill>
                </a:rPr>
                <a:t>i.k.v</a:t>
              </a:r>
              <a:r>
                <a:rPr lang="nl-NL" sz="1400" kern="0" dirty="0">
                  <a:solidFill>
                    <a:srgbClr val="2C2C31"/>
                  </a:solidFill>
                </a:rPr>
                <a:t>. strategische ontwikkelingen?</a:t>
              </a:r>
              <a:endParaRPr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8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554F2353-35C9-4160-A1A7-1A4160FEB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077"/>
            <a:ext cx="12192000" cy="96092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85870" y="227736"/>
            <a:ext cx="8893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930775" algn="l"/>
                <a:tab pos="7445375" algn="l"/>
              </a:tabLst>
            </a:pPr>
            <a:r>
              <a:rPr lang="nl-NL" sz="2200" b="1" dirty="0">
                <a:solidFill>
                  <a:srgbClr val="004070"/>
                </a:solidFill>
                <a:latin typeface="Calibri"/>
              </a:rPr>
              <a:t>Power BI omgeving - Ontwikkelproces</a:t>
            </a:r>
          </a:p>
        </p:txBody>
      </p:sp>
      <p:sp>
        <p:nvSpPr>
          <p:cNvPr id="12" name="Rechthoek 11"/>
          <p:cNvSpPr/>
          <p:nvPr/>
        </p:nvSpPr>
        <p:spPr>
          <a:xfrm>
            <a:off x="83128" y="190948"/>
            <a:ext cx="12001282" cy="45719"/>
          </a:xfrm>
          <a:prstGeom prst="rect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6C17F19-BB1D-BB67-4D53-17A0FBE1369F}"/>
              </a:ext>
            </a:extLst>
          </p:cNvPr>
          <p:cNvSpPr txBox="1"/>
          <p:nvPr/>
        </p:nvSpPr>
        <p:spPr>
          <a:xfrm>
            <a:off x="783871" y="1097968"/>
            <a:ext cx="658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Overlegstructuur – Capaciteit (overleg + voorbereiding)</a:t>
            </a:r>
          </a:p>
          <a:p>
            <a:endParaRPr lang="nl-NL" dirty="0"/>
          </a:p>
        </p:txBody>
      </p:sp>
      <p:graphicFrame>
        <p:nvGraphicFramePr>
          <p:cNvPr id="3" name="Content Placeholder 9">
            <a:extLst>
              <a:ext uri="{FF2B5EF4-FFF2-40B4-BE49-F238E27FC236}">
                <a16:creationId xmlns:a16="http://schemas.microsoft.com/office/drawing/2014/main" id="{FDA31036-2B24-CD16-D333-1DCAAA6CB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750046"/>
              </p:ext>
            </p:extLst>
          </p:nvPr>
        </p:nvGraphicFramePr>
        <p:xfrm>
          <a:off x="327171" y="1637360"/>
          <a:ext cx="10645495" cy="4546600"/>
        </p:xfrm>
        <a:graphic>
          <a:graphicData uri="http://schemas.openxmlformats.org/drawingml/2006/table">
            <a:tbl>
              <a:tblPr firstRow="1" firstCol="1" lastRow="1" bandRow="1">
                <a:tableStyleId>{5C22544A-7EE6-4342-B048-85BDC9FD1C3A}</a:tableStyleId>
              </a:tblPr>
              <a:tblGrid>
                <a:gridCol w="1361817">
                  <a:extLst>
                    <a:ext uri="{9D8B030D-6E8A-4147-A177-3AD203B41FA5}">
                      <a16:colId xmlns:a16="http://schemas.microsoft.com/office/drawing/2014/main" val="1658688489"/>
                    </a:ext>
                  </a:extLst>
                </a:gridCol>
                <a:gridCol w="849527">
                  <a:extLst>
                    <a:ext uri="{9D8B030D-6E8A-4147-A177-3AD203B41FA5}">
                      <a16:colId xmlns:a16="http://schemas.microsoft.com/office/drawing/2014/main" val="3433658424"/>
                    </a:ext>
                  </a:extLst>
                </a:gridCol>
                <a:gridCol w="849527">
                  <a:extLst>
                    <a:ext uri="{9D8B030D-6E8A-4147-A177-3AD203B41FA5}">
                      <a16:colId xmlns:a16="http://schemas.microsoft.com/office/drawing/2014/main" val="4204641672"/>
                    </a:ext>
                  </a:extLst>
                </a:gridCol>
                <a:gridCol w="948078">
                  <a:extLst>
                    <a:ext uri="{9D8B030D-6E8A-4147-A177-3AD203B41FA5}">
                      <a16:colId xmlns:a16="http://schemas.microsoft.com/office/drawing/2014/main" val="2765493212"/>
                    </a:ext>
                  </a:extLst>
                </a:gridCol>
                <a:gridCol w="948078">
                  <a:extLst>
                    <a:ext uri="{9D8B030D-6E8A-4147-A177-3AD203B41FA5}">
                      <a16:colId xmlns:a16="http://schemas.microsoft.com/office/drawing/2014/main" val="2917637223"/>
                    </a:ext>
                  </a:extLst>
                </a:gridCol>
                <a:gridCol w="948078">
                  <a:extLst>
                    <a:ext uri="{9D8B030D-6E8A-4147-A177-3AD203B41FA5}">
                      <a16:colId xmlns:a16="http://schemas.microsoft.com/office/drawing/2014/main" val="14719041"/>
                    </a:ext>
                  </a:extLst>
                </a:gridCol>
                <a:gridCol w="948078">
                  <a:extLst>
                    <a:ext uri="{9D8B030D-6E8A-4147-A177-3AD203B41FA5}">
                      <a16:colId xmlns:a16="http://schemas.microsoft.com/office/drawing/2014/main" val="1076075001"/>
                    </a:ext>
                  </a:extLst>
                </a:gridCol>
                <a:gridCol w="948078">
                  <a:extLst>
                    <a:ext uri="{9D8B030D-6E8A-4147-A177-3AD203B41FA5}">
                      <a16:colId xmlns:a16="http://schemas.microsoft.com/office/drawing/2014/main" val="1628942793"/>
                    </a:ext>
                  </a:extLst>
                </a:gridCol>
                <a:gridCol w="948078">
                  <a:extLst>
                    <a:ext uri="{9D8B030D-6E8A-4147-A177-3AD203B41FA5}">
                      <a16:colId xmlns:a16="http://schemas.microsoft.com/office/drawing/2014/main" val="647936808"/>
                    </a:ext>
                  </a:extLst>
                </a:gridCol>
                <a:gridCol w="948078">
                  <a:extLst>
                    <a:ext uri="{9D8B030D-6E8A-4147-A177-3AD203B41FA5}">
                      <a16:colId xmlns:a16="http://schemas.microsoft.com/office/drawing/2014/main" val="111754887"/>
                    </a:ext>
                  </a:extLst>
                </a:gridCol>
                <a:gridCol w="948078">
                  <a:extLst>
                    <a:ext uri="{9D8B030D-6E8A-4147-A177-3AD203B41FA5}">
                      <a16:colId xmlns:a16="http://schemas.microsoft.com/office/drawing/2014/main" val="2148953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/>
                        <a:t>Overleg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/>
                        <a:t>Frequentie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/>
                        <a:t>Duur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/>
                        <a:t>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/>
                        <a:t>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dirty="0"/>
                        <a:t>Overig 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/>
                        <a:t>Data analist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/>
                        <a:t>Data ontwikkelaar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/>
                        <a:t>Programma-/ lijnmanager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/>
                        <a:t>Lid regiegroep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/>
                        <a:t>PM IGA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3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000" b="0"/>
                        <a:t>Teamoverleg business</a:t>
                      </a:r>
                      <a:endParaRPr lang="nl-NL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1x per maand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30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1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1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30 min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46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1000" b="0" dirty="0" err="1"/>
                        <a:t>Requirementsessie</a:t>
                      </a:r>
                      <a:endParaRPr lang="nl-NL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1x per maand, </a:t>
                      </a:r>
                      <a:r>
                        <a:rPr lang="nl-NL" sz="1000" b="0" dirty="0" err="1">
                          <a:solidFill>
                            <a:schemeClr val="tx1"/>
                          </a:solidFill>
                        </a:rPr>
                        <a:t>vòòr</a:t>
                      </a:r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 sprint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2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>
                          <a:solidFill>
                            <a:schemeClr val="tx1"/>
                          </a:solidFill>
                        </a:rPr>
                        <a:t>3 uur</a:t>
                      </a:r>
                      <a:endParaRPr lang="nl-NL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4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Indien gewenst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4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>
                          <a:solidFill>
                            <a:schemeClr val="tx1"/>
                          </a:solidFill>
                        </a:rPr>
                        <a:t>3 uur</a:t>
                      </a:r>
                      <a:endParaRPr lang="nl-NL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Indien gewenst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6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1000" b="0" dirty="0" err="1"/>
                        <a:t>DevOps</a:t>
                      </a:r>
                      <a:r>
                        <a:rPr lang="nl-NL" sz="1000" b="0" dirty="0"/>
                        <a:t>: Sprint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1x per maand</a:t>
                      </a:r>
                    </a:p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(begin)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2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3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3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2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64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1000" b="0" dirty="0"/>
                        <a:t>Sprint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1x per maand (eind)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30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1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>
                          <a:solidFill>
                            <a:schemeClr val="tx1"/>
                          </a:solidFill>
                        </a:rPr>
                        <a:t>30 min</a:t>
                      </a:r>
                      <a:endParaRPr lang="nl-NL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30 min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1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30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5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1000" b="0" dirty="0" err="1"/>
                        <a:t>PowerBI</a:t>
                      </a:r>
                      <a:r>
                        <a:rPr lang="nl-NL" sz="1000" b="0" dirty="0"/>
                        <a:t> overleg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2x per maand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45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22,5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22,5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84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1000" b="0" dirty="0"/>
                        <a:t>Product </a:t>
                      </a:r>
                      <a:r>
                        <a:rPr lang="nl-NL" sz="1000" b="0" dirty="0" err="1"/>
                        <a:t>owners</a:t>
                      </a:r>
                      <a:r>
                        <a:rPr lang="nl-NL" sz="1000" b="0" dirty="0"/>
                        <a:t> overleg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1x per maand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1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>
                          <a:solidFill>
                            <a:schemeClr val="tx1"/>
                          </a:solidFill>
                        </a:rPr>
                        <a:t>1 uur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1 uur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0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1 uur</a:t>
                      </a:r>
                      <a:endParaRPr lang="nl-NL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49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1000" b="0" dirty="0"/>
                        <a:t>Productoverleg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1x per kwartaal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1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33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uur</a:t>
                      </a:r>
                      <a:endParaRPr lang="nl-NL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min</a:t>
                      </a:r>
                      <a:endParaRPr lang="nl-NL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33 min</a:t>
                      </a:r>
                      <a:endParaRPr lang="nl-NL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05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1000" b="0" dirty="0"/>
                        <a:t>Strategisch productoverleg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1 keer per kwartaal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1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>
                          <a:solidFill>
                            <a:schemeClr val="tx1"/>
                          </a:solidFill>
                        </a:rPr>
                        <a:t>33 min</a:t>
                      </a:r>
                      <a:endParaRPr lang="nl-NL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Coördinatoren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Indien gewenst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>
                          <a:solidFill>
                            <a:schemeClr val="tx1"/>
                          </a:solidFill>
                        </a:rPr>
                        <a:t>33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33 min</a:t>
                      </a:r>
                      <a:endParaRPr lang="nl-NL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33 min</a:t>
                      </a:r>
                      <a:endParaRPr lang="nl-NL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3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NL" sz="1000" b="1" dirty="0"/>
                        <a:t>Totaal per maand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/>
                        <a:t>9,7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/>
                        <a:t>5,5 uur</a:t>
                      </a:r>
                      <a:endParaRPr lang="nl-NL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nl-NL" sz="1000" b="0" dirty="0"/>
                        <a:t>1 uur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/>
                        <a:t>9,2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/>
                        <a:t>6,2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/>
                        <a:t>0,3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/>
                        <a:t>1,7 uur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00" b="0" dirty="0"/>
                        <a:t>1,3 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9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62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554F2353-35C9-4160-A1A7-1A4160FEB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077"/>
            <a:ext cx="12192000" cy="96092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85870" y="227736"/>
            <a:ext cx="8893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930775" algn="l"/>
                <a:tab pos="7445375" algn="l"/>
              </a:tabLst>
            </a:pPr>
            <a:r>
              <a:rPr lang="nl-NL" sz="2200" b="1" dirty="0">
                <a:solidFill>
                  <a:srgbClr val="004070"/>
                </a:solidFill>
                <a:latin typeface="Calibri"/>
              </a:rPr>
              <a:t>Structuur Ontwikkelproces</a:t>
            </a:r>
          </a:p>
        </p:txBody>
      </p:sp>
      <p:sp>
        <p:nvSpPr>
          <p:cNvPr id="12" name="Rechthoek 11"/>
          <p:cNvSpPr/>
          <p:nvPr/>
        </p:nvSpPr>
        <p:spPr>
          <a:xfrm>
            <a:off x="83128" y="190948"/>
            <a:ext cx="12001282" cy="45719"/>
          </a:xfrm>
          <a:prstGeom prst="rect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6C17F19-BB1D-BB67-4D53-17A0FBE1369F}"/>
              </a:ext>
            </a:extLst>
          </p:cNvPr>
          <p:cNvSpPr txBox="1"/>
          <p:nvPr/>
        </p:nvSpPr>
        <p:spPr>
          <a:xfrm>
            <a:off x="783871" y="1286233"/>
            <a:ext cx="65806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nl-NL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b="0" dirty="0" err="1"/>
              <a:t>Roadmap</a:t>
            </a:r>
            <a:endParaRPr lang="nl-NL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b="0" dirty="0" err="1"/>
              <a:t>Epics</a:t>
            </a:r>
            <a:endParaRPr lang="nl-NL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b="0" dirty="0"/>
              <a:t>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b="0" dirty="0"/>
              <a:t>PBI - User </a:t>
            </a:r>
            <a:r>
              <a:rPr lang="nl-NL" b="0" dirty="0" err="1"/>
              <a:t>Stories</a:t>
            </a:r>
            <a:endParaRPr lang="nl-NL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b="0" dirty="0"/>
              <a:t>Taken</a:t>
            </a:r>
          </a:p>
          <a:p>
            <a:br>
              <a:rPr lang="nl-NL" b="0" dirty="0"/>
            </a:br>
            <a:endParaRPr lang="nl-NL" b="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681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554F2353-35C9-4160-A1A7-1A4160FEB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077"/>
            <a:ext cx="12192000" cy="96092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85870" y="227736"/>
            <a:ext cx="8893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930775" algn="l"/>
                <a:tab pos="7445375" algn="l"/>
              </a:tabLst>
            </a:pPr>
            <a:r>
              <a:rPr lang="nl-NL" sz="2200" b="1" dirty="0">
                <a:solidFill>
                  <a:srgbClr val="004070"/>
                </a:solidFill>
                <a:latin typeface="Calibri"/>
              </a:rPr>
              <a:t>Power BI omgeving - Ontwikkelproces</a:t>
            </a:r>
          </a:p>
        </p:txBody>
      </p:sp>
      <p:sp>
        <p:nvSpPr>
          <p:cNvPr id="12" name="Rechthoek 11"/>
          <p:cNvSpPr/>
          <p:nvPr/>
        </p:nvSpPr>
        <p:spPr>
          <a:xfrm>
            <a:off x="83128" y="190948"/>
            <a:ext cx="12001282" cy="45719"/>
          </a:xfrm>
          <a:prstGeom prst="rect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6C17F19-BB1D-BB67-4D53-17A0FBE1369F}"/>
              </a:ext>
            </a:extLst>
          </p:cNvPr>
          <p:cNvSpPr txBox="1"/>
          <p:nvPr/>
        </p:nvSpPr>
        <p:spPr>
          <a:xfrm>
            <a:off x="783872" y="1286233"/>
            <a:ext cx="40570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nl-NL" dirty="0" err="1"/>
              <a:t>Roadmap</a:t>
            </a:r>
            <a:endParaRPr lang="nl-NL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b="0" dirty="0"/>
              <a:t>Stel een data-/ en BI-strategie met daarbij behorende doelen 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b="0" dirty="0"/>
              <a:t>Vertaal doelen naar onderwerpen (</a:t>
            </a:r>
            <a:r>
              <a:rPr lang="nl-NL" b="0" dirty="0" err="1"/>
              <a:t>epics</a:t>
            </a:r>
            <a:r>
              <a:rPr lang="nl-NL" b="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b="0" dirty="0"/>
              <a:t>Definieer sub onderwerpen (features) en koppel ze aan strategische onderwerpen (</a:t>
            </a:r>
            <a:r>
              <a:rPr lang="nl-NL" b="0" dirty="0" err="1"/>
              <a:t>epics</a:t>
            </a:r>
            <a:r>
              <a:rPr lang="nl-NL" b="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b="0" dirty="0"/>
              <a:t>Plan de releases van de BI-oplossing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b="0" dirty="0"/>
              <a:t>Verzamel en integreer feedback van stakeholders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b="0" dirty="0"/>
              <a:t>Meet de resultaten regelmatig</a:t>
            </a:r>
          </a:p>
          <a:p>
            <a:br>
              <a:rPr lang="nl-NL" b="0" dirty="0"/>
            </a:br>
            <a:endParaRPr lang="nl-NL" b="0" dirty="0"/>
          </a:p>
          <a:p>
            <a:endParaRPr lang="nl-NL" dirty="0"/>
          </a:p>
        </p:txBody>
      </p:sp>
      <p:pic>
        <p:nvPicPr>
          <p:cNvPr id="3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410B429-B5A6-9AFB-A54C-9C5B32BDB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04" y="1065074"/>
            <a:ext cx="6985800" cy="41914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159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554F2353-35C9-4160-A1A7-1A4160FEB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077"/>
            <a:ext cx="12192000" cy="96092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85870" y="227736"/>
            <a:ext cx="8893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930775" algn="l"/>
                <a:tab pos="7445375" algn="l"/>
              </a:tabLst>
            </a:pPr>
            <a:r>
              <a:rPr lang="nl-NL" sz="2200" b="1" dirty="0">
                <a:solidFill>
                  <a:srgbClr val="004070"/>
                </a:solidFill>
                <a:latin typeface="Calibri"/>
              </a:rPr>
              <a:t>Power BI omgeving - Ontwikkelproces</a:t>
            </a:r>
          </a:p>
        </p:txBody>
      </p:sp>
      <p:sp>
        <p:nvSpPr>
          <p:cNvPr id="12" name="Rechthoek 11"/>
          <p:cNvSpPr/>
          <p:nvPr/>
        </p:nvSpPr>
        <p:spPr>
          <a:xfrm>
            <a:off x="83128" y="190948"/>
            <a:ext cx="12001282" cy="45719"/>
          </a:xfrm>
          <a:prstGeom prst="rect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6C17F19-BB1D-BB67-4D53-17A0FBE1369F}"/>
              </a:ext>
            </a:extLst>
          </p:cNvPr>
          <p:cNvSpPr txBox="1"/>
          <p:nvPr/>
        </p:nvSpPr>
        <p:spPr>
          <a:xfrm>
            <a:off x="783871" y="1286233"/>
            <a:ext cx="65806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Het ontwikkelproces – Iteraties (sprints)</a:t>
            </a:r>
          </a:p>
          <a:p>
            <a:r>
              <a:rPr lang="nl-NL" b="0" i="1" dirty="0">
                <a:solidFill>
                  <a:schemeClr val="accent5">
                    <a:lumMod val="50000"/>
                  </a:schemeClr>
                </a:solidFill>
              </a:rPr>
              <a:t>Achtergrond: we gaan er vanuit dat we geen ‘</a:t>
            </a:r>
            <a:r>
              <a:rPr lang="nl-NL" b="0" i="1" dirty="0" err="1">
                <a:solidFill>
                  <a:schemeClr val="accent5">
                    <a:lumMod val="50000"/>
                  </a:schemeClr>
                </a:solidFill>
              </a:rPr>
              <a:t>dedicated</a:t>
            </a:r>
            <a:r>
              <a:rPr lang="nl-NL" b="0" i="1" dirty="0">
                <a:solidFill>
                  <a:schemeClr val="accent5">
                    <a:lumMod val="50000"/>
                  </a:schemeClr>
                </a:solidFill>
              </a:rPr>
              <a:t>’ data-ontwikkelaar(s) c.q. data-analist(en) hebben voor één beleidsterrein. Iedereen werkt aan meerdere monitors.  </a:t>
            </a:r>
          </a:p>
          <a:p>
            <a:endParaRPr lang="nl-NL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b="0" dirty="0"/>
              <a:t>Korte iteraties: sprints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Cyclus van 4 weken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b="0" dirty="0"/>
              <a:t>Start (begin week 1): sprint planning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Welke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</a:rPr>
              <a:t>PBI’s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 en taken (user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</a:rPr>
              <a:t>stories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) uit de product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</a:rPr>
              <a:t>backlog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 komen in de sprint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</a:rPr>
              <a:t>backlog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b="0" dirty="0"/>
              <a:t>Afronding (eind week 4): sprint review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Presentatie van het opgeleverde product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nl-NL" b="0" dirty="0"/>
              <a:t>Rollen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Product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</a:rPr>
              <a:t>owner</a:t>
            </a:r>
            <a:endParaRPr lang="nl-NL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NL" dirty="0" err="1">
                <a:solidFill>
                  <a:schemeClr val="accent5">
                    <a:lumMod val="50000"/>
                  </a:schemeClr>
                </a:solidFill>
              </a:rPr>
              <a:t>Key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 User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Data-ontwikkelaar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Data-analist</a:t>
            </a:r>
          </a:p>
          <a:p>
            <a:br>
              <a:rPr lang="nl-NL" b="0" dirty="0"/>
            </a:br>
            <a:endParaRPr lang="nl-NL" b="0" dirty="0"/>
          </a:p>
          <a:p>
            <a:endParaRPr lang="nl-NL" dirty="0"/>
          </a:p>
        </p:txBody>
      </p:sp>
      <p:pic>
        <p:nvPicPr>
          <p:cNvPr id="3" name="Content Placeholder 7" descr="A screen shot of a computer&#10;&#10;Description automatically generated">
            <a:extLst>
              <a:ext uri="{FF2B5EF4-FFF2-40B4-BE49-F238E27FC236}">
                <a16:creationId xmlns:a16="http://schemas.microsoft.com/office/drawing/2014/main" id="{18560CFE-571A-884D-158A-CB105CB60A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12" y="1700526"/>
            <a:ext cx="5219700" cy="369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554F2353-35C9-4160-A1A7-1A4160FEB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077"/>
            <a:ext cx="12192000" cy="96092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85870" y="227736"/>
            <a:ext cx="8893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930775" algn="l"/>
                <a:tab pos="7445375" algn="l"/>
              </a:tabLst>
            </a:pPr>
            <a:r>
              <a:rPr lang="nl-NL" sz="2200" b="1" dirty="0">
                <a:solidFill>
                  <a:srgbClr val="004070"/>
                </a:solidFill>
                <a:latin typeface="Calibri"/>
              </a:rPr>
              <a:t>Power BI omgeving - Ontwikkelproces</a:t>
            </a:r>
          </a:p>
        </p:txBody>
      </p:sp>
      <p:sp>
        <p:nvSpPr>
          <p:cNvPr id="12" name="Rechthoek 11"/>
          <p:cNvSpPr/>
          <p:nvPr/>
        </p:nvSpPr>
        <p:spPr>
          <a:xfrm>
            <a:off x="83128" y="190948"/>
            <a:ext cx="12001282" cy="45719"/>
          </a:xfrm>
          <a:prstGeom prst="rect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6C17F19-BB1D-BB67-4D53-17A0FBE1369F}"/>
              </a:ext>
            </a:extLst>
          </p:cNvPr>
          <p:cNvSpPr txBox="1"/>
          <p:nvPr/>
        </p:nvSpPr>
        <p:spPr>
          <a:xfrm>
            <a:off x="838199" y="761665"/>
            <a:ext cx="6580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De invulling van de iteratie - sprint  </a:t>
            </a:r>
          </a:p>
          <a:p>
            <a:endParaRPr lang="nl-NL" dirty="0"/>
          </a:p>
          <a:p>
            <a:br>
              <a:rPr lang="nl-NL" b="0" dirty="0"/>
            </a:br>
            <a:endParaRPr lang="nl-NL" b="0" dirty="0"/>
          </a:p>
          <a:p>
            <a:endParaRPr lang="nl-NL" dirty="0"/>
          </a:p>
        </p:txBody>
      </p:sp>
      <p:grpSp>
        <p:nvGrpSpPr>
          <p:cNvPr id="3" name="Group 29">
            <a:extLst>
              <a:ext uri="{FF2B5EF4-FFF2-40B4-BE49-F238E27FC236}">
                <a16:creationId xmlns:a16="http://schemas.microsoft.com/office/drawing/2014/main" id="{1F68B4B4-47B6-8C93-98E5-FE7F65C9A46F}"/>
              </a:ext>
            </a:extLst>
          </p:cNvPr>
          <p:cNvGrpSpPr/>
          <p:nvPr/>
        </p:nvGrpSpPr>
        <p:grpSpPr>
          <a:xfrm>
            <a:off x="838200" y="1464362"/>
            <a:ext cx="10515598" cy="1742219"/>
            <a:chOff x="838201" y="1686781"/>
            <a:chExt cx="10046296" cy="2334712"/>
          </a:xfrm>
        </p:grpSpPr>
        <p:sp>
          <p:nvSpPr>
            <p:cNvPr id="4" name="Rectangle 30">
              <a:extLst>
                <a:ext uri="{FF2B5EF4-FFF2-40B4-BE49-F238E27FC236}">
                  <a16:creationId xmlns:a16="http://schemas.microsoft.com/office/drawing/2014/main" id="{5432B673-D839-32E6-C1CD-0327BF4CC932}"/>
                </a:ext>
              </a:extLst>
            </p:cNvPr>
            <p:cNvSpPr/>
            <p:nvPr/>
          </p:nvSpPr>
          <p:spPr>
            <a:xfrm>
              <a:off x="838201" y="1690688"/>
              <a:ext cx="2398441" cy="2330805"/>
            </a:xfrm>
            <a:prstGeom prst="rect">
              <a:avLst/>
            </a:prstGeom>
            <a:solidFill>
              <a:srgbClr val="37E7FD">
                <a:lumMod val="40000"/>
                <a:lumOff val="60000"/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Ontwikkeling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F0F0F"/>
                  </a:solidFill>
                  <a:effectLst/>
                  <a:uLnTx/>
                  <a:uFillTx/>
                  <a:ea typeface="+mn-ea"/>
                  <a:cs typeface="+mn-cs"/>
                </a:rPr>
                <a:t>Ontwikkelaars beginnen met het bouwen van de dashboards, gebruikmakend van </a:t>
              </a:r>
              <a:r>
                <a:rPr kumimoji="0" lang="nl-NL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F0F0F"/>
                  </a:solidFill>
                  <a:effectLst/>
                  <a:uLnTx/>
                  <a:uFillTx/>
                  <a:ea typeface="+mn-ea"/>
                  <a:cs typeface="+mn-cs"/>
                </a:rPr>
                <a:t>mock</a:t>
              </a: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F0F0F"/>
                  </a:solidFill>
                  <a:effectLst/>
                  <a:uLnTx/>
                  <a:uFillTx/>
                  <a:ea typeface="+mn-ea"/>
                  <a:cs typeface="+mn-cs"/>
                </a:rPr>
                <a:t> data of een ontwikkelingsdatabase.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F0F0F"/>
                  </a:solidFill>
                  <a:effectLst/>
                  <a:uLnTx/>
                  <a:uFillTx/>
                  <a:ea typeface="+mn-ea"/>
                  <a:cs typeface="+mn-cs"/>
                </a:rPr>
                <a:t>Basisfunctionaliteit en ontwerpaspecten worden getest in de ontwikkelomgeving.</a:t>
              </a:r>
              <a:endParaRPr kumimoji="0" lang="nl-NL" sz="12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latin typeface="Poppins"/>
                <a:ea typeface="+mn-ea"/>
                <a:cs typeface="+mn-cs"/>
              </a:endParaRPr>
            </a:p>
          </p:txBody>
        </p:sp>
        <p:sp>
          <p:nvSpPr>
            <p:cNvPr id="5" name="Rectangle 31">
              <a:extLst>
                <a:ext uri="{FF2B5EF4-FFF2-40B4-BE49-F238E27FC236}">
                  <a16:creationId xmlns:a16="http://schemas.microsoft.com/office/drawing/2014/main" id="{C614515E-4593-41F8-4298-98E5A8486AAE}"/>
                </a:ext>
              </a:extLst>
            </p:cNvPr>
            <p:cNvSpPr>
              <a:spLocks/>
            </p:cNvSpPr>
            <p:nvPr/>
          </p:nvSpPr>
          <p:spPr>
            <a:xfrm>
              <a:off x="3387486" y="1686782"/>
              <a:ext cx="2398441" cy="2330805"/>
            </a:xfrm>
            <a:prstGeom prst="rect">
              <a:avLst/>
            </a:prstGeom>
            <a:solidFill>
              <a:srgbClr val="37E7FD">
                <a:lumMod val="40000"/>
                <a:lumOff val="60000"/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>
              <a:noAutofit/>
            </a:bodyPr>
            <a:lstStyle/>
            <a:p>
              <a:pPr marL="0" indent="0">
                <a:buFontTx/>
                <a:buNone/>
              </a:pPr>
              <a:r>
                <a:rPr lang="nl-NL" sz="1200" b="1" kern="0" dirty="0">
                  <a:solidFill>
                    <a:srgbClr val="2C2C31"/>
                  </a:solidFill>
                </a:rPr>
                <a:t>Testen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200" kern="0" dirty="0">
                  <a:solidFill>
                    <a:srgbClr val="2C2C31"/>
                  </a:solidFill>
                </a:rPr>
                <a:t>In deze fase worden de dashboards grondig getest op functionaliteit, interactie en data-integriteit.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200" kern="0" dirty="0">
                  <a:solidFill>
                    <a:srgbClr val="2C2C31"/>
                  </a:solidFill>
                </a:rPr>
                <a:t>Eventuele bugs die tijdens het testen worden ontdekt, worden opgelost. Dit kan leiden tot korte cycli van ontwikkeling en testen.</a:t>
              </a:r>
            </a:p>
          </p:txBody>
        </p:sp>
        <p:sp>
          <p:nvSpPr>
            <p:cNvPr id="6" name="Rectangle 32">
              <a:extLst>
                <a:ext uri="{FF2B5EF4-FFF2-40B4-BE49-F238E27FC236}">
                  <a16:creationId xmlns:a16="http://schemas.microsoft.com/office/drawing/2014/main" id="{1CF00AC7-1F45-DB1A-5FFB-B7B9616DDC05}"/>
                </a:ext>
              </a:extLst>
            </p:cNvPr>
            <p:cNvSpPr/>
            <p:nvPr/>
          </p:nvSpPr>
          <p:spPr>
            <a:xfrm>
              <a:off x="5936771" y="1686781"/>
              <a:ext cx="2398441" cy="2330803"/>
            </a:xfrm>
            <a:prstGeom prst="rect">
              <a:avLst/>
            </a:prstGeom>
            <a:solidFill>
              <a:srgbClr val="37E7FD">
                <a:lumMod val="40000"/>
                <a:lumOff val="60000"/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1200" b="1" kern="0" dirty="0">
                  <a:solidFill>
                    <a:srgbClr val="0F0F0F"/>
                  </a:solidFill>
                </a:rPr>
                <a:t>Acceptatie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nl-NL" sz="1200" kern="0" dirty="0">
                  <a:solidFill>
                    <a:srgbClr val="0F0F0F"/>
                  </a:solidFill>
                </a:rPr>
                <a:t>Dashboards worden verplaatst naar de acceptatieomgeving. Hier worden ze getest in een omgeving die lijkt op de productieomgeving.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nl-NL" sz="1200" kern="0" dirty="0">
                  <a:solidFill>
                    <a:srgbClr val="0F0F0F"/>
                  </a:solidFill>
                </a:rPr>
                <a:t>Stakeholders, zoals eindgebruikers of projectmanagers, beoordelen de dashboards en geven feedback.</a:t>
              </a:r>
            </a:p>
          </p:txBody>
        </p:sp>
        <p:sp>
          <p:nvSpPr>
            <p:cNvPr id="8" name="Rectangle 33">
              <a:extLst>
                <a:ext uri="{FF2B5EF4-FFF2-40B4-BE49-F238E27FC236}">
                  <a16:creationId xmlns:a16="http://schemas.microsoft.com/office/drawing/2014/main" id="{A29C9759-B8BE-C8FA-8FFD-BE697455FEFE}"/>
                </a:ext>
              </a:extLst>
            </p:cNvPr>
            <p:cNvSpPr/>
            <p:nvPr/>
          </p:nvSpPr>
          <p:spPr>
            <a:xfrm>
              <a:off x="8486056" y="1694052"/>
              <a:ext cx="2398441" cy="2323532"/>
            </a:xfrm>
            <a:prstGeom prst="rect">
              <a:avLst/>
            </a:prstGeom>
            <a:solidFill>
              <a:srgbClr val="37E7FD">
                <a:lumMod val="40000"/>
                <a:lumOff val="60000"/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>
              <a:normAutofit/>
            </a:bodyPr>
            <a:lstStyle/>
            <a:p>
              <a:pPr marL="0" indent="0">
                <a:buFontTx/>
                <a:buNone/>
              </a:pPr>
              <a:r>
                <a:rPr lang="nl-NL" sz="1200" b="1" kern="0" dirty="0">
                  <a:solidFill>
                    <a:srgbClr val="0F0F0F"/>
                  </a:solidFill>
                </a:rPr>
                <a:t>Productie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200" kern="0" dirty="0">
                  <a:solidFill>
                    <a:srgbClr val="0F0F0F"/>
                  </a:solidFill>
                </a:rPr>
                <a:t>Dashboards worden in de productieomgeving geplaatst.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200" kern="0" dirty="0">
                  <a:solidFill>
                    <a:srgbClr val="0F0F0F"/>
                  </a:solidFill>
                </a:rPr>
                <a:t>Na uitrol wordt de werking van de dashboards gemonitord en wordt ondersteuning geboden voor eventuele problemen.</a:t>
              </a:r>
            </a:p>
          </p:txBody>
        </p:sp>
      </p:grpSp>
      <p:sp>
        <p:nvSpPr>
          <p:cNvPr id="9" name="Tekstvak 8">
            <a:extLst>
              <a:ext uri="{FF2B5EF4-FFF2-40B4-BE49-F238E27FC236}">
                <a16:creationId xmlns:a16="http://schemas.microsoft.com/office/drawing/2014/main" id="{49CECA36-C05C-8FE0-21B9-0D8D50EA7478}"/>
              </a:ext>
            </a:extLst>
          </p:cNvPr>
          <p:cNvSpPr txBox="1"/>
          <p:nvPr/>
        </p:nvSpPr>
        <p:spPr>
          <a:xfrm>
            <a:off x="745067" y="3810000"/>
            <a:ext cx="916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Voorwaarde om dit ontwikkelproces goed te kunnen invullen is </a:t>
            </a:r>
            <a:r>
              <a:rPr lang="nl-NL" sz="1200" dirty="0" err="1"/>
              <a:t>PowerBI</a:t>
            </a:r>
            <a:r>
              <a:rPr lang="nl-NL" sz="1200" dirty="0"/>
              <a:t> premium. </a:t>
            </a:r>
          </a:p>
        </p:txBody>
      </p:sp>
    </p:spTree>
    <p:extLst>
      <p:ext uri="{BB962C8B-B14F-4D97-AF65-F5344CB8AC3E}">
        <p14:creationId xmlns:p14="http://schemas.microsoft.com/office/powerpoint/2010/main" val="219033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554F2353-35C9-4160-A1A7-1A4160FEB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077"/>
            <a:ext cx="12192000" cy="96092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85870" y="227736"/>
            <a:ext cx="8893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930775" algn="l"/>
                <a:tab pos="7445375" algn="l"/>
              </a:tabLst>
            </a:pPr>
            <a:r>
              <a:rPr lang="nl-NL" sz="2200" b="1" dirty="0">
                <a:solidFill>
                  <a:srgbClr val="004070"/>
                </a:solidFill>
                <a:latin typeface="Calibri"/>
              </a:rPr>
              <a:t>Power BI omgeving - Ontwikkelproces</a:t>
            </a:r>
          </a:p>
        </p:txBody>
      </p:sp>
      <p:sp>
        <p:nvSpPr>
          <p:cNvPr id="12" name="Rechthoek 11"/>
          <p:cNvSpPr/>
          <p:nvPr/>
        </p:nvSpPr>
        <p:spPr>
          <a:xfrm>
            <a:off x="83128" y="190948"/>
            <a:ext cx="12001282" cy="45719"/>
          </a:xfrm>
          <a:prstGeom prst="rect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6C17F19-BB1D-BB67-4D53-17A0FBE1369F}"/>
              </a:ext>
            </a:extLst>
          </p:cNvPr>
          <p:cNvSpPr txBox="1"/>
          <p:nvPr/>
        </p:nvSpPr>
        <p:spPr>
          <a:xfrm>
            <a:off x="838199" y="761665"/>
            <a:ext cx="6580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De invulling van de iteratie – 4 wekelijkse sprint  </a:t>
            </a:r>
          </a:p>
          <a:p>
            <a:endParaRPr lang="nl-NL" dirty="0"/>
          </a:p>
          <a:p>
            <a:br>
              <a:rPr lang="nl-NL" b="0" dirty="0"/>
            </a:br>
            <a:endParaRPr lang="nl-NL" b="0" dirty="0"/>
          </a:p>
          <a:p>
            <a:endParaRPr lang="nl-NL" dirty="0"/>
          </a:p>
        </p:txBody>
      </p:sp>
      <p:grpSp>
        <p:nvGrpSpPr>
          <p:cNvPr id="58" name="Groep 57">
            <a:extLst>
              <a:ext uri="{FF2B5EF4-FFF2-40B4-BE49-F238E27FC236}">
                <a16:creationId xmlns:a16="http://schemas.microsoft.com/office/drawing/2014/main" id="{C0F6D76C-D424-8F26-3A51-5DBB709E2B37}"/>
              </a:ext>
            </a:extLst>
          </p:cNvPr>
          <p:cNvGrpSpPr/>
          <p:nvPr/>
        </p:nvGrpSpPr>
        <p:grpSpPr>
          <a:xfrm>
            <a:off x="838197" y="1154405"/>
            <a:ext cx="10476001" cy="4622178"/>
            <a:chOff x="838197" y="1154405"/>
            <a:chExt cx="10476001" cy="5200478"/>
          </a:xfrm>
        </p:grpSpPr>
        <p:grpSp>
          <p:nvGrpSpPr>
            <p:cNvPr id="9" name="Group 62">
              <a:extLst>
                <a:ext uri="{FF2B5EF4-FFF2-40B4-BE49-F238E27FC236}">
                  <a16:creationId xmlns:a16="http://schemas.microsoft.com/office/drawing/2014/main" id="{B052111D-D17F-B159-4500-F34F8406F430}"/>
                </a:ext>
              </a:extLst>
            </p:cNvPr>
            <p:cNvGrpSpPr>
              <a:grpSpLocks/>
            </p:cNvGrpSpPr>
            <p:nvPr/>
          </p:nvGrpSpPr>
          <p:grpSpPr>
            <a:xfrm>
              <a:off x="838197" y="3805631"/>
              <a:ext cx="10476000" cy="2549252"/>
              <a:chOff x="838201" y="1538488"/>
              <a:chExt cx="10446737" cy="4954388"/>
            </a:xfrm>
          </p:grpSpPr>
          <p:sp>
            <p:nvSpPr>
              <p:cNvPr id="11" name="TextBox 63">
                <a:extLst>
                  <a:ext uri="{FF2B5EF4-FFF2-40B4-BE49-F238E27FC236}">
                    <a16:creationId xmlns:a16="http://schemas.microsoft.com/office/drawing/2014/main" id="{C556E1F9-FF1C-05A3-383B-780A1217C1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7534" y="1538488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38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Maandag</a:t>
                </a: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TextBox 64">
                <a:extLst>
                  <a:ext uri="{FF2B5EF4-FFF2-40B4-BE49-F238E27FC236}">
                    <a16:creationId xmlns:a16="http://schemas.microsoft.com/office/drawing/2014/main" id="{675EC46E-3DEE-2B44-9562-4F958CA754E0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162735" y="2539425"/>
                <a:ext cx="2371205" cy="369332"/>
              </a:xfrm>
              <a:prstGeom prst="rect">
                <a:avLst/>
              </a:prstGeom>
              <a:solidFill>
                <a:srgbClr val="1ACAE0">
                  <a:alpha val="50196"/>
                </a:srgbClr>
              </a:solidFill>
              <a:ln>
                <a:noFill/>
              </a:ln>
            </p:spPr>
            <p:txBody>
              <a:bodyPr wrap="square" rtlCol="0" anchor="ctr">
                <a:norm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782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Week 3</a:t>
                </a: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TextBox 65">
                <a:extLst>
                  <a:ext uri="{FF2B5EF4-FFF2-40B4-BE49-F238E27FC236}">
                    <a16:creationId xmlns:a16="http://schemas.microsoft.com/office/drawing/2014/main" id="{45A1B2AE-2C82-158F-FD95-6D4B18D3C9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0938" y="1538488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10196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38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Dinsdag</a:t>
                </a: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TextBox 66">
                <a:extLst>
                  <a:ext uri="{FF2B5EF4-FFF2-40B4-BE49-F238E27FC236}">
                    <a16:creationId xmlns:a16="http://schemas.microsoft.com/office/drawing/2014/main" id="{B9C7C5F7-938E-2919-B44D-0EB8FE382D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36938" y="1538488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38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Woensdag</a:t>
                </a: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TextBox 67">
                <a:extLst>
                  <a:ext uri="{FF2B5EF4-FFF2-40B4-BE49-F238E27FC236}">
                    <a16:creationId xmlns:a16="http://schemas.microsoft.com/office/drawing/2014/main" id="{CFFC672F-D465-05E4-3A1A-3D2552D14D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2938" y="1538488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10196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38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Donderdag</a:t>
                </a: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TextBox 68">
                <a:extLst>
                  <a:ext uri="{FF2B5EF4-FFF2-40B4-BE49-F238E27FC236}">
                    <a16:creationId xmlns:a16="http://schemas.microsoft.com/office/drawing/2014/main" id="{7ECE2985-E9B0-78A8-8337-CAE6BD8B36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938" y="1538488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38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Vrijdag</a:t>
                </a: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Rectangle 69">
                <a:extLst>
                  <a:ext uri="{FF2B5EF4-FFF2-40B4-BE49-F238E27FC236}">
                    <a16:creationId xmlns:a16="http://schemas.microsoft.com/office/drawing/2014/main" id="{467560E7-3BD3-8225-1999-F02A4B8379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07535" y="1907821"/>
                <a:ext cx="2014410" cy="2001872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8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Ontwikkelen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endParaRPr>
              </a:p>
            </p:txBody>
          </p:sp>
          <p:sp>
            <p:nvSpPr>
              <p:cNvPr id="19" name="Rectangle 70">
                <a:extLst>
                  <a:ext uri="{FF2B5EF4-FFF2-40B4-BE49-F238E27FC236}">
                    <a16:creationId xmlns:a16="http://schemas.microsoft.com/office/drawing/2014/main" id="{6F8CFAE5-4832-F6B2-2F0B-E792C207C8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20937" y="1907821"/>
                <a:ext cx="2022350" cy="2001872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10196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8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Ontwikkelen</a:t>
                </a:r>
                <a:endPara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0" name="Rectangle 71">
                <a:extLst>
                  <a:ext uri="{FF2B5EF4-FFF2-40B4-BE49-F238E27FC236}">
                    <a16:creationId xmlns:a16="http://schemas.microsoft.com/office/drawing/2014/main" id="{6186B3FE-BE00-001C-DD00-91D0AD57F1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36937" y="1907821"/>
                <a:ext cx="2016000" cy="2001872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8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Ontwikkelen</a:t>
                </a:r>
                <a:endPara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Rectangle 72">
                <a:extLst>
                  <a:ext uri="{FF2B5EF4-FFF2-40B4-BE49-F238E27FC236}">
                    <a16:creationId xmlns:a16="http://schemas.microsoft.com/office/drawing/2014/main" id="{F6C2AD98-6508-6E51-E7C4-27DAD6E254E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52938" y="1907821"/>
                <a:ext cx="2016000" cy="2001872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10196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8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Testen</a:t>
                </a:r>
                <a:endPara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" name="Rectangle 73">
                <a:extLst>
                  <a:ext uri="{FF2B5EF4-FFF2-40B4-BE49-F238E27FC236}">
                    <a16:creationId xmlns:a16="http://schemas.microsoft.com/office/drawing/2014/main" id="{891950C6-174E-D570-6F45-2989AB1995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68938" y="1907821"/>
                <a:ext cx="2016000" cy="2001872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indent="-282893" defTabSz="905256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nl-NL" sz="1188" kern="0" dirty="0">
                    <a:solidFill>
                      <a:srgbClr val="2C2C31"/>
                    </a:solidFill>
                  </a:rPr>
                  <a:t>Testen</a:t>
                </a:r>
              </a:p>
            </p:txBody>
          </p:sp>
          <p:sp>
            <p:nvSpPr>
              <p:cNvPr id="23" name="TextBox 74">
                <a:extLst>
                  <a:ext uri="{FF2B5EF4-FFF2-40B4-BE49-F238E27FC236}">
                    <a16:creationId xmlns:a16="http://schemas.microsoft.com/office/drawing/2014/main" id="{73DAE0CB-E649-4585-3913-3479EB2159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7534" y="4121667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38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Maandag</a:t>
                </a: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TextBox 75">
                <a:extLst>
                  <a:ext uri="{FF2B5EF4-FFF2-40B4-BE49-F238E27FC236}">
                    <a16:creationId xmlns:a16="http://schemas.microsoft.com/office/drawing/2014/main" id="{1513D30B-EC0E-2397-F6B1-65C599B2A6D4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162736" y="5122607"/>
                <a:ext cx="2371206" cy="369332"/>
              </a:xfrm>
              <a:prstGeom prst="rect">
                <a:avLst/>
              </a:prstGeom>
              <a:solidFill>
                <a:srgbClr val="1ACAE0">
                  <a:alpha val="50196"/>
                </a:srgbClr>
              </a:solidFill>
              <a:ln>
                <a:noFill/>
              </a:ln>
            </p:spPr>
            <p:txBody>
              <a:bodyPr wrap="square" rtlCol="0" anchor="ctr">
                <a:norm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782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Week 4</a:t>
                </a: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TextBox 76">
                <a:extLst>
                  <a:ext uri="{FF2B5EF4-FFF2-40B4-BE49-F238E27FC236}">
                    <a16:creationId xmlns:a16="http://schemas.microsoft.com/office/drawing/2014/main" id="{E846CEC4-B331-5233-58D1-A034CB788A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0937" y="4121669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10196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38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Dinsdag</a:t>
                </a: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TextBox 77">
                <a:extLst>
                  <a:ext uri="{FF2B5EF4-FFF2-40B4-BE49-F238E27FC236}">
                    <a16:creationId xmlns:a16="http://schemas.microsoft.com/office/drawing/2014/main" id="{41151C76-03B4-BF89-B948-24E3E68CA9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36938" y="4121669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38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Woensdag</a:t>
                </a: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TextBox 78">
                <a:extLst>
                  <a:ext uri="{FF2B5EF4-FFF2-40B4-BE49-F238E27FC236}">
                    <a16:creationId xmlns:a16="http://schemas.microsoft.com/office/drawing/2014/main" id="{891C2658-3723-FF7A-4994-F2EBA090AC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2938" y="4121669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10196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38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Donderdag</a:t>
                </a: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TextBox 79">
                <a:extLst>
                  <a:ext uri="{FF2B5EF4-FFF2-40B4-BE49-F238E27FC236}">
                    <a16:creationId xmlns:a16="http://schemas.microsoft.com/office/drawing/2014/main" id="{1AFCF86B-B80C-4968-8A54-1CD81D35D8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938" y="4121669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>
                <a:defPPr>
                  <a:defRPr lang="nl-NL"/>
                </a:defPPr>
                <a:lvl1pPr marR="0" lvl="0" indent="0" algn="ctr" defTabSz="905256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 kumimoji="0" sz="1386" b="0" i="0" u="none" strike="noStrike" kern="0" cap="none" spc="0" normalizeH="0" baseline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nl-NL" dirty="0"/>
                  <a:t>Vrijdag</a:t>
                </a: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FE1297B9-4E4D-166B-9BBD-85D51C0EAA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07535" y="4491002"/>
                <a:ext cx="2014410" cy="200187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8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Accepteren</a:t>
                </a:r>
                <a:endPara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A20A377D-5361-4BC8-83EF-9BF86194D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20936" y="4491002"/>
                <a:ext cx="2022350" cy="200187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10196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8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Accepteren</a:t>
                </a:r>
                <a:endPara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C3C6B78A-50AA-F9A6-B0B6-31E8A5471C8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36937" y="4491002"/>
                <a:ext cx="2016000" cy="200187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Accepteren</a:t>
                </a:r>
              </a:p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nl-NL" sz="1200" kern="0" dirty="0">
                    <a:solidFill>
                      <a:srgbClr val="2C2C31"/>
                    </a:solidFill>
                  </a:rPr>
                  <a:t>Aanpassingen</a:t>
                </a:r>
                <a:endPara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" name="Rectangle 83">
                <a:extLst>
                  <a:ext uri="{FF2B5EF4-FFF2-40B4-BE49-F238E27FC236}">
                    <a16:creationId xmlns:a16="http://schemas.microsoft.com/office/drawing/2014/main" id="{5B3F5674-FC99-8BBA-49AE-BE2308865F4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52938" y="4491002"/>
                <a:ext cx="2016000" cy="200187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10196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8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Productie</a:t>
                </a:r>
              </a:p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88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Sprint Review</a:t>
                </a:r>
                <a:endParaRPr kumimoji="0" lang="nl-NL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3" name="Rectangle 84">
                <a:extLst>
                  <a:ext uri="{FF2B5EF4-FFF2-40B4-BE49-F238E27FC236}">
                    <a16:creationId xmlns:a16="http://schemas.microsoft.com/office/drawing/2014/main" id="{A385BE0F-F218-AA52-378C-F46E9CCDCC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68937" y="4491002"/>
                <a:ext cx="2016000" cy="200187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 fontScale="92500" lnSpcReduction="20000"/>
              </a:bodyPr>
              <a:lstStyle/>
              <a:p>
                <a:pPr marL="282893" indent="-282893" defTabSz="905256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nl-NL" sz="1188" kern="0" dirty="0">
                    <a:solidFill>
                      <a:srgbClr val="2C2C31"/>
                    </a:solidFill>
                  </a:rPr>
                  <a:t>Ontwikkelen</a:t>
                </a:r>
              </a:p>
              <a:p>
                <a:pPr marL="282893" indent="-282893" defTabSz="905256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nl-NL" sz="1188" kern="0" dirty="0">
                    <a:solidFill>
                      <a:srgbClr val="2C2C31"/>
                    </a:solidFill>
                  </a:rPr>
                  <a:t>Testen</a:t>
                </a:r>
              </a:p>
              <a:p>
                <a:pPr marL="282893" indent="-282893" defTabSz="905256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nl-NL" sz="1188" kern="0" dirty="0">
                    <a:solidFill>
                      <a:srgbClr val="2C2C31"/>
                    </a:solidFill>
                  </a:rPr>
                  <a:t>Accepteren</a:t>
                </a:r>
              </a:p>
              <a:p>
                <a:pPr marL="282893" indent="-282893" defTabSz="905256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nl-NL" sz="1188" kern="0" dirty="0">
                    <a:solidFill>
                      <a:srgbClr val="2C2C31"/>
                    </a:solidFill>
                  </a:rPr>
                  <a:t>Productie</a:t>
                </a:r>
              </a:p>
            </p:txBody>
          </p:sp>
        </p:grpSp>
        <p:grpSp>
          <p:nvGrpSpPr>
            <p:cNvPr id="35" name="Group 62">
              <a:extLst>
                <a:ext uri="{FF2B5EF4-FFF2-40B4-BE49-F238E27FC236}">
                  <a16:creationId xmlns:a16="http://schemas.microsoft.com/office/drawing/2014/main" id="{4956A4C7-FA3C-27AB-B80F-04F158A402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838198" y="1154405"/>
              <a:ext cx="10476000" cy="2549252"/>
              <a:chOff x="838201" y="1538488"/>
              <a:chExt cx="10446737" cy="4954388"/>
            </a:xfrm>
          </p:grpSpPr>
          <p:sp>
            <p:nvSpPr>
              <p:cNvPr id="36" name="TextBox 63">
                <a:extLst>
                  <a:ext uri="{FF2B5EF4-FFF2-40B4-BE49-F238E27FC236}">
                    <a16:creationId xmlns:a16="http://schemas.microsoft.com/office/drawing/2014/main" id="{CD880207-0CD3-ED7E-354C-0AF8E07A77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7534" y="1538488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maandag</a:t>
                </a:r>
              </a:p>
            </p:txBody>
          </p:sp>
          <p:sp>
            <p:nvSpPr>
              <p:cNvPr id="37" name="TextBox 64">
                <a:extLst>
                  <a:ext uri="{FF2B5EF4-FFF2-40B4-BE49-F238E27FC236}">
                    <a16:creationId xmlns:a16="http://schemas.microsoft.com/office/drawing/2014/main" id="{D75B5788-EE13-19D7-5805-B56862F79A78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162735" y="2539425"/>
                <a:ext cx="2371205" cy="369332"/>
              </a:xfrm>
              <a:prstGeom prst="rect">
                <a:avLst/>
              </a:prstGeom>
              <a:solidFill>
                <a:srgbClr val="1ACAE0">
                  <a:alpha val="50196"/>
                </a:srgbClr>
              </a:solidFill>
              <a:ln>
                <a:noFill/>
              </a:ln>
            </p:spPr>
            <p:txBody>
              <a:bodyPr wrap="square" rtlCol="0" anchor="ctr">
                <a:norm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782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Week 1</a:t>
                </a: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TextBox 65">
                <a:extLst>
                  <a:ext uri="{FF2B5EF4-FFF2-40B4-BE49-F238E27FC236}">
                    <a16:creationId xmlns:a16="http://schemas.microsoft.com/office/drawing/2014/main" id="{54941FC7-A43D-3B92-872F-23E5A594ED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0938" y="1538488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10196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38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Dinsdag</a:t>
                </a: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TextBox 66">
                <a:extLst>
                  <a:ext uri="{FF2B5EF4-FFF2-40B4-BE49-F238E27FC236}">
                    <a16:creationId xmlns:a16="http://schemas.microsoft.com/office/drawing/2014/main" id="{D29E3863-356A-57D2-FB1A-F1CA8A7D49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36938" y="1538488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38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Woensdag</a:t>
                </a: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TextBox 67">
                <a:extLst>
                  <a:ext uri="{FF2B5EF4-FFF2-40B4-BE49-F238E27FC236}">
                    <a16:creationId xmlns:a16="http://schemas.microsoft.com/office/drawing/2014/main" id="{B3F2AD4E-DF05-D1E0-F63C-CEBC730CBD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2938" y="1538488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10196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38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Donderdag</a:t>
                </a: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TextBox 68">
                <a:extLst>
                  <a:ext uri="{FF2B5EF4-FFF2-40B4-BE49-F238E27FC236}">
                    <a16:creationId xmlns:a16="http://schemas.microsoft.com/office/drawing/2014/main" id="{82877A93-BD89-4901-E6A5-C642C75156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938" y="1538488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38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Vrijdag</a:t>
                </a: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Rectangle 69">
                <a:extLst>
                  <a:ext uri="{FF2B5EF4-FFF2-40B4-BE49-F238E27FC236}">
                    <a16:creationId xmlns:a16="http://schemas.microsoft.com/office/drawing/2014/main" id="{2C1DD416-CA6B-49B3-E6C9-BE865286E4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07535" y="1907821"/>
                <a:ext cx="2014410" cy="2001872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88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Sprint </a:t>
                </a:r>
                <a:r>
                  <a:rPr lang="nl-NL" sz="1188" b="1" kern="0" dirty="0">
                    <a:solidFill>
                      <a:srgbClr val="2C2C31"/>
                    </a:solidFill>
                  </a:rPr>
                  <a:t>P</a:t>
                </a:r>
                <a:r>
                  <a:rPr kumimoji="0" lang="nl-NL" sz="1188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lanning</a:t>
                </a:r>
                <a:endParaRPr kumimoji="0" lang="nl-NL" sz="1188" b="1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8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Ontwikkelen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latin typeface="Poppins"/>
                  <a:ea typeface="+mn-ea"/>
                  <a:cs typeface="+mn-cs"/>
                </a:endParaRPr>
              </a:p>
            </p:txBody>
          </p:sp>
          <p:sp>
            <p:nvSpPr>
              <p:cNvPr id="43" name="Rectangle 70">
                <a:extLst>
                  <a:ext uri="{FF2B5EF4-FFF2-40B4-BE49-F238E27FC236}">
                    <a16:creationId xmlns:a16="http://schemas.microsoft.com/office/drawing/2014/main" id="{8B13726D-AF78-18FA-E7B0-89555EE458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20937" y="1907821"/>
                <a:ext cx="2022350" cy="2001872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10196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8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Ontwikkelen</a:t>
                </a:r>
                <a:endPara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4" name="Rectangle 71">
                <a:extLst>
                  <a:ext uri="{FF2B5EF4-FFF2-40B4-BE49-F238E27FC236}">
                    <a16:creationId xmlns:a16="http://schemas.microsoft.com/office/drawing/2014/main" id="{E2DD26AB-0B59-E0E8-434E-9196D66A2A4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36937" y="1907821"/>
                <a:ext cx="2016000" cy="2001872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8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Ontwikkelen</a:t>
                </a:r>
                <a:endPara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5" name="Rectangle 72">
                <a:extLst>
                  <a:ext uri="{FF2B5EF4-FFF2-40B4-BE49-F238E27FC236}">
                    <a16:creationId xmlns:a16="http://schemas.microsoft.com/office/drawing/2014/main" id="{6F92C9D2-6FD3-C913-CE45-1F2EFFEF156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52938" y="1907821"/>
                <a:ext cx="2016000" cy="2001872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10196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8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Ontwikkelen</a:t>
                </a:r>
                <a:endPara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" name="Rectangle 73">
                <a:extLst>
                  <a:ext uri="{FF2B5EF4-FFF2-40B4-BE49-F238E27FC236}">
                    <a16:creationId xmlns:a16="http://schemas.microsoft.com/office/drawing/2014/main" id="{687FEF15-13AC-B7B2-B84D-C7B3B16E697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68938" y="1907821"/>
                <a:ext cx="2016000" cy="2001872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indent="-282893" defTabSz="905256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nl-NL" sz="1188" kern="0" dirty="0">
                    <a:solidFill>
                      <a:srgbClr val="2C2C31"/>
                    </a:solidFill>
                  </a:rPr>
                  <a:t>Ontwikkelen</a:t>
                </a:r>
              </a:p>
            </p:txBody>
          </p:sp>
          <p:sp>
            <p:nvSpPr>
              <p:cNvPr id="47" name="TextBox 74">
                <a:extLst>
                  <a:ext uri="{FF2B5EF4-FFF2-40B4-BE49-F238E27FC236}">
                    <a16:creationId xmlns:a16="http://schemas.microsoft.com/office/drawing/2014/main" id="{79BB770D-170D-2AA3-F9A4-679BDF3741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7534" y="4121667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38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Maandag</a:t>
                </a: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TextBox 75">
                <a:extLst>
                  <a:ext uri="{FF2B5EF4-FFF2-40B4-BE49-F238E27FC236}">
                    <a16:creationId xmlns:a16="http://schemas.microsoft.com/office/drawing/2014/main" id="{C31A4AEA-79D8-8486-C51C-47F46068F48D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162736" y="5122607"/>
                <a:ext cx="2371206" cy="369332"/>
              </a:xfrm>
              <a:prstGeom prst="rect">
                <a:avLst/>
              </a:prstGeom>
              <a:solidFill>
                <a:srgbClr val="1ACAE0">
                  <a:alpha val="50196"/>
                </a:srgbClr>
              </a:solidFill>
              <a:ln>
                <a:noFill/>
              </a:ln>
            </p:spPr>
            <p:txBody>
              <a:bodyPr wrap="square" rtlCol="0" anchor="ctr">
                <a:norm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782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Week 2</a:t>
                </a: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TextBox 76">
                <a:extLst>
                  <a:ext uri="{FF2B5EF4-FFF2-40B4-BE49-F238E27FC236}">
                    <a16:creationId xmlns:a16="http://schemas.microsoft.com/office/drawing/2014/main" id="{CEAA068B-6018-2665-6C91-FF148838F6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0937" y="4121669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10196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38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Dinsdag</a:t>
                </a: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TextBox 77">
                <a:extLst>
                  <a:ext uri="{FF2B5EF4-FFF2-40B4-BE49-F238E27FC236}">
                    <a16:creationId xmlns:a16="http://schemas.microsoft.com/office/drawing/2014/main" id="{5436C6BC-41BC-5072-6411-C0E8A737BF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36938" y="4121669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38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Woensdag</a:t>
                </a: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TextBox 78">
                <a:extLst>
                  <a:ext uri="{FF2B5EF4-FFF2-40B4-BE49-F238E27FC236}">
                    <a16:creationId xmlns:a16="http://schemas.microsoft.com/office/drawing/2014/main" id="{B498EFC3-D80A-4DD3-E913-7FE0E319E7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2938" y="4121669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10196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386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rPr>
                  <a:t>Donderdag</a:t>
                </a:r>
                <a:endPara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TextBox 79">
                <a:extLst>
                  <a:ext uri="{FF2B5EF4-FFF2-40B4-BE49-F238E27FC236}">
                    <a16:creationId xmlns:a16="http://schemas.microsoft.com/office/drawing/2014/main" id="{FBCC18D5-56AD-344B-E244-C83445CE45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938" y="4121669"/>
                <a:ext cx="2016000" cy="36933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>
                <a:noFill/>
              </a:ln>
            </p:spPr>
            <p:txBody>
              <a:bodyPr wrap="square" rtlCol="0" anchor="ctr">
                <a:noAutofit/>
              </a:bodyPr>
              <a:lstStyle>
                <a:defPPr>
                  <a:defRPr lang="nl-NL"/>
                </a:defPPr>
                <a:lvl1pPr marR="0" lvl="0" indent="0" algn="ctr" defTabSz="905256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 kumimoji="0" sz="1386" b="0" i="0" u="none" strike="noStrike" kern="0" cap="none" spc="0" normalizeH="0" baseline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nl-NL" dirty="0"/>
                  <a:t>Vrijdag</a:t>
                </a:r>
              </a:p>
            </p:txBody>
          </p:sp>
          <p:sp>
            <p:nvSpPr>
              <p:cNvPr id="53" name="Rectangle 80">
                <a:extLst>
                  <a:ext uri="{FF2B5EF4-FFF2-40B4-BE49-F238E27FC236}">
                    <a16:creationId xmlns:a16="http://schemas.microsoft.com/office/drawing/2014/main" id="{9B943BE5-0E39-9894-AE08-C9FE3A5882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07535" y="4491002"/>
                <a:ext cx="2014410" cy="200187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8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Ontwikkelen</a:t>
                </a:r>
                <a:endPara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4" name="Rectangle 81">
                <a:extLst>
                  <a:ext uri="{FF2B5EF4-FFF2-40B4-BE49-F238E27FC236}">
                    <a16:creationId xmlns:a16="http://schemas.microsoft.com/office/drawing/2014/main" id="{66FF2B83-0748-79A4-8B5C-9B88D7F5E31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20936" y="4491002"/>
                <a:ext cx="2022350" cy="200187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10196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8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Ontwikkelen</a:t>
                </a:r>
                <a:endPara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5" name="Rectangle 82">
                <a:extLst>
                  <a:ext uri="{FF2B5EF4-FFF2-40B4-BE49-F238E27FC236}">
                    <a16:creationId xmlns:a16="http://schemas.microsoft.com/office/drawing/2014/main" id="{060A6066-BCC6-1BCD-7CD4-DE6E340E014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36937" y="4491002"/>
                <a:ext cx="2016000" cy="200187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8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Ontwikkelen</a:t>
                </a:r>
                <a:endPara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" name="Rectangle 83">
                <a:extLst>
                  <a:ext uri="{FF2B5EF4-FFF2-40B4-BE49-F238E27FC236}">
                    <a16:creationId xmlns:a16="http://schemas.microsoft.com/office/drawing/2014/main" id="{48B407B9-4401-6FD8-3D94-25585CD2361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52938" y="4491002"/>
                <a:ext cx="2016000" cy="200187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10196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marR="0" lvl="0" indent="-282893" defTabSz="9052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nl-NL" sz="1188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C2C3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Ontwikkelen</a:t>
                </a:r>
                <a:endParaRPr kumimoji="0" lang="nl-NL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" name="Rectangle 84">
                <a:extLst>
                  <a:ext uri="{FF2B5EF4-FFF2-40B4-BE49-F238E27FC236}">
                    <a16:creationId xmlns:a16="http://schemas.microsoft.com/office/drawing/2014/main" id="{4B5D33F3-D7AD-A9D8-8793-A85BFE0FFDB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268937" y="4491002"/>
                <a:ext cx="2016000" cy="2001873"/>
              </a:xfrm>
              <a:prstGeom prst="rect">
                <a:avLst/>
              </a:prstGeom>
              <a:solidFill>
                <a:srgbClr val="37E7FD">
                  <a:lumMod val="40000"/>
                  <a:lumOff val="60000"/>
                  <a:alpha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t">
                <a:normAutofit/>
              </a:bodyPr>
              <a:lstStyle/>
              <a:p>
                <a:pPr marL="282893" indent="-282893" defTabSz="905256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nl-NL" sz="1188" kern="0" dirty="0">
                    <a:solidFill>
                      <a:srgbClr val="2C2C31"/>
                    </a:solidFill>
                  </a:rPr>
                  <a:t>Ontwikkelen</a:t>
                </a:r>
              </a:p>
              <a:p>
                <a:pPr marL="282893" indent="-282893" defTabSz="905256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nl-NL" sz="1188" kern="0" dirty="0">
                  <a:solidFill>
                    <a:srgbClr val="2C2C3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75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554F2353-35C9-4160-A1A7-1A4160FEB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077"/>
            <a:ext cx="12192000" cy="96092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85870" y="227736"/>
            <a:ext cx="8893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930775" algn="l"/>
                <a:tab pos="7445375" algn="l"/>
              </a:tabLst>
            </a:pPr>
            <a:r>
              <a:rPr lang="nl-NL" sz="2200" b="1" dirty="0">
                <a:solidFill>
                  <a:srgbClr val="004070"/>
                </a:solidFill>
                <a:latin typeface="Calibri"/>
              </a:rPr>
              <a:t>Power BI omgeving - Ontwikkelproces</a:t>
            </a:r>
          </a:p>
        </p:txBody>
      </p:sp>
      <p:sp>
        <p:nvSpPr>
          <p:cNvPr id="12" name="Rechthoek 11"/>
          <p:cNvSpPr/>
          <p:nvPr/>
        </p:nvSpPr>
        <p:spPr>
          <a:xfrm>
            <a:off x="83128" y="190948"/>
            <a:ext cx="12001282" cy="45719"/>
          </a:xfrm>
          <a:prstGeom prst="rect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6C17F19-BB1D-BB67-4D53-17A0FBE1369F}"/>
              </a:ext>
            </a:extLst>
          </p:cNvPr>
          <p:cNvSpPr txBox="1"/>
          <p:nvPr/>
        </p:nvSpPr>
        <p:spPr>
          <a:xfrm>
            <a:off x="783871" y="1286233"/>
            <a:ext cx="6580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Voorbereiding van een iteratie (Sprint)</a:t>
            </a:r>
          </a:p>
          <a:p>
            <a:endParaRPr lang="nl-NL" dirty="0"/>
          </a:p>
          <a:p>
            <a:br>
              <a:rPr lang="nl-NL" b="0" dirty="0"/>
            </a:br>
            <a:endParaRPr lang="nl-NL" b="0" dirty="0"/>
          </a:p>
          <a:p>
            <a:endParaRPr lang="nl-NL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1CAA4F8-7519-F577-5F59-C1C6CD7D1D18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3456000" cy="435133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nl-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 b="1" dirty="0" err="1">
                <a:solidFill>
                  <a:schemeClr val="accent5">
                    <a:lumMod val="50000"/>
                  </a:schemeClr>
                </a:solidFill>
              </a:rPr>
              <a:t>Backlog</a:t>
            </a:r>
            <a:r>
              <a:rPr lang="nl-NL" sz="1800" b="1" dirty="0">
                <a:solidFill>
                  <a:schemeClr val="accent5">
                    <a:lumMod val="50000"/>
                  </a:schemeClr>
                </a:solidFill>
              </a:rPr>
              <a:t> updaten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accent5">
                    <a:lumMod val="50000"/>
                  </a:schemeClr>
                </a:solidFill>
              </a:rPr>
              <a:t>Product </a:t>
            </a:r>
            <a:r>
              <a:rPr lang="nl-NL" sz="1800" dirty="0" err="1">
                <a:solidFill>
                  <a:schemeClr val="accent5">
                    <a:lumMod val="50000"/>
                  </a:schemeClr>
                </a:solidFill>
              </a:rPr>
              <a:t>owner</a:t>
            </a:r>
            <a:r>
              <a:rPr lang="nl-NL" sz="1800" dirty="0">
                <a:solidFill>
                  <a:schemeClr val="accent5">
                    <a:lumMod val="50000"/>
                  </a:schemeClr>
                </a:solidFill>
              </a:rPr>
              <a:t> verzamelt nieuwe verzoeken via </a:t>
            </a:r>
            <a:r>
              <a:rPr lang="nl-NL" sz="1800" dirty="0" err="1">
                <a:solidFill>
                  <a:schemeClr val="accent5">
                    <a:lumMod val="50000"/>
                  </a:schemeClr>
                </a:solidFill>
              </a:rPr>
              <a:t>key</a:t>
            </a:r>
            <a:r>
              <a:rPr lang="nl-NL" sz="1800" dirty="0">
                <a:solidFill>
                  <a:schemeClr val="accent5">
                    <a:lumMod val="50000"/>
                  </a:schemeClr>
                </a:solidFill>
              </a:rPr>
              <a:t> users.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accent5">
                    <a:lumMod val="50000"/>
                  </a:schemeClr>
                </a:solidFill>
              </a:rPr>
              <a:t>Product </a:t>
            </a:r>
            <a:r>
              <a:rPr lang="nl-NL" sz="1800" dirty="0" err="1">
                <a:solidFill>
                  <a:schemeClr val="accent5">
                    <a:lumMod val="50000"/>
                  </a:schemeClr>
                </a:solidFill>
              </a:rPr>
              <a:t>owner</a:t>
            </a:r>
            <a:r>
              <a:rPr lang="nl-NL" sz="1800" dirty="0">
                <a:solidFill>
                  <a:schemeClr val="accent5">
                    <a:lumMod val="50000"/>
                  </a:schemeClr>
                </a:solidFill>
              </a:rPr>
              <a:t> vertaalt de verzoeken naar nieuwe / aanpassing in rapporten (Features).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accent5">
                    <a:lumMod val="50000"/>
                  </a:schemeClr>
                </a:solidFill>
              </a:rPr>
              <a:t>Product </a:t>
            </a:r>
            <a:r>
              <a:rPr lang="nl-NL" sz="1800" dirty="0" err="1">
                <a:solidFill>
                  <a:schemeClr val="accent5">
                    <a:lumMod val="50000"/>
                  </a:schemeClr>
                </a:solidFill>
              </a:rPr>
              <a:t>owner</a:t>
            </a:r>
            <a:r>
              <a:rPr lang="nl-NL" sz="1800" dirty="0">
                <a:solidFill>
                  <a:schemeClr val="accent5">
                    <a:lumMod val="50000"/>
                  </a:schemeClr>
                </a:solidFill>
              </a:rPr>
              <a:t> omschrijft verzoeken zodanig dat deze in lijn liggen met de doelen binnen het domein.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nl-NL" sz="18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nl-NL" sz="1800" i="1" dirty="0">
                <a:solidFill>
                  <a:schemeClr val="accent5">
                    <a:lumMod val="50000"/>
                  </a:schemeClr>
                </a:solidFill>
              </a:rPr>
              <a:t>Product </a:t>
            </a:r>
            <a:r>
              <a:rPr lang="nl-NL" sz="1800" i="1" dirty="0" err="1">
                <a:solidFill>
                  <a:schemeClr val="accent5">
                    <a:lumMod val="50000"/>
                  </a:schemeClr>
                </a:solidFill>
              </a:rPr>
              <a:t>owner</a:t>
            </a:r>
            <a:r>
              <a:rPr lang="nl-NL" sz="1800" i="1" dirty="0">
                <a:solidFill>
                  <a:schemeClr val="accent5">
                    <a:lumMod val="50000"/>
                  </a:schemeClr>
                </a:solidFill>
              </a:rPr>
              <a:t> en </a:t>
            </a:r>
            <a:r>
              <a:rPr lang="nl-NL" sz="1800" i="1" dirty="0" err="1">
                <a:solidFill>
                  <a:schemeClr val="accent5">
                    <a:lumMod val="50000"/>
                  </a:schemeClr>
                </a:solidFill>
              </a:rPr>
              <a:t>key</a:t>
            </a:r>
            <a:r>
              <a:rPr lang="nl-NL" sz="1800" i="1" dirty="0">
                <a:solidFill>
                  <a:schemeClr val="accent5">
                    <a:lumMod val="50000"/>
                  </a:schemeClr>
                </a:solidFill>
              </a:rPr>
              <a:t> users gebruiken o.a. het teamoverleg (business) hiervoor.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0268280-3688-3B36-5B87-F165B69D4193}"/>
              </a:ext>
            </a:extLst>
          </p:cNvPr>
          <p:cNvSpPr txBox="1">
            <a:spLocks/>
          </p:cNvSpPr>
          <p:nvPr/>
        </p:nvSpPr>
        <p:spPr>
          <a:xfrm>
            <a:off x="7897800" y="1825626"/>
            <a:ext cx="3456000" cy="435133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 b="1" dirty="0" err="1">
                <a:solidFill>
                  <a:schemeClr val="accent5">
                    <a:lumMod val="50000"/>
                  </a:schemeClr>
                </a:solidFill>
              </a:rPr>
              <a:t>Backlog</a:t>
            </a:r>
            <a:r>
              <a:rPr lang="nl-NL" sz="1800" b="1" dirty="0">
                <a:solidFill>
                  <a:schemeClr val="accent5">
                    <a:lumMod val="50000"/>
                  </a:schemeClr>
                </a:solidFill>
              </a:rPr>
              <a:t> prioriteren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nl-NL" sz="1800" dirty="0" err="1">
                <a:solidFill>
                  <a:schemeClr val="accent5">
                    <a:lumMod val="50000"/>
                  </a:schemeClr>
                </a:solidFill>
              </a:rPr>
              <a:t>Backlog</a:t>
            </a:r>
            <a:r>
              <a:rPr lang="nl-NL" sz="1800" dirty="0">
                <a:solidFill>
                  <a:schemeClr val="accent5">
                    <a:lumMod val="50000"/>
                  </a:schemeClr>
                </a:solidFill>
              </a:rPr>
              <a:t> wordt geprioriteerd op basis van prioriteit en urgentie.</a:t>
            </a:r>
          </a:p>
          <a:p>
            <a:pPr algn="l"/>
            <a:endParaRPr lang="nl-NL" sz="18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nl-NL" sz="18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nl-NL" sz="18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nl-NL" sz="18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nl-NL" sz="18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nl-NL" sz="18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nl-NL" sz="18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endParaRPr lang="nl-NL" sz="18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nl-NL" sz="1800" i="1" dirty="0">
                <a:solidFill>
                  <a:schemeClr val="accent5">
                    <a:lumMod val="50000"/>
                  </a:schemeClr>
                </a:solidFill>
              </a:rPr>
              <a:t>Dit gebeurt in de spint overleggen (sprint planning en sprint review).</a:t>
            </a:r>
          </a:p>
          <a:p>
            <a:pPr algn="l"/>
            <a:endParaRPr lang="nl-NL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0133F23F-6052-D870-AA9F-99E12D5C215C}"/>
              </a:ext>
            </a:extLst>
          </p:cNvPr>
          <p:cNvSpPr txBox="1">
            <a:spLocks/>
          </p:cNvSpPr>
          <p:nvPr/>
        </p:nvSpPr>
        <p:spPr>
          <a:xfrm>
            <a:off x="4368000" y="1822452"/>
            <a:ext cx="345600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>
                <a:solidFill>
                  <a:schemeClr val="accent5">
                    <a:lumMod val="50000"/>
                  </a:schemeClr>
                </a:solidFill>
              </a:rPr>
              <a:t>Verfijnen user </a:t>
            </a:r>
            <a:r>
              <a:rPr lang="nl-NL" sz="1800" b="1" dirty="0" err="1">
                <a:solidFill>
                  <a:schemeClr val="accent5">
                    <a:lumMod val="50000"/>
                  </a:schemeClr>
                </a:solidFill>
              </a:rPr>
              <a:t>stories</a:t>
            </a:r>
            <a:endParaRPr lang="nl-NL" sz="18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accent5">
                    <a:lumMod val="50000"/>
                  </a:schemeClr>
                </a:solidFill>
              </a:rPr>
              <a:t>Verzoeken uitwerken in </a:t>
            </a:r>
            <a:r>
              <a:rPr lang="nl-NL" sz="1800" dirty="0" err="1">
                <a:solidFill>
                  <a:schemeClr val="accent5">
                    <a:lumMod val="50000"/>
                  </a:schemeClr>
                </a:solidFill>
              </a:rPr>
              <a:t>PBI’s</a:t>
            </a:r>
            <a:r>
              <a:rPr lang="nl-NL" sz="1800" dirty="0">
                <a:solidFill>
                  <a:schemeClr val="accent5">
                    <a:lumMod val="50000"/>
                  </a:schemeClr>
                </a:solidFill>
              </a:rPr>
              <a:t> (user </a:t>
            </a:r>
            <a:r>
              <a:rPr lang="nl-NL" sz="1800" dirty="0" err="1">
                <a:solidFill>
                  <a:schemeClr val="accent5">
                    <a:lumMod val="50000"/>
                  </a:schemeClr>
                </a:solidFill>
              </a:rPr>
              <a:t>stories</a:t>
            </a:r>
            <a:r>
              <a:rPr lang="nl-NL" sz="1800" dirty="0">
                <a:solidFill>
                  <a:schemeClr val="accent5">
                    <a:lumMod val="50000"/>
                  </a:schemeClr>
                </a:solidFill>
              </a:rPr>
              <a:t>).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accent5">
                    <a:lumMod val="50000"/>
                  </a:schemeClr>
                </a:solidFill>
              </a:rPr>
              <a:t>User </a:t>
            </a:r>
            <a:r>
              <a:rPr lang="nl-NL" sz="1800" dirty="0" err="1">
                <a:solidFill>
                  <a:schemeClr val="accent5">
                    <a:lumMod val="50000"/>
                  </a:schemeClr>
                </a:solidFill>
              </a:rPr>
              <a:t>stories</a:t>
            </a:r>
            <a:r>
              <a:rPr lang="nl-NL" sz="1800" dirty="0">
                <a:solidFill>
                  <a:schemeClr val="accent5">
                    <a:lumMod val="50000"/>
                  </a:schemeClr>
                </a:solidFill>
              </a:rPr>
              <a:t> zijn helder en beknopt geformuleerd.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accent5">
                    <a:lumMod val="50000"/>
                  </a:schemeClr>
                </a:solidFill>
              </a:rPr>
              <a:t>User </a:t>
            </a:r>
            <a:r>
              <a:rPr lang="nl-NL" sz="1800" dirty="0" err="1">
                <a:solidFill>
                  <a:schemeClr val="accent5">
                    <a:lumMod val="50000"/>
                  </a:schemeClr>
                </a:solidFill>
              </a:rPr>
              <a:t>stories</a:t>
            </a:r>
            <a:r>
              <a:rPr lang="nl-NL" sz="1800" dirty="0">
                <a:solidFill>
                  <a:schemeClr val="accent5">
                    <a:lumMod val="50000"/>
                  </a:schemeClr>
                </a:solidFill>
              </a:rPr>
              <a:t> zijn beschreven vanuit gebruikersperspectief.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accent5">
                    <a:lumMod val="50000"/>
                  </a:schemeClr>
                </a:solidFill>
              </a:rPr>
              <a:t>User story wordt voorzien van:</a:t>
            </a:r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nl-NL" sz="1400" dirty="0">
                <a:solidFill>
                  <a:schemeClr val="accent5">
                    <a:lumMod val="50000"/>
                  </a:schemeClr>
                </a:solidFill>
              </a:rPr>
              <a:t>Acceptatiecriteria</a:t>
            </a:r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nl-NL" sz="1400" dirty="0">
                <a:solidFill>
                  <a:schemeClr val="accent5">
                    <a:lumMod val="50000"/>
                  </a:schemeClr>
                </a:solidFill>
              </a:rPr>
              <a:t>Definition of </a:t>
            </a:r>
            <a:r>
              <a:rPr lang="nl-NL" sz="1400" dirty="0" err="1">
                <a:solidFill>
                  <a:schemeClr val="accent5">
                    <a:lumMod val="50000"/>
                  </a:schemeClr>
                </a:solidFill>
              </a:rPr>
              <a:t>Done</a:t>
            </a:r>
            <a:endParaRPr lang="nl-NL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nl-NL" sz="1400" dirty="0">
                <a:solidFill>
                  <a:schemeClr val="accent5">
                    <a:lumMod val="50000"/>
                  </a:schemeClr>
                </a:solidFill>
              </a:rPr>
              <a:t>Tijdsinschatting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400" i="1" dirty="0">
              <a:solidFill>
                <a:schemeClr val="accent5">
                  <a:lumMod val="50000"/>
                </a:schemeClr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i="1" dirty="0">
                <a:solidFill>
                  <a:schemeClr val="accent5">
                    <a:lumMod val="50000"/>
                  </a:schemeClr>
                </a:solidFill>
              </a:rPr>
              <a:t>Dit is een samenwerking tussen product </a:t>
            </a:r>
            <a:r>
              <a:rPr lang="nl-NL" sz="1800" i="1" dirty="0" err="1">
                <a:solidFill>
                  <a:schemeClr val="accent5">
                    <a:lumMod val="50000"/>
                  </a:schemeClr>
                </a:solidFill>
              </a:rPr>
              <a:t>owner</a:t>
            </a:r>
            <a:r>
              <a:rPr lang="nl-NL" sz="1800" i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nl-NL" sz="1800" i="1" dirty="0" err="1">
                <a:solidFill>
                  <a:schemeClr val="accent5">
                    <a:lumMod val="50000"/>
                  </a:schemeClr>
                </a:solidFill>
              </a:rPr>
              <a:t>key</a:t>
            </a:r>
            <a:r>
              <a:rPr lang="nl-NL" sz="1800" i="1" dirty="0">
                <a:solidFill>
                  <a:schemeClr val="accent5">
                    <a:lumMod val="50000"/>
                  </a:schemeClr>
                </a:solidFill>
              </a:rPr>
              <a:t> user en analyseteam (business in de lead).</a:t>
            </a:r>
            <a:endParaRPr lang="nl-NL" sz="1800" i="1" dirty="0">
              <a:solidFill>
                <a:schemeClr val="accent5">
                  <a:lumMod val="50000"/>
                </a:schemeClr>
              </a:solidFill>
              <a:cs typeface="Calibri"/>
            </a:endParaRPr>
          </a:p>
          <a:p>
            <a:pPr marL="457200" lvl="2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nl-NL" sz="1800"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7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554F2353-35C9-4160-A1A7-1A4160FEB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077"/>
            <a:ext cx="12192000" cy="96092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85870" y="227736"/>
            <a:ext cx="8893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930775" algn="l"/>
                <a:tab pos="7445375" algn="l"/>
              </a:tabLst>
            </a:pPr>
            <a:r>
              <a:rPr lang="nl-NL" sz="2200" b="1" dirty="0">
                <a:solidFill>
                  <a:srgbClr val="004070"/>
                </a:solidFill>
                <a:latin typeface="Calibri"/>
              </a:rPr>
              <a:t>Power BI omgeving - Ontwikkelproces</a:t>
            </a:r>
          </a:p>
        </p:txBody>
      </p:sp>
      <p:sp>
        <p:nvSpPr>
          <p:cNvPr id="12" name="Rechthoek 11"/>
          <p:cNvSpPr/>
          <p:nvPr/>
        </p:nvSpPr>
        <p:spPr>
          <a:xfrm>
            <a:off x="83128" y="190948"/>
            <a:ext cx="12001282" cy="45719"/>
          </a:xfrm>
          <a:prstGeom prst="rect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4174EA-5D9B-7CD5-2C0C-59035560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Overleggen</a:t>
            </a:r>
            <a:endParaRPr lang="nl-NL" sz="32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1B2ED65E-0C9D-89C7-3DDD-39BBE4904C89}"/>
              </a:ext>
            </a:extLst>
          </p:cNvPr>
          <p:cNvSpPr/>
          <p:nvPr/>
        </p:nvSpPr>
        <p:spPr>
          <a:xfrm>
            <a:off x="4948517" y="3383281"/>
            <a:ext cx="2205318" cy="45719"/>
          </a:xfrm>
          <a:prstGeom prst="rect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6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554F2353-35C9-4160-A1A7-1A4160FEBF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077"/>
            <a:ext cx="12192000" cy="960923"/>
          </a:xfrm>
          <a:prstGeom prst="rect">
            <a:avLst/>
          </a:prstGeom>
        </p:spPr>
      </p:pic>
      <p:sp>
        <p:nvSpPr>
          <p:cNvPr id="10" name="Rechthoek 9"/>
          <p:cNvSpPr/>
          <p:nvPr/>
        </p:nvSpPr>
        <p:spPr>
          <a:xfrm>
            <a:off x="185870" y="227736"/>
            <a:ext cx="88931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930775" algn="l"/>
                <a:tab pos="7445375" algn="l"/>
              </a:tabLst>
            </a:pPr>
            <a:r>
              <a:rPr lang="nl-NL" sz="2200" b="1" dirty="0">
                <a:solidFill>
                  <a:srgbClr val="004070"/>
                </a:solidFill>
                <a:latin typeface="Calibri"/>
              </a:rPr>
              <a:t>Power BI omgeving - Ontwikkelproces</a:t>
            </a:r>
          </a:p>
        </p:txBody>
      </p:sp>
      <p:sp>
        <p:nvSpPr>
          <p:cNvPr id="12" name="Rechthoek 11"/>
          <p:cNvSpPr/>
          <p:nvPr/>
        </p:nvSpPr>
        <p:spPr>
          <a:xfrm>
            <a:off x="83128" y="190948"/>
            <a:ext cx="12001282" cy="45719"/>
          </a:xfrm>
          <a:prstGeom prst="rect">
            <a:avLst/>
          </a:prstGeom>
          <a:solidFill>
            <a:srgbClr val="00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FFFF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6C17F19-BB1D-BB67-4D53-17A0FBE1369F}"/>
              </a:ext>
            </a:extLst>
          </p:cNvPr>
          <p:cNvSpPr txBox="1"/>
          <p:nvPr/>
        </p:nvSpPr>
        <p:spPr>
          <a:xfrm>
            <a:off x="783871" y="1286233"/>
            <a:ext cx="65806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Overleggen ter voorbereiding op de iteratie (Sprint)</a:t>
            </a:r>
          </a:p>
          <a:p>
            <a:endParaRPr lang="nl-NL" dirty="0"/>
          </a:p>
          <a:p>
            <a:pPr marL="342900" indent="-342900">
              <a:buAutoNum type="arabicPeriod"/>
            </a:pPr>
            <a:r>
              <a:rPr lang="nl-NL" dirty="0"/>
              <a:t>Teamoverleg (business)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Tijdens het teamoverleg halen de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</a:rPr>
              <a:t>key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 users de wensen op binnen het team en beschrijven deze hoog-over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Deze wensen worden beoordeeld door de product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</a:rPr>
              <a:t>owner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 die bepaalt of de wens in detail beschreven kan worden en dus doorgevoerd kan worden</a:t>
            </a:r>
          </a:p>
          <a:p>
            <a:pPr lvl="1"/>
            <a:endParaRPr lang="nl-NL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nl-NL" dirty="0" err="1">
                <a:solidFill>
                  <a:schemeClr val="accent5">
                    <a:lumMod val="50000"/>
                  </a:schemeClr>
                </a:solidFill>
              </a:rPr>
              <a:t>Requirement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 sessie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De product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</a:rPr>
              <a:t>owner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 initieert een overleggen om de wensen te bespreken en de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</a:rPr>
              <a:t>requirements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 te bepalen. Op basis daarvan worden de user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</a:rPr>
              <a:t>stories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 beschreven, wat een samenwerking is tussen </a:t>
            </a:r>
            <a:r>
              <a:rPr lang="nl-NL" dirty="0" err="1">
                <a:solidFill>
                  <a:schemeClr val="accent5">
                    <a:lumMod val="50000"/>
                  </a:schemeClr>
                </a:solidFill>
              </a:rPr>
              <a:t>key</a:t>
            </a:r>
            <a:r>
              <a:rPr lang="nl-NL" dirty="0">
                <a:solidFill>
                  <a:schemeClr val="accent5">
                    <a:lumMod val="50000"/>
                  </a:schemeClr>
                </a:solidFill>
              </a:rPr>
              <a:t> user – producteigenaar – analyseteam. </a:t>
            </a:r>
            <a:r>
              <a:rPr lang="nl-NL" dirty="0">
                <a:solidFill>
                  <a:srgbClr val="203864"/>
                </a:solidFill>
              </a:rPr>
              <a:t>De business is hierbij in de lead.</a:t>
            </a:r>
          </a:p>
          <a:p>
            <a:pPr marL="800100" lvl="1" indent="-342900">
              <a:buAutoNum type="arabicPeriod"/>
            </a:pPr>
            <a:endParaRPr lang="nl-NL" dirty="0"/>
          </a:p>
          <a:p>
            <a:br>
              <a:rPr lang="nl-NL" b="0" dirty="0"/>
            </a:br>
            <a:endParaRPr lang="nl-NL" b="0" dirty="0"/>
          </a:p>
          <a:p>
            <a:endParaRPr lang="nl-NL" dirty="0"/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7D674636-7D26-3EE4-771D-EF3358CDEC34}"/>
              </a:ext>
            </a:extLst>
          </p:cNvPr>
          <p:cNvGrpSpPr/>
          <p:nvPr/>
        </p:nvGrpSpPr>
        <p:grpSpPr>
          <a:xfrm>
            <a:off x="7494868" y="1415985"/>
            <a:ext cx="4566825" cy="4351341"/>
            <a:chOff x="6313800" y="1683205"/>
            <a:chExt cx="5040000" cy="4802186"/>
          </a:xfrm>
          <a:solidFill>
            <a:srgbClr val="1ACAE0"/>
          </a:solidFill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D92E8BB7-A7DC-D995-4634-89BBEA81529E}"/>
                </a:ext>
              </a:extLst>
            </p:cNvPr>
            <p:cNvSpPr/>
            <p:nvPr/>
          </p:nvSpPr>
          <p:spPr>
            <a:xfrm>
              <a:off x="6313800" y="1683205"/>
              <a:ext cx="5040000" cy="36000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Requirement</a:t>
              </a:r>
              <a:r>
                <a: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sessie</a:t>
              </a: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B88201-19C4-362C-193C-DF85CBF37F80}"/>
                </a:ext>
              </a:extLst>
            </p:cNvPr>
            <p:cNvSpPr/>
            <p:nvPr/>
          </p:nvSpPr>
          <p:spPr>
            <a:xfrm>
              <a:off x="6313800" y="2043204"/>
              <a:ext cx="5040000" cy="4442187"/>
            </a:xfrm>
            <a:prstGeom prst="rect">
              <a:avLst/>
            </a:prstGeom>
            <a:solidFill>
              <a:srgbClr val="37E7FD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91440" tIns="45720" rIns="91440" bIns="45720" rtlCol="0" anchor="t">
              <a:normAutofit/>
            </a:bodyPr>
            <a:lstStyle/>
            <a:p>
              <a:pPr marL="257175" marR="0" lvl="0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Deelnemers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Product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owner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ea typeface="+mn-ea"/>
                <a:cs typeface="+mn-cs"/>
              </a:endParaRP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Key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lang="nl-NL" sz="1400" kern="0" dirty="0">
                  <a:solidFill>
                    <a:srgbClr val="2C2C31"/>
                  </a:solidFill>
                </a:rPr>
                <a:t>u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ser(s)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nl-NL" sz="1400" kern="0" dirty="0">
                  <a:solidFill>
                    <a:srgbClr val="2C2C31"/>
                  </a:solidFill>
                </a:rPr>
                <a:t>Analyseteam (data analist / data ontwikkelaar)</a:t>
              </a:r>
            </a:p>
            <a:p>
              <a:pPr marL="668655" lvl="1" indent="-257175" defTabSz="822960">
                <a:buFont typeface="Arial" panose="020B0604020202020204" pitchFamily="34" charset="0"/>
                <a:buChar char="•"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Op verzoek: genodigden (</a:t>
              </a:r>
              <a:r>
                <a:rPr lang="nl-NL" sz="1400" kern="0" dirty="0">
                  <a:solidFill>
                    <a:srgbClr val="2C2C31"/>
                  </a:solidFill>
                </a:rPr>
                <a:t>bijv. business overig 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/ </a:t>
              </a:r>
              <a:r>
                <a:rPr lang="nl-NL" sz="1400" kern="0" dirty="0">
                  <a:solidFill>
                    <a:srgbClr val="2C2C31"/>
                  </a:solidFill>
                </a:rPr>
                <a:t>lid regieteam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)</a:t>
              </a:r>
              <a:endParaRPr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cs typeface="Calibri"/>
              </a:endParaRPr>
            </a:p>
            <a:p>
              <a:pPr marL="257175" marR="0" lvl="0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Doel: 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Ophalen van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requirements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en informatie om user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stories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en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epics</a:t>
              </a: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 te vullen.</a:t>
              </a:r>
            </a:p>
            <a:p>
              <a:pPr marL="257175" marR="0" lvl="0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Voorbereiding: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PO: Up-to-date product </a:t>
              </a:r>
              <a:r>
                <a:rPr kumimoji="0" lang="nl-NL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backlog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srgbClr val="2C2C31"/>
                </a:solidFill>
                <a:effectLst/>
                <a:uLnTx/>
                <a:uFillTx/>
                <a:ea typeface="+mn-ea"/>
                <a:cs typeface="+mn-cs"/>
              </a:endParaRP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KU: Opgehaalde behoeften, wensen en feedback.</a:t>
              </a:r>
            </a:p>
            <a:p>
              <a:pPr marL="668655" marR="0" lvl="1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KU: Evt. juiste personen aanhaken.</a:t>
              </a:r>
            </a:p>
            <a:p>
              <a:pPr marL="257175" marR="0" lvl="0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Duur: één keer per maand 2 uur (vóór sprint planning)</a:t>
              </a:r>
            </a:p>
            <a:p>
              <a:pPr marL="257175" marR="0" lvl="0" indent="-257175" defTabSz="82296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C2C31"/>
                  </a:solidFill>
                  <a:effectLst/>
                  <a:uLnTx/>
                  <a:uFillTx/>
                  <a:ea typeface="+mn-ea"/>
                  <a:cs typeface="+mn-cs"/>
                </a:rPr>
                <a:t>Agenda: Verschilt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2056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0c1a2bca-9b37-4966-b12d-0cfb7d5484c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9CE5FE1523F7429B5D3DA9C2F29A57" ma:contentTypeVersion="7" ma:contentTypeDescription="Een nieuw document maken." ma:contentTypeScope="" ma:versionID="17ecd7126ebfeff404de7d300aba437e">
  <xsd:schema xmlns:xsd="http://www.w3.org/2001/XMLSchema" xmlns:xs="http://www.w3.org/2001/XMLSchema" xmlns:p="http://schemas.microsoft.com/office/2006/metadata/properties" xmlns:ns2="0c1a2bca-9b37-4966-b12d-0cfb7d5484ce" xmlns:ns3="636faf38-aab6-4194-8f5b-fc9a86914114" targetNamespace="http://schemas.microsoft.com/office/2006/metadata/properties" ma:root="true" ma:fieldsID="01a27e8bce458fcef220ddf07ca7fa0e" ns2:_="" ns3:_="">
    <xsd:import namespace="0c1a2bca-9b37-4966-b12d-0cfb7d5484ce"/>
    <xsd:import namespace="636faf38-aab6-4194-8f5b-fc9a869141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1a2bca-9b37-4966-b12d-0cfb7d5484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Status" ma:index="14" nillable="true" ma:displayName="Status User Story" ma:format="Dropdown" ma:internalName="Status">
      <xsd:simpleType>
        <xsd:restriction base="dms:Choice">
          <xsd:enumeration value="Nieuw"/>
          <xsd:enumeration value="Verfijnen"/>
          <xsd:enumeration value="Geaccordeerd"/>
          <xsd:enumeration value="Verwerkt"/>
          <xsd:enumeration value="On hold"/>
          <xsd:enumeration value="Verworpen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faf38-aab6-4194-8f5b-fc9a869141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3C5B4C-3F15-4F4E-B9F0-6B9425B3E170}">
  <ds:schemaRefs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8bc30b29-2f7e-45b7-a0a8-5578d43fda1d"/>
    <ds:schemaRef ds:uri="9195cfbf-dce6-41d1-a85c-6e729e71a08b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0c1a2bca-9b37-4966-b12d-0cfb7d5484ce"/>
  </ds:schemaRefs>
</ds:datastoreItem>
</file>

<file path=customXml/itemProps2.xml><?xml version="1.0" encoding="utf-8"?>
<ds:datastoreItem xmlns:ds="http://schemas.openxmlformats.org/officeDocument/2006/customXml" ds:itemID="{13BE1D33-B80C-4304-B835-D6650529F0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1a2bca-9b37-4966-b12d-0cfb7d5484ce"/>
    <ds:schemaRef ds:uri="636faf38-aab6-4194-8f5b-fc9a869141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0305C3-5796-4562-A513-9DEB09D461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1544</Words>
  <Application>Microsoft Office PowerPoint</Application>
  <PresentationFormat>Breedbeeld</PresentationFormat>
  <Paragraphs>394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Poppins</vt:lpstr>
      <vt:lpstr>Wingdings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Overleggen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Gemeente Arnhem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Anton van Dam</dc:creator>
  <cp:lastModifiedBy>Kevin Meijer</cp:lastModifiedBy>
  <cp:revision>84</cp:revision>
  <dcterms:created xsi:type="dcterms:W3CDTF">2020-02-28T14:12:06Z</dcterms:created>
  <dcterms:modified xsi:type="dcterms:W3CDTF">2025-02-19T06:12:15Z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0x0101001A9CE5FE1523F7429B5D3DA9C2F29A57</vt:lpwstr>
  </property>
  <property fmtid="{D5CDD505-2E9C-101B-9397-08002B2CF9AE}" pid="3" name="MediaServiceImageTags">
    <vt:lpwstr/>
  </property>
</Properties>
</file>