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9" d="100"/>
          <a:sy n="79"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2185-8787-6F5A-E2CB-B4B010CA8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80A21-5A28-ECFB-04E7-8BF67F69E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7202E3-9898-EA8D-5EB7-63CC76C23808}"/>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5" name="Footer Placeholder 4">
            <a:extLst>
              <a:ext uri="{FF2B5EF4-FFF2-40B4-BE49-F238E27FC236}">
                <a16:creationId xmlns:a16="http://schemas.microsoft.com/office/drawing/2014/main" id="{E9326CE6-EC66-F36F-DCAD-3FE0C5BF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FCFD6-5356-FF25-C9E8-391368419149}"/>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287846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6F55-6349-D318-42C1-0A1C90255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00FA14-C6FA-3B90-695B-48B3A6845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23FAC-1B39-6C89-FE0D-CF2234ECC738}"/>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5" name="Footer Placeholder 4">
            <a:extLst>
              <a:ext uri="{FF2B5EF4-FFF2-40B4-BE49-F238E27FC236}">
                <a16:creationId xmlns:a16="http://schemas.microsoft.com/office/drawing/2014/main" id="{7D3B2B91-7FE3-A067-D8C2-70C1395A5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DA672-435F-3A2F-8E54-5473AEF4CBDD}"/>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143326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42ABC-92FB-CEC3-F7F7-C52D838BB3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EDAA5A-EABE-876A-20A2-4AA5677E1C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53BC6-C072-5E53-3892-B36680CB2E32}"/>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5" name="Footer Placeholder 4">
            <a:extLst>
              <a:ext uri="{FF2B5EF4-FFF2-40B4-BE49-F238E27FC236}">
                <a16:creationId xmlns:a16="http://schemas.microsoft.com/office/drawing/2014/main" id="{67BDA823-868C-D6E3-158F-CD88AFBB9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A8C25-A77C-5CD4-059B-09195AC15B27}"/>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94811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8D9C-14EF-4691-3F2E-F1B9A9474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DD225B-A249-A7EB-252C-5D185D822F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85BF0-FC43-4FA5-79E0-682871C6B39F}"/>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5" name="Footer Placeholder 4">
            <a:extLst>
              <a:ext uri="{FF2B5EF4-FFF2-40B4-BE49-F238E27FC236}">
                <a16:creationId xmlns:a16="http://schemas.microsoft.com/office/drawing/2014/main" id="{6F59E162-BD60-D192-F250-E5E3B1B4A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A67F7-8EE2-CB00-5D77-B9361D6DB2D0}"/>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374869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2127-9055-255E-EC96-AD0FBF969E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A21FF1-A532-B787-7C9A-27B0F3933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7E41C0-4DE4-BE18-0615-8AE6D178DE75}"/>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5" name="Footer Placeholder 4">
            <a:extLst>
              <a:ext uri="{FF2B5EF4-FFF2-40B4-BE49-F238E27FC236}">
                <a16:creationId xmlns:a16="http://schemas.microsoft.com/office/drawing/2014/main" id="{DF3AE75A-F04B-90D6-DBE3-BEE3B48DA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F60A4-A9A5-E351-7F7E-9773BF46A9DF}"/>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136261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50EB-DDB2-58C6-961E-64101390D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382D0F-CCAF-BA7A-BCBC-4A87B2AF9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ED3C7B-3E6D-6984-8D03-BD6C6307AA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339579-D6B8-A664-DCC8-5FFE79660E05}"/>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6" name="Footer Placeholder 5">
            <a:extLst>
              <a:ext uri="{FF2B5EF4-FFF2-40B4-BE49-F238E27FC236}">
                <a16:creationId xmlns:a16="http://schemas.microsoft.com/office/drawing/2014/main" id="{473F1B0E-CDEC-E5C5-8398-B2F2344F0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D5320-E78E-2C32-8D21-399BD141EFF3}"/>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319061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B944-3425-E156-06CD-2B9278235E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4E6E96-3BBF-D667-F3A2-9287B5A239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DAD6FC-EAB4-6A94-FC27-0675F037F7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BBE7E3-7074-22B0-DDD8-29A3AABBF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DDD6D9-989F-6743-8878-70A881B8B4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96E89-A39F-DEC7-B322-38627306A995}"/>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8" name="Footer Placeholder 7">
            <a:extLst>
              <a:ext uri="{FF2B5EF4-FFF2-40B4-BE49-F238E27FC236}">
                <a16:creationId xmlns:a16="http://schemas.microsoft.com/office/drawing/2014/main" id="{781C4BCF-0348-57EE-84F9-7971B141EE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D481E6-9F94-AECF-2174-2E58B8950643}"/>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129390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C3A0-F3D5-6BD6-76EA-60C85C8916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4EA457-6232-5F15-7C4F-F77303A40FBE}"/>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4" name="Footer Placeholder 3">
            <a:extLst>
              <a:ext uri="{FF2B5EF4-FFF2-40B4-BE49-F238E27FC236}">
                <a16:creationId xmlns:a16="http://schemas.microsoft.com/office/drawing/2014/main" id="{F09FEF8E-E4A6-8D6B-DCD9-862C3142D4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6540F-58D1-BED4-4B57-F48CF27F605C}"/>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428123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4FEE0-8BEE-E578-16F9-6125F262372F}"/>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3" name="Footer Placeholder 2">
            <a:extLst>
              <a:ext uri="{FF2B5EF4-FFF2-40B4-BE49-F238E27FC236}">
                <a16:creationId xmlns:a16="http://schemas.microsoft.com/office/drawing/2014/main" id="{1F24706C-2A02-E79C-56EB-3C9ED4A4A1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B8976B-EEFA-CF0E-A225-0894BDED668B}"/>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392264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CBA1-7397-E711-5F7E-00EDEEA360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2B6620-560E-8FAB-C58D-51F1170CC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CABD6F-4528-4345-2AC6-8B90B768E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B0FF8-F288-15BF-2A87-95EAD4F13980}"/>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6" name="Footer Placeholder 5">
            <a:extLst>
              <a:ext uri="{FF2B5EF4-FFF2-40B4-BE49-F238E27FC236}">
                <a16:creationId xmlns:a16="http://schemas.microsoft.com/office/drawing/2014/main" id="{AA0B0890-53A1-C08D-55AE-0FB71DD87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A50EBF-2E64-9918-206D-907953A0AC97}"/>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64915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3BE6-8A45-324E-4906-E0F6E5ACB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7D0FF-7E4A-DA7E-C62F-C6F3C7CB4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40EE27-605A-0795-6A88-B77037528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E141F-AA3E-0C68-CAEC-9C67A06FED7E}"/>
              </a:ext>
            </a:extLst>
          </p:cNvPr>
          <p:cNvSpPr>
            <a:spLocks noGrp="1"/>
          </p:cNvSpPr>
          <p:nvPr>
            <p:ph type="dt" sz="half" idx="10"/>
          </p:nvPr>
        </p:nvSpPr>
        <p:spPr/>
        <p:txBody>
          <a:bodyPr/>
          <a:lstStyle/>
          <a:p>
            <a:fld id="{22A3C3ED-7A1C-4ED6-8A8A-4EF8F66DA32C}" type="datetimeFigureOut">
              <a:rPr lang="en-US" smtClean="0"/>
              <a:t>3/19/2024</a:t>
            </a:fld>
            <a:endParaRPr lang="en-US"/>
          </a:p>
        </p:txBody>
      </p:sp>
      <p:sp>
        <p:nvSpPr>
          <p:cNvPr id="6" name="Footer Placeholder 5">
            <a:extLst>
              <a:ext uri="{FF2B5EF4-FFF2-40B4-BE49-F238E27FC236}">
                <a16:creationId xmlns:a16="http://schemas.microsoft.com/office/drawing/2014/main" id="{52F8FC75-C99D-FED5-5E94-8279D5728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C9C76-FF34-AD0A-B207-A9B90155C5A5}"/>
              </a:ext>
            </a:extLst>
          </p:cNvPr>
          <p:cNvSpPr>
            <a:spLocks noGrp="1"/>
          </p:cNvSpPr>
          <p:nvPr>
            <p:ph type="sldNum" sz="quarter" idx="12"/>
          </p:nvPr>
        </p:nvSpPr>
        <p:spPr/>
        <p:txBody>
          <a:bodyPr/>
          <a:lstStyle/>
          <a:p>
            <a:fld id="{1F95B74E-B1C1-4596-89EA-12629AA2E9BC}" type="slidenum">
              <a:rPr lang="en-US" smtClean="0"/>
              <a:t>‹#›</a:t>
            </a:fld>
            <a:endParaRPr lang="en-US"/>
          </a:p>
        </p:txBody>
      </p:sp>
    </p:spTree>
    <p:extLst>
      <p:ext uri="{BB962C8B-B14F-4D97-AF65-F5344CB8AC3E}">
        <p14:creationId xmlns:p14="http://schemas.microsoft.com/office/powerpoint/2010/main" val="221825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7BC7F-E57D-4B5D-B06C-352C4721A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483784-E467-3A09-2A99-B805F0FC2B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9F24-46C2-6363-73AB-D412EC475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3C3ED-7A1C-4ED6-8A8A-4EF8F66DA32C}" type="datetimeFigureOut">
              <a:rPr lang="en-US" smtClean="0"/>
              <a:t>3/19/2024</a:t>
            </a:fld>
            <a:endParaRPr lang="en-US"/>
          </a:p>
        </p:txBody>
      </p:sp>
      <p:sp>
        <p:nvSpPr>
          <p:cNvPr id="5" name="Footer Placeholder 4">
            <a:extLst>
              <a:ext uri="{FF2B5EF4-FFF2-40B4-BE49-F238E27FC236}">
                <a16:creationId xmlns:a16="http://schemas.microsoft.com/office/drawing/2014/main" id="{EF61459E-2190-D4A7-9D18-590CC3BB8F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85583A-3D5D-232F-E4D1-23A2183E6A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5B74E-B1C1-4596-89EA-12629AA2E9BC}" type="slidenum">
              <a:rPr lang="en-US" smtClean="0"/>
              <a:t>‹#›</a:t>
            </a:fld>
            <a:endParaRPr lang="en-US"/>
          </a:p>
        </p:txBody>
      </p:sp>
    </p:spTree>
    <p:extLst>
      <p:ext uri="{BB962C8B-B14F-4D97-AF65-F5344CB8AC3E}">
        <p14:creationId xmlns:p14="http://schemas.microsoft.com/office/powerpoint/2010/main" val="3186423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A97A24-07F1-F474-163C-7B5E3EB266D3}"/>
              </a:ext>
            </a:extLst>
          </p:cNvPr>
          <p:cNvSpPr txBox="1"/>
          <p:nvPr/>
        </p:nvSpPr>
        <p:spPr>
          <a:xfrm>
            <a:off x="408790" y="252804"/>
            <a:ext cx="11241741" cy="769441"/>
          </a:xfrm>
          <a:prstGeom prst="rect">
            <a:avLst/>
          </a:prstGeom>
          <a:noFill/>
        </p:spPr>
        <p:txBody>
          <a:bodyPr wrap="square" rtlCol="0">
            <a:spAutoFit/>
          </a:bodyPr>
          <a:lstStyle/>
          <a:p>
            <a:r>
              <a:rPr lang="en-US" sz="4400" b="1" dirty="0">
                <a:solidFill>
                  <a:schemeClr val="bg1"/>
                </a:solidFill>
              </a:rPr>
              <a:t>ZOMATO RESTAURANTS INSIGHTS</a:t>
            </a:r>
          </a:p>
        </p:txBody>
      </p:sp>
      <p:sp>
        <p:nvSpPr>
          <p:cNvPr id="5" name="Hexagon 4">
            <a:extLst>
              <a:ext uri="{FF2B5EF4-FFF2-40B4-BE49-F238E27FC236}">
                <a16:creationId xmlns:a16="http://schemas.microsoft.com/office/drawing/2014/main" id="{6F23C3ED-3300-BBE2-1679-D079092436E0}"/>
              </a:ext>
            </a:extLst>
          </p:cNvPr>
          <p:cNvSpPr/>
          <p:nvPr/>
        </p:nvSpPr>
        <p:spPr>
          <a:xfrm>
            <a:off x="1226372" y="1753496"/>
            <a:ext cx="5507915" cy="4679577"/>
          </a:xfrm>
          <a:prstGeom prst="hexagon">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7924517-35E0-913C-F23B-2062C3EB041C}"/>
              </a:ext>
            </a:extLst>
          </p:cNvPr>
          <p:cNvSpPr txBox="1"/>
          <p:nvPr/>
        </p:nvSpPr>
        <p:spPr>
          <a:xfrm>
            <a:off x="6981713" y="2382819"/>
            <a:ext cx="4668818" cy="1077218"/>
          </a:xfrm>
          <a:prstGeom prst="rect">
            <a:avLst/>
          </a:prstGeom>
          <a:noFill/>
        </p:spPr>
        <p:txBody>
          <a:bodyPr wrap="square" rtlCol="0">
            <a:spAutoFit/>
          </a:bodyPr>
          <a:lstStyle/>
          <a:p>
            <a:r>
              <a:rPr lang="en-US" sz="3200" dirty="0">
                <a:solidFill>
                  <a:schemeClr val="bg1"/>
                </a:solidFill>
              </a:rPr>
              <a:t>Vikash kumar</a:t>
            </a:r>
          </a:p>
          <a:p>
            <a:r>
              <a:rPr lang="en-US" sz="3200" dirty="0">
                <a:solidFill>
                  <a:schemeClr val="bg1"/>
                </a:solidFill>
              </a:rPr>
              <a:t>12-march-2024</a:t>
            </a:r>
          </a:p>
        </p:txBody>
      </p:sp>
    </p:spTree>
    <p:extLst>
      <p:ext uri="{BB962C8B-B14F-4D97-AF65-F5344CB8AC3E}">
        <p14:creationId xmlns:p14="http://schemas.microsoft.com/office/powerpoint/2010/main" val="227701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E27B0-E77B-F001-2339-9E3F6D91E67E}"/>
              </a:ext>
            </a:extLst>
          </p:cNvPr>
          <p:cNvSpPr txBox="1"/>
          <p:nvPr/>
        </p:nvSpPr>
        <p:spPr>
          <a:xfrm>
            <a:off x="345440" y="1046480"/>
            <a:ext cx="5750560"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b="1" i="0" dirty="0">
                <a:solidFill>
                  <a:schemeClr val="bg1"/>
                </a:solidFill>
                <a:effectLst/>
                <a:latin typeface="Google Sans"/>
              </a:rPr>
              <a:t>Average Cost for Two: </a:t>
            </a:r>
            <a:r>
              <a:rPr lang="en-US" sz="2000" dirty="0">
                <a:solidFill>
                  <a:schemeClr val="bg1"/>
                </a:solidFill>
                <a:latin typeface="Google Sans"/>
              </a:rPr>
              <a:t>This is </a:t>
            </a:r>
            <a:r>
              <a:rPr lang="en-US" sz="2000" b="0" i="0" dirty="0">
                <a:solidFill>
                  <a:schemeClr val="bg1"/>
                </a:solidFill>
                <a:effectLst/>
                <a:latin typeface="Google Sans"/>
              </a:rPr>
              <a:t>Factor  estimating  overall food expenditure</a:t>
            </a:r>
          </a:p>
          <a:p>
            <a:pPr marL="285750" indent="-285750">
              <a:buFont typeface="Wingdings" panose="05000000000000000000" pitchFamily="2" charset="2"/>
              <a:buChar char="Ø"/>
            </a:pPr>
            <a:r>
              <a:rPr lang="en-US" sz="2000" dirty="0">
                <a:solidFill>
                  <a:schemeClr val="bg1"/>
                </a:solidFill>
                <a:latin typeface="Google Sans"/>
              </a:rPr>
              <a:t>Average of avg cost of two in suggested country </a:t>
            </a:r>
          </a:p>
        </p:txBody>
      </p:sp>
      <p:sp>
        <p:nvSpPr>
          <p:cNvPr id="5" name="TextBox 4">
            <a:extLst>
              <a:ext uri="{FF2B5EF4-FFF2-40B4-BE49-F238E27FC236}">
                <a16:creationId xmlns:a16="http://schemas.microsoft.com/office/drawing/2014/main" id="{9CE9785E-5F68-5302-2C16-A15076FBD430}"/>
              </a:ext>
            </a:extLst>
          </p:cNvPr>
          <p:cNvSpPr txBox="1"/>
          <p:nvPr/>
        </p:nvSpPr>
        <p:spPr>
          <a:xfrm>
            <a:off x="345440" y="3645762"/>
            <a:ext cx="5588000" cy="2215991"/>
          </a:xfrm>
          <a:prstGeom prst="rect">
            <a:avLst/>
          </a:prstGeom>
          <a:noFill/>
        </p:spPr>
        <p:txBody>
          <a:bodyPr wrap="square" rtlCol="0">
            <a:spAutoFit/>
          </a:bodyPr>
          <a:lstStyle/>
          <a:p>
            <a:pPr marL="285750" indent="-285750">
              <a:buFont typeface="Wingdings" panose="05000000000000000000" pitchFamily="2" charset="2"/>
              <a:buChar char="Ø"/>
            </a:pPr>
            <a:r>
              <a:rPr lang="en-US" sz="2000" b="1" i="0" dirty="0">
                <a:solidFill>
                  <a:schemeClr val="bg1"/>
                </a:solidFill>
                <a:effectLst/>
                <a:latin typeface="Google Sans"/>
              </a:rPr>
              <a:t>Matching Customer Demanded Cuisine with Pricing</a:t>
            </a:r>
            <a:r>
              <a:rPr lang="en-US" b="1" i="0" dirty="0">
                <a:solidFill>
                  <a:schemeClr val="bg1"/>
                </a:solidFill>
                <a:effectLst/>
                <a:latin typeface="Google Sans"/>
              </a:rPr>
              <a:t>:</a:t>
            </a:r>
            <a:r>
              <a:rPr lang="en-US" b="0" i="0" dirty="0">
                <a:solidFill>
                  <a:schemeClr val="bg1"/>
                </a:solidFill>
                <a:effectLst/>
                <a:latin typeface="Google Sans"/>
              </a:rPr>
              <a:t> </a:t>
            </a:r>
            <a:r>
              <a:rPr lang="en-US" sz="2000" b="0" i="0" dirty="0">
                <a:solidFill>
                  <a:schemeClr val="bg1"/>
                </a:solidFill>
                <a:effectLst/>
                <a:latin typeface="Google Sans"/>
              </a:rPr>
              <a:t>Analyzing cuisine popularity can help me determine if a particular cuisine aligns with our pricing strategy. Popular cuisines might allow you to set competitive prices and attract a larger customer base</a:t>
            </a:r>
            <a:r>
              <a:rPr lang="en-US" b="0" i="0" dirty="0">
                <a:solidFill>
                  <a:schemeClr val="bg1"/>
                </a:solidFill>
                <a:effectLst/>
                <a:latin typeface="Google Sans"/>
              </a:rPr>
              <a:t>.</a:t>
            </a:r>
          </a:p>
          <a:p>
            <a:endParaRPr lang="en-US" dirty="0">
              <a:solidFill>
                <a:schemeClr val="bg1"/>
              </a:solidFill>
            </a:endParaRPr>
          </a:p>
        </p:txBody>
      </p:sp>
      <p:sp>
        <p:nvSpPr>
          <p:cNvPr id="8" name="Rectangle 7">
            <a:extLst>
              <a:ext uri="{FF2B5EF4-FFF2-40B4-BE49-F238E27FC236}">
                <a16:creationId xmlns:a16="http://schemas.microsoft.com/office/drawing/2014/main" id="{C0415FD6-351F-6413-0EB1-6C363BE7A974}"/>
              </a:ext>
            </a:extLst>
          </p:cNvPr>
          <p:cNvSpPr/>
          <p:nvPr/>
        </p:nvSpPr>
        <p:spPr>
          <a:xfrm>
            <a:off x="6350000" y="515566"/>
            <a:ext cx="5235643" cy="2716128"/>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6E43167-D106-8B52-BE3D-427F8C83C120}"/>
              </a:ext>
            </a:extLst>
          </p:cNvPr>
          <p:cNvSpPr/>
          <p:nvPr/>
        </p:nvSpPr>
        <p:spPr>
          <a:xfrm>
            <a:off x="6350000" y="3626306"/>
            <a:ext cx="5235643" cy="2871771"/>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029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2FB51-76E2-8806-BFA8-0817877D025D}"/>
              </a:ext>
            </a:extLst>
          </p:cNvPr>
          <p:cNvSpPr txBox="1"/>
          <p:nvPr/>
        </p:nvSpPr>
        <p:spPr>
          <a:xfrm>
            <a:off x="213360" y="248920"/>
            <a:ext cx="10190480" cy="584775"/>
          </a:xfrm>
          <a:prstGeom prst="rect">
            <a:avLst/>
          </a:prstGeom>
          <a:noFill/>
        </p:spPr>
        <p:txBody>
          <a:bodyPr wrap="square" rtlCol="0">
            <a:spAutoFit/>
          </a:bodyPr>
          <a:lstStyle/>
          <a:p>
            <a:pPr rtl="0">
              <a:spcBef>
                <a:spcPts val="0"/>
              </a:spcBef>
              <a:spcAft>
                <a:spcPts val="1500"/>
              </a:spcAft>
            </a:pPr>
            <a:r>
              <a:rPr lang="en-US" sz="3200" b="1" i="0" u="none" strike="noStrike" dirty="0">
                <a:solidFill>
                  <a:schemeClr val="bg1"/>
                </a:solidFill>
                <a:effectLst/>
                <a:latin typeface="Roboto" panose="02000000000000000000" pitchFamily="2" charset="0"/>
              </a:rPr>
              <a:t>Strategic Recommendations</a:t>
            </a:r>
            <a:endParaRPr lang="en-US" sz="3200" b="0" dirty="0">
              <a:solidFill>
                <a:schemeClr val="bg1"/>
              </a:solidFill>
              <a:effectLst/>
            </a:endParaRPr>
          </a:p>
        </p:txBody>
      </p:sp>
      <p:sp>
        <p:nvSpPr>
          <p:cNvPr id="3" name="TextBox 2">
            <a:extLst>
              <a:ext uri="{FF2B5EF4-FFF2-40B4-BE49-F238E27FC236}">
                <a16:creationId xmlns:a16="http://schemas.microsoft.com/office/drawing/2014/main" id="{B9A94B55-05CD-2E87-B4D2-E2AD5B6C1B98}"/>
              </a:ext>
            </a:extLst>
          </p:cNvPr>
          <p:cNvSpPr txBox="1"/>
          <p:nvPr/>
        </p:nvSpPr>
        <p:spPr>
          <a:xfrm>
            <a:off x="213360" y="1350062"/>
            <a:ext cx="10495280" cy="4801314"/>
          </a:xfrm>
          <a:prstGeom prst="rect">
            <a:avLst/>
          </a:prstGeom>
          <a:noFill/>
        </p:spPr>
        <p:txBody>
          <a:bodyPr wrap="square" rtlCol="0">
            <a:spAutoFit/>
          </a:bodyPr>
          <a:lstStyle/>
          <a:p>
            <a:pPr marL="285750" indent="-285750" algn="l">
              <a:buFont typeface="Wingdings" panose="05000000000000000000" pitchFamily="2" charset="2"/>
              <a:buChar char="Ø"/>
            </a:pPr>
            <a:r>
              <a:rPr lang="en-US" b="1" i="0" dirty="0">
                <a:solidFill>
                  <a:schemeClr val="bg1"/>
                </a:solidFill>
                <a:effectLst/>
                <a:latin typeface="Google Sans"/>
              </a:rPr>
              <a:t>Target </a:t>
            </a:r>
            <a:r>
              <a:rPr lang="en-US" b="1" dirty="0">
                <a:solidFill>
                  <a:schemeClr val="bg1"/>
                </a:solidFill>
                <a:latin typeface="Google Sans"/>
              </a:rPr>
              <a:t>L</a:t>
            </a:r>
            <a:r>
              <a:rPr lang="en-US" b="1" i="0" dirty="0">
                <a:solidFill>
                  <a:schemeClr val="bg1"/>
                </a:solidFill>
                <a:effectLst/>
                <a:latin typeface="Google Sans"/>
              </a:rPr>
              <a:t>ess  Number Restaurant Areas with High User Demand:</a:t>
            </a:r>
          </a:p>
          <a:p>
            <a:pPr algn="l"/>
            <a:r>
              <a:rPr lang="en-US" b="0" i="0" dirty="0">
                <a:solidFill>
                  <a:schemeClr val="bg1"/>
                </a:solidFill>
                <a:effectLst/>
                <a:latin typeface="Google Sans"/>
              </a:rPr>
              <a:t>      Analyze areas with a low density of existing restaurants but high overall ratings. This suggests a market with           </a:t>
            </a:r>
            <a:r>
              <a:rPr lang="en-US" dirty="0">
                <a:solidFill>
                  <a:schemeClr val="bg1"/>
                </a:solidFill>
                <a:latin typeface="Google Sans"/>
              </a:rPr>
              <a:t>     </a:t>
            </a:r>
          </a:p>
          <a:p>
            <a:pPr algn="l"/>
            <a:r>
              <a:rPr lang="en-US" b="1" i="0" dirty="0">
                <a:solidFill>
                  <a:schemeClr val="bg1"/>
                </a:solidFill>
                <a:effectLst/>
                <a:latin typeface="Google Sans"/>
              </a:rPr>
              <a:t>      met co</a:t>
            </a:r>
            <a:r>
              <a:rPr lang="en-US" b="1" dirty="0">
                <a:solidFill>
                  <a:schemeClr val="bg1"/>
                </a:solidFill>
                <a:latin typeface="Google Sans"/>
              </a:rPr>
              <a:t>stumer needs.</a:t>
            </a:r>
          </a:p>
          <a:p>
            <a:pPr algn="l"/>
            <a:endParaRPr lang="en-US" b="1" i="0" dirty="0">
              <a:solidFill>
                <a:schemeClr val="bg1"/>
              </a:solidFill>
              <a:effectLst/>
              <a:latin typeface="Google Sans"/>
            </a:endParaRPr>
          </a:p>
          <a:p>
            <a:pPr marL="285750" indent="-285750" algn="l">
              <a:buFont typeface="Wingdings" panose="05000000000000000000" pitchFamily="2" charset="2"/>
              <a:buChar char="Ø"/>
            </a:pPr>
            <a:r>
              <a:rPr lang="en-US" b="1" i="0" dirty="0">
                <a:solidFill>
                  <a:schemeClr val="bg1"/>
                </a:solidFill>
                <a:effectLst/>
                <a:latin typeface="Google Sans"/>
              </a:rPr>
              <a:t>Target Price Range of the Restaurants :</a:t>
            </a:r>
          </a:p>
          <a:p>
            <a:pPr algn="l"/>
            <a:r>
              <a:rPr lang="en-US" b="1" dirty="0">
                <a:solidFill>
                  <a:schemeClr val="bg1"/>
                </a:solidFill>
                <a:latin typeface="Google Sans"/>
              </a:rPr>
              <a:t>      </a:t>
            </a:r>
            <a:r>
              <a:rPr lang="en-US" b="0" i="0" dirty="0">
                <a:solidFill>
                  <a:schemeClr val="bg1"/>
                </a:solidFill>
                <a:effectLst/>
                <a:latin typeface="Google Sans"/>
              </a:rPr>
              <a:t>Analyze the price range most frequented by  audience. Align your restaurant's concept and </a:t>
            </a:r>
          </a:p>
          <a:p>
            <a:pPr algn="l"/>
            <a:r>
              <a:rPr lang="en-US" dirty="0">
                <a:solidFill>
                  <a:schemeClr val="bg1"/>
                </a:solidFill>
                <a:latin typeface="Google Sans"/>
              </a:rPr>
              <a:t>      </a:t>
            </a:r>
            <a:r>
              <a:rPr lang="en-US" b="0" i="0" dirty="0">
                <a:solidFill>
                  <a:schemeClr val="bg1"/>
                </a:solidFill>
                <a:effectLst/>
                <a:latin typeface="Google Sans"/>
              </a:rPr>
              <a:t>pricing strategy with their budget preferences to maximize appeal</a:t>
            </a:r>
          </a:p>
          <a:p>
            <a:pPr algn="l"/>
            <a:endParaRPr lang="en-US" dirty="0">
              <a:solidFill>
                <a:schemeClr val="bg1"/>
              </a:solidFill>
              <a:latin typeface="Google Sans"/>
            </a:endParaRPr>
          </a:p>
          <a:p>
            <a:pPr marL="285750" indent="-285750">
              <a:buFont typeface="Wingdings" panose="05000000000000000000" pitchFamily="2" charset="2"/>
              <a:buChar char="Ø"/>
            </a:pPr>
            <a:r>
              <a:rPr lang="en-US" b="1" i="0" dirty="0">
                <a:solidFill>
                  <a:schemeClr val="bg1"/>
                </a:solidFill>
                <a:effectLst/>
                <a:latin typeface="Google Sans"/>
              </a:rPr>
              <a:t>Price Range Correlation with Cuisine:</a:t>
            </a:r>
          </a:p>
          <a:p>
            <a:r>
              <a:rPr lang="en-US" b="1" dirty="0">
                <a:solidFill>
                  <a:schemeClr val="bg1"/>
                </a:solidFill>
                <a:latin typeface="Google Sans"/>
              </a:rPr>
              <a:t>      </a:t>
            </a:r>
            <a:r>
              <a:rPr lang="en-US" b="0" i="0" dirty="0">
                <a:solidFill>
                  <a:schemeClr val="bg1"/>
                </a:solidFill>
                <a:effectLst/>
                <a:latin typeface="Google Sans"/>
              </a:rPr>
              <a:t>Identify any correlations between price range and cuisine </a:t>
            </a:r>
          </a:p>
          <a:p>
            <a:r>
              <a:rPr lang="en-US" dirty="0">
                <a:solidFill>
                  <a:schemeClr val="bg1"/>
                </a:solidFill>
                <a:latin typeface="Google Sans"/>
              </a:rPr>
              <a:t>      </a:t>
            </a:r>
          </a:p>
          <a:p>
            <a:pPr marL="285750" indent="-285750">
              <a:buFont typeface="Wingdings" panose="05000000000000000000" pitchFamily="2" charset="2"/>
              <a:buChar char="Ø"/>
            </a:pPr>
            <a:r>
              <a:rPr lang="en-US" b="0" i="0" dirty="0">
                <a:solidFill>
                  <a:schemeClr val="bg1"/>
                </a:solidFill>
                <a:effectLst/>
                <a:latin typeface="Google Sans"/>
              </a:rPr>
              <a:t> </a:t>
            </a:r>
            <a:r>
              <a:rPr lang="en-US" b="1" dirty="0">
                <a:solidFill>
                  <a:schemeClr val="bg1"/>
                </a:solidFill>
                <a:latin typeface="Google Sans"/>
              </a:rPr>
              <a:t>Exploring</a:t>
            </a:r>
            <a:r>
              <a:rPr lang="en-US" dirty="0">
                <a:solidFill>
                  <a:schemeClr val="bg1"/>
                </a:solidFill>
                <a:latin typeface="Google Sans"/>
              </a:rPr>
              <a:t> </a:t>
            </a:r>
            <a:r>
              <a:rPr lang="en-US" b="1" i="0" dirty="0">
                <a:solidFill>
                  <a:schemeClr val="bg1"/>
                </a:solidFill>
                <a:effectLst/>
                <a:latin typeface="Google Sans"/>
              </a:rPr>
              <a:t>Existing High-Rated Restaurants :</a:t>
            </a:r>
          </a:p>
          <a:p>
            <a:r>
              <a:rPr lang="en-US" b="1" dirty="0">
                <a:solidFill>
                  <a:schemeClr val="bg1"/>
                </a:solidFill>
                <a:latin typeface="Google Sans"/>
              </a:rPr>
              <a:t>       </a:t>
            </a:r>
            <a:r>
              <a:rPr lang="en-US" dirty="0">
                <a:solidFill>
                  <a:schemeClr val="bg1"/>
                </a:solidFill>
                <a:latin typeface="Google Sans"/>
              </a:rPr>
              <a:t>Identifying  the high rated restaurant for knowing  which cuisine make audience attract.</a:t>
            </a:r>
            <a:r>
              <a:rPr lang="en-US" b="0" i="0" dirty="0">
                <a:solidFill>
                  <a:schemeClr val="bg1"/>
                </a:solidFill>
                <a:effectLst/>
                <a:latin typeface="Google Sans"/>
              </a:rPr>
              <a:t> </a:t>
            </a:r>
          </a:p>
          <a:p>
            <a:endParaRPr lang="en-US" dirty="0">
              <a:solidFill>
                <a:schemeClr val="bg1"/>
              </a:solidFill>
              <a:latin typeface="Google Sans"/>
            </a:endParaRPr>
          </a:p>
          <a:p>
            <a:pPr marL="285750" indent="-285750" algn="l">
              <a:buFont typeface="Wingdings" panose="05000000000000000000" pitchFamily="2" charset="2"/>
              <a:buChar char="Ø"/>
            </a:pPr>
            <a:r>
              <a:rPr lang="en-US" b="0" i="0" dirty="0">
                <a:solidFill>
                  <a:schemeClr val="bg1"/>
                </a:solidFill>
                <a:effectLst/>
                <a:latin typeface="Google Sans"/>
              </a:rPr>
              <a:t>  </a:t>
            </a:r>
            <a:r>
              <a:rPr lang="en-US" b="1" i="0" dirty="0">
                <a:solidFill>
                  <a:schemeClr val="bg1"/>
                </a:solidFill>
                <a:effectLst/>
                <a:latin typeface="Google Sans"/>
              </a:rPr>
              <a:t>Prioritize Budget-Friendly Options in Cost-Conscious Areas:</a:t>
            </a:r>
            <a:endParaRPr lang="en-US" b="0" i="0" dirty="0">
              <a:solidFill>
                <a:schemeClr val="bg1"/>
              </a:solidFill>
              <a:effectLst/>
              <a:latin typeface="Google Sans"/>
            </a:endParaRPr>
          </a:p>
          <a:p>
            <a:pPr algn="l"/>
            <a:r>
              <a:rPr lang="en-US" b="0" i="0" dirty="0">
                <a:solidFill>
                  <a:schemeClr val="bg1"/>
                </a:solidFill>
                <a:effectLst/>
                <a:latin typeface="Google Sans"/>
              </a:rPr>
              <a:t>      Analyze data to identify areas with a lower average cost for two</a:t>
            </a:r>
          </a:p>
          <a:p>
            <a:pPr algn="l"/>
            <a:endParaRPr lang="en-US" dirty="0">
              <a:solidFill>
                <a:schemeClr val="bg1"/>
              </a:solidFill>
            </a:endParaRPr>
          </a:p>
        </p:txBody>
      </p:sp>
    </p:spTree>
    <p:extLst>
      <p:ext uri="{BB962C8B-B14F-4D97-AF65-F5344CB8AC3E}">
        <p14:creationId xmlns:p14="http://schemas.microsoft.com/office/powerpoint/2010/main" val="103197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01597-53BF-A916-D996-77A4470DF8D8}"/>
              </a:ext>
            </a:extLst>
          </p:cNvPr>
          <p:cNvSpPr txBox="1"/>
          <p:nvPr/>
        </p:nvSpPr>
        <p:spPr>
          <a:xfrm>
            <a:off x="451821" y="774551"/>
            <a:ext cx="11058861" cy="4524315"/>
          </a:xfrm>
          <a:prstGeom prst="rect">
            <a:avLst/>
          </a:prstGeom>
          <a:noFill/>
        </p:spPr>
        <p:txBody>
          <a:bodyPr wrap="square" rtlCol="0">
            <a:spAutoFit/>
          </a:bodyPr>
          <a:lstStyle/>
          <a:p>
            <a:pPr marL="285750" indent="-285750" algn="l">
              <a:buFont typeface="Wingdings" panose="05000000000000000000" pitchFamily="2" charset="2"/>
              <a:buChar char="Ø"/>
            </a:pPr>
            <a:endParaRPr lang="en-US" b="1" i="0" dirty="0">
              <a:solidFill>
                <a:schemeClr val="bg1"/>
              </a:solidFill>
              <a:effectLst/>
              <a:latin typeface="Google Sans"/>
            </a:endParaRPr>
          </a:p>
          <a:p>
            <a:pPr algn="l"/>
            <a:endParaRPr lang="en-US" dirty="0">
              <a:solidFill>
                <a:schemeClr val="bg1"/>
              </a:solidFill>
              <a:latin typeface="Google Sans"/>
            </a:endParaRPr>
          </a:p>
          <a:p>
            <a:pPr marL="285750" indent="-285750" algn="l">
              <a:buFont typeface="Wingdings" panose="05000000000000000000" pitchFamily="2" charset="2"/>
              <a:buChar char="Ø"/>
            </a:pPr>
            <a:r>
              <a:rPr lang="en-US" b="0" i="0" dirty="0">
                <a:solidFill>
                  <a:schemeClr val="bg1"/>
                </a:solidFill>
                <a:effectLst/>
                <a:latin typeface="Google Sans"/>
              </a:rPr>
              <a:t>  </a:t>
            </a:r>
            <a:r>
              <a:rPr lang="en-US" b="1" i="0" dirty="0">
                <a:solidFill>
                  <a:schemeClr val="bg1"/>
                </a:solidFill>
                <a:effectLst/>
                <a:latin typeface="Google Sans"/>
              </a:rPr>
              <a:t>Exploring Rating Correlation with Cuisine:</a:t>
            </a:r>
          </a:p>
          <a:p>
            <a:pPr algn="l"/>
            <a:r>
              <a:rPr lang="en-US" b="1" dirty="0">
                <a:solidFill>
                  <a:schemeClr val="bg1"/>
                </a:solidFill>
                <a:latin typeface="Google Sans"/>
              </a:rPr>
              <a:t>        I</a:t>
            </a:r>
            <a:r>
              <a:rPr lang="en-US" dirty="0">
                <a:solidFill>
                  <a:schemeClr val="bg1"/>
                </a:solidFill>
                <a:latin typeface="Google Sans"/>
              </a:rPr>
              <a:t>dentifying the rating of cuisine that has great rated in different restaurant of country</a:t>
            </a:r>
            <a:endParaRPr lang="en-US" b="1" dirty="0">
              <a:solidFill>
                <a:schemeClr val="bg1"/>
              </a:solidFill>
              <a:latin typeface="Google Sans"/>
            </a:endParaRPr>
          </a:p>
          <a:p>
            <a:pPr marL="285750" indent="-285750" algn="l">
              <a:buFont typeface="Wingdings" panose="05000000000000000000" pitchFamily="2" charset="2"/>
              <a:buChar char="Ø"/>
            </a:pPr>
            <a:endParaRPr lang="en-US" b="1" i="0" dirty="0">
              <a:solidFill>
                <a:schemeClr val="bg1"/>
              </a:solidFill>
              <a:effectLst/>
              <a:latin typeface="Google Sans"/>
            </a:endParaRPr>
          </a:p>
          <a:p>
            <a:pPr marL="285750" indent="-285750" algn="l">
              <a:buFont typeface="Wingdings" panose="05000000000000000000" pitchFamily="2" charset="2"/>
              <a:buChar char="Ø"/>
            </a:pPr>
            <a:r>
              <a:rPr lang="en-US" b="1" i="0" dirty="0">
                <a:solidFill>
                  <a:schemeClr val="bg1"/>
                </a:solidFill>
                <a:effectLst/>
                <a:latin typeface="Google Sans"/>
              </a:rPr>
              <a:t> Delivery Penetration Rate:</a:t>
            </a:r>
            <a:r>
              <a:rPr lang="en-US" b="0" i="0" dirty="0">
                <a:solidFill>
                  <a:schemeClr val="bg1"/>
                </a:solidFill>
                <a:effectLst/>
                <a:latin typeface="Google Sans"/>
              </a:rPr>
              <a:t> </a:t>
            </a:r>
          </a:p>
          <a:p>
            <a:pPr algn="l"/>
            <a:r>
              <a:rPr lang="en-US" b="0" i="0" dirty="0">
                <a:solidFill>
                  <a:schemeClr val="bg1"/>
                </a:solidFill>
                <a:effectLst/>
                <a:latin typeface="Google Sans"/>
              </a:rPr>
              <a:t>      Calculate the percentage of restaurants offering online delivery in country. A high penetration rate</a:t>
            </a:r>
          </a:p>
          <a:p>
            <a:pPr algn="l"/>
            <a:r>
              <a:rPr lang="en-US" dirty="0">
                <a:solidFill>
                  <a:schemeClr val="bg1"/>
                </a:solidFill>
                <a:latin typeface="Google Sans"/>
              </a:rPr>
              <a:t>      </a:t>
            </a:r>
            <a:r>
              <a:rPr lang="en-US" b="0" i="0" dirty="0">
                <a:solidFill>
                  <a:schemeClr val="bg1"/>
                </a:solidFill>
                <a:effectLst/>
                <a:latin typeface="Google Sans"/>
              </a:rPr>
              <a:t>suggests a strong customer preference for delivery options.</a:t>
            </a:r>
          </a:p>
          <a:p>
            <a:pPr algn="l"/>
            <a:endParaRPr lang="en-US" b="0" i="0" dirty="0">
              <a:solidFill>
                <a:schemeClr val="bg1"/>
              </a:solidFill>
              <a:effectLst/>
              <a:latin typeface="Google Sans"/>
            </a:endParaRPr>
          </a:p>
          <a:p>
            <a:pPr marL="285750" indent="-285750" algn="l">
              <a:buFont typeface="Wingdings" panose="05000000000000000000" pitchFamily="2" charset="2"/>
              <a:buChar char="Ø"/>
            </a:pPr>
            <a:r>
              <a:rPr lang="en-US" b="1" i="0" dirty="0">
                <a:solidFill>
                  <a:schemeClr val="bg1"/>
                </a:solidFill>
                <a:effectLst/>
                <a:latin typeface="Google Sans"/>
              </a:rPr>
              <a:t>Correlation with Cuisine:</a:t>
            </a:r>
            <a:r>
              <a:rPr lang="en-US" b="0" i="0" dirty="0">
                <a:solidFill>
                  <a:schemeClr val="bg1"/>
                </a:solidFill>
                <a:effectLst/>
                <a:latin typeface="Google Sans"/>
              </a:rPr>
              <a:t> Analyze if specific cuisines are more likely to offer online delivery. This might indicate higher customer demand for delivery for those cuisine types. </a:t>
            </a:r>
          </a:p>
          <a:p>
            <a:pPr algn="l"/>
            <a:endParaRPr lang="en-US" b="0" i="0" dirty="0">
              <a:solidFill>
                <a:schemeClr val="bg1"/>
              </a:solidFill>
              <a:effectLst/>
              <a:latin typeface="Google Sans"/>
            </a:endParaRPr>
          </a:p>
          <a:p>
            <a:pPr marL="285750" indent="-285750" algn="l">
              <a:buFont typeface="Wingdings" panose="05000000000000000000" pitchFamily="2" charset="2"/>
              <a:buChar char="Ø"/>
            </a:pPr>
            <a:r>
              <a:rPr lang="en-US" b="1" i="0" dirty="0">
                <a:solidFill>
                  <a:schemeClr val="bg1"/>
                </a:solidFill>
                <a:effectLst/>
                <a:latin typeface="Google Sans"/>
              </a:rPr>
              <a:t>Delivery Popularity by Area:</a:t>
            </a:r>
            <a:r>
              <a:rPr lang="en-US" b="0" i="0" dirty="0">
                <a:solidFill>
                  <a:schemeClr val="bg1"/>
                </a:solidFill>
                <a:effectLst/>
                <a:latin typeface="Google Sans"/>
              </a:rPr>
              <a:t> Identify areas with a high concentration of restaurants offering delivery. This suggests a strong customer base for delivery services, potentially driven by factors like busy lifestyles or limited dine-in options.</a:t>
            </a:r>
          </a:p>
          <a:p>
            <a:endParaRPr lang="en-US" dirty="0">
              <a:solidFill>
                <a:schemeClr val="bg1"/>
              </a:solidFill>
            </a:endParaRPr>
          </a:p>
        </p:txBody>
      </p:sp>
    </p:spTree>
    <p:extLst>
      <p:ext uri="{BB962C8B-B14F-4D97-AF65-F5344CB8AC3E}">
        <p14:creationId xmlns:p14="http://schemas.microsoft.com/office/powerpoint/2010/main" val="181637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E2AE9-6479-9E48-5CE1-29F6369F3FC6}"/>
              </a:ext>
            </a:extLst>
          </p:cNvPr>
          <p:cNvSpPr txBox="1"/>
          <p:nvPr/>
        </p:nvSpPr>
        <p:spPr>
          <a:xfrm>
            <a:off x="322729" y="199016"/>
            <a:ext cx="8541571" cy="1077218"/>
          </a:xfrm>
          <a:prstGeom prst="rect">
            <a:avLst/>
          </a:prstGeom>
          <a:noFill/>
        </p:spPr>
        <p:txBody>
          <a:bodyPr wrap="square" rtlCol="0">
            <a:spAutoFit/>
          </a:bodyPr>
          <a:lstStyle/>
          <a:p>
            <a:r>
              <a:rPr lang="en-US" sz="3200" b="1" i="0" u="none" strike="noStrike" dirty="0">
                <a:solidFill>
                  <a:schemeClr val="bg1"/>
                </a:solidFill>
                <a:effectLst/>
                <a:latin typeface="Roboto" panose="02000000000000000000" pitchFamily="2" charset="0"/>
              </a:rPr>
              <a:t>Dashboard and Visualizations</a:t>
            </a:r>
            <a:endParaRPr lang="en-US" sz="3200" b="1" dirty="0">
              <a:solidFill>
                <a:schemeClr val="bg1"/>
              </a:solidFill>
              <a:effectLst/>
            </a:endParaRPr>
          </a:p>
          <a:p>
            <a:endParaRPr lang="en-US" sz="3200" dirty="0">
              <a:solidFill>
                <a:schemeClr val="bg1"/>
              </a:solidFill>
            </a:endParaRPr>
          </a:p>
        </p:txBody>
      </p:sp>
      <p:sp>
        <p:nvSpPr>
          <p:cNvPr id="3" name="Rectangle 2">
            <a:extLst>
              <a:ext uri="{FF2B5EF4-FFF2-40B4-BE49-F238E27FC236}">
                <a16:creationId xmlns:a16="http://schemas.microsoft.com/office/drawing/2014/main" id="{2476794A-5F7C-8592-ADD7-8ECEC98FAF29}"/>
              </a:ext>
            </a:extLst>
          </p:cNvPr>
          <p:cNvSpPr/>
          <p:nvPr/>
        </p:nvSpPr>
        <p:spPr>
          <a:xfrm>
            <a:off x="0" y="1065007"/>
            <a:ext cx="12192000" cy="579299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48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62177-23B5-1A00-BBC4-2357149A8460}"/>
              </a:ext>
            </a:extLst>
          </p:cNvPr>
          <p:cNvSpPr txBox="1"/>
          <p:nvPr/>
        </p:nvSpPr>
        <p:spPr>
          <a:xfrm>
            <a:off x="355002" y="252804"/>
            <a:ext cx="5740998" cy="646331"/>
          </a:xfrm>
          <a:prstGeom prst="rect">
            <a:avLst/>
          </a:prstGeom>
          <a:noFill/>
        </p:spPr>
        <p:txBody>
          <a:bodyPr wrap="square" rtlCol="0">
            <a:spAutoFit/>
          </a:bodyPr>
          <a:lstStyle/>
          <a:p>
            <a:r>
              <a:rPr lang="en-US" sz="3600" b="1" dirty="0">
                <a:solidFill>
                  <a:schemeClr val="bg1"/>
                </a:solidFill>
              </a:rPr>
              <a:t>Conclusions</a:t>
            </a:r>
          </a:p>
        </p:txBody>
      </p:sp>
      <p:sp>
        <p:nvSpPr>
          <p:cNvPr id="3" name="TextBox 2">
            <a:extLst>
              <a:ext uri="{FF2B5EF4-FFF2-40B4-BE49-F238E27FC236}">
                <a16:creationId xmlns:a16="http://schemas.microsoft.com/office/drawing/2014/main" id="{6FDFD1F8-6C07-8550-33CC-2505E52ED320}"/>
              </a:ext>
            </a:extLst>
          </p:cNvPr>
          <p:cNvSpPr txBox="1"/>
          <p:nvPr/>
        </p:nvSpPr>
        <p:spPr>
          <a:xfrm>
            <a:off x="537883" y="1350084"/>
            <a:ext cx="10736132"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solidFill>
                  <a:schemeClr val="bg1"/>
                </a:solidFill>
                <a:effectLst/>
                <a:latin typeface="Google Sans"/>
              </a:rPr>
              <a:t>Our data-driven analysis has revealed valuable insights to guide Zomato's strategic selection of a new restaurant location</a:t>
            </a:r>
          </a:p>
          <a:p>
            <a:pPr marL="342900" indent="-342900">
              <a:buFont typeface="Wingdings" panose="05000000000000000000" pitchFamily="2" charset="2"/>
              <a:buChar char="Ø"/>
            </a:pPr>
            <a:endParaRPr lang="en-US" sz="2000" dirty="0">
              <a:solidFill>
                <a:schemeClr val="bg1"/>
              </a:solidFill>
              <a:latin typeface="Google Sans"/>
            </a:endParaRPr>
          </a:p>
          <a:p>
            <a:pPr marL="342900" indent="-342900">
              <a:buFont typeface="Wingdings" panose="05000000000000000000" pitchFamily="2" charset="2"/>
              <a:buChar char="Ø"/>
            </a:pPr>
            <a:r>
              <a:rPr lang="en-US" sz="2000" b="0" i="0" dirty="0">
                <a:solidFill>
                  <a:schemeClr val="bg1"/>
                </a:solidFill>
                <a:effectLst/>
                <a:latin typeface="Google Sans"/>
              </a:rPr>
              <a:t>By leveraging Zomato data and market research, we can make informed decisions to maximize the success of Zomato's new restaurant venture</a:t>
            </a:r>
          </a:p>
          <a:p>
            <a:pPr marL="342900" indent="-342900">
              <a:buFont typeface="Wingdings" panose="05000000000000000000" pitchFamily="2" charset="2"/>
              <a:buChar char="Ø"/>
            </a:pPr>
            <a:endParaRPr lang="en-US" sz="2000" dirty="0">
              <a:solidFill>
                <a:schemeClr val="bg1"/>
              </a:solidFill>
              <a:latin typeface="Google Sans"/>
            </a:endParaRPr>
          </a:p>
          <a:p>
            <a:pPr marL="342900" indent="-342900">
              <a:buFont typeface="Wingdings" panose="05000000000000000000" pitchFamily="2" charset="2"/>
              <a:buChar char="Ø"/>
            </a:pPr>
            <a:r>
              <a:rPr lang="en-US" sz="2000" b="0" i="0" dirty="0">
                <a:solidFill>
                  <a:schemeClr val="bg1"/>
                </a:solidFill>
                <a:effectLst/>
                <a:latin typeface="Google Sans"/>
              </a:rPr>
              <a:t>This data analysis equips Zomato with a comprehensive understanding of trends and customer preferences, paving the way for a strategic restaurant launch</a:t>
            </a:r>
          </a:p>
          <a:p>
            <a:pPr marL="342900" indent="-342900">
              <a:buFont typeface="Wingdings" panose="05000000000000000000" pitchFamily="2" charset="2"/>
              <a:buChar char="Ø"/>
            </a:pPr>
            <a:endParaRPr lang="en-US" sz="2000" dirty="0">
              <a:solidFill>
                <a:schemeClr val="bg1"/>
              </a:solidFill>
              <a:latin typeface="Google Sans"/>
            </a:endParaRPr>
          </a:p>
          <a:p>
            <a:pPr marL="342900" indent="-342900">
              <a:buFont typeface="Wingdings" panose="05000000000000000000" pitchFamily="2" charset="2"/>
              <a:buChar char="Ø"/>
            </a:pPr>
            <a:r>
              <a:rPr lang="en-US" sz="2000" b="0" i="0" dirty="0">
                <a:solidFill>
                  <a:schemeClr val="bg1"/>
                </a:solidFill>
                <a:effectLst/>
                <a:latin typeface="Google Sans"/>
              </a:rPr>
              <a:t>By prioritizing less saturated locations, Zomato's new restaurant can establish a strong presence and attract a loyal customer base</a:t>
            </a:r>
          </a:p>
          <a:p>
            <a:pPr marL="342900" indent="-342900">
              <a:buFont typeface="Wingdings" panose="05000000000000000000" pitchFamily="2" charset="2"/>
              <a:buChar char="Ø"/>
            </a:pPr>
            <a:endParaRPr lang="en-US" sz="2000" dirty="0">
              <a:solidFill>
                <a:schemeClr val="bg1"/>
              </a:solidFill>
              <a:latin typeface="Google Sans"/>
            </a:endParaRPr>
          </a:p>
          <a:p>
            <a:pPr marL="342900" indent="-342900">
              <a:buFont typeface="Wingdings" panose="05000000000000000000" pitchFamily="2" charset="2"/>
              <a:buChar char="Ø"/>
            </a:pPr>
            <a:r>
              <a:rPr lang="en-US" sz="2000" b="0" i="0" dirty="0">
                <a:solidFill>
                  <a:schemeClr val="bg1"/>
                </a:solidFill>
                <a:effectLst/>
                <a:latin typeface="Google Sans"/>
              </a:rPr>
              <a:t>Aligning the restaurant concept with popular cuisine preferences will ensure strong customer appeal for Zomato's new venture</a:t>
            </a:r>
            <a:endParaRPr lang="en-US" sz="2000" dirty="0">
              <a:solidFill>
                <a:schemeClr val="bg1"/>
              </a:solidFill>
            </a:endParaRPr>
          </a:p>
        </p:txBody>
      </p:sp>
    </p:spTree>
    <p:extLst>
      <p:ext uri="{BB962C8B-B14F-4D97-AF65-F5344CB8AC3E}">
        <p14:creationId xmlns:p14="http://schemas.microsoft.com/office/powerpoint/2010/main" val="153271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90324-9DC3-BC8B-5966-064F3BDFF842}"/>
              </a:ext>
            </a:extLst>
          </p:cNvPr>
          <p:cNvSpPr txBox="1"/>
          <p:nvPr/>
        </p:nvSpPr>
        <p:spPr>
          <a:xfrm>
            <a:off x="914399" y="704625"/>
            <a:ext cx="9111727" cy="646331"/>
          </a:xfrm>
          <a:prstGeom prst="rect">
            <a:avLst/>
          </a:prstGeom>
          <a:noFill/>
        </p:spPr>
        <p:txBody>
          <a:bodyPr wrap="square" rtlCol="0">
            <a:spAutoFit/>
          </a:bodyPr>
          <a:lstStyle/>
          <a:p>
            <a:r>
              <a:rPr lang="en-US" sz="3600" b="1" dirty="0">
                <a:solidFill>
                  <a:schemeClr val="bg1"/>
                </a:solidFill>
              </a:rPr>
              <a:t>References</a:t>
            </a:r>
          </a:p>
        </p:txBody>
      </p:sp>
      <p:sp>
        <p:nvSpPr>
          <p:cNvPr id="3" name="TextBox 2">
            <a:extLst>
              <a:ext uri="{FF2B5EF4-FFF2-40B4-BE49-F238E27FC236}">
                <a16:creationId xmlns:a16="http://schemas.microsoft.com/office/drawing/2014/main" id="{C20F7E49-85FA-7A33-3D17-05EB563144DF}"/>
              </a:ext>
            </a:extLst>
          </p:cNvPr>
          <p:cNvSpPr txBox="1"/>
          <p:nvPr/>
        </p:nvSpPr>
        <p:spPr>
          <a:xfrm>
            <a:off x="1463039" y="2017058"/>
            <a:ext cx="661595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ARTICLE: </a:t>
            </a:r>
            <a:r>
              <a:rPr lang="en-US" i="0" dirty="0">
                <a:solidFill>
                  <a:schemeClr val="bg1"/>
                </a:solidFill>
                <a:effectLst/>
                <a:latin typeface="Google Sans"/>
              </a:rPr>
              <a:t>Targeting the Right Market</a:t>
            </a:r>
          </a:p>
          <a:p>
            <a:endParaRPr lang="en-US" b="1" dirty="0">
              <a:solidFill>
                <a:schemeClr val="bg1"/>
              </a:solidFill>
              <a:latin typeface="Google Sans"/>
            </a:endParaRPr>
          </a:p>
          <a:p>
            <a:pPr marL="285750" indent="-285750">
              <a:buFont typeface="Wingdings" panose="05000000000000000000" pitchFamily="2" charset="2"/>
              <a:buChar char="Ø"/>
            </a:pPr>
            <a:r>
              <a:rPr lang="en-US" dirty="0">
                <a:solidFill>
                  <a:schemeClr val="bg1"/>
                </a:solidFill>
                <a:latin typeface="Google Sans"/>
              </a:rPr>
              <a:t>WEBSITE</a:t>
            </a:r>
            <a:r>
              <a:rPr lang="en-US" b="1" dirty="0">
                <a:solidFill>
                  <a:schemeClr val="bg1"/>
                </a:solidFill>
                <a:latin typeface="Google Sans"/>
              </a:rPr>
              <a:t>: </a:t>
            </a:r>
            <a:r>
              <a:rPr lang="en-US" dirty="0">
                <a:solidFill>
                  <a:schemeClr val="bg1"/>
                </a:solidFill>
                <a:latin typeface="Google Sans"/>
              </a:rPr>
              <a:t>www.google.com</a:t>
            </a:r>
            <a:endParaRPr lang="en-US" dirty="0">
              <a:solidFill>
                <a:schemeClr val="bg1"/>
              </a:solidFill>
            </a:endParaRPr>
          </a:p>
        </p:txBody>
      </p:sp>
      <p:sp>
        <p:nvSpPr>
          <p:cNvPr id="4" name="Hexagon 3">
            <a:extLst>
              <a:ext uri="{FF2B5EF4-FFF2-40B4-BE49-F238E27FC236}">
                <a16:creationId xmlns:a16="http://schemas.microsoft.com/office/drawing/2014/main" id="{CAC91BB2-72E7-253D-C6E4-7C36DA0C5512}"/>
              </a:ext>
            </a:extLst>
          </p:cNvPr>
          <p:cNvSpPr/>
          <p:nvPr/>
        </p:nvSpPr>
        <p:spPr>
          <a:xfrm>
            <a:off x="6096000" y="1027790"/>
            <a:ext cx="5109882" cy="4485939"/>
          </a:xfrm>
          <a:prstGeom prst="hexagon">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219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822CB4-0844-0ECD-7E34-8CA9E6E64AED}"/>
              </a:ext>
            </a:extLst>
          </p:cNvPr>
          <p:cNvSpPr txBox="1"/>
          <p:nvPr/>
        </p:nvSpPr>
        <p:spPr>
          <a:xfrm>
            <a:off x="645458" y="381896"/>
            <a:ext cx="8756725" cy="584775"/>
          </a:xfrm>
          <a:prstGeom prst="rect">
            <a:avLst/>
          </a:prstGeom>
          <a:noFill/>
        </p:spPr>
        <p:txBody>
          <a:bodyPr wrap="square" rtlCol="0">
            <a:spAutoFit/>
          </a:bodyPr>
          <a:lstStyle/>
          <a:p>
            <a:r>
              <a:rPr lang="en-US" sz="3200" b="1" i="0" u="none" strike="noStrike" dirty="0">
                <a:solidFill>
                  <a:schemeClr val="bg1"/>
                </a:solidFill>
                <a:effectLst/>
                <a:latin typeface="Roboto" panose="02000000000000000000" pitchFamily="2" charset="0"/>
              </a:rPr>
              <a:t> Introduction and Objectives</a:t>
            </a:r>
            <a:endParaRPr lang="en-US" sz="3200" dirty="0">
              <a:solidFill>
                <a:schemeClr val="bg1"/>
              </a:solidFill>
            </a:endParaRPr>
          </a:p>
        </p:txBody>
      </p:sp>
      <p:sp>
        <p:nvSpPr>
          <p:cNvPr id="3" name="Hexagon 2">
            <a:extLst>
              <a:ext uri="{FF2B5EF4-FFF2-40B4-BE49-F238E27FC236}">
                <a16:creationId xmlns:a16="http://schemas.microsoft.com/office/drawing/2014/main" id="{55E26C48-9885-405E-C608-F80D775D9B91}"/>
              </a:ext>
            </a:extLst>
          </p:cNvPr>
          <p:cNvSpPr/>
          <p:nvPr/>
        </p:nvSpPr>
        <p:spPr>
          <a:xfrm>
            <a:off x="871369" y="1463040"/>
            <a:ext cx="3334871" cy="2603351"/>
          </a:xfrm>
          <a:prstGeom prst="hexagon">
            <a:avLst/>
          </a:prstGeom>
          <a:solidFill>
            <a:srgbClr val="001A33"/>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075F7EE0-E558-A424-621D-7CD599BC2375}"/>
              </a:ext>
            </a:extLst>
          </p:cNvPr>
          <p:cNvSpPr/>
          <p:nvPr/>
        </p:nvSpPr>
        <p:spPr>
          <a:xfrm>
            <a:off x="3532095" y="2409713"/>
            <a:ext cx="4536139" cy="3806277"/>
          </a:xfrm>
          <a:prstGeom prst="hexagon">
            <a:avLst/>
          </a:prstGeom>
          <a:solidFill>
            <a:srgbClr val="001A33"/>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7B029787-DC0E-8572-AC19-F367157292A4}"/>
              </a:ext>
            </a:extLst>
          </p:cNvPr>
          <p:cNvSpPr/>
          <p:nvPr/>
        </p:nvSpPr>
        <p:spPr>
          <a:xfrm>
            <a:off x="7207624" y="95301"/>
            <a:ext cx="5066851" cy="4315334"/>
          </a:xfrm>
          <a:prstGeom prst="hexagon">
            <a:avLst/>
          </a:prstGeom>
          <a:solidFill>
            <a:srgbClr val="001A33"/>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6A09DA7-12B7-0363-1688-72581FD55A73}"/>
              </a:ext>
            </a:extLst>
          </p:cNvPr>
          <p:cNvSpPr txBox="1"/>
          <p:nvPr/>
        </p:nvSpPr>
        <p:spPr>
          <a:xfrm>
            <a:off x="1601097" y="1584270"/>
            <a:ext cx="2142564" cy="2031325"/>
          </a:xfrm>
          <a:prstGeom prst="rect">
            <a:avLst/>
          </a:prstGeom>
          <a:noFill/>
        </p:spPr>
        <p:txBody>
          <a:bodyPr wrap="square" rtlCol="0">
            <a:spAutoFit/>
          </a:bodyPr>
          <a:lstStyle/>
          <a:p>
            <a:r>
              <a:rPr lang="en-US" b="0" i="0" dirty="0">
                <a:solidFill>
                  <a:schemeClr val="bg1"/>
                </a:solidFill>
                <a:effectLst/>
                <a:latin typeface="Söhne"/>
              </a:rPr>
              <a:t>Zomato, formerly known as </a:t>
            </a:r>
            <a:r>
              <a:rPr lang="en-US" b="0" i="0" dirty="0" err="1">
                <a:solidFill>
                  <a:schemeClr val="bg1"/>
                </a:solidFill>
                <a:effectLst/>
                <a:latin typeface="Söhne"/>
              </a:rPr>
              <a:t>Foodiebay</a:t>
            </a:r>
            <a:r>
              <a:rPr lang="en-US" b="0" i="0" dirty="0">
                <a:solidFill>
                  <a:schemeClr val="bg1"/>
                </a:solidFill>
                <a:effectLst/>
                <a:latin typeface="Söhne"/>
              </a:rPr>
              <a:t>, underwent a rebranding in 2010 to become the globally recognized platform it is today</a:t>
            </a:r>
            <a:endParaRPr lang="en-US" dirty="0">
              <a:solidFill>
                <a:schemeClr val="bg1"/>
              </a:solidFill>
            </a:endParaRPr>
          </a:p>
        </p:txBody>
      </p:sp>
      <p:sp>
        <p:nvSpPr>
          <p:cNvPr id="7" name="TextBox 6">
            <a:extLst>
              <a:ext uri="{FF2B5EF4-FFF2-40B4-BE49-F238E27FC236}">
                <a16:creationId xmlns:a16="http://schemas.microsoft.com/office/drawing/2014/main" id="{501C37A2-775E-63E5-8EE4-8BCA08EF3B12}"/>
              </a:ext>
            </a:extLst>
          </p:cNvPr>
          <p:cNvSpPr txBox="1"/>
          <p:nvPr/>
        </p:nvSpPr>
        <p:spPr>
          <a:xfrm>
            <a:off x="4346089" y="2974489"/>
            <a:ext cx="2861535" cy="2862322"/>
          </a:xfrm>
          <a:prstGeom prst="rect">
            <a:avLst/>
          </a:prstGeom>
          <a:noFill/>
        </p:spPr>
        <p:txBody>
          <a:bodyPr wrap="square" rtlCol="0">
            <a:spAutoFit/>
          </a:bodyPr>
          <a:lstStyle/>
          <a:p>
            <a:pPr algn="l"/>
            <a:r>
              <a:rPr lang="en-US" b="1" i="0" dirty="0">
                <a:solidFill>
                  <a:schemeClr val="bg1"/>
                </a:solidFill>
                <a:effectLst/>
                <a:latin typeface="Google Sans"/>
              </a:rPr>
              <a:t>Craving the Perfect Spot</a:t>
            </a:r>
            <a:endParaRPr lang="en-US" b="0" i="0" dirty="0">
              <a:solidFill>
                <a:schemeClr val="bg1"/>
              </a:solidFill>
              <a:effectLst/>
              <a:latin typeface="Google Sans"/>
            </a:endParaRPr>
          </a:p>
          <a:p>
            <a:pPr algn="l"/>
            <a:r>
              <a:rPr lang="en-US" b="0" i="0" dirty="0">
                <a:solidFill>
                  <a:schemeClr val="bg1"/>
                </a:solidFill>
                <a:effectLst/>
                <a:latin typeface="Google Sans"/>
              </a:rPr>
              <a:t>We're on a mission to find the ideal location for our brand new restaurant! Just like Zomato connects you with amazing food experiences, we're searching for the perfect spot to bring our culinary vision to life.</a:t>
            </a:r>
          </a:p>
          <a:p>
            <a:endParaRPr lang="en-US" dirty="0">
              <a:solidFill>
                <a:schemeClr val="bg1"/>
              </a:solidFill>
            </a:endParaRPr>
          </a:p>
        </p:txBody>
      </p:sp>
      <p:sp>
        <p:nvSpPr>
          <p:cNvPr id="8" name="TextBox 7">
            <a:extLst>
              <a:ext uri="{FF2B5EF4-FFF2-40B4-BE49-F238E27FC236}">
                <a16:creationId xmlns:a16="http://schemas.microsoft.com/office/drawing/2014/main" id="{DE5AFEBB-57F3-58B0-D858-40DD6DFE0CFB}"/>
              </a:ext>
            </a:extLst>
          </p:cNvPr>
          <p:cNvSpPr txBox="1"/>
          <p:nvPr/>
        </p:nvSpPr>
        <p:spPr>
          <a:xfrm>
            <a:off x="8208083" y="217083"/>
            <a:ext cx="2861535" cy="3693319"/>
          </a:xfrm>
          <a:prstGeom prst="rect">
            <a:avLst/>
          </a:prstGeom>
          <a:noFill/>
        </p:spPr>
        <p:txBody>
          <a:bodyPr wrap="square" rtlCol="0">
            <a:spAutoFit/>
          </a:bodyPr>
          <a:lstStyle/>
          <a:p>
            <a:pPr algn="l"/>
            <a:r>
              <a:rPr lang="en-US" b="1" i="0" dirty="0">
                <a:solidFill>
                  <a:schemeClr val="bg1"/>
                </a:solidFill>
                <a:effectLst/>
                <a:latin typeface="Google Sans"/>
              </a:rPr>
              <a:t>Why Location Matters</a:t>
            </a:r>
            <a:endParaRPr lang="en-US" b="0" i="0" dirty="0">
              <a:solidFill>
                <a:schemeClr val="bg1"/>
              </a:solidFill>
              <a:effectLst/>
              <a:latin typeface="Google Sans"/>
            </a:endParaRPr>
          </a:p>
          <a:p>
            <a:pPr algn="l"/>
            <a:r>
              <a:rPr lang="en-US" b="0" i="0" dirty="0">
                <a:solidFill>
                  <a:schemeClr val="bg1"/>
                </a:solidFill>
                <a:effectLst/>
                <a:latin typeface="Google Sans"/>
              </a:rPr>
              <a:t>The right location is the secret sauce to a restaurant's success. It's like picking the freshest ingredients - it sets the stage for a delicious experience. We're looking for a place with the perfect blend of factors to attract hungry customers and keep them coming back for more.</a:t>
            </a:r>
          </a:p>
          <a:p>
            <a:endParaRPr lang="en-US" dirty="0">
              <a:solidFill>
                <a:schemeClr val="bg1"/>
              </a:solidFill>
            </a:endParaRPr>
          </a:p>
        </p:txBody>
      </p:sp>
    </p:spTree>
    <p:extLst>
      <p:ext uri="{BB962C8B-B14F-4D97-AF65-F5344CB8AC3E}">
        <p14:creationId xmlns:p14="http://schemas.microsoft.com/office/powerpoint/2010/main" val="333748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61A07C-AF07-F111-21FF-F82E2C1FA54F}"/>
              </a:ext>
            </a:extLst>
          </p:cNvPr>
          <p:cNvSpPr txBox="1"/>
          <p:nvPr/>
        </p:nvSpPr>
        <p:spPr>
          <a:xfrm>
            <a:off x="225910" y="220532"/>
            <a:ext cx="11101891" cy="584775"/>
          </a:xfrm>
          <a:prstGeom prst="rect">
            <a:avLst/>
          </a:prstGeom>
          <a:noFill/>
        </p:spPr>
        <p:txBody>
          <a:bodyPr wrap="square" rtlCol="0">
            <a:spAutoFit/>
          </a:bodyPr>
          <a:lstStyle/>
          <a:p>
            <a:r>
              <a:rPr lang="en-US" sz="3200" b="1" i="0" dirty="0">
                <a:solidFill>
                  <a:schemeClr val="bg1"/>
                </a:solidFill>
                <a:effectLst/>
                <a:latin typeface="Google Sans"/>
              </a:rPr>
              <a:t>Exploring Restaurant Trends with Source Data</a:t>
            </a:r>
            <a:endParaRPr lang="en-US" sz="3200" dirty="0">
              <a:solidFill>
                <a:schemeClr val="bg1"/>
              </a:solidFill>
            </a:endParaRPr>
          </a:p>
        </p:txBody>
      </p:sp>
      <p:sp>
        <p:nvSpPr>
          <p:cNvPr id="3" name="Hexagon 2">
            <a:extLst>
              <a:ext uri="{FF2B5EF4-FFF2-40B4-BE49-F238E27FC236}">
                <a16:creationId xmlns:a16="http://schemas.microsoft.com/office/drawing/2014/main" id="{634B228B-489F-FD3F-E3E9-3A4C8C84B7D1}"/>
              </a:ext>
            </a:extLst>
          </p:cNvPr>
          <p:cNvSpPr/>
          <p:nvPr/>
        </p:nvSpPr>
        <p:spPr>
          <a:xfrm>
            <a:off x="8272632" y="139850"/>
            <a:ext cx="3593054" cy="3117028"/>
          </a:xfrm>
          <a:prstGeom prst="hexagon">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7119BDBF-4BCB-1FAD-28BB-A04F473870D3}"/>
              </a:ext>
            </a:extLst>
          </p:cNvPr>
          <p:cNvSpPr/>
          <p:nvPr/>
        </p:nvSpPr>
        <p:spPr>
          <a:xfrm>
            <a:off x="8272632" y="3429000"/>
            <a:ext cx="3488167" cy="3036345"/>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C5F6E4-FBD6-840D-794F-ECDE194FCE08}"/>
              </a:ext>
            </a:extLst>
          </p:cNvPr>
          <p:cNvSpPr txBox="1"/>
          <p:nvPr/>
        </p:nvSpPr>
        <p:spPr>
          <a:xfrm>
            <a:off x="326314" y="1116692"/>
            <a:ext cx="7195971" cy="560153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bg1"/>
                </a:solidFill>
              </a:rPr>
              <a:t>Total number of restaurant is 9,654</a:t>
            </a:r>
          </a:p>
          <a:p>
            <a:pPr marL="285750" indent="-285750">
              <a:buFont typeface="Wingdings" panose="05000000000000000000" pitchFamily="2" charset="2"/>
              <a:buChar char="Ø"/>
            </a:pPr>
            <a:r>
              <a:rPr lang="en-US" sz="2000" b="1" i="0" u="none" strike="noStrike" dirty="0">
                <a:solidFill>
                  <a:schemeClr val="bg1"/>
                </a:solidFill>
                <a:effectLst/>
                <a:latin typeface="Lato" panose="020F0502020204030203" pitchFamily="34" charset="0"/>
              </a:rPr>
              <a:t>Restaurant ID: </a:t>
            </a:r>
            <a:r>
              <a:rPr lang="en-US" sz="2000" b="0" i="0" u="none" strike="noStrike" dirty="0">
                <a:solidFill>
                  <a:schemeClr val="bg1"/>
                </a:solidFill>
                <a:effectLst/>
                <a:latin typeface="Lato" panose="020F0502020204030203" pitchFamily="34" charset="0"/>
              </a:rPr>
              <a:t>Unique identifier for each restaurant.</a:t>
            </a:r>
            <a:endParaRPr lang="en-US" sz="2000" dirty="0">
              <a:solidFill>
                <a:schemeClr val="bg1"/>
              </a:solidFill>
            </a:endParaRPr>
          </a:p>
          <a:p>
            <a:pPr marL="285750" indent="-285750">
              <a:buFont typeface="Wingdings" panose="05000000000000000000" pitchFamily="2" charset="2"/>
              <a:buChar char="Ø"/>
            </a:pPr>
            <a:r>
              <a:rPr lang="en-US" sz="2000" b="1" i="0" u="none" strike="noStrike" dirty="0">
                <a:solidFill>
                  <a:schemeClr val="bg1"/>
                </a:solidFill>
                <a:effectLst/>
                <a:latin typeface="Lato" panose="020F0502020204030203" pitchFamily="34" charset="0"/>
              </a:rPr>
              <a:t>Cuisines: </a:t>
            </a:r>
            <a:r>
              <a:rPr lang="en-US" sz="2000" b="0" i="0" u="none" strike="noStrike" dirty="0">
                <a:solidFill>
                  <a:schemeClr val="bg1"/>
                </a:solidFill>
                <a:effectLst/>
                <a:latin typeface="Lato" panose="020F0502020204030203" pitchFamily="34" charset="0"/>
              </a:rPr>
              <a:t>The type of cuisine offered by the restaurant.</a:t>
            </a:r>
            <a:endParaRPr lang="en-US" sz="2000" b="1" i="0" u="none" strike="noStrike" dirty="0">
              <a:solidFill>
                <a:schemeClr val="bg1"/>
              </a:solidFill>
              <a:effectLst/>
              <a:latin typeface="Lato" panose="020F0502020204030203" pitchFamily="34" charset="0"/>
            </a:endParaRPr>
          </a:p>
          <a:p>
            <a:pPr marL="285750" indent="-285750">
              <a:buFont typeface="Wingdings" panose="05000000000000000000" pitchFamily="2" charset="2"/>
              <a:buChar char="Ø"/>
            </a:pPr>
            <a:r>
              <a:rPr lang="en-US" sz="2000" b="1" i="0" u="none" strike="noStrike" dirty="0" err="1">
                <a:solidFill>
                  <a:schemeClr val="bg1"/>
                </a:solidFill>
                <a:effectLst/>
                <a:latin typeface="Lato" panose="020F0502020204030203" pitchFamily="34" charset="0"/>
              </a:rPr>
              <a:t>Has_Table_booking</a:t>
            </a:r>
            <a:r>
              <a:rPr lang="en-US" sz="2000" b="1" i="0" u="none" strike="noStrike" dirty="0">
                <a:solidFill>
                  <a:schemeClr val="bg1"/>
                </a:solidFill>
                <a:effectLst/>
                <a:latin typeface="Lato" panose="020F0502020204030203" pitchFamily="34" charset="0"/>
              </a:rPr>
              <a:t>: </a:t>
            </a:r>
            <a:r>
              <a:rPr lang="en-US" sz="2000" b="0" i="0" u="none" strike="noStrike" dirty="0">
                <a:solidFill>
                  <a:schemeClr val="bg1"/>
                </a:solidFill>
                <a:effectLst/>
                <a:latin typeface="Lato" panose="020F0502020204030203" pitchFamily="34" charset="0"/>
              </a:rPr>
              <a:t>Indicates whether the restaurant has a table booking option (Yes/No)</a:t>
            </a:r>
          </a:p>
          <a:p>
            <a:pPr marL="285750" indent="-285750">
              <a:buFont typeface="Wingdings" panose="05000000000000000000" pitchFamily="2" charset="2"/>
              <a:buChar char="Ø"/>
            </a:pPr>
            <a:r>
              <a:rPr lang="en-US" sz="2000" b="1" i="0" u="none" strike="noStrike" dirty="0" err="1">
                <a:solidFill>
                  <a:schemeClr val="bg1"/>
                </a:solidFill>
                <a:effectLst/>
                <a:latin typeface="Lato" panose="020F0502020204030203" pitchFamily="34" charset="0"/>
              </a:rPr>
              <a:t>Has_Online_delivery</a:t>
            </a:r>
            <a:r>
              <a:rPr lang="en-US" sz="2000" b="1" i="0" u="none" strike="noStrike" dirty="0">
                <a:solidFill>
                  <a:schemeClr val="bg1"/>
                </a:solidFill>
                <a:effectLst/>
                <a:latin typeface="Lato" panose="020F0502020204030203" pitchFamily="34" charset="0"/>
              </a:rPr>
              <a:t>: </a:t>
            </a:r>
            <a:r>
              <a:rPr lang="en-US" sz="2000" b="0" i="0" u="none" strike="noStrike" dirty="0">
                <a:solidFill>
                  <a:schemeClr val="bg1"/>
                </a:solidFill>
                <a:effectLst/>
                <a:latin typeface="Lato" panose="020F0502020204030203" pitchFamily="34" charset="0"/>
              </a:rPr>
              <a:t>Indicates whether the restaurant offers online delivery (Yes/No).</a:t>
            </a:r>
          </a:p>
          <a:p>
            <a:pPr marL="285750" indent="-285750">
              <a:buFont typeface="Wingdings" panose="05000000000000000000" pitchFamily="2" charset="2"/>
              <a:buChar char="Ø"/>
            </a:pPr>
            <a:r>
              <a:rPr lang="en-US" sz="2000" b="1" i="0" u="none" strike="noStrike" dirty="0" err="1">
                <a:solidFill>
                  <a:schemeClr val="bg1"/>
                </a:solidFill>
                <a:effectLst/>
                <a:latin typeface="Lato" panose="020F0502020204030203" pitchFamily="34" charset="0"/>
              </a:rPr>
              <a:t>Price_range</a:t>
            </a:r>
            <a:r>
              <a:rPr lang="en-US" sz="2000" b="1" i="0" u="none" strike="noStrike" dirty="0">
                <a:solidFill>
                  <a:schemeClr val="bg1"/>
                </a:solidFill>
                <a:effectLst/>
                <a:latin typeface="Lato" panose="020F0502020204030203" pitchFamily="34" charset="0"/>
              </a:rPr>
              <a:t>: </a:t>
            </a:r>
            <a:r>
              <a:rPr lang="en-US" sz="2000" b="0" i="0" u="none" strike="noStrike" dirty="0">
                <a:solidFill>
                  <a:schemeClr val="bg1"/>
                </a:solidFill>
                <a:effectLst/>
                <a:latin typeface="Lato" panose="020F0502020204030203" pitchFamily="34" charset="0"/>
              </a:rPr>
              <a:t>A numeric value indicating the price range category of the restaurant.</a:t>
            </a:r>
          </a:p>
          <a:p>
            <a:pPr marL="285750" indent="-285750" rtl="0" fontAlgn="base">
              <a:spcBef>
                <a:spcPts val="0"/>
              </a:spcBef>
              <a:spcAft>
                <a:spcPts val="0"/>
              </a:spcAft>
              <a:buFont typeface="Wingdings" panose="05000000000000000000" pitchFamily="2" charset="2"/>
              <a:buChar char="Ø"/>
            </a:pPr>
            <a:r>
              <a:rPr lang="en-US" sz="2000" b="1" i="0" u="none" strike="noStrike" dirty="0">
                <a:solidFill>
                  <a:schemeClr val="bg1"/>
                </a:solidFill>
                <a:effectLst/>
                <a:latin typeface="Lato" panose="020F0502020204030203" pitchFamily="34" charset="0"/>
              </a:rPr>
              <a:t>Votes: </a:t>
            </a:r>
            <a:r>
              <a:rPr lang="en-US" sz="2000" b="0" i="0" u="none" strike="noStrike" dirty="0">
                <a:solidFill>
                  <a:schemeClr val="bg1"/>
                </a:solidFill>
                <a:effectLst/>
                <a:latin typeface="Lato" panose="020F0502020204030203" pitchFamily="34" charset="0"/>
              </a:rPr>
              <a:t>The number of votes or ratings/(feedback) received by the restaurant.</a:t>
            </a:r>
            <a:endParaRPr lang="en-US" sz="2000" b="1" i="0" u="none" strike="noStrike" dirty="0">
              <a:solidFill>
                <a:schemeClr val="bg1"/>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Ø"/>
            </a:pPr>
            <a:r>
              <a:rPr lang="en-US" sz="2000" b="1" i="0" u="none" strike="noStrike" dirty="0" err="1">
                <a:solidFill>
                  <a:schemeClr val="bg1"/>
                </a:solidFill>
                <a:effectLst/>
                <a:latin typeface="Lato" panose="020F0502020204030203" pitchFamily="34" charset="0"/>
              </a:rPr>
              <a:t>Average_Cost_for_two</a:t>
            </a:r>
            <a:r>
              <a:rPr lang="en-US" sz="2000" b="1" i="0" u="none" strike="noStrike" dirty="0">
                <a:solidFill>
                  <a:schemeClr val="bg1"/>
                </a:solidFill>
                <a:effectLst/>
                <a:latin typeface="Lato" panose="020F0502020204030203" pitchFamily="34" charset="0"/>
              </a:rPr>
              <a:t>: </a:t>
            </a:r>
            <a:r>
              <a:rPr lang="en-US" sz="2000" b="0" i="0" u="none" strike="noStrike" dirty="0">
                <a:solidFill>
                  <a:schemeClr val="bg1"/>
                </a:solidFill>
                <a:effectLst/>
                <a:latin typeface="Lato" panose="020F0502020204030203" pitchFamily="34" charset="0"/>
              </a:rPr>
              <a:t>The average cost for two people dining at the restaurant.</a:t>
            </a:r>
            <a:endParaRPr lang="en-US" sz="2000" b="1" i="0" u="none" strike="noStrike" dirty="0">
              <a:solidFill>
                <a:schemeClr val="bg1"/>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Ø"/>
            </a:pPr>
            <a:r>
              <a:rPr lang="en-US" sz="2000" b="1" i="0" u="none" strike="noStrike" dirty="0">
                <a:solidFill>
                  <a:schemeClr val="bg1"/>
                </a:solidFill>
                <a:effectLst/>
                <a:latin typeface="Lato" panose="020F0502020204030203" pitchFamily="34" charset="0"/>
              </a:rPr>
              <a:t>Rating: </a:t>
            </a:r>
            <a:r>
              <a:rPr lang="en-US" sz="2000" b="0" i="0" u="none" strike="noStrike" dirty="0">
                <a:solidFill>
                  <a:schemeClr val="bg1"/>
                </a:solidFill>
                <a:effectLst/>
                <a:latin typeface="Lato" panose="020F0502020204030203" pitchFamily="34" charset="0"/>
              </a:rPr>
              <a:t>The overall rating of the restaurant is based on user reviews.</a:t>
            </a:r>
            <a:endParaRPr lang="en-US" sz="2000" b="1" i="0" u="none" strike="noStrike" dirty="0">
              <a:solidFill>
                <a:schemeClr val="bg1"/>
              </a:solidFill>
              <a:effectLst/>
              <a:latin typeface="Lato" panose="020F0502020204030203" pitchFamily="34" charset="0"/>
            </a:endParaRPr>
          </a:p>
          <a:p>
            <a:pPr marL="285750" indent="-285750" rtl="0" fontAlgn="base">
              <a:spcBef>
                <a:spcPts val="0"/>
              </a:spcBef>
              <a:spcAft>
                <a:spcPts val="0"/>
              </a:spcAft>
              <a:buFont typeface="Wingdings" panose="05000000000000000000" pitchFamily="2" charset="2"/>
              <a:buChar char="Ø"/>
            </a:pPr>
            <a:r>
              <a:rPr lang="en-US" sz="2000" b="1" i="0" u="none" strike="noStrike" dirty="0" err="1">
                <a:solidFill>
                  <a:schemeClr val="bg1"/>
                </a:solidFill>
                <a:effectLst/>
                <a:latin typeface="Lato" panose="020F0502020204030203" pitchFamily="34" charset="0"/>
              </a:rPr>
              <a:t>Datekey_opening</a:t>
            </a:r>
            <a:r>
              <a:rPr lang="en-US" sz="2000" b="1" i="0" u="none" strike="noStrike" dirty="0">
                <a:solidFill>
                  <a:schemeClr val="bg1"/>
                </a:solidFill>
                <a:effectLst/>
                <a:latin typeface="Lato" panose="020F0502020204030203" pitchFamily="34" charset="0"/>
              </a:rPr>
              <a:t>: </a:t>
            </a:r>
            <a:r>
              <a:rPr lang="en-US" sz="2000" b="0" i="0" u="none" strike="noStrike" dirty="0">
                <a:solidFill>
                  <a:schemeClr val="bg1"/>
                </a:solidFill>
                <a:effectLst/>
                <a:latin typeface="Lato" panose="020F0502020204030203" pitchFamily="34" charset="0"/>
              </a:rPr>
              <a:t>The date when the restaurant was opened.</a:t>
            </a:r>
            <a:endParaRPr lang="en-US" sz="2000" b="1" i="0" u="none" strike="noStrike" dirty="0">
              <a:solidFill>
                <a:schemeClr val="bg1"/>
              </a:solidFill>
              <a:effectLst/>
              <a:latin typeface="Lato" panose="020F0502020204030203" pitchFamily="34" charset="0"/>
            </a:endParaRPr>
          </a:p>
          <a:p>
            <a:pPr marL="285750" indent="-285750">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110201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1432EA-26F7-0893-6041-25D5848E75A9}"/>
              </a:ext>
            </a:extLst>
          </p:cNvPr>
          <p:cNvSpPr txBox="1"/>
          <p:nvPr/>
        </p:nvSpPr>
        <p:spPr>
          <a:xfrm>
            <a:off x="236668" y="247426"/>
            <a:ext cx="8197327" cy="584775"/>
          </a:xfrm>
          <a:prstGeom prst="rect">
            <a:avLst/>
          </a:prstGeom>
          <a:noFill/>
        </p:spPr>
        <p:txBody>
          <a:bodyPr wrap="square" rtlCol="0">
            <a:spAutoFit/>
          </a:bodyPr>
          <a:lstStyle/>
          <a:p>
            <a:r>
              <a:rPr lang="en-US" sz="3200" b="1" dirty="0">
                <a:solidFill>
                  <a:schemeClr val="bg1"/>
                </a:solidFill>
              </a:rPr>
              <a:t>Analytical Approach and Tools</a:t>
            </a:r>
          </a:p>
        </p:txBody>
      </p:sp>
      <p:sp>
        <p:nvSpPr>
          <p:cNvPr id="3" name="Speech Bubble: Rectangle with Corners Rounded 2">
            <a:extLst>
              <a:ext uri="{FF2B5EF4-FFF2-40B4-BE49-F238E27FC236}">
                <a16:creationId xmlns:a16="http://schemas.microsoft.com/office/drawing/2014/main" id="{7FB68D88-5778-CCA6-9989-2708FF8C1C16}"/>
              </a:ext>
            </a:extLst>
          </p:cNvPr>
          <p:cNvSpPr/>
          <p:nvPr/>
        </p:nvSpPr>
        <p:spPr>
          <a:xfrm>
            <a:off x="9714155" y="247426"/>
            <a:ext cx="2334409" cy="1161826"/>
          </a:xfrm>
          <a:prstGeom prst="wedgeRoundRectCallout">
            <a:avLst/>
          </a:prstGeom>
          <a:solidFill>
            <a:srgbClr val="001A33"/>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Rectangle with Corners Rounded 3">
            <a:extLst>
              <a:ext uri="{FF2B5EF4-FFF2-40B4-BE49-F238E27FC236}">
                <a16:creationId xmlns:a16="http://schemas.microsoft.com/office/drawing/2014/main" id="{FC70237B-C067-C4C6-70A7-7FACA45E7254}"/>
              </a:ext>
            </a:extLst>
          </p:cNvPr>
          <p:cNvSpPr/>
          <p:nvPr/>
        </p:nvSpPr>
        <p:spPr>
          <a:xfrm>
            <a:off x="8756725" y="1570616"/>
            <a:ext cx="2334409" cy="1430767"/>
          </a:xfrm>
          <a:prstGeom prst="wedgeRoundRectCallout">
            <a:avLst/>
          </a:prstGeom>
          <a:solidFill>
            <a:srgbClr val="001A33"/>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peech Bubble: Rectangle with Corners Rounded 4">
            <a:extLst>
              <a:ext uri="{FF2B5EF4-FFF2-40B4-BE49-F238E27FC236}">
                <a16:creationId xmlns:a16="http://schemas.microsoft.com/office/drawing/2014/main" id="{7459F639-3872-843F-BFC9-012AF573AB66}"/>
              </a:ext>
            </a:extLst>
          </p:cNvPr>
          <p:cNvSpPr/>
          <p:nvPr/>
        </p:nvSpPr>
        <p:spPr>
          <a:xfrm>
            <a:off x="7680961" y="3243429"/>
            <a:ext cx="2581835" cy="1484556"/>
          </a:xfrm>
          <a:prstGeom prst="wedgeRoundRectCallout">
            <a:avLst/>
          </a:prstGeom>
          <a:solidFill>
            <a:srgbClr val="001A33"/>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peech Bubble: Rectangle with Corners Rounded 5">
            <a:extLst>
              <a:ext uri="{FF2B5EF4-FFF2-40B4-BE49-F238E27FC236}">
                <a16:creationId xmlns:a16="http://schemas.microsoft.com/office/drawing/2014/main" id="{B2F7082A-A2C6-E709-CFBB-5A26D8D6BD02}"/>
              </a:ext>
            </a:extLst>
          </p:cNvPr>
          <p:cNvSpPr/>
          <p:nvPr/>
        </p:nvSpPr>
        <p:spPr>
          <a:xfrm>
            <a:off x="6723529" y="4970032"/>
            <a:ext cx="2635623" cy="1640541"/>
          </a:xfrm>
          <a:prstGeom prst="wedgeRoundRectCallout">
            <a:avLst/>
          </a:prstGeom>
          <a:solidFill>
            <a:srgbClr val="001A33"/>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93A590A-7349-1F20-2D4E-EAEAAE45655C}"/>
              </a:ext>
            </a:extLst>
          </p:cNvPr>
          <p:cNvSpPr txBox="1"/>
          <p:nvPr/>
        </p:nvSpPr>
        <p:spPr>
          <a:xfrm>
            <a:off x="10027920" y="389964"/>
            <a:ext cx="2164080" cy="830997"/>
          </a:xfrm>
          <a:prstGeom prst="rect">
            <a:avLst/>
          </a:prstGeom>
          <a:noFill/>
        </p:spPr>
        <p:txBody>
          <a:bodyPr wrap="square" rtlCol="0">
            <a:spAutoFit/>
          </a:bodyPr>
          <a:lstStyle/>
          <a:p>
            <a:r>
              <a:rPr lang="en-US" sz="2400" dirty="0">
                <a:solidFill>
                  <a:schemeClr val="bg1"/>
                </a:solidFill>
              </a:rPr>
              <a:t>Collect the relevant data</a:t>
            </a:r>
          </a:p>
        </p:txBody>
      </p:sp>
      <p:sp>
        <p:nvSpPr>
          <p:cNvPr id="8" name="TextBox 7">
            <a:extLst>
              <a:ext uri="{FF2B5EF4-FFF2-40B4-BE49-F238E27FC236}">
                <a16:creationId xmlns:a16="http://schemas.microsoft.com/office/drawing/2014/main" id="{D9C62A52-78B7-FD36-DFE5-594AAAAFB8BC}"/>
              </a:ext>
            </a:extLst>
          </p:cNvPr>
          <p:cNvSpPr txBox="1"/>
          <p:nvPr/>
        </p:nvSpPr>
        <p:spPr>
          <a:xfrm>
            <a:off x="8901952" y="1828799"/>
            <a:ext cx="2060090" cy="461665"/>
          </a:xfrm>
          <a:prstGeom prst="rect">
            <a:avLst/>
          </a:prstGeom>
          <a:noFill/>
        </p:spPr>
        <p:txBody>
          <a:bodyPr wrap="square" rtlCol="0">
            <a:spAutoFit/>
          </a:bodyPr>
          <a:lstStyle/>
          <a:p>
            <a:r>
              <a:rPr lang="en-US" sz="2400" dirty="0">
                <a:solidFill>
                  <a:schemeClr val="bg1"/>
                </a:solidFill>
              </a:rPr>
              <a:t>Clean the data</a:t>
            </a:r>
          </a:p>
        </p:txBody>
      </p:sp>
      <p:sp>
        <p:nvSpPr>
          <p:cNvPr id="9" name="TextBox 8">
            <a:extLst>
              <a:ext uri="{FF2B5EF4-FFF2-40B4-BE49-F238E27FC236}">
                <a16:creationId xmlns:a16="http://schemas.microsoft.com/office/drawing/2014/main" id="{5A4F9D8D-D315-91C1-54C1-C413892415C3}"/>
              </a:ext>
            </a:extLst>
          </p:cNvPr>
          <p:cNvSpPr txBox="1"/>
          <p:nvPr/>
        </p:nvSpPr>
        <p:spPr>
          <a:xfrm>
            <a:off x="8134575" y="3385542"/>
            <a:ext cx="1893345" cy="1200329"/>
          </a:xfrm>
          <a:prstGeom prst="rect">
            <a:avLst/>
          </a:prstGeom>
          <a:noFill/>
        </p:spPr>
        <p:txBody>
          <a:bodyPr wrap="square" rtlCol="0">
            <a:spAutoFit/>
          </a:bodyPr>
          <a:lstStyle/>
          <a:p>
            <a:r>
              <a:rPr lang="en-US" sz="2400" dirty="0">
                <a:solidFill>
                  <a:schemeClr val="bg1"/>
                </a:solidFill>
              </a:rPr>
              <a:t>Apply the relevant analysis</a:t>
            </a:r>
          </a:p>
        </p:txBody>
      </p:sp>
      <p:sp>
        <p:nvSpPr>
          <p:cNvPr id="10" name="TextBox 9">
            <a:extLst>
              <a:ext uri="{FF2B5EF4-FFF2-40B4-BE49-F238E27FC236}">
                <a16:creationId xmlns:a16="http://schemas.microsoft.com/office/drawing/2014/main" id="{CDFA7ADB-58B9-847F-3626-9EBA1763E8CB}"/>
              </a:ext>
            </a:extLst>
          </p:cNvPr>
          <p:cNvSpPr txBox="1"/>
          <p:nvPr/>
        </p:nvSpPr>
        <p:spPr>
          <a:xfrm>
            <a:off x="6847241" y="5066852"/>
            <a:ext cx="2388197" cy="1200329"/>
          </a:xfrm>
          <a:prstGeom prst="rect">
            <a:avLst/>
          </a:prstGeom>
          <a:noFill/>
        </p:spPr>
        <p:txBody>
          <a:bodyPr wrap="square" rtlCol="0">
            <a:spAutoFit/>
          </a:bodyPr>
          <a:lstStyle/>
          <a:p>
            <a:r>
              <a:rPr lang="en-US" sz="2400" dirty="0">
                <a:solidFill>
                  <a:schemeClr val="bg1"/>
                </a:solidFill>
              </a:rPr>
              <a:t>Visualize  and interpret the result</a:t>
            </a:r>
          </a:p>
        </p:txBody>
      </p:sp>
      <p:sp>
        <p:nvSpPr>
          <p:cNvPr id="14" name="TextBox 13">
            <a:extLst>
              <a:ext uri="{FF2B5EF4-FFF2-40B4-BE49-F238E27FC236}">
                <a16:creationId xmlns:a16="http://schemas.microsoft.com/office/drawing/2014/main" id="{D1B8B2CA-5B3D-BC9C-C05F-DF10F36B0D38}"/>
              </a:ext>
            </a:extLst>
          </p:cNvPr>
          <p:cNvSpPr txBox="1"/>
          <p:nvPr/>
        </p:nvSpPr>
        <p:spPr>
          <a:xfrm>
            <a:off x="315557" y="1113416"/>
            <a:ext cx="8312075"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507701D4-87D1-7FB4-D440-C5625BE89F3A}"/>
              </a:ext>
            </a:extLst>
          </p:cNvPr>
          <p:cNvSpPr txBox="1"/>
          <p:nvPr/>
        </p:nvSpPr>
        <p:spPr>
          <a:xfrm>
            <a:off x="246828" y="1513765"/>
            <a:ext cx="8197327"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Data Cleaning : Utilized functions like FIND,REPLACE and Remove Duplicate to ensure data accuracy.</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Data Enrichment: </a:t>
            </a:r>
            <a:r>
              <a:rPr lang="en-US" dirty="0" err="1">
                <a:solidFill>
                  <a:schemeClr val="bg1"/>
                </a:solidFill>
              </a:rPr>
              <a:t>Enhaticed</a:t>
            </a:r>
            <a:r>
              <a:rPr lang="en-US" dirty="0">
                <a:solidFill>
                  <a:schemeClr val="bg1"/>
                </a:solidFill>
              </a:rPr>
              <a:t> the dataset with additional variables using VLOOKUP to cross- reference </a:t>
            </a:r>
            <a:r>
              <a:rPr lang="en-US" dirty="0" err="1">
                <a:solidFill>
                  <a:schemeClr val="bg1"/>
                </a:solidFill>
              </a:rPr>
              <a:t>exterial</a:t>
            </a:r>
            <a:r>
              <a:rPr lang="en-US" dirty="0">
                <a:solidFill>
                  <a:schemeClr val="bg1"/>
                </a:solidFill>
              </a:rPr>
              <a:t> data sources.</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Descriptive Analysis: Employed Pivot Tables for </a:t>
            </a:r>
            <a:r>
              <a:rPr lang="en-US" dirty="0" err="1">
                <a:solidFill>
                  <a:schemeClr val="bg1"/>
                </a:solidFill>
              </a:rPr>
              <a:t>suntnarizing</a:t>
            </a:r>
            <a:r>
              <a:rPr lang="en-US" dirty="0">
                <a:solidFill>
                  <a:schemeClr val="bg1"/>
                </a:solidFill>
              </a:rPr>
              <a:t> key metrics and identifying sales </a:t>
            </a:r>
            <a:r>
              <a:rPr lang="en-US" dirty="0" err="1">
                <a:solidFill>
                  <a:schemeClr val="bg1"/>
                </a:solidFill>
              </a:rPr>
              <a:t>patteriis</a:t>
            </a:r>
            <a:r>
              <a:rPr lang="en-US" dirty="0">
                <a:solidFill>
                  <a:schemeClr val="bg1"/>
                </a:solidFill>
              </a:rPr>
              <a:t> across different regions and product categories</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Customer Segmentation: Applied SORT and FILTER functions to classify </a:t>
            </a:r>
          </a:p>
          <a:p>
            <a:r>
              <a:rPr lang="en-US" dirty="0">
                <a:solidFill>
                  <a:schemeClr val="bg1"/>
                </a:solidFill>
              </a:rPr>
              <a:t>     customer  based on purchasing behavior and demographics.</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Visualization: Created dynamic charts and dashboards for </a:t>
            </a:r>
          </a:p>
          <a:p>
            <a:r>
              <a:rPr lang="en-US" dirty="0">
                <a:solidFill>
                  <a:schemeClr val="bg1"/>
                </a:solidFill>
              </a:rPr>
              <a:t>     data representation, enabling interactive data exploration</a:t>
            </a:r>
          </a:p>
        </p:txBody>
      </p:sp>
    </p:spTree>
    <p:extLst>
      <p:ext uri="{BB962C8B-B14F-4D97-AF65-F5344CB8AC3E}">
        <p14:creationId xmlns:p14="http://schemas.microsoft.com/office/powerpoint/2010/main" val="48909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EDF39-C72C-DEF0-2AE5-1BB0E44615B2}"/>
              </a:ext>
            </a:extLst>
          </p:cNvPr>
          <p:cNvSpPr txBox="1"/>
          <p:nvPr/>
        </p:nvSpPr>
        <p:spPr>
          <a:xfrm>
            <a:off x="258183" y="338866"/>
            <a:ext cx="10843710" cy="584775"/>
          </a:xfrm>
          <a:prstGeom prst="rect">
            <a:avLst/>
          </a:prstGeom>
          <a:noFill/>
        </p:spPr>
        <p:txBody>
          <a:bodyPr wrap="square" rtlCol="0">
            <a:spAutoFit/>
          </a:bodyPr>
          <a:lstStyle/>
          <a:p>
            <a:r>
              <a:rPr lang="en-US" sz="3200" b="1" i="0" dirty="0">
                <a:solidFill>
                  <a:schemeClr val="bg1"/>
                </a:solidFill>
                <a:effectLst/>
                <a:latin typeface="Google Sans"/>
              </a:rPr>
              <a:t>Breakdown of Restaurants by Country</a:t>
            </a:r>
            <a:endParaRPr lang="en-US" sz="3200" b="1" dirty="0">
              <a:solidFill>
                <a:schemeClr val="bg1"/>
              </a:solidFill>
            </a:endParaRPr>
          </a:p>
        </p:txBody>
      </p:sp>
      <p:sp>
        <p:nvSpPr>
          <p:cNvPr id="4" name="Rectangle 3">
            <a:extLst>
              <a:ext uri="{FF2B5EF4-FFF2-40B4-BE49-F238E27FC236}">
                <a16:creationId xmlns:a16="http://schemas.microsoft.com/office/drawing/2014/main" id="{269BDE1B-0010-D561-6D43-7C3E5AC4703D}"/>
              </a:ext>
            </a:extLst>
          </p:cNvPr>
          <p:cNvSpPr/>
          <p:nvPr/>
        </p:nvSpPr>
        <p:spPr>
          <a:xfrm>
            <a:off x="2312894" y="1226372"/>
            <a:ext cx="6992471" cy="295835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F4782E-58A6-1227-6954-6C30FFB8A8E7}"/>
              </a:ext>
            </a:extLst>
          </p:cNvPr>
          <p:cNvSpPr txBox="1"/>
          <p:nvPr/>
        </p:nvSpPr>
        <p:spPr>
          <a:xfrm>
            <a:off x="1129553" y="4652682"/>
            <a:ext cx="9757186" cy="1200329"/>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chemeClr val="bg1"/>
                </a:solidFill>
                <a:effectLst/>
                <a:latin typeface="Google Sans"/>
              </a:rPr>
              <a:t>The India has the most restaurants, with 8652.</a:t>
            </a:r>
          </a:p>
          <a:p>
            <a:pPr algn="l"/>
            <a:endParaRPr lang="en-US" b="0" i="0" dirty="0">
              <a:solidFill>
                <a:schemeClr val="bg1"/>
              </a:solidFill>
              <a:effectLst/>
              <a:latin typeface="Google Sans"/>
            </a:endParaRPr>
          </a:p>
          <a:p>
            <a:pPr marL="285750" indent="-285750" algn="l">
              <a:buFont typeface="Wingdings" panose="05000000000000000000" pitchFamily="2" charset="2"/>
              <a:buChar char="Ø"/>
            </a:pPr>
            <a:r>
              <a:rPr lang="en-US" dirty="0" err="1">
                <a:solidFill>
                  <a:schemeClr val="bg1"/>
                </a:solidFill>
                <a:latin typeface="Google Sans"/>
              </a:rPr>
              <a:t>Canada,Qatar,Singapore</a:t>
            </a:r>
            <a:r>
              <a:rPr lang="en-US" b="0" i="0" dirty="0">
                <a:solidFill>
                  <a:schemeClr val="bg1"/>
                </a:solidFill>
                <a:effectLst/>
                <a:latin typeface="Google Sans"/>
              </a:rPr>
              <a:t> and Sri Lanka have the fewest restaurants.</a:t>
            </a:r>
          </a:p>
          <a:p>
            <a:endParaRPr lang="en-US" dirty="0">
              <a:solidFill>
                <a:schemeClr val="bg1"/>
              </a:solidFill>
            </a:endParaRPr>
          </a:p>
        </p:txBody>
      </p:sp>
    </p:spTree>
    <p:extLst>
      <p:ext uri="{BB962C8B-B14F-4D97-AF65-F5344CB8AC3E}">
        <p14:creationId xmlns:p14="http://schemas.microsoft.com/office/powerpoint/2010/main" val="201104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C1A60-E937-BBB1-172A-C2E05F0BF7DE}"/>
              </a:ext>
            </a:extLst>
          </p:cNvPr>
          <p:cNvSpPr/>
          <p:nvPr/>
        </p:nvSpPr>
        <p:spPr>
          <a:xfrm>
            <a:off x="2587557" y="1517513"/>
            <a:ext cx="6391644" cy="280843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E4A2E8-BC72-417A-504A-0CDDD501C1BD}"/>
              </a:ext>
            </a:extLst>
          </p:cNvPr>
          <p:cNvSpPr txBox="1"/>
          <p:nvPr/>
        </p:nvSpPr>
        <p:spPr>
          <a:xfrm>
            <a:off x="1248308" y="4826675"/>
            <a:ext cx="8864300" cy="2031325"/>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chemeClr val="bg1"/>
                </a:solidFill>
                <a:effectLst/>
                <a:latin typeface="Google Sans"/>
              </a:rPr>
              <a:t>The line graph shows an upward trend in the number of restaurants open per year. While there are fluctuations throughout the years, the overall trend suggests a growth.</a:t>
            </a:r>
          </a:p>
          <a:p>
            <a:pPr marL="285750" indent="-285750" algn="l">
              <a:buFont typeface="Wingdings" panose="05000000000000000000" pitchFamily="2" charset="2"/>
              <a:buChar char="Ø"/>
            </a:pPr>
            <a:r>
              <a:rPr lang="en-US" b="0" i="0" dirty="0">
                <a:solidFill>
                  <a:schemeClr val="bg1"/>
                </a:solidFill>
                <a:effectLst/>
                <a:latin typeface="Google Sans"/>
              </a:rPr>
              <a:t>It appears that the year 2010 has the lowest number of restaurants open at around 1000.</a:t>
            </a:r>
          </a:p>
          <a:p>
            <a:pPr marL="285750" indent="-285750" algn="l">
              <a:buFont typeface="Wingdings" panose="05000000000000000000" pitchFamily="2" charset="2"/>
              <a:buChar char="Ø"/>
            </a:pPr>
            <a:r>
              <a:rPr lang="en-US" b="0" i="0" dirty="0">
                <a:solidFill>
                  <a:schemeClr val="bg1"/>
                </a:solidFill>
                <a:effectLst/>
                <a:latin typeface="Google Sans"/>
              </a:rPr>
              <a:t>The data seems to indicate a steady increase in the number of restaurants opening year after year, possibly reaching a peak around 2018. It's difficult to say for sure though, given the limited data points for the latter years.</a:t>
            </a:r>
          </a:p>
          <a:p>
            <a:endParaRPr lang="en-US" dirty="0">
              <a:solidFill>
                <a:schemeClr val="bg1"/>
              </a:solidFill>
            </a:endParaRPr>
          </a:p>
        </p:txBody>
      </p:sp>
      <p:sp>
        <p:nvSpPr>
          <p:cNvPr id="3" name="TextBox 2">
            <a:extLst>
              <a:ext uri="{FF2B5EF4-FFF2-40B4-BE49-F238E27FC236}">
                <a16:creationId xmlns:a16="http://schemas.microsoft.com/office/drawing/2014/main" id="{EBE7766A-DD23-95D4-C6E7-ACA967AD6300}"/>
              </a:ext>
            </a:extLst>
          </p:cNvPr>
          <p:cNvSpPr txBox="1"/>
          <p:nvPr/>
        </p:nvSpPr>
        <p:spPr>
          <a:xfrm>
            <a:off x="1050587" y="389106"/>
            <a:ext cx="8964782" cy="523220"/>
          </a:xfrm>
          <a:prstGeom prst="rect">
            <a:avLst/>
          </a:prstGeom>
          <a:noFill/>
        </p:spPr>
        <p:txBody>
          <a:bodyPr wrap="square" rtlCol="0">
            <a:spAutoFit/>
          </a:bodyPr>
          <a:lstStyle/>
          <a:p>
            <a:r>
              <a:rPr lang="en-US" sz="2800" b="1" i="0" dirty="0">
                <a:solidFill>
                  <a:schemeClr val="bg1"/>
                </a:solidFill>
                <a:effectLst/>
                <a:latin typeface="Google Sans"/>
              </a:rPr>
              <a:t>Number of Restaurants Opened Annually</a:t>
            </a:r>
            <a:endParaRPr lang="en-US" sz="2800" b="1" dirty="0">
              <a:solidFill>
                <a:schemeClr val="bg1"/>
              </a:solidFill>
            </a:endParaRPr>
          </a:p>
        </p:txBody>
      </p:sp>
    </p:spTree>
    <p:extLst>
      <p:ext uri="{BB962C8B-B14F-4D97-AF65-F5344CB8AC3E}">
        <p14:creationId xmlns:p14="http://schemas.microsoft.com/office/powerpoint/2010/main" val="208842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6570C3-5948-7C09-16AB-9AEF1DE584D1}"/>
              </a:ext>
            </a:extLst>
          </p:cNvPr>
          <p:cNvSpPr/>
          <p:nvPr/>
        </p:nvSpPr>
        <p:spPr>
          <a:xfrm>
            <a:off x="2035943" y="1111356"/>
            <a:ext cx="7196866" cy="355002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CFE16EC-84BC-5821-EBEB-69D1221BD901}"/>
              </a:ext>
            </a:extLst>
          </p:cNvPr>
          <p:cNvSpPr txBox="1"/>
          <p:nvPr/>
        </p:nvSpPr>
        <p:spPr>
          <a:xfrm>
            <a:off x="1054820" y="5102100"/>
            <a:ext cx="9412942"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Google Sans"/>
              </a:rPr>
              <a:t>Indonesia</a:t>
            </a:r>
            <a:r>
              <a:rPr lang="en-US" b="0" i="0" dirty="0">
                <a:solidFill>
                  <a:schemeClr val="bg1"/>
                </a:solidFill>
                <a:effectLst/>
                <a:latin typeface="Google Sans"/>
              </a:rPr>
              <a:t> has the highest average number of votes at 772, followed by United Arab Emirates at 494</a:t>
            </a:r>
          </a:p>
          <a:p>
            <a:endParaRPr lang="en-US" b="0" i="0" dirty="0">
              <a:solidFill>
                <a:schemeClr val="bg1"/>
              </a:solidFill>
              <a:effectLst/>
              <a:latin typeface="Google Sans"/>
            </a:endParaRPr>
          </a:p>
          <a:p>
            <a:pPr marL="285750" indent="-285750">
              <a:buFont typeface="Wingdings" panose="05000000000000000000" pitchFamily="2" charset="2"/>
              <a:buChar char="Ø"/>
            </a:pPr>
            <a:r>
              <a:rPr lang="en-US" dirty="0" err="1">
                <a:solidFill>
                  <a:schemeClr val="bg1"/>
                </a:solidFill>
                <a:latin typeface="Google Sans"/>
              </a:rPr>
              <a:t>Brazil,Singapore</a:t>
            </a:r>
            <a:r>
              <a:rPr lang="en-US" dirty="0">
                <a:solidFill>
                  <a:schemeClr val="bg1"/>
                </a:solidFill>
                <a:latin typeface="Google Sans"/>
              </a:rPr>
              <a:t> has the lowest average votes.</a:t>
            </a:r>
            <a:endParaRPr lang="en-US" dirty="0">
              <a:solidFill>
                <a:schemeClr val="bg1"/>
              </a:solidFill>
            </a:endParaRPr>
          </a:p>
        </p:txBody>
      </p:sp>
      <p:sp>
        <p:nvSpPr>
          <p:cNvPr id="4" name="TextBox 3">
            <a:extLst>
              <a:ext uri="{FF2B5EF4-FFF2-40B4-BE49-F238E27FC236}">
                <a16:creationId xmlns:a16="http://schemas.microsoft.com/office/drawing/2014/main" id="{9ADF23A2-F704-1D61-BC41-006F81753451}"/>
              </a:ext>
            </a:extLst>
          </p:cNvPr>
          <p:cNvSpPr txBox="1"/>
          <p:nvPr/>
        </p:nvSpPr>
        <p:spPr>
          <a:xfrm>
            <a:off x="1284052" y="359923"/>
            <a:ext cx="7948758" cy="523220"/>
          </a:xfrm>
          <a:prstGeom prst="rect">
            <a:avLst/>
          </a:prstGeom>
          <a:noFill/>
        </p:spPr>
        <p:txBody>
          <a:bodyPr wrap="square" rtlCol="0">
            <a:spAutoFit/>
          </a:bodyPr>
          <a:lstStyle/>
          <a:p>
            <a:r>
              <a:rPr lang="en-US" sz="2800" b="1" i="0" dirty="0">
                <a:solidFill>
                  <a:schemeClr val="bg1"/>
                </a:solidFill>
                <a:effectLst/>
                <a:latin typeface="Google Sans"/>
              </a:rPr>
              <a:t>Average Votes Per Country</a:t>
            </a:r>
            <a:endParaRPr lang="en-US" sz="2800" b="1" dirty="0">
              <a:solidFill>
                <a:schemeClr val="bg1"/>
              </a:solidFill>
            </a:endParaRPr>
          </a:p>
        </p:txBody>
      </p:sp>
    </p:spTree>
    <p:extLst>
      <p:ext uri="{BB962C8B-B14F-4D97-AF65-F5344CB8AC3E}">
        <p14:creationId xmlns:p14="http://schemas.microsoft.com/office/powerpoint/2010/main" val="321155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C47A2D-8C46-B063-6B92-03CCF230E367}"/>
              </a:ext>
            </a:extLst>
          </p:cNvPr>
          <p:cNvSpPr txBox="1"/>
          <p:nvPr/>
        </p:nvSpPr>
        <p:spPr>
          <a:xfrm>
            <a:off x="516366" y="226824"/>
            <a:ext cx="3364970" cy="523220"/>
          </a:xfrm>
          <a:prstGeom prst="rect">
            <a:avLst/>
          </a:prstGeom>
          <a:noFill/>
        </p:spPr>
        <p:txBody>
          <a:bodyPr wrap="square" rtlCol="0">
            <a:spAutoFit/>
          </a:bodyPr>
          <a:lstStyle/>
          <a:p>
            <a:r>
              <a:rPr lang="en-US" sz="2800" b="1" dirty="0">
                <a:solidFill>
                  <a:schemeClr val="bg1"/>
                </a:solidFill>
              </a:rPr>
              <a:t>Lesser Competition</a:t>
            </a:r>
          </a:p>
        </p:txBody>
      </p:sp>
      <p:sp>
        <p:nvSpPr>
          <p:cNvPr id="6" name="TextBox 5">
            <a:extLst>
              <a:ext uri="{FF2B5EF4-FFF2-40B4-BE49-F238E27FC236}">
                <a16:creationId xmlns:a16="http://schemas.microsoft.com/office/drawing/2014/main" id="{7C3C5E7C-0E88-336C-9CEA-5C5D19AF3765}"/>
              </a:ext>
            </a:extLst>
          </p:cNvPr>
          <p:cNvSpPr txBox="1"/>
          <p:nvPr/>
        </p:nvSpPr>
        <p:spPr>
          <a:xfrm>
            <a:off x="428818" y="1243786"/>
            <a:ext cx="6121102" cy="4370427"/>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solidFill>
                  <a:schemeClr val="bg1"/>
                </a:solidFill>
                <a:effectLst/>
                <a:latin typeface="Google Sans"/>
              </a:rPr>
              <a:t>This table shows that India has the most restaurants, while Canada has the least. However, this doesn't necessarily mean there's more competition in India.</a:t>
            </a:r>
          </a:p>
          <a:p>
            <a:pPr algn="l">
              <a:buFont typeface="Arial" panose="020B0604020202020204" pitchFamily="34" charset="0"/>
              <a:buChar char="•"/>
            </a:pPr>
            <a:endParaRPr lang="en-US" sz="2000" b="0" i="0" dirty="0">
              <a:solidFill>
                <a:schemeClr val="bg1"/>
              </a:solidFill>
              <a:effectLst/>
              <a:latin typeface="Google Sans"/>
            </a:endParaRPr>
          </a:p>
          <a:p>
            <a:pPr marL="285750" indent="-285750" algn="l">
              <a:buFont typeface="Wingdings" panose="05000000000000000000" pitchFamily="2" charset="2"/>
              <a:buChar char="Ø"/>
            </a:pPr>
            <a:r>
              <a:rPr lang="en-US" sz="2000" b="0" i="0" dirty="0">
                <a:solidFill>
                  <a:schemeClr val="bg1"/>
                </a:solidFill>
                <a:effectLst/>
                <a:latin typeface="Google Sans"/>
              </a:rPr>
              <a:t>To understand competition better, I looked at </a:t>
            </a:r>
            <a:r>
              <a:rPr lang="en-US" sz="2000" dirty="0">
                <a:solidFill>
                  <a:schemeClr val="bg1"/>
                </a:solidFill>
                <a:latin typeface="Google Sans"/>
              </a:rPr>
              <a:t>the rating and average price of two.</a:t>
            </a:r>
            <a:endParaRPr lang="en-US" sz="2000" b="0" i="0" dirty="0">
              <a:solidFill>
                <a:schemeClr val="bg1"/>
              </a:solidFill>
              <a:effectLst/>
              <a:latin typeface="Google Sans"/>
            </a:endParaRPr>
          </a:p>
          <a:p>
            <a:pPr algn="l">
              <a:buFont typeface="Arial" panose="020B0604020202020204" pitchFamily="34" charset="0"/>
              <a:buChar char="•"/>
            </a:pPr>
            <a:endParaRPr lang="en-US" sz="2000" b="0" i="0" dirty="0">
              <a:solidFill>
                <a:schemeClr val="bg1"/>
              </a:solidFill>
              <a:effectLst/>
              <a:latin typeface="Google Sans"/>
            </a:endParaRPr>
          </a:p>
          <a:p>
            <a:pPr marL="285750" indent="-285750" algn="l">
              <a:buFont typeface="Wingdings" panose="05000000000000000000" pitchFamily="2" charset="2"/>
              <a:buChar char="Ø"/>
            </a:pPr>
            <a:r>
              <a:rPr lang="en-US" sz="2000" b="0" i="0" dirty="0">
                <a:solidFill>
                  <a:schemeClr val="bg1"/>
                </a:solidFill>
                <a:effectLst/>
                <a:latin typeface="Google Sans"/>
              </a:rPr>
              <a:t>I figured that places with rating less than 4 and average price of two is greater than 1500.</a:t>
            </a:r>
          </a:p>
          <a:p>
            <a:pPr marL="285750" indent="-285750" algn="l">
              <a:buFont typeface="Wingdings" panose="05000000000000000000" pitchFamily="2" charset="2"/>
              <a:buChar char="Ø"/>
            </a:pPr>
            <a:endParaRPr lang="en-US" sz="2000" dirty="0">
              <a:solidFill>
                <a:schemeClr val="bg1"/>
              </a:solidFill>
              <a:latin typeface="Google Sans"/>
            </a:endParaRPr>
          </a:p>
          <a:p>
            <a:pPr marL="285750" indent="-285750" algn="l">
              <a:buFont typeface="Wingdings" panose="05000000000000000000" pitchFamily="2" charset="2"/>
              <a:buChar char="Ø"/>
            </a:pPr>
            <a:endParaRPr lang="en-US" sz="2000" b="0" i="0" dirty="0">
              <a:solidFill>
                <a:schemeClr val="bg1"/>
              </a:solidFill>
              <a:effectLst/>
              <a:latin typeface="Google Sans"/>
            </a:endParaRPr>
          </a:p>
          <a:p>
            <a:pPr marL="285750" indent="-285750" algn="l">
              <a:buFont typeface="Wingdings" panose="05000000000000000000" pitchFamily="2" charset="2"/>
              <a:buChar char="Ø"/>
            </a:pPr>
            <a:r>
              <a:rPr lang="en-US" sz="2000" dirty="0">
                <a:solidFill>
                  <a:schemeClr val="bg1"/>
                </a:solidFill>
                <a:latin typeface="Google Sans"/>
              </a:rPr>
              <a:t>Canada , Australia , Brazil and Singapore where less competition area.</a:t>
            </a:r>
            <a:endParaRPr lang="en-US" sz="2000" b="0" i="0" dirty="0">
              <a:solidFill>
                <a:schemeClr val="bg1"/>
              </a:solidFill>
              <a:effectLst/>
              <a:latin typeface="Google Sans"/>
            </a:endParaRPr>
          </a:p>
          <a:p>
            <a:pPr marL="285750" indent="-285750">
              <a:buFont typeface="Wingdings" panose="05000000000000000000" pitchFamily="2" charset="2"/>
              <a:buChar char="Ø"/>
            </a:pPr>
            <a:endParaRPr lang="en-US" dirty="0">
              <a:solidFill>
                <a:schemeClr val="bg1"/>
              </a:solidFill>
            </a:endParaRPr>
          </a:p>
        </p:txBody>
      </p:sp>
      <p:sp>
        <p:nvSpPr>
          <p:cNvPr id="4" name="Rectangle 3">
            <a:extLst>
              <a:ext uri="{FF2B5EF4-FFF2-40B4-BE49-F238E27FC236}">
                <a16:creationId xmlns:a16="http://schemas.microsoft.com/office/drawing/2014/main" id="{C67AC790-A706-F9CA-88F5-20447C7587B4}"/>
              </a:ext>
            </a:extLst>
          </p:cNvPr>
          <p:cNvSpPr/>
          <p:nvPr/>
        </p:nvSpPr>
        <p:spPr>
          <a:xfrm>
            <a:off x="6721812" y="1332690"/>
            <a:ext cx="5223753" cy="392024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29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1A3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2285F-A8C1-B578-46A7-E13C0638B42E}"/>
              </a:ext>
            </a:extLst>
          </p:cNvPr>
          <p:cNvSpPr txBox="1"/>
          <p:nvPr/>
        </p:nvSpPr>
        <p:spPr>
          <a:xfrm>
            <a:off x="290456" y="263562"/>
            <a:ext cx="8767484" cy="584775"/>
          </a:xfrm>
          <a:prstGeom prst="rect">
            <a:avLst/>
          </a:prstGeom>
          <a:noFill/>
        </p:spPr>
        <p:txBody>
          <a:bodyPr wrap="square" rtlCol="0">
            <a:spAutoFit/>
          </a:bodyPr>
          <a:lstStyle/>
          <a:p>
            <a:r>
              <a:rPr lang="en-US" sz="3200" b="1" dirty="0">
                <a:solidFill>
                  <a:schemeClr val="bg1"/>
                </a:solidFill>
              </a:rPr>
              <a:t>City in the suggested country for newer restaurant</a:t>
            </a:r>
          </a:p>
        </p:txBody>
      </p:sp>
      <p:sp>
        <p:nvSpPr>
          <p:cNvPr id="4" name="TextBox 3">
            <a:extLst>
              <a:ext uri="{FF2B5EF4-FFF2-40B4-BE49-F238E27FC236}">
                <a16:creationId xmlns:a16="http://schemas.microsoft.com/office/drawing/2014/main" id="{F164D185-30AD-42DA-261F-23686F64606F}"/>
              </a:ext>
            </a:extLst>
          </p:cNvPr>
          <p:cNvSpPr txBox="1"/>
          <p:nvPr/>
        </p:nvSpPr>
        <p:spPr>
          <a:xfrm>
            <a:off x="387275" y="989703"/>
            <a:ext cx="5629834" cy="3785652"/>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solidFill>
                  <a:schemeClr val="bg1"/>
                </a:solidFill>
                <a:effectLst/>
                <a:latin typeface="Google Sans"/>
              </a:rPr>
              <a:t>Following the same approach as before, I analyzed a  chart to find cities with less competition.</a:t>
            </a:r>
          </a:p>
          <a:p>
            <a:pPr algn="l">
              <a:buFont typeface="Arial" panose="020B0604020202020204" pitchFamily="34" charset="0"/>
              <a:buChar char="•"/>
            </a:pPr>
            <a:endParaRPr lang="en-US" sz="2000" b="0" i="0" dirty="0">
              <a:solidFill>
                <a:schemeClr val="bg1"/>
              </a:solidFill>
              <a:effectLst/>
              <a:latin typeface="Google Sans"/>
            </a:endParaRPr>
          </a:p>
          <a:p>
            <a:pPr marL="285750" indent="-285750" algn="l">
              <a:buFont typeface="Wingdings" panose="05000000000000000000" pitchFamily="2" charset="2"/>
              <a:buChar char="Ø"/>
            </a:pPr>
            <a:r>
              <a:rPr lang="en-US" sz="2000" b="0" i="0" dirty="0">
                <a:solidFill>
                  <a:schemeClr val="bg1"/>
                </a:solidFill>
                <a:effectLst/>
                <a:latin typeface="Google Sans"/>
              </a:rPr>
              <a:t>In this chart, I looked for cities where the with rating less than 4 and average price of two is greater than 1500.</a:t>
            </a:r>
          </a:p>
          <a:p>
            <a:pPr algn="l"/>
            <a:endParaRPr lang="en-US" sz="2000" b="0" i="0" dirty="0">
              <a:solidFill>
                <a:schemeClr val="bg1"/>
              </a:solidFill>
              <a:effectLst/>
              <a:latin typeface="Google Sans"/>
            </a:endParaRPr>
          </a:p>
          <a:p>
            <a:pPr marL="285750" indent="-285750">
              <a:buFont typeface="Wingdings" panose="05000000000000000000" pitchFamily="2" charset="2"/>
              <a:buChar char="Ø"/>
            </a:pPr>
            <a:r>
              <a:rPr lang="en-US" sz="2000" dirty="0">
                <a:solidFill>
                  <a:schemeClr val="bg1"/>
                </a:solidFill>
              </a:rPr>
              <a:t>Flaxton , Middleton Beach, Montville, </a:t>
            </a:r>
            <a:r>
              <a:rPr lang="en-US" sz="2000" dirty="0" err="1">
                <a:solidFill>
                  <a:schemeClr val="bg1"/>
                </a:solidFill>
              </a:rPr>
              <a:t>Brasi_lia</a:t>
            </a:r>
            <a:r>
              <a:rPr lang="en-US" sz="2000" dirty="0">
                <a:solidFill>
                  <a:schemeClr val="bg1"/>
                </a:solidFill>
              </a:rPr>
              <a:t> , </a:t>
            </a:r>
            <a:r>
              <a:rPr lang="en-US" sz="2000" dirty="0" err="1">
                <a:solidFill>
                  <a:schemeClr val="bg1"/>
                </a:solidFill>
              </a:rPr>
              <a:t>siEo</a:t>
            </a:r>
            <a:r>
              <a:rPr lang="en-US" sz="2000" dirty="0">
                <a:solidFill>
                  <a:schemeClr val="bg1"/>
                </a:solidFill>
              </a:rPr>
              <a:t> Paulo, </a:t>
            </a:r>
            <a:r>
              <a:rPr lang="en-US" sz="2000" dirty="0" err="1">
                <a:solidFill>
                  <a:schemeClr val="bg1"/>
                </a:solidFill>
              </a:rPr>
              <a:t>chatham-kent</a:t>
            </a:r>
            <a:r>
              <a:rPr lang="en-US" sz="2000" dirty="0">
                <a:solidFill>
                  <a:schemeClr val="bg1"/>
                </a:solidFill>
              </a:rPr>
              <a:t> , Consort, Yorkton, Singapore are the city where we can open new restaurant</a:t>
            </a:r>
          </a:p>
        </p:txBody>
      </p:sp>
      <p:sp>
        <p:nvSpPr>
          <p:cNvPr id="6" name="TextBox 5">
            <a:extLst>
              <a:ext uri="{FF2B5EF4-FFF2-40B4-BE49-F238E27FC236}">
                <a16:creationId xmlns:a16="http://schemas.microsoft.com/office/drawing/2014/main" id="{6AC7F7F9-3486-18BA-B191-D01B94402B03}"/>
              </a:ext>
            </a:extLst>
          </p:cNvPr>
          <p:cNvSpPr txBox="1"/>
          <p:nvPr/>
        </p:nvSpPr>
        <p:spPr>
          <a:xfrm>
            <a:off x="408791" y="4857077"/>
            <a:ext cx="5217459"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bg1"/>
                </a:solidFill>
              </a:rPr>
              <a:t>Average rating of these country are 3.7,3.8,3.6 and 3.6.</a:t>
            </a:r>
          </a:p>
        </p:txBody>
      </p:sp>
      <p:sp>
        <p:nvSpPr>
          <p:cNvPr id="3" name="Rectangle 2">
            <a:extLst>
              <a:ext uri="{FF2B5EF4-FFF2-40B4-BE49-F238E27FC236}">
                <a16:creationId xmlns:a16="http://schemas.microsoft.com/office/drawing/2014/main" id="{B2E0C666-05ED-3054-6093-B696EBEFBE94}"/>
              </a:ext>
            </a:extLst>
          </p:cNvPr>
          <p:cNvSpPr/>
          <p:nvPr/>
        </p:nvSpPr>
        <p:spPr>
          <a:xfrm>
            <a:off x="6468894" y="989702"/>
            <a:ext cx="5432650" cy="300836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7DC750A-14AA-4FDC-7F3A-334029CBB92D}"/>
              </a:ext>
            </a:extLst>
          </p:cNvPr>
          <p:cNvSpPr/>
          <p:nvPr/>
        </p:nvSpPr>
        <p:spPr>
          <a:xfrm>
            <a:off x="6546715" y="4153711"/>
            <a:ext cx="5432650" cy="244072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331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1132</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Google Sans</vt:lpstr>
      <vt:lpstr>Lato</vt:lpstr>
      <vt:lpstr>Roboto</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vikash kumar</dc:creator>
  <cp:lastModifiedBy>vikash kumar</cp:lastModifiedBy>
  <cp:revision>4</cp:revision>
  <dcterms:created xsi:type="dcterms:W3CDTF">2024-03-10T20:46:45Z</dcterms:created>
  <dcterms:modified xsi:type="dcterms:W3CDTF">2024-03-19T17:34:07Z</dcterms:modified>
</cp:coreProperties>
</file>