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257" r:id="rId3"/>
    <p:sldId id="321" r:id="rId4"/>
    <p:sldId id="259" r:id="rId5"/>
    <p:sldId id="301" r:id="rId6"/>
    <p:sldId id="337" r:id="rId7"/>
    <p:sldId id="298" r:id="rId8"/>
    <p:sldId id="338" r:id="rId9"/>
    <p:sldId id="323" r:id="rId10"/>
    <p:sldId id="293" r:id="rId11"/>
    <p:sldId id="347" r:id="rId12"/>
    <p:sldId id="339" r:id="rId13"/>
    <p:sldId id="307" r:id="rId14"/>
    <p:sldId id="330" r:id="rId15"/>
    <p:sldId id="329" r:id="rId16"/>
    <p:sldId id="331" r:id="rId17"/>
    <p:sldId id="332" r:id="rId18"/>
    <p:sldId id="333" r:id="rId19"/>
    <p:sldId id="334" r:id="rId20"/>
    <p:sldId id="335" r:id="rId21"/>
    <p:sldId id="336" r:id="rId22"/>
    <p:sldId id="340" r:id="rId23"/>
    <p:sldId id="328" r:id="rId24"/>
    <p:sldId id="341" r:id="rId25"/>
    <p:sldId id="342" r:id="rId26"/>
    <p:sldId id="343" r:id="rId27"/>
    <p:sldId id="344" r:id="rId28"/>
    <p:sldId id="346" r:id="rId29"/>
    <p:sldId id="287" r:id="rId30"/>
    <p:sldId id="325" r:id="rId31"/>
    <p:sldId id="262" r:id="rId32"/>
    <p:sldId id="297" r:id="rId33"/>
    <p:sldId id="345" r:id="rId34"/>
    <p:sldId id="272" r:id="rId35"/>
    <p:sldId id="309" r:id="rId36"/>
    <p:sldId id="279" r:id="rId37"/>
  </p:sldIdLst>
  <p:sldSz cx="9144000" cy="5143500" type="screen16x9"/>
  <p:notesSz cx="6858000" cy="9144000"/>
  <p:embeddedFontLst>
    <p:embeddedFont>
      <p:font typeface="Angsana New" panose="02020603050405020304" pitchFamily="18" charset="-34"/>
      <p:regular r:id="rId39"/>
      <p:bold r:id="rId40"/>
      <p:italic r:id="rId41"/>
      <p:boldItalic r:id="rId42"/>
    </p:embeddedFont>
    <p:embeddedFont>
      <p:font typeface="Dosis" pitchFamily="2" charset="77"/>
      <p:regular r:id="rId43"/>
      <p:bold r:id="rId44"/>
    </p:embeddedFont>
    <p:embeddedFont>
      <p:font typeface="Sniglet" pitchFamily="8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C240CC-B648-434E-BC7C-AB9DC4836B9A}">
  <a:tblStyle styleId="{59C240CC-B648-434E-BC7C-AB9DC4836B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p:restoredTop sz="94703"/>
  </p:normalViewPr>
  <p:slideViewPr>
    <p:cSldViewPr snapToGrid="0" snapToObjects="1">
      <p:cViewPr varScale="1">
        <p:scale>
          <a:sx n="135" d="100"/>
          <a:sy n="135" d="100"/>
        </p:scale>
        <p:origin x="80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28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788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819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446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345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6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74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66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53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432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58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167184"/>
            <a:ext cx="6140400" cy="515482"/>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dirty="0"/>
          </a:p>
        </p:txBody>
      </p:sp>
      <p:sp>
        <p:nvSpPr>
          <p:cNvPr id="292" name="Google Shape;292;p5"/>
          <p:cNvSpPr txBox="1">
            <a:spLocks noGrp="1"/>
          </p:cNvSpPr>
          <p:nvPr>
            <p:ph type="body" idx="1"/>
          </p:nvPr>
        </p:nvSpPr>
        <p:spPr>
          <a:xfrm>
            <a:off x="747925" y="1084729"/>
            <a:ext cx="6140400" cy="3828908"/>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grpSp>
        <p:nvGrpSpPr>
          <p:cNvPr id="293" name="Google Shape;293;p5"/>
          <p:cNvGrpSpPr/>
          <p:nvPr/>
        </p:nvGrpSpPr>
        <p:grpSpPr>
          <a:xfrm>
            <a:off x="7602071" y="62753"/>
            <a:ext cx="1541929" cy="5080748"/>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525" y="837873"/>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8851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spTree>
      <p:nvGrpSpPr>
        <p:cNvPr id="1" name="Shape 290"/>
        <p:cNvGrpSpPr/>
        <p:nvPr/>
      </p:nvGrpSpPr>
      <p:grpSpPr>
        <a:xfrm>
          <a:off x="0" y="0"/>
          <a:ext cx="0" cy="0"/>
          <a:chOff x="0" y="0"/>
          <a:chExt cx="0" cy="0"/>
        </a:xfrm>
      </p:grpSpPr>
      <p:grpSp>
        <p:nvGrpSpPr>
          <p:cNvPr id="293" name="Google Shape;293;p5"/>
          <p:cNvGrpSpPr/>
          <p:nvPr/>
        </p:nvGrpSpPr>
        <p:grpSpPr>
          <a:xfrm>
            <a:off x="7602071" y="62753"/>
            <a:ext cx="1541929" cy="5080748"/>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798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5"/>
        <p:cNvGrpSpPr/>
        <p:nvPr/>
      </p:nvGrpSpPr>
      <p:grpSpPr>
        <a:xfrm>
          <a:off x="0" y="0"/>
          <a:ext cx="0" cy="0"/>
          <a:chOff x="0" y="0"/>
          <a:chExt cx="0" cy="0"/>
        </a:xfrm>
      </p:grpSpPr>
      <p:sp>
        <p:nvSpPr>
          <p:cNvPr id="326" name="Google Shape;326;p6"/>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7" name="Google Shape;327;p6"/>
          <p:cNvSpPr txBox="1">
            <a:spLocks noGrp="1"/>
          </p:cNvSpPr>
          <p:nvPr>
            <p:ph type="body" idx="1"/>
          </p:nvPr>
        </p:nvSpPr>
        <p:spPr>
          <a:xfrm>
            <a:off x="747925"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8" name="Google Shape;328;p6"/>
          <p:cNvSpPr txBox="1">
            <a:spLocks noGrp="1"/>
          </p:cNvSpPr>
          <p:nvPr>
            <p:ph type="body" idx="2"/>
          </p:nvPr>
        </p:nvSpPr>
        <p:spPr>
          <a:xfrm>
            <a:off x="4097098" y="1363153"/>
            <a:ext cx="3159000" cy="3610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grpSp>
        <p:nvGrpSpPr>
          <p:cNvPr id="329" name="Google Shape;329;p6"/>
          <p:cNvGrpSpPr/>
          <p:nvPr/>
        </p:nvGrpSpPr>
        <p:grpSpPr>
          <a:xfrm>
            <a:off x="7442902" y="-91154"/>
            <a:ext cx="1796289" cy="5330574"/>
            <a:chOff x="6023725" y="842300"/>
            <a:chExt cx="1358150" cy="4030375"/>
          </a:xfrm>
        </p:grpSpPr>
        <p:sp>
          <p:nvSpPr>
            <p:cNvPr id="330" name="Google Shape;330;p6"/>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6"/>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6"/>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6"/>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6"/>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6"/>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6"/>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9" name="Google Shape;359;p6"/>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60" name="Google Shape;360;p6"/>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CAR  RENTAL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704B9A-E8DB-3941-81E9-62691455120F}"/>
              </a:ext>
            </a:extLst>
          </p:cNvPr>
          <p:cNvSpPr>
            <a:spLocks noGrp="1"/>
          </p:cNvSpPr>
          <p:nvPr>
            <p:ph type="body" idx="1"/>
          </p:nvPr>
        </p:nvSpPr>
        <p:spPr>
          <a:xfrm>
            <a:off x="708968" y="1342356"/>
            <a:ext cx="8575710" cy="1516524"/>
          </a:xfrm>
        </p:spPr>
        <p:txBody>
          <a:bodyPr/>
          <a:lstStyle/>
          <a:p>
            <a:pPr lvl="1" eaLnBrk="1" hangingPunct="1">
              <a:lnSpc>
                <a:spcPct val="90000"/>
              </a:lnSpc>
            </a:pPr>
            <a:r>
              <a:rPr lang="en-US" sz="2200" dirty="0">
                <a:latin typeface="Angsana New" pitchFamily="18" charset="-34"/>
                <a:cs typeface="Angsana New" pitchFamily="18" charset="-34"/>
              </a:rPr>
              <a:t>Computer/processor   :  Pentium personal computer with minimum 90 MHz </a:t>
            </a:r>
          </a:p>
          <a:p>
            <a:pPr marL="558800" lvl="1" indent="0" eaLnBrk="1" hangingPunct="1">
              <a:lnSpc>
                <a:spcPct val="90000"/>
              </a:lnSpc>
              <a:buNone/>
            </a:pPr>
            <a:r>
              <a:rPr lang="en-US" sz="2200" dirty="0">
                <a:latin typeface="Angsana New" pitchFamily="18" charset="-34"/>
                <a:cs typeface="Angsana New" pitchFamily="18" charset="-34"/>
              </a:rPr>
              <a:t>			  or higher processor.</a:t>
            </a:r>
          </a:p>
          <a:p>
            <a:pPr lvl="1" eaLnBrk="1" hangingPunct="1">
              <a:lnSpc>
                <a:spcPct val="90000"/>
              </a:lnSpc>
            </a:pPr>
            <a:r>
              <a:rPr lang="en-US" sz="2200" dirty="0">
                <a:latin typeface="Angsana New" pitchFamily="18" charset="-34"/>
                <a:cs typeface="Angsana New" pitchFamily="18" charset="-34"/>
              </a:rPr>
              <a:t>Memory           	:    256 MB RAM (128  recommended)</a:t>
            </a:r>
          </a:p>
          <a:p>
            <a:pPr lvl="1" eaLnBrk="1" hangingPunct="1">
              <a:lnSpc>
                <a:spcPct val="90000"/>
              </a:lnSpc>
            </a:pPr>
            <a:r>
              <a:rPr lang="en-US" sz="2200" dirty="0">
                <a:latin typeface="Angsana New" pitchFamily="18" charset="-34"/>
                <a:cs typeface="Angsana New" pitchFamily="18" charset="-34"/>
              </a:rPr>
              <a:t>Operating system :  Windows , macOS, Linux .</a:t>
            </a:r>
          </a:p>
          <a:p>
            <a:pPr lvl="1" eaLnBrk="1" hangingPunct="1">
              <a:lnSpc>
                <a:spcPct val="90000"/>
              </a:lnSpc>
            </a:pPr>
            <a:r>
              <a:rPr lang="en-US" sz="2200" dirty="0">
                <a:latin typeface="Angsana New" pitchFamily="18" charset="-34"/>
                <a:cs typeface="Angsana New" pitchFamily="18" charset="-34"/>
              </a:rPr>
              <a:t>Peripheral/Miscellaneous:  Mouse (not compulsory), keyboard</a:t>
            </a:r>
          </a:p>
          <a:p>
            <a:pPr marL="69850" indent="0">
              <a:buNone/>
            </a:pPr>
            <a:br>
              <a:rPr lang="en-IN" sz="2200" dirty="0"/>
            </a:br>
            <a:br>
              <a:rPr lang="en-IN" sz="2200" dirty="0"/>
            </a:br>
            <a:endParaRPr lang="en-US" sz="2200" dirty="0"/>
          </a:p>
        </p:txBody>
      </p:sp>
      <p:sp>
        <p:nvSpPr>
          <p:cNvPr id="4" name="Slide Number Placeholder 3">
            <a:extLst>
              <a:ext uri="{FF2B5EF4-FFF2-40B4-BE49-F238E27FC236}">
                <a16:creationId xmlns:a16="http://schemas.microsoft.com/office/drawing/2014/main" id="{A38A8DF2-9B35-C648-85E4-FA23D8340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6" name="Google Shape;530;p13">
            <a:extLst>
              <a:ext uri="{FF2B5EF4-FFF2-40B4-BE49-F238E27FC236}">
                <a16:creationId xmlns:a16="http://schemas.microsoft.com/office/drawing/2014/main" id="{20B5966A-CDE6-A04D-B5F5-BBA7063C1AD0}"/>
              </a:ext>
            </a:extLst>
          </p:cNvPr>
          <p:cNvSpPr txBox="1">
            <a:spLocks/>
          </p:cNvSpPr>
          <p:nvPr/>
        </p:nvSpPr>
        <p:spPr>
          <a:xfrm>
            <a:off x="639319" y="196829"/>
            <a:ext cx="6140400" cy="6475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800" b="1" dirty="0"/>
              <a:t>REQUIREMENT</a:t>
            </a:r>
            <a:endParaRPr lang="en-IN" sz="4000" dirty="0"/>
          </a:p>
        </p:txBody>
      </p:sp>
      <p:sp>
        <p:nvSpPr>
          <p:cNvPr id="7" name="Google Shape;530;p13">
            <a:extLst>
              <a:ext uri="{FF2B5EF4-FFF2-40B4-BE49-F238E27FC236}">
                <a16:creationId xmlns:a16="http://schemas.microsoft.com/office/drawing/2014/main" id="{B2C8C071-7C79-B141-A9F2-5C55919E1A1F}"/>
              </a:ext>
            </a:extLst>
          </p:cNvPr>
          <p:cNvSpPr txBox="1">
            <a:spLocks/>
          </p:cNvSpPr>
          <p:nvPr/>
        </p:nvSpPr>
        <p:spPr>
          <a:xfrm>
            <a:off x="603460" y="885115"/>
            <a:ext cx="6140400" cy="459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dirty="0"/>
              <a:t>HARDWARE</a:t>
            </a:r>
            <a:endParaRPr lang="en-IN" sz="4000" dirty="0"/>
          </a:p>
        </p:txBody>
      </p:sp>
      <p:sp>
        <p:nvSpPr>
          <p:cNvPr id="8" name="Google Shape;530;p13">
            <a:extLst>
              <a:ext uri="{FF2B5EF4-FFF2-40B4-BE49-F238E27FC236}">
                <a16:creationId xmlns:a16="http://schemas.microsoft.com/office/drawing/2014/main" id="{27C13B1E-439A-FA43-99B7-58D39BE27F1A}"/>
              </a:ext>
            </a:extLst>
          </p:cNvPr>
          <p:cNvSpPr txBox="1">
            <a:spLocks/>
          </p:cNvSpPr>
          <p:nvPr/>
        </p:nvSpPr>
        <p:spPr>
          <a:xfrm>
            <a:off x="603460" y="3119440"/>
            <a:ext cx="6140400" cy="459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dirty="0"/>
              <a:t>SOFTWARE  REQUIREMENT</a:t>
            </a:r>
            <a:endParaRPr lang="en-IN" sz="4000" dirty="0"/>
          </a:p>
        </p:txBody>
      </p:sp>
      <p:sp>
        <p:nvSpPr>
          <p:cNvPr id="9" name="Text Placeholder 2">
            <a:extLst>
              <a:ext uri="{FF2B5EF4-FFF2-40B4-BE49-F238E27FC236}">
                <a16:creationId xmlns:a16="http://schemas.microsoft.com/office/drawing/2014/main" id="{72210F89-D7A6-4845-9B7B-1B3DC484F85C}"/>
              </a:ext>
            </a:extLst>
          </p:cNvPr>
          <p:cNvSpPr txBox="1">
            <a:spLocks/>
          </p:cNvSpPr>
          <p:nvPr/>
        </p:nvSpPr>
        <p:spPr>
          <a:xfrm>
            <a:off x="665690" y="3652770"/>
            <a:ext cx="4955881" cy="1622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600"/>
              </a:spcBef>
              <a:spcAft>
                <a:spcPts val="0"/>
              </a:spcAft>
              <a:buClr>
                <a:schemeClr val="dk1"/>
              </a:buClr>
              <a:buSzPts val="2500"/>
              <a:buFont typeface="Dosis"/>
              <a:buChar char="✘"/>
              <a:defRPr sz="2500" b="0" i="0" u="none" strike="noStrike" cap="none">
                <a:solidFill>
                  <a:schemeClr val="dk1"/>
                </a:solidFill>
                <a:latin typeface="Dosis"/>
                <a:ea typeface="Dosis"/>
                <a:cs typeface="Dosis"/>
                <a:sym typeface="Dosis"/>
              </a:defRPr>
            </a:lvl1pPr>
            <a:lvl2pPr marL="914400" marR="0" lvl="1"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2pPr>
            <a:lvl3pPr marL="1371600" marR="0" lvl="2"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3pPr>
            <a:lvl4pPr marL="1828800" marR="0" lvl="3"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4pPr>
            <a:lvl5pPr marL="2286000" marR="0" lvl="4"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5pPr>
            <a:lvl6pPr marL="2743200" marR="0" lvl="5"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6pPr>
            <a:lvl7pPr marL="3200400" marR="0" lvl="6"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7pPr>
            <a:lvl8pPr marL="3657600" marR="0" lvl="7"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8pPr>
            <a:lvl9pPr marL="4114800" marR="0" lvl="8"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9pPr>
          </a:lstStyle>
          <a:p>
            <a:pPr lvl="1" eaLnBrk="1" hangingPunct="1">
              <a:lnSpc>
                <a:spcPct val="90000"/>
              </a:lnSpc>
            </a:pPr>
            <a:r>
              <a:rPr lang="en-US" sz="2200" dirty="0">
                <a:latin typeface="Angsana New" pitchFamily="18" charset="-34"/>
                <a:cs typeface="Angsana New" pitchFamily="18" charset="-34"/>
              </a:rPr>
              <a:t>Programming  : C Compiler and Code Blocks</a:t>
            </a:r>
          </a:p>
          <a:p>
            <a:pPr lvl="1" eaLnBrk="1" hangingPunct="1">
              <a:lnSpc>
                <a:spcPct val="90000"/>
              </a:lnSpc>
            </a:pPr>
            <a:r>
              <a:rPr lang="en-US" sz="2200" dirty="0">
                <a:latin typeface="Angsana New" pitchFamily="18" charset="-34"/>
                <a:cs typeface="Angsana New" pitchFamily="18" charset="-34"/>
              </a:rPr>
              <a:t>Storing Data    : File Handling</a:t>
            </a:r>
          </a:p>
        </p:txBody>
      </p:sp>
    </p:spTree>
    <p:extLst>
      <p:ext uri="{BB962C8B-B14F-4D97-AF65-F5344CB8AC3E}">
        <p14:creationId xmlns:p14="http://schemas.microsoft.com/office/powerpoint/2010/main" val="81054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8A8DF2-9B35-C648-85E4-FA23D8340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6" name="Google Shape;530;p13">
            <a:extLst>
              <a:ext uri="{FF2B5EF4-FFF2-40B4-BE49-F238E27FC236}">
                <a16:creationId xmlns:a16="http://schemas.microsoft.com/office/drawing/2014/main" id="{20B5966A-CDE6-A04D-B5F5-BBA7063C1AD0}"/>
              </a:ext>
            </a:extLst>
          </p:cNvPr>
          <p:cNvSpPr txBox="1">
            <a:spLocks/>
          </p:cNvSpPr>
          <p:nvPr/>
        </p:nvSpPr>
        <p:spPr>
          <a:xfrm>
            <a:off x="639319" y="196829"/>
            <a:ext cx="6140400" cy="6475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800" b="1" spc="300" dirty="0"/>
              <a:t>Code Blocks : </a:t>
            </a:r>
            <a:endParaRPr lang="en-IN" sz="4000" spc="300" dirty="0"/>
          </a:p>
        </p:txBody>
      </p:sp>
      <p:sp>
        <p:nvSpPr>
          <p:cNvPr id="10" name="Google Shape;530;p13">
            <a:extLst>
              <a:ext uri="{FF2B5EF4-FFF2-40B4-BE49-F238E27FC236}">
                <a16:creationId xmlns:a16="http://schemas.microsoft.com/office/drawing/2014/main" id="{EF76F560-AC73-7B42-B848-D617B973F667}"/>
              </a:ext>
            </a:extLst>
          </p:cNvPr>
          <p:cNvSpPr txBox="1">
            <a:spLocks/>
          </p:cNvSpPr>
          <p:nvPr/>
        </p:nvSpPr>
        <p:spPr>
          <a:xfrm>
            <a:off x="546899" y="991865"/>
            <a:ext cx="6674033" cy="459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pPr algn="ctr"/>
            <a:r>
              <a:rPr lang="en-IN" b="1" dirty="0"/>
              <a:t>The open source, cross platform, free C, C++ and Fortran IDE.</a:t>
            </a:r>
            <a:endParaRPr lang="en-IN" sz="4000" dirty="0"/>
          </a:p>
        </p:txBody>
      </p:sp>
      <p:sp>
        <p:nvSpPr>
          <p:cNvPr id="12" name="Google Shape;531;p13">
            <a:extLst>
              <a:ext uri="{FF2B5EF4-FFF2-40B4-BE49-F238E27FC236}">
                <a16:creationId xmlns:a16="http://schemas.microsoft.com/office/drawing/2014/main" id="{7230040E-BF98-D047-979B-22E0D1437060}"/>
              </a:ext>
            </a:extLst>
          </p:cNvPr>
          <p:cNvSpPr txBox="1"/>
          <p:nvPr/>
        </p:nvSpPr>
        <p:spPr>
          <a:xfrm>
            <a:off x="747924" y="1449675"/>
            <a:ext cx="6674033" cy="2945100"/>
          </a:xfrm>
          <a:prstGeom prst="rect">
            <a:avLst/>
          </a:prstGeom>
          <a:noFill/>
          <a:ln>
            <a:noFill/>
          </a:ln>
        </p:spPr>
        <p:txBody>
          <a:bodyPr spcFirstLastPara="1" wrap="square" lIns="91425" tIns="91425" rIns="91425" bIns="91425" anchor="t" anchorCtr="0">
            <a:noAutofit/>
          </a:bodyPr>
          <a:lstStyle/>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Code::Blocks is a free C, C++ and Fortran IDE built to meet the most demanding needs of its users. It is designed to be very extensible and fully configurable.</a:t>
            </a: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Finally, an IDE with all the features you need, having a consistent look, feel and operation across platforms.</a:t>
            </a: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Built around a plugin framework, Code::Blocks can be extended with plugins. Any kind of functionality can be added by installing/coding a plugin. For instance, compiling and debugging functionality is already provided by plugins!</a:t>
            </a: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Special credits go to darmar for his great work on the FortranProject plugin, bundled since release 13.12.</a:t>
            </a: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We hope you enjoy using Code::Blocks!</a:t>
            </a: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The Code::Blocks Team</a:t>
            </a:r>
          </a:p>
        </p:txBody>
      </p:sp>
    </p:spTree>
    <p:extLst>
      <p:ext uri="{BB962C8B-B14F-4D97-AF65-F5344CB8AC3E}">
        <p14:creationId xmlns:p14="http://schemas.microsoft.com/office/powerpoint/2010/main" val="305025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8A8DF2-9B35-C648-85E4-FA23D8340D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8" name="Google Shape;530;p13">
            <a:extLst>
              <a:ext uri="{FF2B5EF4-FFF2-40B4-BE49-F238E27FC236}">
                <a16:creationId xmlns:a16="http://schemas.microsoft.com/office/drawing/2014/main" id="{80B6DBB0-1413-7848-A4DB-665891F5D5CB}"/>
              </a:ext>
            </a:extLst>
          </p:cNvPr>
          <p:cNvSpPr txBox="1">
            <a:spLocks/>
          </p:cNvSpPr>
          <p:nvPr/>
        </p:nvSpPr>
        <p:spPr>
          <a:xfrm>
            <a:off x="873852" y="146432"/>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Welcome Screen :</a:t>
            </a:r>
            <a:endParaRPr lang="en-IN" sz="3600" dirty="0"/>
          </a:p>
        </p:txBody>
      </p:sp>
      <p:pic>
        <p:nvPicPr>
          <p:cNvPr id="9" name="Picture 8">
            <a:extLst>
              <a:ext uri="{FF2B5EF4-FFF2-40B4-BE49-F238E27FC236}">
                <a16:creationId xmlns:a16="http://schemas.microsoft.com/office/drawing/2014/main" id="{AE1FBF55-408D-C64E-8027-860F6A83D3DB}"/>
              </a:ext>
            </a:extLst>
          </p:cNvPr>
          <p:cNvPicPr>
            <a:picLocks noChangeAspect="1"/>
          </p:cNvPicPr>
          <p:nvPr/>
        </p:nvPicPr>
        <p:blipFill>
          <a:blip r:embed="rId3"/>
          <a:stretch>
            <a:fillRect/>
          </a:stretch>
        </p:blipFill>
        <p:spPr>
          <a:xfrm>
            <a:off x="1098030" y="897720"/>
            <a:ext cx="5846953" cy="4283166"/>
          </a:xfrm>
          <a:prstGeom prst="rect">
            <a:avLst/>
          </a:prstGeom>
        </p:spPr>
      </p:pic>
    </p:spTree>
    <p:extLst>
      <p:ext uri="{BB962C8B-B14F-4D97-AF65-F5344CB8AC3E}">
        <p14:creationId xmlns:p14="http://schemas.microsoft.com/office/powerpoint/2010/main" val="334666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Login Menu : </a:t>
            </a:r>
            <a:endParaRPr lang="en-IN" sz="3600" spc="300" dirty="0"/>
          </a:p>
        </p:txBody>
      </p:sp>
      <p:pic>
        <p:nvPicPr>
          <p:cNvPr id="6" name="Picture 5">
            <a:extLst>
              <a:ext uri="{FF2B5EF4-FFF2-40B4-BE49-F238E27FC236}">
                <a16:creationId xmlns:a16="http://schemas.microsoft.com/office/drawing/2014/main" id="{4888887F-76FC-CB40-B86A-A6B890D0FD18}"/>
              </a:ext>
            </a:extLst>
          </p:cNvPr>
          <p:cNvPicPr>
            <a:picLocks noChangeAspect="1"/>
          </p:cNvPicPr>
          <p:nvPr/>
        </p:nvPicPr>
        <p:blipFill>
          <a:blip r:embed="rId2"/>
          <a:stretch>
            <a:fillRect/>
          </a:stretch>
        </p:blipFill>
        <p:spPr>
          <a:xfrm>
            <a:off x="905608" y="509954"/>
            <a:ext cx="6456202" cy="4729469"/>
          </a:xfrm>
          <a:prstGeom prst="rect">
            <a:avLst/>
          </a:prstGeom>
        </p:spPr>
      </p:pic>
    </p:spTree>
    <p:extLst>
      <p:ext uri="{BB962C8B-B14F-4D97-AF65-F5344CB8AC3E}">
        <p14:creationId xmlns:p14="http://schemas.microsoft.com/office/powerpoint/2010/main" val="34136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Admin Login :</a:t>
            </a:r>
            <a:endParaRPr lang="en-IN" sz="3600" spc="300" dirty="0"/>
          </a:p>
        </p:txBody>
      </p:sp>
      <p:pic>
        <p:nvPicPr>
          <p:cNvPr id="6" name="Picture 5">
            <a:extLst>
              <a:ext uri="{FF2B5EF4-FFF2-40B4-BE49-F238E27FC236}">
                <a16:creationId xmlns:a16="http://schemas.microsoft.com/office/drawing/2014/main" id="{40ED1EFC-7706-3347-B70E-EC0557382C96}"/>
              </a:ext>
            </a:extLst>
          </p:cNvPr>
          <p:cNvPicPr>
            <a:picLocks noChangeAspect="1"/>
          </p:cNvPicPr>
          <p:nvPr/>
        </p:nvPicPr>
        <p:blipFill>
          <a:blip r:embed="rId2"/>
          <a:stretch>
            <a:fillRect/>
          </a:stretch>
        </p:blipFill>
        <p:spPr>
          <a:xfrm>
            <a:off x="639319" y="469127"/>
            <a:ext cx="6587222" cy="4825448"/>
          </a:xfrm>
          <a:prstGeom prst="rect">
            <a:avLst/>
          </a:prstGeom>
        </p:spPr>
      </p:pic>
    </p:spTree>
    <p:extLst>
      <p:ext uri="{BB962C8B-B14F-4D97-AF65-F5344CB8AC3E}">
        <p14:creationId xmlns:p14="http://schemas.microsoft.com/office/powerpoint/2010/main" val="4573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Admin Menu :</a:t>
            </a:r>
            <a:endParaRPr lang="en-IN" sz="3600" dirty="0"/>
          </a:p>
        </p:txBody>
      </p:sp>
      <p:pic>
        <p:nvPicPr>
          <p:cNvPr id="6" name="Picture 5">
            <a:extLst>
              <a:ext uri="{FF2B5EF4-FFF2-40B4-BE49-F238E27FC236}">
                <a16:creationId xmlns:a16="http://schemas.microsoft.com/office/drawing/2014/main" id="{00240F49-C715-8344-A0FD-65EA30793E2E}"/>
              </a:ext>
            </a:extLst>
          </p:cNvPr>
          <p:cNvPicPr>
            <a:picLocks noChangeAspect="1"/>
          </p:cNvPicPr>
          <p:nvPr/>
        </p:nvPicPr>
        <p:blipFill>
          <a:blip r:embed="rId2"/>
          <a:stretch>
            <a:fillRect/>
          </a:stretch>
        </p:blipFill>
        <p:spPr>
          <a:xfrm>
            <a:off x="639319" y="397565"/>
            <a:ext cx="6706618" cy="4912911"/>
          </a:xfrm>
          <a:prstGeom prst="rect">
            <a:avLst/>
          </a:prstGeom>
        </p:spPr>
      </p:pic>
    </p:spTree>
    <p:extLst>
      <p:ext uri="{BB962C8B-B14F-4D97-AF65-F5344CB8AC3E}">
        <p14:creationId xmlns:p14="http://schemas.microsoft.com/office/powerpoint/2010/main" val="81749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Add New Employee Menu :</a:t>
            </a:r>
            <a:endParaRPr lang="en-IN" sz="3600" dirty="0"/>
          </a:p>
        </p:txBody>
      </p:sp>
      <p:pic>
        <p:nvPicPr>
          <p:cNvPr id="8" name="Picture 7">
            <a:extLst>
              <a:ext uri="{FF2B5EF4-FFF2-40B4-BE49-F238E27FC236}">
                <a16:creationId xmlns:a16="http://schemas.microsoft.com/office/drawing/2014/main" id="{A33B82F2-387D-924C-A07F-59776AF74862}"/>
              </a:ext>
            </a:extLst>
          </p:cNvPr>
          <p:cNvPicPr>
            <a:picLocks noChangeAspect="1"/>
          </p:cNvPicPr>
          <p:nvPr/>
        </p:nvPicPr>
        <p:blipFill>
          <a:blip r:embed="rId2"/>
          <a:stretch>
            <a:fillRect/>
          </a:stretch>
        </p:blipFill>
        <p:spPr>
          <a:xfrm>
            <a:off x="663173" y="487188"/>
            <a:ext cx="6584274" cy="4823288"/>
          </a:xfrm>
          <a:prstGeom prst="rect">
            <a:avLst/>
          </a:prstGeom>
        </p:spPr>
      </p:pic>
    </p:spTree>
    <p:extLst>
      <p:ext uri="{BB962C8B-B14F-4D97-AF65-F5344CB8AC3E}">
        <p14:creationId xmlns:p14="http://schemas.microsoft.com/office/powerpoint/2010/main" val="1629891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Add New Car Menu :</a:t>
            </a:r>
            <a:endParaRPr lang="en-IN" sz="3600" dirty="0"/>
          </a:p>
        </p:txBody>
      </p:sp>
      <p:pic>
        <p:nvPicPr>
          <p:cNvPr id="6" name="Picture 5">
            <a:extLst>
              <a:ext uri="{FF2B5EF4-FFF2-40B4-BE49-F238E27FC236}">
                <a16:creationId xmlns:a16="http://schemas.microsoft.com/office/drawing/2014/main" id="{3B10F269-FE24-C543-8DED-FA01CF478823}"/>
              </a:ext>
            </a:extLst>
          </p:cNvPr>
          <p:cNvPicPr>
            <a:picLocks noChangeAspect="1"/>
          </p:cNvPicPr>
          <p:nvPr/>
        </p:nvPicPr>
        <p:blipFill>
          <a:blip r:embed="rId2"/>
          <a:stretch>
            <a:fillRect/>
          </a:stretch>
        </p:blipFill>
        <p:spPr>
          <a:xfrm>
            <a:off x="930303" y="487530"/>
            <a:ext cx="6464410" cy="4735483"/>
          </a:xfrm>
          <a:prstGeom prst="rect">
            <a:avLst/>
          </a:prstGeom>
        </p:spPr>
      </p:pic>
    </p:spTree>
    <p:extLst>
      <p:ext uri="{BB962C8B-B14F-4D97-AF65-F5344CB8AC3E}">
        <p14:creationId xmlns:p14="http://schemas.microsoft.com/office/powerpoint/2010/main" val="175853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Show  Employee  Details  Menu:</a:t>
            </a:r>
            <a:endParaRPr lang="en-IN" sz="3600" dirty="0"/>
          </a:p>
        </p:txBody>
      </p:sp>
      <p:pic>
        <p:nvPicPr>
          <p:cNvPr id="6" name="Picture 5">
            <a:extLst>
              <a:ext uri="{FF2B5EF4-FFF2-40B4-BE49-F238E27FC236}">
                <a16:creationId xmlns:a16="http://schemas.microsoft.com/office/drawing/2014/main" id="{FF430907-D713-6B41-B218-DC0666B170D5}"/>
              </a:ext>
            </a:extLst>
          </p:cNvPr>
          <p:cNvPicPr>
            <a:picLocks noChangeAspect="1"/>
          </p:cNvPicPr>
          <p:nvPr/>
        </p:nvPicPr>
        <p:blipFill>
          <a:blip r:embed="rId2"/>
          <a:stretch>
            <a:fillRect/>
          </a:stretch>
        </p:blipFill>
        <p:spPr>
          <a:xfrm>
            <a:off x="639319" y="484012"/>
            <a:ext cx="6556047" cy="4802611"/>
          </a:xfrm>
          <a:prstGeom prst="rect">
            <a:avLst/>
          </a:prstGeom>
        </p:spPr>
      </p:pic>
    </p:spTree>
    <p:extLst>
      <p:ext uri="{BB962C8B-B14F-4D97-AF65-F5344CB8AC3E}">
        <p14:creationId xmlns:p14="http://schemas.microsoft.com/office/powerpoint/2010/main" val="351711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72920"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Show Car Details  Menu :</a:t>
            </a:r>
            <a:endParaRPr lang="en-IN" sz="3600" dirty="0"/>
          </a:p>
        </p:txBody>
      </p:sp>
      <p:pic>
        <p:nvPicPr>
          <p:cNvPr id="8" name="Picture 7">
            <a:extLst>
              <a:ext uri="{FF2B5EF4-FFF2-40B4-BE49-F238E27FC236}">
                <a16:creationId xmlns:a16="http://schemas.microsoft.com/office/drawing/2014/main" id="{94BE6BB8-1AF4-4A40-8FFF-6B23FF80FF43}"/>
              </a:ext>
            </a:extLst>
          </p:cNvPr>
          <p:cNvPicPr>
            <a:picLocks noChangeAspect="1"/>
          </p:cNvPicPr>
          <p:nvPr/>
        </p:nvPicPr>
        <p:blipFill>
          <a:blip r:embed="rId2"/>
          <a:stretch>
            <a:fillRect/>
          </a:stretch>
        </p:blipFill>
        <p:spPr>
          <a:xfrm>
            <a:off x="639319" y="572492"/>
            <a:ext cx="6380989" cy="4674373"/>
          </a:xfrm>
          <a:prstGeom prst="rect">
            <a:avLst/>
          </a:prstGeom>
        </p:spPr>
      </p:pic>
    </p:spTree>
    <p:extLst>
      <p:ext uri="{BB962C8B-B14F-4D97-AF65-F5344CB8AC3E}">
        <p14:creationId xmlns:p14="http://schemas.microsoft.com/office/powerpoint/2010/main" val="59847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prstGeom prst="rect">
            <a:avLst/>
          </a:prstGeom>
        </p:spPr>
        <p:txBody>
          <a:bodyPr spcFirstLastPara="1" wrap="square" lIns="91425" tIns="91425" rIns="91425" bIns="91425" anchor="b" anchorCtr="0">
            <a:noAutofit/>
          </a:bodyPr>
          <a:lstStyle/>
          <a:p>
            <a:r>
              <a:rPr lang="en-IN" sz="3600" dirty="0"/>
              <a:t>DECLARATION : </a:t>
            </a:r>
            <a:endParaRPr sz="3600" dirty="0"/>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531" name="Google Shape;531;p13"/>
          <p:cNvSpPr txBox="1"/>
          <p:nvPr/>
        </p:nvSpPr>
        <p:spPr>
          <a:xfrm>
            <a:off x="639319" y="1292921"/>
            <a:ext cx="6543996" cy="2945100"/>
          </a:xfrm>
          <a:prstGeom prst="rect">
            <a:avLst/>
          </a:prstGeom>
          <a:noFill/>
          <a:ln>
            <a:noFill/>
          </a:ln>
        </p:spPr>
        <p:txBody>
          <a:bodyPr spcFirstLastPara="1" wrap="square" lIns="91425" tIns="91425" rIns="91425" bIns="91425" anchor="t" anchorCtr="0">
            <a:noAutofit/>
          </a:bodyPr>
          <a:lstStyle/>
          <a:p>
            <a:pPr lvl="0">
              <a:spcBef>
                <a:spcPts val="600"/>
              </a:spcBef>
              <a:buClr>
                <a:schemeClr val="dk1"/>
              </a:buClr>
              <a:buSzPts val="1100"/>
            </a:pPr>
            <a:r>
              <a:rPr lang="en-IN" sz="2000" dirty="0">
                <a:solidFill>
                  <a:srgbClr val="3D4965"/>
                </a:solidFill>
                <a:latin typeface="Dosis"/>
                <a:ea typeface="Dosis"/>
                <a:cs typeface="Dosis"/>
                <a:sym typeface="Dosis"/>
              </a:rPr>
              <a:t>I am hereby declare that this project of  “</a:t>
            </a:r>
            <a:r>
              <a:rPr lang="en-IN" sz="2000" b="1" dirty="0">
                <a:solidFill>
                  <a:srgbClr val="3D4965"/>
                </a:solidFill>
                <a:latin typeface="Dosis"/>
                <a:ea typeface="Dosis"/>
                <a:cs typeface="Dosis"/>
                <a:sym typeface="Dosis"/>
              </a:rPr>
              <a:t>Car  Rental  System</a:t>
            </a:r>
            <a:r>
              <a:rPr lang="en-IN" sz="2000" dirty="0">
                <a:solidFill>
                  <a:srgbClr val="3D4965"/>
                </a:solidFill>
                <a:latin typeface="Dosis"/>
                <a:ea typeface="Dosis"/>
                <a:cs typeface="Dosis"/>
                <a:sym typeface="Dosis"/>
              </a:rPr>
              <a:t>” has not been copied from anywhere but designed &amp; developed by us through the help of our college faculties  for which we are very thankful of them.</a:t>
            </a:r>
          </a:p>
          <a:p>
            <a:pPr lvl="0">
              <a:spcBef>
                <a:spcPts val="600"/>
              </a:spcBef>
              <a:buClr>
                <a:schemeClr val="dk1"/>
              </a:buClr>
              <a:buSzPts val="1100"/>
            </a:pPr>
            <a:endParaRPr lang="en-IN" sz="2000" dirty="0">
              <a:solidFill>
                <a:srgbClr val="3D4965"/>
              </a:solidFill>
              <a:latin typeface="Dosis"/>
              <a:ea typeface="Dosis"/>
              <a:cs typeface="Dosis"/>
              <a:sym typeface="Dosis"/>
            </a:endParaRPr>
          </a:p>
          <a:p>
            <a:pPr lvl="0">
              <a:spcBef>
                <a:spcPts val="600"/>
              </a:spcBef>
              <a:buClr>
                <a:schemeClr val="dk1"/>
              </a:buClr>
              <a:buSzPts val="1100"/>
            </a:pPr>
            <a:r>
              <a:rPr lang="en-IN" sz="2000" dirty="0">
                <a:solidFill>
                  <a:srgbClr val="3D4965"/>
                </a:solidFill>
                <a:latin typeface="Dosis"/>
                <a:ea typeface="Dosis"/>
                <a:cs typeface="Dosis"/>
                <a:sym typeface="Dosis"/>
              </a:rPr>
              <a:t>Student Name:	Adarsh Kumar</a:t>
            </a:r>
          </a:p>
          <a:p>
            <a:pPr lvl="0">
              <a:spcBef>
                <a:spcPts val="600"/>
              </a:spcBef>
              <a:buClr>
                <a:schemeClr val="dk1"/>
              </a:buClr>
              <a:buSzPts val="1100"/>
            </a:pPr>
            <a:r>
              <a:rPr lang="en-IN" sz="2000" dirty="0">
                <a:solidFill>
                  <a:srgbClr val="3D4965"/>
                </a:solidFill>
                <a:latin typeface="Dosis"/>
                <a:ea typeface="Dosis"/>
                <a:cs typeface="Dosis"/>
                <a:sym typeface="Dosis"/>
              </a:rPr>
              <a:t>Enrollment No:	0103EC181006</a:t>
            </a:r>
            <a:br>
              <a:rPr lang="en-IN" sz="1600" dirty="0">
                <a:solidFill>
                  <a:srgbClr val="3D4965"/>
                </a:solidFill>
                <a:latin typeface="Dosis"/>
                <a:ea typeface="Dosis"/>
                <a:cs typeface="Dosis"/>
                <a:sym typeface="Dosis"/>
              </a:rPr>
            </a:br>
            <a:br>
              <a:rPr lang="en-IN" sz="1600" dirty="0">
                <a:solidFill>
                  <a:srgbClr val="3D4965"/>
                </a:solidFill>
                <a:latin typeface="Dosis"/>
                <a:ea typeface="Dosis"/>
                <a:cs typeface="Dosis"/>
                <a:sym typeface="Dosis"/>
              </a:rPr>
            </a:br>
            <a:endParaRPr sz="1200" dirty="0">
              <a:solidFill>
                <a:srgbClr val="3D4965"/>
              </a:solidFill>
              <a:latin typeface="Dosis"/>
              <a:ea typeface="Dosis"/>
              <a:cs typeface="Dosis"/>
              <a:sym typeface="Dosi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Delete Employee Menu :</a:t>
            </a:r>
            <a:endParaRPr lang="en-IN" sz="3600" dirty="0"/>
          </a:p>
        </p:txBody>
      </p:sp>
      <p:pic>
        <p:nvPicPr>
          <p:cNvPr id="6" name="Picture 5">
            <a:extLst>
              <a:ext uri="{FF2B5EF4-FFF2-40B4-BE49-F238E27FC236}">
                <a16:creationId xmlns:a16="http://schemas.microsoft.com/office/drawing/2014/main" id="{2877090B-BC0A-2B4A-B2CE-DAE72DCD1C99}"/>
              </a:ext>
            </a:extLst>
          </p:cNvPr>
          <p:cNvPicPr>
            <a:picLocks noChangeAspect="1"/>
          </p:cNvPicPr>
          <p:nvPr/>
        </p:nvPicPr>
        <p:blipFill>
          <a:blip r:embed="rId2"/>
          <a:stretch>
            <a:fillRect/>
          </a:stretch>
        </p:blipFill>
        <p:spPr>
          <a:xfrm>
            <a:off x="834887" y="602060"/>
            <a:ext cx="6381118" cy="4674467"/>
          </a:xfrm>
          <a:prstGeom prst="rect">
            <a:avLst/>
          </a:prstGeom>
        </p:spPr>
      </p:pic>
    </p:spTree>
    <p:extLst>
      <p:ext uri="{BB962C8B-B14F-4D97-AF65-F5344CB8AC3E}">
        <p14:creationId xmlns:p14="http://schemas.microsoft.com/office/powerpoint/2010/main" val="247968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Delete Car Menu :</a:t>
            </a:r>
            <a:endParaRPr lang="en-IN" sz="3600" dirty="0"/>
          </a:p>
        </p:txBody>
      </p:sp>
      <p:pic>
        <p:nvPicPr>
          <p:cNvPr id="6" name="Picture 5">
            <a:extLst>
              <a:ext uri="{FF2B5EF4-FFF2-40B4-BE49-F238E27FC236}">
                <a16:creationId xmlns:a16="http://schemas.microsoft.com/office/drawing/2014/main" id="{E3C56F9B-3461-0240-9F41-E52CEC500103}"/>
              </a:ext>
            </a:extLst>
          </p:cNvPr>
          <p:cNvPicPr>
            <a:picLocks noChangeAspect="1"/>
          </p:cNvPicPr>
          <p:nvPr/>
        </p:nvPicPr>
        <p:blipFill>
          <a:blip r:embed="rId2"/>
          <a:stretch>
            <a:fillRect/>
          </a:stretch>
        </p:blipFill>
        <p:spPr>
          <a:xfrm>
            <a:off x="1017767" y="618207"/>
            <a:ext cx="6140400" cy="4498130"/>
          </a:xfrm>
          <a:prstGeom prst="rect">
            <a:avLst/>
          </a:prstGeom>
        </p:spPr>
      </p:pic>
    </p:spTree>
    <p:extLst>
      <p:ext uri="{BB962C8B-B14F-4D97-AF65-F5344CB8AC3E}">
        <p14:creationId xmlns:p14="http://schemas.microsoft.com/office/powerpoint/2010/main" val="1854262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Employee Login :</a:t>
            </a:r>
            <a:endParaRPr lang="en-IN" sz="3600" dirty="0"/>
          </a:p>
        </p:txBody>
      </p:sp>
      <p:pic>
        <p:nvPicPr>
          <p:cNvPr id="4" name="Picture 3">
            <a:extLst>
              <a:ext uri="{FF2B5EF4-FFF2-40B4-BE49-F238E27FC236}">
                <a16:creationId xmlns:a16="http://schemas.microsoft.com/office/drawing/2014/main" id="{0DFDCC6B-3960-9F47-A98E-6C33B13BE21D}"/>
              </a:ext>
            </a:extLst>
          </p:cNvPr>
          <p:cNvPicPr>
            <a:picLocks noChangeAspect="1"/>
          </p:cNvPicPr>
          <p:nvPr/>
        </p:nvPicPr>
        <p:blipFill>
          <a:blip r:embed="rId2"/>
          <a:stretch>
            <a:fillRect/>
          </a:stretch>
        </p:blipFill>
        <p:spPr>
          <a:xfrm>
            <a:off x="755587" y="508883"/>
            <a:ext cx="6446116" cy="4722081"/>
          </a:xfrm>
          <a:prstGeom prst="rect">
            <a:avLst/>
          </a:prstGeom>
        </p:spPr>
      </p:pic>
    </p:spTree>
    <p:extLst>
      <p:ext uri="{BB962C8B-B14F-4D97-AF65-F5344CB8AC3E}">
        <p14:creationId xmlns:p14="http://schemas.microsoft.com/office/powerpoint/2010/main" val="59807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Employee  Menu : </a:t>
            </a:r>
            <a:endParaRPr lang="en-IN" sz="3600" spc="300" dirty="0"/>
          </a:p>
        </p:txBody>
      </p:sp>
      <p:pic>
        <p:nvPicPr>
          <p:cNvPr id="8" name="Picture 7">
            <a:extLst>
              <a:ext uri="{FF2B5EF4-FFF2-40B4-BE49-F238E27FC236}">
                <a16:creationId xmlns:a16="http://schemas.microsoft.com/office/drawing/2014/main" id="{C86BA0BA-7901-254A-841F-6CDBC7B8FB15}"/>
              </a:ext>
            </a:extLst>
          </p:cNvPr>
          <p:cNvPicPr>
            <a:picLocks noChangeAspect="1"/>
          </p:cNvPicPr>
          <p:nvPr/>
        </p:nvPicPr>
        <p:blipFill>
          <a:blip r:embed="rId2"/>
          <a:stretch>
            <a:fillRect/>
          </a:stretch>
        </p:blipFill>
        <p:spPr>
          <a:xfrm>
            <a:off x="787179" y="492981"/>
            <a:ext cx="6653806" cy="4874224"/>
          </a:xfrm>
          <a:prstGeom prst="rect">
            <a:avLst/>
          </a:prstGeom>
        </p:spPr>
      </p:pic>
    </p:spTree>
    <p:extLst>
      <p:ext uri="{BB962C8B-B14F-4D97-AF65-F5344CB8AC3E}">
        <p14:creationId xmlns:p14="http://schemas.microsoft.com/office/powerpoint/2010/main" val="266993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Employee Menu :</a:t>
            </a:r>
            <a:endParaRPr lang="en-IN" sz="3600" dirty="0"/>
          </a:p>
        </p:txBody>
      </p:sp>
      <p:pic>
        <p:nvPicPr>
          <p:cNvPr id="4" name="Picture 3">
            <a:extLst>
              <a:ext uri="{FF2B5EF4-FFF2-40B4-BE49-F238E27FC236}">
                <a16:creationId xmlns:a16="http://schemas.microsoft.com/office/drawing/2014/main" id="{62AF6603-10E4-0541-BD26-677D2388981B}"/>
              </a:ext>
            </a:extLst>
          </p:cNvPr>
          <p:cNvPicPr>
            <a:picLocks noChangeAspect="1"/>
          </p:cNvPicPr>
          <p:nvPr/>
        </p:nvPicPr>
        <p:blipFill>
          <a:blip r:embed="rId2"/>
          <a:stretch>
            <a:fillRect/>
          </a:stretch>
        </p:blipFill>
        <p:spPr>
          <a:xfrm>
            <a:off x="988619" y="583752"/>
            <a:ext cx="6311346" cy="4623356"/>
          </a:xfrm>
          <a:prstGeom prst="rect">
            <a:avLst/>
          </a:prstGeom>
        </p:spPr>
      </p:pic>
    </p:spTree>
    <p:extLst>
      <p:ext uri="{BB962C8B-B14F-4D97-AF65-F5344CB8AC3E}">
        <p14:creationId xmlns:p14="http://schemas.microsoft.com/office/powerpoint/2010/main" val="302623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Car Booking Menu :</a:t>
            </a:r>
            <a:endParaRPr lang="en-IN" sz="3600" dirty="0"/>
          </a:p>
        </p:txBody>
      </p:sp>
      <p:pic>
        <p:nvPicPr>
          <p:cNvPr id="6" name="Picture 5">
            <a:extLst>
              <a:ext uri="{FF2B5EF4-FFF2-40B4-BE49-F238E27FC236}">
                <a16:creationId xmlns:a16="http://schemas.microsoft.com/office/drawing/2014/main" id="{6A3D2020-069F-444E-BDC4-ACBCDC85FBD2}"/>
              </a:ext>
            </a:extLst>
          </p:cNvPr>
          <p:cNvPicPr>
            <a:picLocks noChangeAspect="1"/>
          </p:cNvPicPr>
          <p:nvPr/>
        </p:nvPicPr>
        <p:blipFill>
          <a:blip r:embed="rId2"/>
          <a:stretch>
            <a:fillRect/>
          </a:stretch>
        </p:blipFill>
        <p:spPr>
          <a:xfrm>
            <a:off x="930302" y="547141"/>
            <a:ext cx="6611706" cy="4843384"/>
          </a:xfrm>
          <a:prstGeom prst="rect">
            <a:avLst/>
          </a:prstGeom>
        </p:spPr>
      </p:pic>
    </p:spTree>
    <p:extLst>
      <p:ext uri="{BB962C8B-B14F-4D97-AF65-F5344CB8AC3E}">
        <p14:creationId xmlns:p14="http://schemas.microsoft.com/office/powerpoint/2010/main" val="109128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Booked Car Details :</a:t>
            </a:r>
            <a:endParaRPr lang="en-IN" sz="3600" dirty="0"/>
          </a:p>
        </p:txBody>
      </p:sp>
      <p:pic>
        <p:nvPicPr>
          <p:cNvPr id="4" name="Picture 3">
            <a:extLst>
              <a:ext uri="{FF2B5EF4-FFF2-40B4-BE49-F238E27FC236}">
                <a16:creationId xmlns:a16="http://schemas.microsoft.com/office/drawing/2014/main" id="{5899E999-AAE7-6646-9F4A-8E306864E7F4}"/>
              </a:ext>
            </a:extLst>
          </p:cNvPr>
          <p:cNvPicPr>
            <a:picLocks noChangeAspect="1"/>
          </p:cNvPicPr>
          <p:nvPr/>
        </p:nvPicPr>
        <p:blipFill>
          <a:blip r:embed="rId2"/>
          <a:stretch>
            <a:fillRect/>
          </a:stretch>
        </p:blipFill>
        <p:spPr>
          <a:xfrm>
            <a:off x="946205" y="508884"/>
            <a:ext cx="6607390" cy="4840222"/>
          </a:xfrm>
          <a:prstGeom prst="rect">
            <a:avLst/>
          </a:prstGeom>
        </p:spPr>
      </p:pic>
    </p:spTree>
    <p:extLst>
      <p:ext uri="{BB962C8B-B14F-4D97-AF65-F5344CB8AC3E}">
        <p14:creationId xmlns:p14="http://schemas.microsoft.com/office/powerpoint/2010/main" val="3794742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C4830-9534-DE40-BDF3-A8D38C0DCF8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5" name="Google Shape;530;p13">
            <a:extLst>
              <a:ext uri="{FF2B5EF4-FFF2-40B4-BE49-F238E27FC236}">
                <a16:creationId xmlns:a16="http://schemas.microsoft.com/office/drawing/2014/main" id="{925E942A-9DA3-AA45-8212-9EFE50FE52C0}"/>
              </a:ext>
            </a:extLst>
          </p:cNvPr>
          <p:cNvSpPr txBox="1">
            <a:spLocks/>
          </p:cNvSpPr>
          <p:nvPr/>
        </p:nvSpPr>
        <p:spPr>
          <a:xfrm>
            <a:off x="364969" y="27163"/>
            <a:ext cx="6140400" cy="598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400" b="1" spc="300" dirty="0"/>
              <a:t>Available Car Details :</a:t>
            </a:r>
            <a:endParaRPr lang="en-IN" sz="3600" dirty="0"/>
          </a:p>
        </p:txBody>
      </p:sp>
      <p:pic>
        <p:nvPicPr>
          <p:cNvPr id="6" name="Picture 5">
            <a:extLst>
              <a:ext uri="{FF2B5EF4-FFF2-40B4-BE49-F238E27FC236}">
                <a16:creationId xmlns:a16="http://schemas.microsoft.com/office/drawing/2014/main" id="{4BA3C19D-0F77-224C-B24B-04B8FE6017A8}"/>
              </a:ext>
            </a:extLst>
          </p:cNvPr>
          <p:cNvPicPr>
            <a:picLocks noChangeAspect="1"/>
          </p:cNvPicPr>
          <p:nvPr/>
        </p:nvPicPr>
        <p:blipFill>
          <a:blip r:embed="rId2"/>
          <a:stretch>
            <a:fillRect/>
          </a:stretch>
        </p:blipFill>
        <p:spPr>
          <a:xfrm>
            <a:off x="952991" y="578205"/>
            <a:ext cx="6381720" cy="4674908"/>
          </a:xfrm>
          <a:prstGeom prst="rect">
            <a:avLst/>
          </a:prstGeom>
        </p:spPr>
      </p:pic>
    </p:spTree>
    <p:extLst>
      <p:ext uri="{BB962C8B-B14F-4D97-AF65-F5344CB8AC3E}">
        <p14:creationId xmlns:p14="http://schemas.microsoft.com/office/powerpoint/2010/main" val="4160779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711348" y="2654477"/>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Live   Demonstration</a:t>
            </a:r>
            <a:endParaRPr sz="5400" dirty="0"/>
          </a:p>
        </p:txBody>
      </p:sp>
      <p:sp>
        <p:nvSpPr>
          <p:cNvPr id="570" name="Google Shape;570;p18"/>
          <p:cNvSpPr/>
          <p:nvPr/>
        </p:nvSpPr>
        <p:spPr>
          <a:xfrm>
            <a:off x="4258774" y="782549"/>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68504" y="1938085"/>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10" name="Google Shape;764;p38">
            <a:extLst>
              <a:ext uri="{FF2B5EF4-FFF2-40B4-BE49-F238E27FC236}">
                <a16:creationId xmlns:a16="http://schemas.microsoft.com/office/drawing/2014/main" id="{25CB12A2-7AFC-AE4B-A73D-0A4B26B16925}"/>
              </a:ext>
            </a:extLst>
          </p:cNvPr>
          <p:cNvSpPr/>
          <p:nvPr/>
        </p:nvSpPr>
        <p:spPr>
          <a:xfrm>
            <a:off x="2274339" y="831823"/>
            <a:ext cx="1231857" cy="13091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3" name="Google Shape;780;p38">
            <a:extLst>
              <a:ext uri="{FF2B5EF4-FFF2-40B4-BE49-F238E27FC236}">
                <a16:creationId xmlns:a16="http://schemas.microsoft.com/office/drawing/2014/main" id="{5AA9964D-BBC8-934F-BDA0-F3BA8C6AD36A}"/>
              </a:ext>
            </a:extLst>
          </p:cNvPr>
          <p:cNvSpPr/>
          <p:nvPr/>
        </p:nvSpPr>
        <p:spPr>
          <a:xfrm>
            <a:off x="5275444" y="696027"/>
            <a:ext cx="724724" cy="145600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extLst>
      <p:ext uri="{BB962C8B-B14F-4D97-AF65-F5344CB8AC3E}">
        <p14:creationId xmlns:p14="http://schemas.microsoft.com/office/powerpoint/2010/main" val="977387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541961" y="2704564"/>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Limitations</a:t>
            </a:r>
            <a:endParaRPr sz="6000" dirty="0"/>
          </a:p>
        </p:txBody>
      </p:sp>
      <p:sp>
        <p:nvSpPr>
          <p:cNvPr id="570" name="Google Shape;570;p18"/>
          <p:cNvSpPr/>
          <p:nvPr/>
        </p:nvSpPr>
        <p:spPr>
          <a:xfrm>
            <a:off x="4258774" y="782549"/>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03189"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9" name="Google Shape;775;p38">
            <a:extLst>
              <a:ext uri="{FF2B5EF4-FFF2-40B4-BE49-F238E27FC236}">
                <a16:creationId xmlns:a16="http://schemas.microsoft.com/office/drawing/2014/main" id="{AD77EA62-CBFB-0A44-9EC7-15B415DC6BB4}"/>
              </a:ext>
            </a:extLst>
          </p:cNvPr>
          <p:cNvSpPr/>
          <p:nvPr/>
        </p:nvSpPr>
        <p:spPr>
          <a:xfrm>
            <a:off x="4655542" y="758473"/>
            <a:ext cx="1437492" cy="1493272"/>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1" name="Google Shape;777;p38">
            <a:extLst>
              <a:ext uri="{FF2B5EF4-FFF2-40B4-BE49-F238E27FC236}">
                <a16:creationId xmlns:a16="http://schemas.microsoft.com/office/drawing/2014/main" id="{61E1B7CE-B8E1-7445-8A2F-97516F303F7A}"/>
              </a:ext>
            </a:extLst>
          </p:cNvPr>
          <p:cNvSpPr/>
          <p:nvPr/>
        </p:nvSpPr>
        <p:spPr>
          <a:xfrm rot="3609479">
            <a:off x="2916136" y="1203244"/>
            <a:ext cx="814372" cy="1041824"/>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extLst>
      <p:ext uri="{BB962C8B-B14F-4D97-AF65-F5344CB8AC3E}">
        <p14:creationId xmlns:p14="http://schemas.microsoft.com/office/powerpoint/2010/main" val="220918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28C165-437C-2040-A8EF-DCEC30BAB86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4" name="Picture 3">
            <a:extLst>
              <a:ext uri="{FF2B5EF4-FFF2-40B4-BE49-F238E27FC236}">
                <a16:creationId xmlns:a16="http://schemas.microsoft.com/office/drawing/2014/main" id="{CE2F251D-169C-D84D-83BC-E92AB65DB904}"/>
              </a:ext>
            </a:extLst>
          </p:cNvPr>
          <p:cNvPicPr>
            <a:picLocks noChangeAspect="1"/>
          </p:cNvPicPr>
          <p:nvPr/>
        </p:nvPicPr>
        <p:blipFill>
          <a:blip r:embed="rId2"/>
          <a:stretch>
            <a:fillRect/>
          </a:stretch>
        </p:blipFill>
        <p:spPr>
          <a:xfrm>
            <a:off x="491815" y="1213747"/>
            <a:ext cx="2084331" cy="2716005"/>
          </a:xfrm>
          <a:prstGeom prst="rect">
            <a:avLst/>
          </a:prstGeom>
        </p:spPr>
      </p:pic>
      <p:sp>
        <p:nvSpPr>
          <p:cNvPr id="8" name="Rectangle 7">
            <a:extLst>
              <a:ext uri="{FF2B5EF4-FFF2-40B4-BE49-F238E27FC236}">
                <a16:creationId xmlns:a16="http://schemas.microsoft.com/office/drawing/2014/main" id="{72BC3E53-09F3-9849-A573-CCB4D89BFCEE}"/>
              </a:ext>
            </a:extLst>
          </p:cNvPr>
          <p:cNvSpPr/>
          <p:nvPr/>
        </p:nvSpPr>
        <p:spPr>
          <a:xfrm>
            <a:off x="3394993" y="216087"/>
            <a:ext cx="1949573" cy="646331"/>
          </a:xfrm>
          <a:prstGeom prst="rect">
            <a:avLst/>
          </a:prstGeom>
        </p:spPr>
        <p:txBody>
          <a:bodyPr wrap="none">
            <a:spAutoFit/>
          </a:bodyPr>
          <a:lstStyle/>
          <a:p>
            <a:pPr lvl="7">
              <a:spcBef>
                <a:spcPts val="600"/>
              </a:spcBef>
              <a:buClr>
                <a:srgbClr val="3D4965"/>
              </a:buClr>
              <a:buSzPts val="1100"/>
            </a:pPr>
            <a:r>
              <a:rPr lang="en-IN" sz="3600" b="1" spc="300" dirty="0">
                <a:solidFill>
                  <a:schemeClr val="bg2">
                    <a:lumMod val="60000"/>
                    <a:lumOff val="40000"/>
                  </a:schemeClr>
                </a:solidFill>
                <a:latin typeface="Dosis"/>
                <a:ea typeface="Dosis"/>
                <a:cs typeface="Dosis"/>
                <a:sym typeface="Dosis"/>
              </a:rPr>
              <a:t>INDEX : </a:t>
            </a:r>
          </a:p>
        </p:txBody>
      </p:sp>
      <p:sp>
        <p:nvSpPr>
          <p:cNvPr id="11" name="Google Shape;531;p13">
            <a:extLst>
              <a:ext uri="{FF2B5EF4-FFF2-40B4-BE49-F238E27FC236}">
                <a16:creationId xmlns:a16="http://schemas.microsoft.com/office/drawing/2014/main" id="{815E242D-C833-7549-ABE1-254E7F2BA43E}"/>
              </a:ext>
            </a:extLst>
          </p:cNvPr>
          <p:cNvSpPr txBox="1"/>
          <p:nvPr/>
        </p:nvSpPr>
        <p:spPr>
          <a:xfrm>
            <a:off x="2851904" y="695928"/>
            <a:ext cx="2997000" cy="2945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lang="en-IN" sz="2000" dirty="0">
              <a:solidFill>
                <a:srgbClr val="3C78D8"/>
              </a:solidFill>
              <a:latin typeface="Dosis"/>
              <a:ea typeface="Dosis"/>
              <a:cs typeface="Dosis"/>
              <a:sym typeface="Dosis"/>
            </a:endParaRP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Introduction  of the Project</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History</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In Present system</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My system</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Requirement</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Application Preview</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Limitations</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Future Enhancement</a:t>
            </a:r>
          </a:p>
          <a:p>
            <a:pPr marL="28575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Conclusion</a:t>
            </a:r>
          </a:p>
          <a:p>
            <a:pPr>
              <a:spcBef>
                <a:spcPts val="600"/>
              </a:spcBef>
              <a:buClr>
                <a:schemeClr val="dk1"/>
              </a:buClr>
              <a:buSzPts val="1100"/>
            </a:pPr>
            <a:endParaRPr lang="en-IN" sz="1800" dirty="0">
              <a:solidFill>
                <a:srgbClr val="3D4965"/>
              </a:solidFill>
              <a:latin typeface="Dosis"/>
              <a:ea typeface="Dosis"/>
              <a:cs typeface="Dosis"/>
              <a:sym typeface="Dosis"/>
            </a:endParaRPr>
          </a:p>
          <a:p>
            <a:pPr lvl="0">
              <a:spcBef>
                <a:spcPts val="600"/>
              </a:spcBef>
              <a:buClr>
                <a:schemeClr val="dk1"/>
              </a:buClr>
              <a:buSzPts val="1100"/>
            </a:pPr>
            <a:endParaRPr sz="1800" dirty="0">
              <a:solidFill>
                <a:srgbClr val="3D4965"/>
              </a:solidFill>
              <a:latin typeface="Dosis"/>
              <a:ea typeface="Dosis"/>
              <a:cs typeface="Dosis"/>
              <a:sym typeface="Dosis"/>
            </a:endParaRPr>
          </a:p>
          <a:p>
            <a:pPr marL="0" lvl="0" indent="0" algn="l" rtl="0">
              <a:spcBef>
                <a:spcPts val="600"/>
              </a:spcBef>
              <a:spcAft>
                <a:spcPts val="0"/>
              </a:spcAft>
              <a:buNone/>
            </a:pPr>
            <a:endParaRPr dirty="0">
              <a:solidFill>
                <a:srgbClr val="3D4965"/>
              </a:solidFill>
              <a:latin typeface="Dosis"/>
              <a:ea typeface="Dosis"/>
              <a:cs typeface="Dosis"/>
              <a:sym typeface="Dosis"/>
            </a:endParaRPr>
          </a:p>
        </p:txBody>
      </p:sp>
    </p:spTree>
    <p:extLst>
      <p:ext uri="{BB962C8B-B14F-4D97-AF65-F5344CB8AC3E}">
        <p14:creationId xmlns:p14="http://schemas.microsoft.com/office/powerpoint/2010/main" val="1954627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747925" y="225025"/>
            <a:ext cx="6140400" cy="610547"/>
          </a:xfrm>
          <a:prstGeom prst="rect">
            <a:avLst/>
          </a:prstGeom>
        </p:spPr>
        <p:txBody>
          <a:bodyPr spcFirstLastPara="1" wrap="square" lIns="91425" tIns="91425" rIns="91425" bIns="91425" anchor="b" anchorCtr="0">
            <a:noAutofit/>
          </a:bodyPr>
          <a:lstStyle/>
          <a:p>
            <a:r>
              <a:rPr lang="en-IN" sz="2800" spc="300" dirty="0"/>
              <a:t>Limitations :</a:t>
            </a:r>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531" name="Google Shape;531;p13"/>
          <p:cNvSpPr txBox="1"/>
          <p:nvPr/>
        </p:nvSpPr>
        <p:spPr>
          <a:xfrm>
            <a:off x="2104803" y="1372868"/>
            <a:ext cx="5773963" cy="3172650"/>
          </a:xfrm>
          <a:prstGeom prst="rect">
            <a:avLst/>
          </a:prstGeom>
          <a:noFill/>
          <a:ln>
            <a:noFill/>
          </a:ln>
        </p:spPr>
        <p:txBody>
          <a:bodyPr spcFirstLastPara="1" wrap="square" lIns="91425" tIns="91425" rIns="91425" bIns="91425" anchor="t" anchorCtr="0">
            <a:noAutofit/>
          </a:bodyPr>
          <a:lstStyle/>
          <a:p>
            <a:pPr marL="285750" lvl="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Time  Management</a:t>
            </a: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lvl="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Dues of the customer.</a:t>
            </a: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lvl="0">
              <a:spcBef>
                <a:spcPts val="600"/>
              </a:spcBef>
              <a:buClr>
                <a:srgbClr val="3D4965"/>
              </a:buClr>
              <a:buSzPts val="1100"/>
            </a:pPr>
            <a:endParaRPr lang="en-IN" sz="1800" dirty="0">
              <a:solidFill>
                <a:srgbClr val="3D4965"/>
              </a:solidFill>
              <a:latin typeface="Dosis"/>
              <a:ea typeface="Dosis"/>
              <a:cs typeface="Dosis"/>
              <a:sym typeface="Dosis"/>
            </a:endParaRPr>
          </a:p>
        </p:txBody>
      </p:sp>
      <p:pic>
        <p:nvPicPr>
          <p:cNvPr id="4" name="Picture 3">
            <a:extLst>
              <a:ext uri="{FF2B5EF4-FFF2-40B4-BE49-F238E27FC236}">
                <a16:creationId xmlns:a16="http://schemas.microsoft.com/office/drawing/2014/main" id="{ECA50623-BC21-5148-BE6C-AF8F74695B17}"/>
              </a:ext>
            </a:extLst>
          </p:cNvPr>
          <p:cNvPicPr>
            <a:picLocks noChangeAspect="1"/>
          </p:cNvPicPr>
          <p:nvPr/>
        </p:nvPicPr>
        <p:blipFill>
          <a:blip r:embed="rId3"/>
          <a:stretch>
            <a:fillRect/>
          </a:stretch>
        </p:blipFill>
        <p:spPr>
          <a:xfrm>
            <a:off x="-206793" y="1513455"/>
            <a:ext cx="2004849" cy="2612435"/>
          </a:xfrm>
          <a:prstGeom prst="rect">
            <a:avLst/>
          </a:prstGeom>
        </p:spPr>
      </p:pic>
    </p:spTree>
    <p:extLst>
      <p:ext uri="{BB962C8B-B14F-4D97-AF65-F5344CB8AC3E}">
        <p14:creationId xmlns:p14="http://schemas.microsoft.com/office/powerpoint/2010/main" val="334426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685750" y="2197210"/>
            <a:ext cx="7772400" cy="1159800"/>
          </a:xfrm>
          <a:prstGeom prst="rect">
            <a:avLst/>
          </a:prstGeom>
        </p:spPr>
        <p:txBody>
          <a:bodyPr spcFirstLastPara="1" wrap="square" lIns="91425" tIns="91425" rIns="91425" bIns="91425" anchor="b" anchorCtr="0">
            <a:noAutofit/>
          </a:bodyPr>
          <a:lstStyle/>
          <a:p>
            <a:pPr lvl="0" algn="ctr"/>
            <a:r>
              <a:rPr lang="en-US" sz="4000" dirty="0"/>
              <a:t>FUTURE  ENHANCEMENT</a:t>
            </a:r>
            <a:endParaRPr sz="4000" dirty="0"/>
          </a:p>
        </p:txBody>
      </p:sp>
      <p:sp>
        <p:nvSpPr>
          <p:cNvPr id="567" name="Google Shape;567;p18"/>
          <p:cNvSpPr txBox="1">
            <a:spLocks noGrp="1"/>
          </p:cNvSpPr>
          <p:nvPr>
            <p:ph type="subTitle" idx="4294967295"/>
          </p:nvPr>
        </p:nvSpPr>
        <p:spPr>
          <a:xfrm>
            <a:off x="2339950" y="3411550"/>
            <a:ext cx="4464000" cy="784800"/>
          </a:xfrm>
          <a:prstGeom prst="rect">
            <a:avLst/>
          </a:prstGeom>
        </p:spPr>
        <p:txBody>
          <a:bodyPr spcFirstLastPara="1" wrap="square" lIns="91425" tIns="91425" rIns="91425" bIns="91425" anchor="t" anchorCtr="0">
            <a:noAutofit/>
          </a:bodyPr>
          <a:lstStyle/>
          <a:p>
            <a:pPr marL="0" lvl="0" indent="0" algn="ctr">
              <a:buNone/>
            </a:pPr>
            <a:r>
              <a:rPr lang="en-IN" sz="2000" dirty="0"/>
              <a:t>Optimizing technical requirements leads to Innovation .</a:t>
            </a:r>
            <a:endParaRPr sz="2000" dirty="0"/>
          </a:p>
        </p:txBody>
      </p:sp>
      <p:sp>
        <p:nvSpPr>
          <p:cNvPr id="568" name="Google Shape;568;p18"/>
          <p:cNvSpPr/>
          <p:nvPr/>
        </p:nvSpPr>
        <p:spPr>
          <a:xfrm>
            <a:off x="4572753" y="647124"/>
            <a:ext cx="1323528" cy="1341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69" name="Google Shape;569;p18"/>
          <p:cNvSpPr/>
          <p:nvPr/>
        </p:nvSpPr>
        <p:spPr>
          <a:xfrm rot="1473079">
            <a:off x="3369357" y="1316756"/>
            <a:ext cx="773816" cy="7537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0" name="Google Shape;570;p18"/>
          <p:cNvSpPr/>
          <p:nvPr/>
        </p:nvSpPr>
        <p:spPr>
          <a:xfrm>
            <a:off x="4316768" y="5189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98884" y="2012731"/>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142378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747925" y="225025"/>
            <a:ext cx="6140400" cy="610547"/>
          </a:xfrm>
          <a:prstGeom prst="rect">
            <a:avLst/>
          </a:prstGeom>
        </p:spPr>
        <p:txBody>
          <a:bodyPr spcFirstLastPara="1" wrap="square" lIns="91425" tIns="91425" rIns="91425" bIns="91425" anchor="b" anchorCtr="0">
            <a:noAutofit/>
          </a:bodyPr>
          <a:lstStyle/>
          <a:p>
            <a:r>
              <a:rPr lang="en-IN" sz="2800" spc="300" dirty="0"/>
              <a:t>FUTURE  ENHANCEMENT :</a:t>
            </a:r>
            <a:endParaRPr sz="2800" spc="300" dirty="0"/>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531" name="Google Shape;531;p13"/>
          <p:cNvSpPr txBox="1"/>
          <p:nvPr/>
        </p:nvSpPr>
        <p:spPr>
          <a:xfrm>
            <a:off x="1616375" y="1414445"/>
            <a:ext cx="5646908" cy="3413987"/>
          </a:xfrm>
          <a:prstGeom prst="rect">
            <a:avLst/>
          </a:prstGeom>
          <a:noFill/>
          <a:ln>
            <a:noFill/>
          </a:ln>
        </p:spPr>
        <p:txBody>
          <a:bodyPr spcFirstLastPara="1" wrap="square" lIns="91425" tIns="91425" rIns="91425" bIns="91425" anchor="t" anchorCtr="0">
            <a:noAutofit/>
          </a:bodyPr>
          <a:lstStyle/>
          <a:p>
            <a:pPr marL="28575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We provide the facility of Calculating the dues of the customers.</a:t>
            </a:r>
          </a:p>
          <a:p>
            <a:pPr marL="28575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Convert this console application to an Android Application .</a:t>
            </a:r>
          </a:p>
        </p:txBody>
      </p:sp>
      <p:pic>
        <p:nvPicPr>
          <p:cNvPr id="4" name="Picture 3">
            <a:extLst>
              <a:ext uri="{FF2B5EF4-FFF2-40B4-BE49-F238E27FC236}">
                <a16:creationId xmlns:a16="http://schemas.microsoft.com/office/drawing/2014/main" id="{ECA50623-BC21-5148-BE6C-AF8F74695B17}"/>
              </a:ext>
            </a:extLst>
          </p:cNvPr>
          <p:cNvPicPr>
            <a:picLocks noChangeAspect="1"/>
          </p:cNvPicPr>
          <p:nvPr/>
        </p:nvPicPr>
        <p:blipFill>
          <a:blip r:embed="rId3"/>
          <a:stretch>
            <a:fillRect/>
          </a:stretch>
        </p:blipFill>
        <p:spPr>
          <a:xfrm>
            <a:off x="-150678" y="1553210"/>
            <a:ext cx="2004849" cy="2612435"/>
          </a:xfrm>
          <a:prstGeom prst="rect">
            <a:avLst/>
          </a:prstGeom>
        </p:spPr>
      </p:pic>
    </p:spTree>
    <p:extLst>
      <p:ext uri="{BB962C8B-B14F-4D97-AF65-F5344CB8AC3E}">
        <p14:creationId xmlns:p14="http://schemas.microsoft.com/office/powerpoint/2010/main" val="422008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747925" y="225025"/>
            <a:ext cx="6140400" cy="610547"/>
          </a:xfrm>
          <a:prstGeom prst="rect">
            <a:avLst/>
          </a:prstGeom>
        </p:spPr>
        <p:txBody>
          <a:bodyPr spcFirstLastPara="1" wrap="square" lIns="91425" tIns="91425" rIns="91425" bIns="91425" anchor="b" anchorCtr="0">
            <a:noAutofit/>
          </a:bodyPr>
          <a:lstStyle/>
          <a:p>
            <a:r>
              <a:rPr lang="en-IN" sz="2800" dirty="0"/>
              <a:t>Conclusion :</a:t>
            </a:r>
            <a:endParaRPr sz="2800" dirty="0"/>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531" name="Google Shape;531;p13"/>
          <p:cNvSpPr txBox="1"/>
          <p:nvPr/>
        </p:nvSpPr>
        <p:spPr>
          <a:xfrm>
            <a:off x="1640229" y="1231565"/>
            <a:ext cx="5646908" cy="3413987"/>
          </a:xfrm>
          <a:prstGeom prst="rect">
            <a:avLst/>
          </a:prstGeom>
          <a:noFill/>
          <a:ln>
            <a:noFill/>
          </a:ln>
        </p:spPr>
        <p:txBody>
          <a:bodyPr spcFirstLastPara="1" wrap="square" lIns="91425" tIns="91425" rIns="91425" bIns="91425" anchor="t" anchorCtr="0">
            <a:noAutofit/>
          </a:bodyPr>
          <a:lstStyle/>
          <a:p>
            <a:pPr marL="285750" lvl="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Every Work at the present time all the work perform by computerize and by this application our work is converted to totally computerized. </a:t>
            </a: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lvl="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So that by this application we save our time &amp; paper works. </a:t>
            </a:r>
          </a:p>
          <a:p>
            <a:pPr marL="285750" lvl="0" indent="-285750">
              <a:spcBef>
                <a:spcPts val="600"/>
              </a:spcBef>
              <a:buClr>
                <a:srgbClr val="3D4965"/>
              </a:buClr>
              <a:buSzPts val="1100"/>
              <a:buFont typeface="Wingdings" pitchFamily="2" charset="2"/>
              <a:buChar char="v"/>
            </a:pPr>
            <a:endParaRPr lang="en-IN" sz="1800" dirty="0">
              <a:solidFill>
                <a:srgbClr val="3D4965"/>
              </a:solidFill>
              <a:latin typeface="Dosis"/>
              <a:ea typeface="Dosis"/>
              <a:cs typeface="Dosis"/>
              <a:sym typeface="Dosis"/>
            </a:endParaRPr>
          </a:p>
          <a:p>
            <a:pPr marL="285750" lvl="0" indent="-285750">
              <a:spcBef>
                <a:spcPts val="600"/>
              </a:spcBef>
              <a:buClr>
                <a:srgbClr val="3D4965"/>
              </a:buClr>
              <a:buSzPts val="1100"/>
              <a:buFont typeface="Wingdings" pitchFamily="2" charset="2"/>
              <a:buChar char="v"/>
            </a:pPr>
            <a:r>
              <a:rPr lang="en-IN" sz="1800" dirty="0">
                <a:solidFill>
                  <a:srgbClr val="3D4965"/>
                </a:solidFill>
                <a:latin typeface="Dosis"/>
                <a:ea typeface="Dosis"/>
                <a:cs typeface="Dosis"/>
                <a:sym typeface="Dosis"/>
              </a:rPr>
              <a:t>Due to the advent of computer it has become very easy for  Add Records, know the current available cars for rent, Adding New Employees, Deleting Employee and Maintain the record.</a:t>
            </a:r>
          </a:p>
        </p:txBody>
      </p:sp>
      <p:pic>
        <p:nvPicPr>
          <p:cNvPr id="4" name="Picture 3">
            <a:extLst>
              <a:ext uri="{FF2B5EF4-FFF2-40B4-BE49-F238E27FC236}">
                <a16:creationId xmlns:a16="http://schemas.microsoft.com/office/drawing/2014/main" id="{ECA50623-BC21-5148-BE6C-AF8F74695B17}"/>
              </a:ext>
            </a:extLst>
          </p:cNvPr>
          <p:cNvPicPr>
            <a:picLocks noChangeAspect="1"/>
          </p:cNvPicPr>
          <p:nvPr/>
        </p:nvPicPr>
        <p:blipFill>
          <a:blip r:embed="rId3"/>
          <a:stretch>
            <a:fillRect/>
          </a:stretch>
        </p:blipFill>
        <p:spPr>
          <a:xfrm>
            <a:off x="-246091" y="1553210"/>
            <a:ext cx="2145839" cy="2796153"/>
          </a:xfrm>
          <a:prstGeom prst="rect">
            <a:avLst/>
          </a:prstGeom>
        </p:spPr>
      </p:pic>
    </p:spTree>
    <p:extLst>
      <p:ext uri="{BB962C8B-B14F-4D97-AF65-F5344CB8AC3E}">
        <p14:creationId xmlns:p14="http://schemas.microsoft.com/office/powerpoint/2010/main" val="1610517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3" name="Google Shape;663;p28"/>
          <p:cNvSpPr/>
          <p:nvPr/>
        </p:nvSpPr>
        <p:spPr>
          <a:xfrm rot="10800000" flipH="1">
            <a:off x="2206791" y="1718192"/>
            <a:ext cx="419100" cy="419400"/>
          </a:xfrm>
          <a:prstGeom prst="donut">
            <a:avLst>
              <a:gd name="adj" fmla="val 24108"/>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txBox="1"/>
          <p:nvPr/>
        </p:nvSpPr>
        <p:spPr>
          <a:xfrm>
            <a:off x="1726248" y="1721792"/>
            <a:ext cx="6240203"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rgbClr val="3D4965"/>
                </a:solidFill>
                <a:latin typeface="Dosis"/>
                <a:ea typeface="Dosis"/>
                <a:cs typeface="Dosis"/>
                <a:sym typeface="Dosis"/>
              </a:rPr>
              <a:t>  Adarsh Kumar</a:t>
            </a:r>
            <a:endParaRPr sz="4400" dirty="0">
              <a:solidFill>
                <a:srgbClr val="3D4965"/>
              </a:solidFill>
              <a:latin typeface="Dosis"/>
              <a:ea typeface="Dosis"/>
              <a:cs typeface="Dosis"/>
              <a:sym typeface="Dosis"/>
            </a:endParaRPr>
          </a:p>
        </p:txBody>
      </p:sp>
      <p:sp>
        <p:nvSpPr>
          <p:cNvPr id="672" name="Google Shape;672;p2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25" name="Google Shape;539;p14">
            <a:extLst>
              <a:ext uri="{FF2B5EF4-FFF2-40B4-BE49-F238E27FC236}">
                <a16:creationId xmlns:a16="http://schemas.microsoft.com/office/drawing/2014/main" id="{B01C1090-6A68-E64D-944F-422D466DF10D}"/>
              </a:ext>
            </a:extLst>
          </p:cNvPr>
          <p:cNvSpPr txBox="1">
            <a:spLocks/>
          </p:cNvSpPr>
          <p:nvPr/>
        </p:nvSpPr>
        <p:spPr>
          <a:xfrm>
            <a:off x="2408893" y="119202"/>
            <a:ext cx="4311317" cy="10649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4800" dirty="0"/>
              <a:t>Submitted  By :</a:t>
            </a:r>
          </a:p>
        </p:txBody>
      </p:sp>
      <p:sp>
        <p:nvSpPr>
          <p:cNvPr id="30" name="Google Shape;539;p14">
            <a:extLst>
              <a:ext uri="{FF2B5EF4-FFF2-40B4-BE49-F238E27FC236}">
                <a16:creationId xmlns:a16="http://schemas.microsoft.com/office/drawing/2014/main" id="{DBDCCE70-A03B-094A-814C-859790A1C754}"/>
              </a:ext>
            </a:extLst>
          </p:cNvPr>
          <p:cNvSpPr txBox="1">
            <a:spLocks/>
          </p:cNvSpPr>
          <p:nvPr/>
        </p:nvSpPr>
        <p:spPr>
          <a:xfrm>
            <a:off x="1819298" y="4211230"/>
            <a:ext cx="5724913" cy="5790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1pPr>
            <a:lvl2pPr marR="0" lvl="1"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2pPr>
            <a:lvl3pPr marR="0" lvl="2"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3pPr>
            <a:lvl4pPr marR="0" lvl="3"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4pPr>
            <a:lvl5pPr marR="0" lvl="4"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5pPr>
            <a:lvl6pPr marR="0" lvl="5"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6pPr>
            <a:lvl7pPr marR="0" lvl="6"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7pPr>
            <a:lvl8pPr marR="0" lvl="7"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8pPr>
            <a:lvl9pPr marR="0" lvl="8" algn="l" rtl="0">
              <a:lnSpc>
                <a:spcPct val="100000"/>
              </a:lnSpc>
              <a:spcBef>
                <a:spcPts val="0"/>
              </a:spcBef>
              <a:spcAft>
                <a:spcPts val="0"/>
              </a:spcAft>
              <a:buClr>
                <a:schemeClr val="accent1"/>
              </a:buClr>
              <a:buSzPts val="1800"/>
              <a:buFont typeface="Sniglet"/>
              <a:buNone/>
              <a:defRPr sz="1800" b="0" i="0" u="none" strike="noStrike" cap="none">
                <a:solidFill>
                  <a:schemeClr val="accent1"/>
                </a:solidFill>
                <a:latin typeface="Sniglet"/>
                <a:ea typeface="Sniglet"/>
                <a:cs typeface="Sniglet"/>
                <a:sym typeface="Sniglet"/>
              </a:defRPr>
            </a:lvl9pPr>
          </a:lstStyle>
          <a:p>
            <a:r>
              <a:rPr lang="en-IN" sz="2000" dirty="0"/>
              <a:t>Department  Of  Electronics  and  Communication</a:t>
            </a:r>
          </a:p>
        </p:txBody>
      </p:sp>
      <p:sp>
        <p:nvSpPr>
          <p:cNvPr id="14" name="Google Shape;669;p28">
            <a:extLst>
              <a:ext uri="{FF2B5EF4-FFF2-40B4-BE49-F238E27FC236}">
                <a16:creationId xmlns:a16="http://schemas.microsoft.com/office/drawing/2014/main" id="{2A443B26-29E5-4F49-827F-099077EE6989}"/>
              </a:ext>
            </a:extLst>
          </p:cNvPr>
          <p:cNvSpPr txBox="1"/>
          <p:nvPr/>
        </p:nvSpPr>
        <p:spPr>
          <a:xfrm>
            <a:off x="1726248" y="2794396"/>
            <a:ext cx="6240203" cy="41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3D4965"/>
                </a:solidFill>
                <a:latin typeface="Dosis"/>
                <a:ea typeface="Dosis"/>
                <a:cs typeface="Dosis"/>
                <a:sym typeface="Dosis"/>
              </a:rPr>
              <a:t> 0103EC181006 </a:t>
            </a:r>
            <a:endParaRPr sz="4000" dirty="0">
              <a:solidFill>
                <a:srgbClr val="3D4965"/>
              </a:solidFill>
              <a:latin typeface="Dosis"/>
              <a:ea typeface="Dosis"/>
              <a:cs typeface="Dosis"/>
              <a:sym typeface="Dosis"/>
            </a:endParaRPr>
          </a:p>
        </p:txBody>
      </p:sp>
      <p:sp>
        <p:nvSpPr>
          <p:cNvPr id="15" name="Google Shape;663;p28">
            <a:extLst>
              <a:ext uri="{FF2B5EF4-FFF2-40B4-BE49-F238E27FC236}">
                <a16:creationId xmlns:a16="http://schemas.microsoft.com/office/drawing/2014/main" id="{17E9AC44-8645-1C4B-8242-8536ED7B40ED}"/>
              </a:ext>
            </a:extLst>
          </p:cNvPr>
          <p:cNvSpPr/>
          <p:nvPr/>
        </p:nvSpPr>
        <p:spPr>
          <a:xfrm rot="10800000" flipH="1">
            <a:off x="2206791" y="2792596"/>
            <a:ext cx="419100" cy="419400"/>
          </a:xfrm>
          <a:prstGeom prst="donut">
            <a:avLst>
              <a:gd name="adj" fmla="val 24108"/>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34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D5BF1-7266-CE46-9E33-E0A24F089A4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5" name="Google Shape;740;p36">
            <a:extLst>
              <a:ext uri="{FF2B5EF4-FFF2-40B4-BE49-F238E27FC236}">
                <a16:creationId xmlns:a16="http://schemas.microsoft.com/office/drawing/2014/main" id="{967FE56B-003E-8D4D-A3D0-84B4D1FB34E9}"/>
              </a:ext>
            </a:extLst>
          </p:cNvPr>
          <p:cNvSpPr txBox="1">
            <a:spLocks noGrp="1"/>
          </p:cNvSpPr>
          <p:nvPr>
            <p:ph type="title"/>
          </p:nvPr>
        </p:nvSpPr>
        <p:spPr>
          <a:xfrm>
            <a:off x="747924" y="137940"/>
            <a:ext cx="6140400" cy="654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spc="300" dirty="0"/>
              <a:t>Credits</a:t>
            </a:r>
            <a:endParaRPr sz="3200" spc="300" dirty="0"/>
          </a:p>
        </p:txBody>
      </p:sp>
      <p:sp>
        <p:nvSpPr>
          <p:cNvPr id="6" name="Google Shape;741;p36">
            <a:extLst>
              <a:ext uri="{FF2B5EF4-FFF2-40B4-BE49-F238E27FC236}">
                <a16:creationId xmlns:a16="http://schemas.microsoft.com/office/drawing/2014/main" id="{9478B105-10F6-2A42-9B1E-74585489F693}"/>
              </a:ext>
            </a:extLst>
          </p:cNvPr>
          <p:cNvSpPr txBox="1">
            <a:spLocks noGrp="1"/>
          </p:cNvSpPr>
          <p:nvPr>
            <p:ph type="body" idx="1"/>
          </p:nvPr>
        </p:nvSpPr>
        <p:spPr>
          <a:xfrm>
            <a:off x="747924" y="853440"/>
            <a:ext cx="5756571" cy="1718309"/>
          </a:xfrm>
          <a:prstGeom prst="rect">
            <a:avLst/>
          </a:prstGeom>
        </p:spPr>
        <p:txBody>
          <a:bodyPr spcFirstLastPara="1" wrap="square" lIns="91425" tIns="91425" rIns="91425" bIns="91425" anchor="t" anchorCtr="0">
            <a:noAutofit/>
          </a:bodyPr>
          <a:lstStyle/>
          <a:p>
            <a:pPr marL="0" lvl="0" indent="0">
              <a:buNone/>
            </a:pPr>
            <a:r>
              <a:rPr lang="en-IN" sz="3600" dirty="0"/>
              <a:t>Special thanks to  </a:t>
            </a:r>
          </a:p>
          <a:p>
            <a:pPr marL="0" indent="0">
              <a:buNone/>
            </a:pPr>
            <a:r>
              <a:rPr lang="en-IN" sz="4000" b="1" dirty="0"/>
              <a:t>Ram Babu Lovewanshi </a:t>
            </a:r>
            <a:r>
              <a:rPr lang="en-IN" sz="3600" b="1" dirty="0"/>
              <a:t>Sir</a:t>
            </a:r>
            <a:r>
              <a:rPr lang="en-IN" sz="3600" dirty="0"/>
              <a:t>  who made  this  project  successful  with  there  guidance  and  support.</a:t>
            </a:r>
            <a:endParaRPr sz="3600" dirty="0"/>
          </a:p>
        </p:txBody>
      </p:sp>
      <p:pic>
        <p:nvPicPr>
          <p:cNvPr id="3" name="Picture 2">
            <a:extLst>
              <a:ext uri="{FF2B5EF4-FFF2-40B4-BE49-F238E27FC236}">
                <a16:creationId xmlns:a16="http://schemas.microsoft.com/office/drawing/2014/main" id="{32FBED26-0662-8548-AAFC-202C3E96E262}"/>
              </a:ext>
            </a:extLst>
          </p:cNvPr>
          <p:cNvPicPr>
            <a:picLocks noChangeAspect="1"/>
          </p:cNvPicPr>
          <p:nvPr/>
        </p:nvPicPr>
        <p:blipFill>
          <a:blip r:embed="rId2"/>
          <a:stretch>
            <a:fillRect/>
          </a:stretch>
        </p:blipFill>
        <p:spPr>
          <a:xfrm>
            <a:off x="3939932" y="1044867"/>
            <a:ext cx="528701" cy="528701"/>
          </a:xfrm>
          <a:prstGeom prst="rect">
            <a:avLst/>
          </a:prstGeom>
        </p:spPr>
      </p:pic>
      <p:pic>
        <p:nvPicPr>
          <p:cNvPr id="7" name="Picture 6">
            <a:extLst>
              <a:ext uri="{FF2B5EF4-FFF2-40B4-BE49-F238E27FC236}">
                <a16:creationId xmlns:a16="http://schemas.microsoft.com/office/drawing/2014/main" id="{8300F197-64BB-3247-B69C-94C5DF5F531A}"/>
              </a:ext>
            </a:extLst>
          </p:cNvPr>
          <p:cNvPicPr>
            <a:picLocks noChangeAspect="1"/>
          </p:cNvPicPr>
          <p:nvPr/>
        </p:nvPicPr>
        <p:blipFill>
          <a:blip r:embed="rId3"/>
          <a:stretch>
            <a:fillRect/>
          </a:stretch>
        </p:blipFill>
        <p:spPr>
          <a:xfrm>
            <a:off x="6352043" y="916872"/>
            <a:ext cx="1016000" cy="1016000"/>
          </a:xfrm>
          <a:prstGeom prst="rect">
            <a:avLst/>
          </a:prstGeom>
        </p:spPr>
      </p:pic>
    </p:spTree>
    <p:extLst>
      <p:ext uri="{BB962C8B-B14F-4D97-AF65-F5344CB8AC3E}">
        <p14:creationId xmlns:p14="http://schemas.microsoft.com/office/powerpoint/2010/main" val="266838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5" name="Google Shape;735;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732" name="Google Shape;732;p35"/>
          <p:cNvSpPr txBox="1">
            <a:spLocks noGrp="1"/>
          </p:cNvSpPr>
          <p:nvPr>
            <p:ph type="ctrTitle" idx="4294967295"/>
          </p:nvPr>
        </p:nvSpPr>
        <p:spPr>
          <a:xfrm>
            <a:off x="3349937" y="1705605"/>
            <a:ext cx="4983996" cy="12620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t>THANK  YOU!</a:t>
            </a:r>
            <a:endParaRPr sz="6600" dirty="0"/>
          </a:p>
        </p:txBody>
      </p:sp>
      <p:sp>
        <p:nvSpPr>
          <p:cNvPr id="734" name="Google Shape;734;p35"/>
          <p:cNvSpPr/>
          <p:nvPr/>
        </p:nvSpPr>
        <p:spPr>
          <a:xfrm>
            <a:off x="694771" y="1113278"/>
            <a:ext cx="2027164" cy="201417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15"/>
          <p:cNvSpPr txBox="1">
            <a:spLocks noGrp="1"/>
          </p:cNvSpPr>
          <p:nvPr>
            <p:ph type="ctrTitle"/>
          </p:nvPr>
        </p:nvSpPr>
        <p:spPr>
          <a:xfrm>
            <a:off x="2281646" y="1455583"/>
            <a:ext cx="6230888" cy="1159800"/>
          </a:xfrm>
          <a:prstGeom prst="rect">
            <a:avLst/>
          </a:prstGeom>
        </p:spPr>
        <p:txBody>
          <a:bodyPr spcFirstLastPara="1" wrap="square" lIns="91425" tIns="91425" rIns="91425" bIns="91425" anchor="b" anchorCtr="0">
            <a:noAutofit/>
          </a:bodyPr>
          <a:lstStyle/>
          <a:p>
            <a:pPr lvl="0"/>
            <a:r>
              <a:rPr lang="en-IN" dirty="0"/>
              <a:t>Optimizing technical requirements leads to Innovation .</a:t>
            </a:r>
            <a:endParaRPr dirty="0"/>
          </a:p>
        </p:txBody>
      </p:sp>
      <p:sp>
        <p:nvSpPr>
          <p:cNvPr id="548" name="Google Shape;548;p15"/>
          <p:cNvSpPr txBox="1">
            <a:spLocks noGrp="1"/>
          </p:cNvSpPr>
          <p:nvPr>
            <p:ph type="subTitle" idx="1"/>
          </p:nvPr>
        </p:nvSpPr>
        <p:spPr>
          <a:xfrm>
            <a:off x="3210935" y="3020931"/>
            <a:ext cx="5301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Let’s start  …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33071-5DE9-9D4D-AF22-B193203EB1F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5" name="Google Shape;530;p13">
            <a:extLst>
              <a:ext uri="{FF2B5EF4-FFF2-40B4-BE49-F238E27FC236}">
                <a16:creationId xmlns:a16="http://schemas.microsoft.com/office/drawing/2014/main" id="{83EA9228-91BC-F446-91F5-B3384EA71D64}"/>
              </a:ext>
            </a:extLst>
          </p:cNvPr>
          <p:cNvSpPr txBox="1">
            <a:spLocks noGrp="1"/>
          </p:cNvSpPr>
          <p:nvPr>
            <p:ph type="title"/>
          </p:nvPr>
        </p:nvSpPr>
        <p:spPr>
          <a:xfrm>
            <a:off x="747925" y="291126"/>
            <a:ext cx="6140400" cy="515482"/>
          </a:xfrm>
          <a:prstGeom prst="rect">
            <a:avLst/>
          </a:prstGeom>
        </p:spPr>
        <p:txBody>
          <a:bodyPr spcFirstLastPara="1" wrap="square" lIns="91425" tIns="91425" rIns="91425" bIns="91425" anchor="b" anchorCtr="0">
            <a:noAutofit/>
          </a:bodyPr>
          <a:lstStyle/>
          <a:p>
            <a:r>
              <a:rPr lang="en-IN" sz="3200" dirty="0"/>
              <a:t>INTRODUCTION  OF THE PROJECT </a:t>
            </a:r>
            <a:endParaRPr sz="3200" dirty="0"/>
          </a:p>
        </p:txBody>
      </p:sp>
      <p:sp>
        <p:nvSpPr>
          <p:cNvPr id="7" name="Google Shape;531;p13">
            <a:extLst>
              <a:ext uri="{FF2B5EF4-FFF2-40B4-BE49-F238E27FC236}">
                <a16:creationId xmlns:a16="http://schemas.microsoft.com/office/drawing/2014/main" id="{8B6DAB40-7233-954C-B09D-8C2D46CA014F}"/>
              </a:ext>
            </a:extLst>
          </p:cNvPr>
          <p:cNvSpPr txBox="1"/>
          <p:nvPr/>
        </p:nvSpPr>
        <p:spPr>
          <a:xfrm>
            <a:off x="639319" y="1078510"/>
            <a:ext cx="6874238" cy="3502282"/>
          </a:xfrm>
          <a:prstGeom prst="rect">
            <a:avLst/>
          </a:prstGeom>
          <a:noFill/>
          <a:ln>
            <a:noFill/>
          </a:ln>
        </p:spPr>
        <p:txBody>
          <a:bodyPr spcFirstLastPara="1" wrap="square" lIns="91425" tIns="91425" rIns="91425" bIns="91425" anchor="t" anchorCtr="0">
            <a:noAutofit/>
          </a:bodyPr>
          <a:lstStyle/>
          <a:p>
            <a:pPr algn="ctr">
              <a:spcBef>
                <a:spcPts val="600"/>
              </a:spcBef>
            </a:pPr>
            <a:r>
              <a:rPr lang="en-IN" sz="2400" b="1" dirty="0">
                <a:solidFill>
                  <a:srgbClr val="3C78D8"/>
                </a:solidFill>
                <a:latin typeface="Dosis"/>
                <a:ea typeface="Dosis"/>
                <a:cs typeface="Dosis"/>
                <a:sym typeface="Dosis"/>
              </a:rPr>
              <a:t>CAR  RENTAL  SYSTEM</a:t>
            </a:r>
          </a:p>
          <a:p>
            <a:pPr>
              <a:spcBef>
                <a:spcPts val="600"/>
              </a:spcBef>
            </a:pPr>
            <a:endParaRPr lang="en-IN" sz="1800" b="1" dirty="0">
              <a:solidFill>
                <a:srgbClr val="3C78D8"/>
              </a:solidFill>
              <a:latin typeface="Dosis"/>
              <a:ea typeface="Dosis"/>
              <a:cs typeface="Dosis"/>
              <a:sym typeface="Dosis"/>
            </a:endParaRPr>
          </a:p>
          <a:p>
            <a:pPr>
              <a:spcBef>
                <a:spcPts val="600"/>
              </a:spcBef>
            </a:pPr>
            <a:endParaRPr lang="en-IN" sz="200" b="1" dirty="0">
              <a:solidFill>
                <a:srgbClr val="3C78D8"/>
              </a:solidFill>
              <a:latin typeface="Dosis"/>
              <a:ea typeface="Dosis"/>
              <a:cs typeface="Dosis"/>
              <a:sym typeface="Dosis"/>
            </a:endParaRPr>
          </a:p>
          <a:p>
            <a:pPr>
              <a:spcBef>
                <a:spcPts val="600"/>
              </a:spcBef>
            </a:pPr>
            <a:r>
              <a:rPr lang="en-IN" sz="600" b="1" dirty="0">
                <a:solidFill>
                  <a:srgbClr val="3C78D8"/>
                </a:solidFill>
                <a:latin typeface="Dosis"/>
                <a:ea typeface="Dosis"/>
                <a:cs typeface="Dosis"/>
                <a:sym typeface="Dosis"/>
              </a:rPr>
              <a:t> </a:t>
            </a:r>
            <a:r>
              <a:rPr lang="en-IN" sz="2800" dirty="0">
                <a:solidFill>
                  <a:srgbClr val="3C78D8"/>
                </a:solidFill>
                <a:latin typeface="Dosis"/>
                <a:ea typeface="Dosis"/>
                <a:cs typeface="Dosis"/>
                <a:sym typeface="Dosis"/>
              </a:rPr>
              <a:t>Car Rental System </a:t>
            </a:r>
            <a:r>
              <a:rPr lang="en-IN" sz="2000" dirty="0">
                <a:solidFill>
                  <a:srgbClr val="3D4965"/>
                </a:solidFill>
                <a:latin typeface="Dosis"/>
                <a:ea typeface="Dosis"/>
                <a:cs typeface="Dosis"/>
                <a:sym typeface="Dosis"/>
              </a:rPr>
              <a:t>,  is a management application that is used to manage the records of the customer and the number of cars available. We all know that nowadays managing records or the data on notebooks become very old and tedious work. And, nobody likes to do the calculations so this application will help all those people who are facing the same issue.</a:t>
            </a:r>
          </a:p>
          <a:p>
            <a:pPr>
              <a:spcBef>
                <a:spcPts val="600"/>
              </a:spcBef>
              <a:buClr>
                <a:schemeClr val="dk1"/>
              </a:buClr>
              <a:buSzPts val="1100"/>
            </a:pPr>
            <a:endParaRPr lang="en-IN" sz="1200" dirty="0">
              <a:solidFill>
                <a:srgbClr val="3D4965"/>
              </a:solidFill>
              <a:latin typeface="Dosis"/>
              <a:ea typeface="Dosis"/>
              <a:cs typeface="Dosis"/>
              <a:sym typeface="Dosis"/>
            </a:endParaRPr>
          </a:p>
          <a:p>
            <a:pPr>
              <a:spcBef>
                <a:spcPts val="600"/>
              </a:spcBef>
              <a:buClr>
                <a:schemeClr val="dk1"/>
              </a:buClr>
              <a:buSzPts val="1100"/>
            </a:pPr>
            <a:br>
              <a:rPr lang="en-IN" dirty="0">
                <a:solidFill>
                  <a:srgbClr val="3D4965"/>
                </a:solidFill>
                <a:latin typeface="Dosis"/>
                <a:ea typeface="Dosis"/>
                <a:cs typeface="Dosis"/>
                <a:sym typeface="Dosis"/>
              </a:rPr>
            </a:br>
            <a:br>
              <a:rPr lang="en-IN" sz="1600" dirty="0">
                <a:solidFill>
                  <a:srgbClr val="3D4965"/>
                </a:solidFill>
                <a:latin typeface="Dosis"/>
                <a:ea typeface="Dosis"/>
                <a:cs typeface="Dosis"/>
                <a:sym typeface="Dosis"/>
              </a:rPr>
            </a:br>
            <a:br>
              <a:rPr lang="en-IN" sz="1600" dirty="0">
                <a:solidFill>
                  <a:srgbClr val="3D4965"/>
                </a:solidFill>
                <a:latin typeface="Dosis"/>
                <a:ea typeface="Dosis"/>
                <a:cs typeface="Dosis"/>
                <a:sym typeface="Dosis"/>
              </a:rPr>
            </a:br>
            <a:endParaRPr sz="1200" dirty="0">
              <a:solidFill>
                <a:srgbClr val="3D4965"/>
              </a:solidFill>
              <a:latin typeface="Dosis"/>
              <a:ea typeface="Dosis"/>
              <a:cs typeface="Dosis"/>
              <a:sym typeface="Dosis"/>
            </a:endParaRPr>
          </a:p>
        </p:txBody>
      </p:sp>
    </p:spTree>
    <p:extLst>
      <p:ext uri="{BB962C8B-B14F-4D97-AF65-F5344CB8AC3E}">
        <p14:creationId xmlns:p14="http://schemas.microsoft.com/office/powerpoint/2010/main" val="408475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33071-5DE9-9D4D-AF22-B193203EB1F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5" name="Google Shape;530;p13">
            <a:extLst>
              <a:ext uri="{FF2B5EF4-FFF2-40B4-BE49-F238E27FC236}">
                <a16:creationId xmlns:a16="http://schemas.microsoft.com/office/drawing/2014/main" id="{83EA9228-91BC-F446-91F5-B3384EA71D64}"/>
              </a:ext>
            </a:extLst>
          </p:cNvPr>
          <p:cNvSpPr txBox="1">
            <a:spLocks noGrp="1"/>
          </p:cNvSpPr>
          <p:nvPr>
            <p:ph type="title"/>
          </p:nvPr>
        </p:nvSpPr>
        <p:spPr>
          <a:xfrm>
            <a:off x="747925" y="291126"/>
            <a:ext cx="6140400" cy="515482"/>
          </a:xfrm>
          <a:prstGeom prst="rect">
            <a:avLst/>
          </a:prstGeom>
        </p:spPr>
        <p:txBody>
          <a:bodyPr spcFirstLastPara="1" wrap="square" lIns="91425" tIns="91425" rIns="91425" bIns="91425" anchor="b" anchorCtr="0">
            <a:noAutofit/>
          </a:bodyPr>
          <a:lstStyle/>
          <a:p>
            <a:pPr algn="ctr"/>
            <a:r>
              <a:rPr lang="en-IN" sz="3200" dirty="0"/>
              <a:t>HISTORY</a:t>
            </a:r>
            <a:endParaRPr sz="3200" dirty="0"/>
          </a:p>
        </p:txBody>
      </p:sp>
      <p:sp>
        <p:nvSpPr>
          <p:cNvPr id="7" name="Google Shape;531;p13">
            <a:extLst>
              <a:ext uri="{FF2B5EF4-FFF2-40B4-BE49-F238E27FC236}">
                <a16:creationId xmlns:a16="http://schemas.microsoft.com/office/drawing/2014/main" id="{8B6DAB40-7233-954C-B09D-8C2D46CA014F}"/>
              </a:ext>
            </a:extLst>
          </p:cNvPr>
          <p:cNvSpPr txBox="1"/>
          <p:nvPr/>
        </p:nvSpPr>
        <p:spPr>
          <a:xfrm>
            <a:off x="545123" y="1078531"/>
            <a:ext cx="3464170" cy="3604846"/>
          </a:xfrm>
          <a:prstGeom prst="rect">
            <a:avLst/>
          </a:prstGeom>
          <a:noFill/>
          <a:ln>
            <a:noFill/>
          </a:ln>
        </p:spPr>
        <p:txBody>
          <a:bodyPr spcFirstLastPara="1" wrap="square" lIns="91425" tIns="91425" rIns="91425" bIns="91425" anchor="t" anchorCtr="0">
            <a:noAutofit/>
          </a:bodyPr>
          <a:lstStyle/>
          <a:p>
            <a:pPr algn="ctr">
              <a:spcBef>
                <a:spcPts val="600"/>
              </a:spcBef>
            </a:pPr>
            <a:r>
              <a:rPr lang="en-IN" sz="1800" dirty="0">
                <a:solidFill>
                  <a:srgbClr val="3D4965"/>
                </a:solidFill>
                <a:latin typeface="Dosis"/>
                <a:ea typeface="Dosis"/>
                <a:cs typeface="Dosis"/>
                <a:sym typeface="Dosis"/>
              </a:rPr>
              <a:t>In our past when there was no Desktop Applications, so the people use to handle the task using Manual work and to exchange data between different areas uses postal services. Which was so time consuming and the cost of managing the account was very high. Although there was no reliability. Data Handling with computers is also not avail.</a:t>
            </a:r>
            <a:endParaRPr lang="en-IN" sz="1100" dirty="0">
              <a:solidFill>
                <a:srgbClr val="3D4965"/>
              </a:solidFill>
              <a:latin typeface="Dosis"/>
              <a:ea typeface="Dosis"/>
              <a:cs typeface="Dosis"/>
              <a:sym typeface="Dosis"/>
            </a:endParaRPr>
          </a:p>
        </p:txBody>
      </p:sp>
      <p:pic>
        <p:nvPicPr>
          <p:cNvPr id="3" name="Picture 2">
            <a:extLst>
              <a:ext uri="{FF2B5EF4-FFF2-40B4-BE49-F238E27FC236}">
                <a16:creationId xmlns:a16="http://schemas.microsoft.com/office/drawing/2014/main" id="{A9D4D6F2-1835-CE4D-9C3B-809B68DD1927}"/>
              </a:ext>
            </a:extLst>
          </p:cNvPr>
          <p:cNvPicPr>
            <a:picLocks noChangeAspect="1"/>
          </p:cNvPicPr>
          <p:nvPr/>
        </p:nvPicPr>
        <p:blipFill>
          <a:blip r:embed="rId2"/>
          <a:stretch>
            <a:fillRect/>
          </a:stretch>
        </p:blipFill>
        <p:spPr>
          <a:xfrm>
            <a:off x="4302985" y="1301265"/>
            <a:ext cx="3083679" cy="2913201"/>
          </a:xfrm>
          <a:prstGeom prst="rect">
            <a:avLst/>
          </a:prstGeom>
        </p:spPr>
      </p:pic>
    </p:spTree>
    <p:extLst>
      <p:ext uri="{BB962C8B-B14F-4D97-AF65-F5344CB8AC3E}">
        <p14:creationId xmlns:p14="http://schemas.microsoft.com/office/powerpoint/2010/main" val="374390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prstGeom prst="rect">
            <a:avLst/>
          </a:prstGeom>
        </p:spPr>
        <p:txBody>
          <a:bodyPr spcFirstLastPara="1" wrap="square" lIns="91425" tIns="91425" rIns="91425" bIns="91425" anchor="b" anchorCtr="0">
            <a:noAutofit/>
          </a:bodyPr>
          <a:lstStyle/>
          <a:p>
            <a:r>
              <a:rPr lang="en-IN" sz="3600" spc="300" dirty="0"/>
              <a:t>IN  PRESENT</a:t>
            </a:r>
            <a:endParaRPr sz="3600" spc="300" dirty="0"/>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531" name="Google Shape;531;p13"/>
          <p:cNvSpPr txBox="1"/>
          <p:nvPr/>
        </p:nvSpPr>
        <p:spPr>
          <a:xfrm>
            <a:off x="747925" y="1449675"/>
            <a:ext cx="5723214" cy="2945100"/>
          </a:xfrm>
          <a:prstGeom prst="rect">
            <a:avLst/>
          </a:prstGeom>
          <a:noFill/>
          <a:ln>
            <a:noFill/>
          </a:ln>
        </p:spPr>
        <p:txBody>
          <a:bodyPr spcFirstLastPara="1" wrap="square" lIns="91425" tIns="91425" rIns="91425" bIns="91425" anchor="t" anchorCtr="0">
            <a:noAutofit/>
          </a:bodyPr>
          <a:lstStyle/>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In present we are trying to reduce the drawbacks of current system. The drawback of time consumption could be rectified in our present system , which will make our system more time efficient. Secondly being computerized our system will have much speed and accuracy as compared to manual system.</a:t>
            </a:r>
          </a:p>
          <a:p>
            <a:pPr marL="285750" lvl="0" indent="-285750">
              <a:spcBef>
                <a:spcPts val="600"/>
              </a:spcBef>
              <a:buClr>
                <a:schemeClr val="dk1"/>
              </a:buClr>
              <a:buSzPts val="1100"/>
              <a:buFont typeface="Wingdings" pitchFamily="2" charset="2"/>
              <a:buChar char="v"/>
            </a:pPr>
            <a:endParaRPr lang="en-IN" sz="1600" dirty="0">
              <a:solidFill>
                <a:srgbClr val="3D4965"/>
              </a:solidFill>
              <a:latin typeface="Dosis"/>
              <a:ea typeface="Dosis"/>
              <a:cs typeface="Dosis"/>
              <a:sym typeface="Dosis"/>
            </a:endParaRPr>
          </a:p>
          <a:p>
            <a:pPr marL="285750" lvl="0" indent="-285750">
              <a:spcBef>
                <a:spcPts val="600"/>
              </a:spcBef>
              <a:buClr>
                <a:schemeClr val="dk1"/>
              </a:buClr>
              <a:buSzPts val="1100"/>
              <a:buFont typeface="Wingdings" pitchFamily="2" charset="2"/>
              <a:buChar char="v"/>
            </a:pPr>
            <a:r>
              <a:rPr lang="en-IN" sz="1600" dirty="0">
                <a:solidFill>
                  <a:srgbClr val="3D4965"/>
                </a:solidFill>
                <a:latin typeface="Dosis"/>
                <a:ea typeface="Dosis"/>
                <a:cs typeface="Dosis"/>
                <a:sym typeface="Dosis"/>
              </a:rPr>
              <a:t> Our all data and information will be stored in secondary storage devices, which are non – perishable as compared to manual system.</a:t>
            </a:r>
          </a:p>
        </p:txBody>
      </p:sp>
    </p:spTree>
    <p:extLst>
      <p:ext uri="{BB962C8B-B14F-4D97-AF65-F5344CB8AC3E}">
        <p14:creationId xmlns:p14="http://schemas.microsoft.com/office/powerpoint/2010/main" val="100247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prstGeom prst="rect">
            <a:avLst/>
          </a:prstGeom>
        </p:spPr>
        <p:txBody>
          <a:bodyPr spcFirstLastPara="1" wrap="square" lIns="91425" tIns="91425" rIns="91425" bIns="91425" anchor="b" anchorCtr="0">
            <a:noAutofit/>
          </a:bodyPr>
          <a:lstStyle/>
          <a:p>
            <a:r>
              <a:rPr lang="en-IN" sz="3600" spc="300" dirty="0"/>
              <a:t>MY  SYSTEM </a:t>
            </a:r>
            <a:endParaRPr sz="3600" spc="300" dirty="0"/>
          </a:p>
        </p:txBody>
      </p:sp>
      <p:sp>
        <p:nvSpPr>
          <p:cNvPr id="534" name="Google Shape;534;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531" name="Google Shape;531;p13"/>
          <p:cNvSpPr txBox="1"/>
          <p:nvPr/>
        </p:nvSpPr>
        <p:spPr>
          <a:xfrm>
            <a:off x="1116623" y="1493636"/>
            <a:ext cx="5380892" cy="2945100"/>
          </a:xfrm>
          <a:prstGeom prst="rect">
            <a:avLst/>
          </a:prstGeom>
          <a:noFill/>
          <a:ln>
            <a:noFill/>
          </a:ln>
        </p:spPr>
        <p:txBody>
          <a:bodyPr spcFirstLastPara="1" wrap="square" lIns="91425" tIns="91425" rIns="91425" bIns="91425" anchor="t" anchorCtr="0">
            <a:noAutofit/>
          </a:bodyPr>
          <a:lstStyle/>
          <a:p>
            <a:pPr marL="285750" lvl="0" indent="-285750">
              <a:spcBef>
                <a:spcPts val="600"/>
              </a:spcBef>
              <a:buClr>
                <a:schemeClr val="dk1"/>
              </a:buClr>
              <a:buSzPts val="1100"/>
              <a:buFont typeface="Wingdings" pitchFamily="2" charset="2"/>
              <a:buChar char="v"/>
            </a:pPr>
            <a:r>
              <a:rPr lang="en-IN" sz="1800" dirty="0">
                <a:solidFill>
                  <a:srgbClr val="3D4965"/>
                </a:solidFill>
                <a:latin typeface="Dosis"/>
                <a:ea typeface="Dosis"/>
                <a:cs typeface="Dosis"/>
                <a:sym typeface="Dosis"/>
              </a:rPr>
              <a:t>In  the  existing  system  the  user has the facility of the insertion and updating of the Records. So that proper maintenance of the Records can be maintained and Costumers  uses it most Information  at different Computer Parts. And for the better Choice our systems it provides Current   Details  for Presents Rents, Booking Information, Available Car Details .</a:t>
            </a:r>
          </a:p>
        </p:txBody>
      </p:sp>
    </p:spTree>
    <p:extLst>
      <p:ext uri="{BB962C8B-B14F-4D97-AF65-F5344CB8AC3E}">
        <p14:creationId xmlns:p14="http://schemas.microsoft.com/office/powerpoint/2010/main" val="203534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8"/>
          <p:cNvSpPr txBox="1">
            <a:spLocks noGrp="1"/>
          </p:cNvSpPr>
          <p:nvPr>
            <p:ph type="ctrTitle" idx="4294967295"/>
          </p:nvPr>
        </p:nvSpPr>
        <p:spPr>
          <a:xfrm>
            <a:off x="541961" y="2768777"/>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Requirements</a:t>
            </a:r>
            <a:endParaRPr sz="6000" dirty="0"/>
          </a:p>
        </p:txBody>
      </p:sp>
      <p:sp>
        <p:nvSpPr>
          <p:cNvPr id="570" name="Google Shape;570;p18"/>
          <p:cNvSpPr/>
          <p:nvPr/>
        </p:nvSpPr>
        <p:spPr>
          <a:xfrm>
            <a:off x="4258774" y="782549"/>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571" name="Google Shape;571;p18"/>
          <p:cNvSpPr/>
          <p:nvPr/>
        </p:nvSpPr>
        <p:spPr>
          <a:xfrm rot="2487273">
            <a:off x="4068504" y="1938085"/>
            <a:ext cx="241052" cy="23424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572" name="Google Shape;572;p18"/>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0" name="Google Shape;764;p38">
            <a:extLst>
              <a:ext uri="{FF2B5EF4-FFF2-40B4-BE49-F238E27FC236}">
                <a16:creationId xmlns:a16="http://schemas.microsoft.com/office/drawing/2014/main" id="{25CB12A2-7AFC-AE4B-A73D-0A4B26B16925}"/>
              </a:ext>
            </a:extLst>
          </p:cNvPr>
          <p:cNvSpPr/>
          <p:nvPr/>
        </p:nvSpPr>
        <p:spPr>
          <a:xfrm>
            <a:off x="2274339" y="831823"/>
            <a:ext cx="1231857" cy="13091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3" name="Google Shape;780;p38">
            <a:extLst>
              <a:ext uri="{FF2B5EF4-FFF2-40B4-BE49-F238E27FC236}">
                <a16:creationId xmlns:a16="http://schemas.microsoft.com/office/drawing/2014/main" id="{5AA9964D-BBC8-934F-BDA0-F3BA8C6AD36A}"/>
              </a:ext>
            </a:extLst>
          </p:cNvPr>
          <p:cNvSpPr/>
          <p:nvPr/>
        </p:nvSpPr>
        <p:spPr>
          <a:xfrm>
            <a:off x="5275444" y="696027"/>
            <a:ext cx="724724" cy="145600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extLst>
      <p:ext uri="{BB962C8B-B14F-4D97-AF65-F5344CB8AC3E}">
        <p14:creationId xmlns:p14="http://schemas.microsoft.com/office/powerpoint/2010/main" val="4156286715"/>
      </p:ext>
    </p:extLst>
  </p:cSld>
  <p:clrMapOvr>
    <a:masterClrMapping/>
  </p:clrMapOvr>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1796</TotalTime>
  <Words>838</Words>
  <Application>Microsoft Macintosh PowerPoint</Application>
  <PresentationFormat>On-screen Show (16:9)</PresentationFormat>
  <Paragraphs>133</Paragraphs>
  <Slides>36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Wingdings</vt:lpstr>
      <vt:lpstr>Angsana New</vt:lpstr>
      <vt:lpstr>Dosis</vt:lpstr>
      <vt:lpstr>Sniglet</vt:lpstr>
      <vt:lpstr>Friar template</vt:lpstr>
      <vt:lpstr>CAR  RENTAL SYSTEM</vt:lpstr>
      <vt:lpstr>DECLARATION : </vt:lpstr>
      <vt:lpstr>PowerPoint Presentation</vt:lpstr>
      <vt:lpstr>Optimizing technical requirements leads to Innovation .</vt:lpstr>
      <vt:lpstr>INTRODUCTION  OF THE PROJECT </vt:lpstr>
      <vt:lpstr>HISTORY</vt:lpstr>
      <vt:lpstr>IN  PRESENT</vt:lpstr>
      <vt:lpstr>MY  SYSTEM </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Demonstration</vt:lpstr>
      <vt:lpstr>Limitations</vt:lpstr>
      <vt:lpstr>Limitations :</vt:lpstr>
      <vt:lpstr>FUTURE  ENHANCEMENT</vt:lpstr>
      <vt:lpstr>FUTURE  ENHANCEMENT :</vt:lpstr>
      <vt:lpstr>Conclusion :</vt:lpstr>
      <vt:lpstr>PowerPoint Presentation</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Adarsh Kumar</cp:lastModifiedBy>
  <cp:revision>97</cp:revision>
  <dcterms:modified xsi:type="dcterms:W3CDTF">2020-12-26T05:06:11Z</dcterms:modified>
</cp:coreProperties>
</file>