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430" r:id="rId2"/>
    <p:sldId id="385" r:id="rId3"/>
    <p:sldId id="386" r:id="rId4"/>
    <p:sldId id="436" r:id="rId5"/>
    <p:sldId id="437" r:id="rId6"/>
    <p:sldId id="438" r:id="rId7"/>
    <p:sldId id="453" r:id="rId8"/>
    <p:sldId id="454" r:id="rId9"/>
    <p:sldId id="455" r:id="rId10"/>
    <p:sldId id="456" r:id="rId11"/>
    <p:sldId id="457" r:id="rId12"/>
    <p:sldId id="449" r:id="rId13"/>
    <p:sldId id="458" r:id="rId14"/>
    <p:sldId id="450" r:id="rId15"/>
    <p:sldId id="459" r:id="rId16"/>
    <p:sldId id="451" r:id="rId17"/>
    <p:sldId id="460" r:id="rId18"/>
    <p:sldId id="452" r:id="rId19"/>
    <p:sldId id="314" r:id="rId2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887"/>
    <a:srgbClr val="FFFFFF"/>
    <a:srgbClr val="C00000"/>
    <a:srgbClr val="7030A0"/>
    <a:srgbClr val="F5DC79"/>
    <a:srgbClr val="BA9DD1"/>
    <a:srgbClr val="DDCFE8"/>
    <a:srgbClr val="C06A00"/>
    <a:srgbClr val="F193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86"/>
    <p:restoredTop sz="87710"/>
  </p:normalViewPr>
  <p:slideViewPr>
    <p:cSldViewPr snapToGrid="0">
      <p:cViewPr varScale="1">
        <p:scale>
          <a:sx n="59" d="100"/>
          <a:sy n="59" d="100"/>
        </p:scale>
        <p:origin x="1614" y="78"/>
      </p:cViewPr>
      <p:guideLst/>
    </p:cSldViewPr>
  </p:slideViewPr>
  <p:notesTextViewPr>
    <p:cViewPr>
      <p:scale>
        <a:sx n="35" d="100"/>
        <a:sy n="35" d="100"/>
      </p:scale>
      <p:origin x="0" y="0"/>
    </p:cViewPr>
  </p:notesTextViewPr>
  <p:notesViewPr>
    <p:cSldViewPr snapToGrid="0">
      <p:cViewPr varScale="1">
        <p:scale>
          <a:sx n="160" d="100"/>
          <a:sy n="160" d="100"/>
        </p:scale>
        <p:origin x="327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2C05A-703D-AD4D-9459-ECD0FEC5559E}" type="datetimeFigureOut">
              <a:t>9/2/2024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1A17A-6E83-9F44-9457-C237F5CCE06C}" type="slidenum">
              <a:t>‹Nr.›</a:t>
            </a:fld>
            <a:endParaRPr lang="en-NL"/>
          </a:p>
        </p:txBody>
      </p:sp>
    </p:spTree>
    <p:extLst>
      <p:ext uri="{BB962C8B-B14F-4D97-AF65-F5344CB8AC3E}">
        <p14:creationId xmlns:p14="http://schemas.microsoft.com/office/powerpoint/2010/main" val="2724649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i-adopt.github.io/terminologi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GB" sz="1800"/>
              <a:t>This presentation helps to understand how you can create a FAIR variable descriptions using the I-ADOPT Framework step-by-step. This is for cases when the variables do not already exist in I-ADOPT compliant terminologies. </a:t>
            </a:r>
          </a:p>
        </p:txBody>
      </p:sp>
      <p:sp>
        <p:nvSpPr>
          <p:cNvPr id="4" name="Slide Number Placeholder 3"/>
          <p:cNvSpPr>
            <a:spLocks noGrp="1"/>
          </p:cNvSpPr>
          <p:nvPr>
            <p:ph type="sldNum" sz="quarter" idx="5"/>
          </p:nvPr>
        </p:nvSpPr>
        <p:spPr/>
        <p:txBody>
          <a:bodyPr/>
          <a:lstStyle/>
          <a:p>
            <a:fld id="{8921A17A-6E83-9F44-9457-C237F5CCE06C}" type="slidenum">
              <a:rPr lang="en-NL"/>
              <a:t>1</a:t>
            </a:fld>
            <a:endParaRPr lang="en-NL"/>
          </a:p>
        </p:txBody>
      </p:sp>
    </p:spTree>
    <p:extLst>
      <p:ext uri="{BB962C8B-B14F-4D97-AF65-F5344CB8AC3E}">
        <p14:creationId xmlns:p14="http://schemas.microsoft.com/office/powerpoint/2010/main" val="125385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marR="0" lvl="0" indent="0" algn="l" defTabSz="914400" rtl="0" eaLnBrk="1" fontAlgn="auto" latinLnBrk="0" hangingPunct="1">
              <a:lnSpc>
                <a:spcPct val="100000"/>
              </a:lnSpc>
              <a:spcBef>
                <a:spcPts val="0"/>
              </a:spcBef>
              <a:spcAft>
                <a:spcPts val="0"/>
              </a:spcAft>
              <a:buClrTx/>
              <a:buSzPts val="2000"/>
              <a:buFontTx/>
              <a:buNone/>
              <a:tabLst/>
              <a:defRPr/>
            </a:pPr>
            <a:r>
              <a:rPr lang="en-GB" sz="1800"/>
              <a:t>Context Objects are all other Entities needed to describe the Variable and provide essential contextual information to comprehensively describe the observation. </a:t>
            </a:r>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10</a:t>
            </a:fld>
            <a:endParaRPr lang="en-NL"/>
          </a:p>
        </p:txBody>
      </p:sp>
    </p:spTree>
    <p:extLst>
      <p:ext uri="{BB962C8B-B14F-4D97-AF65-F5344CB8AC3E}">
        <p14:creationId xmlns:p14="http://schemas.microsoft.com/office/powerpoint/2010/main" val="152004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marR="0" lvl="0" indent="0" algn="l" defTabSz="914400" rtl="0" eaLnBrk="1" fontAlgn="auto" latinLnBrk="0" hangingPunct="1">
              <a:lnSpc>
                <a:spcPct val="100000"/>
              </a:lnSpc>
              <a:spcBef>
                <a:spcPts val="0"/>
              </a:spcBef>
              <a:spcAft>
                <a:spcPts val="0"/>
              </a:spcAft>
              <a:buClrTx/>
              <a:buSzPts val="2000"/>
              <a:buFontTx/>
              <a:buNone/>
              <a:tabLst/>
              <a:defRPr/>
            </a:pPr>
            <a:r>
              <a:rPr lang="en-GB" sz="1800"/>
              <a:t>Revisit the identified Entities (Object of Interest, Matrix, and Context Object(s)) once again. Check whether it is possible or necessary to further decompose them into more general concepts and identify them as Constraints that confine their scope in this particular scenario.</a:t>
            </a:r>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11</a:t>
            </a:fld>
            <a:endParaRPr lang="en-NL"/>
          </a:p>
        </p:txBody>
      </p:sp>
    </p:spTree>
    <p:extLst>
      <p:ext uri="{BB962C8B-B14F-4D97-AF65-F5344CB8AC3E}">
        <p14:creationId xmlns:p14="http://schemas.microsoft.com/office/powerpoint/2010/main" val="352596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lvl="0" indent="0" algn="l" rtl="0">
              <a:spcBef>
                <a:spcPts val="0"/>
              </a:spcBef>
              <a:spcAft>
                <a:spcPts val="0"/>
              </a:spcAft>
              <a:buClr>
                <a:schemeClr val="dk1"/>
              </a:buClr>
              <a:buSzPts val="1400"/>
              <a:buFont typeface="Arial"/>
              <a:buNone/>
            </a:pPr>
            <a:r>
              <a:rPr lang="en-GB" sz="1800"/>
              <a:t>Make your variable description machine readable by linking each component to a </a:t>
            </a:r>
            <a:r>
              <a:rPr lang="en-GB" sz="1800" b="1"/>
              <a:t>concept from a commonly available terminology</a:t>
            </a:r>
            <a:r>
              <a:rPr lang="en-GB" sz="1800"/>
              <a:t>. You may consult the </a:t>
            </a:r>
            <a:r>
              <a:rPr lang="en-GB" sz="1800" u="sng">
                <a:solidFill>
                  <a:srgbClr val="F49100"/>
                </a:solidFill>
                <a:hlinkClick r:id="rId3">
                  <a:extLst>
                    <a:ext uri="{A12FA001-AC4F-418D-AE19-62706E023703}">
                      <ahyp:hlinkClr xmlns:ahyp="http://schemas.microsoft.com/office/drawing/2018/hyperlinkcolor" val="tx"/>
                    </a:ext>
                  </a:extLst>
                </a:hlinkClick>
              </a:rPr>
              <a:t>I-ADOPT Catalogue of Terminologies</a:t>
            </a:r>
            <a:r>
              <a:rPr lang="en-GB" sz="1800"/>
              <a:t> to find suitable terminologies. It lists terminologies for the classes defined in I-ADOPT. Terminologies for Entities are not further distinguished as they may appear in different roles depending on the Variable.</a:t>
            </a:r>
          </a:p>
          <a:p>
            <a:pPr marL="0" lvl="0" indent="0" algn="l" rtl="0">
              <a:spcBef>
                <a:spcPts val="0"/>
              </a:spcBef>
              <a:spcAft>
                <a:spcPts val="0"/>
              </a:spcAft>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12</a:t>
            </a:fld>
            <a:endParaRPr lang="en-NL"/>
          </a:p>
        </p:txBody>
      </p:sp>
    </p:spTree>
    <p:extLst>
      <p:ext uri="{BB962C8B-B14F-4D97-AF65-F5344CB8AC3E}">
        <p14:creationId xmlns:p14="http://schemas.microsoft.com/office/powerpoint/2010/main" val="3191992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marR="0" lvl="0" indent="0" algn="l" defTabSz="914400" rtl="0" eaLnBrk="1" fontAlgn="auto" latinLnBrk="0" hangingPunct="1">
              <a:lnSpc>
                <a:spcPct val="100000"/>
              </a:lnSpc>
              <a:spcBef>
                <a:spcPts val="0"/>
              </a:spcBef>
              <a:spcAft>
                <a:spcPts val="0"/>
              </a:spcAft>
              <a:buClrTx/>
              <a:buSzPts val="2000"/>
              <a:buFontTx/>
              <a:buNone/>
              <a:tabLst/>
              <a:defRPr/>
            </a:pPr>
            <a:r>
              <a:rPr lang="en-GB" sz="1800"/>
              <a:t>Another way to find appropriate concepts is to look into terminology catalogues like BioPortal. See here a useful list.</a:t>
            </a:r>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13</a:t>
            </a:fld>
            <a:endParaRPr lang="en-NL"/>
          </a:p>
        </p:txBody>
      </p:sp>
    </p:spTree>
    <p:extLst>
      <p:ext uri="{BB962C8B-B14F-4D97-AF65-F5344CB8AC3E}">
        <p14:creationId xmlns:p14="http://schemas.microsoft.com/office/powerpoint/2010/main" val="395616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marR="0" lvl="0" indent="0" algn="l" defTabSz="914400" rtl="0" eaLnBrk="1" fontAlgn="auto" latinLnBrk="0" hangingPunct="1">
              <a:lnSpc>
                <a:spcPct val="100000"/>
              </a:lnSpc>
              <a:spcBef>
                <a:spcPts val="0"/>
              </a:spcBef>
              <a:spcAft>
                <a:spcPts val="0"/>
              </a:spcAft>
              <a:buClrTx/>
              <a:buSzPts val="2000"/>
              <a:buFontTx/>
              <a:buNone/>
              <a:tabLst/>
              <a:defRPr/>
            </a:pPr>
            <a:r>
              <a:rPr lang="en-GB" sz="1800"/>
              <a:t>Think about how the variable needs to be labelled. Variables can have two labels - a preferred one which is mandatory and an optional alternative one. Labels should be unique, preferably consistent and unambiguous. The preferred label can be one used in your community, but make sure that you and the community fully agree on the meaning (see next slide). Labels can be constructed with components of the variable and follow a consistent grammar. </a:t>
            </a:r>
            <a:endParaRPr lang="en-GB" sz="700"/>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14</a:t>
            </a:fld>
            <a:endParaRPr lang="en-NL"/>
          </a:p>
        </p:txBody>
      </p:sp>
    </p:spTree>
    <p:extLst>
      <p:ext uri="{BB962C8B-B14F-4D97-AF65-F5344CB8AC3E}">
        <p14:creationId xmlns:p14="http://schemas.microsoft.com/office/powerpoint/2010/main" val="387625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GB" sz="1800"/>
              <a:t>Any concept in a terminology should have a description. So do variables. A description or definition helps humans understand better the variable.</a:t>
            </a:r>
          </a:p>
          <a:p>
            <a:pPr marL="0" lvl="0" indent="0" algn="l" rtl="0">
              <a:spcBef>
                <a:spcPts val="0"/>
              </a:spcBef>
              <a:spcAft>
                <a:spcPts val="0"/>
              </a:spcAft>
              <a:buClr>
                <a:schemeClr val="dk1"/>
              </a:buClr>
              <a:buSzPts val="1100"/>
              <a:buFont typeface="Arial"/>
              <a:buNone/>
            </a:pPr>
            <a:r>
              <a:rPr lang="en-GB" sz="1800"/>
              <a:t>Add links to an online reference if it provides contextual information on how the variable is measured like the method and protocol applied.</a:t>
            </a:r>
          </a:p>
        </p:txBody>
      </p:sp>
      <p:sp>
        <p:nvSpPr>
          <p:cNvPr id="4" name="Slide Number Placeholder 3"/>
          <p:cNvSpPr>
            <a:spLocks noGrp="1"/>
          </p:cNvSpPr>
          <p:nvPr>
            <p:ph type="sldNum" sz="quarter" idx="5"/>
          </p:nvPr>
        </p:nvSpPr>
        <p:spPr/>
        <p:txBody>
          <a:bodyPr/>
          <a:lstStyle/>
          <a:p>
            <a:fld id="{8921A17A-6E83-9F44-9457-C237F5CCE06C}" type="slidenum">
              <a:rPr lang="en-NL"/>
              <a:t>15</a:t>
            </a:fld>
            <a:endParaRPr lang="en-NL"/>
          </a:p>
        </p:txBody>
      </p:sp>
    </p:spTree>
    <p:extLst>
      <p:ext uri="{BB962C8B-B14F-4D97-AF65-F5344CB8AC3E}">
        <p14:creationId xmlns:p14="http://schemas.microsoft.com/office/powerpoint/2010/main" val="4217792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lvl="0" indent="0" algn="l" rtl="0">
              <a:spcBef>
                <a:spcPts val="0"/>
              </a:spcBef>
              <a:spcAft>
                <a:spcPts val="0"/>
              </a:spcAft>
              <a:buClr>
                <a:schemeClr val="dk1"/>
              </a:buClr>
              <a:buSzPts val="1100"/>
              <a:buFont typeface="Arial"/>
              <a:buNone/>
            </a:pPr>
            <a:r>
              <a:rPr lang="en-GB" sz="1800"/>
              <a:t>If a variable concept with an identifier already exists, you can reuse it and enrich it with I-ADOPT associations. (</a:t>
            </a:r>
            <a:r>
              <a:rPr lang="en-GB" sz="1800">
                <a:solidFill>
                  <a:srgbClr val="0F6FC6"/>
                </a:solidFill>
              </a:rPr>
              <a:t>iop:hasProperty, iop:hasObjectOfInterest, iop:hasMatrix, iop:hasContextObject, iop:hasConstraint</a:t>
            </a:r>
            <a:r>
              <a:rPr lang="en-GB" sz="1800"/>
              <a:t>). </a:t>
            </a:r>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16</a:t>
            </a:fld>
            <a:endParaRPr lang="en-NL"/>
          </a:p>
        </p:txBody>
      </p:sp>
    </p:spTree>
    <p:extLst>
      <p:ext uri="{BB962C8B-B14F-4D97-AF65-F5344CB8AC3E}">
        <p14:creationId xmlns:p14="http://schemas.microsoft.com/office/powerpoint/2010/main" val="634971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marR="0" lvl="0" indent="0" algn="l" defTabSz="914400" rtl="0" eaLnBrk="1" fontAlgn="auto" latinLnBrk="0" hangingPunct="1">
              <a:lnSpc>
                <a:spcPct val="100000"/>
              </a:lnSpc>
              <a:spcBef>
                <a:spcPts val="0"/>
              </a:spcBef>
              <a:spcAft>
                <a:spcPts val="0"/>
              </a:spcAft>
              <a:buClrTx/>
              <a:buSzPts val="2000"/>
              <a:buFontTx/>
              <a:buNone/>
              <a:tabLst/>
              <a:defRPr/>
            </a:pPr>
            <a:r>
              <a:rPr lang="en-GB" sz="1800"/>
              <a:t>If you can’t reuse an existing variable, get a URI for the Variable for its identifier reference using Linked Data Principles (like SKOS) and attach the previously identified components according to the I-ADOPT ontology (</a:t>
            </a:r>
            <a:r>
              <a:rPr lang="en-GB" sz="1800">
                <a:solidFill>
                  <a:srgbClr val="0F6FC6"/>
                </a:solidFill>
              </a:rPr>
              <a:t>iop:hasProperty, iop:hasObjectOfInterest, iop:hasMatrix, iop:hasContextObject, iop:hasConstraint</a:t>
            </a:r>
            <a:r>
              <a:rPr lang="en-GB" sz="1800"/>
              <a:t>). </a:t>
            </a:r>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17</a:t>
            </a:fld>
            <a:endParaRPr lang="en-NL"/>
          </a:p>
        </p:txBody>
      </p:sp>
    </p:spTree>
    <p:extLst>
      <p:ext uri="{BB962C8B-B14F-4D97-AF65-F5344CB8AC3E}">
        <p14:creationId xmlns:p14="http://schemas.microsoft.com/office/powerpoint/2010/main" val="658835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marR="0" lvl="0" indent="0" algn="l" defTabSz="914400" rtl="0" eaLnBrk="1" fontAlgn="auto" latinLnBrk="0" hangingPunct="1">
              <a:lnSpc>
                <a:spcPct val="100000"/>
              </a:lnSpc>
              <a:spcBef>
                <a:spcPts val="0"/>
              </a:spcBef>
              <a:spcAft>
                <a:spcPts val="0"/>
              </a:spcAft>
              <a:buClrTx/>
              <a:buSzPts val="2000"/>
              <a:buFontTx/>
              <a:buNone/>
              <a:tabLst/>
              <a:defRPr/>
            </a:pPr>
            <a:r>
              <a:rPr lang="en-GB" sz="1800"/>
              <a:t>Once published as a semantic concept according to the I-ADOPT Framework it can be downloaded in RDF as a rich knowledge graph.</a:t>
            </a:r>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18</a:t>
            </a:fld>
            <a:endParaRPr lang="en-NL"/>
          </a:p>
        </p:txBody>
      </p:sp>
    </p:spTree>
    <p:extLst>
      <p:ext uri="{BB962C8B-B14F-4D97-AF65-F5344CB8AC3E}">
        <p14:creationId xmlns:p14="http://schemas.microsoft.com/office/powerpoint/2010/main" val="223198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8921A17A-6E83-9F44-9457-C237F5CCE06C}" type="slidenum">
              <a:t>19</a:t>
            </a:fld>
            <a:endParaRPr lang="en-NL"/>
          </a:p>
        </p:txBody>
      </p:sp>
    </p:spTree>
    <p:extLst>
      <p:ext uri="{BB962C8B-B14F-4D97-AF65-F5344CB8AC3E}">
        <p14:creationId xmlns:p14="http://schemas.microsoft.com/office/powerpoint/2010/main" val="1643496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lvl="0" indent="0" algn="l" rtl="0">
              <a:spcBef>
                <a:spcPts val="0"/>
              </a:spcBef>
              <a:spcAft>
                <a:spcPts val="0"/>
              </a:spcAft>
              <a:buSzPts val="2000"/>
              <a:buNone/>
            </a:pPr>
            <a:r>
              <a:rPr lang="en-GB" sz="2000"/>
              <a:t>Providing a FAIR variable description based on the I-ADOPT Framework requires the following successive actions.</a:t>
            </a:r>
            <a:br>
              <a:rPr lang="en-GB" sz="2000"/>
            </a:br>
            <a:endParaRPr lang="en-GB" sz="1800"/>
          </a:p>
          <a:p>
            <a:pPr marL="457200" lvl="0" indent="-336550" algn="l" rtl="0">
              <a:spcBef>
                <a:spcPts val="0"/>
              </a:spcBef>
              <a:spcAft>
                <a:spcPts val="0"/>
              </a:spcAft>
              <a:buClr>
                <a:schemeClr val="dk1"/>
              </a:buClr>
              <a:buSzPts val="1700"/>
              <a:buFont typeface="Noto Sans Symbols"/>
              <a:buAutoNum type="arabicPeriod"/>
            </a:pPr>
            <a:r>
              <a:rPr lang="en-GB" sz="1800"/>
              <a:t>Identify the components</a:t>
            </a:r>
          </a:p>
          <a:p>
            <a:pPr marL="457200" lvl="0" indent="-336550" algn="l" rtl="0">
              <a:spcBef>
                <a:spcPts val="0"/>
              </a:spcBef>
              <a:spcAft>
                <a:spcPts val="0"/>
              </a:spcAft>
              <a:buClr>
                <a:schemeClr val="dk1"/>
              </a:buClr>
              <a:buSzPts val="1700"/>
              <a:buFont typeface="Noto Sans Symbols"/>
              <a:buAutoNum type="arabicPeriod"/>
            </a:pPr>
            <a:r>
              <a:rPr lang="en-GB" sz="1800"/>
              <a:t>Identify their roles</a:t>
            </a:r>
          </a:p>
          <a:p>
            <a:pPr marL="457200" lvl="0" indent="-336550" algn="l" rtl="0">
              <a:lnSpc>
                <a:spcPct val="150000"/>
              </a:lnSpc>
              <a:spcBef>
                <a:spcPts val="0"/>
              </a:spcBef>
              <a:spcAft>
                <a:spcPts val="0"/>
              </a:spcAft>
              <a:buClr>
                <a:schemeClr val="dk1"/>
              </a:buClr>
              <a:buSzPts val="1700"/>
              <a:buFont typeface="Noto Sans Symbols"/>
              <a:buAutoNum type="arabicPeriod"/>
            </a:pPr>
            <a:r>
              <a:rPr lang="en-GB" sz="1800"/>
              <a:t>Annotate with concepts from FAIR terminologies</a:t>
            </a:r>
          </a:p>
          <a:p>
            <a:pPr marL="457200" lvl="0" indent="-336550" algn="l" rtl="0">
              <a:lnSpc>
                <a:spcPct val="150000"/>
              </a:lnSpc>
              <a:spcBef>
                <a:spcPts val="0"/>
              </a:spcBef>
              <a:spcAft>
                <a:spcPts val="0"/>
              </a:spcAft>
              <a:buClr>
                <a:schemeClr val="dk1"/>
              </a:buClr>
              <a:buSzPts val="1700"/>
              <a:buFont typeface="Noto Sans Symbols"/>
              <a:buAutoNum type="arabicPeriod"/>
            </a:pPr>
            <a:r>
              <a:rPr lang="en-GB" sz="1800"/>
              <a:t>Provide labels and description for the variable</a:t>
            </a:r>
          </a:p>
          <a:p>
            <a:pPr marL="457200" lvl="0" indent="-336550" algn="l" rtl="0">
              <a:lnSpc>
                <a:spcPct val="150000"/>
              </a:lnSpc>
              <a:spcBef>
                <a:spcPts val="0"/>
              </a:spcBef>
              <a:spcAft>
                <a:spcPts val="0"/>
              </a:spcAft>
              <a:buClr>
                <a:schemeClr val="dk1"/>
              </a:buClr>
              <a:buSzPts val="1700"/>
              <a:buFont typeface="Noto Sans Symbols"/>
              <a:buAutoNum type="arabicPeriod"/>
            </a:pPr>
            <a:r>
              <a:rPr lang="en-GB" sz="1800"/>
              <a:t>Enrich an existing variable concept with I-ADOPT modeling extension or create an identifier reference for the variable</a:t>
            </a:r>
            <a:endParaRPr lang="en-GB" sz="2000"/>
          </a:p>
        </p:txBody>
      </p:sp>
      <p:sp>
        <p:nvSpPr>
          <p:cNvPr id="4" name="Slide Number Placeholder 3"/>
          <p:cNvSpPr>
            <a:spLocks noGrp="1"/>
          </p:cNvSpPr>
          <p:nvPr>
            <p:ph type="sldNum" sz="quarter" idx="5"/>
          </p:nvPr>
        </p:nvSpPr>
        <p:spPr/>
        <p:txBody>
          <a:bodyPr/>
          <a:lstStyle/>
          <a:p>
            <a:fld id="{8921A17A-6E83-9F44-9457-C237F5CCE06C}" type="slidenum">
              <a:rPr lang="en-NL"/>
              <a:t>2</a:t>
            </a:fld>
            <a:endParaRPr lang="en-NL"/>
          </a:p>
        </p:txBody>
      </p:sp>
    </p:spTree>
    <p:extLst>
      <p:ext uri="{BB962C8B-B14F-4D97-AF65-F5344CB8AC3E}">
        <p14:creationId xmlns:p14="http://schemas.microsoft.com/office/powerpoint/2010/main" val="3016636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lvl="0" indent="0" algn="l" rtl="0">
              <a:spcBef>
                <a:spcPts val="0"/>
              </a:spcBef>
              <a:spcAft>
                <a:spcPts val="0"/>
              </a:spcAft>
              <a:buSzPts val="2000"/>
              <a:buNone/>
            </a:pPr>
            <a:r>
              <a:rPr lang="en-GB" sz="1800"/>
              <a:t>First be aware that a clear understanding of the phenomena that your variable should describe is essential. Either you have the domain expertise or you have access to domain experts to help with understanding how to decompose the variable into its essential components. In the analysis, try also to answer the following questions:</a:t>
            </a:r>
          </a:p>
          <a:p>
            <a:pPr marL="101600" lvl="0" indent="0" algn="l" rtl="0">
              <a:spcBef>
                <a:spcPts val="0"/>
              </a:spcBef>
              <a:spcAft>
                <a:spcPts val="0"/>
              </a:spcAft>
              <a:buSzPts val="2000"/>
              <a:buNone/>
            </a:pPr>
            <a:endParaRPr lang="en-GB" sz="1800"/>
          </a:p>
          <a:p>
            <a:pPr marL="387350" lvl="0" indent="-285750" algn="l" rtl="0">
              <a:spcBef>
                <a:spcPts val="0"/>
              </a:spcBef>
              <a:spcAft>
                <a:spcPts val="0"/>
              </a:spcAft>
              <a:buSzPts val="2000"/>
              <a:buFont typeface="Arial" panose="020B0604020202020204" pitchFamily="34" charset="0"/>
              <a:buChar char="•"/>
            </a:pPr>
            <a:r>
              <a:rPr lang="en-GB" sz="1800"/>
              <a:t>What kind of values does it produce?</a:t>
            </a:r>
          </a:p>
          <a:p>
            <a:pPr marL="387350" lvl="0" indent="-285750" algn="l" rtl="0">
              <a:spcBef>
                <a:spcPts val="0"/>
              </a:spcBef>
              <a:spcAft>
                <a:spcPts val="0"/>
              </a:spcAft>
              <a:buSzPts val="2000"/>
              <a:buFont typeface="Arial" panose="020B0604020202020204" pitchFamily="34" charset="0"/>
              <a:buChar char="•"/>
            </a:pPr>
            <a:r>
              <a:rPr lang="en-GB" sz="1800"/>
              <a:t>Are they quantitative or qualitative observations?</a:t>
            </a:r>
          </a:p>
          <a:p>
            <a:pPr marL="387350" lvl="0" indent="-285750" algn="l" rtl="0">
              <a:spcBef>
                <a:spcPts val="0"/>
              </a:spcBef>
              <a:spcAft>
                <a:spcPts val="0"/>
              </a:spcAft>
              <a:buSzPts val="2000"/>
              <a:buFont typeface="Arial" panose="020B0604020202020204" pitchFamily="34" charset="0"/>
              <a:buChar char="•"/>
            </a:pPr>
            <a:r>
              <a:rPr lang="en-GB" sz="1800"/>
              <a:t>What units are usually associated with the variable?</a:t>
            </a:r>
          </a:p>
          <a:p>
            <a:pPr marL="387350" lvl="0" indent="-285750" algn="l" rtl="0">
              <a:spcBef>
                <a:spcPts val="0"/>
              </a:spcBef>
              <a:spcAft>
                <a:spcPts val="0"/>
              </a:spcAft>
              <a:buSzPts val="2000"/>
              <a:buFont typeface="Arial" panose="020B0604020202020204" pitchFamily="34" charset="0"/>
              <a:buChar char="•"/>
            </a:pPr>
            <a:r>
              <a:rPr lang="en-GB" sz="1800"/>
              <a:t>What methods are typically used to derive the values?</a:t>
            </a:r>
          </a:p>
          <a:p>
            <a:pPr marL="387350" lvl="0" indent="-285750" algn="l" rtl="0">
              <a:spcBef>
                <a:spcPts val="0"/>
              </a:spcBef>
              <a:spcAft>
                <a:spcPts val="0"/>
              </a:spcAft>
              <a:buSzPts val="2000"/>
              <a:buFont typeface="Arial" panose="020B0604020202020204" pitchFamily="34" charset="0"/>
              <a:buChar char="•"/>
            </a:pPr>
            <a:endParaRPr lang="en-GB" sz="1800"/>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3</a:t>
            </a:fld>
            <a:endParaRPr lang="en-NL"/>
          </a:p>
        </p:txBody>
      </p:sp>
    </p:spTree>
    <p:extLst>
      <p:ext uri="{BB962C8B-B14F-4D97-AF65-F5344CB8AC3E}">
        <p14:creationId xmlns:p14="http://schemas.microsoft.com/office/powerpoint/2010/main" val="2112624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marR="0" lvl="0" indent="0" algn="l" defTabSz="914400" rtl="0" eaLnBrk="1" fontAlgn="auto" latinLnBrk="0" hangingPunct="1">
              <a:lnSpc>
                <a:spcPct val="100000"/>
              </a:lnSpc>
              <a:spcBef>
                <a:spcPts val="0"/>
              </a:spcBef>
              <a:spcAft>
                <a:spcPts val="0"/>
              </a:spcAft>
              <a:buClrTx/>
              <a:buSzPts val="2000"/>
              <a:buFontTx/>
              <a:buNone/>
              <a:tabLst/>
              <a:defRPr/>
            </a:pPr>
            <a:r>
              <a:rPr lang="en-GB" sz="1800"/>
              <a:t>Identify what components are needed to describe your observation. Components are reusable atomic parts of the variable description. Ask yourself the question: Could this component be a meaningful part of other variable descriptions as well? If the answer is yes, you most likely found a new component. If not, you probably need to split it up even more.</a:t>
            </a:r>
            <a:endParaRPr lang="en-GB" sz="700"/>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4</a:t>
            </a:fld>
            <a:endParaRPr lang="en-NL"/>
          </a:p>
        </p:txBody>
      </p:sp>
    </p:spTree>
    <p:extLst>
      <p:ext uri="{BB962C8B-B14F-4D97-AF65-F5344CB8AC3E}">
        <p14:creationId xmlns:p14="http://schemas.microsoft.com/office/powerpoint/2010/main" val="3884929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lvl="0" indent="0" algn="l" rtl="0">
              <a:spcBef>
                <a:spcPts val="0"/>
              </a:spcBef>
              <a:spcAft>
                <a:spcPts val="0"/>
              </a:spcAft>
              <a:buSzPts val="2000"/>
              <a:buNone/>
            </a:pPr>
            <a:r>
              <a:rPr lang="en-GB" sz="1800"/>
              <a:t>The components are specialized variations of more generic concepts. Try to find what these more general concepts are. See the examples on the slide. Generalizing can help identify terminologies where you can find appropriate terms. Note that some of the terms may sometimes refer to elements of method, experimental condition, units of measurement. These should be included in the variable description according to I-ADOPT but kept separate.  </a:t>
            </a:r>
          </a:p>
          <a:p>
            <a:pPr marL="101600" lvl="0" indent="0" algn="l" rtl="0">
              <a:spcBef>
                <a:spcPts val="0"/>
              </a:spcBef>
              <a:spcAft>
                <a:spcPts val="0"/>
              </a:spcAft>
              <a:buSzPts val="2000"/>
              <a:buNone/>
            </a:pPr>
            <a:endParaRPr lang="en-GB" sz="1800"/>
          </a:p>
          <a:p>
            <a:pPr marL="101600" lvl="0" indent="0" algn="l" rtl="0">
              <a:spcBef>
                <a:spcPts val="0"/>
              </a:spcBef>
              <a:spcAft>
                <a:spcPts val="0"/>
              </a:spcAft>
              <a:buSzPts val="2000"/>
              <a:buNone/>
            </a:pPr>
            <a:endParaRPr lang="en-GB" sz="1800"/>
          </a:p>
          <a:p>
            <a:pPr marL="101600" lvl="0" indent="0" algn="l" rtl="0">
              <a:spcBef>
                <a:spcPts val="0"/>
              </a:spcBef>
              <a:spcAft>
                <a:spcPts val="0"/>
              </a:spcAft>
              <a:buSzPts val="2000"/>
              <a:buNone/>
            </a:pPr>
            <a:endParaRPr lang="en-GB" sz="1800"/>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5</a:t>
            </a:fld>
            <a:endParaRPr lang="en-NL"/>
          </a:p>
        </p:txBody>
      </p:sp>
    </p:spTree>
    <p:extLst>
      <p:ext uri="{BB962C8B-B14F-4D97-AF65-F5344CB8AC3E}">
        <p14:creationId xmlns:p14="http://schemas.microsoft.com/office/powerpoint/2010/main" val="264019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lvl="0" indent="0" algn="l" rtl="0">
              <a:spcBef>
                <a:spcPts val="0"/>
              </a:spcBef>
              <a:spcAft>
                <a:spcPts val="0"/>
              </a:spcAft>
              <a:buClr>
                <a:schemeClr val="dk1"/>
              </a:buClr>
              <a:buSzPts val="1400"/>
              <a:buFont typeface="Arial"/>
              <a:buNone/>
            </a:pPr>
            <a:r>
              <a:rPr lang="en-GB" sz="1800"/>
              <a:t>Values and units can give important hints for the further analysis. </a:t>
            </a:r>
          </a:p>
          <a:p>
            <a:pPr marL="139700" lvl="0" indent="0" algn="l" rtl="0">
              <a:spcBef>
                <a:spcPts val="0"/>
              </a:spcBef>
              <a:spcAft>
                <a:spcPts val="0"/>
              </a:spcAft>
              <a:buClr>
                <a:schemeClr val="dk1"/>
              </a:buClr>
              <a:buSzPts val="1400"/>
              <a:buFont typeface="Arial"/>
              <a:buNone/>
            </a:pPr>
            <a:endParaRPr lang="en-GB" sz="1800"/>
          </a:p>
          <a:p>
            <a:pPr marL="425450" lvl="0" indent="-285750" algn="l" rtl="0">
              <a:spcBef>
                <a:spcPts val="0"/>
              </a:spcBef>
              <a:spcAft>
                <a:spcPts val="0"/>
              </a:spcAft>
              <a:buClr>
                <a:schemeClr val="dk1"/>
              </a:buClr>
              <a:buSzPts val="1400"/>
              <a:buFont typeface="Arial" panose="020B0604020202020204" pitchFamily="34" charset="0"/>
              <a:buChar char="•"/>
            </a:pPr>
            <a:r>
              <a:rPr lang="en-GB" sz="1800"/>
              <a:t>For qualitative variables check the kind of values - are they words, symbols? What do they describe? Are they from known controlled vocabularies?</a:t>
            </a:r>
          </a:p>
          <a:p>
            <a:pPr marL="425450" lvl="0" indent="-285750" algn="l" rtl="0">
              <a:spcBef>
                <a:spcPts val="0"/>
              </a:spcBef>
              <a:spcAft>
                <a:spcPts val="0"/>
              </a:spcAft>
              <a:buClr>
                <a:schemeClr val="dk1"/>
              </a:buClr>
              <a:buSzPts val="1400"/>
              <a:buFont typeface="Arial" panose="020B0604020202020204" pitchFamily="34" charset="0"/>
              <a:buChar char="•"/>
            </a:pPr>
            <a:r>
              <a:rPr lang="en-GB" sz="1800"/>
              <a:t>For quantitative variables check the units - what quantity kind(s) do they represent? Or are the values dimensionless?</a:t>
            </a:r>
          </a:p>
          <a:p>
            <a:pPr marL="139700" lvl="0" indent="0" algn="l" rtl="0">
              <a:spcBef>
                <a:spcPts val="0"/>
              </a:spcBef>
              <a:spcAft>
                <a:spcPts val="0"/>
              </a:spcAft>
              <a:buClr>
                <a:schemeClr val="dk1"/>
              </a:buClr>
              <a:buSzPts val="1400"/>
              <a:buFont typeface="Arial"/>
              <a:buNone/>
            </a:pPr>
            <a:endParaRPr lang="en-GB" sz="1800"/>
          </a:p>
          <a:p>
            <a:pPr marL="139700" lvl="0" indent="0" algn="l" rtl="0">
              <a:spcBef>
                <a:spcPts val="0"/>
              </a:spcBef>
              <a:spcAft>
                <a:spcPts val="0"/>
              </a:spcAft>
              <a:buClr>
                <a:schemeClr val="dk1"/>
              </a:buClr>
              <a:buSzPts val="1400"/>
              <a:buFont typeface="Arial"/>
              <a:buNone/>
            </a:pPr>
            <a:r>
              <a:rPr lang="en-GB" sz="1800"/>
              <a:t>The unit of measure or the vocabulary used for the values of a variable will help to narrow down the list of possible properties in the next step. For example if the variable has a derived unit of the form mass of something per mass of something else then this already gives a hint that a matrix concept will be needed. </a:t>
            </a:r>
          </a:p>
          <a:p>
            <a:pPr marL="457200" lvl="0" indent="0" algn="l" rtl="0">
              <a:spcBef>
                <a:spcPts val="0"/>
              </a:spcBef>
              <a:spcAft>
                <a:spcPts val="0"/>
              </a:spcAft>
              <a:buClr>
                <a:schemeClr val="dk1"/>
              </a:buClr>
              <a:buSzPts val="1100"/>
              <a:buFont typeface="Arial"/>
              <a:buNone/>
            </a:pPr>
            <a:endParaRPr lang="en-GB" sz="1800"/>
          </a:p>
          <a:p>
            <a:pPr marL="0" lvl="0" indent="0" algn="l" rtl="0">
              <a:spcBef>
                <a:spcPts val="0"/>
              </a:spcBef>
              <a:spcAft>
                <a:spcPts val="0"/>
              </a:spcAft>
              <a:buClr>
                <a:schemeClr val="dk1"/>
              </a:buClr>
              <a:buSzPts val="1100"/>
              <a:buFont typeface="Arial"/>
              <a:buNone/>
            </a:pPr>
            <a:endParaRPr lang="en-GB" sz="1800"/>
          </a:p>
          <a:p>
            <a:pPr marL="0" lvl="0" indent="0" algn="l" rtl="0">
              <a:spcBef>
                <a:spcPts val="0"/>
              </a:spcBef>
              <a:spcAft>
                <a:spcPts val="0"/>
              </a:spcAft>
              <a:buNone/>
            </a:pPr>
            <a:endParaRPr lang="en-GB" sz="1800"/>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6</a:t>
            </a:fld>
            <a:endParaRPr lang="en-NL"/>
          </a:p>
        </p:txBody>
      </p:sp>
    </p:spTree>
    <p:extLst>
      <p:ext uri="{BB962C8B-B14F-4D97-AF65-F5344CB8AC3E}">
        <p14:creationId xmlns:p14="http://schemas.microsoft.com/office/powerpoint/2010/main" val="92780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marR="0" lvl="0" indent="0" algn="l" defTabSz="914400" rtl="0" eaLnBrk="1" fontAlgn="auto" latinLnBrk="0" hangingPunct="1">
              <a:lnSpc>
                <a:spcPct val="100000"/>
              </a:lnSpc>
              <a:spcBef>
                <a:spcPts val="0"/>
              </a:spcBef>
              <a:spcAft>
                <a:spcPts val="0"/>
              </a:spcAft>
              <a:buClrTx/>
              <a:buSzPts val="2000"/>
              <a:buFontTx/>
              <a:buNone/>
              <a:tabLst/>
              <a:defRPr/>
            </a:pPr>
            <a:r>
              <a:rPr lang="en-GB" sz="1800"/>
              <a:t>The Property is a generalized characteristic expressed by the value and is sometimes also called Quantity Kind. If the Property is not known, it may be deduced from the unit (e.g., using </a:t>
            </a:r>
            <a:r>
              <a:rPr lang="en-GB" sz="1800">
                <a:solidFill>
                  <a:srgbClr val="0F6FC6"/>
                </a:solidFill>
              </a:rPr>
              <a:t>I-ADOPT Unit-to-Property Lookup</a:t>
            </a:r>
            <a:r>
              <a:rPr lang="en-GB" sz="1800"/>
              <a:t>) or from the vocabulary used to define possible values. </a:t>
            </a:r>
            <a:endParaRPr lang="en-GB" sz="700"/>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7</a:t>
            </a:fld>
            <a:endParaRPr lang="en-NL"/>
          </a:p>
        </p:txBody>
      </p:sp>
    </p:spTree>
    <p:extLst>
      <p:ext uri="{BB962C8B-B14F-4D97-AF65-F5344CB8AC3E}">
        <p14:creationId xmlns:p14="http://schemas.microsoft.com/office/powerpoint/2010/main" val="101379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1600" marR="0" lvl="0" indent="0" algn="l" defTabSz="914400" rtl="0" eaLnBrk="1" fontAlgn="auto" latinLnBrk="0" hangingPunct="1">
              <a:lnSpc>
                <a:spcPct val="100000"/>
              </a:lnSpc>
              <a:spcBef>
                <a:spcPts val="0"/>
              </a:spcBef>
              <a:spcAft>
                <a:spcPts val="0"/>
              </a:spcAft>
              <a:buClrTx/>
              <a:buSzPts val="2000"/>
              <a:buFontTx/>
              <a:buNone/>
              <a:tabLst/>
              <a:defRPr/>
            </a:pPr>
            <a:r>
              <a:rPr lang="en-GB" sz="1800"/>
              <a:t>The Object of Interest is one of the entities involved in the observation. In particular, it is the Entity whose Property is observed. </a:t>
            </a:r>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8</a:t>
            </a:fld>
            <a:endParaRPr lang="en-NL"/>
          </a:p>
        </p:txBody>
      </p:sp>
    </p:spTree>
    <p:extLst>
      <p:ext uri="{BB962C8B-B14F-4D97-AF65-F5344CB8AC3E}">
        <p14:creationId xmlns:p14="http://schemas.microsoft.com/office/powerpoint/2010/main" val="261575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lvl="0" indent="0" algn="l" rtl="0">
              <a:spcBef>
                <a:spcPts val="0"/>
              </a:spcBef>
              <a:spcAft>
                <a:spcPts val="0"/>
              </a:spcAft>
              <a:buClr>
                <a:schemeClr val="dk1"/>
              </a:buClr>
              <a:buSzPts val="1400"/>
              <a:buFont typeface="Arial"/>
              <a:buNone/>
            </a:pPr>
            <a:r>
              <a:rPr lang="en-GB" sz="1800"/>
              <a:t>If the Object of Interest is embedded in or is a particular part of another Entity, that Entity is the Matrix of the observation. Note that not every observation necessarily contains a Matrix.</a:t>
            </a:r>
          </a:p>
          <a:p>
            <a:pPr marL="139700" lvl="0" indent="0" algn="l" rtl="0">
              <a:spcBef>
                <a:spcPts val="0"/>
              </a:spcBef>
              <a:spcAft>
                <a:spcPts val="0"/>
              </a:spcAft>
              <a:buClr>
                <a:schemeClr val="dk1"/>
              </a:buClr>
              <a:buSzPts val="1400"/>
              <a:buFont typeface="Arial"/>
              <a:buNone/>
            </a:pPr>
            <a:r>
              <a:rPr lang="en-GB" sz="1800"/>
              <a:t> </a:t>
            </a:r>
          </a:p>
          <a:p>
            <a:pPr marL="0" lvl="0" indent="0" algn="l" rtl="0">
              <a:spcBef>
                <a:spcPts val="0"/>
              </a:spcBef>
              <a:spcAft>
                <a:spcPts val="0"/>
              </a:spcAft>
              <a:buNone/>
            </a:pPr>
            <a:endParaRPr lang="en-GB" sz="1800"/>
          </a:p>
          <a:p>
            <a:pPr marL="101600" lvl="0" indent="0" algn="l" rtl="0">
              <a:spcBef>
                <a:spcPts val="0"/>
              </a:spcBef>
              <a:spcAft>
                <a:spcPts val="0"/>
              </a:spcAft>
              <a:buSzPts val="2000"/>
              <a:buNone/>
            </a:pPr>
            <a:endParaRPr lang="en-GB" sz="1800"/>
          </a:p>
        </p:txBody>
      </p:sp>
      <p:sp>
        <p:nvSpPr>
          <p:cNvPr id="4" name="Slide Number Placeholder 3"/>
          <p:cNvSpPr>
            <a:spLocks noGrp="1"/>
          </p:cNvSpPr>
          <p:nvPr>
            <p:ph type="sldNum" sz="quarter" idx="5"/>
          </p:nvPr>
        </p:nvSpPr>
        <p:spPr/>
        <p:txBody>
          <a:bodyPr/>
          <a:lstStyle/>
          <a:p>
            <a:fld id="{8921A17A-6E83-9F44-9457-C237F5CCE06C}" type="slidenum">
              <a:rPr lang="en-NL"/>
              <a:t>9</a:t>
            </a:fld>
            <a:endParaRPr lang="en-NL"/>
          </a:p>
        </p:txBody>
      </p:sp>
    </p:spTree>
    <p:extLst>
      <p:ext uri="{BB962C8B-B14F-4D97-AF65-F5344CB8AC3E}">
        <p14:creationId xmlns:p14="http://schemas.microsoft.com/office/powerpoint/2010/main" val="78549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14FD-8704-BDEB-E7B1-2CC077D6979C}"/>
              </a:ext>
            </a:extLst>
          </p:cNvPr>
          <p:cNvSpPr>
            <a:spLocks noGrp="1"/>
          </p:cNvSpPr>
          <p:nvPr>
            <p:ph type="ctrTitle"/>
          </p:nvPr>
        </p:nvSpPr>
        <p:spPr>
          <a:xfrm>
            <a:off x="1524000" y="524435"/>
            <a:ext cx="9144000" cy="2272553"/>
          </a:xfrm>
        </p:spPr>
        <p:txBody>
          <a:bodyPr anchor="ctr" anchorCtr="0">
            <a:normAutofit/>
          </a:bodyPr>
          <a:lstStyle>
            <a:lvl1pPr algn="ctr">
              <a:defRPr sz="4800">
                <a:solidFill>
                  <a:srgbClr val="1447A2"/>
                </a:solidFill>
              </a:defRPr>
            </a:lvl1pPr>
          </a:lstStyle>
          <a:p>
            <a:r>
              <a:rPr lang="en-GB"/>
              <a:t>Click to edit Master title style</a:t>
            </a:r>
            <a:endParaRPr lang="en-NL"/>
          </a:p>
        </p:txBody>
      </p:sp>
      <p:sp>
        <p:nvSpPr>
          <p:cNvPr id="3" name="Subtitle 2">
            <a:extLst>
              <a:ext uri="{FF2B5EF4-FFF2-40B4-BE49-F238E27FC236}">
                <a16:creationId xmlns:a16="http://schemas.microsoft.com/office/drawing/2014/main" id="{BB608381-A99E-44D3-9D4A-D59952D2B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Tree>
    <p:extLst>
      <p:ext uri="{BB962C8B-B14F-4D97-AF65-F5344CB8AC3E}">
        <p14:creationId xmlns:p14="http://schemas.microsoft.com/office/powerpoint/2010/main" val="290826573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90C9-1A86-E058-A2BC-7DC1E6A8CD22}"/>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455D73E2-9BFA-0596-EFF3-86CC42810CE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pic>
        <p:nvPicPr>
          <p:cNvPr id="4" name="Picture 2">
            <a:extLst>
              <a:ext uri="{FF2B5EF4-FFF2-40B4-BE49-F238E27FC236}">
                <a16:creationId xmlns:a16="http://schemas.microsoft.com/office/drawing/2014/main" id="{83689BCE-ED46-4818-FB6C-89B25356479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9737367" y="6392587"/>
            <a:ext cx="1244571" cy="39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EFA5B5D-F627-2952-FDAD-CF1DEFC2CA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76196" y="6410587"/>
            <a:ext cx="1028936"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584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2F5E-0C91-4B42-933B-8425F117A0E9}"/>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19D4AE1C-82C2-B918-3E6B-81482BF8F3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Tree>
    <p:extLst>
      <p:ext uri="{BB962C8B-B14F-4D97-AF65-F5344CB8AC3E}">
        <p14:creationId xmlns:p14="http://schemas.microsoft.com/office/powerpoint/2010/main" val="138116340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3090-098C-3386-E6C8-B0F7662AF628}"/>
              </a:ext>
            </a:extLst>
          </p:cNvPr>
          <p:cNvSpPr>
            <a:spLocks noGrp="1"/>
          </p:cNvSpPr>
          <p:nvPr>
            <p:ph type="title"/>
          </p:nvPr>
        </p:nvSpPr>
        <p:spPr/>
        <p:txBody>
          <a:bodyPr/>
          <a:lstStyle/>
          <a:p>
            <a:r>
              <a:rPr lang="en-GB"/>
              <a:t>Click to edit Master title style</a:t>
            </a:r>
            <a:endParaRPr lang="en-NL"/>
          </a:p>
        </p:txBody>
      </p:sp>
      <p:pic>
        <p:nvPicPr>
          <p:cNvPr id="3" name="Picture 2">
            <a:extLst>
              <a:ext uri="{FF2B5EF4-FFF2-40B4-BE49-F238E27FC236}">
                <a16:creationId xmlns:a16="http://schemas.microsoft.com/office/drawing/2014/main" id="{F631EE24-5E74-EF69-16B1-FA044AF2324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9737367" y="6392587"/>
            <a:ext cx="1244571" cy="396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EB588B8-7968-1768-E21D-544869AF5F5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76196" y="6410587"/>
            <a:ext cx="1028936"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8818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17049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03202-ED30-E7C1-E98A-FD244CC3836B}"/>
              </a:ext>
            </a:extLst>
          </p:cNvPr>
          <p:cNvSpPr>
            <a:spLocks noGrp="1"/>
          </p:cNvSpPr>
          <p:nvPr>
            <p:ph type="title"/>
          </p:nvPr>
        </p:nvSpPr>
        <p:spPr>
          <a:xfrm>
            <a:off x="838201" y="365126"/>
            <a:ext cx="9166412" cy="939240"/>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2109DDE-FE41-2979-B140-67CD71C0AFE2}"/>
              </a:ext>
            </a:extLst>
          </p:cNvPr>
          <p:cNvSpPr>
            <a:spLocks noGrp="1"/>
          </p:cNvSpPr>
          <p:nvPr>
            <p:ph type="body" idx="1"/>
          </p:nvPr>
        </p:nvSpPr>
        <p:spPr>
          <a:xfrm>
            <a:off x="838200" y="1586753"/>
            <a:ext cx="9166413" cy="459021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Tree>
    <p:extLst>
      <p:ext uri="{BB962C8B-B14F-4D97-AF65-F5344CB8AC3E}">
        <p14:creationId xmlns:p14="http://schemas.microsoft.com/office/powerpoint/2010/main" val="3398725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d-alliance.org/groups/interoperable-descriptions-observable-property-terminology-wg-i-adopt-w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adopt.github.io/terminologi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hyperlink" Target="https://cor.esipfed.org" TargetMode="External"/><Relationship Id="rId3" Type="http://schemas.openxmlformats.org/officeDocument/2006/relationships/hyperlink" Target="http://bit.ly/EarthScienceSemanticResources" TargetMode="External"/><Relationship Id="rId7" Type="http://schemas.openxmlformats.org/officeDocument/2006/relationships/hyperlink" Target="https://biodivportal.gfbio.org/" TargetMode="External"/><Relationship Id="rId12" Type="http://schemas.openxmlformats.org/officeDocument/2006/relationships/hyperlink" Target="https://lod-cloud.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coportal.lifewatch.eu/" TargetMode="External"/><Relationship Id="rId11" Type="http://schemas.openxmlformats.org/officeDocument/2006/relationships/hyperlink" Target="https://bartoc.org" TargetMode="External"/><Relationship Id="rId5" Type="http://schemas.openxmlformats.org/officeDocument/2006/relationships/hyperlink" Target="http://agroportal.lirmm.fr" TargetMode="External"/><Relationship Id="rId10" Type="http://schemas.openxmlformats.org/officeDocument/2006/relationships/hyperlink" Target="https://lov.linkeddata.es/dataset/lov/" TargetMode="External"/><Relationship Id="rId4" Type="http://schemas.openxmlformats.org/officeDocument/2006/relationships/hyperlink" Target="https://bioportal.bioontology.org" TargetMode="External"/><Relationship Id="rId9" Type="http://schemas.openxmlformats.org/officeDocument/2006/relationships/hyperlink" Target="https://mmisw.org/on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i-adopt/variables/blob/main/templates/full.tt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adopt.github.io/terminologies/unit2proper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A50F-5BEE-4997-293C-0A04586AB6AD}"/>
              </a:ext>
            </a:extLst>
          </p:cNvPr>
          <p:cNvSpPr>
            <a:spLocks noGrp="1"/>
          </p:cNvSpPr>
          <p:nvPr>
            <p:ph type="ctrTitle"/>
          </p:nvPr>
        </p:nvSpPr>
        <p:spPr>
          <a:xfrm>
            <a:off x="1524000" y="197856"/>
            <a:ext cx="9144000" cy="2413263"/>
          </a:xfrm>
        </p:spPr>
        <p:txBody>
          <a:bodyPr wrap="square">
            <a:normAutofit/>
          </a:bodyPr>
          <a:lstStyle/>
          <a:p>
            <a:r>
              <a:rPr lang="de-DE" sz="4800"/>
              <a:t>Step-by-step guide for creating FAIR variable descriptions using the I-ADOPT Framework</a:t>
            </a:r>
          </a:p>
        </p:txBody>
      </p:sp>
      <p:sp>
        <p:nvSpPr>
          <p:cNvPr id="6" name="TextBox 5">
            <a:extLst>
              <a:ext uri="{FF2B5EF4-FFF2-40B4-BE49-F238E27FC236}">
                <a16:creationId xmlns:a16="http://schemas.microsoft.com/office/drawing/2014/main" id="{5622AE71-64BC-400F-55CD-B3DFACD8E71B}"/>
              </a:ext>
            </a:extLst>
          </p:cNvPr>
          <p:cNvSpPr txBox="1"/>
          <p:nvPr/>
        </p:nvSpPr>
        <p:spPr>
          <a:xfrm>
            <a:off x="745340" y="3646298"/>
            <a:ext cx="6852530" cy="286232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GB" sz="1800" b="0"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RDA</a:t>
            </a:r>
            <a:r>
              <a:rPr lang="en-GB" sz="2800" b="1"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 </a:t>
            </a:r>
            <a:r>
              <a:rPr lang="en-GB" sz="1800" b="1"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I</a:t>
            </a:r>
            <a:r>
              <a:rPr lang="en-GB" sz="1800" b="0"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nteroper</a:t>
            </a:r>
            <a:r>
              <a:rPr lang="en-GB" sz="1800" b="1"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A</a:t>
            </a:r>
            <a:r>
              <a:rPr lang="en-GB" sz="1800" b="0"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ble </a:t>
            </a:r>
            <a:r>
              <a:rPr lang="en-GB" sz="1800" b="1"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t>
            </a:r>
            <a:r>
              <a:rPr lang="en-GB" sz="1800" b="0"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escriptions of </a:t>
            </a:r>
            <a:r>
              <a:rPr lang="en-GB" sz="1800" b="1"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O</a:t>
            </a:r>
            <a:r>
              <a:rPr lang="en-GB" sz="1800" b="0"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bservable </a:t>
            </a:r>
            <a:r>
              <a:rPr lang="en-GB" sz="1800" b="1"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a:t>
            </a:r>
            <a:r>
              <a:rPr lang="en-GB" sz="1800" b="0"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roperty </a:t>
            </a:r>
            <a:r>
              <a:rPr lang="en-GB" sz="1800" b="1" i="0" u="sng" strike="noStrike" cap="none">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T</a:t>
            </a:r>
            <a:r>
              <a:rPr lang="en-GB" sz="1800" b="0" i="0" u="sng" strike="noStrike" cap="none">
                <a:solidFill>
                  <a:srgbClr val="08488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erminology WG (I-ADOPT WG)</a:t>
            </a:r>
            <a:endParaRPr lang="en-GB">
              <a:solidFill>
                <a:srgbClr val="084887"/>
              </a:solidFill>
            </a:endParaRPr>
          </a:p>
          <a:p>
            <a:pPr marL="0" marR="0" lvl="0" indent="0" algn="l" rtl="0">
              <a:lnSpc>
                <a:spcPct val="100000"/>
              </a:lnSpc>
              <a:spcBef>
                <a:spcPts val="0"/>
              </a:spcBef>
              <a:spcAft>
                <a:spcPts val="0"/>
              </a:spcAft>
              <a:buClr>
                <a:srgbClr val="000000"/>
              </a:buClr>
              <a:buSzPts val="1400"/>
              <a:buFont typeface="Arial"/>
              <a:buNone/>
            </a:pPr>
            <a:br>
              <a:rPr lang="en-GB" sz="800" b="0" i="1" u="none" strike="noStrike" cap="none">
                <a:solidFill>
                  <a:srgbClr val="595959"/>
                </a:solidFill>
                <a:latin typeface="Calibri"/>
                <a:ea typeface="Calibri"/>
                <a:cs typeface="Calibri"/>
                <a:sym typeface="Calibri"/>
              </a:rPr>
            </a:br>
            <a:r>
              <a:rPr lang="en-GB" sz="1800" i="1">
                <a:solidFill>
                  <a:srgbClr val="595959"/>
                </a:solidFill>
                <a:latin typeface="Calibri"/>
                <a:ea typeface="Calibri"/>
                <a:cs typeface="Calibri"/>
                <a:sym typeface="Calibri"/>
              </a:rPr>
              <a:t>Core members:</a:t>
            </a:r>
            <a:endParaRPr lang="en-GB"/>
          </a:p>
          <a:p>
            <a:pPr marL="0" marR="0" lvl="0" indent="0" algn="l" rtl="0">
              <a:lnSpc>
                <a:spcPct val="100000"/>
              </a:lnSpc>
              <a:spcBef>
                <a:spcPts val="0"/>
              </a:spcBef>
              <a:spcAft>
                <a:spcPts val="0"/>
              </a:spcAft>
              <a:buClr>
                <a:srgbClr val="000000"/>
              </a:buClr>
              <a:buSzPts val="1400"/>
              <a:buFont typeface="Arial"/>
              <a:buNone/>
            </a:pPr>
            <a:r>
              <a:rPr lang="en-GB" sz="1800" b="1" i="0" u="none" strike="noStrike" cap="none">
                <a:solidFill>
                  <a:srgbClr val="595959"/>
                </a:solidFill>
                <a:latin typeface="Calibri"/>
                <a:ea typeface="Calibri"/>
                <a:cs typeface="Calibri"/>
                <a:sym typeface="Calibri"/>
              </a:rPr>
              <a:t>Barbara Magagna</a:t>
            </a:r>
            <a:r>
              <a:rPr lang="en-GB" sz="1800" b="0" i="0" u="none" strike="noStrike" cap="none">
                <a:solidFill>
                  <a:srgbClr val="595959"/>
                </a:solidFill>
                <a:latin typeface="Calibri"/>
                <a:ea typeface="Calibri"/>
                <a:cs typeface="Calibri"/>
                <a:sym typeface="Calibri"/>
              </a:rPr>
              <a:t>, GO FAIR Foundation, NL</a:t>
            </a:r>
            <a:endParaRPr lang="en-GB"/>
          </a:p>
          <a:p>
            <a:pPr marL="0" marR="0" lvl="0" indent="0" algn="l" rtl="0">
              <a:lnSpc>
                <a:spcPct val="100000"/>
              </a:lnSpc>
              <a:spcBef>
                <a:spcPts val="0"/>
              </a:spcBef>
              <a:spcAft>
                <a:spcPts val="0"/>
              </a:spcAft>
              <a:buClr>
                <a:srgbClr val="000000"/>
              </a:buClr>
              <a:buSzPts val="1400"/>
              <a:buFont typeface="Arial"/>
              <a:buNone/>
            </a:pPr>
            <a:r>
              <a:rPr lang="en-GB" sz="1800" b="1" i="0" u="none" strike="noStrike" cap="none">
                <a:solidFill>
                  <a:srgbClr val="595959"/>
                </a:solidFill>
                <a:latin typeface="Calibri"/>
                <a:ea typeface="Calibri"/>
                <a:cs typeface="Calibri"/>
                <a:sym typeface="Calibri"/>
              </a:rPr>
              <a:t>Gwenaëlle Moncoiffé</a:t>
            </a:r>
            <a:r>
              <a:rPr lang="en-GB" sz="1800" b="0" i="0" u="none" strike="noStrike" cap="none">
                <a:solidFill>
                  <a:srgbClr val="595959"/>
                </a:solidFill>
                <a:latin typeface="Calibri"/>
                <a:ea typeface="Calibri"/>
                <a:cs typeface="Calibri"/>
                <a:sym typeface="Calibri"/>
              </a:rPr>
              <a:t>, BODC, </a:t>
            </a:r>
            <a:r>
              <a:rPr lang="en-GB" sz="1800">
                <a:solidFill>
                  <a:srgbClr val="595959"/>
                </a:solidFill>
                <a:latin typeface="Calibri"/>
                <a:ea typeface="Calibri"/>
                <a:cs typeface="Calibri"/>
                <a:sym typeface="Calibri"/>
              </a:rPr>
              <a:t>UK</a:t>
            </a:r>
            <a:endParaRPr lang="en-GB"/>
          </a:p>
          <a:p>
            <a:pPr marL="0" marR="0" lvl="0" indent="0" algn="l" rtl="0">
              <a:lnSpc>
                <a:spcPct val="100000"/>
              </a:lnSpc>
              <a:spcBef>
                <a:spcPts val="0"/>
              </a:spcBef>
              <a:spcAft>
                <a:spcPts val="0"/>
              </a:spcAft>
              <a:buClr>
                <a:srgbClr val="000000"/>
              </a:buClr>
              <a:buSzPts val="1400"/>
              <a:buFont typeface="Arial"/>
              <a:buNone/>
            </a:pPr>
            <a:r>
              <a:rPr lang="en-GB" sz="1800" b="1" i="0" u="none" strike="noStrike" cap="none">
                <a:solidFill>
                  <a:srgbClr val="595959"/>
                </a:solidFill>
                <a:latin typeface="Calibri"/>
                <a:ea typeface="Calibri"/>
                <a:cs typeface="Calibri"/>
                <a:sym typeface="Calibri"/>
              </a:rPr>
              <a:t>Anusuryia Devaraju</a:t>
            </a:r>
            <a:r>
              <a:rPr lang="en-GB" sz="1800" b="0" i="0" u="none" strike="noStrike" cap="none">
                <a:solidFill>
                  <a:srgbClr val="595959"/>
                </a:solidFill>
                <a:latin typeface="Calibri"/>
                <a:ea typeface="Calibri"/>
                <a:cs typeface="Calibri"/>
                <a:sym typeface="Calibri"/>
              </a:rPr>
              <a:t>, CSIRO, AU</a:t>
            </a:r>
            <a:endParaRPr lang="en-GB"/>
          </a:p>
          <a:p>
            <a:pPr marL="0" marR="0" lvl="0" indent="0" algn="l" rtl="0">
              <a:lnSpc>
                <a:spcPct val="100000"/>
              </a:lnSpc>
              <a:spcBef>
                <a:spcPts val="0"/>
              </a:spcBef>
              <a:spcAft>
                <a:spcPts val="0"/>
              </a:spcAft>
              <a:buClr>
                <a:srgbClr val="000000"/>
              </a:buClr>
              <a:buSzPts val="1400"/>
              <a:buFont typeface="Arial"/>
              <a:buNone/>
            </a:pPr>
            <a:r>
              <a:rPr lang="en-GB" sz="1800" b="1" i="0" u="none" strike="noStrike" cap="none">
                <a:solidFill>
                  <a:srgbClr val="595959"/>
                </a:solidFill>
                <a:latin typeface="Calibri"/>
                <a:ea typeface="Calibri"/>
                <a:cs typeface="Calibri"/>
                <a:sym typeface="Calibri"/>
              </a:rPr>
              <a:t>Maria Stoica</a:t>
            </a:r>
            <a:r>
              <a:rPr lang="en-GB" sz="1800" b="0" i="0" u="none" strike="noStrike" cap="none">
                <a:solidFill>
                  <a:srgbClr val="595959"/>
                </a:solidFill>
                <a:latin typeface="Calibri"/>
                <a:ea typeface="Calibri"/>
                <a:cs typeface="Calibri"/>
                <a:sym typeface="Calibri"/>
              </a:rPr>
              <a:t>, University of Colorado, US</a:t>
            </a:r>
            <a:br>
              <a:rPr lang="en-GB" sz="1800" b="0" i="0" u="none" strike="noStrike" cap="none">
                <a:solidFill>
                  <a:srgbClr val="595959"/>
                </a:solidFill>
                <a:latin typeface="Calibri"/>
                <a:ea typeface="Calibri"/>
                <a:cs typeface="Calibri"/>
                <a:sym typeface="Calibri"/>
              </a:rPr>
            </a:br>
            <a:r>
              <a:rPr lang="en-GB" sz="1800" b="1" i="0" u="none" strike="noStrike" cap="none">
                <a:solidFill>
                  <a:srgbClr val="595959"/>
                </a:solidFill>
                <a:latin typeface="Calibri"/>
                <a:ea typeface="Calibri"/>
                <a:cs typeface="Calibri"/>
                <a:sym typeface="Calibri"/>
              </a:rPr>
              <a:t>Sirko Schindler</a:t>
            </a:r>
            <a:r>
              <a:rPr lang="en-GB" sz="1800" b="0" i="0" u="none" strike="noStrike" cap="none">
                <a:solidFill>
                  <a:srgbClr val="595959"/>
                </a:solidFill>
                <a:latin typeface="Calibri"/>
                <a:ea typeface="Calibri"/>
                <a:cs typeface="Calibri"/>
                <a:sym typeface="Calibri"/>
              </a:rPr>
              <a:t>, German Aerospace Center, DE</a:t>
            </a:r>
            <a:endParaRPr lang="en-GB"/>
          </a:p>
          <a:p>
            <a:pPr marL="0" marR="0" lvl="0" indent="0" algn="l" rtl="0">
              <a:lnSpc>
                <a:spcPct val="100000"/>
              </a:lnSpc>
              <a:spcBef>
                <a:spcPts val="0"/>
              </a:spcBef>
              <a:spcAft>
                <a:spcPts val="0"/>
              </a:spcAft>
              <a:buClr>
                <a:srgbClr val="000000"/>
              </a:buClr>
              <a:buSzPts val="1400"/>
              <a:buFont typeface="Arial"/>
              <a:buNone/>
            </a:pPr>
            <a:r>
              <a:rPr lang="en-GB" sz="1800" b="1" i="0" u="none" strike="noStrike" cap="none">
                <a:solidFill>
                  <a:srgbClr val="595959"/>
                </a:solidFill>
                <a:latin typeface="Calibri"/>
                <a:ea typeface="Calibri"/>
                <a:cs typeface="Calibri"/>
                <a:sym typeface="Calibri"/>
              </a:rPr>
              <a:t>Alison Pamment</a:t>
            </a:r>
            <a:r>
              <a:rPr lang="en-GB" sz="1800" b="0" i="0" u="none" strike="noStrike" cap="none">
                <a:solidFill>
                  <a:srgbClr val="595959"/>
                </a:solidFill>
                <a:latin typeface="Calibri"/>
                <a:ea typeface="Calibri"/>
                <a:cs typeface="Calibri"/>
                <a:sym typeface="Calibri"/>
              </a:rPr>
              <a:t>, Centre for Environmental Data Analysis, UK</a:t>
            </a:r>
            <a:endParaRPr lang="en-GB"/>
          </a:p>
        </p:txBody>
      </p:sp>
      <p:grpSp>
        <p:nvGrpSpPr>
          <p:cNvPr id="7" name="Group 6">
            <a:extLst>
              <a:ext uri="{FF2B5EF4-FFF2-40B4-BE49-F238E27FC236}">
                <a16:creationId xmlns:a16="http://schemas.microsoft.com/office/drawing/2014/main" id="{4FA05631-0223-5506-BD32-4C86F3CF1FBA}"/>
              </a:ext>
            </a:extLst>
          </p:cNvPr>
          <p:cNvGrpSpPr/>
          <p:nvPr/>
        </p:nvGrpSpPr>
        <p:grpSpPr>
          <a:xfrm>
            <a:off x="9215031" y="3685150"/>
            <a:ext cx="2331348" cy="2742051"/>
            <a:chOff x="9215031" y="3685150"/>
            <a:chExt cx="2331348" cy="2742051"/>
          </a:xfrm>
        </p:grpSpPr>
        <p:pic>
          <p:nvPicPr>
            <p:cNvPr id="5" name="Picture 2">
              <a:extLst>
                <a:ext uri="{FF2B5EF4-FFF2-40B4-BE49-F238E27FC236}">
                  <a16:creationId xmlns:a16="http://schemas.microsoft.com/office/drawing/2014/main" id="{B0D4DC3E-A730-5D4A-2684-0E82DD7C3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5212" y="4108398"/>
              <a:ext cx="2010986" cy="639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AAC574A-8A97-5C5B-2456-6DDFCD2D510A}"/>
                </a:ext>
              </a:extLst>
            </p:cNvPr>
            <p:cNvSpPr txBox="1"/>
            <p:nvPr/>
          </p:nvSpPr>
          <p:spPr>
            <a:xfrm>
              <a:off x="9544299" y="3685150"/>
              <a:ext cx="1672813" cy="369332"/>
            </a:xfrm>
            <a:prstGeom prst="rect">
              <a:avLst/>
            </a:prstGeom>
            <a:noFill/>
          </p:spPr>
          <p:txBody>
            <a:bodyPr wrap="square">
              <a:spAutoFit/>
            </a:bodyPr>
            <a:lstStyle/>
            <a:p>
              <a:pPr algn="ctr"/>
              <a:r>
                <a:rPr lang="en-GB" sz="1800" b="1" i="0" u="none" strike="noStrike" cap="none">
                  <a:solidFill>
                    <a:srgbClr val="084887"/>
                  </a:solidFill>
                  <a:latin typeface="Calibri"/>
                  <a:ea typeface="Calibri"/>
                  <a:cs typeface="Calibri"/>
                  <a:sym typeface="Calibri"/>
                </a:rPr>
                <a:t>Created by</a:t>
              </a:r>
              <a:endParaRPr lang="en-NL" b="1">
                <a:solidFill>
                  <a:srgbClr val="084887"/>
                </a:solidFill>
              </a:endParaRPr>
            </a:p>
          </p:txBody>
        </p:sp>
        <p:sp>
          <p:nvSpPr>
            <p:cNvPr id="10" name="TextBox 9">
              <a:extLst>
                <a:ext uri="{FF2B5EF4-FFF2-40B4-BE49-F238E27FC236}">
                  <a16:creationId xmlns:a16="http://schemas.microsoft.com/office/drawing/2014/main" id="{2960EE38-A01D-1233-6981-E6E67068C82F}"/>
                </a:ext>
              </a:extLst>
            </p:cNvPr>
            <p:cNvSpPr txBox="1"/>
            <p:nvPr/>
          </p:nvSpPr>
          <p:spPr>
            <a:xfrm>
              <a:off x="9215031" y="4859657"/>
              <a:ext cx="2331348" cy="369332"/>
            </a:xfrm>
            <a:prstGeom prst="rect">
              <a:avLst/>
            </a:prstGeom>
            <a:noFill/>
          </p:spPr>
          <p:txBody>
            <a:bodyPr wrap="square">
              <a:spAutoFit/>
            </a:bodyPr>
            <a:lstStyle/>
            <a:p>
              <a:pPr algn="ctr"/>
              <a:r>
                <a:rPr lang="en-GB" sz="1800" b="1" i="0" u="none" strike="noStrike" cap="none">
                  <a:solidFill>
                    <a:srgbClr val="084887"/>
                  </a:solidFill>
                  <a:latin typeface="Calibri"/>
                  <a:ea typeface="Calibri"/>
                  <a:cs typeface="Calibri"/>
                  <a:sym typeface="Calibri"/>
                </a:rPr>
                <a:t>In collaboration with</a:t>
              </a:r>
              <a:endParaRPr lang="en-NL" b="1">
                <a:solidFill>
                  <a:srgbClr val="084887"/>
                </a:solidFill>
              </a:endParaRPr>
            </a:p>
          </p:txBody>
        </p:sp>
        <p:pic>
          <p:nvPicPr>
            <p:cNvPr id="3" name="Google Shape;127;p14">
              <a:extLst>
                <a:ext uri="{FF2B5EF4-FFF2-40B4-BE49-F238E27FC236}">
                  <a16:creationId xmlns:a16="http://schemas.microsoft.com/office/drawing/2014/main" id="{C6DAEF13-1C4A-C4B7-D9F8-DB12D7818249}"/>
                </a:ext>
              </a:extLst>
            </p:cNvPr>
            <p:cNvPicPr preferRelativeResize="0"/>
            <p:nvPr/>
          </p:nvPicPr>
          <p:blipFill rotWithShape="1">
            <a:blip r:embed="rId5">
              <a:alphaModFix/>
            </a:blip>
            <a:srcRect/>
            <a:stretch/>
          </p:blipFill>
          <p:spPr>
            <a:xfrm>
              <a:off x="9547426" y="5282905"/>
              <a:ext cx="1666559" cy="1144296"/>
            </a:xfrm>
            <a:prstGeom prst="rect">
              <a:avLst/>
            </a:prstGeom>
            <a:noFill/>
            <a:ln>
              <a:noFill/>
            </a:ln>
          </p:spPr>
        </p:pic>
      </p:grpSp>
      <p:sp>
        <p:nvSpPr>
          <p:cNvPr id="4" name="Rectangle 3">
            <a:extLst>
              <a:ext uri="{FF2B5EF4-FFF2-40B4-BE49-F238E27FC236}">
                <a16:creationId xmlns:a16="http://schemas.microsoft.com/office/drawing/2014/main" id="{5FC51436-5BC2-FDEA-CEBA-FE51FA921DAF}"/>
              </a:ext>
            </a:extLst>
          </p:cNvPr>
          <p:cNvSpPr/>
          <p:nvPr/>
        </p:nvSpPr>
        <p:spPr>
          <a:xfrm>
            <a:off x="0" y="2833492"/>
            <a:ext cx="12192000" cy="369333"/>
          </a:xfrm>
          <a:prstGeom prst="rect">
            <a:avLst/>
          </a:prstGeom>
          <a:solidFill>
            <a:srgbClr val="EFC804">
              <a:alpha val="641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0023667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oogle Shape;109;p14">
            <a:extLst>
              <a:ext uri="{FF2B5EF4-FFF2-40B4-BE49-F238E27FC236}">
                <a16:creationId xmlns:a16="http://schemas.microsoft.com/office/drawing/2014/main" id="{B346D5D5-F60E-10B4-CCCB-C94D1541A68E}"/>
              </a:ext>
            </a:extLst>
          </p:cNvPr>
          <p:cNvPicPr preferRelativeResize="0">
            <a:picLocks noChangeAspect="1"/>
          </p:cNvPicPr>
          <p:nvPr/>
        </p:nvPicPr>
        <p:blipFill rotWithShape="1">
          <a:blip r:embed="rId3">
            <a:alphaModFix/>
          </a:blip>
          <a:srcRect/>
          <a:stretch/>
        </p:blipFill>
        <p:spPr>
          <a:xfrm>
            <a:off x="2507842" y="2733074"/>
            <a:ext cx="7452001" cy="1242000"/>
          </a:xfrm>
          <a:prstGeom prst="rect">
            <a:avLst/>
          </a:prstGeom>
          <a:noFill/>
          <a:ln>
            <a:noFill/>
          </a:ln>
        </p:spPr>
      </p:pic>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9"/>
            <a:ext cx="10672303" cy="1482292"/>
          </a:xfrm>
        </p:spPr>
        <p:txBody>
          <a:bodyPr>
            <a:normAutofit/>
          </a:bodyPr>
          <a:lstStyle/>
          <a:p>
            <a:pPr marL="0" indent="0">
              <a:lnSpc>
                <a:spcPct val="100000"/>
              </a:lnSpc>
              <a:spcAft>
                <a:spcPts val="600"/>
              </a:spcAft>
              <a:buNone/>
            </a:pPr>
            <a:r>
              <a:rPr lang="en-GB" sz="2400" b="1"/>
              <a:t>2.e Context of Object(s)</a:t>
            </a:r>
          </a:p>
          <a:p>
            <a:pPr marL="0" indent="0">
              <a:lnSpc>
                <a:spcPct val="100000"/>
              </a:lnSpc>
              <a:spcBef>
                <a:spcPts val="600"/>
              </a:spcBef>
              <a:spcAft>
                <a:spcPts val="600"/>
              </a:spcAft>
              <a:buNone/>
            </a:pPr>
            <a:r>
              <a:rPr lang="en-GB" sz="2400"/>
              <a:t>Context Objects are all other Entities needed to describe the Variable.</a:t>
            </a:r>
          </a:p>
          <a:p>
            <a:pPr marL="0" indent="0">
              <a:lnSpc>
                <a:spcPct val="100000"/>
              </a:lnSpc>
              <a:spcAft>
                <a:spcPts val="600"/>
              </a:spcAft>
              <a:buNone/>
            </a:pPr>
            <a:endParaRPr lang="en-GB" sz="2400"/>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2 - Identify roles</a:t>
            </a:r>
            <a:endParaRPr lang="en-NL" sz="3200"/>
          </a:p>
        </p:txBody>
      </p:sp>
    </p:spTree>
    <p:extLst>
      <p:ext uri="{BB962C8B-B14F-4D97-AF65-F5344CB8AC3E}">
        <p14:creationId xmlns:p14="http://schemas.microsoft.com/office/powerpoint/2010/main" val="296522921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BF1FC9F-5489-161E-F814-C320781204A0}"/>
              </a:ext>
            </a:extLst>
          </p:cNvPr>
          <p:cNvGrpSpPr>
            <a:grpSpLocks noChangeAspect="1"/>
          </p:cNvGrpSpPr>
          <p:nvPr/>
        </p:nvGrpSpPr>
        <p:grpSpPr>
          <a:xfrm>
            <a:off x="1784717" y="3083169"/>
            <a:ext cx="8702439" cy="1944000"/>
            <a:chOff x="530350" y="4190746"/>
            <a:chExt cx="7331400" cy="1637729"/>
          </a:xfrm>
        </p:grpSpPr>
        <p:pic>
          <p:nvPicPr>
            <p:cNvPr id="29" name="Google Shape;116;p15">
              <a:extLst>
                <a:ext uri="{FF2B5EF4-FFF2-40B4-BE49-F238E27FC236}">
                  <a16:creationId xmlns:a16="http://schemas.microsoft.com/office/drawing/2014/main" id="{3254E476-0E98-95B5-2AE4-7E2D737A4879}"/>
                </a:ext>
              </a:extLst>
            </p:cNvPr>
            <p:cNvPicPr preferRelativeResize="0"/>
            <p:nvPr/>
          </p:nvPicPr>
          <p:blipFill rotWithShape="1">
            <a:blip r:embed="rId3">
              <a:alphaModFix/>
            </a:blip>
            <a:srcRect b="83291"/>
            <a:stretch/>
          </p:blipFill>
          <p:spPr>
            <a:xfrm>
              <a:off x="530350" y="4190746"/>
              <a:ext cx="6867151" cy="343525"/>
            </a:xfrm>
            <a:prstGeom prst="rect">
              <a:avLst/>
            </a:prstGeom>
            <a:noFill/>
            <a:ln>
              <a:noFill/>
            </a:ln>
          </p:spPr>
        </p:pic>
        <p:cxnSp>
          <p:nvCxnSpPr>
            <p:cNvPr id="30" name="Google Shape;117;p15">
              <a:extLst>
                <a:ext uri="{FF2B5EF4-FFF2-40B4-BE49-F238E27FC236}">
                  <a16:creationId xmlns:a16="http://schemas.microsoft.com/office/drawing/2014/main" id="{326EE265-6C98-4A6E-5709-E649B05E8551}"/>
                </a:ext>
              </a:extLst>
            </p:cNvPr>
            <p:cNvCxnSpPr/>
            <p:nvPr/>
          </p:nvCxnSpPr>
          <p:spPr>
            <a:xfrm>
              <a:off x="3698925" y="4534275"/>
              <a:ext cx="7200" cy="543000"/>
            </a:xfrm>
            <a:prstGeom prst="straightConnector1">
              <a:avLst/>
            </a:prstGeom>
            <a:noFill/>
            <a:ln w="19050" cap="flat" cmpd="sng">
              <a:solidFill>
                <a:srgbClr val="000000"/>
              </a:solidFill>
              <a:prstDash val="solid"/>
              <a:round/>
              <a:headEnd type="none" w="med" len="med"/>
              <a:tailEnd type="triangle" w="med" len="med"/>
            </a:ln>
          </p:spPr>
        </p:cxnSp>
        <p:cxnSp>
          <p:nvCxnSpPr>
            <p:cNvPr id="31" name="Google Shape;118;p15">
              <a:extLst>
                <a:ext uri="{FF2B5EF4-FFF2-40B4-BE49-F238E27FC236}">
                  <a16:creationId xmlns:a16="http://schemas.microsoft.com/office/drawing/2014/main" id="{D0DCE2D0-1E9E-4056-98BC-7F1218CD3063}"/>
                </a:ext>
              </a:extLst>
            </p:cNvPr>
            <p:cNvCxnSpPr/>
            <p:nvPr/>
          </p:nvCxnSpPr>
          <p:spPr>
            <a:xfrm>
              <a:off x="5022525" y="4534275"/>
              <a:ext cx="7800" cy="948600"/>
            </a:xfrm>
            <a:prstGeom prst="straightConnector1">
              <a:avLst/>
            </a:prstGeom>
            <a:noFill/>
            <a:ln w="19050" cap="flat" cmpd="sng">
              <a:solidFill>
                <a:srgbClr val="000000"/>
              </a:solidFill>
              <a:prstDash val="solid"/>
              <a:round/>
              <a:headEnd type="none" w="med" len="med"/>
              <a:tailEnd type="triangle" w="med" len="med"/>
            </a:ln>
          </p:spPr>
        </p:cxnSp>
        <p:cxnSp>
          <p:nvCxnSpPr>
            <p:cNvPr id="32" name="Google Shape;119;p15">
              <a:extLst>
                <a:ext uri="{FF2B5EF4-FFF2-40B4-BE49-F238E27FC236}">
                  <a16:creationId xmlns:a16="http://schemas.microsoft.com/office/drawing/2014/main" id="{BC2022AF-FE0E-7004-E611-118D74A7ED94}"/>
                </a:ext>
              </a:extLst>
            </p:cNvPr>
            <p:cNvCxnSpPr/>
            <p:nvPr/>
          </p:nvCxnSpPr>
          <p:spPr>
            <a:xfrm>
              <a:off x="5435225" y="4534275"/>
              <a:ext cx="7200" cy="543000"/>
            </a:xfrm>
            <a:prstGeom prst="straightConnector1">
              <a:avLst/>
            </a:prstGeom>
            <a:noFill/>
            <a:ln w="19050" cap="flat" cmpd="sng">
              <a:solidFill>
                <a:srgbClr val="000000"/>
              </a:solidFill>
              <a:prstDash val="solid"/>
              <a:round/>
              <a:headEnd type="none" w="med" len="med"/>
              <a:tailEnd type="triangle" w="med" len="med"/>
            </a:ln>
          </p:spPr>
        </p:cxnSp>
        <p:cxnSp>
          <p:nvCxnSpPr>
            <p:cNvPr id="33" name="Google Shape;120;p15">
              <a:extLst>
                <a:ext uri="{FF2B5EF4-FFF2-40B4-BE49-F238E27FC236}">
                  <a16:creationId xmlns:a16="http://schemas.microsoft.com/office/drawing/2014/main" id="{9C51B9EA-FCC8-4210-606A-26F4B8E16E40}"/>
                </a:ext>
              </a:extLst>
            </p:cNvPr>
            <p:cNvCxnSpPr/>
            <p:nvPr/>
          </p:nvCxnSpPr>
          <p:spPr>
            <a:xfrm>
              <a:off x="6583950" y="4534275"/>
              <a:ext cx="7200" cy="543000"/>
            </a:xfrm>
            <a:prstGeom prst="straightConnector1">
              <a:avLst/>
            </a:prstGeom>
            <a:noFill/>
            <a:ln w="19050" cap="flat" cmpd="sng">
              <a:solidFill>
                <a:srgbClr val="000000"/>
              </a:solidFill>
              <a:prstDash val="solid"/>
              <a:round/>
              <a:headEnd type="none" w="med" len="med"/>
              <a:tailEnd type="triangle" w="med" len="med"/>
            </a:ln>
          </p:spPr>
        </p:cxnSp>
        <p:cxnSp>
          <p:nvCxnSpPr>
            <p:cNvPr id="34" name="Google Shape;121;p15">
              <a:extLst>
                <a:ext uri="{FF2B5EF4-FFF2-40B4-BE49-F238E27FC236}">
                  <a16:creationId xmlns:a16="http://schemas.microsoft.com/office/drawing/2014/main" id="{B6976F2D-B334-F84F-18FC-FD1ECBC8D19B}"/>
                </a:ext>
              </a:extLst>
            </p:cNvPr>
            <p:cNvCxnSpPr/>
            <p:nvPr/>
          </p:nvCxnSpPr>
          <p:spPr>
            <a:xfrm>
              <a:off x="1859550" y="4534275"/>
              <a:ext cx="7200" cy="543000"/>
            </a:xfrm>
            <a:prstGeom prst="straightConnector1">
              <a:avLst/>
            </a:prstGeom>
            <a:noFill/>
            <a:ln w="19050" cap="flat" cmpd="sng">
              <a:solidFill>
                <a:srgbClr val="000000"/>
              </a:solidFill>
              <a:prstDash val="solid"/>
              <a:round/>
              <a:headEnd type="none" w="med" len="med"/>
              <a:tailEnd type="triangle" w="med" len="med"/>
            </a:ln>
          </p:spPr>
        </p:cxnSp>
        <p:sp>
          <p:nvSpPr>
            <p:cNvPr id="35" name="Google Shape;122;p15">
              <a:extLst>
                <a:ext uri="{FF2B5EF4-FFF2-40B4-BE49-F238E27FC236}">
                  <a16:creationId xmlns:a16="http://schemas.microsoft.com/office/drawing/2014/main" id="{30EFC32D-B325-EC3C-3AA8-0EC516F28AB6}"/>
                </a:ext>
              </a:extLst>
            </p:cNvPr>
            <p:cNvSpPr txBox="1"/>
            <p:nvPr/>
          </p:nvSpPr>
          <p:spPr>
            <a:xfrm>
              <a:off x="1407300" y="5077275"/>
              <a:ext cx="1131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solidFill>
                    <a:srgbClr val="000000"/>
                  </a:solidFill>
                  <a:latin typeface="Calibri"/>
                  <a:ea typeface="Calibri"/>
                  <a:cs typeface="Calibri"/>
                  <a:sym typeface="Calibri"/>
                </a:rPr>
                <a:t>Property</a:t>
              </a:r>
              <a:endParaRPr sz="1700">
                <a:solidFill>
                  <a:srgbClr val="000000"/>
                </a:solidFill>
                <a:latin typeface="Calibri"/>
                <a:ea typeface="Calibri"/>
                <a:cs typeface="Calibri"/>
                <a:sym typeface="Calibri"/>
              </a:endParaRPr>
            </a:p>
          </p:txBody>
        </p:sp>
        <p:sp>
          <p:nvSpPr>
            <p:cNvPr id="36" name="Google Shape;123;p15">
              <a:extLst>
                <a:ext uri="{FF2B5EF4-FFF2-40B4-BE49-F238E27FC236}">
                  <a16:creationId xmlns:a16="http://schemas.microsoft.com/office/drawing/2014/main" id="{0D7E9908-4AE0-8FBA-7843-8E6FB2B495B3}"/>
                </a:ext>
              </a:extLst>
            </p:cNvPr>
            <p:cNvSpPr txBox="1"/>
            <p:nvPr/>
          </p:nvSpPr>
          <p:spPr>
            <a:xfrm>
              <a:off x="2748850" y="5077275"/>
              <a:ext cx="1905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solidFill>
                    <a:srgbClr val="000000"/>
                  </a:solidFill>
                  <a:latin typeface="Calibri"/>
                  <a:ea typeface="Calibri"/>
                  <a:cs typeface="Calibri"/>
                  <a:sym typeface="Calibri"/>
                </a:rPr>
                <a:t>Object of Interest</a:t>
              </a:r>
              <a:endParaRPr sz="1700">
                <a:solidFill>
                  <a:srgbClr val="000000"/>
                </a:solidFill>
                <a:latin typeface="Calibri"/>
                <a:ea typeface="Calibri"/>
                <a:cs typeface="Calibri"/>
                <a:sym typeface="Calibri"/>
              </a:endParaRPr>
            </a:p>
          </p:txBody>
        </p:sp>
        <p:sp>
          <p:nvSpPr>
            <p:cNvPr id="37" name="Google Shape;124;p15">
              <a:extLst>
                <a:ext uri="{FF2B5EF4-FFF2-40B4-BE49-F238E27FC236}">
                  <a16:creationId xmlns:a16="http://schemas.microsoft.com/office/drawing/2014/main" id="{AB831FF0-8C42-7713-2A8C-BA3BBBDAFA2E}"/>
                </a:ext>
              </a:extLst>
            </p:cNvPr>
            <p:cNvSpPr txBox="1"/>
            <p:nvPr/>
          </p:nvSpPr>
          <p:spPr>
            <a:xfrm>
              <a:off x="4530125" y="5382075"/>
              <a:ext cx="1131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solidFill>
                    <a:srgbClr val="000000"/>
                  </a:solidFill>
                  <a:latin typeface="Calibri"/>
                  <a:ea typeface="Calibri"/>
                  <a:cs typeface="Calibri"/>
                  <a:sym typeface="Calibri"/>
                </a:rPr>
                <a:t>Constraint</a:t>
              </a:r>
              <a:endParaRPr sz="1700">
                <a:solidFill>
                  <a:srgbClr val="000000"/>
                </a:solidFill>
                <a:latin typeface="Calibri"/>
                <a:ea typeface="Calibri"/>
                <a:cs typeface="Calibri"/>
                <a:sym typeface="Calibri"/>
              </a:endParaRPr>
            </a:p>
          </p:txBody>
        </p:sp>
        <p:sp>
          <p:nvSpPr>
            <p:cNvPr id="38" name="Google Shape;125;p15">
              <a:extLst>
                <a:ext uri="{FF2B5EF4-FFF2-40B4-BE49-F238E27FC236}">
                  <a16:creationId xmlns:a16="http://schemas.microsoft.com/office/drawing/2014/main" id="{A57333E6-6310-6A1F-01E0-9717B304D1A8}"/>
                </a:ext>
              </a:extLst>
            </p:cNvPr>
            <p:cNvSpPr txBox="1"/>
            <p:nvPr/>
          </p:nvSpPr>
          <p:spPr>
            <a:xfrm>
              <a:off x="5084600" y="5077275"/>
              <a:ext cx="763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solidFill>
                    <a:srgbClr val="000000"/>
                  </a:solidFill>
                  <a:latin typeface="Calibri"/>
                  <a:ea typeface="Calibri"/>
                  <a:cs typeface="Calibri"/>
                  <a:sym typeface="Calibri"/>
                </a:rPr>
                <a:t>Matrix</a:t>
              </a:r>
              <a:endParaRPr sz="1700">
                <a:solidFill>
                  <a:srgbClr val="000000"/>
                </a:solidFill>
                <a:latin typeface="Calibri"/>
                <a:ea typeface="Calibri"/>
                <a:cs typeface="Calibri"/>
                <a:sym typeface="Calibri"/>
              </a:endParaRPr>
            </a:p>
          </p:txBody>
        </p:sp>
        <p:sp>
          <p:nvSpPr>
            <p:cNvPr id="39" name="Google Shape;126;p15">
              <a:extLst>
                <a:ext uri="{FF2B5EF4-FFF2-40B4-BE49-F238E27FC236}">
                  <a16:creationId xmlns:a16="http://schemas.microsoft.com/office/drawing/2014/main" id="{7CAA3A54-921E-FA77-F9E9-BC084FDD0C5C}"/>
                </a:ext>
              </a:extLst>
            </p:cNvPr>
            <p:cNvSpPr txBox="1"/>
            <p:nvPr/>
          </p:nvSpPr>
          <p:spPr>
            <a:xfrm>
              <a:off x="5955850" y="5077263"/>
              <a:ext cx="1905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solidFill>
                    <a:srgbClr val="000000"/>
                  </a:solidFill>
                  <a:latin typeface="Calibri"/>
                  <a:ea typeface="Calibri"/>
                  <a:cs typeface="Calibri"/>
                  <a:sym typeface="Calibri"/>
                </a:rPr>
                <a:t>Context object</a:t>
              </a:r>
              <a:endParaRPr sz="1700">
                <a:solidFill>
                  <a:srgbClr val="000000"/>
                </a:solidFill>
                <a:latin typeface="Calibri"/>
                <a:ea typeface="Calibri"/>
                <a:cs typeface="Calibri"/>
                <a:sym typeface="Calibri"/>
              </a:endParaRPr>
            </a:p>
          </p:txBody>
        </p:sp>
      </p:grpSp>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9"/>
            <a:ext cx="10672303" cy="1685492"/>
          </a:xfrm>
        </p:spPr>
        <p:txBody>
          <a:bodyPr>
            <a:normAutofit/>
          </a:bodyPr>
          <a:lstStyle/>
          <a:p>
            <a:pPr marL="0" indent="0">
              <a:lnSpc>
                <a:spcPct val="100000"/>
              </a:lnSpc>
              <a:spcAft>
                <a:spcPts val="600"/>
              </a:spcAft>
              <a:buNone/>
            </a:pPr>
            <a:r>
              <a:rPr lang="en-GB" sz="2400" b="1"/>
              <a:t>2.f Further Decompose Entities </a:t>
            </a:r>
            <a:r>
              <a:rPr lang="en-GB" sz="2400" b="1" i="1"/>
              <a:t>(if required)</a:t>
            </a:r>
            <a:endParaRPr lang="en-GB" sz="2400" b="1"/>
          </a:p>
          <a:p>
            <a:pPr marL="0" indent="0">
              <a:lnSpc>
                <a:spcPct val="100000"/>
              </a:lnSpc>
              <a:spcBef>
                <a:spcPts val="600"/>
              </a:spcBef>
              <a:spcAft>
                <a:spcPts val="600"/>
              </a:spcAft>
              <a:buNone/>
            </a:pPr>
            <a:r>
              <a:rPr lang="en-GB" sz="2400"/>
              <a:t>Check whether it is necessary to further decompose the identified entities into more general reusable concepts to constrain their scope in this particular scenario.</a:t>
            </a:r>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2 - Identify roles</a:t>
            </a:r>
            <a:endParaRPr lang="en-NL" sz="3200"/>
          </a:p>
        </p:txBody>
      </p:sp>
    </p:spTree>
    <p:extLst>
      <p:ext uri="{BB962C8B-B14F-4D97-AF65-F5344CB8AC3E}">
        <p14:creationId xmlns:p14="http://schemas.microsoft.com/office/powerpoint/2010/main" val="271190500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9"/>
            <a:ext cx="10672303" cy="1985212"/>
          </a:xfrm>
        </p:spPr>
        <p:txBody>
          <a:bodyPr>
            <a:normAutofit/>
          </a:bodyPr>
          <a:lstStyle/>
          <a:p>
            <a:pPr marL="0" indent="0">
              <a:lnSpc>
                <a:spcPct val="100000"/>
              </a:lnSpc>
              <a:spcAft>
                <a:spcPts val="600"/>
              </a:spcAft>
              <a:buNone/>
            </a:pPr>
            <a:r>
              <a:rPr lang="en-GB" sz="2400" b="1"/>
              <a:t>3.a Make your variable description machine readable </a:t>
            </a:r>
          </a:p>
          <a:p>
            <a:pPr>
              <a:lnSpc>
                <a:spcPct val="100000"/>
              </a:lnSpc>
              <a:spcBef>
                <a:spcPts val="600"/>
              </a:spcBef>
              <a:spcAft>
                <a:spcPts val="600"/>
              </a:spcAft>
            </a:pPr>
            <a:r>
              <a:rPr lang="en-GB" sz="2400"/>
              <a:t>Link each component to a concept from a commonly available terminology. </a:t>
            </a:r>
          </a:p>
          <a:p>
            <a:pPr>
              <a:lnSpc>
                <a:spcPct val="100000"/>
              </a:lnSpc>
              <a:spcBef>
                <a:spcPts val="600"/>
              </a:spcBef>
              <a:spcAft>
                <a:spcPts val="600"/>
              </a:spcAft>
            </a:pPr>
            <a:r>
              <a:rPr lang="en-GB" sz="2400"/>
              <a:t>Find suitable terminologies in the </a:t>
            </a:r>
            <a:r>
              <a:rPr lang="en-GB" sz="2400" u="sng">
                <a:solidFill>
                  <a:schemeClr val="hlink"/>
                </a:solidFill>
                <a:hlinkClick r:id="rId3"/>
              </a:rPr>
              <a:t>I-ADOPT Catalogue of Terminologies</a:t>
            </a:r>
            <a:r>
              <a:rPr lang="en-GB" sz="1400"/>
              <a:t>.</a:t>
            </a:r>
            <a:endParaRPr lang="en-GB" sz="2400"/>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3 - Annotate with semantic concepts</a:t>
            </a:r>
            <a:endParaRPr lang="en-NL" sz="3200"/>
          </a:p>
        </p:txBody>
      </p:sp>
      <p:pic>
        <p:nvPicPr>
          <p:cNvPr id="3" name="Google Shape;133;p16">
            <a:extLst>
              <a:ext uri="{FF2B5EF4-FFF2-40B4-BE49-F238E27FC236}">
                <a16:creationId xmlns:a16="http://schemas.microsoft.com/office/drawing/2014/main" id="{16A6FA85-B4A2-D46D-6397-0CAAF4532A2B}"/>
              </a:ext>
            </a:extLst>
          </p:cNvPr>
          <p:cNvPicPr preferRelativeResize="0">
            <a:picLocks noChangeAspect="1"/>
          </p:cNvPicPr>
          <p:nvPr/>
        </p:nvPicPr>
        <p:blipFill rotWithShape="1">
          <a:blip r:embed="rId4">
            <a:alphaModFix/>
          </a:blip>
          <a:srcRect/>
          <a:stretch/>
        </p:blipFill>
        <p:spPr>
          <a:xfrm>
            <a:off x="1779773" y="3079088"/>
            <a:ext cx="8176655" cy="2448000"/>
          </a:xfrm>
          <a:prstGeom prst="rect">
            <a:avLst/>
          </a:prstGeom>
          <a:noFill/>
          <a:ln>
            <a:noFill/>
          </a:ln>
        </p:spPr>
      </p:pic>
    </p:spTree>
    <p:extLst>
      <p:ext uri="{BB962C8B-B14F-4D97-AF65-F5344CB8AC3E}">
        <p14:creationId xmlns:p14="http://schemas.microsoft.com/office/powerpoint/2010/main" val="38660523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3 - Annotate with semantic concepts</a:t>
            </a:r>
            <a:endParaRPr lang="en-NL" sz="3200"/>
          </a:p>
        </p:txBody>
      </p:sp>
      <p:graphicFrame>
        <p:nvGraphicFramePr>
          <p:cNvPr id="5" name="Google Shape;140;p17">
            <a:extLst>
              <a:ext uri="{FF2B5EF4-FFF2-40B4-BE49-F238E27FC236}">
                <a16:creationId xmlns:a16="http://schemas.microsoft.com/office/drawing/2014/main" id="{E69670F6-CCDF-0B66-9FA6-B9495BD1590D}"/>
              </a:ext>
            </a:extLst>
          </p:cNvPr>
          <p:cNvGraphicFramePr/>
          <p:nvPr>
            <p:extLst>
              <p:ext uri="{D42A27DB-BD31-4B8C-83A1-F6EECF244321}">
                <p14:modId xmlns:p14="http://schemas.microsoft.com/office/powerpoint/2010/main" val="3885971861"/>
              </p:ext>
            </p:extLst>
          </p:nvPr>
        </p:nvGraphicFramePr>
        <p:xfrm>
          <a:off x="793950" y="1089690"/>
          <a:ext cx="10768130" cy="5108498"/>
        </p:xfrm>
        <a:graphic>
          <a:graphicData uri="http://schemas.openxmlformats.org/drawingml/2006/table">
            <a:tbl>
              <a:tblPr>
                <a:noFill/>
              </a:tblPr>
              <a:tblGrid>
                <a:gridCol w="3087170">
                  <a:extLst>
                    <a:ext uri="{9D8B030D-6E8A-4147-A177-3AD203B41FA5}">
                      <a16:colId xmlns:a16="http://schemas.microsoft.com/office/drawing/2014/main" val="20000"/>
                    </a:ext>
                  </a:extLst>
                </a:gridCol>
                <a:gridCol w="4492861">
                  <a:extLst>
                    <a:ext uri="{9D8B030D-6E8A-4147-A177-3AD203B41FA5}">
                      <a16:colId xmlns:a16="http://schemas.microsoft.com/office/drawing/2014/main" val="20001"/>
                    </a:ext>
                  </a:extLst>
                </a:gridCol>
                <a:gridCol w="3188099">
                  <a:extLst>
                    <a:ext uri="{9D8B030D-6E8A-4147-A177-3AD203B41FA5}">
                      <a16:colId xmlns:a16="http://schemas.microsoft.com/office/drawing/2014/main" val="20002"/>
                    </a:ext>
                  </a:extLst>
                </a:gridCol>
              </a:tblGrid>
              <a:tr h="492710">
                <a:tc>
                  <a:txBody>
                    <a:bodyPr/>
                    <a:lstStyle/>
                    <a:p>
                      <a:pPr marL="0" lvl="0" indent="0" algn="l" rtl="0">
                        <a:spcBef>
                          <a:spcPts val="0"/>
                        </a:spcBef>
                        <a:spcAft>
                          <a:spcPts val="0"/>
                        </a:spcAft>
                        <a:buNone/>
                      </a:pPr>
                      <a:r>
                        <a:rPr lang="en-GB" sz="1200"/>
                        <a:t>Earth Science Semantic Resources</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t>List of Earth Science vocabulary repositories (includes BioPortal and many others)</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rgbClr val="1155CC"/>
                          </a:solidFill>
                          <a:hlinkClick r:id="rId3">
                            <a:extLst>
                              <a:ext uri="{A12FA001-AC4F-418D-AE19-62706E023703}">
                                <ahyp:hlinkClr xmlns:ahyp="http://schemas.microsoft.com/office/drawing/2018/hyperlinkcolor" val="tx"/>
                              </a:ext>
                            </a:extLst>
                          </a:hlinkClick>
                        </a:rPr>
                        <a:t>http://bit.ly/EarthScienceSemanticResources</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8525">
                <a:tc>
                  <a:txBody>
                    <a:bodyPr/>
                    <a:lstStyle/>
                    <a:p>
                      <a:pPr marL="0" lvl="0" indent="0" algn="l" rtl="0">
                        <a:spcBef>
                          <a:spcPts val="0"/>
                        </a:spcBef>
                        <a:spcAft>
                          <a:spcPts val="0"/>
                        </a:spcAft>
                        <a:buNone/>
                      </a:pPr>
                      <a:r>
                        <a:rPr lang="en-GB" sz="1200"/>
                        <a:t>BioPortal</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t>List of vocabulary resources from multiple domains (mostly biomedical); CEDAR can use these resources</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rgbClr val="1155CC"/>
                          </a:solidFill>
                          <a:hlinkClick r:id="rId4">
                            <a:extLst>
                              <a:ext uri="{A12FA001-AC4F-418D-AE19-62706E023703}">
                                <ahyp:hlinkClr xmlns:ahyp="http://schemas.microsoft.com/office/drawing/2018/hyperlinkcolor" val="tx"/>
                              </a:ext>
                            </a:extLst>
                          </a:hlinkClick>
                        </a:rPr>
                        <a:t>https://bioportal.bioontology.org</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92710">
                <a:tc>
                  <a:txBody>
                    <a:bodyPr/>
                    <a:lstStyle/>
                    <a:p>
                      <a:pPr marL="0" lvl="0" indent="0" algn="l" rtl="0">
                        <a:spcBef>
                          <a:spcPts val="0"/>
                        </a:spcBef>
                        <a:spcAft>
                          <a:spcPts val="0"/>
                        </a:spcAft>
                        <a:buNone/>
                      </a:pPr>
                      <a:r>
                        <a:rPr lang="en-GB" sz="1200"/>
                        <a:t>AgroPortal</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t>List of vocabulary resources related to agriculture; many are also in BioPortal</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rgbClr val="1155CC"/>
                          </a:solidFill>
                          <a:hlinkClick r:id="rId5">
                            <a:extLst>
                              <a:ext uri="{A12FA001-AC4F-418D-AE19-62706E023703}">
                                <ahyp:hlinkClr xmlns:ahyp="http://schemas.microsoft.com/office/drawing/2018/hyperlinkcolor" val="tx"/>
                              </a:ext>
                            </a:extLst>
                          </a:hlinkClick>
                        </a:rPr>
                        <a:t>http://agroportal.lirmm.fr</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4117">
                <a:tc>
                  <a:txBody>
                    <a:bodyPr/>
                    <a:lstStyle/>
                    <a:p>
                      <a:pPr marL="0" lvl="0" indent="0" algn="l" rtl="0">
                        <a:spcBef>
                          <a:spcPts val="0"/>
                        </a:spcBef>
                        <a:spcAft>
                          <a:spcPts val="0"/>
                        </a:spcAft>
                        <a:buNone/>
                      </a:pPr>
                      <a:r>
                        <a:rPr lang="en-GB" sz="1200"/>
                        <a:t>EcoPortal</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1200">
                          <a:solidFill>
                            <a:schemeClr val="dk1"/>
                          </a:solidFill>
                        </a:rPr>
                        <a:t>List of vocabulary resources related to ecology</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chemeClr val="hlink"/>
                          </a:solidFill>
                          <a:hlinkClick r:id="rId6"/>
                        </a:rPr>
                        <a:t>https://ecoportal.lifewatch.eu/</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3933">
                <a:tc>
                  <a:txBody>
                    <a:bodyPr/>
                    <a:lstStyle/>
                    <a:p>
                      <a:pPr marL="0" lvl="0" indent="0" algn="l" rtl="0">
                        <a:spcBef>
                          <a:spcPts val="0"/>
                        </a:spcBef>
                        <a:spcAft>
                          <a:spcPts val="0"/>
                        </a:spcAft>
                        <a:buNone/>
                      </a:pPr>
                      <a:r>
                        <a:rPr lang="en-GB" sz="1200"/>
                        <a:t>BiodivPortal</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1200">
                          <a:solidFill>
                            <a:schemeClr val="dk1"/>
                          </a:solidFill>
                        </a:rPr>
                        <a:t>List of vocabulary resources related to biodiversity</a:t>
                      </a:r>
                      <a:endParaRPr sz="1200">
                        <a:solidFill>
                          <a:schemeClr val="dk1"/>
                        </a:solidFill>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chemeClr val="hlink"/>
                          </a:solidFill>
                          <a:hlinkClick r:id="rId7"/>
                        </a:rPr>
                        <a:t>https://biodivportal.gfbio.org/</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92710">
                <a:tc>
                  <a:txBody>
                    <a:bodyPr/>
                    <a:lstStyle/>
                    <a:p>
                      <a:pPr marL="0" lvl="0" indent="0" algn="l" rtl="0">
                        <a:spcBef>
                          <a:spcPts val="0"/>
                        </a:spcBef>
                        <a:spcAft>
                          <a:spcPts val="0"/>
                        </a:spcAft>
                        <a:buNone/>
                      </a:pPr>
                      <a:r>
                        <a:rPr lang="en-GB" sz="1200"/>
                        <a:t>ESIP Community Ontology Repository (COR)</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t>Ontologies related to earth science.</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rgbClr val="1155CC"/>
                          </a:solidFill>
                          <a:hlinkClick r:id="rId8">
                            <a:extLst>
                              <a:ext uri="{A12FA001-AC4F-418D-AE19-62706E023703}">
                                <ahyp:hlinkClr xmlns:ahyp="http://schemas.microsoft.com/office/drawing/2018/hyperlinkcolor" val="tx"/>
                              </a:ext>
                            </a:extLst>
                          </a:hlinkClick>
                        </a:rPr>
                        <a:t>https://cor.esipfed.org</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2710">
                <a:tc>
                  <a:txBody>
                    <a:bodyPr/>
                    <a:lstStyle/>
                    <a:p>
                      <a:pPr marL="0" lvl="0" indent="0" algn="l" rtl="0">
                        <a:spcBef>
                          <a:spcPts val="0"/>
                        </a:spcBef>
                        <a:spcAft>
                          <a:spcPts val="0"/>
                        </a:spcAft>
                        <a:buNone/>
                      </a:pPr>
                      <a:r>
                        <a:rPr lang="en-GB" sz="1200"/>
                        <a:t>MMI Ontology Registry and Repository (ORR)</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t>Ontologies related to marine science</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rgbClr val="1155CC"/>
                          </a:solidFill>
                          <a:hlinkClick r:id="rId9">
                            <a:extLst>
                              <a:ext uri="{A12FA001-AC4F-418D-AE19-62706E023703}">
                                <ahyp:hlinkClr xmlns:ahyp="http://schemas.microsoft.com/office/drawing/2018/hyperlinkcolor" val="tx"/>
                              </a:ext>
                            </a:extLst>
                          </a:hlinkClick>
                        </a:rPr>
                        <a:t>https://mmisw.org/ont</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3933">
                <a:tc>
                  <a:txBody>
                    <a:bodyPr/>
                    <a:lstStyle/>
                    <a:p>
                      <a:pPr marL="0" lvl="0" indent="0" algn="l" rtl="0">
                        <a:spcBef>
                          <a:spcPts val="0"/>
                        </a:spcBef>
                        <a:spcAft>
                          <a:spcPts val="0"/>
                        </a:spcAft>
                        <a:buNone/>
                      </a:pPr>
                      <a:r>
                        <a:rPr lang="en-GB" sz="1200"/>
                        <a:t>Linked Open Vocabularies (LOV)</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t>Somewhat idiosyncratic collection of RDF vocabularies on any topic</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rgbClr val="1155CC"/>
                          </a:solidFill>
                          <a:hlinkClick r:id="rId10">
                            <a:extLst>
                              <a:ext uri="{A12FA001-AC4F-418D-AE19-62706E023703}">
                                <ahyp:hlinkClr xmlns:ahyp="http://schemas.microsoft.com/office/drawing/2018/hyperlinkcolor" val="tx"/>
                              </a:ext>
                            </a:extLst>
                          </a:hlinkClick>
                        </a:rPr>
                        <a:t>https://lov.linkeddata.es/dataset/lov/</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618525">
                <a:tc>
                  <a:txBody>
                    <a:bodyPr/>
                    <a:lstStyle/>
                    <a:p>
                      <a:pPr marL="0" lvl="0" indent="0" algn="l" rtl="0">
                        <a:spcBef>
                          <a:spcPts val="0"/>
                        </a:spcBef>
                        <a:spcAft>
                          <a:spcPts val="0"/>
                        </a:spcAft>
                        <a:buNone/>
                      </a:pPr>
                      <a:r>
                        <a:rPr lang="en-GB" sz="1200"/>
                        <a:t>Basic Register of Thesauri, Ontologies &amp; Classifications</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t>Collected information about vocabularies, terms, and terminology registries to facilitate use of knowledge organization systems.</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rgbClr val="1155CC"/>
                          </a:solidFill>
                          <a:hlinkClick r:id="rId11">
                            <a:extLst>
                              <a:ext uri="{A12FA001-AC4F-418D-AE19-62706E023703}">
                                <ahyp:hlinkClr xmlns:ahyp="http://schemas.microsoft.com/office/drawing/2018/hyperlinkcolor" val="tx"/>
                              </a:ext>
                            </a:extLst>
                          </a:hlinkClick>
                        </a:rPr>
                        <a:t>https://bartoc.org</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618525">
                <a:tc>
                  <a:txBody>
                    <a:bodyPr/>
                    <a:lstStyle/>
                    <a:p>
                      <a:pPr marL="0" lvl="0" indent="0" algn="l" rtl="0">
                        <a:spcBef>
                          <a:spcPts val="0"/>
                        </a:spcBef>
                        <a:spcAft>
                          <a:spcPts val="0"/>
                        </a:spcAft>
                        <a:buNone/>
                      </a:pPr>
                      <a:r>
                        <a:rPr lang="en-GB" sz="1200"/>
                        <a:t>Linked Open Data Cloud</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t>Source of all graphic images of Linked Open Data resources, this has very limited searching abilities</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u="sng">
                          <a:solidFill>
                            <a:srgbClr val="1155CC"/>
                          </a:solidFill>
                          <a:hlinkClick r:id="rId12">
                            <a:extLst>
                              <a:ext uri="{A12FA001-AC4F-418D-AE19-62706E023703}">
                                <ahyp:hlinkClr xmlns:ahyp="http://schemas.microsoft.com/office/drawing/2018/hyperlinkcolor" val="tx"/>
                              </a:ext>
                            </a:extLst>
                          </a:hlinkClick>
                        </a:rPr>
                        <a:t>https://lod-cloud.net/</a:t>
                      </a:r>
                      <a:r>
                        <a:rPr lang="en-GB" sz="1200"/>
                        <a:t> </a:t>
                      </a:r>
                      <a:endParaRPr sz="120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3028745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9"/>
            <a:ext cx="10672303" cy="3006292"/>
          </a:xfrm>
        </p:spPr>
        <p:txBody>
          <a:bodyPr>
            <a:normAutofit/>
          </a:bodyPr>
          <a:lstStyle/>
          <a:p>
            <a:pPr marL="0" indent="0">
              <a:lnSpc>
                <a:spcPct val="100000"/>
              </a:lnSpc>
              <a:spcAft>
                <a:spcPts val="600"/>
              </a:spcAft>
              <a:buNone/>
            </a:pPr>
            <a:r>
              <a:rPr lang="en-GB" sz="2400" b="1"/>
              <a:t>4.a Label the Variable </a:t>
            </a:r>
            <a:endParaRPr lang="en-GB" sz="2400"/>
          </a:p>
          <a:p>
            <a:pPr>
              <a:lnSpc>
                <a:spcPct val="100000"/>
              </a:lnSpc>
              <a:spcBef>
                <a:spcPts val="600"/>
              </a:spcBef>
              <a:spcAft>
                <a:spcPts val="600"/>
              </a:spcAft>
            </a:pPr>
            <a:r>
              <a:rPr lang="en-GB" sz="2400"/>
              <a:t>Variables can have two labels: the preferred label (mandatory) and the alternative label (optional)</a:t>
            </a:r>
          </a:p>
          <a:p>
            <a:pPr>
              <a:lnSpc>
                <a:spcPct val="100000"/>
              </a:lnSpc>
              <a:spcBef>
                <a:spcPts val="600"/>
              </a:spcBef>
              <a:spcAft>
                <a:spcPts val="600"/>
              </a:spcAft>
            </a:pPr>
            <a:r>
              <a:rPr lang="en-GB" sz="2400"/>
              <a:t>Labels should be unique, unambiguous and preferably consistent</a:t>
            </a:r>
          </a:p>
          <a:p>
            <a:pPr>
              <a:lnSpc>
                <a:spcPct val="100000"/>
              </a:lnSpc>
              <a:spcBef>
                <a:spcPts val="600"/>
              </a:spcBef>
              <a:spcAft>
                <a:spcPts val="600"/>
              </a:spcAft>
            </a:pPr>
            <a:r>
              <a:rPr lang="en-GB" sz="2400"/>
              <a:t>Labels can be constructed with components of the variable and follow a consistent grammar </a:t>
            </a:r>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4 - Provide labels and descriptions</a:t>
            </a:r>
            <a:endParaRPr lang="en-NL" sz="3200"/>
          </a:p>
        </p:txBody>
      </p:sp>
      <p:pic>
        <p:nvPicPr>
          <p:cNvPr id="3" name="Google Shape;148;p18">
            <a:extLst>
              <a:ext uri="{FF2B5EF4-FFF2-40B4-BE49-F238E27FC236}">
                <a16:creationId xmlns:a16="http://schemas.microsoft.com/office/drawing/2014/main" id="{F7AA1804-8598-BF7B-75DA-0D88305844D9}"/>
              </a:ext>
            </a:extLst>
          </p:cNvPr>
          <p:cNvPicPr preferRelativeResize="0"/>
          <p:nvPr/>
        </p:nvPicPr>
        <p:blipFill rotWithShape="1">
          <a:blip r:embed="rId3">
            <a:alphaModFix/>
          </a:blip>
          <a:srcRect/>
          <a:stretch/>
        </p:blipFill>
        <p:spPr>
          <a:xfrm>
            <a:off x="2147524" y="4227264"/>
            <a:ext cx="8053653" cy="2158048"/>
          </a:xfrm>
          <a:prstGeom prst="rect">
            <a:avLst/>
          </a:prstGeom>
          <a:noFill/>
          <a:ln>
            <a:noFill/>
          </a:ln>
        </p:spPr>
      </p:pic>
    </p:spTree>
    <p:extLst>
      <p:ext uri="{BB962C8B-B14F-4D97-AF65-F5344CB8AC3E}">
        <p14:creationId xmlns:p14="http://schemas.microsoft.com/office/powerpoint/2010/main" val="414464461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8"/>
            <a:ext cx="10672303" cy="5089359"/>
          </a:xfrm>
        </p:spPr>
        <p:txBody>
          <a:bodyPr>
            <a:normAutofit/>
          </a:bodyPr>
          <a:lstStyle/>
          <a:p>
            <a:pPr marL="0" indent="0">
              <a:lnSpc>
                <a:spcPct val="100000"/>
              </a:lnSpc>
              <a:spcAft>
                <a:spcPts val="600"/>
              </a:spcAft>
              <a:buNone/>
            </a:pPr>
            <a:r>
              <a:rPr lang="en-GB" sz="2400" b="1"/>
              <a:t>4.b Add a definition</a:t>
            </a:r>
            <a:endParaRPr lang="en-GB" sz="2400"/>
          </a:p>
          <a:p>
            <a:pPr>
              <a:lnSpc>
                <a:spcPct val="100000"/>
              </a:lnSpc>
              <a:spcBef>
                <a:spcPts val="600"/>
              </a:spcBef>
              <a:spcAft>
                <a:spcPts val="600"/>
              </a:spcAft>
            </a:pPr>
            <a:r>
              <a:rPr lang="en-GB" sz="2400"/>
              <a:t>Provide a concise human-readable text defining the variable</a:t>
            </a:r>
          </a:p>
          <a:p>
            <a:pPr>
              <a:lnSpc>
                <a:spcPct val="100000"/>
              </a:lnSpc>
              <a:spcBef>
                <a:spcPts val="600"/>
              </a:spcBef>
              <a:spcAft>
                <a:spcPts val="600"/>
              </a:spcAft>
            </a:pPr>
            <a:r>
              <a:rPr lang="en-GB" sz="2400"/>
              <a:t>If necessary, include permanent links to online material with additional contextual information</a:t>
            </a:r>
          </a:p>
          <a:p>
            <a:pPr>
              <a:lnSpc>
                <a:spcPct val="100000"/>
              </a:lnSpc>
              <a:spcBef>
                <a:spcPts val="600"/>
              </a:spcBef>
              <a:spcAft>
                <a:spcPts val="600"/>
              </a:spcAft>
            </a:pPr>
            <a:r>
              <a:rPr lang="en-GB" sz="2400"/>
              <a:t>The aim of the description is to help humans better understand the variable, its applications and specificity</a:t>
            </a:r>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4 - Provide labels and descriptions</a:t>
            </a:r>
            <a:endParaRPr lang="en-NL" sz="3200"/>
          </a:p>
        </p:txBody>
      </p:sp>
    </p:spTree>
    <p:extLst>
      <p:ext uri="{BB962C8B-B14F-4D97-AF65-F5344CB8AC3E}">
        <p14:creationId xmlns:p14="http://schemas.microsoft.com/office/powerpoint/2010/main" val="32864550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8"/>
            <a:ext cx="10672303" cy="5089359"/>
          </a:xfrm>
        </p:spPr>
        <p:txBody>
          <a:bodyPr>
            <a:normAutofit/>
          </a:bodyPr>
          <a:lstStyle/>
          <a:p>
            <a:pPr marL="0" indent="0">
              <a:lnSpc>
                <a:spcPct val="100000"/>
              </a:lnSpc>
              <a:spcAft>
                <a:spcPts val="600"/>
              </a:spcAft>
              <a:buNone/>
            </a:pPr>
            <a:r>
              <a:rPr lang="en-GB" sz="2400" b="1"/>
              <a:t>5.a Enrich an existing Variable concept (if applicable)</a:t>
            </a:r>
          </a:p>
          <a:p>
            <a:pPr marL="0" indent="0">
              <a:lnSpc>
                <a:spcPct val="100000"/>
              </a:lnSpc>
              <a:spcAft>
                <a:spcPts val="600"/>
              </a:spcAft>
              <a:buNone/>
            </a:pPr>
            <a:r>
              <a:rPr lang="en-GB" sz="2400"/>
              <a:t>Check whether you can reuse an existing variable and attach the identified components using I-ADOPT references.</a:t>
            </a:r>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5 - Reuse or create an identifier reference</a:t>
            </a:r>
            <a:endParaRPr lang="en-NL" sz="3200"/>
          </a:p>
        </p:txBody>
      </p:sp>
    </p:spTree>
    <p:extLst>
      <p:ext uri="{BB962C8B-B14F-4D97-AF65-F5344CB8AC3E}">
        <p14:creationId xmlns:p14="http://schemas.microsoft.com/office/powerpoint/2010/main" val="3098445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8"/>
            <a:ext cx="10672303" cy="5089359"/>
          </a:xfrm>
        </p:spPr>
        <p:txBody>
          <a:bodyPr>
            <a:normAutofit/>
          </a:bodyPr>
          <a:lstStyle/>
          <a:p>
            <a:pPr marL="0" indent="0">
              <a:lnSpc>
                <a:spcPct val="100000"/>
              </a:lnSpc>
              <a:spcAft>
                <a:spcPts val="600"/>
              </a:spcAft>
              <a:buNone/>
            </a:pPr>
            <a:r>
              <a:rPr lang="en-GB" sz="2400" b="1"/>
              <a:t>5.b Create a Variable concept</a:t>
            </a:r>
          </a:p>
          <a:p>
            <a:pPr marL="0" indent="0">
              <a:lnSpc>
                <a:spcPct val="100000"/>
              </a:lnSpc>
              <a:spcAft>
                <a:spcPts val="600"/>
              </a:spcAft>
              <a:buNone/>
            </a:pPr>
            <a:r>
              <a:rPr lang="en-GB" sz="2400"/>
              <a:t>Provide an identifier reference using Linked Data Principles and attach the identified components using I-ADOPT references.</a:t>
            </a:r>
          </a:p>
          <a:p>
            <a:pPr marL="0" indent="0">
              <a:lnSpc>
                <a:spcPct val="100000"/>
              </a:lnSpc>
              <a:spcAft>
                <a:spcPts val="600"/>
              </a:spcAft>
              <a:buNone/>
            </a:pPr>
            <a:endParaRPr lang="en-GB" sz="2400"/>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5 - Reuse or create an identifier reference</a:t>
            </a:r>
            <a:endParaRPr lang="en-NL" sz="3200"/>
          </a:p>
        </p:txBody>
      </p:sp>
    </p:spTree>
    <p:extLst>
      <p:ext uri="{BB962C8B-B14F-4D97-AF65-F5344CB8AC3E}">
        <p14:creationId xmlns:p14="http://schemas.microsoft.com/office/powerpoint/2010/main" val="125520923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A FAIR variable representation in RDF</a:t>
            </a:r>
            <a:endParaRPr lang="en-NL" sz="3200"/>
          </a:p>
        </p:txBody>
      </p:sp>
      <p:sp>
        <p:nvSpPr>
          <p:cNvPr id="5" name="Google Shape;172;p22">
            <a:extLst>
              <a:ext uri="{FF2B5EF4-FFF2-40B4-BE49-F238E27FC236}">
                <a16:creationId xmlns:a16="http://schemas.microsoft.com/office/drawing/2014/main" id="{01C92206-4985-DC0D-3756-AC1E1F49A4AE}"/>
              </a:ext>
            </a:extLst>
          </p:cNvPr>
          <p:cNvSpPr txBox="1">
            <a:spLocks/>
          </p:cNvSpPr>
          <p:nvPr/>
        </p:nvSpPr>
        <p:spPr>
          <a:xfrm>
            <a:off x="1059932" y="1238815"/>
            <a:ext cx="10248147" cy="4979400"/>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0">
              <a:lnSpc>
                <a:spcPct val="100000"/>
              </a:lnSpc>
              <a:spcBef>
                <a:spcPts val="0"/>
              </a:spcBef>
              <a:buSzPts val="1400"/>
              <a:buFont typeface="Arial" panose="020B0604020202020204" pitchFamily="34" charset="0"/>
              <a:buNone/>
            </a:pPr>
            <a:r>
              <a:rPr lang="en-GB" sz="2400"/>
              <a:t>Example in turtle (excerpt, see full description </a:t>
            </a:r>
            <a:r>
              <a:rPr lang="en-GB" sz="2400" u="sng">
                <a:solidFill>
                  <a:schemeClr val="hlink"/>
                </a:solidFill>
                <a:hlinkClick r:id="rId3"/>
              </a:rPr>
              <a:t>here</a:t>
            </a:r>
            <a:r>
              <a:rPr lang="en-GB" sz="2400"/>
              <a:t>):</a:t>
            </a:r>
          </a:p>
          <a:p>
            <a:pPr marL="139700" indent="0">
              <a:lnSpc>
                <a:spcPct val="100000"/>
              </a:lnSpc>
              <a:spcBef>
                <a:spcPts val="0"/>
              </a:spcBef>
              <a:buSzPts val="1400"/>
              <a:buFont typeface="Arial" panose="020B0604020202020204" pitchFamily="34" charset="0"/>
              <a:buNone/>
            </a:pPr>
            <a:endParaRPr lang="en-GB" sz="1100"/>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@prefix nercP01: &lt;http://vocab.nerc.ac.uk/collection/P01/current/&gt;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@prefix nercS06: &lt;http://vocab.nerc.ac.uk/collection/S06/current/&gt;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@prefix nercS12: &lt;http://vocab.nerc.ac.uk/collection/S12/current/&gt;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@prefix nercS27: &lt;http://vocab.nerc.ac.uk/collection/S27/current/&gt;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@prefix iadopt:  &lt;https://w3id.org/iadopt/ont/&gt;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@prefix rdfs:    &lt;http://www.w3.org/2000/01/rdf-schema#&gt;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@prefix worms:   &lt;http://marinespecies.org/aphia.php?p=taxdetails&amp;id=&gt; .</a:t>
            </a:r>
          </a:p>
          <a:p>
            <a:pPr marL="0" indent="0">
              <a:spcBef>
                <a:spcPts val="0"/>
              </a:spcBef>
              <a:buClr>
                <a:schemeClr val="dk1"/>
              </a:buClr>
              <a:buSzPts val="1100"/>
              <a:buFont typeface="Arial"/>
              <a:buNone/>
            </a:pPr>
            <a:endParaRPr lang="en-GB" sz="1400" i="1">
              <a:solidFill>
                <a:srgbClr val="000000"/>
              </a:solidFill>
              <a:latin typeface="Courier New"/>
              <a:ea typeface="Courier New"/>
              <a:cs typeface="Courier New"/>
              <a:sym typeface="Courier New"/>
            </a:endParaRP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nercP01:IC000344</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a           iadopt:Variable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rdfs:label  "concentration of endosulfane sulfate in wet flesh of ostrea edulis"@en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iadopt:hasObjectOfInterest  nercS27:CS003625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iadopt:hasProperty          nercS06:S0600045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iadopt:hasMatrix            nercS12:S1214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iadopt:hasContextObject     worms:140658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iadopt:hasConstraint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a           iadopt:Constraint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rdfs:label  "wet"@en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iadopt:constrains nercS12:S1214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 ;</a:t>
            </a:r>
          </a:p>
          <a:p>
            <a:pPr marL="0" indent="0">
              <a:spcBef>
                <a:spcPts val="0"/>
              </a:spcBef>
              <a:buClr>
                <a:schemeClr val="dk1"/>
              </a:buClr>
              <a:buSzPts val="1100"/>
              <a:buFont typeface="Arial"/>
              <a:buNone/>
            </a:pPr>
            <a:r>
              <a:rPr lang="en-GB" sz="1400" i="1">
                <a:solidFill>
                  <a:srgbClr val="000000"/>
                </a:solidFill>
                <a:latin typeface="Courier New"/>
                <a:ea typeface="Courier New"/>
                <a:cs typeface="Courier New"/>
                <a:sym typeface="Courier New"/>
              </a:rPr>
              <a:t>  .</a:t>
            </a:r>
          </a:p>
          <a:p>
            <a:pPr marL="0" indent="0">
              <a:spcBef>
                <a:spcPts val="0"/>
              </a:spcBef>
              <a:buFont typeface="Arial" panose="020B0604020202020204" pitchFamily="34" charset="0"/>
              <a:buNone/>
            </a:pPr>
            <a:endParaRPr lang="en-GB" sz="1400" i="1">
              <a:solidFill>
                <a:srgbClr val="000000"/>
              </a:solidFill>
              <a:latin typeface="Arial"/>
              <a:ea typeface="Arial"/>
              <a:cs typeface="Arial"/>
              <a:sym typeface="Arial"/>
            </a:endParaRPr>
          </a:p>
          <a:p>
            <a:pPr marL="139700" indent="0">
              <a:lnSpc>
                <a:spcPct val="100000"/>
              </a:lnSpc>
              <a:spcBef>
                <a:spcPts val="0"/>
              </a:spcBef>
              <a:buSzPts val="1400"/>
              <a:buFont typeface="Arial" panose="020B0604020202020204" pitchFamily="34" charset="0"/>
              <a:buNone/>
            </a:pPr>
            <a:endParaRPr lang="en-GB" sz="2400"/>
          </a:p>
        </p:txBody>
      </p:sp>
    </p:spTree>
    <p:extLst>
      <p:ext uri="{BB962C8B-B14F-4D97-AF65-F5344CB8AC3E}">
        <p14:creationId xmlns:p14="http://schemas.microsoft.com/office/powerpoint/2010/main" val="70544201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8E5345-E52E-DD53-EF05-9C4DA98BF2EB}"/>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Acknowledgements and further reading</a:t>
            </a:r>
          </a:p>
        </p:txBody>
      </p:sp>
      <p:pic>
        <p:nvPicPr>
          <p:cNvPr id="8" name="Picture 2">
            <a:extLst>
              <a:ext uri="{FF2B5EF4-FFF2-40B4-BE49-F238E27FC236}">
                <a16:creationId xmlns:a16="http://schemas.microsoft.com/office/drawing/2014/main" id="{F0178DC4-F624-D456-17B6-2D1C31609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586" y="5395995"/>
            <a:ext cx="2010986" cy="6398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69A1AAB-098F-316D-3EC4-17FC413C292C}"/>
              </a:ext>
            </a:extLst>
          </p:cNvPr>
          <p:cNvSpPr txBox="1"/>
          <p:nvPr/>
        </p:nvSpPr>
        <p:spPr>
          <a:xfrm>
            <a:off x="979258" y="5531258"/>
            <a:ext cx="1471328" cy="369332"/>
          </a:xfrm>
          <a:prstGeom prst="rect">
            <a:avLst/>
          </a:prstGeom>
          <a:noFill/>
        </p:spPr>
        <p:txBody>
          <a:bodyPr wrap="square">
            <a:spAutoFit/>
          </a:bodyPr>
          <a:lstStyle/>
          <a:p>
            <a:r>
              <a:rPr lang="en-GB" sz="1800" b="1" i="0" u="none" strike="noStrike" cap="none">
                <a:solidFill>
                  <a:srgbClr val="084887"/>
                </a:solidFill>
                <a:latin typeface="Calibri"/>
                <a:ea typeface="Calibri"/>
                <a:cs typeface="Calibri"/>
                <a:sym typeface="Calibri"/>
              </a:rPr>
              <a:t>Created by:</a:t>
            </a:r>
            <a:endParaRPr lang="en-NL" b="1">
              <a:solidFill>
                <a:srgbClr val="084887"/>
              </a:solidFill>
            </a:endParaRPr>
          </a:p>
        </p:txBody>
      </p:sp>
      <p:sp>
        <p:nvSpPr>
          <p:cNvPr id="11" name="TextBox 10">
            <a:extLst>
              <a:ext uri="{FF2B5EF4-FFF2-40B4-BE49-F238E27FC236}">
                <a16:creationId xmlns:a16="http://schemas.microsoft.com/office/drawing/2014/main" id="{2ECBB060-5413-F2A4-DC1F-21BA4653049A}"/>
              </a:ext>
            </a:extLst>
          </p:cNvPr>
          <p:cNvSpPr txBox="1"/>
          <p:nvPr/>
        </p:nvSpPr>
        <p:spPr>
          <a:xfrm>
            <a:off x="5008296" y="5531258"/>
            <a:ext cx="2561855" cy="369332"/>
          </a:xfrm>
          <a:prstGeom prst="rect">
            <a:avLst/>
          </a:prstGeom>
          <a:noFill/>
        </p:spPr>
        <p:txBody>
          <a:bodyPr wrap="square">
            <a:spAutoFit/>
          </a:bodyPr>
          <a:lstStyle/>
          <a:p>
            <a:r>
              <a:rPr lang="en-GB" sz="1800" b="1" i="0" u="none" strike="noStrike" cap="none">
                <a:solidFill>
                  <a:srgbClr val="084887"/>
                </a:solidFill>
                <a:latin typeface="Calibri"/>
                <a:ea typeface="Calibri"/>
                <a:cs typeface="Calibri"/>
                <a:sym typeface="Calibri"/>
              </a:rPr>
              <a:t>In collaboration with: </a:t>
            </a:r>
            <a:endParaRPr lang="en-NL" b="1">
              <a:solidFill>
                <a:srgbClr val="084887"/>
              </a:solidFill>
            </a:endParaRPr>
          </a:p>
        </p:txBody>
      </p:sp>
      <p:sp>
        <p:nvSpPr>
          <p:cNvPr id="12" name="Google Shape;237;p30">
            <a:extLst>
              <a:ext uri="{FF2B5EF4-FFF2-40B4-BE49-F238E27FC236}">
                <a16:creationId xmlns:a16="http://schemas.microsoft.com/office/drawing/2014/main" id="{03DB04FB-9533-41C2-A66D-D84C9E094227}"/>
              </a:ext>
            </a:extLst>
          </p:cNvPr>
          <p:cNvSpPr txBox="1"/>
          <p:nvPr/>
        </p:nvSpPr>
        <p:spPr>
          <a:xfrm>
            <a:off x="852150" y="3587721"/>
            <a:ext cx="7994967" cy="137469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ts val="2460"/>
              </a:lnSpc>
              <a:spcBef>
                <a:spcPts val="0"/>
              </a:spcBef>
              <a:spcAft>
                <a:spcPts val="0"/>
              </a:spcAft>
              <a:buNone/>
            </a:pPr>
            <a:r>
              <a:rPr lang="de-DE" b="1">
                <a:solidFill>
                  <a:srgbClr val="222222"/>
                </a:solidFill>
                <a:highlight>
                  <a:srgbClr val="FFFFFF"/>
                </a:highlight>
                <a:latin typeface="Calibri"/>
                <a:ea typeface="Calibri"/>
                <a:cs typeface="Calibri"/>
                <a:sym typeface="Calibri"/>
              </a:rPr>
              <a:t>License for this presentation: CC BY-NC-ND</a:t>
            </a:r>
          </a:p>
          <a:p>
            <a:pPr marL="285750" marR="0" lvl="0" indent="-285750" algn="l" rtl="0">
              <a:lnSpc>
                <a:spcPts val="2460"/>
              </a:lnSpc>
              <a:spcBef>
                <a:spcPts val="0"/>
              </a:spcBef>
              <a:spcAft>
                <a:spcPts val="0"/>
              </a:spcAft>
              <a:buFont typeface="Arial" panose="020B0604020202020204" pitchFamily="34" charset="0"/>
              <a:buChar char="•"/>
            </a:pPr>
            <a:r>
              <a:rPr lang="de-DE">
                <a:solidFill>
                  <a:srgbClr val="222222"/>
                </a:solidFill>
                <a:highlight>
                  <a:srgbClr val="FFFFFF"/>
                </a:highlight>
                <a:latin typeface="Calibri"/>
                <a:ea typeface="Calibri"/>
                <a:cs typeface="Calibri"/>
                <a:sym typeface="Calibri"/>
              </a:rPr>
              <a:t>Reusers may copy and distribute the material in any medium or format in unadapted form only, for noncommercial purposes only, and only so long as attribution is given to the creator.</a:t>
            </a:r>
          </a:p>
        </p:txBody>
      </p:sp>
      <p:pic>
        <p:nvPicPr>
          <p:cNvPr id="4098" name="Picture 2">
            <a:extLst>
              <a:ext uri="{FF2B5EF4-FFF2-40B4-BE49-F238E27FC236}">
                <a16:creationId xmlns:a16="http://schemas.microsoft.com/office/drawing/2014/main" id="{59F3AC14-0E4B-B30D-F54A-EE9330E09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0769" y="3911183"/>
            <a:ext cx="2080079" cy="727770"/>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27;p14">
            <a:extLst>
              <a:ext uri="{FF2B5EF4-FFF2-40B4-BE49-F238E27FC236}">
                <a16:creationId xmlns:a16="http://schemas.microsoft.com/office/drawing/2014/main" id="{B8190115-D962-D29B-DBF4-E4994A9284BA}"/>
              </a:ext>
            </a:extLst>
          </p:cNvPr>
          <p:cNvPicPr preferRelativeResize="0"/>
          <p:nvPr/>
        </p:nvPicPr>
        <p:blipFill rotWithShape="1">
          <a:blip r:embed="rId5">
            <a:alphaModFix/>
          </a:blip>
          <a:srcRect/>
          <a:stretch/>
        </p:blipFill>
        <p:spPr>
          <a:xfrm>
            <a:off x="7448964" y="5138344"/>
            <a:ext cx="1666559" cy="1144296"/>
          </a:xfrm>
          <a:prstGeom prst="rect">
            <a:avLst/>
          </a:prstGeom>
          <a:noFill/>
          <a:ln>
            <a:noFill/>
          </a:ln>
        </p:spPr>
      </p:pic>
    </p:spTree>
    <p:extLst>
      <p:ext uri="{BB962C8B-B14F-4D97-AF65-F5344CB8AC3E}">
        <p14:creationId xmlns:p14="http://schemas.microsoft.com/office/powerpoint/2010/main" val="152809707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8"/>
            <a:ext cx="10672303" cy="4896853"/>
          </a:xfrm>
        </p:spPr>
        <p:txBody>
          <a:bodyPr>
            <a:normAutofit/>
          </a:bodyPr>
          <a:lstStyle/>
          <a:p>
            <a:pPr marL="457200" indent="-457200">
              <a:lnSpc>
                <a:spcPct val="100000"/>
              </a:lnSpc>
              <a:buFont typeface="+mj-lt"/>
              <a:buAutoNum type="arabicPeriod"/>
            </a:pPr>
            <a:r>
              <a:rPr lang="en-GB" sz="2400"/>
              <a:t>Identify components</a:t>
            </a:r>
          </a:p>
          <a:p>
            <a:pPr marL="457200" indent="-457200">
              <a:lnSpc>
                <a:spcPct val="100000"/>
              </a:lnSpc>
              <a:buFont typeface="+mj-lt"/>
              <a:buAutoNum type="arabicPeriod"/>
            </a:pPr>
            <a:r>
              <a:rPr lang="en-GB" sz="2400"/>
              <a:t>Identify roles</a:t>
            </a:r>
          </a:p>
          <a:p>
            <a:pPr marL="457200" indent="-457200">
              <a:lnSpc>
                <a:spcPct val="100000"/>
              </a:lnSpc>
              <a:buFont typeface="+mj-lt"/>
              <a:buAutoNum type="arabicPeriod"/>
            </a:pPr>
            <a:r>
              <a:rPr lang="en-GB" sz="2400"/>
              <a:t>Annotate with semantic concepts</a:t>
            </a:r>
          </a:p>
          <a:p>
            <a:pPr marL="457200" indent="-457200">
              <a:lnSpc>
                <a:spcPct val="100000"/>
              </a:lnSpc>
              <a:buFont typeface="+mj-lt"/>
              <a:buAutoNum type="arabicPeriod"/>
            </a:pPr>
            <a:r>
              <a:rPr lang="en-GB" sz="2400"/>
              <a:t>Provide labels and description</a:t>
            </a:r>
          </a:p>
          <a:p>
            <a:pPr marL="457200" indent="-457200">
              <a:lnSpc>
                <a:spcPct val="100000"/>
              </a:lnSpc>
              <a:buFont typeface="+mj-lt"/>
              <a:buAutoNum type="arabicPeriod"/>
            </a:pPr>
            <a:r>
              <a:rPr lang="en-GB" sz="2400"/>
              <a:t>Reuse existing or create an identifier reference </a:t>
            </a:r>
          </a:p>
          <a:p>
            <a:pPr>
              <a:lnSpc>
                <a:spcPct val="100000"/>
              </a:lnSpc>
            </a:pPr>
            <a:endParaRPr lang="en-GB" sz="2400"/>
          </a:p>
        </p:txBody>
      </p:sp>
      <p:sp>
        <p:nvSpPr>
          <p:cNvPr id="31" name="Title 1">
            <a:extLst>
              <a:ext uri="{FF2B5EF4-FFF2-40B4-BE49-F238E27FC236}">
                <a16:creationId xmlns:a16="http://schemas.microsoft.com/office/drawing/2014/main" id="{5978A052-A7A2-14F2-70D1-BB72F6EF3D46}"/>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Step-by-step guide</a:t>
            </a:r>
            <a:endParaRPr lang="en-NL" sz="3200"/>
          </a:p>
        </p:txBody>
      </p:sp>
    </p:spTree>
    <p:extLst>
      <p:ext uri="{BB962C8B-B14F-4D97-AF65-F5344CB8AC3E}">
        <p14:creationId xmlns:p14="http://schemas.microsoft.com/office/powerpoint/2010/main" val="362145213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8"/>
            <a:ext cx="10672303" cy="5089359"/>
          </a:xfrm>
        </p:spPr>
        <p:txBody>
          <a:bodyPr>
            <a:normAutofit/>
          </a:bodyPr>
          <a:lstStyle/>
          <a:p>
            <a:pPr marL="0" indent="0">
              <a:lnSpc>
                <a:spcPct val="100000"/>
              </a:lnSpc>
              <a:spcAft>
                <a:spcPts val="600"/>
              </a:spcAft>
              <a:buNone/>
            </a:pPr>
            <a:r>
              <a:rPr lang="en-GB" sz="2400" b="1"/>
              <a:t>1.a Understand</a:t>
            </a:r>
          </a:p>
          <a:p>
            <a:pPr marL="0" indent="0">
              <a:lnSpc>
                <a:spcPct val="100000"/>
              </a:lnSpc>
              <a:spcBef>
                <a:spcPts val="600"/>
              </a:spcBef>
              <a:spcAft>
                <a:spcPts val="600"/>
              </a:spcAft>
              <a:buNone/>
            </a:pPr>
            <a:r>
              <a:rPr lang="en-GB" sz="2400"/>
              <a:t>A clear understanding of what your variable is, what phenomena it relates to or describes, is essential.</a:t>
            </a:r>
          </a:p>
          <a:p>
            <a:pPr>
              <a:lnSpc>
                <a:spcPct val="100000"/>
              </a:lnSpc>
              <a:spcBef>
                <a:spcPts val="600"/>
              </a:spcBef>
              <a:spcAft>
                <a:spcPts val="600"/>
              </a:spcAft>
            </a:pPr>
            <a:r>
              <a:rPr lang="en-GB" sz="2400"/>
              <a:t>What kind of values does it produce?</a:t>
            </a:r>
          </a:p>
          <a:p>
            <a:pPr>
              <a:lnSpc>
                <a:spcPct val="100000"/>
              </a:lnSpc>
              <a:spcBef>
                <a:spcPts val="600"/>
              </a:spcBef>
              <a:spcAft>
                <a:spcPts val="600"/>
              </a:spcAft>
            </a:pPr>
            <a:r>
              <a:rPr lang="en-GB" sz="2400"/>
              <a:t>Are they quantitative or qualitative observations?</a:t>
            </a:r>
          </a:p>
          <a:p>
            <a:pPr>
              <a:lnSpc>
                <a:spcPct val="100000"/>
              </a:lnSpc>
              <a:spcBef>
                <a:spcPts val="600"/>
              </a:spcBef>
              <a:spcAft>
                <a:spcPts val="600"/>
              </a:spcAft>
            </a:pPr>
            <a:r>
              <a:rPr lang="en-GB" sz="2400"/>
              <a:t>What units are usually associated with the variable?</a:t>
            </a:r>
          </a:p>
          <a:p>
            <a:pPr>
              <a:lnSpc>
                <a:spcPct val="100000"/>
              </a:lnSpc>
              <a:spcBef>
                <a:spcPts val="600"/>
              </a:spcBef>
              <a:spcAft>
                <a:spcPts val="600"/>
              </a:spcAft>
            </a:pPr>
            <a:r>
              <a:rPr lang="en-GB" sz="2400"/>
              <a:t>What methods are typically used to derive the values?</a:t>
            </a:r>
          </a:p>
          <a:p>
            <a:pPr marL="0" indent="0">
              <a:lnSpc>
                <a:spcPct val="100000"/>
              </a:lnSpc>
              <a:spcAft>
                <a:spcPts val="600"/>
              </a:spcAft>
              <a:buNone/>
            </a:pPr>
            <a:endParaRPr lang="en-GB" sz="2400" b="1"/>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1- Identify components</a:t>
            </a:r>
            <a:endParaRPr lang="en-NL" sz="3200"/>
          </a:p>
        </p:txBody>
      </p:sp>
    </p:spTree>
    <p:extLst>
      <p:ext uri="{BB962C8B-B14F-4D97-AF65-F5344CB8AC3E}">
        <p14:creationId xmlns:p14="http://schemas.microsoft.com/office/powerpoint/2010/main" val="122995553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9"/>
            <a:ext cx="10672303" cy="1258771"/>
          </a:xfrm>
        </p:spPr>
        <p:txBody>
          <a:bodyPr>
            <a:normAutofit/>
          </a:bodyPr>
          <a:lstStyle/>
          <a:p>
            <a:pPr marL="0" indent="0">
              <a:lnSpc>
                <a:spcPct val="100000"/>
              </a:lnSpc>
              <a:spcAft>
                <a:spcPts val="600"/>
              </a:spcAft>
              <a:buNone/>
            </a:pPr>
            <a:r>
              <a:rPr lang="en-GB" sz="2400" b="1"/>
              <a:t>1.b Analyse</a:t>
            </a:r>
          </a:p>
          <a:p>
            <a:pPr marL="0" indent="0">
              <a:lnSpc>
                <a:spcPct val="100000"/>
              </a:lnSpc>
              <a:spcBef>
                <a:spcPts val="600"/>
              </a:spcBef>
              <a:spcAft>
                <a:spcPts val="600"/>
              </a:spcAft>
              <a:buNone/>
            </a:pPr>
            <a:r>
              <a:rPr lang="en-GB" sz="2400"/>
              <a:t>Identify the various components of the description.</a:t>
            </a:r>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1- Identify components</a:t>
            </a:r>
            <a:endParaRPr lang="en-NL" sz="3200"/>
          </a:p>
        </p:txBody>
      </p:sp>
      <p:pic>
        <p:nvPicPr>
          <p:cNvPr id="3" name="Google Shape;65;p8">
            <a:extLst>
              <a:ext uri="{FF2B5EF4-FFF2-40B4-BE49-F238E27FC236}">
                <a16:creationId xmlns:a16="http://schemas.microsoft.com/office/drawing/2014/main" id="{019463B5-994B-7490-2E0A-8C91831F9BEE}"/>
              </a:ext>
            </a:extLst>
          </p:cNvPr>
          <p:cNvPicPr preferRelativeResize="0"/>
          <p:nvPr/>
        </p:nvPicPr>
        <p:blipFill rotWithShape="1">
          <a:blip r:embed="rId3">
            <a:alphaModFix/>
          </a:blip>
          <a:srcRect/>
          <a:stretch/>
        </p:blipFill>
        <p:spPr>
          <a:xfrm>
            <a:off x="2511784" y="3367557"/>
            <a:ext cx="7049484" cy="400106"/>
          </a:xfrm>
          <a:prstGeom prst="rect">
            <a:avLst/>
          </a:prstGeom>
          <a:noFill/>
          <a:ln>
            <a:noFill/>
          </a:ln>
        </p:spPr>
      </p:pic>
    </p:spTree>
    <p:extLst>
      <p:ext uri="{BB962C8B-B14F-4D97-AF65-F5344CB8AC3E}">
        <p14:creationId xmlns:p14="http://schemas.microsoft.com/office/powerpoint/2010/main" val="93665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9"/>
            <a:ext cx="10672303" cy="1715971"/>
          </a:xfrm>
        </p:spPr>
        <p:txBody>
          <a:bodyPr>
            <a:normAutofit/>
          </a:bodyPr>
          <a:lstStyle/>
          <a:p>
            <a:pPr marL="0" indent="0">
              <a:lnSpc>
                <a:spcPct val="100000"/>
              </a:lnSpc>
              <a:spcAft>
                <a:spcPts val="600"/>
              </a:spcAft>
              <a:buNone/>
            </a:pPr>
            <a:r>
              <a:rPr lang="en-GB" sz="2400" b="1"/>
              <a:t>1.c Generalize</a:t>
            </a:r>
          </a:p>
          <a:p>
            <a:pPr marL="0" indent="0">
              <a:lnSpc>
                <a:spcPct val="100000"/>
              </a:lnSpc>
              <a:spcBef>
                <a:spcPts val="600"/>
              </a:spcBef>
              <a:spcAft>
                <a:spcPts val="600"/>
              </a:spcAft>
              <a:buNone/>
            </a:pPr>
            <a:r>
              <a:rPr lang="en-GB" sz="2400"/>
              <a:t>The components are often only specialized variations of more generic concepts - identify what these could be:</a:t>
            </a:r>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1- Identify components</a:t>
            </a:r>
          </a:p>
        </p:txBody>
      </p:sp>
      <p:pic>
        <p:nvPicPr>
          <p:cNvPr id="4" name="Google Shape;73;p9">
            <a:extLst>
              <a:ext uri="{FF2B5EF4-FFF2-40B4-BE49-F238E27FC236}">
                <a16:creationId xmlns:a16="http://schemas.microsoft.com/office/drawing/2014/main" id="{5DBC6F11-9566-67F0-95D0-F43A57A8E3B5}"/>
              </a:ext>
            </a:extLst>
          </p:cNvPr>
          <p:cNvPicPr preferRelativeResize="0"/>
          <p:nvPr/>
        </p:nvPicPr>
        <p:blipFill rotWithShape="1">
          <a:blip r:embed="rId3">
            <a:alphaModFix/>
          </a:blip>
          <a:srcRect/>
          <a:stretch/>
        </p:blipFill>
        <p:spPr>
          <a:xfrm>
            <a:off x="2474449" y="3311596"/>
            <a:ext cx="7078063" cy="2257740"/>
          </a:xfrm>
          <a:prstGeom prst="rect">
            <a:avLst/>
          </a:prstGeom>
          <a:noFill/>
          <a:ln>
            <a:noFill/>
          </a:ln>
        </p:spPr>
      </p:pic>
    </p:spTree>
    <p:extLst>
      <p:ext uri="{BB962C8B-B14F-4D97-AF65-F5344CB8AC3E}">
        <p14:creationId xmlns:p14="http://schemas.microsoft.com/office/powerpoint/2010/main" val="345105011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8"/>
            <a:ext cx="10672303" cy="5089359"/>
          </a:xfrm>
        </p:spPr>
        <p:txBody>
          <a:bodyPr>
            <a:normAutofit/>
          </a:bodyPr>
          <a:lstStyle/>
          <a:p>
            <a:pPr marL="0" indent="0">
              <a:lnSpc>
                <a:spcPct val="100000"/>
              </a:lnSpc>
              <a:spcAft>
                <a:spcPts val="600"/>
              </a:spcAft>
              <a:buNone/>
            </a:pPr>
            <a:r>
              <a:rPr lang="en-GB" sz="2400" b="1"/>
              <a:t>2.a Look at associated data</a:t>
            </a:r>
            <a:endParaRPr lang="en-GB" sz="2400"/>
          </a:p>
          <a:p>
            <a:pPr marL="0" indent="0">
              <a:lnSpc>
                <a:spcPct val="100000"/>
              </a:lnSpc>
              <a:spcBef>
                <a:spcPts val="600"/>
              </a:spcBef>
              <a:spcAft>
                <a:spcPts val="600"/>
              </a:spcAft>
              <a:buNone/>
            </a:pPr>
            <a:r>
              <a:rPr lang="en-GB" sz="2400"/>
              <a:t>Values and units can give important hints about the property and other components. </a:t>
            </a:r>
          </a:p>
          <a:p>
            <a:pPr>
              <a:lnSpc>
                <a:spcPct val="100000"/>
              </a:lnSpc>
              <a:spcBef>
                <a:spcPts val="600"/>
              </a:spcBef>
              <a:spcAft>
                <a:spcPts val="600"/>
              </a:spcAft>
            </a:pPr>
            <a:r>
              <a:rPr lang="en-GB" sz="2400"/>
              <a:t>For </a:t>
            </a:r>
            <a:r>
              <a:rPr lang="en-GB" sz="2400" b="1"/>
              <a:t>qualitative</a:t>
            </a:r>
            <a:r>
              <a:rPr lang="en-GB" sz="2400"/>
              <a:t> variables check the values - are they words, symbols? What do they describe? Are they from known controlled vocabularies? </a:t>
            </a:r>
          </a:p>
          <a:p>
            <a:pPr>
              <a:lnSpc>
                <a:spcPct val="100000"/>
              </a:lnSpc>
              <a:spcBef>
                <a:spcPts val="600"/>
              </a:spcBef>
              <a:spcAft>
                <a:spcPts val="600"/>
              </a:spcAft>
            </a:pPr>
            <a:r>
              <a:rPr lang="en-GB" sz="2400"/>
              <a:t>For </a:t>
            </a:r>
            <a:r>
              <a:rPr lang="en-GB" sz="2400" b="1"/>
              <a:t>quantitative</a:t>
            </a:r>
            <a:r>
              <a:rPr lang="en-GB" sz="2400"/>
              <a:t> variables check the units - what quantity kind(s) do they represent?</a:t>
            </a:r>
          </a:p>
          <a:p>
            <a:pPr marL="0" indent="0">
              <a:lnSpc>
                <a:spcPct val="100000"/>
              </a:lnSpc>
              <a:spcBef>
                <a:spcPts val="1800"/>
              </a:spcBef>
              <a:spcAft>
                <a:spcPts val="600"/>
              </a:spcAft>
              <a:buNone/>
            </a:pPr>
            <a:r>
              <a:rPr lang="en-GB" sz="2400">
                <a:solidFill>
                  <a:srgbClr val="084887"/>
                </a:solidFill>
              </a:rPr>
              <a:t>Values of “concentration of endosulfan sulfate in wet flesh of ostrea edulis” are measured, e.g., in micrograms per kilogram.</a:t>
            </a:r>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2 - Identify roles</a:t>
            </a:r>
            <a:endParaRPr lang="en-NL" sz="3200"/>
          </a:p>
        </p:txBody>
      </p:sp>
    </p:spTree>
    <p:extLst>
      <p:ext uri="{BB962C8B-B14F-4D97-AF65-F5344CB8AC3E}">
        <p14:creationId xmlns:p14="http://schemas.microsoft.com/office/powerpoint/2010/main" val="406849720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8"/>
            <a:ext cx="10672303" cy="5089359"/>
          </a:xfrm>
        </p:spPr>
        <p:txBody>
          <a:bodyPr>
            <a:normAutofit/>
          </a:bodyPr>
          <a:lstStyle/>
          <a:p>
            <a:pPr marL="0" indent="0">
              <a:lnSpc>
                <a:spcPct val="100000"/>
              </a:lnSpc>
              <a:spcAft>
                <a:spcPts val="600"/>
              </a:spcAft>
              <a:buNone/>
            </a:pPr>
            <a:r>
              <a:rPr lang="en-GB" sz="2400" b="1"/>
              <a:t>2.b Property</a:t>
            </a:r>
          </a:p>
          <a:p>
            <a:pPr marL="0" indent="0">
              <a:lnSpc>
                <a:spcPct val="100000"/>
              </a:lnSpc>
              <a:spcBef>
                <a:spcPts val="500"/>
              </a:spcBef>
              <a:spcAft>
                <a:spcPts val="600"/>
              </a:spcAft>
              <a:buNone/>
            </a:pPr>
            <a:r>
              <a:rPr lang="en-GB" sz="2400"/>
              <a:t>The Property is a generalized characteristic expressed by the value.</a:t>
            </a:r>
          </a:p>
          <a:p>
            <a:pPr marL="0" indent="0">
              <a:lnSpc>
                <a:spcPct val="100000"/>
              </a:lnSpc>
              <a:spcBef>
                <a:spcPts val="500"/>
              </a:spcBef>
              <a:spcAft>
                <a:spcPts val="600"/>
              </a:spcAft>
              <a:buNone/>
            </a:pPr>
            <a:endParaRPr lang="en-GB" sz="2400"/>
          </a:p>
          <a:p>
            <a:pPr marL="0" indent="0">
              <a:lnSpc>
                <a:spcPct val="100000"/>
              </a:lnSpc>
              <a:spcBef>
                <a:spcPts val="500"/>
              </a:spcBef>
              <a:spcAft>
                <a:spcPts val="600"/>
              </a:spcAft>
              <a:buNone/>
            </a:pPr>
            <a:endParaRPr lang="en-GB" sz="2400"/>
          </a:p>
          <a:p>
            <a:pPr marL="0" indent="0">
              <a:lnSpc>
                <a:spcPct val="100000"/>
              </a:lnSpc>
              <a:spcBef>
                <a:spcPts val="500"/>
              </a:spcBef>
              <a:spcAft>
                <a:spcPts val="600"/>
              </a:spcAft>
              <a:buNone/>
            </a:pPr>
            <a:endParaRPr lang="en-GB" sz="2400">
              <a:sym typeface="Calibri"/>
            </a:endParaRPr>
          </a:p>
          <a:p>
            <a:pPr marL="0" indent="0">
              <a:lnSpc>
                <a:spcPct val="100000"/>
              </a:lnSpc>
              <a:spcBef>
                <a:spcPts val="1800"/>
              </a:spcBef>
              <a:spcAft>
                <a:spcPts val="600"/>
              </a:spcAft>
              <a:buNone/>
            </a:pPr>
            <a:r>
              <a:rPr lang="en-GB" sz="2400">
                <a:solidFill>
                  <a:schemeClr val="dk1"/>
                </a:solidFill>
                <a:latin typeface="Calibri"/>
                <a:ea typeface="Calibri"/>
                <a:cs typeface="Calibri"/>
                <a:sym typeface="Calibri"/>
              </a:rPr>
              <a:t>You may use</a:t>
            </a:r>
            <a:r>
              <a:rPr lang="en-GB" sz="2400" b="1">
                <a:solidFill>
                  <a:schemeClr val="dk1"/>
                </a:solidFill>
                <a:latin typeface="Calibri"/>
                <a:ea typeface="Calibri"/>
                <a:cs typeface="Calibri"/>
                <a:sym typeface="Calibri"/>
              </a:rPr>
              <a:t> </a:t>
            </a:r>
            <a:r>
              <a:rPr lang="en-GB" sz="2400" u="sng">
                <a:solidFill>
                  <a:schemeClr val="hlink"/>
                </a:solidFill>
                <a:latin typeface="Calibri"/>
                <a:ea typeface="Calibri"/>
                <a:cs typeface="Calibri"/>
                <a:sym typeface="Calibri"/>
                <a:hlinkClick r:id="rId3"/>
              </a:rPr>
              <a:t>I-ADOPT's Unit-to-Property Lookup</a:t>
            </a:r>
            <a:r>
              <a:rPr lang="en-GB" sz="2400">
                <a:solidFill>
                  <a:schemeClr val="accent1"/>
                </a:solidFill>
                <a:latin typeface="Calibri"/>
                <a:ea typeface="Calibri"/>
                <a:cs typeface="Calibri"/>
                <a:sym typeface="Calibri"/>
              </a:rPr>
              <a:t> </a:t>
            </a:r>
            <a:r>
              <a:rPr lang="en-GB" sz="2400">
                <a:solidFill>
                  <a:schemeClr val="dk1"/>
                </a:solidFill>
                <a:latin typeface="Calibri"/>
                <a:ea typeface="Calibri"/>
                <a:cs typeface="Calibri"/>
                <a:sym typeface="Calibri"/>
              </a:rPr>
              <a:t>to deduce candidate properties from the unit </a:t>
            </a:r>
            <a:endParaRPr lang="en-GB" sz="1200"/>
          </a:p>
          <a:p>
            <a:pPr marL="0" indent="0">
              <a:lnSpc>
                <a:spcPct val="100000"/>
              </a:lnSpc>
              <a:spcAft>
                <a:spcPts val="600"/>
              </a:spcAft>
              <a:buNone/>
            </a:pPr>
            <a:endParaRPr lang="en-GB" sz="2400"/>
          </a:p>
          <a:p>
            <a:pPr marL="0" indent="0">
              <a:lnSpc>
                <a:spcPct val="100000"/>
              </a:lnSpc>
              <a:spcAft>
                <a:spcPts val="600"/>
              </a:spcAft>
              <a:buNone/>
            </a:pPr>
            <a:endParaRPr lang="en-GB" sz="2400"/>
          </a:p>
          <a:p>
            <a:pPr marL="0" indent="0">
              <a:lnSpc>
                <a:spcPct val="100000"/>
              </a:lnSpc>
              <a:spcAft>
                <a:spcPts val="600"/>
              </a:spcAft>
              <a:buNone/>
            </a:pPr>
            <a:endParaRPr lang="en-GB" sz="2400"/>
          </a:p>
          <a:p>
            <a:pPr marL="0" indent="0">
              <a:lnSpc>
                <a:spcPct val="100000"/>
              </a:lnSpc>
              <a:spcAft>
                <a:spcPts val="600"/>
              </a:spcAft>
              <a:buNone/>
            </a:pPr>
            <a:endParaRPr lang="en-GB" sz="2400"/>
          </a:p>
          <a:p>
            <a:pPr marL="0" indent="0">
              <a:lnSpc>
                <a:spcPct val="100000"/>
              </a:lnSpc>
              <a:spcAft>
                <a:spcPts val="600"/>
              </a:spcAft>
              <a:buNone/>
            </a:pPr>
            <a:endParaRPr lang="en-GB" sz="2400"/>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2 - Identify roles</a:t>
            </a:r>
            <a:endParaRPr lang="en-NL" sz="3200"/>
          </a:p>
        </p:txBody>
      </p:sp>
      <p:pic>
        <p:nvPicPr>
          <p:cNvPr id="3" name="Google Shape;86;p11">
            <a:extLst>
              <a:ext uri="{FF2B5EF4-FFF2-40B4-BE49-F238E27FC236}">
                <a16:creationId xmlns:a16="http://schemas.microsoft.com/office/drawing/2014/main" id="{A67BABD5-B7FD-C80C-3456-EA938B9B0A6B}"/>
              </a:ext>
            </a:extLst>
          </p:cNvPr>
          <p:cNvPicPr preferRelativeResize="0"/>
          <p:nvPr/>
        </p:nvPicPr>
        <p:blipFill rotWithShape="1">
          <a:blip r:embed="rId4">
            <a:alphaModFix/>
          </a:blip>
          <a:srcRect/>
          <a:stretch/>
        </p:blipFill>
        <p:spPr>
          <a:xfrm>
            <a:off x="2539216" y="2748068"/>
            <a:ext cx="7278116" cy="1276528"/>
          </a:xfrm>
          <a:prstGeom prst="rect">
            <a:avLst/>
          </a:prstGeom>
          <a:noFill/>
          <a:ln>
            <a:noFill/>
          </a:ln>
        </p:spPr>
      </p:pic>
      <p:pic>
        <p:nvPicPr>
          <p:cNvPr id="4" name="Google Shape;87;p11">
            <a:extLst>
              <a:ext uri="{FF2B5EF4-FFF2-40B4-BE49-F238E27FC236}">
                <a16:creationId xmlns:a16="http://schemas.microsoft.com/office/drawing/2014/main" id="{B069BF8C-C291-E8ED-7FE4-BA078A6F85BA}"/>
              </a:ext>
            </a:extLst>
          </p:cNvPr>
          <p:cNvPicPr preferRelativeResize="0"/>
          <p:nvPr/>
        </p:nvPicPr>
        <p:blipFill rotWithShape="1">
          <a:blip r:embed="rId5">
            <a:alphaModFix/>
          </a:blip>
          <a:srcRect/>
          <a:stretch/>
        </p:blipFill>
        <p:spPr>
          <a:xfrm>
            <a:off x="2642462" y="4558024"/>
            <a:ext cx="6467200" cy="1354100"/>
          </a:xfrm>
          <a:prstGeom prst="rect">
            <a:avLst/>
          </a:prstGeom>
          <a:noFill/>
          <a:ln>
            <a:noFill/>
          </a:ln>
        </p:spPr>
      </p:pic>
    </p:spTree>
    <p:extLst>
      <p:ext uri="{BB962C8B-B14F-4D97-AF65-F5344CB8AC3E}">
        <p14:creationId xmlns:p14="http://schemas.microsoft.com/office/powerpoint/2010/main" val="362445938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oogle Shape;95;p12">
            <a:extLst>
              <a:ext uri="{FF2B5EF4-FFF2-40B4-BE49-F238E27FC236}">
                <a16:creationId xmlns:a16="http://schemas.microsoft.com/office/drawing/2014/main" id="{4D3E665D-F35B-91AC-92FB-9F3531771F36}"/>
              </a:ext>
            </a:extLst>
          </p:cNvPr>
          <p:cNvPicPr preferRelativeResize="0"/>
          <p:nvPr/>
        </p:nvPicPr>
        <p:blipFill rotWithShape="1">
          <a:blip r:embed="rId3">
            <a:alphaModFix/>
          </a:blip>
          <a:srcRect/>
          <a:stretch/>
        </p:blipFill>
        <p:spPr>
          <a:xfrm>
            <a:off x="2482659" y="2741814"/>
            <a:ext cx="7363853" cy="1296000"/>
          </a:xfrm>
          <a:prstGeom prst="rect">
            <a:avLst/>
          </a:prstGeom>
          <a:noFill/>
          <a:ln>
            <a:noFill/>
          </a:ln>
        </p:spPr>
      </p:pic>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9"/>
            <a:ext cx="10672303" cy="1736292"/>
          </a:xfrm>
        </p:spPr>
        <p:txBody>
          <a:bodyPr>
            <a:normAutofit/>
          </a:bodyPr>
          <a:lstStyle/>
          <a:p>
            <a:pPr marL="0" indent="0">
              <a:lnSpc>
                <a:spcPct val="100000"/>
              </a:lnSpc>
              <a:spcAft>
                <a:spcPts val="600"/>
              </a:spcAft>
              <a:buNone/>
            </a:pPr>
            <a:r>
              <a:rPr lang="en-GB" sz="2400" b="1"/>
              <a:t>2.c Object of Interest</a:t>
            </a:r>
          </a:p>
          <a:p>
            <a:pPr marL="0" indent="0">
              <a:lnSpc>
                <a:spcPct val="100000"/>
              </a:lnSpc>
              <a:spcBef>
                <a:spcPts val="600"/>
              </a:spcBef>
              <a:spcAft>
                <a:spcPts val="600"/>
              </a:spcAft>
              <a:buNone/>
            </a:pPr>
            <a:r>
              <a:rPr lang="en-GB" sz="2400"/>
              <a:t>The Object of Interest is the Entity whose Property is observed. </a:t>
            </a:r>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2 - Identify roles</a:t>
            </a:r>
            <a:endParaRPr lang="en-NL" sz="3200"/>
          </a:p>
        </p:txBody>
      </p:sp>
    </p:spTree>
    <p:extLst>
      <p:ext uri="{BB962C8B-B14F-4D97-AF65-F5344CB8AC3E}">
        <p14:creationId xmlns:p14="http://schemas.microsoft.com/office/powerpoint/2010/main" val="5993277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oogle Shape;102;p13">
            <a:extLst>
              <a:ext uri="{FF2B5EF4-FFF2-40B4-BE49-F238E27FC236}">
                <a16:creationId xmlns:a16="http://schemas.microsoft.com/office/drawing/2014/main" id="{9BF5B868-2D9D-E351-7F55-24A29DFD9057}"/>
              </a:ext>
            </a:extLst>
          </p:cNvPr>
          <p:cNvPicPr preferRelativeResize="0">
            <a:picLocks noChangeAspect="1"/>
          </p:cNvPicPr>
          <p:nvPr/>
        </p:nvPicPr>
        <p:blipFill rotWithShape="1">
          <a:blip r:embed="rId3">
            <a:alphaModFix/>
          </a:blip>
          <a:srcRect/>
          <a:stretch/>
        </p:blipFill>
        <p:spPr>
          <a:xfrm>
            <a:off x="2504667" y="2724197"/>
            <a:ext cx="7286401" cy="1324800"/>
          </a:xfrm>
          <a:prstGeom prst="rect">
            <a:avLst/>
          </a:prstGeom>
          <a:noFill/>
          <a:ln>
            <a:noFill/>
          </a:ln>
        </p:spPr>
      </p:pic>
      <p:sp>
        <p:nvSpPr>
          <p:cNvPr id="20" name="Content Placeholder 19">
            <a:extLst>
              <a:ext uri="{FF2B5EF4-FFF2-40B4-BE49-F238E27FC236}">
                <a16:creationId xmlns:a16="http://schemas.microsoft.com/office/drawing/2014/main" id="{0DACBEF9-A4DF-4643-1820-51C0B3D4AA5C}"/>
              </a:ext>
            </a:extLst>
          </p:cNvPr>
          <p:cNvSpPr>
            <a:spLocks noGrp="1"/>
          </p:cNvSpPr>
          <p:nvPr>
            <p:ph idx="1"/>
          </p:nvPr>
        </p:nvSpPr>
        <p:spPr>
          <a:xfrm>
            <a:off x="838200" y="1443789"/>
            <a:ext cx="10672303" cy="1837892"/>
          </a:xfrm>
        </p:spPr>
        <p:txBody>
          <a:bodyPr>
            <a:normAutofit/>
          </a:bodyPr>
          <a:lstStyle/>
          <a:p>
            <a:pPr marL="0" indent="0">
              <a:lnSpc>
                <a:spcPct val="100000"/>
              </a:lnSpc>
              <a:spcAft>
                <a:spcPts val="600"/>
              </a:spcAft>
              <a:buNone/>
            </a:pPr>
            <a:r>
              <a:rPr lang="en-GB" sz="2400" b="1"/>
              <a:t>2.d Matrix</a:t>
            </a:r>
          </a:p>
          <a:p>
            <a:pPr marL="0" indent="0">
              <a:lnSpc>
                <a:spcPct val="100000"/>
              </a:lnSpc>
              <a:spcBef>
                <a:spcPts val="600"/>
              </a:spcBef>
              <a:spcAft>
                <a:spcPts val="600"/>
              </a:spcAft>
              <a:buNone/>
            </a:pPr>
            <a:r>
              <a:rPr lang="en-GB" sz="2400"/>
              <a:t>The Matrix of the observation is entity in which the Object of Interest is embedded. </a:t>
            </a:r>
          </a:p>
        </p:txBody>
      </p:sp>
      <p:sp>
        <p:nvSpPr>
          <p:cNvPr id="2" name="Title 1">
            <a:extLst>
              <a:ext uri="{FF2B5EF4-FFF2-40B4-BE49-F238E27FC236}">
                <a16:creationId xmlns:a16="http://schemas.microsoft.com/office/drawing/2014/main" id="{75CB2FEE-B5B9-9895-8DAC-EB2726D77EAC}"/>
              </a:ext>
            </a:extLst>
          </p:cNvPr>
          <p:cNvSpPr txBox="1">
            <a:spLocks/>
          </p:cNvSpPr>
          <p:nvPr/>
        </p:nvSpPr>
        <p:spPr>
          <a:xfrm>
            <a:off x="759849" y="389022"/>
            <a:ext cx="10672303" cy="64970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a:solidFill>
                  <a:srgbClr val="1447A2"/>
                </a:solidFill>
                <a:latin typeface="+mj-lt"/>
                <a:ea typeface="+mj-ea"/>
                <a:cs typeface="+mj-cs"/>
              </a:defRPr>
            </a:lvl1pPr>
          </a:lstStyle>
          <a:p>
            <a:r>
              <a:rPr lang="en-GB" sz="3200"/>
              <a:t>2 - Identify roles</a:t>
            </a:r>
            <a:endParaRPr lang="en-NL" sz="3200"/>
          </a:p>
        </p:txBody>
      </p:sp>
    </p:spTree>
    <p:extLst>
      <p:ext uri="{BB962C8B-B14F-4D97-AF65-F5344CB8AC3E}">
        <p14:creationId xmlns:p14="http://schemas.microsoft.com/office/powerpoint/2010/main" val="34265031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2180</Words>
  <Application>Microsoft Office PowerPoint</Application>
  <PresentationFormat>Breitbild</PresentationFormat>
  <Paragraphs>201</Paragraphs>
  <Slides>19</Slides>
  <Notes>19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19</vt:i4>
      </vt:variant>
    </vt:vector>
  </HeadingPairs>
  <TitlesOfParts>
    <vt:vector size="26" baseType="lpstr">
      <vt:lpstr>Aptos</vt:lpstr>
      <vt:lpstr>Arial</vt:lpstr>
      <vt:lpstr>Calibri</vt:lpstr>
      <vt:lpstr>Calibri Light</vt:lpstr>
      <vt:lpstr>Courier New</vt:lpstr>
      <vt:lpstr>Noto Sans Symbols</vt:lpstr>
      <vt:lpstr>Office Theme</vt:lpstr>
      <vt:lpstr>Step-by-step guide for creating FAIR variable descriptions using the I-ADOPT Framework</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Arie Baak</dc:creator>
  <cp:lastModifiedBy>Barbara Magagna</cp:lastModifiedBy>
  <cp:revision>353</cp:revision>
  <dcterms:created xsi:type="dcterms:W3CDTF">2023-11-11T16:01:48Z</dcterms:created>
  <dcterms:modified xsi:type="dcterms:W3CDTF">2024-09-02T16:57:38Z</dcterms:modified>
</cp:coreProperties>
</file>