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6" r:id="rId8"/>
    <p:sldId id="262" r:id="rId9"/>
    <p:sldId id="268" r:id="rId10"/>
    <p:sldId id="261" r:id="rId11"/>
    <p:sldId id="265" r:id="rId12"/>
    <p:sldId id="263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lo" initials="H" lastIdx="1" clrIdx="0">
    <p:extLst>
      <p:ext uri="{19B8F6BF-5375-455C-9EA6-DF929625EA0E}">
        <p15:presenceInfo xmlns:p15="http://schemas.microsoft.com/office/powerpoint/2012/main" userId="H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7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4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20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5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0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6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3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4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9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academy.ru/blog/education/all/rastr-vector" TargetMode="External"/><Relationship Id="rId3" Type="http://schemas.openxmlformats.org/officeDocument/2006/relationships/hyperlink" Target="https://ru.wikipedia.org/wiki/" TargetMode="External"/><Relationship Id="rId7" Type="http://schemas.openxmlformats.org/officeDocument/2006/relationships/hyperlink" Target="https://zen.yandex.ru/media/itblog21/chem-rastrovaia-grafika-otlichaetsia-ot-vektornoi-5a8da11c1410c3c44dc270fd" TargetMode="External"/><Relationship Id="rId2" Type="http://schemas.openxmlformats.org/officeDocument/2006/relationships/hyperlink" Target="http://inf.susu.ac.ru/Klinachev/lc_sga_1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pt.ru/blog/rastr-ili-vektor-rukovodstvo-dlja-chajnikov/" TargetMode="External"/><Relationship Id="rId5" Type="http://schemas.openxmlformats.org/officeDocument/2006/relationships/hyperlink" Target="https://yandex.ru/turbo/lifehacker.ru/s/besplatnye-graficheskie-redaktory/" TargetMode="External"/><Relationship Id="rId4" Type="http://schemas.openxmlformats.org/officeDocument/2006/relationships/hyperlink" Target="https://www.canva.com/ru_ru/obuchenie/graficheskij-redaktor-20/" TargetMode="External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Программное обеспечение обработки графических изображений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Работа выполнена 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Студенткой 4И группы</a:t>
            </a:r>
          </a:p>
          <a:p>
            <a:pPr algn="r"/>
            <a:r>
              <a:rPr lang="ru-RU" dirty="0" err="1" smtClean="0">
                <a:solidFill>
                  <a:schemeClr val="bg1"/>
                </a:solidFill>
              </a:rPr>
              <a:t>Чумаковой</a:t>
            </a:r>
            <a:r>
              <a:rPr lang="ru-RU" dirty="0" smtClean="0">
                <a:solidFill>
                  <a:schemeClr val="bg1"/>
                </a:solidFill>
              </a:rPr>
              <a:t> Людмилой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Векторные графические редакторы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36320" y="2705292"/>
            <a:ext cx="709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Векторные графические редакторы</a:t>
            </a:r>
            <a:r>
              <a:rPr lang="ru-RU" dirty="0">
                <a:solidFill>
                  <a:schemeClr val="bg1"/>
                </a:solidFill>
              </a:rPr>
              <a:t> позволяют пользователю создавать и редактировать векторные изображения непосредственно на экране компьютера, а также сохранять их в различных векторных форматах, например, CDR, AI, EPS, WMF или SVG. </a:t>
            </a:r>
          </a:p>
        </p:txBody>
      </p:sp>
    </p:spTree>
    <p:extLst>
      <p:ext uri="{BB962C8B-B14F-4D97-AF65-F5344CB8AC3E}">
        <p14:creationId xmlns:p14="http://schemas.microsoft.com/office/powerpoint/2010/main" val="41359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Возможности векторных графических редакторов</a:t>
            </a: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36320" y="2699658"/>
            <a:ext cx="72194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	Векторные </a:t>
            </a:r>
            <a:r>
              <a:rPr lang="ru-RU" dirty="0">
                <a:solidFill>
                  <a:schemeClr val="bg1"/>
                </a:solidFill>
              </a:rPr>
              <a:t>графические редакторы позволяют рисовать не только плоские, но и объемные объекты: куб, шар, цилиндр и другие. При рисовании трехмерных тел можно устанавливать различные режимы освещенности объекта, материал, из которого он изготовлен, качество поверхности и другие параметры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Векторными </a:t>
            </a:r>
            <a:r>
              <a:rPr lang="ru-RU" dirty="0">
                <a:solidFill>
                  <a:schemeClr val="bg1"/>
                </a:solidFill>
              </a:rPr>
              <a:t>графическими редакторами являются системы компьютерного черчения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Векторными </a:t>
            </a:r>
            <a:r>
              <a:rPr lang="ru-RU" dirty="0">
                <a:solidFill>
                  <a:schemeClr val="bg1"/>
                </a:solidFill>
              </a:rPr>
              <a:t>графическими редакторами являются также системы автоматизированного проектирования, которые используются на производстве, так как обеспечивают возможность реализации сквозной технологии проектирования и изготовления деталей.</a:t>
            </a:r>
          </a:p>
        </p:txBody>
      </p:sp>
    </p:spTree>
    <p:extLst>
      <p:ext uri="{BB962C8B-B14F-4D97-AF65-F5344CB8AC3E}">
        <p14:creationId xmlns:p14="http://schemas.microsoft.com/office/powerpoint/2010/main" val="2247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Примеры векторных графических редакторов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44597" y="2666616"/>
            <a:ext cx="2748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Embroidermodder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Inkscape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Ipe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Karbon14 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LibreOffice</a:t>
            </a:r>
            <a:r>
              <a:rPr lang="en-US" dirty="0" smtClean="0">
                <a:solidFill>
                  <a:schemeClr val="bg1"/>
                </a:solidFill>
              </a:rPr>
              <a:t> Draw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OpenOffice Draw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sK1 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Skencil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SVG-edit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Xara </a:t>
            </a:r>
            <a:r>
              <a:rPr lang="en-US" dirty="0" err="1">
                <a:solidFill>
                  <a:schemeClr val="bg1"/>
                </a:solidFill>
              </a:rPr>
              <a:t>Xtreme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LX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Xfig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Интерфейс </a:t>
            </a:r>
            <a:r>
              <a:rPr lang="ru-RU" dirty="0" smtClean="0">
                <a:solidFill>
                  <a:schemeClr val="bg1"/>
                </a:solidFill>
              </a:rPr>
              <a:t>векторных </a:t>
            </a:r>
            <a:r>
              <a:rPr lang="ru-RU" dirty="0">
                <a:solidFill>
                  <a:schemeClr val="bg1"/>
                </a:solidFill>
              </a:rPr>
              <a:t>графических редакторов</a:t>
            </a:r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2595154"/>
            <a:ext cx="4353695" cy="2944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01" y="3630977"/>
            <a:ext cx="2822701" cy="2295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4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Векторные форматы графических файлов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PDF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CDR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Список источников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inf.susu.ac.ru/Klinachev/lc_sga_14.htm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https://ru.wikipedia.org/wiki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://www.canva.com/ru_ru/obuchenie/graficheskij-redaktor-20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yandex.ru/turbo/lifehacker.ru/s/besplatnye-graficheskie-redaktory/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https://npt.ru/blog/rastr-ili-vektor-rukovodstvo-dlja-chajnikov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zen.yandex.ru/media/itblog21/chem-rastrovaia-grafika-otlichaetsia-ot-vektornoi-5a8da11c1410c3c44dc270fd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htmlacademy.ru/blog/education/all/rastr-vector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9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Содержание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404" y="2499360"/>
            <a:ext cx="7271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Определение графических 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Виды графических 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Растровые графические редакторы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Возможности растровых графических </a:t>
            </a:r>
            <a:r>
              <a:rPr lang="ru-RU" dirty="0" smtClean="0">
                <a:solidFill>
                  <a:schemeClr val="bg1"/>
                </a:solidFill>
              </a:rPr>
              <a:t>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Примеры </a:t>
            </a:r>
            <a:r>
              <a:rPr lang="ru-RU" dirty="0" smtClean="0">
                <a:solidFill>
                  <a:schemeClr val="bg1"/>
                </a:solidFill>
              </a:rPr>
              <a:t>растровых </a:t>
            </a:r>
            <a:r>
              <a:rPr lang="ru-RU" dirty="0">
                <a:solidFill>
                  <a:schemeClr val="bg1"/>
                </a:solidFill>
              </a:rPr>
              <a:t>графических </a:t>
            </a:r>
            <a:r>
              <a:rPr lang="ru-RU" dirty="0" smtClean="0">
                <a:solidFill>
                  <a:schemeClr val="bg1"/>
                </a:solidFill>
              </a:rPr>
              <a:t>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Векторные </a:t>
            </a:r>
            <a:r>
              <a:rPr lang="ru-RU" dirty="0">
                <a:solidFill>
                  <a:schemeClr val="bg1"/>
                </a:solidFill>
              </a:rPr>
              <a:t>графические редакторы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Возможности </a:t>
            </a:r>
            <a:r>
              <a:rPr lang="ru-RU" dirty="0" smtClean="0">
                <a:solidFill>
                  <a:schemeClr val="bg1"/>
                </a:solidFill>
              </a:rPr>
              <a:t>векторных </a:t>
            </a:r>
            <a:r>
              <a:rPr lang="ru-RU" dirty="0">
                <a:solidFill>
                  <a:schemeClr val="bg1"/>
                </a:solidFill>
              </a:rPr>
              <a:t>графических 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Примеры векторных графических </a:t>
            </a:r>
            <a:r>
              <a:rPr lang="ru-RU" dirty="0" smtClean="0">
                <a:solidFill>
                  <a:schemeClr val="bg1"/>
                </a:solidFill>
              </a:rPr>
              <a:t>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Интерфейс растровых графических </a:t>
            </a:r>
            <a:r>
              <a:rPr lang="ru-RU" dirty="0" smtClean="0">
                <a:solidFill>
                  <a:schemeClr val="bg1"/>
                </a:solidFill>
              </a:rPr>
              <a:t>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Интерфейс </a:t>
            </a:r>
            <a:r>
              <a:rPr lang="ru-RU" dirty="0" smtClean="0">
                <a:solidFill>
                  <a:schemeClr val="bg1"/>
                </a:solidFill>
              </a:rPr>
              <a:t>векторных </a:t>
            </a:r>
            <a:r>
              <a:rPr lang="ru-RU" dirty="0">
                <a:solidFill>
                  <a:schemeClr val="bg1"/>
                </a:solidFill>
              </a:rPr>
              <a:t>графических </a:t>
            </a:r>
            <a:r>
              <a:rPr lang="ru-RU" dirty="0" smtClean="0">
                <a:solidFill>
                  <a:schemeClr val="bg1"/>
                </a:solidFill>
              </a:rPr>
              <a:t>редакторов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Растровые форматы графических 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Векторные форматы графических 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Список литературы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Графические редакторы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276" y="2499361"/>
            <a:ext cx="4145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Графические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специальные программы, которые дают вам возможность корректировать цифровое изображение, проделывать с ним различные манипуляции, начиная от обычного увеличения/уменьшения яркости или контрастности отдельного цвета или общего тона картинки, изменения ее размера и заканчивая сложными преобразованиями, созданиями коллажей, ликвидацией ненужных деталей с фотографии.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1" y="2995709"/>
            <a:ext cx="3370128" cy="2423624"/>
          </a:xfrm>
          <a:prstGeom prst="rect">
            <a:avLst/>
          </a:prstGeom>
        </p:spPr>
      </p:pic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Виды графических редакторов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654" y="2804160"/>
            <a:ext cx="67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1) Растровые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2) Графические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мой 9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Растровые графические редакторы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5989" y="3222171"/>
            <a:ext cx="7097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Растровые редакторы (такие как Photoshop и GIMP) используют матрицы точек (</a:t>
            </a:r>
            <a:r>
              <a:rPr lang="ru-RU" dirty="0" err="1">
                <a:solidFill>
                  <a:schemeClr val="bg1"/>
                </a:solidFill>
              </a:rPr>
              <a:t>bitmap</a:t>
            </a:r>
            <a:r>
              <a:rPr lang="ru-RU" dirty="0">
                <a:solidFill>
                  <a:schemeClr val="bg1"/>
                </a:solidFill>
              </a:rPr>
              <a:t>) для создания изображений.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        Современные графические редакторы изображений используются как программы для рисования с нуля, и как программы для редактирования фотографий. Растровые редакторы позволяют редактировать фотографии и изображения на экране компьютера, а также экспортировать графику в различные форматы, такие, например, как PNG или JPG.</a:t>
            </a:r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Возможности растровых графических редакторов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68424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Динамика </a:t>
            </a:r>
            <a:r>
              <a:rPr lang="ru-RU" b="1" dirty="0" smtClean="0">
                <a:solidFill>
                  <a:schemeClr val="bg1"/>
                </a:solidFill>
              </a:rPr>
              <a:t>кистей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Собственный </a:t>
            </a:r>
            <a:r>
              <a:rPr lang="ru-RU" b="1" dirty="0">
                <a:solidFill>
                  <a:schemeClr val="bg1"/>
                </a:solidFill>
              </a:rPr>
              <a:t>формат </a:t>
            </a:r>
            <a:r>
              <a:rPr lang="ru-RU" b="1" dirty="0" smtClean="0">
                <a:solidFill>
                  <a:schemeClr val="bg1"/>
                </a:solidFill>
              </a:rPr>
              <a:t>файлов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Удобная </a:t>
            </a:r>
            <a:r>
              <a:rPr lang="ru-RU" b="1" dirty="0">
                <a:solidFill>
                  <a:schemeClr val="bg1"/>
                </a:solidFill>
              </a:rPr>
              <a:t>работа с буфером </a:t>
            </a:r>
            <a:r>
              <a:rPr lang="ru-RU" b="1" dirty="0" smtClean="0">
                <a:solidFill>
                  <a:schemeClr val="bg1"/>
                </a:solidFill>
              </a:rPr>
              <a:t>обмена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Поддержка </a:t>
            </a:r>
            <a:r>
              <a:rPr lang="ru-RU" b="1" dirty="0">
                <a:solidFill>
                  <a:schemeClr val="bg1"/>
                </a:solidFill>
              </a:rPr>
              <a:t>кистей в формате </a:t>
            </a:r>
            <a:r>
              <a:rPr lang="ru-RU" b="1" dirty="0" err="1" smtClean="0">
                <a:solidFill>
                  <a:schemeClr val="bg1"/>
                </a:solidFill>
              </a:rPr>
              <a:t>Фотошопа</a:t>
            </a:r>
            <a:endParaRPr lang="ru-RU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Редактирование выделения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Передвижение холста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Интуитивный инструмент </a:t>
            </a:r>
            <a:r>
              <a:rPr lang="ru-RU" b="1" dirty="0">
                <a:solidFill>
                  <a:schemeClr val="bg1"/>
                </a:solidFill>
              </a:rPr>
              <a:t>свободного </a:t>
            </a:r>
            <a:r>
              <a:rPr lang="ru-RU" b="1" dirty="0" smtClean="0">
                <a:solidFill>
                  <a:schemeClr val="bg1"/>
                </a:solidFill>
              </a:rPr>
              <a:t>выделения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Параметр </a:t>
            </a:r>
            <a:r>
              <a:rPr lang="ru-RU" b="1" dirty="0">
                <a:solidFill>
                  <a:schemeClr val="bg1"/>
                </a:solidFill>
              </a:rPr>
              <a:t>«Ослабить</a:t>
            </a:r>
            <a:r>
              <a:rPr lang="ru-RU" b="1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Инструмент выравнивания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Выделение переднего </a:t>
            </a:r>
            <a:r>
              <a:rPr lang="ru-RU" b="1" dirty="0" smtClean="0">
                <a:solidFill>
                  <a:schemeClr val="bg1"/>
                </a:solidFill>
              </a:rPr>
              <a:t>плана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Интерфейс растровых графических редакторов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47" y="2400259"/>
            <a:ext cx="5965371" cy="37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Примеры растровых графических редакторов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6320" y="407977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421" y="2386148"/>
            <a:ext cx="7287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GIMP 2.2.8;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Adobe </a:t>
            </a:r>
            <a:r>
              <a:rPr lang="en-US" dirty="0">
                <a:solidFill>
                  <a:schemeClr val="bg1"/>
                </a:solidFill>
              </a:rPr>
              <a:t>Photoshop – </a:t>
            </a:r>
            <a:r>
              <a:rPr lang="ru-RU" dirty="0">
                <a:solidFill>
                  <a:schemeClr val="bg1"/>
                </a:solidFill>
              </a:rPr>
              <a:t>самый популярный коммерческий собственнический </a:t>
            </a:r>
            <a:r>
              <a:rPr lang="ru-RU" dirty="0" smtClean="0">
                <a:solidFill>
                  <a:schemeClr val="bg1"/>
                </a:solidFill>
              </a:rPr>
              <a:t>редактор;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Adobe Fireworks;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Corel Photo-Paint;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Corel </a:t>
            </a:r>
            <a:r>
              <a:rPr lang="en-US" dirty="0">
                <a:solidFill>
                  <a:schemeClr val="bg1"/>
                </a:solidFill>
              </a:rPr>
              <a:t>Paint Shop </a:t>
            </a:r>
            <a:r>
              <a:rPr lang="en-US" dirty="0" smtClean="0">
                <a:solidFill>
                  <a:schemeClr val="bg1"/>
                </a:solidFill>
              </a:rPr>
              <a:t>Pro;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Corel Painter;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GIMP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самый популярный свободный бесплатный </a:t>
            </a:r>
            <a:r>
              <a:rPr lang="ru-RU" dirty="0" smtClean="0">
                <a:solidFill>
                  <a:schemeClr val="bg1"/>
                </a:solidFill>
              </a:rPr>
              <a:t>редактор;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Paint;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en-US" dirty="0">
                <a:solidFill>
                  <a:schemeClr val="bg1"/>
                </a:solidFill>
              </a:rPr>
              <a:t>Photo </a:t>
            </a:r>
            <a:r>
              <a:rPr lang="en-US" dirty="0" smtClean="0">
                <a:solidFill>
                  <a:schemeClr val="bg1"/>
                </a:solidFill>
              </a:rPr>
              <a:t>Editor;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Krita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Растровые форматы графических файлов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формате </a:t>
            </a:r>
            <a:r>
              <a:rPr lang="ru-RU" sz="1600" b="1" dirty="0">
                <a:solidFill>
                  <a:schemeClr val="bg1"/>
                </a:solidFill>
              </a:rPr>
              <a:t>BMP</a:t>
            </a:r>
            <a:r>
              <a:rPr lang="ru-RU" sz="1600" dirty="0" smtClean="0">
                <a:solidFill>
                  <a:schemeClr val="bg1"/>
                </a:solidFill>
              </a:rPr>
              <a:t> первоначально </a:t>
            </a:r>
            <a:r>
              <a:rPr lang="ru-RU" sz="1600" dirty="0">
                <a:solidFill>
                  <a:schemeClr val="bg1"/>
                </a:solidFill>
              </a:rPr>
              <a:t>использовалось простейшее кодирование — по пикселам (самое неэкономное), которые обходились последовательно по строкам, начиная с нижнего левого угла </a:t>
            </a:r>
            <a:r>
              <a:rPr lang="ru-RU" sz="1600" dirty="0" smtClean="0">
                <a:solidFill>
                  <a:schemeClr val="bg1"/>
                </a:solidFill>
              </a:rPr>
              <a:t>графического </a:t>
            </a:r>
            <a:r>
              <a:rPr lang="ru-RU" sz="1600" dirty="0">
                <a:solidFill>
                  <a:schemeClr val="bg1"/>
                </a:solidFill>
              </a:rPr>
              <a:t>изображения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1600" b="1" dirty="0" smtClean="0">
                <a:solidFill>
                  <a:schemeClr val="bg1"/>
                </a:solidFill>
              </a:rPr>
              <a:t>TIFF </a:t>
            </a:r>
            <a:r>
              <a:rPr lang="ru-RU" sz="1600" dirty="0" smtClean="0">
                <a:solidFill>
                  <a:schemeClr val="bg1"/>
                </a:solidFill>
              </a:rPr>
              <a:t>— </a:t>
            </a:r>
            <a:r>
              <a:rPr lang="ru-RU" sz="1600" dirty="0">
                <a:solidFill>
                  <a:schemeClr val="bg1"/>
                </a:solidFill>
              </a:rPr>
              <a:t>стандартный формат в топографической графике и издательских системах. Файлы в формате TIFF обеспечивают лучшее качество печати. Из-за большого размера, данный формат не применяется при создании </a:t>
            </a:r>
            <a:r>
              <a:rPr lang="ru-RU" sz="1600" dirty="0" err="1">
                <a:solidFill>
                  <a:schemeClr val="bg1"/>
                </a:solidFill>
              </a:rPr>
              <a:t>Web</a:t>
            </a:r>
            <a:r>
              <a:rPr lang="ru-RU" sz="1600" dirty="0">
                <a:solidFill>
                  <a:schemeClr val="bg1"/>
                </a:solidFill>
              </a:rPr>
              <a:t>-сайтов и публикации в Интернет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1600" b="1" dirty="0" smtClean="0">
                <a:solidFill>
                  <a:schemeClr val="bg1"/>
                </a:solidFill>
              </a:rPr>
              <a:t>Формат </a:t>
            </a:r>
            <a:r>
              <a:rPr lang="ru-RU" sz="1600" b="1" dirty="0">
                <a:solidFill>
                  <a:schemeClr val="bg1"/>
                </a:solidFill>
              </a:rPr>
              <a:t>PSD </a:t>
            </a:r>
            <a:r>
              <a:rPr lang="ru-RU" sz="1600" dirty="0" smtClean="0">
                <a:solidFill>
                  <a:schemeClr val="bg1"/>
                </a:solidFill>
              </a:rPr>
              <a:t>— </a:t>
            </a:r>
            <a:r>
              <a:rPr lang="ru-RU" sz="1600" dirty="0">
                <a:solidFill>
                  <a:schemeClr val="bg1"/>
                </a:solidFill>
              </a:rPr>
              <a:t>внутренний формат для пакета </a:t>
            </a:r>
            <a:r>
              <a:rPr lang="ru-RU" sz="1600" b="1" dirty="0">
                <a:solidFill>
                  <a:schemeClr val="bg1"/>
                </a:solidFill>
              </a:rPr>
              <a:t>Adobe Photoshop</a:t>
            </a:r>
            <a:r>
              <a:rPr lang="ru-RU" sz="1600" dirty="0">
                <a:solidFill>
                  <a:schemeClr val="bg1"/>
                </a:solidFill>
              </a:rPr>
              <a:t>. Позволяет сохранять слои в изображении и поддерживает все типы графики. Изображения в </a:t>
            </a:r>
            <a:r>
              <a:rPr lang="ru-RU" sz="1600" b="1" dirty="0">
                <a:solidFill>
                  <a:schemeClr val="bg1"/>
                </a:solidFill>
              </a:rPr>
              <a:t>PSD</a:t>
            </a:r>
            <a:r>
              <a:rPr lang="ru-RU" sz="1600" dirty="0">
                <a:solidFill>
                  <a:schemeClr val="bg1"/>
                </a:solidFill>
              </a:rPr>
              <a:t> формате хранятся в файлах с расширением </a:t>
            </a:r>
            <a:r>
              <a:rPr lang="ru-RU" sz="1600" b="1" dirty="0">
                <a:solidFill>
                  <a:schemeClr val="bg1"/>
                </a:solidFill>
              </a:rPr>
              <a:t>.psd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557349" y="6313714"/>
            <a:ext cx="478971" cy="365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931845" y="6313714"/>
            <a:ext cx="478971" cy="365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1244597" y="6317758"/>
            <a:ext cx="478971" cy="3617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5773</TotalTime>
  <Words>359</Words>
  <Application>Microsoft Office PowerPoint</Application>
  <PresentationFormat>Экран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Garamond</vt:lpstr>
      <vt:lpstr>Times New Roman</vt:lpstr>
      <vt:lpstr>Натуральные материалы</vt:lpstr>
      <vt:lpstr>Программное обеспечение обработки графических изображений</vt:lpstr>
      <vt:lpstr>Содержание</vt:lpstr>
      <vt:lpstr>Графические редакторы</vt:lpstr>
      <vt:lpstr>Виды графических редакторов</vt:lpstr>
      <vt:lpstr>Растровые графические редакторы</vt:lpstr>
      <vt:lpstr>Возможности растровых графических редакторов</vt:lpstr>
      <vt:lpstr>Интерфейс растровых графических редакторов</vt:lpstr>
      <vt:lpstr>Примеры растровых графических редакторов</vt:lpstr>
      <vt:lpstr>Растровые форматы графических файлов</vt:lpstr>
      <vt:lpstr>Векторные графические редакторы</vt:lpstr>
      <vt:lpstr>Возможности векторных графических редакторов</vt:lpstr>
      <vt:lpstr>Примеры векторных графических редакторов</vt:lpstr>
      <vt:lpstr>Интерфейс векторных графических редакторов</vt:lpstr>
      <vt:lpstr>Векторные форматы графических файлов</vt:lpstr>
      <vt:lpstr>Список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обработки графических изображений</dc:title>
  <dc:creator>Hello</dc:creator>
  <cp:lastModifiedBy>Hello</cp:lastModifiedBy>
  <cp:revision>41</cp:revision>
  <dcterms:created xsi:type="dcterms:W3CDTF">2020-09-07T06:40:05Z</dcterms:created>
  <dcterms:modified xsi:type="dcterms:W3CDTF">2020-12-24T01:51:09Z</dcterms:modified>
</cp:coreProperties>
</file>