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drawing41.xml" ContentType="application/vnd.ms-office.drawingml.diagramDrawing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30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drawing42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6.xml" ContentType="application/vnd.ms-office.drawingml.diagramDrawing+xml"/>
  <Override PartName="/ppt/diagrams/drawing31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97" r:id="rId2"/>
    <p:sldId id="398" r:id="rId3"/>
    <p:sldId id="256" r:id="rId4"/>
    <p:sldId id="340" r:id="rId5"/>
    <p:sldId id="285" r:id="rId6"/>
    <p:sldId id="352" r:id="rId7"/>
    <p:sldId id="353" r:id="rId8"/>
    <p:sldId id="354" r:id="rId9"/>
    <p:sldId id="356" r:id="rId10"/>
    <p:sldId id="357" r:id="rId11"/>
    <p:sldId id="359" r:id="rId12"/>
    <p:sldId id="360" r:id="rId13"/>
    <p:sldId id="364" r:id="rId14"/>
    <p:sldId id="366" r:id="rId15"/>
    <p:sldId id="367" r:id="rId16"/>
    <p:sldId id="361" r:id="rId17"/>
    <p:sldId id="365" r:id="rId18"/>
    <p:sldId id="374" r:id="rId19"/>
    <p:sldId id="368" r:id="rId20"/>
    <p:sldId id="369" r:id="rId21"/>
    <p:sldId id="388" r:id="rId22"/>
    <p:sldId id="370" r:id="rId23"/>
    <p:sldId id="372" r:id="rId24"/>
    <p:sldId id="362" r:id="rId25"/>
    <p:sldId id="373" r:id="rId26"/>
    <p:sldId id="376" r:id="rId27"/>
    <p:sldId id="375" r:id="rId28"/>
    <p:sldId id="258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6" r:id="rId38"/>
    <p:sldId id="385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9" r:id="rId47"/>
    <p:sldId id="400" r:id="rId48"/>
    <p:sldId id="401" r:id="rId49"/>
    <p:sldId id="387" r:id="rId50"/>
    <p:sldId id="39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D75FA5D-8600-406D-9489-435EA4F78E95}">
          <p14:sldIdLst>
            <p14:sldId id="256"/>
            <p14:sldId id="340"/>
            <p14:sldId id="285"/>
            <p14:sldId id="352"/>
            <p14:sldId id="353"/>
            <p14:sldId id="354"/>
            <p14:sldId id="356"/>
            <p14:sldId id="357"/>
            <p14:sldId id="359"/>
            <p14:sldId id="360"/>
            <p14:sldId id="364"/>
            <p14:sldId id="366"/>
            <p14:sldId id="367"/>
            <p14:sldId id="361"/>
            <p14:sldId id="365"/>
            <p14:sldId id="374"/>
            <p14:sldId id="368"/>
            <p14:sldId id="369"/>
            <p14:sldId id="388"/>
            <p14:sldId id="370"/>
            <p14:sldId id="372"/>
            <p14:sldId id="362"/>
            <p14:sldId id="373"/>
            <p14:sldId id="376"/>
            <p14:sldId id="375"/>
            <p14:sldId id="258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9"/>
            <p14:sldId id="390"/>
            <p14:sldId id="391"/>
            <p14:sldId id="392"/>
            <p14:sldId id="393"/>
            <p14:sldId id="394"/>
            <p14:sldId id="395"/>
            <p14:sldId id="387"/>
            <p14:sldId id="396"/>
          </p14:sldIdLst>
        </p14:section>
        <p14:section name="Untitled Section" id="{9D65C9B4-8F73-4BC1-95D4-B02202BB2EE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>
        <p:scale>
          <a:sx n="75" d="100"/>
          <a:sy n="75" d="100"/>
        </p:scale>
        <p:origin x="-114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11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B9DF55BA-73FA-4E74-AFC3-91B27DA77502}" type="presOf" srcId="{1A4D2600-6C97-4F32-B00F-D96585924F45}" destId="{FE07BE64-8717-48DF-AE6A-829B547CC5F7}" srcOrd="0" destOrd="0" presId="urn:microsoft.com/office/officeart/2005/8/layout/vList2"/>
    <dgm:cxn modelId="{9DB5E25B-2559-43A1-A76A-06B9E8FFE8C2}" type="presOf" srcId="{FD71A567-23F0-42D0-A2E6-3886C0DAA8C4}" destId="{A066085A-9674-46E4-B0BF-D0C728A69A1C}" srcOrd="0" destOrd="0" presId="urn:microsoft.com/office/officeart/2005/8/layout/vList2"/>
    <dgm:cxn modelId="{599022E5-E21A-4016-A3D0-C5ED3BF61CF8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The placeholder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D5303-301E-47B6-BC6B-E97ADED8C31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FD243C6-35BB-4A45-BC0B-EFF36B0E32AC}" type="presOf" srcId="{3ACEC7D9-09CB-4566-81F5-8EBF03B8E10E}" destId="{EE9EB026-F41F-45EA-ABE8-7123B2252BD0}" srcOrd="0" destOrd="0" presId="urn:microsoft.com/office/officeart/2005/8/layout/vList2"/>
    <dgm:cxn modelId="{97C3BE7E-4931-4ED5-8676-4AE30DC9770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The placeholder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07FAB-0CDC-4329-9E5E-47F4700F2F6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16464F3-E182-4938-8C85-FCABC7EC7350}" type="presOf" srcId="{7E7993E3-BEB0-427C-A7A6-A7B650348FD2}" destId="{BAD4E54E-1427-407A-8D17-0C74786A588D}" srcOrd="0" destOrd="0" presId="urn:microsoft.com/office/officeart/2005/8/layout/vList2"/>
    <dgm:cxn modelId="{3EA02C26-3B63-449A-BF8B-99CD77247BB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13BF0-369D-4731-9C8A-A85BE155F29A}" type="presOf" srcId="{7E7993E3-BEB0-427C-A7A6-A7B650348FD2}" destId="{BAD4E54E-1427-407A-8D17-0C74786A588D}" srcOrd="0" destOrd="0" presId="urn:microsoft.com/office/officeart/2005/8/layout/vList2"/>
    <dgm:cxn modelId="{2D36B0AF-7312-4081-BB73-890DA212485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5555425-F564-48FE-9D33-5BEE18F89C7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E45B62-46A2-4270-90E8-57313A74A44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F763582-A225-441C-A238-0FBAD631AD69}" type="presOf" srcId="{7E7993E3-BEB0-427C-A7A6-A7B650348FD2}" destId="{BAD4E54E-1427-407A-8D17-0C74786A588D}" srcOrd="0" destOrd="0" presId="urn:microsoft.com/office/officeart/2005/8/layout/vList2"/>
    <dgm:cxn modelId="{03F292D8-E6B5-4600-8F6C-7E53D13CEBF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13DB02-4252-4003-A56F-53FC9048702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7B88082-F4C6-4B52-92CA-5EFB275C639E}" type="presOf" srcId="{3ACEC7D9-09CB-4566-81F5-8EBF03B8E10E}" destId="{EE9EB026-F41F-45EA-ABE8-7123B2252BD0}" srcOrd="0" destOrd="0" presId="urn:microsoft.com/office/officeart/2005/8/layout/vList2"/>
    <dgm:cxn modelId="{208AE52C-98ED-445A-A926-FED337DF25F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A025F7-3ADA-4C96-9EA8-7D5C7311711B}" type="presOf" srcId="{3ACEC7D9-09CB-4566-81F5-8EBF03B8E10E}" destId="{EE9EB026-F41F-45EA-ABE8-7123B2252BD0}" srcOrd="0" destOrd="0" presId="urn:microsoft.com/office/officeart/2005/8/layout/vList2"/>
    <dgm:cxn modelId="{598CE4B3-3A89-471D-8F47-00A64E367FB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9578725-E870-45A2-B11E-42410C46833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FE949-0CAB-49B9-8630-5CD867414E1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1F9FDB0-04CC-47A1-B106-CA882BBADD57}" type="presOf" srcId="{7E7993E3-BEB0-427C-A7A6-A7B650348FD2}" destId="{BAD4E54E-1427-407A-8D17-0C74786A588D}" srcOrd="0" destOrd="0" presId="urn:microsoft.com/office/officeart/2005/8/layout/vList2"/>
    <dgm:cxn modelId="{60D970EA-57F8-47BC-B104-53C81AF1E94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730A1-72CF-49E1-BE44-CF492D5C114A}" type="presOf" srcId="{7E7993E3-BEB0-427C-A7A6-A7B650348FD2}" destId="{BAD4E54E-1427-407A-8D17-0C74786A588D}" srcOrd="0" destOrd="0" presId="urn:microsoft.com/office/officeart/2005/8/layout/vList2"/>
    <dgm:cxn modelId="{6C752420-3D08-4AA8-9C66-4A67451F336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A5D0FF2-A112-44B8-AC0B-5DD8C647C62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The disabled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810D33-34CB-4DC8-8A60-8603D55ED380}" type="presOf" srcId="{7E7993E3-BEB0-427C-A7A6-A7B650348FD2}" destId="{BAD4E54E-1427-407A-8D17-0C74786A588D}" srcOrd="0" destOrd="0" presId="urn:microsoft.com/office/officeart/2005/8/layout/vList2"/>
    <dgm:cxn modelId="{FF48F134-46C7-4782-B4BA-F4590608D40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97B4EBC-1CCB-45A4-B102-F87A16F4267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The disabled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94BD2-81B0-4BCB-B326-BBB479C09437}" type="presOf" srcId="{7E7993E3-BEB0-427C-A7A6-A7B650348FD2}" destId="{BAD4E54E-1427-407A-8D17-0C74786A588D}" srcOrd="0" destOrd="0" presId="urn:microsoft.com/office/officeart/2005/8/layout/vList2"/>
    <dgm:cxn modelId="{09C411B0-72BE-4E4A-9CE7-08E68DAE869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8EBCFB7-2AEC-46A1-96AE-85E8AE0989C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0770F-D46A-4BFE-A571-5DB0EDF36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7B3E1-56F1-4DF7-9F66-9E5B502459D8}">
      <dgm:prSet/>
      <dgm:spPr/>
      <dgm:t>
        <a:bodyPr/>
        <a:lstStyle/>
        <a:p>
          <a:pPr rtl="0"/>
          <a:r>
            <a:rPr lang="en-US" b="1" dirty="0" smtClean="0"/>
            <a:t>HTML 5 Form </a:t>
          </a:r>
          <a:r>
            <a:rPr lang="en-US" b="1" dirty="0" err="1" smtClean="0"/>
            <a:t>elments</a:t>
          </a:r>
          <a:endParaRPr lang="en-US" dirty="0"/>
        </a:p>
      </dgm:t>
    </dgm:pt>
    <dgm:pt modelId="{AABAD7CB-BA29-41AE-B3D4-FAB751CE87E8}" type="parTrans" cxnId="{6B9E29C4-F2D2-4B13-B731-40748E9F1203}">
      <dgm:prSet/>
      <dgm:spPr/>
      <dgm:t>
        <a:bodyPr/>
        <a:lstStyle/>
        <a:p>
          <a:endParaRPr lang="en-US"/>
        </a:p>
      </dgm:t>
    </dgm:pt>
    <dgm:pt modelId="{7C11670E-DBAE-4839-A353-8AB9E2165C36}" type="sibTrans" cxnId="{6B9E29C4-F2D2-4B13-B731-40748E9F1203}">
      <dgm:prSet/>
      <dgm:spPr/>
      <dgm:t>
        <a:bodyPr/>
        <a:lstStyle/>
        <a:p>
          <a:endParaRPr lang="en-US"/>
        </a:p>
      </dgm:t>
    </dgm:pt>
    <dgm:pt modelId="{0087F806-BBDB-4505-BD3F-E817BBFCBD76}" type="pres">
      <dgm:prSet presAssocID="{ACA0770F-D46A-4BFE-A571-5DB0EDF36A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A2FD8-94E3-4D16-A334-1ADCAAD9D656}" type="pres">
      <dgm:prSet presAssocID="{CBE7B3E1-56F1-4DF7-9F66-9E5B502459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8F004-6EF2-43E2-89EB-BCCBFD8E8AC5}" type="presOf" srcId="{CBE7B3E1-56F1-4DF7-9F66-9E5B502459D8}" destId="{96AA2FD8-94E3-4D16-A334-1ADCAAD9D656}" srcOrd="0" destOrd="0" presId="urn:microsoft.com/office/officeart/2005/8/layout/vList2"/>
    <dgm:cxn modelId="{BFD9A908-828F-4113-8B67-DA5A86AAEE28}" type="presOf" srcId="{ACA0770F-D46A-4BFE-A571-5DB0EDF36AD8}" destId="{0087F806-BBDB-4505-BD3F-E817BBFCBD76}" srcOrd="0" destOrd="0" presId="urn:microsoft.com/office/officeart/2005/8/layout/vList2"/>
    <dgm:cxn modelId="{6B9E29C4-F2D2-4B13-B731-40748E9F1203}" srcId="{ACA0770F-D46A-4BFE-A571-5DB0EDF36AD8}" destId="{CBE7B3E1-56F1-4DF7-9F66-9E5B502459D8}" srcOrd="0" destOrd="0" parTransId="{AABAD7CB-BA29-41AE-B3D4-FAB751CE87E8}" sibTransId="{7C11670E-DBAE-4839-A353-8AB9E2165C36}"/>
    <dgm:cxn modelId="{A05B3D4D-D7A0-47B6-B8FB-D0FAE81A770C}" type="presParOf" srcId="{0087F806-BBDB-4505-BD3F-E817BBFCBD76}" destId="{96AA2FD8-94E3-4D16-A334-1ADCAAD9D6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The disabled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0F13B1-30EA-40D6-B07B-DC03C4F4E9F3}" type="presOf" srcId="{7E7993E3-BEB0-427C-A7A6-A7B650348FD2}" destId="{BAD4E54E-1427-407A-8D17-0C74786A588D}" srcOrd="0" destOrd="0" presId="urn:microsoft.com/office/officeart/2005/8/layout/vList2"/>
    <dgm:cxn modelId="{7DD64E5A-7624-49C9-B2C7-951EB991523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728481E-D059-458F-BCB8-41D1C91AB5E3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The read only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0A58A-1206-4B2D-AA05-838CA014DE9E}" type="presOf" srcId="{7E7993E3-BEB0-427C-A7A6-A7B650348FD2}" destId="{BAD4E54E-1427-407A-8D17-0C74786A588D}" srcOrd="0" destOrd="0" presId="urn:microsoft.com/office/officeart/2005/8/layout/vList2"/>
    <dgm:cxn modelId="{42B54598-3B6F-48EE-A29E-5E60AB09C5D6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F00035F-C0E9-452D-BBCF-D919A1C29B2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1.6 The autocomplete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05B06-47F6-4BD3-BA57-9F26F2AE4BD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D109EF1-8E54-423F-BD2E-B3E3BE045313}" type="presOf" srcId="{7E7993E3-BEB0-427C-A7A6-A7B650348FD2}" destId="{BAD4E54E-1427-407A-8D17-0C74786A588D}" srcOrd="0" destOrd="0" presId="urn:microsoft.com/office/officeart/2005/8/layout/vList2"/>
    <dgm:cxn modelId="{BFE202FF-3823-4CBE-B8A2-9FA0FFAD43C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1.6 The autocomplete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8DFE3-0757-4EA5-81CE-D3E1B2256604}" type="presOf" srcId="{7E7993E3-BEB0-427C-A7A6-A7B650348FD2}" destId="{BAD4E54E-1427-407A-8D17-0C74786A588D}" srcOrd="0" destOrd="0" presId="urn:microsoft.com/office/officeart/2005/8/layout/vList2"/>
    <dgm:cxn modelId="{716EF6D4-D46E-489E-8522-452DE1EFEE9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51EF7A6-88C3-4014-A351-DC4CCACF44E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1.7 The datalist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13B75-936E-403B-BC76-A39CEE646812}" type="presOf" srcId="{7E7993E3-BEB0-427C-A7A6-A7B650348FD2}" destId="{BAD4E54E-1427-407A-8D17-0C74786A588D}" srcOrd="0" destOrd="0" presId="urn:microsoft.com/office/officeart/2005/8/layout/vList2"/>
    <dgm:cxn modelId="{A6C6E577-4944-4726-BE27-51D8630EA2C2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1755FA6-04CC-4263-979D-D5F10FEE7C0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1.7 The datalist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89CE4-9824-4B12-81F3-25303E3A1F6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1C00965-6B03-452D-9A62-4D26374DA057}" type="presOf" srcId="{7E7993E3-BEB0-427C-A7A6-A7B650348FD2}" destId="{BAD4E54E-1427-407A-8D17-0C74786A588D}" srcOrd="0" destOrd="0" presId="urn:microsoft.com/office/officeart/2005/8/layout/vList2"/>
    <dgm:cxn modelId="{4CBF303C-177D-4B61-ABE5-8F2ED713E01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1.7 The datalist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607AB-C45B-4F17-802B-FC91B654D8FE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2301412-C332-4CD2-B1A8-FE01DC1F9B2C}" type="presOf" srcId="{3ACEC7D9-09CB-4566-81F5-8EBF03B8E10E}" destId="{EE9EB026-F41F-45EA-ABE8-7123B2252BD0}" srcOrd="0" destOrd="0" presId="urn:microsoft.com/office/officeart/2005/8/layout/vList2"/>
    <dgm:cxn modelId="{593EDECE-5279-45CF-A31F-081262764F2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HTML 5 new elements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701BA5-5904-43B0-B85C-9ECD50646C52}" type="presOf" srcId="{7E7993E3-BEB0-427C-A7A6-A7B650348FD2}" destId="{BAD4E54E-1427-407A-8D17-0C74786A588D}" srcOrd="0" destOrd="0" presId="urn:microsoft.com/office/officeart/2005/8/layout/vList2"/>
    <dgm:cxn modelId="{4036E299-D0E2-4415-A64A-8D49FC8176A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AE08112-6DFD-4889-9779-A2A5FBC9F0F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Email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27B757-12C7-455B-AB32-3824F8DAC264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D802286-4128-44E4-8213-F14016916540}" type="presOf" srcId="{7E7993E3-BEB0-427C-A7A6-A7B650348FD2}" destId="{BAD4E54E-1427-407A-8D17-0C74786A588D}" srcOrd="0" destOrd="0" presId="urn:microsoft.com/office/officeart/2005/8/layout/vList2"/>
    <dgm:cxn modelId="{759817B6-B4F8-486F-BD9B-9F37F90BDBE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Email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EE969-0D8F-46A3-A7DD-C06064B5DA27}" type="presOf" srcId="{3ACEC7D9-09CB-4566-81F5-8EBF03B8E10E}" destId="{EE9EB026-F41F-45EA-ABE8-7123B2252BD0}" srcOrd="0" destOrd="0" presId="urn:microsoft.com/office/officeart/2005/8/layout/vList2"/>
    <dgm:cxn modelId="{110C1F3C-AC06-4723-88A9-F80CD794AA4C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C5ECE29-9049-4082-95D9-92BC1E31A83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4700" dirty="0" smtClean="0"/>
            <a:t>Summary of the previous lecture</a:t>
          </a:r>
          <a:endParaRPr lang="en-US" sz="47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3F1DCA-2DF9-4244-87F3-1DF4245DB4A7}" type="presOf" srcId="{F13BC2C0-5F95-4DB7-B38D-9DE1BFB56718}" destId="{43486327-A5BD-4B1D-86EA-0B2CA355BD2D}" srcOrd="0" destOrd="0" presId="urn:microsoft.com/office/officeart/2005/8/layout/vList2"/>
    <dgm:cxn modelId="{88A115D0-9125-427E-9F03-05CAA706D60E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F1C4FC9E-287C-4F2D-B1AD-3441257BD75B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Date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E86A8-0403-48BF-A338-803593136416}" type="presOf" srcId="{7E7993E3-BEB0-427C-A7A6-A7B650348FD2}" destId="{BAD4E54E-1427-407A-8D17-0C74786A588D}" srcOrd="0" destOrd="0" presId="urn:microsoft.com/office/officeart/2005/8/layout/vList2"/>
    <dgm:cxn modelId="{BE61F409-D1A6-4322-8FC9-F6749E042FE6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B7D6292-ECC4-4B35-8F47-607B91336B7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Date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BEE6F-9666-4E7A-8634-03232B7B9273}" type="presOf" srcId="{7E7993E3-BEB0-427C-A7A6-A7B650348FD2}" destId="{BAD4E54E-1427-407A-8D17-0C74786A588D}" srcOrd="0" destOrd="0" presId="urn:microsoft.com/office/officeart/2005/8/layout/vList2"/>
    <dgm:cxn modelId="{561DB98C-0481-4E6D-BD7B-7EFDF8D8918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1AC22AB-0DA1-49C6-BAFA-8C263894AD4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Color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739501-F7CA-4C9A-B67E-12F54A1189E6}" type="presOf" srcId="{3ACEC7D9-09CB-4566-81F5-8EBF03B8E10E}" destId="{EE9EB026-F41F-45EA-ABE8-7123B2252BD0}" srcOrd="0" destOrd="0" presId="urn:microsoft.com/office/officeart/2005/8/layout/vList2"/>
    <dgm:cxn modelId="{FA600168-BFBF-4525-B681-B492E91C1E65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0D68347-CB59-4F00-864A-E73D7E55647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Color element….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F37BB-72DA-499B-A89D-89EC920CFF49}" type="presOf" srcId="{3ACEC7D9-09CB-4566-81F5-8EBF03B8E10E}" destId="{EE9EB026-F41F-45EA-ABE8-7123B2252BD0}" srcOrd="0" destOrd="0" presId="urn:microsoft.com/office/officeart/2005/8/layout/vList2"/>
    <dgm:cxn modelId="{DF4B730B-B4C9-4B26-B9D0-E5300EA424B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84B5D3B-3C77-4E7A-A271-40445E5484F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Color element….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792FE-484D-4385-92FF-D8CF181EC41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5A614D8-310C-4168-B05F-6966D2FC5740}" type="presOf" srcId="{3ACEC7D9-09CB-4566-81F5-8EBF03B8E10E}" destId="{EE9EB026-F41F-45EA-ABE8-7123B2252BD0}" srcOrd="0" destOrd="0" presId="urn:microsoft.com/office/officeart/2005/8/layout/vList2"/>
    <dgm:cxn modelId="{7822F0D0-B166-47A4-8683-D79B021CCA4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2.4 Number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003E9-BD18-463E-A5A1-3F2285CB9E98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36029A6-AE69-4369-B1DC-1DCDB2A64952}" type="presOf" srcId="{3ACEC7D9-09CB-4566-81F5-8EBF03B8E10E}" destId="{EE9EB026-F41F-45EA-ABE8-7123B2252BD0}" srcOrd="0" destOrd="0" presId="urn:microsoft.com/office/officeart/2005/8/layout/vList2"/>
    <dgm:cxn modelId="{7D924298-E19D-4714-B76F-2ACF56C53C3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2.4 Number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7E936-476A-4AED-8620-88FE3335C3B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E366A41-1F59-44A9-8306-2BAD8B444549}" type="presOf" srcId="{7E7993E3-BEB0-427C-A7A6-A7B650348FD2}" destId="{BAD4E54E-1427-407A-8D17-0C74786A588D}" srcOrd="0" destOrd="0" presId="urn:microsoft.com/office/officeart/2005/8/layout/vList2"/>
    <dgm:cxn modelId="{95F1A6C0-1B61-4C1A-9276-673666702DA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2.4 Number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9F8E16-E136-4393-8392-4B33A584FABF}" type="presOf" srcId="{7E7993E3-BEB0-427C-A7A6-A7B650348FD2}" destId="{BAD4E54E-1427-407A-8D17-0C74786A588D}" srcOrd="0" destOrd="0" presId="urn:microsoft.com/office/officeart/2005/8/layout/vList2"/>
    <dgm:cxn modelId="{60566C43-A8F3-4DC1-A065-43B92CB0015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B464BC4-269D-4DB5-AAD6-25F1AF2D0FC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F845D2-8039-4841-9C9D-6ECC1D59780F}" type="presOf" srcId="{3ACEC7D9-09CB-4566-81F5-8EBF03B8E10E}" destId="{EE9EB026-F41F-45EA-ABE8-7123B2252BD0}" srcOrd="0" destOrd="0" presId="urn:microsoft.com/office/officeart/2005/8/layout/vList2"/>
    <dgm:cxn modelId="{25810094-2A17-4133-B8E0-973DCD99ACD1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8CF4DAF-9DED-42FF-815C-86C89A92A4F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64374C-3EF3-46DB-B198-F0DD9B0EE09D}" type="presOf" srcId="{7E7993E3-BEB0-427C-A7A6-A7B650348FD2}" destId="{BAD4E54E-1427-407A-8D17-0C74786A588D}" srcOrd="0" destOrd="0" presId="urn:microsoft.com/office/officeart/2005/8/layout/vList2"/>
    <dgm:cxn modelId="{BDCE240F-1DFC-4D76-BA5D-2D25993B5598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FDB9950-92F8-44A7-9B96-BB1C538D220F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EE297-796D-4FBC-974A-EE0A953AA7F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47B7D3C-02D5-4346-96B1-37B60B7714FF}" type="presOf" srcId="{7E7993E3-BEB0-427C-A7A6-A7B650348FD2}" destId="{BAD4E54E-1427-407A-8D17-0C74786A588D}" srcOrd="0" destOrd="0" presId="urn:microsoft.com/office/officeart/2005/8/layout/vList2"/>
    <dgm:cxn modelId="{405935E5-745E-436A-BD44-CE4699276EB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C3062C-B233-4946-9ADF-F373055C7AA8}" type="presOf" srcId="{7E7993E3-BEB0-427C-A7A6-A7B650348FD2}" destId="{BAD4E54E-1427-407A-8D17-0C74786A588D}" srcOrd="0" destOrd="0" presId="urn:microsoft.com/office/officeart/2005/8/layout/vList2"/>
    <dgm:cxn modelId="{D28692DC-D0CE-4F2E-8329-6508854EB4F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0C58504-6208-434B-A861-7C8912270B8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00587-2933-493B-95AE-1423DB6370E2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23AD2A6-6ECA-4583-9422-1BC156ED2E6B}" type="presOf" srcId="{7E7993E3-BEB0-427C-A7A6-A7B650348FD2}" destId="{BAD4E54E-1427-407A-8D17-0C74786A588D}" srcOrd="0" destOrd="0" presId="urn:microsoft.com/office/officeart/2005/8/layout/vList2"/>
    <dgm:cxn modelId="{00581087-F5CA-4236-8876-C0CC21C036B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AC3D8F-1D78-4625-9248-8E2D921E86FF}" type="presOf" srcId="{3ACEC7D9-09CB-4566-81F5-8EBF03B8E10E}" destId="{EE9EB026-F41F-45EA-ABE8-7123B2252BD0}" srcOrd="0" destOrd="0" presId="urn:microsoft.com/office/officeart/2005/8/layout/vList2"/>
    <dgm:cxn modelId="{42BA0A23-BE3C-4035-8B62-7F285B7406BC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1017033-A109-410C-A8DE-CB9D4B77FDE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XHTML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A17EC-F755-40C7-9F2D-48D9E3C61A4A}" type="presOf" srcId="{3ACEC7D9-09CB-4566-81F5-8EBF03B8E10E}" destId="{EE9EB026-F41F-45EA-ABE8-7123B2252BD0}" srcOrd="0" destOrd="0" presId="urn:microsoft.com/office/officeart/2005/8/layout/vList2"/>
    <dgm:cxn modelId="{08F7FC97-8461-4032-8190-1F96766A988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0D541E1-7105-4960-BD7B-0AFC339E1DB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4. </a:t>
          </a:r>
          <a:r>
            <a:rPr lang="en-US" b="1" i="0" dirty="0" smtClean="0"/>
            <a:t>How to Convert from HTML to XHTML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EC5FF-1485-4298-AAB1-04C42FEA5E37}" type="presOf" srcId="{7E7993E3-BEB0-427C-A7A6-A7B650348FD2}" destId="{BAD4E54E-1427-407A-8D17-0C74786A588D}" srcOrd="0" destOrd="0" presId="urn:microsoft.com/office/officeart/2005/8/layout/vList2"/>
    <dgm:cxn modelId="{957A5FDA-B824-45EB-A670-8D7CF47F671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42B1380-7CDF-48C3-8E99-950CF9765E8A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4. XHTML: </a:t>
          </a:r>
          <a:r>
            <a:rPr lang="en-US" b="0" i="0" dirty="0" smtClean="0"/>
            <a:t>Important Differences from HTML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8EC34C-450B-4C77-9AE8-FC6BA34194B2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FAD079B-7BE4-4CFC-86D3-61148E51C865}" type="presOf" srcId="{7E7993E3-BEB0-427C-A7A6-A7B650348FD2}" destId="{BAD4E54E-1427-407A-8D17-0C74786A588D}" srcOrd="0" destOrd="0" presId="urn:microsoft.com/office/officeart/2005/8/layout/vList2"/>
    <dgm:cxn modelId="{8ED2BE4B-7D17-41AB-A841-8110C5BD0210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5. XML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710EA-7DB5-4D4E-9A64-10EE525D439C}" type="presOf" srcId="{7E7993E3-BEB0-427C-A7A6-A7B650348FD2}" destId="{BAD4E54E-1427-407A-8D17-0C74786A588D}" srcOrd="0" destOrd="0" presId="urn:microsoft.com/office/officeart/2005/8/layout/vList2"/>
    <dgm:cxn modelId="{907EA719-A9AC-4E94-8256-2AD88889482A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B49321D-9EA4-43E4-89CD-571E5DF990FD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B480D-D7DC-4FF5-AB0F-7A1B2FCE165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FDA6FF4-9A70-47CE-B62F-0AA7A00EACC2}" type="presOf" srcId="{3ACEC7D9-09CB-4566-81F5-8EBF03B8E10E}" destId="{EE9EB026-F41F-45EA-ABE8-7123B2252BD0}" srcOrd="0" destOrd="0" presId="urn:microsoft.com/office/officeart/2005/8/layout/vList2"/>
    <dgm:cxn modelId="{8D95638A-2D09-42E5-8B87-0823DB29526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HTML-5 form enhancement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45AEB-C206-4615-91D7-E8867C1E4322}" type="presOf" srcId="{7E7993E3-BEB0-427C-A7A6-A7B650348FD2}" destId="{BAD4E54E-1427-407A-8D17-0C74786A588D}" srcOrd="0" destOrd="0" presId="urn:microsoft.com/office/officeart/2005/8/layout/vList2"/>
    <dgm:cxn modelId="{C4E77948-9AD1-4D66-9D40-430BBB0358E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0F2082E-7425-4736-B074-D032254AF1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The required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928B7-5305-4C9F-A9FE-D54B785CFA1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A5F9E32-8CD8-450C-832A-FE0F8E4B3429}" type="presOf" srcId="{3ACEC7D9-09CB-4566-81F5-8EBF03B8E10E}" destId="{EE9EB026-F41F-45EA-ABE8-7123B2252BD0}" srcOrd="0" destOrd="0" presId="urn:microsoft.com/office/officeart/2005/8/layout/vList2"/>
    <dgm:cxn modelId="{397B11B8-0ACA-4627-9E97-0EBD6512812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The required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487B4E-1B10-42D3-B079-B993FBBA97D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FF7D6C5-209C-4A2D-98D4-5A0CB625E45C}" type="presOf" srcId="{7E7993E3-BEB0-427C-A7A6-A7B650348FD2}" destId="{BAD4E54E-1427-407A-8D17-0C74786A588D}" srcOrd="0" destOrd="0" presId="urn:microsoft.com/office/officeart/2005/8/layout/vList2"/>
    <dgm:cxn modelId="{712791BB-7324-4B04-9F4E-4465C9D8522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The required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8F447-3578-4800-ABCF-524222B7F038}" type="presOf" srcId="{3ACEC7D9-09CB-4566-81F5-8EBF03B8E10E}" destId="{EE9EB026-F41F-45EA-ABE8-7123B2252BD0}" srcOrd="0" destOrd="0" presId="urn:microsoft.com/office/officeart/2005/8/layout/vList2"/>
    <dgm:cxn modelId="{1860B2E6-F6E0-4FD0-9D79-D5E9B5552758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5EB6605-1E84-479B-9787-0E5CF341D0D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The placeholder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470BE-FD34-4607-962D-609E842B76C8}" type="presOf" srcId="{7E7993E3-BEB0-427C-A7A6-A7B650348FD2}" destId="{BAD4E54E-1427-407A-8D17-0C74786A588D}" srcOrd="0" destOrd="0" presId="urn:microsoft.com/office/officeart/2005/8/layout/vList2"/>
    <dgm:cxn modelId="{B6947214-2B7D-4776-868A-5A1EA4B50B0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F8212CF-3CCB-4091-8AFA-AD784C61A59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2FD8-94E3-4D16-A334-1ADCAAD9D656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/>
            <a:t>HTML 5 Form </a:t>
          </a:r>
          <a:r>
            <a:rPr lang="en-US" sz="6100" b="1" kern="1200" dirty="0" err="1" smtClean="0"/>
            <a:t>elments</a:t>
          </a:r>
          <a:endParaRPr lang="en-US" sz="6100" kern="1200" dirty="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The placeholder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The disabled attribute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The disabled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The disabled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439"/>
          <a:ext cx="84582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Summary of the previous lecture</a:t>
          </a:r>
          <a:endParaRPr lang="en-US" sz="4700" kern="1200" dirty="0"/>
        </a:p>
      </dsp:txBody>
      <dsp:txXfrm>
        <a:off x="55754" y="56193"/>
        <a:ext cx="8346692" cy="103061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1.5 The </a:t>
          </a:r>
          <a:r>
            <a:rPr lang="en-US" sz="4700" b="1" kern="1200" dirty="0" err="1" smtClean="0"/>
            <a:t>readonly</a:t>
          </a:r>
          <a:r>
            <a:rPr lang="en-US" sz="4700" b="1" kern="1200" dirty="0" smtClean="0"/>
            <a:t> attribute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1.6 The autocomplete attribute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1.6 The autocomplete attribute…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1.7 The </a:t>
          </a:r>
          <a:r>
            <a:rPr lang="en-US" sz="4700" b="1" kern="1200" dirty="0" err="1" smtClean="0"/>
            <a:t>datalist</a:t>
          </a:r>
          <a:r>
            <a:rPr lang="en-US" sz="4700" b="1" kern="1200" dirty="0" smtClean="0"/>
            <a:t> element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1.7 The </a:t>
          </a:r>
          <a:r>
            <a:rPr lang="en-US" sz="4700" b="1" kern="1200" dirty="0" err="1" smtClean="0"/>
            <a:t>datalist</a:t>
          </a:r>
          <a:r>
            <a:rPr lang="en-US" sz="4700" b="1" kern="1200" dirty="0" smtClean="0"/>
            <a:t> element…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1.7 The </a:t>
          </a:r>
          <a:r>
            <a:rPr lang="en-US" sz="4700" b="1" kern="1200" dirty="0" err="1" smtClean="0"/>
            <a:t>datalist</a:t>
          </a:r>
          <a:r>
            <a:rPr lang="en-US" sz="4700" b="1" kern="1200" dirty="0" smtClean="0"/>
            <a:t> element…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HTML 5 new elements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Email element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Email element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Date element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18DF1-694E-48C4-9EB1-AA0EA1F7CCB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Date element…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Color element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Color element….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Color element….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Number element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Number element…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Number element…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HTML-5 form enhancement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XHTML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The required attribute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The required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The required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The placeholder attribute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The placeholder attribute…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03/02/2016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03/02/2016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microsoft.com/office/2007/relationships/diagramDrawing" Target="../diagrams/drawing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microsoft.com/office/2007/relationships/diagramDrawing" Target="../diagrams/drawing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microsoft.com/office/2007/relationships/diagramDrawing" Target="../diagrams/drawing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microsoft.com/office/2007/relationships/diagramDrawing" Target="../diagrams/drawing18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microsoft.com/office/2007/relationships/diagramDrawing" Target="../diagrams/drawing19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microsoft.com/office/2007/relationships/diagramDrawing" Target="../diagrams/drawing22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microsoft.com/office/2007/relationships/diagramDrawing" Target="../diagrams/drawing24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microsoft.com/office/2007/relationships/diagramDrawing" Target="../diagrams/drawing25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microsoft.com/office/2007/relationships/diagramDrawing" Target="../diagrams/drawing28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microsoft.com/office/2007/relationships/diagramDrawing" Target="../diagrams/drawing30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32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3.xml"/><Relationship Id="rId3" Type="http://schemas.openxmlformats.org/officeDocument/2006/relationships/diagramLayout" Target="../diagrams/layout34.xml"/><Relationship Id="rId7" Type="http://schemas.openxmlformats.org/officeDocument/2006/relationships/image" Target="../media/image17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microsoft.com/office/2007/relationships/diagramDrawing" Target="../diagrams/drawing35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microsoft.com/office/2007/relationships/diagramDrawing" Target="../diagrams/drawing36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254071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Placeholder attribute:</a:t>
            </a:r>
          </a:p>
          <a:p>
            <a:pPr lvl="1"/>
            <a:r>
              <a:rPr lang="en-US" b="1" dirty="0"/>
              <a:t>Allows a </a:t>
            </a:r>
            <a:r>
              <a:rPr lang="en-US" b="1" dirty="0">
                <a:solidFill>
                  <a:srgbClr val="FF0000"/>
                </a:solidFill>
              </a:rPr>
              <a:t>short hint </a:t>
            </a:r>
            <a:r>
              <a:rPr lang="en-US" b="1" dirty="0"/>
              <a:t>to be displayed inside the form element</a:t>
            </a:r>
          </a:p>
          <a:p>
            <a:pPr lvl="1"/>
            <a:r>
              <a:rPr lang="en-US" b="1" dirty="0"/>
              <a:t>tell the user </a:t>
            </a:r>
            <a:r>
              <a:rPr lang="en-US" b="1" dirty="0">
                <a:solidFill>
                  <a:srgbClr val="FF0000"/>
                </a:solidFill>
              </a:rPr>
              <a:t>what data </a:t>
            </a:r>
            <a:r>
              <a:rPr lang="en-US" b="1" dirty="0"/>
              <a:t>should be entered in that field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name=“name”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placeholder=“Only upper case letters” 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09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703268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038600" y="4038600"/>
            <a:ext cx="2667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4523509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placeholder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518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0070361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943600" y="32004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36575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 about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042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9824321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pattern attribute:</a:t>
            </a:r>
          </a:p>
          <a:p>
            <a:pPr lvl="1"/>
            <a:r>
              <a:rPr lang="en-US" b="1" dirty="0"/>
              <a:t>enables you to provide a </a:t>
            </a:r>
            <a:r>
              <a:rPr lang="en-US" b="1" dirty="0">
                <a:solidFill>
                  <a:srgbClr val="FF0000"/>
                </a:solidFill>
              </a:rPr>
              <a:t>regular expression </a:t>
            </a:r>
            <a:r>
              <a:rPr lang="en-US" b="1" dirty="0"/>
              <a:t>that the user’s input must match in order to be considered </a:t>
            </a:r>
            <a:r>
              <a:rPr lang="en-US" b="1" dirty="0" smtClean="0"/>
              <a:t>valid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smtClean="0">
                <a:solidFill>
                  <a:srgbClr val="FF0000"/>
                </a:solidFill>
              </a:rPr>
              <a:t>pattern=“Regular Expression”&gt;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smtClean="0">
                <a:solidFill>
                  <a:srgbClr val="FF0000"/>
                </a:solidFill>
              </a:rPr>
              <a:t>pattern=“[a-z]{1,20}”&gt;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97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2000996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438400" y="4267200"/>
            <a:ext cx="533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516318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characters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52800" y="4267200"/>
            <a:ext cx="1447800" cy="1080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53132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 length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47800" y="4267200"/>
            <a:ext cx="609600" cy="1415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67562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Pattern attribute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82450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266937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343400" y="3048000"/>
            <a:ext cx="381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1900" y="4267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Invalid input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53200" y="34290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85037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63065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Writing Regular Expression: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 ]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makes a class of characters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means a range of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characters</a:t>
            </a:r>
          </a:p>
          <a:p>
            <a:pPr lvl="2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[a-z]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[0-9]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[^ ]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negates the class of character</a:t>
            </a:r>
          </a:p>
          <a:p>
            <a:pPr lvl="2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[^0-9]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{n}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: matches a character, class or sub-pattern for n times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 n, m}: 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matches a character, class or sub-pattern for minimum n times and maximum m times</a:t>
            </a:r>
          </a:p>
          <a:p>
            <a:pPr lvl="1">
              <a:lnSpc>
                <a:spcPct val="80000"/>
              </a:lnSpc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8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0332422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patterns:</a:t>
            </a:r>
          </a:p>
          <a:p>
            <a:pPr lvl="1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pattern=“[a-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-Z]{1,20}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>
              <a:lnSpc>
                <a:spcPct val="80000"/>
              </a:lnSpc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pattern=“[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a-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-Z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]{1,20}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 ]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[a-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-Z]{1,20}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alphabets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38800" y="1817132"/>
            <a:ext cx="381000" cy="468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39000" y="1817132"/>
            <a:ext cx="76200" cy="392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14869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403860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3669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alphabets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72100" y="34156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34100" y="3803256"/>
            <a:ext cx="228600" cy="452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934200" y="3803256"/>
            <a:ext cx="609600" cy="540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4700" y="3433924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Space is allowed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77000" y="5029200"/>
            <a:ext cx="457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5445" y="556952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name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55562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20050" y="5029200"/>
            <a:ext cx="0" cy="540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57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842242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patterns:</a:t>
            </a:r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pattern=“[0-9]{2}[-][0-9]{2}[-][0-9]{4}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>
              <a:lnSpc>
                <a:spcPct val="80000"/>
              </a:lnSpc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=“[0-9]{5}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[-][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0-9]{7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 [-][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0-9]{1}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”&gt;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0500" y="238753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digits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29300" y="1937266"/>
            <a:ext cx="76200" cy="1478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2382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76355" y="4724400"/>
            <a:ext cx="457200" cy="80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7936" y="4355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digits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14950" y="4507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53000" y="2728977"/>
            <a:ext cx="228600" cy="686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91250" y="2861147"/>
            <a:ext cx="114300" cy="540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33209" y="249181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symbol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829300" y="4876800"/>
            <a:ext cx="249382" cy="65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5550" y="4834143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symbol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248400" y="5203475"/>
            <a:ext cx="381000" cy="326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177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6973242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disabled attribute:</a:t>
            </a:r>
          </a:p>
          <a:p>
            <a:pPr lvl="1"/>
            <a:r>
              <a:rPr lang="en-US" b="1" dirty="0"/>
              <a:t>have the content grayed out in the browser</a:t>
            </a:r>
          </a:p>
          <a:p>
            <a:pPr lvl="1"/>
            <a:r>
              <a:rPr lang="en-US" b="1" dirty="0"/>
              <a:t>prohibit the user from focusing on a form control that has the disabled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smtClean="0">
                <a:solidFill>
                  <a:srgbClr val="FF0000"/>
                </a:solidFill>
              </a:rPr>
              <a:t>disabled&gt;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50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437893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00200" y="4495800"/>
            <a:ext cx="1447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41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 is disabled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4453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0077605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600200" y="4495800"/>
            <a:ext cx="1447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41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 is disabled</a:t>
            </a:r>
            <a:endParaRPr lang="en-US" b="1" dirty="0"/>
          </a:p>
        </p:txBody>
      </p:sp>
      <p:pic>
        <p:nvPicPr>
          <p:cNvPr id="3" name="Content Placeholder 2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486400" y="3581400"/>
            <a:ext cx="228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7800" y="419792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Disabled field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30376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9042942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read only attribute:</a:t>
            </a:r>
          </a:p>
          <a:p>
            <a:pPr lvl="1"/>
            <a:r>
              <a:rPr lang="en-US" b="1" dirty="0"/>
              <a:t>it makes it impossible for the user to edit the form field</a:t>
            </a:r>
          </a:p>
          <a:p>
            <a:pPr lvl="1"/>
            <a:r>
              <a:rPr lang="en-US" b="1" dirty="0"/>
              <a:t>the field can receive focus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err="1" smtClean="0">
                <a:solidFill>
                  <a:srgbClr val="FF0000"/>
                </a:solidFill>
              </a:rPr>
              <a:t>readonly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237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873973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autocomplete attribute:</a:t>
            </a:r>
          </a:p>
          <a:p>
            <a:pPr lvl="1"/>
            <a:r>
              <a:rPr lang="en-US" b="1" dirty="0" smtClean="0"/>
              <a:t>this </a:t>
            </a:r>
            <a:r>
              <a:rPr lang="en-US" b="1" dirty="0"/>
              <a:t>will be a </a:t>
            </a:r>
            <a:r>
              <a:rPr lang="en-US" b="1" dirty="0">
                <a:solidFill>
                  <a:srgbClr val="FF0000"/>
                </a:solidFill>
              </a:rPr>
              <a:t>drop-down</a:t>
            </a:r>
            <a:r>
              <a:rPr lang="en-US" b="1" dirty="0"/>
              <a:t> list that appears when the user </a:t>
            </a:r>
            <a:r>
              <a:rPr lang="en-US" b="1" dirty="0">
                <a:solidFill>
                  <a:srgbClr val="FF0000"/>
                </a:solidFill>
              </a:rPr>
              <a:t>begins </a:t>
            </a:r>
            <a:r>
              <a:rPr lang="en-US" b="1" dirty="0" smtClean="0">
                <a:solidFill>
                  <a:srgbClr val="FF0000"/>
                </a:solidFill>
              </a:rPr>
              <a:t>typing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autocomplete&gt;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47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524046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4191000"/>
            <a:ext cx="1752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40063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autocomplete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47759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324912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datalist element:</a:t>
            </a:r>
          </a:p>
          <a:p>
            <a:pPr lvl="1"/>
            <a:r>
              <a:rPr lang="en-US" b="1" dirty="0"/>
              <a:t>a text field with a set of </a:t>
            </a:r>
            <a:r>
              <a:rPr lang="en-US" b="1" dirty="0">
                <a:solidFill>
                  <a:srgbClr val="FF0000"/>
                </a:solidFill>
              </a:rPr>
              <a:t>predefined autocomplete </a:t>
            </a:r>
            <a:r>
              <a:rPr lang="en-US" b="1" dirty="0"/>
              <a:t>options</a:t>
            </a:r>
          </a:p>
          <a:p>
            <a:pPr lvl="1"/>
            <a:r>
              <a:rPr lang="en-US" b="1" dirty="0"/>
              <a:t>First we define an </a:t>
            </a:r>
            <a:r>
              <a:rPr lang="en-US" b="1" dirty="0">
                <a:solidFill>
                  <a:srgbClr val="FF0000"/>
                </a:solidFill>
              </a:rPr>
              <a:t>input field </a:t>
            </a:r>
            <a:r>
              <a:rPr lang="en-US" b="1" dirty="0"/>
              <a:t>with list attribute</a:t>
            </a:r>
          </a:p>
          <a:p>
            <a:pPr lvl="1"/>
            <a:r>
              <a:rPr lang="en-US" b="1" dirty="0"/>
              <a:t>Then we define the </a:t>
            </a:r>
            <a:r>
              <a:rPr lang="en-US" b="1" dirty="0">
                <a:solidFill>
                  <a:srgbClr val="FF0000"/>
                </a:solidFill>
              </a:rPr>
              <a:t>datalist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list=“colors”&gt;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&lt;datalist id=“colors”&gt;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&lt;option&gt;Red&lt;/option&gt;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&lt;</a:t>
            </a:r>
            <a:r>
              <a:rPr lang="en-US" b="1" dirty="0">
                <a:solidFill>
                  <a:srgbClr val="FF0000"/>
                </a:solidFill>
              </a:rPr>
              <a:t>option&gt;Red&lt;/option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&lt;/datalist&gt;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172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129087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4572000" y="3276600"/>
            <a:ext cx="1447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29557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attribute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95900" y="4038600"/>
            <a:ext cx="15621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64927" y="3853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Datalist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95900" y="4419600"/>
            <a:ext cx="19431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5200" y="5257800"/>
            <a:ext cx="12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276600" y="49149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2647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Datalist 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0362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64387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7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9340258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Email element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Date element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Number element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Color element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556866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email element:</a:t>
            </a:r>
          </a:p>
          <a:p>
            <a:pPr lvl="1"/>
            <a:r>
              <a:rPr lang="en-US" b="1" dirty="0" smtClean="0"/>
              <a:t>It ensures that user enters a </a:t>
            </a:r>
            <a:r>
              <a:rPr lang="en-US" b="1" dirty="0" smtClean="0">
                <a:solidFill>
                  <a:srgbClr val="FF0000"/>
                </a:solidFill>
              </a:rPr>
              <a:t>valid email </a:t>
            </a:r>
            <a:r>
              <a:rPr lang="en-US" b="1" dirty="0" smtClean="0"/>
              <a:t>address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type=“email” </a:t>
            </a:r>
            <a:r>
              <a:rPr lang="en-US" b="1" dirty="0" smtClean="0"/>
              <a:t>name=“email”&gt;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49701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04849410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707376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 descr="email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172200" y="33528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03481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681607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date element:</a:t>
            </a:r>
          </a:p>
          <a:p>
            <a:pPr lvl="1"/>
            <a:r>
              <a:rPr lang="en-US" b="1" dirty="0" smtClean="0"/>
              <a:t>It shows a calendar to user to select a date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type=“date” </a:t>
            </a:r>
            <a:r>
              <a:rPr lang="en-US" b="1" dirty="0" smtClean="0"/>
              <a:t>name=“</a:t>
            </a:r>
            <a:r>
              <a:rPr lang="en-US" b="1" dirty="0" err="1" smtClean="0"/>
              <a:t>DoB</a:t>
            </a:r>
            <a:r>
              <a:rPr lang="en-US" b="1" dirty="0" smtClean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1775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6006050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Content Placeholder 5" descr="dat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992649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389693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color element:</a:t>
            </a:r>
          </a:p>
          <a:p>
            <a:pPr lvl="1"/>
            <a:r>
              <a:rPr lang="en-US" b="1" dirty="0" smtClean="0"/>
              <a:t>It facilitate the user to choose a color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type=“color” </a:t>
            </a:r>
            <a:r>
              <a:rPr lang="en-US" b="1" dirty="0" smtClean="0"/>
              <a:t>name=“color”&gt;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018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298438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" name="Content Placeholder 8" descr="color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6193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6710025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19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14915"/>
            <a:ext cx="397822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3276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666880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number element:</a:t>
            </a:r>
          </a:p>
          <a:p>
            <a:pPr lvl="1"/>
            <a:r>
              <a:rPr lang="en-US" b="1" dirty="0" smtClean="0"/>
              <a:t>It ensures that user enters only a numeric value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type=“number” </a:t>
            </a:r>
            <a:r>
              <a:rPr lang="en-US" b="1" dirty="0" smtClean="0"/>
              <a:t>name=“number”&gt;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65996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65785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" name="Content Placeholder 1" descr="number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942308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6477332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5153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034954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XHTML</a:t>
            </a:r>
          </a:p>
          <a:p>
            <a:r>
              <a:rPr lang="en-US" sz="2800" b="1" dirty="0" err="1"/>
              <a:t>E</a:t>
            </a:r>
            <a:r>
              <a:rPr lang="en-US" sz="2800" b="1" dirty="0" err="1">
                <a:solidFill>
                  <a:srgbClr val="FF0000"/>
                </a:solidFill>
              </a:rPr>
              <a:t>X</a:t>
            </a:r>
            <a:r>
              <a:rPr lang="en-US" sz="2800" b="1" dirty="0" err="1"/>
              <a:t>tensible</a:t>
            </a:r>
            <a:r>
              <a:rPr lang="en-US" sz="2800" b="1" dirty="0"/>
              <a:t> </a:t>
            </a:r>
            <a:r>
              <a:rPr lang="en-US" sz="2800" b="1" dirty="0" err="1">
                <a:solidFill>
                  <a:srgbClr val="FF0000"/>
                </a:solidFill>
              </a:rPr>
              <a:t>H</a:t>
            </a:r>
            <a:r>
              <a:rPr lang="en-US" sz="2800" b="1" dirty="0" err="1"/>
              <a:t>yper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 err="1"/>
              <a:t>ext</a:t>
            </a:r>
            <a:r>
              <a:rPr lang="en-US" sz="2800" b="1" dirty="0"/>
              <a:t> </a:t>
            </a:r>
            <a:r>
              <a:rPr lang="en-US" sz="2800" b="1" dirty="0">
                <a:solidFill>
                  <a:srgbClr val="FF0000"/>
                </a:solidFill>
              </a:rPr>
              <a:t>M</a:t>
            </a:r>
            <a:r>
              <a:rPr lang="en-US" sz="2800" b="1" dirty="0"/>
              <a:t>arkup </a:t>
            </a:r>
            <a:r>
              <a:rPr lang="en-US" sz="2800" b="1" dirty="0">
                <a:solidFill>
                  <a:srgbClr val="FF0000"/>
                </a:solidFill>
              </a:rPr>
              <a:t>L</a:t>
            </a:r>
            <a:r>
              <a:rPr lang="en-US" sz="2800" b="1" dirty="0"/>
              <a:t>anguage</a:t>
            </a:r>
          </a:p>
          <a:p>
            <a:r>
              <a:rPr lang="en-US" sz="2800" b="1" dirty="0"/>
              <a:t>XHTML is almost identical to HTML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Stricter version </a:t>
            </a:r>
            <a:r>
              <a:rPr lang="en-US" sz="2800" b="1" dirty="0"/>
              <a:t>than HTML</a:t>
            </a:r>
          </a:p>
          <a:p>
            <a:r>
              <a:rPr lang="en-US" sz="2800" b="1" dirty="0"/>
              <a:t>XHTML is HTML defined as an XML application</a:t>
            </a:r>
          </a:p>
          <a:p>
            <a:r>
              <a:rPr lang="en-US" sz="2800" b="1" dirty="0"/>
              <a:t>XHTML is supported by all major </a:t>
            </a:r>
            <a:r>
              <a:rPr lang="en-US" sz="2800" b="1" dirty="0" smtClean="0"/>
              <a:t>browsers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65142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55597068"/>
              </p:ext>
            </p:extLst>
          </p:nvPr>
        </p:nvGraphicFramePr>
        <p:xfrm>
          <a:off x="304800" y="304800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181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Creating forms in HTML</a:t>
            </a:r>
          </a:p>
          <a:p>
            <a:pPr lvl="1"/>
            <a:r>
              <a:rPr lang="en-AU" b="1" dirty="0" smtClean="0">
                <a:latin typeface="Calibri" pitchFamily="34" charset="0"/>
                <a:cs typeface="Calibri" pitchFamily="34" charset="0"/>
              </a:rPr>
              <a:t>Common Form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When to Use GET AND POST?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Form elements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Textbox 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Password Field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Hidden Field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Checkbox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Radio Button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Text Area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Select List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Submit Button</a:t>
            </a:r>
          </a:p>
          <a:p>
            <a:pPr lvl="5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Reset Button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Adding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form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7237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&lt;body&gt;</a:t>
            </a:r>
            <a:br>
              <a:rPr lang="en-US" sz="2800" b="1" dirty="0"/>
            </a:br>
            <a:r>
              <a:rPr lang="en-US" sz="2800" b="1" dirty="0"/>
              <a:t>  &lt;h1&gt;Bad HTML</a:t>
            </a:r>
            <a:br>
              <a:rPr lang="en-US" sz="2800" b="1" dirty="0"/>
            </a:br>
            <a:r>
              <a:rPr lang="en-US" sz="2800" b="1" dirty="0"/>
              <a:t>  &lt;p&gt;This is a paragraph</a:t>
            </a:r>
            <a:br>
              <a:rPr lang="en-US" sz="2800" b="1" dirty="0"/>
            </a:br>
            <a:r>
              <a:rPr lang="en-US" sz="2800" b="1" dirty="0"/>
              <a:t>&lt;/body&gt;</a:t>
            </a:r>
          </a:p>
          <a:p>
            <a:endParaRPr lang="en-US" sz="2800" b="1" dirty="0"/>
          </a:p>
          <a:p>
            <a:r>
              <a:rPr lang="en-US" sz="2800" b="1" dirty="0"/>
              <a:t>Above will work in </a:t>
            </a:r>
            <a:r>
              <a:rPr lang="en-US" sz="2800" b="1" dirty="0" smtClean="0"/>
              <a:t>browsers.</a:t>
            </a:r>
            <a:endParaRPr lang="en-US" sz="2800" b="1" dirty="0"/>
          </a:p>
          <a:p>
            <a:r>
              <a:rPr lang="en-US" sz="2800" b="1" dirty="0"/>
              <a:t>Above can work if used as HTML but it </a:t>
            </a:r>
            <a:r>
              <a:rPr lang="en-US" sz="2800" b="1" dirty="0">
                <a:solidFill>
                  <a:srgbClr val="FF0000"/>
                </a:solidFill>
              </a:rPr>
              <a:t>will not work </a:t>
            </a:r>
            <a:r>
              <a:rPr lang="en-US" sz="2800" b="1" dirty="0"/>
              <a:t>as XHTML. </a:t>
            </a:r>
          </a:p>
        </p:txBody>
      </p:sp>
    </p:spTree>
    <p:extLst>
      <p:ext uri="{BB962C8B-B14F-4D97-AF65-F5344CB8AC3E}">
        <p14:creationId xmlns:p14="http://schemas.microsoft.com/office/powerpoint/2010/main" xmlns="" val="4282194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 XHTML</a:t>
            </a:r>
          </a:p>
          <a:p>
            <a:r>
              <a:rPr lang="en-US" sz="2800" b="1" dirty="0"/>
              <a:t>XHTML DOCTYPE is</a:t>
            </a:r>
            <a:r>
              <a:rPr lang="en-US" sz="2800" b="1" dirty="0">
                <a:solidFill>
                  <a:srgbClr val="FF0000"/>
                </a:solidFill>
              </a:rPr>
              <a:t> mandatory</a:t>
            </a:r>
          </a:p>
          <a:p>
            <a:r>
              <a:rPr lang="en-US" sz="2800" b="1" dirty="0"/>
              <a:t>The </a:t>
            </a:r>
            <a:r>
              <a:rPr lang="en-US" sz="2800" b="1" dirty="0" err="1"/>
              <a:t>xmlns</a:t>
            </a:r>
            <a:r>
              <a:rPr lang="en-US" sz="2800" b="1" dirty="0"/>
              <a:t> attribute in &lt;html&gt; is </a:t>
            </a:r>
            <a:r>
              <a:rPr lang="en-US" sz="2800" b="1" dirty="0">
                <a:solidFill>
                  <a:srgbClr val="FF0000"/>
                </a:solidFill>
              </a:rPr>
              <a:t>mandatory</a:t>
            </a:r>
          </a:p>
          <a:p>
            <a:r>
              <a:rPr lang="en-US" sz="2800" b="1" dirty="0"/>
              <a:t>&lt;html&gt;, &lt;head&gt;, &lt;title&gt;, and &lt;body&gt; are </a:t>
            </a:r>
            <a:r>
              <a:rPr lang="en-US" sz="2800" b="1" dirty="0">
                <a:solidFill>
                  <a:srgbClr val="FF0000"/>
                </a:solidFill>
              </a:rPr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xmlns="" val="4713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 XHTML</a:t>
            </a:r>
            <a:r>
              <a:rPr lang="en-US" sz="2800" b="1" dirty="0"/>
              <a:t>, elements must be</a:t>
            </a:r>
          </a:p>
          <a:p>
            <a:r>
              <a:rPr lang="en-US" sz="2800" b="1" dirty="0"/>
              <a:t>XHTML elements must be </a:t>
            </a:r>
            <a:r>
              <a:rPr lang="en-US" sz="2800" b="1" dirty="0">
                <a:solidFill>
                  <a:srgbClr val="FF0000"/>
                </a:solidFill>
              </a:rPr>
              <a:t>properly nested</a:t>
            </a:r>
          </a:p>
          <a:p>
            <a:r>
              <a:rPr lang="en-US" sz="2800" b="1" dirty="0"/>
              <a:t>XHTML elements must always be </a:t>
            </a:r>
            <a:r>
              <a:rPr lang="en-US" sz="2800" b="1" dirty="0">
                <a:solidFill>
                  <a:srgbClr val="FF0000"/>
                </a:solidFill>
              </a:rPr>
              <a:t>closed</a:t>
            </a:r>
          </a:p>
          <a:p>
            <a:r>
              <a:rPr lang="en-US" sz="2800" b="1" dirty="0"/>
              <a:t>XHTML elements must be in </a:t>
            </a:r>
            <a:r>
              <a:rPr lang="en-US" sz="2800" b="1" dirty="0">
                <a:solidFill>
                  <a:srgbClr val="FF0000"/>
                </a:solidFill>
              </a:rPr>
              <a:t>lowercase</a:t>
            </a:r>
          </a:p>
          <a:p>
            <a:r>
              <a:rPr lang="en-US" sz="2800" b="1" dirty="0"/>
              <a:t>XHTML documents must have </a:t>
            </a:r>
            <a:r>
              <a:rPr lang="en-US" sz="2800" b="1" dirty="0">
                <a:solidFill>
                  <a:srgbClr val="FF0000"/>
                </a:solidFill>
              </a:rPr>
              <a:t>one root element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40809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 XHTML</a:t>
            </a:r>
            <a:r>
              <a:rPr lang="en-US" sz="2800" b="1" dirty="0"/>
              <a:t>, attributes must be</a:t>
            </a:r>
          </a:p>
          <a:p>
            <a:r>
              <a:rPr lang="en-US" sz="2800" b="1" dirty="0"/>
              <a:t>Attribute names must be in </a:t>
            </a:r>
            <a:r>
              <a:rPr lang="en-US" sz="2800" b="1" dirty="0">
                <a:solidFill>
                  <a:srgbClr val="FF0000"/>
                </a:solidFill>
              </a:rPr>
              <a:t>lower case</a:t>
            </a:r>
          </a:p>
          <a:p>
            <a:r>
              <a:rPr lang="en-US" sz="2800" b="1" dirty="0"/>
              <a:t>Attribute values must be </a:t>
            </a:r>
            <a:r>
              <a:rPr lang="en-US" sz="2800" b="1" dirty="0">
                <a:solidFill>
                  <a:srgbClr val="FF0000"/>
                </a:solidFill>
              </a:rPr>
              <a:t>quoted</a:t>
            </a:r>
          </a:p>
          <a:p>
            <a:r>
              <a:rPr lang="en-US" sz="2800" b="1" dirty="0"/>
              <a:t>Attribute minimization is </a:t>
            </a:r>
            <a:r>
              <a:rPr lang="en-US" sz="2800" b="1" dirty="0">
                <a:solidFill>
                  <a:srgbClr val="FF0000"/>
                </a:solidFill>
              </a:rPr>
              <a:t>forbidden</a:t>
            </a:r>
          </a:p>
        </p:txBody>
      </p:sp>
    </p:spTree>
    <p:extLst>
      <p:ext uri="{BB962C8B-B14F-4D97-AF65-F5344CB8AC3E}">
        <p14:creationId xmlns:p14="http://schemas.microsoft.com/office/powerpoint/2010/main" xmlns="" val="262922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This is wrong:</a:t>
            </a:r>
          </a:p>
          <a:p>
            <a:r>
              <a:rPr lang="en-US" sz="2800" b="1" dirty="0"/>
              <a:t>&lt;p&gt;This is a paragraph</a:t>
            </a:r>
            <a:br>
              <a:rPr lang="en-US" sz="2800" b="1" dirty="0"/>
            </a:br>
            <a:r>
              <a:rPr lang="en-US" sz="2800" b="1" dirty="0"/>
              <a:t>&lt;p&gt;This is another paragraph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This is correct:</a:t>
            </a:r>
          </a:p>
          <a:p>
            <a:r>
              <a:rPr lang="en-US" sz="2800" b="1" dirty="0"/>
              <a:t>&lt;p&gt;This is a paragraph&lt;/p&gt;</a:t>
            </a:r>
            <a:br>
              <a:rPr lang="en-US" sz="2800" b="1" dirty="0"/>
            </a:br>
            <a:r>
              <a:rPr lang="en-US" sz="2800" b="1" dirty="0"/>
              <a:t>&lt;p&gt;This is another paragraph&lt;/p&gt;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21554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This is wrong:</a:t>
            </a:r>
          </a:p>
          <a:p>
            <a:r>
              <a:rPr lang="en-US" sz="2800" b="1" dirty="0"/>
              <a:t>A break: &lt;</a:t>
            </a:r>
            <a:r>
              <a:rPr lang="en-US" sz="2800" b="1" dirty="0" err="1"/>
              <a:t>br</a:t>
            </a:r>
            <a:r>
              <a:rPr lang="en-US" sz="2800" b="1" dirty="0"/>
              <a:t>&gt;</a:t>
            </a:r>
            <a:br>
              <a:rPr lang="en-US" sz="2800" b="1" dirty="0"/>
            </a:br>
            <a:r>
              <a:rPr lang="en-US" sz="2800" b="1" dirty="0"/>
              <a:t>A horizontal rule: &lt;</a:t>
            </a:r>
            <a:r>
              <a:rPr lang="en-US" sz="2800" b="1" dirty="0" err="1"/>
              <a:t>hr</a:t>
            </a:r>
            <a:r>
              <a:rPr lang="en-US" sz="2800" b="1" dirty="0"/>
              <a:t>&gt;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This is correct:</a:t>
            </a:r>
          </a:p>
          <a:p>
            <a:r>
              <a:rPr lang="en-US" sz="2800" b="1" dirty="0"/>
              <a:t>A break: &lt;</a:t>
            </a:r>
            <a:r>
              <a:rPr lang="en-US" sz="2800" b="1" dirty="0" err="1"/>
              <a:t>br</a:t>
            </a:r>
            <a:r>
              <a:rPr lang="en-US" sz="2800" b="1" dirty="0"/>
              <a:t> /&gt;</a:t>
            </a:r>
            <a:br>
              <a:rPr lang="en-US" sz="2800" b="1" dirty="0"/>
            </a:br>
            <a:r>
              <a:rPr lang="en-US" sz="2800" b="1" dirty="0"/>
              <a:t>A horizontal rule: &lt;</a:t>
            </a:r>
            <a:r>
              <a:rPr lang="en-US" sz="2800" b="1" dirty="0" err="1"/>
              <a:t>hr</a:t>
            </a:r>
            <a:r>
              <a:rPr lang="en-US" sz="2800" b="1" dirty="0"/>
              <a:t> /&gt;</a:t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1583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Add an XHTML </a:t>
            </a:r>
            <a:r>
              <a:rPr lang="en-US" sz="2800" b="1" dirty="0" smtClean="0"/>
              <a:t>&lt;!DOCTYPE&gt; to the first line of every page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Add an </a:t>
            </a:r>
            <a:r>
              <a:rPr lang="en-US" sz="2800" b="1" dirty="0" err="1" smtClean="0">
                <a:solidFill>
                  <a:srgbClr val="FF0000"/>
                </a:solidFill>
              </a:rPr>
              <a:t>xmlns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attribute to the html element of every page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Change all </a:t>
            </a:r>
            <a:r>
              <a:rPr lang="en-US" sz="2800" b="1" dirty="0" smtClean="0"/>
              <a:t>element names to lowercase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Close all </a:t>
            </a:r>
            <a:r>
              <a:rPr lang="en-US" sz="2800" b="1" dirty="0" smtClean="0"/>
              <a:t>empty elements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Change all </a:t>
            </a:r>
            <a:r>
              <a:rPr lang="en-US" sz="2800" b="1" dirty="0" smtClean="0"/>
              <a:t>attribute names to lowercase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Quote all </a:t>
            </a:r>
            <a:r>
              <a:rPr lang="en-US" sz="2800" b="1" dirty="0" smtClean="0"/>
              <a:t>attribute values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1583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Document Structure</a:t>
            </a:r>
          </a:p>
          <a:p>
            <a:r>
              <a:rPr lang="en-US" sz="2800" dirty="0" smtClean="0"/>
              <a:t>XHTML DOCTYPE is </a:t>
            </a:r>
            <a:r>
              <a:rPr lang="en-US" sz="2800" b="1" dirty="0" smtClean="0"/>
              <a:t>mandatory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xmlns</a:t>
            </a:r>
            <a:r>
              <a:rPr lang="en-US" sz="2800" dirty="0" smtClean="0"/>
              <a:t> attribute in &lt;html&gt; is </a:t>
            </a:r>
            <a:r>
              <a:rPr lang="en-US" sz="2800" b="1" dirty="0" smtClean="0"/>
              <a:t>mandatory</a:t>
            </a:r>
            <a:endParaRPr lang="en-US" sz="2800" dirty="0" smtClean="0"/>
          </a:p>
          <a:p>
            <a:r>
              <a:rPr lang="en-US" sz="2800" dirty="0" smtClean="0"/>
              <a:t>&lt;html&gt;, &lt;head&gt;, &lt;title&gt;, and &lt;body&gt; are </a:t>
            </a:r>
            <a:r>
              <a:rPr lang="en-US" sz="2800" b="1" dirty="0" smtClean="0"/>
              <a:t>mandatory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1583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By combining the strengths of HTML and XML</a:t>
            </a:r>
            <a:r>
              <a:rPr lang="en-US" sz="2800" dirty="0" smtClean="0"/>
              <a:t>, XHTML was developed.</a:t>
            </a:r>
          </a:p>
          <a:p>
            <a:r>
              <a:rPr lang="en-US" sz="2800" b="1" dirty="0" smtClean="0"/>
              <a:t>XHTML is HTML </a:t>
            </a:r>
            <a:r>
              <a:rPr lang="en-US" sz="2800" b="1" dirty="0" smtClean="0">
                <a:solidFill>
                  <a:srgbClr val="FF0000"/>
                </a:solidFill>
              </a:rPr>
              <a:t>redesigned as XML.</a:t>
            </a:r>
          </a:p>
          <a:p>
            <a:r>
              <a:rPr lang="en-US" sz="2800" dirty="0" smtClean="0"/>
              <a:t>XML is a markup language where documents must be marked up correctly (be "well-formed").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83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New attributes to existing form elements</a:t>
            </a:r>
          </a:p>
          <a:p>
            <a:r>
              <a:rPr lang="en-US" b="1" dirty="0" smtClean="0"/>
              <a:t>New form elements in HTML5</a:t>
            </a:r>
          </a:p>
          <a:p>
            <a:r>
              <a:rPr lang="en-US" b="1" dirty="0" smtClean="0"/>
              <a:t>XHTML is the strict form of HTML</a:t>
            </a:r>
          </a:p>
        </p:txBody>
      </p:sp>
    </p:spTree>
    <p:extLst>
      <p:ext uri="{BB962C8B-B14F-4D97-AF65-F5344CB8AC3E}">
        <p14:creationId xmlns:p14="http://schemas.microsoft.com/office/powerpoint/2010/main" xmlns="" val="1203197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HTML5 enhancements in form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XHTML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5864162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HTML5 enhances the forms 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 ways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new attributes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exiting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elements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New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elements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295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4753059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Required attribute:</a:t>
            </a:r>
          </a:p>
          <a:p>
            <a:pPr lvl="1"/>
            <a:r>
              <a:rPr lang="en-US" b="1" dirty="0"/>
              <a:t>tells the browser to </a:t>
            </a:r>
            <a:r>
              <a:rPr lang="en-US" b="1" dirty="0">
                <a:solidFill>
                  <a:srgbClr val="FF0000"/>
                </a:solidFill>
              </a:rPr>
              <a:t>only submit </a:t>
            </a:r>
            <a:r>
              <a:rPr lang="en-US" b="1" dirty="0"/>
              <a:t>the form if the field in question is </a:t>
            </a:r>
            <a:r>
              <a:rPr lang="en-US" b="1" dirty="0">
                <a:solidFill>
                  <a:srgbClr val="FF0000"/>
                </a:solidFill>
              </a:rPr>
              <a:t>filled out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ensures</a:t>
            </a:r>
            <a:r>
              <a:rPr lang="en-US" b="1" dirty="0" smtClean="0"/>
              <a:t> </a:t>
            </a:r>
            <a:r>
              <a:rPr lang="en-US" b="1" dirty="0"/>
              <a:t>that all necessary information is provided by the </a:t>
            </a:r>
            <a:r>
              <a:rPr lang="en-US" b="1" dirty="0" smtClean="0"/>
              <a:t>user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name=“name” </a:t>
            </a:r>
            <a:r>
              <a:rPr lang="en-US" b="1" dirty="0"/>
              <a:t>required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62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8541390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324600" y="31242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type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24000" y="3886200"/>
            <a:ext cx="1524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4927" y="3777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Required attribute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9155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6363962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172200" y="3581400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4082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3653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1042</Words>
  <Application>Microsoft Office PowerPoint</Application>
  <PresentationFormat>On-screen Show (4:3)</PresentationFormat>
  <Paragraphs>284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693</cp:revision>
  <dcterms:created xsi:type="dcterms:W3CDTF">2012-07-02T06:31:41Z</dcterms:created>
  <dcterms:modified xsi:type="dcterms:W3CDTF">2016-02-03T11:00:24Z</dcterms:modified>
</cp:coreProperties>
</file>