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drawing34.xml" ContentType="application/vnd.ms-office.drawingml.diagramDrawing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drawing41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drawing13.xml" ContentType="application/vnd.ms-office.drawingml.diagramDrawing+xml"/>
  <Override PartName="/ppt/diagrams/drawing42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20.xml" ContentType="application/vnd.ms-office.drawingml.diagramDrawing+xml"/>
  <Override PartName="/ppt/diagrams/drawing3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67" r:id="rId2"/>
    <p:sldId id="468" r:id="rId3"/>
    <p:sldId id="256" r:id="rId4"/>
    <p:sldId id="471" r:id="rId5"/>
    <p:sldId id="304" r:id="rId6"/>
    <p:sldId id="384" r:id="rId7"/>
    <p:sldId id="472" r:id="rId8"/>
    <p:sldId id="426" r:id="rId9"/>
    <p:sldId id="427" r:id="rId10"/>
    <p:sldId id="430" r:id="rId11"/>
    <p:sldId id="429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21" r:id="rId48"/>
    <p:sldId id="473" r:id="rId49"/>
    <p:sldId id="47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15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316B30F0-3CF7-44A0-B276-F3C3FF1AD82E}" type="presOf" srcId="{1A4D2600-6C97-4F32-B00F-D96585924F45}" destId="{FE07BE64-8717-48DF-AE6A-829B547CC5F7}" srcOrd="0" destOrd="0" presId="urn:microsoft.com/office/officeart/2005/8/layout/vList2"/>
    <dgm:cxn modelId="{B3BE88A2-B07D-4780-822C-0B6F744043AA}" type="presOf" srcId="{FD71A567-23F0-42D0-A2E6-3886C0DAA8C4}" destId="{A066085A-9674-46E4-B0BF-D0C728A69A1C}" srcOrd="0" destOrd="0" presId="urn:microsoft.com/office/officeart/2005/8/layout/vList2"/>
    <dgm:cxn modelId="{76723CED-8EC2-4811-BD4E-94882C8EA9A4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1.2 CSS3 Border Images.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17DA3-DEDA-489C-8929-ECA8648C8D49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F8D1691-18DE-4604-A8A3-C501F4E99861}" type="presOf" srcId="{92B95CBD-A730-481F-AD91-61BFF8F3AD71}" destId="{060E133F-72D8-4CC6-8F7F-75CFF64A81CE}" srcOrd="0" destOrd="0" presId="urn:microsoft.com/office/officeart/2005/8/layout/vList2"/>
    <dgm:cxn modelId="{0C812BE8-BE9C-43A8-8F5D-C9065D2D44E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1.2 CSS3 Border Images.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45CD58-E101-40B3-8C06-438F0AF9DCF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382C9CC-ED18-4F62-A6AC-08D18D7F930A}" type="presOf" srcId="{3728125B-E2CF-4F6E-A028-E84444CD9056}" destId="{5BB62395-2E48-4B10-B79C-FA219043040E}" srcOrd="0" destOrd="0" presId="urn:microsoft.com/office/officeart/2005/8/layout/vList2"/>
    <dgm:cxn modelId="{B123ED6D-F13E-4270-B77D-0568613B88F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1.2 CSS3 Border Images.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16AA4-CD6C-414A-B9BB-C40D81258D6A}" type="presOf" srcId="{92B95CBD-A730-481F-AD91-61BFF8F3AD71}" destId="{060E133F-72D8-4CC6-8F7F-75CFF64A81CE}" srcOrd="0" destOrd="0" presId="urn:microsoft.com/office/officeart/2005/8/layout/vList2"/>
    <dgm:cxn modelId="{0FA2119D-E631-4B91-811E-44A405DFC4D6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66B995D-B375-4978-B0DD-73CF34C5020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1.3 CSS3 Background.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4DC52-71B8-4AF8-997A-5AA3D53DECDC}" type="presOf" srcId="{3728125B-E2CF-4F6E-A028-E84444CD9056}" destId="{5BB62395-2E48-4B10-B79C-FA219043040E}" srcOrd="0" destOrd="0" presId="urn:microsoft.com/office/officeart/2005/8/layout/vList2"/>
    <dgm:cxn modelId="{D1CA22F3-605D-46BA-82FA-A544FF4CE54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F1ADABD-8901-4CC5-8A9F-071994807C9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1.3 CSS3 Background.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FD374-F8A0-4827-A967-117AE038CBEF}" type="presOf" srcId="{3728125B-E2CF-4F6E-A028-E84444CD9056}" destId="{5BB62395-2E48-4B10-B79C-FA219043040E}" srcOrd="0" destOrd="0" presId="urn:microsoft.com/office/officeart/2005/8/layout/vList2"/>
    <dgm:cxn modelId="{6D1272DC-D89F-45CC-B68E-9B25383DB3A2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FBA5CC4-3512-4669-AFFD-D2A395514E2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1.3 CSS3 Background.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03D382-E43A-4308-A8CF-6B43AF081E47}" type="presOf" srcId="{3728125B-E2CF-4F6E-A028-E84444CD9056}" destId="{5BB62395-2E48-4B10-B79C-FA219043040E}" srcOrd="0" destOrd="0" presId="urn:microsoft.com/office/officeart/2005/8/layout/vList2"/>
    <dgm:cxn modelId="{06EF83F9-DA35-4CC4-A30E-A647BF37927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6799C04-3CB0-4C4E-B7B3-38484C5FF8F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1.3 CSS3 Background.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3AEA3-4D73-41AB-96B3-3A18FE1329F9}" type="presOf" srcId="{3728125B-E2CF-4F6E-A028-E84444CD9056}" destId="{5BB62395-2E48-4B10-B79C-FA219043040E}" srcOrd="0" destOrd="0" presId="urn:microsoft.com/office/officeart/2005/8/layout/vList2"/>
    <dgm:cxn modelId="{5002C547-407A-43E8-9972-149F5C0533EE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4751125-8D66-4034-92B3-E77C5EF902E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 CSS3 Gradients.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3D458-37C5-487A-B2A2-E4FB1F2455F5}" type="presOf" srcId="{3728125B-E2CF-4F6E-A028-E84444CD9056}" destId="{5BB62395-2E48-4B10-B79C-FA219043040E}" srcOrd="0" destOrd="0" presId="urn:microsoft.com/office/officeart/2005/8/layout/vList2"/>
    <dgm:cxn modelId="{247F6233-27B4-4A63-B9ED-31D59904BD2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5251310-0446-42B4-BDF9-731B342EC0D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1.4.1 CSS3 Linear Gradients.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017F10-AD1A-4F88-BE11-81A0E601A37C}" type="presOf" srcId="{3728125B-E2CF-4F6E-A028-E84444CD9056}" destId="{5BB62395-2E48-4B10-B79C-FA219043040E}" srcOrd="0" destOrd="0" presId="urn:microsoft.com/office/officeart/2005/8/layout/vList2"/>
    <dgm:cxn modelId="{28A7A54D-611F-4799-B130-1C1EBCDF45C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FFA6611-88D3-43F6-89BF-D30C3D110C5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1.4.1 CSS3 Linear Gradients. (</a:t>
          </a:r>
          <a:r>
            <a:rPr lang="en-US" b="1" dirty="0" smtClean="0">
              <a:solidFill>
                <a:srgbClr val="FF0000"/>
              </a:solidFill>
            </a:rPr>
            <a:t>Top to bottom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00F59-33C0-432B-ADD5-DF8113CCB697}" type="presOf" srcId="{3728125B-E2CF-4F6E-A028-E84444CD9056}" destId="{5BB62395-2E48-4B10-B79C-FA219043040E}" srcOrd="0" destOrd="0" presId="urn:microsoft.com/office/officeart/2005/8/layout/vList2"/>
    <dgm:cxn modelId="{6C6DB344-7A6B-489F-906A-CBBA76F134A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B2B9D5B-01BC-4922-8075-241E3E23FE7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CSS 3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1.4.1 CSS3 Linear Gradients. (</a:t>
          </a:r>
          <a:r>
            <a:rPr lang="en-US" b="1" dirty="0" smtClean="0">
              <a:solidFill>
                <a:srgbClr val="FF0000"/>
              </a:solidFill>
            </a:rPr>
            <a:t>Left to Right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DA25F-5A43-4313-8AA5-92BE23C3BB7A}" type="presOf" srcId="{3728125B-E2CF-4F6E-A028-E84444CD9056}" destId="{5BB62395-2E48-4B10-B79C-FA219043040E}" srcOrd="0" destOrd="0" presId="urn:microsoft.com/office/officeart/2005/8/layout/vList2"/>
    <dgm:cxn modelId="{52B97C02-47BE-402B-AA45-3B192B0C0FE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F4A7751-9F26-479E-BB52-0576455E337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1.4.1 CSS3 Linear Gradients. (</a:t>
          </a:r>
          <a:r>
            <a:rPr lang="en-US" b="1" dirty="0" smtClean="0">
              <a:solidFill>
                <a:srgbClr val="FF0000"/>
              </a:solidFill>
            </a:rPr>
            <a:t>Diagonal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D84BB-B493-493C-BC7A-DFAC5CE835AC}" type="presOf" srcId="{3728125B-E2CF-4F6E-A028-E84444CD9056}" destId="{5BB62395-2E48-4B10-B79C-FA219043040E}" srcOrd="0" destOrd="0" presId="urn:microsoft.com/office/officeart/2005/8/layout/vList2"/>
    <dgm:cxn modelId="{A864FF10-70EB-4F5F-9EE3-3914436C6E6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34AFF2A-9E24-47C7-931E-B80EFA24ABA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1.4.1 CSS3 Linear Gradients. (</a:t>
          </a:r>
          <a:r>
            <a:rPr lang="en-US" b="1" dirty="0" smtClean="0">
              <a:solidFill>
                <a:srgbClr val="FF0000"/>
              </a:solidFill>
            </a:rPr>
            <a:t>Using Angles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CE0D5-CB8F-4772-9288-996C62FAE633}" type="presOf" srcId="{92B95CBD-A730-481F-AD91-61BFF8F3AD71}" destId="{060E133F-72D8-4CC6-8F7F-75CFF64A81CE}" srcOrd="0" destOrd="0" presId="urn:microsoft.com/office/officeart/2005/8/layout/vList2"/>
    <dgm:cxn modelId="{DA378893-5426-4CE0-B22D-420C0B11FC2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44DF312-9F59-4971-932C-B28DBC22B61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1.4.2 CSS3 Radial Gradients.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361E5-8D85-4891-9D1A-16AC2D007B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2F94D59-48AF-41D6-A137-8D3C181263AA}" type="presOf" srcId="{3728125B-E2CF-4F6E-A028-E84444CD9056}" destId="{5BB62395-2E48-4B10-B79C-FA219043040E}" srcOrd="0" destOrd="0" presId="urn:microsoft.com/office/officeart/2005/8/layout/vList2"/>
    <dgm:cxn modelId="{425860F7-4578-4687-8FFA-1684E8232E8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1.4.2 CSS3 Radial Gradients. (</a:t>
          </a:r>
          <a:r>
            <a:rPr lang="en-US" b="1" i="0" dirty="0" smtClean="0">
              <a:solidFill>
                <a:srgbClr val="FF0000"/>
              </a:solidFill>
            </a:rPr>
            <a:t>Evenly Spaced Color Stops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C0D2F-BCF6-44EA-8031-03F9F9146EEC}" type="presOf" srcId="{92B95CBD-A730-481F-AD91-61BFF8F3AD71}" destId="{060E133F-72D8-4CC6-8F7F-75CFF64A81CE}" srcOrd="0" destOrd="0" presId="urn:microsoft.com/office/officeart/2005/8/layout/vList2"/>
    <dgm:cxn modelId="{CECD8575-8D9F-4616-A0DA-5C5665D2042A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C099AEF-C87B-4790-ADDA-AA4AB3DCC0E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1.4.2 CSS3 Radial Gradients. (</a:t>
          </a:r>
          <a:r>
            <a:rPr lang="en-US" b="1" i="0" dirty="0" smtClean="0">
              <a:solidFill>
                <a:srgbClr val="FF0000"/>
              </a:solidFill>
            </a:rPr>
            <a:t>Differently Spaced Color Stops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66D91-F498-42F0-B6AD-7556C6C61B47}" type="presOf" srcId="{92B95CBD-A730-481F-AD91-61BFF8F3AD71}" destId="{060E133F-72D8-4CC6-8F7F-75CFF64A81CE}" srcOrd="0" destOrd="0" presId="urn:microsoft.com/office/officeart/2005/8/layout/vList2"/>
    <dgm:cxn modelId="{1E7231C2-1D34-4111-91DC-528DC486824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F08660C-2EA3-433B-9702-2FA8C6383144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1.5 CSS3 Shadows Effects.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61DE77-C22C-4AF7-B836-041CA9901009}" type="presOf" srcId="{3728125B-E2CF-4F6E-A028-E84444CD9056}" destId="{5BB62395-2E48-4B10-B79C-FA219043040E}" srcOrd="0" destOrd="0" presId="urn:microsoft.com/office/officeart/2005/8/layout/vList2"/>
    <dgm:cxn modelId="{E0DD1D00-FB0D-443E-8408-975E84B6ED2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8D0611A-8FC7-48DD-899E-2241BE6A554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1.5.1 CSS3 text-shadow.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88368-CAF0-4E5F-9512-F3045DDB3CE9}" type="presOf" srcId="{3728125B-E2CF-4F6E-A028-E84444CD9056}" destId="{5BB62395-2E48-4B10-B79C-FA219043040E}" srcOrd="0" destOrd="0" presId="urn:microsoft.com/office/officeart/2005/8/layout/vList2"/>
    <dgm:cxn modelId="{F04134E7-6A46-488C-BDA0-906DC37B4AB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2BCE884-4FF9-4268-83EC-206F7F92385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1.5.2 CSS3 box-shadow.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CA220-B951-4439-BAC0-DD35A528FD68}" type="presOf" srcId="{92B95CBD-A730-481F-AD91-61BFF8F3AD71}" destId="{060E133F-72D8-4CC6-8F7F-75CFF64A81CE}" srcOrd="0" destOrd="0" presId="urn:microsoft.com/office/officeart/2005/8/layout/vList2"/>
    <dgm:cxn modelId="{3A48F127-6523-4BC9-8B9E-A4E6DAF808B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C2823C5-9904-4018-A781-6BEC2821726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1.6 CSS3 text-overflow.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4B19B-0AB6-4D0D-BDB0-06C0967F628A}" type="presOf" srcId="{3728125B-E2CF-4F6E-A028-E84444CD9056}" destId="{5BB62395-2E48-4B10-B79C-FA219043040E}" srcOrd="0" destOrd="0" presId="urn:microsoft.com/office/officeart/2005/8/layout/vList2"/>
    <dgm:cxn modelId="{708DC357-BFC1-415F-9431-DD1084AA9BB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C36D4CB-2B0F-49FF-84C8-D293C40137B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36873671-8CBA-4C5B-9D69-653835175EA4}" type="presOf" srcId="{F1983C4A-029D-4586-B526-13839B4867BC}" destId="{6E08F461-DE06-4EDF-867D-82886F3CB917}" srcOrd="0" destOrd="0" presId="urn:microsoft.com/office/officeart/2005/8/layout/vList2"/>
    <dgm:cxn modelId="{CEABF22F-DC93-4D5A-89AB-535580B9CF9E}" type="presOf" srcId="{0C7F24CE-FA76-496A-B1EF-988E19FE7AC5}" destId="{9978874D-CB28-4CBC-B31C-1EA7E8431B86}" srcOrd="0" destOrd="0" presId="urn:microsoft.com/office/officeart/2005/8/layout/vList2"/>
    <dgm:cxn modelId="{B404B13F-8ADA-4B41-AAF4-019CC08C9776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1.6 CSS3 word-wrapping.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0490A5-8C2B-46F2-B259-7F910893C6AB}" type="presOf" srcId="{92B95CBD-A730-481F-AD91-61BFF8F3AD71}" destId="{060E133F-72D8-4CC6-8F7F-75CFF64A81CE}" srcOrd="0" destOrd="0" presId="urn:microsoft.com/office/officeart/2005/8/layout/vList2"/>
    <dgm:cxn modelId="{6367D1A9-9ACA-4299-A358-24CDE473A244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5FC8E1D-B985-4C65-AE6D-9228BB2DD97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 CSS3 2-D Transforms.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FB23FC-69F7-423A-9349-A933A2C6D642}" type="presOf" srcId="{92B95CBD-A730-481F-AD91-61BFF8F3AD71}" destId="{060E133F-72D8-4CC6-8F7F-75CFF64A81CE}" srcOrd="0" destOrd="0" presId="urn:microsoft.com/office/officeart/2005/8/layout/vList2"/>
    <dgm:cxn modelId="{388769E0-0F57-4443-9B17-A211A921C83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B99D121-D0FD-499E-AC3B-15AC4DB408D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1.7.1 CSS3 2-D Transforms (</a:t>
          </a:r>
          <a:r>
            <a:rPr lang="en-US" b="1" dirty="0" smtClean="0">
              <a:solidFill>
                <a:srgbClr val="FF0000"/>
              </a:solidFill>
            </a:rPr>
            <a:t>Translate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1AB80-F79A-42C4-90BD-6D8210B4C2D0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91BD659-4DE8-4E42-ACA8-3044BC2A10E0}" type="presOf" srcId="{92B95CBD-A730-481F-AD91-61BFF8F3AD71}" destId="{060E133F-72D8-4CC6-8F7F-75CFF64A81CE}" srcOrd="0" destOrd="0" presId="urn:microsoft.com/office/officeart/2005/8/layout/vList2"/>
    <dgm:cxn modelId="{4C152B59-EDEC-4FD3-9C9B-85392EDBB39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1.7.2 CSS3 2-D Transforms (</a:t>
          </a:r>
          <a:r>
            <a:rPr lang="en-US" b="1" dirty="0" smtClean="0">
              <a:solidFill>
                <a:srgbClr val="FF0000"/>
              </a:solidFill>
            </a:rPr>
            <a:t>Rotate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8C5E7-2D67-46B5-BD82-1272FBC2CB2F}" type="presOf" srcId="{3728125B-E2CF-4F6E-A028-E84444CD9056}" destId="{5BB62395-2E48-4B10-B79C-FA219043040E}" srcOrd="0" destOrd="0" presId="urn:microsoft.com/office/officeart/2005/8/layout/vList2"/>
    <dgm:cxn modelId="{6596963A-380F-4C51-A68A-C81CA631D68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2428E9B-DCF9-4532-AB07-A258B8D8085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1.7.3 CSS3 2-D Transforms (</a:t>
          </a:r>
          <a:r>
            <a:rPr lang="en-US" b="1" dirty="0" smtClean="0">
              <a:solidFill>
                <a:srgbClr val="FF0000"/>
              </a:solidFill>
            </a:rPr>
            <a:t>Scale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DEC25-EE08-4D26-886C-A3581CA4485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01DD956-3F09-4A79-AA8C-6263280DCCE4}" type="presOf" srcId="{3728125B-E2CF-4F6E-A028-E84444CD9056}" destId="{5BB62395-2E48-4B10-B79C-FA219043040E}" srcOrd="0" destOrd="0" presId="urn:microsoft.com/office/officeart/2005/8/layout/vList2"/>
    <dgm:cxn modelId="{9FB73CE8-68FE-4FCB-8BB9-D9B98A5B2288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1.7.4 CSS3 2-D Transforms (</a:t>
          </a:r>
          <a:r>
            <a:rPr lang="en-US" b="1" dirty="0" smtClean="0">
              <a:solidFill>
                <a:srgbClr val="FF0000"/>
              </a:solidFill>
            </a:rPr>
            <a:t>Skew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7D740-F861-4364-AF25-76807912BE42}" type="presOf" srcId="{92B95CBD-A730-481F-AD91-61BFF8F3AD71}" destId="{060E133F-72D8-4CC6-8F7F-75CFF64A81CE}" srcOrd="0" destOrd="0" presId="urn:microsoft.com/office/officeart/2005/8/layout/vList2"/>
    <dgm:cxn modelId="{51271744-205A-4C11-993F-4D5CF98CEBC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933DB49-C002-4579-BB4A-938113BD844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1.7.5 CSS3 2-D Transforms (</a:t>
          </a:r>
          <a:r>
            <a:rPr lang="en-US" b="1" dirty="0" smtClean="0">
              <a:solidFill>
                <a:srgbClr val="FF0000"/>
              </a:solidFill>
            </a:rPr>
            <a:t>Matrix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CC120-BEAA-4D27-8E4A-ECE0530F32D5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F36895A-D070-4F29-9D5C-CF9A857E2EF6}" type="presOf" srcId="{92B95CBD-A730-481F-AD91-61BFF8F3AD71}" destId="{060E133F-72D8-4CC6-8F7F-75CFF64A81CE}" srcOrd="0" destOrd="0" presId="urn:microsoft.com/office/officeart/2005/8/layout/vList2"/>
    <dgm:cxn modelId="{AC62B440-F534-439C-9CBB-D6690895323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1.8 CSS3 3-D Transforms.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6DCDA-1BD3-43F8-A65D-EB621BCB24FE}" type="presOf" srcId="{3728125B-E2CF-4F6E-A028-E84444CD9056}" destId="{5BB62395-2E48-4B10-B79C-FA219043040E}" srcOrd="0" destOrd="0" presId="urn:microsoft.com/office/officeart/2005/8/layout/vList2"/>
    <dgm:cxn modelId="{466DC918-B9A7-4D9B-8EE2-A45C9E9DA4FE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5E9D359-DD07-42BC-8A5B-764F9EB074B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1.8.1 CSS3 3-D Transforms (</a:t>
          </a:r>
          <a:r>
            <a:rPr lang="en-US" b="1" dirty="0" err="1" smtClean="0">
              <a:solidFill>
                <a:srgbClr val="FF0000"/>
              </a:solidFill>
            </a:rPr>
            <a:t>rotateX</a:t>
          </a:r>
          <a:r>
            <a:rPr lang="en-US" b="1" dirty="0" smtClean="0"/>
            <a:t>).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5C98A-35D4-4D62-8C18-B3354FEF5278}" type="presOf" srcId="{92B95CBD-A730-481F-AD91-61BFF8F3AD71}" destId="{060E133F-72D8-4CC6-8F7F-75CFF64A81CE}" srcOrd="0" destOrd="0" presId="urn:microsoft.com/office/officeart/2005/8/layout/vList2"/>
    <dgm:cxn modelId="{DD0CE9E3-EBC0-47C4-8BE8-9C4CF001A582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3FA6E14-9EFE-429D-B916-7692345A5AA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1.8.2 CSS3 3-D Transitions </a:t>
          </a:r>
          <a:r>
            <a:rPr lang="en-US" b="1" dirty="0" smtClean="0">
              <a:solidFill>
                <a:srgbClr val="FF0000"/>
              </a:solidFill>
            </a:rPr>
            <a:t>(</a:t>
          </a:r>
          <a:r>
            <a:rPr lang="en-US" b="1" dirty="0" err="1" smtClean="0">
              <a:solidFill>
                <a:srgbClr val="FF0000"/>
              </a:solidFill>
            </a:rPr>
            <a:t>rotateY</a:t>
          </a:r>
          <a:r>
            <a:rPr lang="en-US" b="1" dirty="0" smtClean="0"/>
            <a:t>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3889" custLinFactNeighborY="4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7F1C2-DAA3-4D3E-A077-ADA94DCA405C}" type="presOf" srcId="{3728125B-E2CF-4F6E-A028-E84444CD9056}" destId="{5BB62395-2E48-4B10-B79C-FA219043040E}" srcOrd="0" destOrd="0" presId="urn:microsoft.com/office/officeart/2005/8/layout/vList2"/>
    <dgm:cxn modelId="{7E5D3797-2069-4A92-B8C6-406DAE69BA7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FC2BE7D-15F6-4114-ACAB-39BC8356A6B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75D32-6BCF-4B82-B2E1-E28E9AD32041}" type="presOf" srcId="{92B95CBD-A730-481F-AD91-61BFF8F3AD71}" destId="{060E133F-72D8-4CC6-8F7F-75CFF64A81CE}" srcOrd="0" destOrd="0" presId="urn:microsoft.com/office/officeart/2005/8/layout/vList2"/>
    <dgm:cxn modelId="{599B6B16-77D8-48D0-9C2C-6AF76EE65255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89C80DB-A522-44DC-8EEC-07D2CDF0A2A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EDC91-F83C-4FC7-BF70-E448F40B14F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7AA1D1D-7C7B-4257-AB88-5D8209907E7D}" type="presOf" srcId="{3728125B-E2CF-4F6E-A028-E84444CD9056}" destId="{5BB62395-2E48-4B10-B79C-FA219043040E}" srcOrd="0" destOrd="0" presId="urn:microsoft.com/office/officeart/2005/8/layout/vList2"/>
    <dgm:cxn modelId="{106FAC35-A66D-42ED-8E59-58D5F61075A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D26674-B599-4C1B-9212-314861CD3C2A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D5230D3-7CA8-4549-91E5-32D6FCD61EC6}" type="presOf" srcId="{3728125B-E2CF-4F6E-A028-E84444CD9056}" destId="{5BB62395-2E48-4B10-B79C-FA219043040E}" srcOrd="0" destOrd="0" presId="urn:microsoft.com/office/officeart/2005/8/layout/vList2"/>
    <dgm:cxn modelId="{7E7544AA-E5CC-4315-86F5-7EB735451D2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B1729-BBBE-4BC0-A936-F99C9A1A6CDE}" type="presOf" srcId="{92B95CBD-A730-481F-AD91-61BFF8F3AD71}" destId="{060E133F-72D8-4CC6-8F7F-75CFF64A81CE}" srcOrd="0" destOrd="0" presId="urn:microsoft.com/office/officeart/2005/8/layout/vList2"/>
    <dgm:cxn modelId="{9FDF1AC0-E317-4CF6-86BB-4F66860A655F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609636D-050A-452D-BBDC-A672FE03018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6147E-CF44-4850-9A24-46B1B954049B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DA225CB-0F9D-4771-BFD0-B74B98F134B2}" type="presOf" srcId="{3728125B-E2CF-4F6E-A028-E84444CD9056}" destId="{5BB62395-2E48-4B10-B79C-FA219043040E}" srcOrd="0" destOrd="0" presId="urn:microsoft.com/office/officeart/2005/8/layout/vList2"/>
    <dgm:cxn modelId="{FA49A346-A4FC-452D-9AD5-204813A8C24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1.9 CSS3 Media Queries (Media Types)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1852" custLinFactNeighborY="13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2F378-D756-4B0D-A47A-BFA0BB5794BA}" type="presOf" srcId="{3728125B-E2CF-4F6E-A028-E84444CD9056}" destId="{5BB62395-2E48-4B10-B79C-FA219043040E}" srcOrd="0" destOrd="0" presId="urn:microsoft.com/office/officeart/2005/8/layout/vList2"/>
    <dgm:cxn modelId="{FF7446DA-1DC5-4E3F-8F0E-7295CDEBF042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7291F65-5662-4BF5-87C2-3CF6B076E20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Y="-250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A4926B5-6087-4FBE-92E6-B649892F7A70}" type="presOf" srcId="{0C7F24CE-FA76-496A-B1EF-988E19FE7AC5}" destId="{9978874D-CB28-4CBC-B31C-1EA7E8431B86}" srcOrd="0" destOrd="0" presId="urn:microsoft.com/office/officeart/2005/8/layout/vList2"/>
    <dgm:cxn modelId="{0C73C73B-E4D8-48BD-84C9-39134336FCC9}" type="presOf" srcId="{F1983C4A-029D-4586-B526-13839B4867BC}" destId="{6E08F461-DE06-4EDF-867D-82886F3CB917}" srcOrd="0" destOrd="0" presId="urn:microsoft.com/office/officeart/2005/8/layout/vList2"/>
    <dgm:cxn modelId="{91DD24C6-CF77-4052-8ECB-149984DA964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926" custLinFactNeighborY="-250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509C82C4-D976-42C6-A602-56CEF4AAFF6B}" type="presOf" srcId="{F1983C4A-029D-4586-B526-13839B4867BC}" destId="{6E08F461-DE06-4EDF-867D-82886F3CB917}" srcOrd="0" destOrd="0" presId="urn:microsoft.com/office/officeart/2005/8/layout/vList2"/>
    <dgm:cxn modelId="{6E773F1A-17B5-4E5D-B8F0-07A60A100955}" type="presOf" srcId="{0C7F24CE-FA76-496A-B1EF-988E19FE7AC5}" destId="{9978874D-CB28-4CBC-B31C-1EA7E8431B86}" srcOrd="0" destOrd="0" presId="urn:microsoft.com/office/officeart/2005/8/layout/vList2"/>
    <dgm:cxn modelId="{FDC386C7-0FA4-4282-A25B-0174415FE85A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Introduction to CSS 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Introduction to CSS 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48CD05-B433-4AA1-A9E5-A58E2EF72440}" type="presOf" srcId="{3728125B-E2CF-4F6E-A028-E84444CD9056}" destId="{5BB62395-2E48-4B10-B79C-FA219043040E}" srcOrd="0" destOrd="0" presId="urn:microsoft.com/office/officeart/2005/8/layout/vList2"/>
    <dgm:cxn modelId="{DE2D638E-2A0A-4E42-9E8C-45CD46A176A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84033E6-8A8D-4F65-BEB5-A9D13C639AE5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Introduction to CSS 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10824-3D9E-4ABB-B9E8-E5E90E7477B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F319697-891C-472A-9F1E-A06AF96274CF}" type="presOf" srcId="{92B95CBD-A730-481F-AD91-61BFF8F3AD71}" destId="{060E133F-72D8-4CC6-8F7F-75CFF64A81CE}" srcOrd="0" destOrd="0" presId="urn:microsoft.com/office/officeart/2005/8/layout/vList2"/>
    <dgm:cxn modelId="{9BBD58E2-8F4C-4A77-AD09-FA957694CBD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1.1 CSS3 Rounded Corners.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4588D3-B3BB-4EA4-833D-A74A8EE82F88}" type="presOf" srcId="{92B95CBD-A730-481F-AD91-61BFF8F3AD71}" destId="{060E133F-72D8-4CC6-8F7F-75CFF64A81CE}" srcOrd="0" destOrd="0" presId="urn:microsoft.com/office/officeart/2005/8/layout/vList2"/>
    <dgm:cxn modelId="{1A211BD3-1488-4F53-B003-65F4A31D715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C19A0A3-4368-4743-AD48-2FC4128AA73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1.1 CSS3 Rounded Corners.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6388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F8591-7002-46AB-8411-9495927F046A}" type="presOf" srcId="{3728125B-E2CF-4F6E-A028-E84444CD9056}" destId="{5BB62395-2E48-4B10-B79C-FA219043040E}" srcOrd="0" destOrd="0" presId="urn:microsoft.com/office/officeart/2005/8/layout/vList2"/>
    <dgm:cxn modelId="{F87B1ADB-18CD-46DB-8ED0-885E284B32E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48B9ABD-A4AE-4CFE-AA80-409453C6D8C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/>
            <a:t>CSS 3</a:t>
          </a:r>
          <a:endParaRPr lang="en-US" sz="6100" kern="1200" dirty="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Introduction to CSS 3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Introduction to CSS 3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CSS3 Rounded Corners.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CSS3 Rounded Corners.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B94F-8D94-443A-951E-CC946E56E4A1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758A-E463-4A1F-8FC7-6771259B71A9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F4AE-4F46-4874-A4F5-5B31815CE9F4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B0A-D6BF-4BC7-BCB7-ED8FE30924B6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7E13-B5CF-43A1-9774-9EF217696267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F94F-7613-49BA-A202-8C814F6738E1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AC0-F982-4F94-95F5-BA80C8ABCB55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44CE-DE7F-4254-A009-2ABA6AAA6BC9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836-D536-4F0D-920D-D45913A90708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7583-8C9E-4391-B502-B58A57A2DE83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C96-2F03-4E72-98EA-9F49AB38493D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B3B-DE94-476A-8818-DCB7187A714A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diagramLayout" Target="../diagrams/layout19.xml"/><Relationship Id="rId7" Type="http://schemas.openxmlformats.org/officeDocument/2006/relationships/image" Target="../media/image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diagramLayout" Target="../diagrams/layout20.xml"/><Relationship Id="rId7" Type="http://schemas.openxmlformats.org/officeDocument/2006/relationships/image" Target="../media/image11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13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diagramLayout" Target="../diagrams/layout2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diagramLayout" Target="../diagrams/layout24.xml"/><Relationship Id="rId7" Type="http://schemas.openxmlformats.org/officeDocument/2006/relationships/image" Target="../media/image1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diagramLayout" Target="../diagrams/layout25.xml"/><Relationship Id="rId7" Type="http://schemas.openxmlformats.org/officeDocument/2006/relationships/image" Target="../media/image19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7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23.png"/><Relationship Id="rId14" Type="http://schemas.microsoft.com/office/2007/relationships/diagramDrawing" Target="../diagrams/drawing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28.xml"/><Relationship Id="rId10" Type="http://schemas.microsoft.com/office/2007/relationships/diagramDrawing" Target="../diagrams/drawing26.xml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33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diagramColors" Target="../diagrams/colors29.xml"/><Relationship Id="rId10" Type="http://schemas.microsoft.com/office/2007/relationships/diagramDrawing" Target="../diagrams/drawing27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3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microsoft.com/office/2007/relationships/diagramDrawing" Target="../diagrams/drawin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diagramLayout" Target="../diagrams/layout32.xml"/><Relationship Id="rId7" Type="http://schemas.openxmlformats.org/officeDocument/2006/relationships/image" Target="../media/image40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diagramLayout" Target="../diagrams/layout33.xml"/><Relationship Id="rId7" Type="http://schemas.openxmlformats.org/officeDocument/2006/relationships/image" Target="../media/image4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2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44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diagramLayout" Target="../diagrams/layout35.xml"/><Relationship Id="rId7" Type="http://schemas.openxmlformats.org/officeDocument/2006/relationships/image" Target="../media/image46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4.xml"/><Relationship Id="rId3" Type="http://schemas.openxmlformats.org/officeDocument/2006/relationships/diagramLayout" Target="../diagrams/layout36.xml"/><Relationship Id="rId7" Type="http://schemas.openxmlformats.org/officeDocument/2006/relationships/image" Target="../media/image48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6.xml"/><Relationship Id="rId3" Type="http://schemas.openxmlformats.org/officeDocument/2006/relationships/diagramLayout" Target="../diagrams/layout38.xml"/><Relationship Id="rId7" Type="http://schemas.openxmlformats.org/officeDocument/2006/relationships/image" Target="../media/image50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7.xml"/><Relationship Id="rId3" Type="http://schemas.openxmlformats.org/officeDocument/2006/relationships/diagramLayout" Target="../diagrams/layout39.xml"/><Relationship Id="rId7" Type="http://schemas.openxmlformats.org/officeDocument/2006/relationships/image" Target="../media/image52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40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microsoft.com/office/2007/relationships/diagramDrawing" Target="../diagrams/drawing43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600200"/>
            <a:ext cx="4182533" cy="452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83267"/>
            <a:ext cx="4114800" cy="45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532300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CSS3 border-image property </a:t>
            </a:r>
            <a:r>
              <a:rPr lang="en-US" dirty="0"/>
              <a:t>allows you </a:t>
            </a:r>
            <a:r>
              <a:rPr lang="en-US" dirty="0">
                <a:solidFill>
                  <a:srgbClr val="FF0000"/>
                </a:solidFill>
              </a:rPr>
              <a:t>to specify an image to </a:t>
            </a:r>
            <a:r>
              <a:rPr lang="en-US" dirty="0"/>
              <a:t>be used instead of the </a:t>
            </a:r>
            <a:r>
              <a:rPr lang="en-US" b="1" dirty="0"/>
              <a:t>normal border around an element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property has three parts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The image to use as the border</a:t>
            </a:r>
          </a:p>
          <a:p>
            <a:pPr lvl="1" algn="just"/>
            <a:r>
              <a:rPr lang="en-US" b="1" dirty="0"/>
              <a:t>Where to slice the image</a:t>
            </a:r>
          </a:p>
          <a:p>
            <a:pPr lvl="1" algn="just"/>
            <a:r>
              <a:rPr lang="en-US" b="1" dirty="0"/>
              <a:t>Define whether the middle sections should be repeated or </a:t>
            </a:r>
            <a:r>
              <a:rPr lang="en-US" b="1" dirty="0" smtClean="0"/>
              <a:t>stretched</a:t>
            </a:r>
          </a:p>
        </p:txBody>
      </p:sp>
    </p:spTree>
    <p:extLst>
      <p:ext uri="{BB962C8B-B14F-4D97-AF65-F5344CB8AC3E}">
        <p14:creationId xmlns:p14="http://schemas.microsoft.com/office/powerpoint/2010/main" xmlns="" val="120380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border-image property takes the image and slices it into </a:t>
            </a:r>
            <a:r>
              <a:rPr lang="en-US" b="1" dirty="0">
                <a:solidFill>
                  <a:srgbClr val="FF0000"/>
                </a:solidFill>
              </a:rPr>
              <a:t>nine sections</a:t>
            </a:r>
            <a:r>
              <a:rPr lang="en-US" b="1" dirty="0"/>
              <a:t>, like a tic-tac-toe board. It then places the corners at the corners, and the middle sections are repeated or stretched as you specify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Note: For border-image to work, the element also needs the border property set!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33" y="1981200"/>
            <a:ext cx="822960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66" y="2792412"/>
            <a:ext cx="8212667" cy="30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163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32212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CSS3 </a:t>
            </a:r>
            <a:r>
              <a:rPr lang="en-US" b="1" dirty="0"/>
              <a:t>allows you to add multiple background images for an element, through the </a:t>
            </a:r>
            <a:r>
              <a:rPr lang="en-US" b="1" dirty="0">
                <a:solidFill>
                  <a:srgbClr val="FF0000"/>
                </a:solidFill>
              </a:rPr>
              <a:t>background-image property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/>
              <a:t>The different background images are separated </a:t>
            </a:r>
            <a:r>
              <a:rPr lang="en-US" b="1" dirty="0">
                <a:solidFill>
                  <a:srgbClr val="FF0000"/>
                </a:solidFill>
              </a:rPr>
              <a:t>by commas, </a:t>
            </a:r>
            <a:r>
              <a:rPr lang="en-US" b="1" dirty="0"/>
              <a:t>and the images are stacked on top of each other, </a:t>
            </a:r>
            <a:r>
              <a:rPr lang="en-US" b="1" dirty="0">
                <a:solidFill>
                  <a:srgbClr val="FF0000"/>
                </a:solidFill>
              </a:rPr>
              <a:t>where the first image is closest to the viewer.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330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32212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47800"/>
            <a:ext cx="8255000" cy="1951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657600"/>
            <a:ext cx="82296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81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32212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Background-size: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 smtClean="0"/>
              <a:t>The </a:t>
            </a:r>
            <a:r>
              <a:rPr lang="en-US" b="1" dirty="0"/>
              <a:t>CSS3 background-size property allows you to specify the size of background images</a:t>
            </a:r>
            <a:r>
              <a:rPr lang="en-US" b="1" dirty="0" smtClean="0"/>
              <a:t>.</a:t>
            </a:r>
            <a:endParaRPr lang="en-US" b="1" dirty="0"/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Before CSS3</a:t>
            </a:r>
            <a:r>
              <a:rPr lang="en-US" b="1" dirty="0"/>
              <a:t>, the size of a background image was the actual size of the image. CSS3 allows us to re-use background images in different contexts</a:t>
            </a:r>
            <a:r>
              <a:rPr lang="en-US" b="1" dirty="0" smtClean="0"/>
              <a:t>.</a:t>
            </a:r>
            <a:endParaRPr lang="en-US" b="1" dirty="0"/>
          </a:p>
          <a:p>
            <a:pPr lvl="1" algn="just"/>
            <a:r>
              <a:rPr lang="en-US" b="1" dirty="0"/>
              <a:t>The size can be specified in lengths, percentages, or by using one of the two keywords: contain or cover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background-size: </a:t>
            </a:r>
            <a:r>
              <a:rPr lang="en-US" b="1" dirty="0"/>
              <a:t>100px 80px</a:t>
            </a:r>
            <a:r>
              <a:rPr lang="en-US" b="1" dirty="0" smtClean="0"/>
              <a:t>;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background-size</a:t>
            </a:r>
            <a:r>
              <a:rPr lang="en-US" b="1" dirty="0"/>
              <a:t>: contain</a:t>
            </a:r>
            <a:r>
              <a:rPr lang="en-US" b="1" dirty="0" smtClean="0"/>
              <a:t>;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background-size</a:t>
            </a:r>
            <a:r>
              <a:rPr lang="en-US" b="1" dirty="0"/>
              <a:t>: </a:t>
            </a:r>
            <a:r>
              <a:rPr lang="en-US" b="1" dirty="0" smtClean="0"/>
              <a:t>cover;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13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32212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Background-origin: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CSS3 background-origin property specifies where the background image is </a:t>
            </a:r>
            <a:r>
              <a:rPr lang="en-US" dirty="0" smtClean="0"/>
              <a:t>positioned.</a:t>
            </a:r>
          </a:p>
          <a:p>
            <a:pPr lvl="1" algn="just"/>
            <a:r>
              <a:rPr lang="en-US" b="1" dirty="0" smtClean="0"/>
              <a:t>The </a:t>
            </a:r>
            <a:r>
              <a:rPr lang="en-US" b="1" dirty="0"/>
              <a:t>property takes three different values</a:t>
            </a:r>
            <a:r>
              <a:rPr lang="en-US" b="1" dirty="0" smtClean="0"/>
              <a:t>:</a:t>
            </a:r>
            <a:endParaRPr lang="en-US" b="1" dirty="0"/>
          </a:p>
          <a:p>
            <a:pPr lvl="2" algn="just"/>
            <a:r>
              <a:rPr lang="en-US" b="1" dirty="0"/>
              <a:t>border-box</a:t>
            </a:r>
            <a:r>
              <a:rPr lang="en-US" dirty="0"/>
              <a:t> - the background image starts from the upper left corner of the border</a:t>
            </a:r>
          </a:p>
          <a:p>
            <a:pPr lvl="2" algn="just"/>
            <a:r>
              <a:rPr lang="en-US" b="1" dirty="0"/>
              <a:t>padding-box </a:t>
            </a:r>
            <a:r>
              <a:rPr lang="en-US" dirty="0"/>
              <a:t>- (default) the background image starts from the upper left corner of	the padding edge</a:t>
            </a:r>
          </a:p>
          <a:p>
            <a:pPr lvl="2" algn="just"/>
            <a:r>
              <a:rPr lang="en-US" b="1" dirty="0"/>
              <a:t>content-box </a:t>
            </a:r>
            <a:r>
              <a:rPr lang="en-US" dirty="0"/>
              <a:t>- the background image starts from the upper left corner of the </a:t>
            </a:r>
            <a:r>
              <a:rPr lang="en-US" dirty="0" smtClean="0"/>
              <a:t>content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lvl="2" algn="just"/>
            <a:r>
              <a:rPr lang="en-US" dirty="0"/>
              <a:t>background-origin: content-box;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6035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490069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CSS3 gradients </a:t>
            </a:r>
            <a:r>
              <a:rPr lang="en-US" b="1" dirty="0"/>
              <a:t>let you display smooth transitions between two or more specified colors.</a:t>
            </a:r>
          </a:p>
          <a:p>
            <a:r>
              <a:rPr lang="en-US" b="1" dirty="0"/>
              <a:t>E</a:t>
            </a:r>
            <a:r>
              <a:rPr lang="en-US" b="1" dirty="0" smtClean="0"/>
              <a:t>lements </a:t>
            </a:r>
            <a:r>
              <a:rPr lang="en-US" b="1" dirty="0"/>
              <a:t>with gradients look better when zoomed, because the gradient is generated by the browser.</a:t>
            </a:r>
          </a:p>
          <a:p>
            <a:r>
              <a:rPr lang="en-US" dirty="0">
                <a:solidFill>
                  <a:srgbClr val="FF0000"/>
                </a:solidFill>
              </a:rPr>
              <a:t>CSS3 defines two types of gradients</a:t>
            </a:r>
            <a:r>
              <a:rPr lang="en-US" dirty="0"/>
              <a:t>:</a:t>
            </a:r>
          </a:p>
          <a:p>
            <a:pPr marL="350838" lvl="1" indent="-228600"/>
            <a:r>
              <a:rPr lang="en-US" b="1" dirty="0">
                <a:solidFill>
                  <a:srgbClr val="FF0000"/>
                </a:solidFill>
              </a:rPr>
              <a:t>Linear Gradients </a:t>
            </a:r>
            <a:r>
              <a:rPr lang="en-US" b="1" dirty="0"/>
              <a:t>(</a:t>
            </a:r>
            <a:r>
              <a:rPr lang="en-US" b="1" dirty="0" smtClean="0"/>
              <a:t>goes down/up/left/right/diagonally</a:t>
            </a:r>
            <a:r>
              <a:rPr lang="en-US" b="1" dirty="0"/>
              <a:t>)</a:t>
            </a:r>
            <a:endParaRPr lang="en-US" dirty="0"/>
          </a:p>
          <a:p>
            <a:pPr marL="350838" lvl="1" indent="-228600"/>
            <a:r>
              <a:rPr lang="en-US" b="1" dirty="0">
                <a:solidFill>
                  <a:srgbClr val="FF0000"/>
                </a:solidFill>
              </a:rPr>
              <a:t>Radial Gradients </a:t>
            </a:r>
            <a:r>
              <a:rPr lang="en-US" b="1" dirty="0"/>
              <a:t>(defined by their center)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91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02507816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To create a linear gradient </a:t>
            </a:r>
            <a:r>
              <a:rPr lang="en-US" dirty="0"/>
              <a:t>you must define at </a:t>
            </a:r>
            <a:r>
              <a:rPr lang="en-US" b="1" dirty="0">
                <a:solidFill>
                  <a:srgbClr val="FF0000"/>
                </a:solidFill>
              </a:rPr>
              <a:t>least two color stops</a:t>
            </a:r>
            <a:r>
              <a:rPr lang="en-US" dirty="0"/>
              <a:t>. Color stops are the colors you want to render smooth transitions among. </a:t>
            </a:r>
            <a:endParaRPr lang="en-US" dirty="0" smtClean="0"/>
          </a:p>
          <a:p>
            <a:pPr algn="just"/>
            <a:r>
              <a:rPr lang="en-US" b="1" dirty="0" smtClean="0"/>
              <a:t>You </a:t>
            </a:r>
            <a:r>
              <a:rPr lang="en-US" b="1" dirty="0"/>
              <a:t>can also set a </a:t>
            </a:r>
            <a:r>
              <a:rPr lang="en-US" dirty="0"/>
              <a:t>starting point and a direction (or an angle) along with the gradient effect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Syntax: </a:t>
            </a:r>
          </a:p>
          <a:p>
            <a:pPr lvl="1" algn="just"/>
            <a:r>
              <a:rPr lang="en-US" dirty="0" err="1" smtClean="0"/>
              <a:t>background:linear</a:t>
            </a:r>
            <a:r>
              <a:rPr lang="en-US" dirty="0" smtClean="0"/>
              <a:t>-gradient(</a:t>
            </a:r>
            <a:r>
              <a:rPr lang="en-US" i="1" dirty="0" smtClean="0"/>
              <a:t>direction</a:t>
            </a:r>
            <a:r>
              <a:rPr lang="en-US" dirty="0" smtClean="0"/>
              <a:t>,</a:t>
            </a:r>
            <a:r>
              <a:rPr lang="en-US" i="1" dirty="0" smtClean="0"/>
              <a:t>color-stop1</a:t>
            </a:r>
            <a:r>
              <a:rPr lang="en-US" dirty="0"/>
              <a:t>, </a:t>
            </a:r>
            <a:r>
              <a:rPr lang="en-US" i="1" dirty="0"/>
              <a:t>color-stop2, ...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38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829333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65667" y="1524000"/>
            <a:ext cx="8229600" cy="129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66" y="3048000"/>
            <a:ext cx="822113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8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123965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574800"/>
            <a:ext cx="8229599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2819400"/>
            <a:ext cx="82295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61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040444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371600"/>
            <a:ext cx="8229599" cy="110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32" y="2667000"/>
            <a:ext cx="821266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3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544954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33" y="1431925"/>
            <a:ext cx="8212666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33" y="2667000"/>
            <a:ext cx="821266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135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533867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radial gradient is defined by </a:t>
            </a:r>
            <a:r>
              <a:rPr lang="en-US" b="1" dirty="0">
                <a:solidFill>
                  <a:srgbClr val="FF0000"/>
                </a:solidFill>
              </a:rPr>
              <a:t>its center</a:t>
            </a:r>
            <a:r>
              <a:rPr lang="en-US" b="1" dirty="0"/>
              <a:t>.</a:t>
            </a:r>
          </a:p>
          <a:p>
            <a:r>
              <a:rPr lang="en-US" b="1" dirty="0"/>
              <a:t>To create a radial gradient you must also define at least two color stops.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Syntax: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background: </a:t>
            </a:r>
            <a:r>
              <a:rPr lang="en-US" b="1" dirty="0"/>
              <a:t>radial-gradient(</a:t>
            </a:r>
            <a:r>
              <a:rPr lang="en-US" b="1" i="1" dirty="0"/>
              <a:t>shape size </a:t>
            </a:r>
            <a:r>
              <a:rPr lang="en-US" b="1" dirty="0"/>
              <a:t>at</a:t>
            </a:r>
            <a:r>
              <a:rPr lang="en-US" b="1" i="1" dirty="0"/>
              <a:t> position, start-color, ..., last-color</a:t>
            </a:r>
            <a:r>
              <a:rPr lang="en-US" b="1" dirty="0"/>
              <a:t>);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32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846652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82" y="1547281"/>
            <a:ext cx="8199018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82" y="3048000"/>
            <a:ext cx="81990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64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422265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83" y="1630362"/>
            <a:ext cx="8199018" cy="1189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82" y="3200400"/>
            <a:ext cx="81899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6293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790202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 can add shadows to your content using CSS3 Shadow effects.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There are two types of shadows we can use:</a:t>
            </a:r>
          </a:p>
          <a:p>
            <a:pPr lvl="1"/>
            <a:r>
              <a:rPr lang="en-US" b="1" dirty="0" smtClean="0"/>
              <a:t>Text-shadow</a:t>
            </a:r>
          </a:p>
          <a:p>
            <a:pPr lvl="1"/>
            <a:r>
              <a:rPr lang="en-US" b="1" dirty="0" smtClean="0"/>
              <a:t>Box-shadow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64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361260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00200" y="1981200"/>
            <a:ext cx="1924050" cy="333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2895600"/>
            <a:ext cx="196215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3657600"/>
            <a:ext cx="194310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4495800"/>
            <a:ext cx="204787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2029678"/>
            <a:ext cx="3581400" cy="380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2895600"/>
            <a:ext cx="35814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3669186"/>
            <a:ext cx="3581400" cy="352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1251" y="4546954"/>
            <a:ext cx="3581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424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964034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905000"/>
            <a:ext cx="31242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2209800"/>
            <a:ext cx="3124200" cy="438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12" y="4114800"/>
            <a:ext cx="31242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0" y="4419600"/>
            <a:ext cx="3124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122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900349781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614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486494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133600"/>
            <a:ext cx="33528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114800"/>
            <a:ext cx="3028666" cy="64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627" y="2286000"/>
            <a:ext cx="3059146" cy="44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991" y="4343400"/>
            <a:ext cx="3067782" cy="3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1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222145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752600"/>
            <a:ext cx="344678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962399"/>
            <a:ext cx="1905000" cy="20240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5400" y="2133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Without word wrap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4343400"/>
            <a:ext cx="3383106" cy="38119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256790" y="2318266"/>
            <a:ext cx="260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42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968637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CSS3 transforms allow you to </a:t>
            </a:r>
            <a:r>
              <a:rPr lang="en-US" b="1" dirty="0">
                <a:solidFill>
                  <a:srgbClr val="FF0000"/>
                </a:solidFill>
              </a:rPr>
              <a:t>translate, rotate, scale, and skew elements.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A transformation is </a:t>
            </a:r>
            <a:r>
              <a:rPr lang="en-US" b="1" dirty="0"/>
              <a:t>an effect that lets an element change shape, size and position.</a:t>
            </a:r>
          </a:p>
          <a:p>
            <a:r>
              <a:rPr lang="en-US" b="1" dirty="0" smtClean="0"/>
              <a:t>Following are some </a:t>
            </a:r>
            <a:r>
              <a:rPr lang="en-US" b="1" dirty="0" err="1" smtClean="0"/>
              <a:t>css</a:t>
            </a:r>
            <a:r>
              <a:rPr lang="en-US" b="1" dirty="0" smtClean="0"/>
              <a:t> properties </a:t>
            </a:r>
            <a:r>
              <a:rPr lang="en-US" b="1" dirty="0" smtClean="0">
                <a:solidFill>
                  <a:srgbClr val="FF0000"/>
                </a:solidFill>
              </a:rPr>
              <a:t>to apply 2-D </a:t>
            </a:r>
            <a:r>
              <a:rPr lang="en-US" b="1" dirty="0" smtClean="0"/>
              <a:t>Transforms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translate()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rotate()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scale()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skewX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skewY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matrix()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637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311705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translate() method </a:t>
            </a:r>
            <a:r>
              <a:rPr lang="en-US" dirty="0"/>
              <a:t>moves an element from its current position (according to the parameters given for the X-axis and the Y-axis).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05200"/>
            <a:ext cx="2209800" cy="190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114800"/>
            <a:ext cx="47244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7629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865449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rotate() method </a:t>
            </a:r>
            <a:r>
              <a:rPr lang="en-US" dirty="0"/>
              <a:t>rotates an element clockwise or counter-clockwise according to a given degree.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464718"/>
            <a:ext cx="1705468" cy="1595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707" y="4036218"/>
            <a:ext cx="5399093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771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868387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scale() method </a:t>
            </a:r>
            <a:r>
              <a:rPr lang="en-US" dirty="0"/>
              <a:t>increases or decreases the size of an element (according to the parameters given for the width and height).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200400"/>
            <a:ext cx="2036407" cy="2078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3733800"/>
            <a:ext cx="4856163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5776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073921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skew() method </a:t>
            </a:r>
            <a:r>
              <a:rPr lang="en-US" dirty="0"/>
              <a:t>skews an element along the X and Y-axis by the given angles.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971800"/>
            <a:ext cx="4179346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83" y="3962400"/>
            <a:ext cx="39433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003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45668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matrix() method </a:t>
            </a:r>
            <a:r>
              <a:rPr lang="en-US" dirty="0"/>
              <a:t>combines all the 2D transform methods into one.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103033"/>
            <a:ext cx="2375452" cy="2023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900486"/>
            <a:ext cx="4800600" cy="2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15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214832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/>
              <a:t>CSS3 allows you to format your elements using </a:t>
            </a:r>
            <a:r>
              <a:rPr lang="en-US" b="1" dirty="0">
                <a:solidFill>
                  <a:srgbClr val="FF0000"/>
                </a:solidFill>
              </a:rPr>
              <a:t>3D transformations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Following are some </a:t>
            </a:r>
            <a:r>
              <a:rPr lang="en-US" dirty="0" err="1"/>
              <a:t>css</a:t>
            </a:r>
            <a:r>
              <a:rPr lang="en-US" dirty="0"/>
              <a:t> properties to </a:t>
            </a:r>
            <a:r>
              <a:rPr lang="en-US" dirty="0">
                <a:solidFill>
                  <a:srgbClr val="FF0000"/>
                </a:solidFill>
              </a:rPr>
              <a:t>apply </a:t>
            </a:r>
            <a:r>
              <a:rPr lang="en-US" dirty="0" smtClean="0">
                <a:solidFill>
                  <a:srgbClr val="FF0000"/>
                </a:solidFill>
              </a:rPr>
              <a:t>3-D </a:t>
            </a:r>
            <a:r>
              <a:rPr lang="en-US" dirty="0"/>
              <a:t>Transforms</a:t>
            </a:r>
          </a:p>
          <a:p>
            <a:pPr lvl="1"/>
            <a:r>
              <a:rPr lang="en-US" b="1" dirty="0" err="1"/>
              <a:t>rotateX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rotateY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rotateZ</a:t>
            </a:r>
            <a:r>
              <a:rPr lang="en-US" b="1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764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640784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rotateX</a:t>
            </a:r>
            <a:r>
              <a:rPr lang="en-US" dirty="0">
                <a:solidFill>
                  <a:srgbClr val="FF0000"/>
                </a:solidFill>
              </a:rPr>
              <a:t>() method </a:t>
            </a:r>
            <a:r>
              <a:rPr lang="en-US" dirty="0"/>
              <a:t>rotates an element around its X-axis at a given degree: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01060"/>
            <a:ext cx="2651023" cy="2437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733800"/>
            <a:ext cx="5127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590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process to design a page layout</a:t>
            </a:r>
          </a:p>
          <a:p>
            <a:pPr lvl="1"/>
            <a:r>
              <a:rPr lang="en-US" b="1" dirty="0" smtClean="0"/>
              <a:t>Determining requirements</a:t>
            </a:r>
          </a:p>
          <a:p>
            <a:pPr lvl="1"/>
            <a:r>
              <a:rPr lang="en-US" b="1" dirty="0" smtClean="0"/>
              <a:t>Grouping and categorization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b="1" dirty="0" smtClean="0"/>
              <a:t>Key element for each page</a:t>
            </a:r>
          </a:p>
          <a:p>
            <a:r>
              <a:rPr lang="en-US" b="1" dirty="0" smtClean="0"/>
              <a:t>Translating design into code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vs Fixed design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The Div tag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the design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a page using divs and CSS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Positioning and resizing divs.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330567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rotateY</a:t>
            </a:r>
            <a:r>
              <a:rPr lang="en-US" dirty="0">
                <a:solidFill>
                  <a:srgbClr val="FF0000"/>
                </a:solidFill>
              </a:rPr>
              <a:t>() method </a:t>
            </a:r>
            <a:r>
              <a:rPr lang="en-US" dirty="0"/>
              <a:t>rotates an element around its Y-axis at a given degree: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7" y="3124200"/>
            <a:ext cx="334327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875" y="3962400"/>
            <a:ext cx="503713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686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564885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CSS2, “</a:t>
            </a:r>
            <a:r>
              <a:rPr lang="en-US" dirty="0" smtClean="0">
                <a:solidFill>
                  <a:srgbClr val="FF0000"/>
                </a:solidFill>
              </a:rPr>
              <a:t>@media</a:t>
            </a:r>
            <a:r>
              <a:rPr lang="en-US" dirty="0" smtClean="0"/>
              <a:t>” property made it possible to define different style rules for different media types.</a:t>
            </a:r>
          </a:p>
          <a:p>
            <a:pPr algn="just"/>
            <a:r>
              <a:rPr lang="en-US" b="1" dirty="0" smtClean="0"/>
              <a:t>For </a:t>
            </a:r>
            <a:r>
              <a:rPr lang="en-US" b="1" dirty="0"/>
              <a:t>example</a:t>
            </a:r>
            <a:r>
              <a:rPr lang="en-US" dirty="0"/>
              <a:t>, You could have one set of style rules for computer screens, one for printers, one for handheld devices, one for television-type devices, and so 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416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Media queries </a:t>
            </a:r>
            <a:r>
              <a:rPr lang="en-US" b="1" dirty="0"/>
              <a:t>can be used to check many things, such as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b="1" dirty="0"/>
              <a:t>width and height of the viewport</a:t>
            </a:r>
          </a:p>
          <a:p>
            <a:pPr lvl="1"/>
            <a:r>
              <a:rPr lang="en-US" b="1" dirty="0"/>
              <a:t>width and height of the device</a:t>
            </a:r>
          </a:p>
          <a:p>
            <a:pPr lvl="1"/>
            <a:r>
              <a:rPr lang="en-US" b="1" dirty="0"/>
              <a:t>orientation (is the tablet/phone in landscape or portrait mode?)</a:t>
            </a:r>
          </a:p>
          <a:p>
            <a:pPr lvl="1"/>
            <a:r>
              <a:rPr lang="en-US" b="1" dirty="0"/>
              <a:t>resolution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1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/>
              <a:t>A media query consists of a media type and can contain one or more expressions, which resolve to either true or false.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05" y="3581400"/>
            <a:ext cx="800018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158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result of the query </a:t>
            </a:r>
            <a:r>
              <a:rPr lang="en-US" b="1" dirty="0"/>
              <a:t>is true if the specified media type matches the type of device the document is being displayed on and all expressions in the media query are true. </a:t>
            </a:r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When </a:t>
            </a:r>
            <a:r>
              <a:rPr lang="en-US" b="1" dirty="0">
                <a:solidFill>
                  <a:srgbClr val="FF0000"/>
                </a:solidFill>
              </a:rPr>
              <a:t>a media query is true</a:t>
            </a:r>
            <a:r>
              <a:rPr lang="en-US" b="1" dirty="0"/>
              <a:t>, the corresponding style sheet or style rules are applied, following the normal cascading rules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Unless you use the not or only operators</a:t>
            </a:r>
            <a:r>
              <a:rPr lang="en-US" b="1" dirty="0"/>
              <a:t>, the media type is optional and the all type will be implied.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26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We can have different style sheets for different screen types. </a:t>
            </a:r>
          </a:p>
          <a:p>
            <a:r>
              <a:rPr lang="en-US" b="1" dirty="0" smtClean="0"/>
              <a:t>We can specify this condition in &lt;link&gt; tag, when we are associating our external style sheet.</a:t>
            </a:r>
            <a:r>
              <a:rPr lang="en-US" b="1" dirty="0">
                <a:solidFill>
                  <a:srgbClr val="FF0000"/>
                </a:solidFill>
              </a:rPr>
              <a:t> media="</a:t>
            </a:r>
            <a:r>
              <a:rPr lang="en-US" b="1" dirty="0" err="1">
                <a:solidFill>
                  <a:srgbClr val="FF0000"/>
                </a:solidFill>
              </a:rPr>
              <a:t>mediatype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and|not|only</a:t>
            </a:r>
            <a:r>
              <a:rPr lang="en-US" b="1" dirty="0">
                <a:solidFill>
                  <a:srgbClr val="FF0000"/>
                </a:solidFill>
              </a:rPr>
              <a:t> (expressions)"</a:t>
            </a:r>
            <a:endParaRPr lang="en-US" b="1" dirty="0" smtClean="0"/>
          </a:p>
          <a:p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 smtClean="0"/>
              <a:t>href</a:t>
            </a:r>
            <a:r>
              <a:rPr lang="en-US" b="1" dirty="0" smtClean="0"/>
              <a:t>=“sample.css"&gt;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94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171400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33399" y="1752600"/>
            <a:ext cx="8198255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267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74638"/>
          <a:ext cx="8229600" cy="86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j-lt"/>
                <a:cs typeface="Calibri" pitchFamily="34" charset="0"/>
              </a:rPr>
              <a:t>Introduction to CSS3</a:t>
            </a:r>
            <a:r>
              <a:rPr lang="en-US" sz="2000" b="1" dirty="0" smtClean="0">
                <a:latin typeface="+mj-lt"/>
                <a:cs typeface="Calibri" pitchFamily="34" charset="0"/>
              </a:rPr>
              <a:t>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itchFamily="34" charset="0"/>
              </a:rPr>
              <a:t>CSS3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modules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alibri" pitchFamily="34" charset="0"/>
            </a:endParaRP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Selectors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Box Model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Backgrounds and Borders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Text Effects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2D/3D Transformations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Animations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Multiple Column Layout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User Interface</a:t>
            </a:r>
          </a:p>
          <a:p>
            <a:pPr lvl="0"/>
            <a:r>
              <a:rPr lang="en-US" sz="2000" b="1" dirty="0" smtClean="0">
                <a:latin typeface="+mj-lt"/>
              </a:rPr>
              <a:t>CSS3 Rounded Corners</a:t>
            </a:r>
          </a:p>
          <a:p>
            <a:r>
              <a:rPr lang="en-US" sz="2000" b="1" dirty="0" smtClean="0">
                <a:latin typeface="+mj-lt"/>
                <a:cs typeface="Calibri" pitchFamily="34" charset="0"/>
              </a:rPr>
              <a:t>CSS3 Properties.</a:t>
            </a:r>
          </a:p>
          <a:p>
            <a:pPr lvl="0"/>
            <a:r>
              <a:rPr lang="en-US" sz="2000" b="1" dirty="0" smtClean="0">
                <a:latin typeface="+mj-lt"/>
              </a:rPr>
              <a:t>CSS3 border-image property</a:t>
            </a:r>
          </a:p>
          <a:p>
            <a:r>
              <a:rPr lang="en-US" sz="2000" b="1" dirty="0" smtClean="0">
                <a:latin typeface="+mj-lt"/>
              </a:rPr>
              <a:t>CSS3 Border Images</a:t>
            </a:r>
            <a:endParaRPr lang="en-US" sz="2000" dirty="0" smtClean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74638"/>
          <a:ext cx="8229600" cy="86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CSS3 Gradients</a:t>
            </a:r>
          </a:p>
          <a:p>
            <a:pPr lvl="1"/>
            <a:r>
              <a:rPr lang="en-US" b="1" dirty="0" smtClean="0"/>
              <a:t>CSS3 Linear Gradients</a:t>
            </a:r>
          </a:p>
          <a:p>
            <a:pPr lvl="1"/>
            <a:r>
              <a:rPr lang="en-US" b="1" dirty="0" smtClean="0"/>
              <a:t>CSS3 Radial Gradients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CSS3 text-shadow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CSS3 text-overflow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CSS3 word-wrapping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CSS3 2-D Transforms </a:t>
            </a:r>
            <a:endParaRPr lang="en-US" dirty="0" smtClean="0"/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translate()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rotate()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scale()</a:t>
            </a:r>
          </a:p>
          <a:p>
            <a:pPr lvl="2"/>
            <a:r>
              <a:rPr lang="en-US" sz="2000" b="1" dirty="0" err="1" smtClean="0">
                <a:solidFill>
                  <a:srgbClr val="FF0000"/>
                </a:solidFill>
              </a:rPr>
              <a:t>skewX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CSS3 3-D Transforms</a:t>
            </a:r>
          </a:p>
          <a:p>
            <a:pPr lvl="2"/>
            <a:r>
              <a:rPr lang="en-US" sz="2100" b="1" dirty="0" err="1" smtClean="0">
                <a:solidFill>
                  <a:srgbClr val="FF0000"/>
                </a:solidFill>
              </a:rPr>
              <a:t>rotateX</a:t>
            </a:r>
            <a:r>
              <a:rPr lang="en-US" sz="2100" b="1" dirty="0" smtClean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sz="2100" b="1" dirty="0" err="1" smtClean="0">
                <a:solidFill>
                  <a:srgbClr val="FF0000"/>
                </a:solidFill>
              </a:rPr>
              <a:t>rotateY</a:t>
            </a:r>
            <a:r>
              <a:rPr lang="en-US" sz="2100" b="1" dirty="0" smtClean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sz="2100" b="1" dirty="0" err="1" smtClean="0">
                <a:solidFill>
                  <a:srgbClr val="FF0000"/>
                </a:solidFill>
              </a:rPr>
              <a:t>rotateZ</a:t>
            </a:r>
            <a:r>
              <a:rPr lang="en-US" sz="2100" b="1" dirty="0" smtClean="0">
                <a:solidFill>
                  <a:srgbClr val="FF0000"/>
                </a:solidFill>
              </a:rPr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CSS3 Media Queries</a:t>
            </a:r>
          </a:p>
          <a:p>
            <a:pPr lvl="2"/>
            <a:endParaRPr lang="en-US" sz="21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CSS3.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CSS3 Properties.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Rounded Corners, Box Shadows.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CSS3 Transformations.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CSS3 Media Queries.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355385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Draft Published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1999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Released in 2012.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Backward Compatible with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CSS2 and CSS1.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CSS3 has been split into different modules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 also contains Old CSS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Specification. But some old CSS tags has been removed in this version.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Fully Supported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only modern browsers like Google Chrome, Internet Explorer 11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Designed to be </a:t>
            </a:r>
            <a:r>
              <a:rPr lang="en-US" b="1" dirty="0" smtClean="0">
                <a:solidFill>
                  <a:srgbClr val="FF0000"/>
                </a:solidFill>
              </a:rPr>
              <a:t>smaller and faster than </a:t>
            </a:r>
            <a:r>
              <a:rPr lang="en-US" b="1" dirty="0" smtClean="0"/>
              <a:t>other CSS frameworks.</a:t>
            </a:r>
          </a:p>
          <a:p>
            <a:r>
              <a:rPr lang="en-US" b="1" dirty="0" smtClean="0"/>
              <a:t>Designed to be </a:t>
            </a:r>
            <a:r>
              <a:rPr lang="en-US" b="1" dirty="0" smtClean="0">
                <a:solidFill>
                  <a:srgbClr val="FF0000"/>
                </a:solidFill>
              </a:rPr>
              <a:t>easier to learn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easier to use </a:t>
            </a:r>
            <a:r>
              <a:rPr lang="en-US" b="1" dirty="0" smtClean="0"/>
              <a:t>than other CSS frameworks.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Designed to provide CSS equality for all devices</a:t>
            </a:r>
            <a:r>
              <a:rPr lang="en-US" b="1" dirty="0" smtClean="0"/>
              <a:t>: PC, laptop, tablet, and mobile.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Designed to use standard CSS </a:t>
            </a:r>
            <a:r>
              <a:rPr lang="en-US" b="1" dirty="0" smtClean="0"/>
              <a:t>only</a:t>
            </a:r>
          </a:p>
          <a:p>
            <a:r>
              <a:rPr lang="en-US" b="1" dirty="0" smtClean="0"/>
              <a:t>Designed to speed up mobile HTML apps.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6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CSS3 is split up into </a:t>
            </a:r>
            <a:r>
              <a:rPr lang="en-US" b="1" dirty="0">
                <a:solidFill>
                  <a:srgbClr val="FF0000"/>
                </a:solidFill>
              </a:rPr>
              <a:t>"modules". </a:t>
            </a:r>
            <a:r>
              <a:rPr lang="en-US" b="1" dirty="0" smtClean="0"/>
              <a:t>Some </a:t>
            </a:r>
            <a:r>
              <a:rPr lang="en-US" b="1" dirty="0"/>
              <a:t>of the most important CSS3 modules </a:t>
            </a:r>
            <a:r>
              <a:rPr lang="en-US" b="1" dirty="0" smtClean="0"/>
              <a:t>are</a:t>
            </a:r>
            <a:endParaRPr lang="en-US" b="1" dirty="0"/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Selectors</a:t>
            </a:r>
          </a:p>
          <a:p>
            <a:pPr lvl="1"/>
            <a:r>
              <a:rPr lang="en-US" b="1" dirty="0"/>
              <a:t> Box Model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Backgrounds and Borders</a:t>
            </a:r>
          </a:p>
          <a:p>
            <a:pPr lvl="1"/>
            <a:r>
              <a:rPr lang="en-US" b="1" dirty="0"/>
              <a:t> Text Effects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2D/3D Transformations</a:t>
            </a:r>
          </a:p>
          <a:p>
            <a:pPr lvl="1"/>
            <a:r>
              <a:rPr lang="en-US" b="1" dirty="0"/>
              <a:t> Animations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Multiple Column Layout</a:t>
            </a:r>
          </a:p>
          <a:p>
            <a:pPr lvl="1"/>
            <a:r>
              <a:rPr lang="en-US" b="1" dirty="0"/>
              <a:t> User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6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333251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With CSS3, you can give any element "rounded corners", by using the </a:t>
            </a:r>
            <a:r>
              <a:rPr lang="en-US" b="1" dirty="0">
                <a:solidFill>
                  <a:srgbClr val="FF0000"/>
                </a:solidFill>
              </a:rPr>
              <a:t>border-radius</a:t>
            </a:r>
            <a:r>
              <a:rPr lang="en-US" b="1" dirty="0"/>
              <a:t> property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Y</a:t>
            </a:r>
            <a:r>
              <a:rPr lang="en-US" b="1" dirty="0" smtClean="0"/>
              <a:t>ou </a:t>
            </a:r>
            <a:r>
              <a:rPr lang="en-US" b="1" dirty="0"/>
              <a:t>can specify each corner separately if you wish. Here are the rules: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Four values:</a:t>
            </a:r>
            <a:r>
              <a:rPr lang="en-US" b="1" dirty="0"/>
              <a:t> first value applies to top-left, second value applies to top-right, third value applies to bottom-right, and fourth value applies to bottom-left corner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Three values</a:t>
            </a:r>
            <a:r>
              <a:rPr lang="en-US" b="1" dirty="0"/>
              <a:t>: first value applies to top-left, second value applies to top-right and bottom-left, and third value applies to bottom-right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Two values</a:t>
            </a:r>
            <a:r>
              <a:rPr lang="en-US" b="1" dirty="0"/>
              <a:t>: first value applies to top-left and bottom-right corner, and the second value applies to top-right and bottom-left corner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One value</a:t>
            </a:r>
            <a:r>
              <a:rPr lang="en-US" b="1" dirty="0"/>
              <a:t>: all four corners are rounded equally</a:t>
            </a:r>
          </a:p>
          <a:p>
            <a:pPr lvl="1" algn="just"/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721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1526</Words>
  <Application>Microsoft Office PowerPoint</Application>
  <PresentationFormat>On-screen Show (4:3)</PresentationFormat>
  <Paragraphs>251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538</cp:revision>
  <dcterms:created xsi:type="dcterms:W3CDTF">2013-12-11T04:17:36Z</dcterms:created>
  <dcterms:modified xsi:type="dcterms:W3CDTF">2016-02-04T11:27:54Z</dcterms:modified>
</cp:coreProperties>
</file>