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layout39.xml" ContentType="application/vnd.openxmlformats-officedocument.drawingml.diagramLayout+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colors49.xml" ContentType="application/vnd.openxmlformats-officedocument.drawingml.diagramColors+xml"/>
  <Override PartName="/ppt/diagrams/quickStyle53.xml" ContentType="application/vnd.openxmlformats-officedocument.drawingml.diagramStyle+xml"/>
  <Override PartName="/ppt/diagrams/drawing54.xml" ContentType="application/vnd.ms-office.drawingml.diagramDrawing+xml"/>
  <Override PartName="/ppt/diagrams/drawing43.xml" ContentType="application/vnd.ms-office.drawingml.diagramDrawing+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diagrams/layout53.xml" ContentType="application/vnd.openxmlformats-officedocument.drawingml.diagramLayout+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drawing21.xml" ContentType="application/vnd.ms-office.drawingml.diagramDrawing+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diagrams/colors52.xml" ContentType="application/vnd.openxmlformats-officedocument.drawingml.diagramColors+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diagrams/data54.xml" ContentType="application/vnd.openxmlformats-officedocument.drawingml.diagramData+xml"/>
  <Override PartName="/ppt/diagrams/drawing3.xml" ContentType="application/vnd.ms-office.drawingml.diagramDrawing+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diagrams/drawing59.xml" ContentType="application/vnd.ms-office.drawingml.diagramDrawing+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diagrams/drawing37.xml" ContentType="application/vnd.ms-office.drawingml.diagramDrawing+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diagrams/layout47.xml" ContentType="application/vnd.openxmlformats-officedocument.drawingml.diagramLayout+xml"/>
  <Override PartName="/ppt/diagrams/drawing15.xml" ContentType="application/vnd.ms-office.drawingml.diagramDrawing+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50.xml" ContentType="application/vnd.openxmlformats-officedocument.drawingml.diagramStyle+xml"/>
  <Override PartName="/ppt/diagrams/drawing8.xml" ContentType="application/vnd.ms-office.drawingml.diagramDrawing+xml"/>
  <Override PartName="/ppt/diagrams/drawing51.xml" ContentType="application/vnd.ms-office.drawingml.diagramDrawing+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diagrams/data48.xml" ContentType="application/vnd.openxmlformats-officedocument.drawingml.diagramData+xml"/>
  <Override PartName="/ppt/diagrams/drawing40.xml" ContentType="application/vnd.ms-office.drawingml.diagramDrawing+xml"/>
  <Override PartName="/ppt/slides/slide49.xml" ContentType="application/vnd.openxmlformats-officedocument.presentationml.slide+xml"/>
  <Override PartName="/ppt/diagrams/colors24.xml" ContentType="application/vnd.openxmlformats-officedocument.drawingml.diagramColors+xml"/>
  <Override PartName="/ppt/diagrams/data37.xml" ContentType="application/vnd.openxmlformats-officedocument.drawingml.diagramData+xml"/>
  <Override PartName="/ppt/diagrams/layout50.xml" ContentType="application/vnd.openxmlformats-officedocument.drawingml.diagramLayout+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data51.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diagrams/quickStyle55.xml" ContentType="application/vnd.openxmlformats-officedocument.drawingml.diagramStyle+xml"/>
  <Override PartName="/ppt/diagrams/drawing56.xml" ContentType="application/vnd.ms-office.drawingml.diagramDrawing+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diagrams/layout55.xml" ContentType="application/vnd.openxmlformats-officedocument.drawingml.diagramLayout+xml"/>
  <Override PartName="/ppt/diagrams/drawing34.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colors29.xml" ContentType="application/vnd.openxmlformats-officedocument.drawingml.diagramColors+xml"/>
  <Override PartName="/ppt/diagrams/layout44.xml" ContentType="application/vnd.openxmlformats-officedocument.drawingml.diagramLayout+xml"/>
  <Override PartName="/ppt/diagrams/drawing23.xml" ContentType="application/vnd.ms-office.drawingml.diagramDrawing+xml"/>
  <Override PartName="/ppt/diagrams/colors6.xml" ContentType="application/vnd.openxmlformats-officedocument.drawingml.diagramColors+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54.xml" ContentType="application/vnd.openxmlformats-officedocument.drawingml.diagramColors+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layout22.xml" ContentType="application/vnd.openxmlformats-officedocument.drawingml.diagramLayout+xml"/>
  <Override PartName="/ppt/diagrams/colors43.xml" ContentType="application/vnd.openxmlformats-officedocument.drawingml.diagramColors+xml"/>
  <Override PartName="/ppt/diagrams/drawing5.xml" ContentType="application/vnd.ms-office.drawingml.diagramDrawing+xml"/>
  <Override PartName="/ppt/slides/slide57.xml" ContentType="application/vnd.openxmlformats-officedocument.presentationml.slide+xml"/>
  <Override PartName="/ppt/notesSlides/notesSlide1.xml" ContentType="application/vnd.openxmlformats-officedocument.presentationml.notesSlide+xml"/>
  <Override PartName="/ppt/diagrams/quickStyle5.xml" ContentType="application/vnd.openxmlformats-officedocument.drawingml.diagramStyle+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46.xml" ContentType="application/vnd.openxmlformats-officedocument.presentationml.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slides/slide24.xml" ContentType="application/vnd.openxmlformats-officedocument.presentationml.slide+xml"/>
  <Override PartName="/ppt/slides/slide35.xml" ContentType="application/vnd.openxmlformats-officedocument.presentationml.slide+xml"/>
  <Override PartName="/ppt/diagrams/layout8.xml" ContentType="application/vnd.openxmlformats-officedocument.drawingml.diagramLayout+xml"/>
  <Override PartName="/ppt/diagrams/data12.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layout49.xml" ContentType="application/vnd.openxmlformats-officedocument.drawingml.diagramLayout+xml"/>
  <Override PartName="/ppt/diagrams/drawing28.xml" ContentType="application/vnd.ms-office.drawingml.diagramDrawing+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quickStyle52.xml" ContentType="application/vnd.openxmlformats-officedocument.drawingml.diagramStyle+xml"/>
  <Override PartName="/ppt/diagrams/drawing35.xml" ContentType="application/vnd.ms-office.drawingml.diagramDrawing+xml"/>
  <Override PartName="/ppt/diagrams/drawing53.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diagrams/colors48.xml" ContentType="application/vnd.openxmlformats-officedocument.drawingml.diagramColors+xml"/>
  <Override PartName="/ppt/diagrams/drawing42.xml" ContentType="application/vnd.ms-office.drawingml.diagramDrawing+xml"/>
  <Override PartName="/ppt/diagrams/drawing24.xml" ContentType="application/vnd.ms-office.drawingml.diagramDrawing+xml"/>
  <Override PartName="/ppt/diagrams/drawing13.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diagrams/layout52.xml" ContentType="application/vnd.openxmlformats-officedocument.drawingml.diagramLayout+xml"/>
  <Override PartName="/ppt/diagrams/colors55.xml" ContentType="application/vnd.openxmlformats-officedocument.drawingml.diagramColors+xml"/>
  <Override PartName="/ppt/diagrams/drawing31.xml" ContentType="application/vnd.ms-office.drawingml.diagramDrawing+xml"/>
  <Override PartName="/ppt/diagrams/drawing6.xml" ContentType="application/vnd.ms-office.drawingml.diagramDrawing+xml"/>
  <Override PartName="/ppt/diagrams/drawing20.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diagrams/colors51.xml" ContentType="application/vnd.openxmlformats-officedocument.drawingml.diagramColors+xml"/>
  <Override PartName="/ppt/diagrams/data53.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diagrams/drawing58.xml" ContentType="application/vnd.ms-office.drawingml.diagramDrawing+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diagrams/drawing36.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drawing14.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7.xml" ContentType="application/vnd.ms-office.drawingml.diagramDrawing+xml"/>
  <Override PartName="/ppt/diagrams/drawing50.xml" ContentType="application/vnd.ms-office.drawingml.diagramDrawing+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slides/slide48.xml" ContentType="application/vnd.openxmlformats-officedocument.presentationml.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diagrams/data50.xml" ContentType="application/vnd.openxmlformats-officedocument.drawingml.diagramData+xml"/>
  <Override PartName="/ppt/diagrams/drawing19.xml" ContentType="application/vnd.ms-office.drawingml.diagramDrawing+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54.xml" ContentType="application/vnd.openxmlformats-officedocument.drawingml.diagramStyle+xml"/>
  <Override PartName="/ppt/diagrams/drawing55.xml" ContentType="application/vnd.ms-office.drawingml.diagramDrawing+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Default Extension="gif" ContentType="image/gif"/>
  <Override PartName="/ppt/diagrams/colors39.xml" ContentType="application/vnd.openxmlformats-officedocument.drawingml.diagramColors+xml"/>
  <Override PartName="/ppt/diagrams/layout54.xml" ContentType="application/vnd.openxmlformats-officedocument.drawingml.diagramLayout+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rawing22.xml" ContentType="application/vnd.ms-office.drawingml.diagramDrawing+xml"/>
  <Override PartName="/ppt/diagrams/drawing11.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53.xml" ContentType="application/vnd.openxmlformats-officedocument.drawingml.diagramColors+xml"/>
  <Override PartName="/ppt/diagrams/data55.xml" ContentType="application/vnd.openxmlformats-officedocument.drawingml.diagramData+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slides/slide34.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quickStyle48.xml" ContentType="application/vnd.openxmlformats-officedocument.drawingml.diagramStyle+xml"/>
  <Override PartName="/ppt/diagrams/drawing38.xml" ContentType="application/vnd.ms-office.drawingml.diagramDrawing+xml"/>
  <Override PartName="/ppt/diagrams/drawing49.xml" ContentType="application/vnd.ms-office.drawingml.diagramDrawing+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layout48.xml" ContentType="application/vnd.openxmlformats-officedocument.drawingml.diagramLayout+xml"/>
  <Override PartName="/ppt/diagrams/drawing27.xml" ContentType="application/vnd.ms-office.drawingml.diagramDrawing+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37.xml" ContentType="application/vnd.openxmlformats-officedocument.drawingml.diagramLayout+xml"/>
  <Override PartName="/ppt/diagrams/drawing16.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colors47.xml" ContentType="application/vnd.openxmlformats-officedocument.drawingml.diagramColors+xml"/>
  <Override PartName="/ppt/diagrams/quickStyle51.xml" ContentType="application/vnd.openxmlformats-officedocument.drawingml.diagramStyle+xml"/>
  <Override PartName="/ppt/diagrams/drawing41.xml" ContentType="application/vnd.ms-office.drawingml.diagramDrawing+xml"/>
  <Override PartName="/ppt/diagrams/drawing9.xml" ContentType="application/vnd.ms-office.drawingml.diagramDrawing+xml"/>
  <Override PartName="/ppt/diagrams/drawing52.xml" ContentType="application/vnd.ms-office.drawingml.diagramDrawing+xml"/>
  <Override PartName="/ppt/diagrams/quickStyle9.xml" ContentType="application/vnd.openxmlformats-officedocument.drawingml.diagramStyle+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diagrams/drawing30.xml" ContentType="application/vnd.ms-office.drawingml.diagramDrawing+xml"/>
  <Override PartName="/ppt/diagrams/colors14.xml" ContentType="application/vnd.openxmlformats-officedocument.drawingml.diagramColors+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ata52.xml" ContentType="application/vnd.openxmlformats-officedocument.drawingml.diagramData+xml"/>
  <Override PartName="/ppt/diagrams/drawing1.xml" ContentType="application/vnd.ms-office.drawingml.diagramDrawing+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data30.xml" ContentType="application/vnd.openxmlformats-officedocument.drawingml.diagramData+xml"/>
  <Override PartName="/ppt/diagrams/data41.xml" ContentType="application/vnd.openxmlformats-officedocument.drawingml.diagramData+xml"/>
  <Override PartName="/ppt/diagrams/drawing57.xml" ContentType="application/vnd.ms-office.drawingml.diagramDrawing+xml"/>
  <Override PartName="/ppt/slides/slide31.xml" ContentType="application/vnd.openxmlformats-officedocument.presentationml.slide+xml"/>
  <Override PartName="/ppt/slides/slide42.xml" ContentType="application/vnd.openxmlformats-officedocument.presentationml.slide+xml"/>
  <Override PartName="/ppt/diagrams/quickStyle45.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68" r:id="rId2"/>
    <p:sldId id="369" r:id="rId3"/>
    <p:sldId id="256" r:id="rId4"/>
    <p:sldId id="367" r:id="rId5"/>
    <p:sldId id="430" r:id="rId6"/>
    <p:sldId id="349" r:id="rId7"/>
    <p:sldId id="424" r:id="rId8"/>
    <p:sldId id="372" r:id="rId9"/>
    <p:sldId id="350" r:id="rId10"/>
    <p:sldId id="293" r:id="rId11"/>
    <p:sldId id="374" r:id="rId12"/>
    <p:sldId id="351"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422" r:id="rId28"/>
    <p:sldId id="389" r:id="rId29"/>
    <p:sldId id="390" r:id="rId30"/>
    <p:sldId id="391" r:id="rId31"/>
    <p:sldId id="392" r:id="rId32"/>
    <p:sldId id="393" r:id="rId33"/>
    <p:sldId id="394" r:id="rId34"/>
    <p:sldId id="395" r:id="rId35"/>
    <p:sldId id="396" r:id="rId36"/>
    <p:sldId id="397" r:id="rId37"/>
    <p:sldId id="398" r:id="rId38"/>
    <p:sldId id="401" r:id="rId39"/>
    <p:sldId id="408" r:id="rId40"/>
    <p:sldId id="409" r:id="rId41"/>
    <p:sldId id="402" r:id="rId42"/>
    <p:sldId id="403" r:id="rId43"/>
    <p:sldId id="404" r:id="rId44"/>
    <p:sldId id="405" r:id="rId45"/>
    <p:sldId id="412" r:id="rId46"/>
    <p:sldId id="413" r:id="rId47"/>
    <p:sldId id="414" r:id="rId48"/>
    <p:sldId id="415" r:id="rId49"/>
    <p:sldId id="416" r:id="rId50"/>
    <p:sldId id="418" r:id="rId51"/>
    <p:sldId id="417" r:id="rId52"/>
    <p:sldId id="419" r:id="rId53"/>
    <p:sldId id="420" r:id="rId54"/>
    <p:sldId id="421" r:id="rId55"/>
    <p:sldId id="425" r:id="rId56"/>
    <p:sldId id="426" r:id="rId57"/>
    <p:sldId id="431"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97" autoAdjust="0"/>
    <p:restoredTop sz="88440" autoAdjust="0"/>
  </p:normalViewPr>
  <p:slideViewPr>
    <p:cSldViewPr>
      <p:cViewPr varScale="1">
        <p:scale>
          <a:sx n="56" d="100"/>
          <a:sy n="56" d="100"/>
        </p:scale>
        <p:origin x="-165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71A567-23F0-42D0-A2E6-3886C0DAA8C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A4D2600-6C97-4F32-B00F-D96585924F45}">
      <dgm:prSet custT="1"/>
      <dgm:spPr/>
      <dgm:t>
        <a:bodyPr/>
        <a:lstStyle/>
        <a:p>
          <a:pPr algn="ctr" rtl="0"/>
          <a:r>
            <a:rPr lang="en-US" sz="3600" b="1" dirty="0" smtClean="0"/>
            <a:t>Web Technologies and Programming</a:t>
          </a:r>
        </a:p>
        <a:p>
          <a:pPr algn="ctr" rtl="0"/>
          <a:r>
            <a:rPr lang="en-US" sz="3600" b="1" dirty="0" smtClean="0"/>
            <a:t>Lecture 16 </a:t>
          </a:r>
          <a:endParaRPr lang="en-US" sz="3600" b="1" dirty="0"/>
        </a:p>
      </dgm:t>
    </dgm:pt>
    <dgm:pt modelId="{59F1DD2E-8B5C-4465-B8B1-6713AFC8FB5F}" type="parTrans" cxnId="{135E5A5B-EE53-447D-9C9C-11D93656F66D}">
      <dgm:prSet/>
      <dgm:spPr/>
      <dgm:t>
        <a:bodyPr/>
        <a:lstStyle/>
        <a:p>
          <a:endParaRPr lang="en-US"/>
        </a:p>
      </dgm:t>
    </dgm:pt>
    <dgm:pt modelId="{730BFA6A-0B35-4E5E-9254-EFAC1EA1B952}" type="sibTrans" cxnId="{135E5A5B-EE53-447D-9C9C-11D93656F66D}">
      <dgm:prSet/>
      <dgm:spPr/>
      <dgm:t>
        <a:bodyPr/>
        <a:lstStyle/>
        <a:p>
          <a:endParaRPr lang="en-US"/>
        </a:p>
      </dgm:t>
    </dgm:pt>
    <dgm:pt modelId="{A066085A-9674-46E4-B0BF-D0C728A69A1C}" type="pres">
      <dgm:prSet presAssocID="{FD71A567-23F0-42D0-A2E6-3886C0DAA8C4}" presName="linear" presStyleCnt="0">
        <dgm:presLayoutVars>
          <dgm:animLvl val="lvl"/>
          <dgm:resizeHandles val="exact"/>
        </dgm:presLayoutVars>
      </dgm:prSet>
      <dgm:spPr/>
      <dgm:t>
        <a:bodyPr/>
        <a:lstStyle/>
        <a:p>
          <a:endParaRPr lang="en-US"/>
        </a:p>
      </dgm:t>
    </dgm:pt>
    <dgm:pt modelId="{FE07BE64-8717-48DF-AE6A-829B547CC5F7}" type="pres">
      <dgm:prSet presAssocID="{1A4D2600-6C97-4F32-B00F-D96585924F45}" presName="parentText" presStyleLbl="node1" presStyleIdx="0" presStyleCnt="1" custScaleY="327431">
        <dgm:presLayoutVars>
          <dgm:chMax val="0"/>
          <dgm:bulletEnabled val="1"/>
        </dgm:presLayoutVars>
      </dgm:prSet>
      <dgm:spPr/>
      <dgm:t>
        <a:bodyPr/>
        <a:lstStyle/>
        <a:p>
          <a:endParaRPr lang="en-US"/>
        </a:p>
      </dgm:t>
    </dgm:pt>
  </dgm:ptLst>
  <dgm:cxnLst>
    <dgm:cxn modelId="{135E5A5B-EE53-447D-9C9C-11D93656F66D}" srcId="{FD71A567-23F0-42D0-A2E6-3886C0DAA8C4}" destId="{1A4D2600-6C97-4F32-B00F-D96585924F45}" srcOrd="0" destOrd="0" parTransId="{59F1DD2E-8B5C-4465-B8B1-6713AFC8FB5F}" sibTransId="{730BFA6A-0B35-4E5E-9254-EFAC1EA1B952}"/>
    <dgm:cxn modelId="{10066867-9D6E-472B-8F6A-6454370CC49B}" type="presOf" srcId="{FD71A567-23F0-42D0-A2E6-3886C0DAA8C4}" destId="{A066085A-9674-46E4-B0BF-D0C728A69A1C}" srcOrd="0" destOrd="0" presId="urn:microsoft.com/office/officeart/2005/8/layout/vList2"/>
    <dgm:cxn modelId="{A53D898C-A00E-4606-B03E-4DCDFFB61C43}" type="presOf" srcId="{1A4D2600-6C97-4F32-B00F-D96585924F45}" destId="{FE07BE64-8717-48DF-AE6A-829B547CC5F7}" srcOrd="0" destOrd="0" presId="urn:microsoft.com/office/officeart/2005/8/layout/vList2"/>
    <dgm:cxn modelId="{51C6784C-6AEE-41E3-A2F4-9830E2AAA146}" type="presParOf" srcId="{A066085A-9674-46E4-B0BF-D0C728A69A1C}" destId="{FE07BE64-8717-48DF-AE6A-829B547CC5F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1.2 Guidelines for Interface Design Process…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custLinFactNeighborX="-45370" custLinFactNeighborY="1979">
        <dgm:presLayoutVars>
          <dgm:chMax val="0"/>
          <dgm:bulletEnabled val="1"/>
        </dgm:presLayoutVars>
      </dgm:prSet>
      <dgm:spPr/>
      <dgm:t>
        <a:bodyPr/>
        <a:lstStyle/>
        <a:p>
          <a:endParaRPr lang="en-US"/>
        </a:p>
      </dgm:t>
    </dgm:pt>
  </dgm:ptLst>
  <dgm:cxnLst>
    <dgm:cxn modelId="{DCBA66DC-325E-46FA-AADA-211E13EB87DD}" type="presOf" srcId="{57F25305-A0E6-4A01-A426-7347DFEFD73F}" destId="{AEB2650F-4C16-47ED-ADA3-0B773F12BC41}" srcOrd="0" destOrd="0" presId="urn:microsoft.com/office/officeart/2005/8/layout/vList2"/>
    <dgm:cxn modelId="{13783072-5F5C-468C-8E6C-32FA64E2D379}"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845B3E74-9DDC-4B1B-BF34-65C1EB968F21}"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1.2 Principles of User Interface Design</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AD35BC64-0D76-4CE6-B33B-C198E9FD558B}"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4A9D9CF7-9E59-4E3B-8DD4-10BD2EB3F75D}" type="presOf" srcId="{57F25305-A0E6-4A01-A426-7347DFEFD73F}" destId="{AEB2650F-4C16-47ED-ADA3-0B773F12BC41}" srcOrd="0" destOrd="0" presId="urn:microsoft.com/office/officeart/2005/8/layout/vList2"/>
    <dgm:cxn modelId="{7FB9A828-7683-4B98-BE86-29DD4D437481}"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1.3 General Principles of User Interface Design</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69376161-64FF-43A1-940A-1F22BCCF0C99}" type="presOf" srcId="{57F25305-A0E6-4A01-A426-7347DFEFD73F}" destId="{AEB2650F-4C16-47ED-ADA3-0B773F12BC41}" srcOrd="0" destOrd="0" presId="urn:microsoft.com/office/officeart/2005/8/layout/vList2"/>
    <dgm:cxn modelId="{DA8E6C4D-BBB8-4289-8DFB-FB5E7BB9B0BC}"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C56E699C-BC2C-441B-8A4C-38BD605C17A1}"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1.3 General Principles of User Interface Design…</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8A3393A7-2A06-439B-B565-01D71836ADFC}" type="presOf" srcId="{57F25305-A0E6-4A01-A426-7347DFEFD73F}" destId="{AEB2650F-4C16-47ED-ADA3-0B773F12BC41}" srcOrd="0" destOrd="0" presId="urn:microsoft.com/office/officeart/2005/8/layout/vList2"/>
    <dgm:cxn modelId="{3CADF2DC-8DEB-4CD0-8868-C54058AA9063}"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F4FAC324-E1C2-4656-836F-50F0B40F9146}"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1.4 Principles of Good Screen Design</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20594784-EE5A-4038-9942-560807C4A5C9}" type="presOf" srcId="{4DD1E5F1-DE28-4A78-A239-80532D96CA4D}" destId="{159722F7-5ADF-45C3-AABE-C379440BFBD7}" srcOrd="0" destOrd="0" presId="urn:microsoft.com/office/officeart/2005/8/layout/vList2"/>
    <dgm:cxn modelId="{8F128F73-C902-4602-B34C-DE4750A76FDD}"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B82A3366-F4F0-4D29-AB37-F756F4150E68}"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1.5 Interface Design Goals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AD8FAEBE-A0B9-4936-9ACC-84346D8656A7}" type="presOf" srcId="{4DD1E5F1-DE28-4A78-A239-80532D96CA4D}" destId="{159722F7-5ADF-45C3-AABE-C379440BFBD7}" srcOrd="0" destOrd="0" presId="urn:microsoft.com/office/officeart/2005/8/layout/vList2"/>
    <dgm:cxn modelId="{1C408D65-9EA7-476B-9C60-26FC17ACD3AB}"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7584BBFA-E907-4D58-9C55-4CA237F79A64}"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1.6 Characteristics for Web Based Application</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E7A9BE6A-E367-49E4-8C0D-61B51F5AEF7E}" type="presOf" srcId="{57F25305-A0E6-4A01-A426-7347DFEFD73F}" destId="{AEB2650F-4C16-47ED-ADA3-0B773F12BC41}" srcOrd="0" destOrd="0" presId="urn:microsoft.com/office/officeart/2005/8/layout/vList2"/>
    <dgm:cxn modelId="{1E90A26B-AA3A-4221-A25D-7911092A5694}"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02CE98F5-EE04-4B29-8612-36AF753B0075}"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1.7 Interaction Style</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5C5D52F2-97E7-432B-98DE-517308BE40AD}" type="presOf" srcId="{57F25305-A0E6-4A01-A426-7347DFEFD73F}" destId="{AEB2650F-4C16-47ED-ADA3-0B773F12BC41}" srcOrd="0" destOrd="0" presId="urn:microsoft.com/office/officeart/2005/8/layout/vList2"/>
    <dgm:cxn modelId="{81C6F19E-257F-4382-8F91-50FE8289208F}"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EE76054D-4613-4994-9CC4-08866FEA55A5}"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1.8 Types of Interfaces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899A5A48-B103-4093-ACDC-96930F04F34C}" type="presOf" srcId="{4DD1E5F1-DE28-4A78-A239-80532D96CA4D}" destId="{159722F7-5ADF-45C3-AABE-C379440BFBD7}" srcOrd="0" destOrd="0" presId="urn:microsoft.com/office/officeart/2005/8/layout/vList2"/>
    <dgm:cxn modelId="{DA383604-36ED-4129-A3BC-941E77CAFE87}"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B3B8FFBC-5689-4953-BD80-8127D1E543EE}"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1.9 Web Based Application - Comparison</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6B39D235-687D-4087-98A9-9273282B60D5}" type="presOf" srcId="{57F25305-A0E6-4A01-A426-7347DFEFD73F}" destId="{AEB2650F-4C16-47ED-ADA3-0B773F12BC41}" srcOrd="0" destOrd="0" presId="urn:microsoft.com/office/officeart/2005/8/layout/vList2"/>
    <dgm:cxn modelId="{9DB2241B-9417-4A58-BA48-C7A52C0FA759}"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FCB7DAA4-9176-4F7D-9EED-91805B592EB5}"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D7DD72-613C-44A2-8109-D774A91879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5F31514-65A1-4B87-B7AF-540EE28BE654}">
      <dgm:prSet custT="1"/>
      <dgm:spPr/>
      <dgm:t>
        <a:bodyPr/>
        <a:lstStyle/>
        <a:p>
          <a:pPr algn="ctr" rtl="0"/>
          <a:r>
            <a:rPr lang="en-US" altLang="en-US" sz="3600" b="1" dirty="0" smtClean="0"/>
            <a:t>Style Guidelines For Interface Design</a:t>
          </a:r>
        </a:p>
        <a:p>
          <a:pPr algn="ctr" rtl="0"/>
          <a:r>
            <a:rPr lang="en-US" sz="3600" b="1" dirty="0" smtClean="0"/>
            <a:t>(Elements of Visual Design)</a:t>
          </a:r>
          <a:endParaRPr lang="en-US" sz="3600" b="1" dirty="0"/>
        </a:p>
      </dgm:t>
    </dgm:pt>
    <dgm:pt modelId="{E918526D-41E2-419D-910F-42DCEB03666A}" type="parTrans" cxnId="{0ADDFF7F-E9DA-47B2-A198-F5560E67F9C1}">
      <dgm:prSet/>
      <dgm:spPr/>
      <dgm:t>
        <a:bodyPr/>
        <a:lstStyle/>
        <a:p>
          <a:endParaRPr lang="en-US"/>
        </a:p>
      </dgm:t>
    </dgm:pt>
    <dgm:pt modelId="{02B9CF27-26EF-4364-86F9-ED891CC1BF66}" type="sibTrans" cxnId="{0ADDFF7F-E9DA-47B2-A198-F5560E67F9C1}">
      <dgm:prSet/>
      <dgm:spPr/>
      <dgm:t>
        <a:bodyPr/>
        <a:lstStyle/>
        <a:p>
          <a:endParaRPr lang="en-US"/>
        </a:p>
      </dgm:t>
    </dgm:pt>
    <dgm:pt modelId="{600F7B41-9D94-4D5C-AE96-BA296B8D72F6}" type="pres">
      <dgm:prSet presAssocID="{05D7DD72-613C-44A2-8109-D774A9187974}" presName="linear" presStyleCnt="0">
        <dgm:presLayoutVars>
          <dgm:animLvl val="lvl"/>
          <dgm:resizeHandles val="exact"/>
        </dgm:presLayoutVars>
      </dgm:prSet>
      <dgm:spPr/>
      <dgm:t>
        <a:bodyPr/>
        <a:lstStyle/>
        <a:p>
          <a:endParaRPr lang="en-US"/>
        </a:p>
      </dgm:t>
    </dgm:pt>
    <dgm:pt modelId="{AB7ED81B-0DB3-4487-A5F4-626DDB3133FD}" type="pres">
      <dgm:prSet presAssocID="{D5F31514-65A1-4B87-B7AF-540EE28BE654}" presName="parentText" presStyleLbl="node1" presStyleIdx="0" presStyleCnt="1" custLinFactNeighborX="-980" custLinFactNeighborY="-1103">
        <dgm:presLayoutVars>
          <dgm:chMax val="0"/>
          <dgm:bulletEnabled val="1"/>
        </dgm:presLayoutVars>
      </dgm:prSet>
      <dgm:spPr/>
      <dgm:t>
        <a:bodyPr/>
        <a:lstStyle/>
        <a:p>
          <a:endParaRPr lang="en-US"/>
        </a:p>
      </dgm:t>
    </dgm:pt>
  </dgm:ptLst>
  <dgm:cxnLst>
    <dgm:cxn modelId="{0ADDFF7F-E9DA-47B2-A198-F5560E67F9C1}" srcId="{05D7DD72-613C-44A2-8109-D774A9187974}" destId="{D5F31514-65A1-4B87-B7AF-540EE28BE654}" srcOrd="0" destOrd="0" parTransId="{E918526D-41E2-419D-910F-42DCEB03666A}" sibTransId="{02B9CF27-26EF-4364-86F9-ED891CC1BF66}"/>
    <dgm:cxn modelId="{98B7D80F-60F7-4C35-8FFB-B12777BE0CB4}" type="presOf" srcId="{D5F31514-65A1-4B87-B7AF-540EE28BE654}" destId="{AB7ED81B-0DB3-4487-A5F4-626DDB3133FD}" srcOrd="0" destOrd="0" presId="urn:microsoft.com/office/officeart/2005/8/layout/vList2"/>
    <dgm:cxn modelId="{A71B73A5-05B8-40AA-874C-0A66C02F1178}" type="presOf" srcId="{05D7DD72-613C-44A2-8109-D774A9187974}" destId="{600F7B41-9D94-4D5C-AE96-BA296B8D72F6}" srcOrd="0" destOrd="0" presId="urn:microsoft.com/office/officeart/2005/8/layout/vList2"/>
    <dgm:cxn modelId="{CB9357E2-7449-432E-84C6-38C170E74D46}" type="presParOf" srcId="{600F7B41-9D94-4D5C-AE96-BA296B8D72F6}" destId="{AB7ED81B-0DB3-4487-A5F4-626DDB3133FD}"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custT="1"/>
      <dgm:spPr/>
      <dgm:t>
        <a:bodyPr/>
        <a:lstStyle/>
        <a:p>
          <a:pPr rtl="0"/>
          <a:r>
            <a:rPr lang="en-US" sz="2400" b="1" dirty="0" smtClean="0"/>
            <a:t>1.10</a:t>
          </a:r>
          <a:r>
            <a:rPr lang="en-US" sz="2800" b="1" dirty="0" smtClean="0"/>
            <a:t> </a:t>
          </a:r>
          <a:r>
            <a:rPr lang="en-US" sz="2400" b="1" dirty="0" smtClean="0"/>
            <a:t>Interface Design Convention (Web Based Application)</a:t>
          </a:r>
          <a:endParaRPr lang="en-US" sz="2800"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B3FF454E-67DE-469F-A311-5441A48CFD31}" type="presOf" srcId="{4DD1E5F1-DE28-4A78-A239-80532D96CA4D}" destId="{159722F7-5ADF-45C3-AABE-C379440BFBD7}" srcOrd="0" destOrd="0" presId="urn:microsoft.com/office/officeart/2005/8/layout/vList2"/>
    <dgm:cxn modelId="{878F21D7-1455-4AE4-A0A5-6BA994C150A8}"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12D53F1F-FF0B-4229-9562-B94FE42959CC}"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1.11 Advantages of Style Guidelines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DBCB2D24-2D4D-403C-9023-C3DCA468B59C}" type="presOf" srcId="{4DD1E5F1-DE28-4A78-A239-80532D96CA4D}" destId="{159722F7-5ADF-45C3-AABE-C379440BFBD7}" srcOrd="0" destOrd="0" presId="urn:microsoft.com/office/officeart/2005/8/layout/vList2"/>
    <dgm:cxn modelId="{5A692583-8830-40B8-8ED8-D3B4263A7025}"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DB40E91C-32E3-43FB-BD95-C3EA17997584}"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1.11 Advantages of Style Guidelines…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29E48EAE-FAF0-459B-B748-9C795A5F7F45}" type="presOf" srcId="{4DD1E5F1-DE28-4A78-A239-80532D96CA4D}" destId="{159722F7-5ADF-45C3-AABE-C379440BFBD7}" srcOrd="0" destOrd="0" presId="urn:microsoft.com/office/officeart/2005/8/layout/vList2"/>
    <dgm:cxn modelId="{7823E4E2-FCCB-4B7A-A2BC-1587D498B35C}"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57E9E9FF-E376-4E05-8B75-C46441F8F7BC}"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1.12 Good Interface Vs. Bad Interface</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A249F429-C1B1-43FA-B629-C24184D340CD}" type="presOf" srcId="{4DD1E5F1-DE28-4A78-A239-80532D96CA4D}" destId="{159722F7-5ADF-45C3-AABE-C379440BFBD7}" srcOrd="0" destOrd="0" presId="urn:microsoft.com/office/officeart/2005/8/layout/vList2"/>
    <dgm:cxn modelId="{A6DD4AF2-B898-4C84-A2BA-B2C195497661}"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CFD371B2-DD12-4F52-99C8-BEE29B7F2FCD}"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1.13 Conclusion</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5D429800-3C2C-459F-9707-A45787EA431C}"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D2C1D49E-A31B-42A7-BA1D-E51F3D570F94}" type="presOf" srcId="{4DD1E5F1-DE28-4A78-A239-80532D96CA4D}" destId="{159722F7-5ADF-45C3-AABE-C379440BFBD7}" srcOrd="0" destOrd="0" presId="urn:microsoft.com/office/officeart/2005/8/layout/vList2"/>
    <dgm:cxn modelId="{9139142E-E664-4681-B37C-A615CC4F1BD5}"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 Elements of Visual Design</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9D5AC10B-0E83-48C3-887F-9B003663C72C}" type="presOf" srcId="{4DD1E5F1-DE28-4A78-A239-80532D96CA4D}" destId="{159722F7-5ADF-45C3-AABE-C379440BFBD7}" srcOrd="0" destOrd="0" presId="urn:microsoft.com/office/officeart/2005/8/layout/vList2"/>
    <dgm:cxn modelId="{B72E35E0-C798-4C7A-8AB2-C2E5ADD8C5DC}"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50303AFB-5014-439B-8634-163864C8991F}"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 Fonts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3FE16F64-0217-4BD5-924A-4A62E5699DB2}" type="presOf" srcId="{57F25305-A0E6-4A01-A426-7347DFEFD73F}" destId="{AEB2650F-4C16-47ED-ADA3-0B773F12BC41}" srcOrd="0" destOrd="0" presId="urn:microsoft.com/office/officeart/2005/8/layout/vList2"/>
    <dgm:cxn modelId="{F7FD0888-523C-4D36-8E10-11CD67C15C64}"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1565F58A-E49D-4841-8BB6-5E1BB0001701}"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 Typography</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B2B7ED7E-F4A0-4C1D-892D-FB9D53E23312}" type="presOf" srcId="{57F25305-A0E6-4A01-A426-7347DFEFD73F}" destId="{AEB2650F-4C16-47ED-ADA3-0B773F12BC41}" srcOrd="0" destOrd="0" presId="urn:microsoft.com/office/officeart/2005/8/layout/vList2"/>
    <dgm:cxn modelId="{4E35AA4E-F03F-4ABE-BACE-9C2153638DAB}"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B75AE00A-2222-4241-8DA3-443F5F10C0B7}"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 Typography…</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889A3ED0-33EC-4342-8B52-D0CA4DC34D6C}" type="presOf" srcId="{57F25305-A0E6-4A01-A426-7347DFEFD73F}" destId="{AEB2650F-4C16-47ED-ADA3-0B773F12BC41}" srcOrd="0" destOrd="0" presId="urn:microsoft.com/office/officeart/2005/8/layout/vList2"/>
    <dgm:cxn modelId="{51ED7C6D-282A-458B-8B8F-48FD2D83B790}"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BA2D476B-16B1-41F5-BC20-3731A9660AC5}"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 Typography…</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AA028437-D449-463A-A555-AC58195E9E2B}"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4D633FB3-2A87-49BA-88B1-25A9B8267FA3}" type="presOf" srcId="{57F25305-A0E6-4A01-A426-7347DFEFD73F}" destId="{AEB2650F-4C16-47ED-ADA3-0B773F12BC41}" srcOrd="0" destOrd="0" presId="urn:microsoft.com/office/officeart/2005/8/layout/vList2"/>
    <dgm:cxn modelId="{FF03E64A-F1A1-4A6B-BB26-CBF3A0B373E1}"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CEC7D9-09CB-4566-81F5-8EBF03B8E1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7993E3-BEB0-427C-A7A6-A7B650348FD2}">
      <dgm:prSet/>
      <dgm:spPr/>
      <dgm:t>
        <a:bodyPr/>
        <a:lstStyle/>
        <a:p>
          <a:pPr rtl="0"/>
          <a:r>
            <a:rPr lang="en-US" b="1" dirty="0" smtClean="0"/>
            <a:t>Summary of Previous Lecture</a:t>
          </a:r>
          <a:endParaRPr lang="en-US" b="1" dirty="0"/>
        </a:p>
      </dgm:t>
    </dgm:pt>
    <dgm:pt modelId="{E088CC62-FAEC-4731-B4EB-472472147B5B}" type="parTrans" cxnId="{606AE060-1DE7-4A8B-A5BA-37C74C6EC4FE}">
      <dgm:prSet/>
      <dgm:spPr/>
      <dgm:t>
        <a:bodyPr/>
        <a:lstStyle/>
        <a:p>
          <a:endParaRPr lang="en-US"/>
        </a:p>
      </dgm:t>
    </dgm:pt>
    <dgm:pt modelId="{FF7AD1EA-662E-4E0B-A966-0896FDDFAACE}" type="sibTrans" cxnId="{606AE060-1DE7-4A8B-A5BA-37C74C6EC4FE}">
      <dgm:prSet/>
      <dgm:spPr/>
      <dgm:t>
        <a:bodyPr/>
        <a:lstStyle/>
        <a:p>
          <a:endParaRPr lang="en-US"/>
        </a:p>
      </dgm:t>
    </dgm:pt>
    <dgm:pt modelId="{EE9EB026-F41F-45EA-ABE8-7123B2252BD0}" type="pres">
      <dgm:prSet presAssocID="{3ACEC7D9-09CB-4566-81F5-8EBF03B8E10E}" presName="linear" presStyleCnt="0">
        <dgm:presLayoutVars>
          <dgm:animLvl val="lvl"/>
          <dgm:resizeHandles val="exact"/>
        </dgm:presLayoutVars>
      </dgm:prSet>
      <dgm:spPr/>
      <dgm:t>
        <a:bodyPr/>
        <a:lstStyle/>
        <a:p>
          <a:endParaRPr lang="en-US"/>
        </a:p>
      </dgm:t>
    </dgm:pt>
    <dgm:pt modelId="{BAD4E54E-1427-407A-8D17-0C74786A588D}" type="pres">
      <dgm:prSet presAssocID="{7E7993E3-BEB0-427C-A7A6-A7B650348FD2}" presName="parentText" presStyleLbl="node1" presStyleIdx="0" presStyleCnt="1">
        <dgm:presLayoutVars>
          <dgm:chMax val="0"/>
          <dgm:bulletEnabled val="1"/>
        </dgm:presLayoutVars>
      </dgm:prSet>
      <dgm:spPr/>
      <dgm:t>
        <a:bodyPr/>
        <a:lstStyle/>
        <a:p>
          <a:endParaRPr lang="en-US"/>
        </a:p>
      </dgm:t>
    </dgm:pt>
  </dgm:ptLst>
  <dgm:cxnLst>
    <dgm:cxn modelId="{5BF08A75-22BB-49B1-A57A-1FD9C3ACA198}" type="presOf" srcId="{7E7993E3-BEB0-427C-A7A6-A7B650348FD2}" destId="{BAD4E54E-1427-407A-8D17-0C74786A588D}" srcOrd="0" destOrd="0" presId="urn:microsoft.com/office/officeart/2005/8/layout/vList2"/>
    <dgm:cxn modelId="{4BB01065-DD85-48A2-9C70-C3F9B403A7CC}" type="presOf" srcId="{3ACEC7D9-09CB-4566-81F5-8EBF03B8E10E}" destId="{EE9EB026-F41F-45EA-ABE8-7123B2252BD0}" srcOrd="0" destOrd="0" presId="urn:microsoft.com/office/officeart/2005/8/layout/vList2"/>
    <dgm:cxn modelId="{606AE060-1DE7-4A8B-A5BA-37C74C6EC4FE}" srcId="{3ACEC7D9-09CB-4566-81F5-8EBF03B8E10E}" destId="{7E7993E3-BEB0-427C-A7A6-A7B650348FD2}" srcOrd="0" destOrd="0" parTransId="{E088CC62-FAEC-4731-B4EB-472472147B5B}" sibTransId="{FF7AD1EA-662E-4E0B-A966-0896FDDFAACE}"/>
    <dgm:cxn modelId="{E39E2DBF-EF0F-4962-8892-4989394C6BE6}" type="presParOf" srcId="{EE9EB026-F41F-45EA-ABE8-7123B2252BD0}" destId="{BAD4E54E-1427-407A-8D17-0C74786A588D}"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 Typography…</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159DD364-C530-49E7-A52F-CC60AFDB93D5}"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3EFF9C85-D02B-4331-A0B7-6EC4D9A685B2}" type="presOf" srcId="{4DD1E5F1-DE28-4A78-A239-80532D96CA4D}" destId="{159722F7-5ADF-45C3-AABE-C379440BFBD7}" srcOrd="0" destOrd="0" presId="urn:microsoft.com/office/officeart/2005/8/layout/vList2"/>
    <dgm:cxn modelId="{07F7C131-000D-4659-9330-B282BBEA5B27}"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2.1.1.1 Point Size</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AAA1D4A7-5634-475C-83A6-0FDFAACA9720}"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4BD1135F-426A-4419-8674-1F788AD06E62}" type="presOf" srcId="{4DD1E5F1-DE28-4A78-A239-80532D96CA4D}" destId="{159722F7-5ADF-45C3-AABE-C379440BFBD7}" srcOrd="0" destOrd="0" presId="urn:microsoft.com/office/officeart/2005/8/layout/vList2"/>
    <dgm:cxn modelId="{331288FC-9925-4B22-84DD-AC8EF49C569B}"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2.1.1.2 Leading</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5D84084B-DE6A-43D1-B02F-FEE3027C1984}" type="presOf" srcId="{4DD1E5F1-DE28-4A78-A239-80532D96CA4D}" destId="{159722F7-5ADF-45C3-AABE-C379440BFBD7}" srcOrd="0" destOrd="0" presId="urn:microsoft.com/office/officeart/2005/8/layout/vList2"/>
    <dgm:cxn modelId="{AB8E99F6-306F-43A7-BADF-EF6D93BFBFD8}"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0C9FCC92-6FEC-4DDA-829F-41575500C9F8}"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2.1.1.3 X-height</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3041332D-433E-4E53-B04F-CF7755404F77}" type="presOf" srcId="{4DD1E5F1-DE28-4A78-A239-80532D96CA4D}" destId="{159722F7-5ADF-45C3-AABE-C379440BFBD7}" srcOrd="0" destOrd="0" presId="urn:microsoft.com/office/officeart/2005/8/layout/vList2"/>
    <dgm:cxn modelId="{8445B104-01B6-43C2-A6D9-017B8889DE59}"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019836C6-BA54-4C62-B01C-1C55CDDCA1FD}"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2.1.1.4 Ascenders and Descenders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72C168B8-BE1D-496A-866B-09FC3238EF23}" type="presOf" srcId="{57F25305-A0E6-4A01-A426-7347DFEFD73F}" destId="{AEB2650F-4C16-47ED-ADA3-0B773F12BC41}" srcOrd="0" destOrd="0" presId="urn:microsoft.com/office/officeart/2005/8/layout/vList2"/>
    <dgm:cxn modelId="{6E41BC07-8753-406D-95EC-FF80F444A61D}"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F265A585-9BC8-47FD-8A58-F6D418C20CC9}"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2.1.1.5 Weight</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9C9FA3A3-B03F-49F2-B905-06A60FCA3291}" type="presOf" srcId="{4DD1E5F1-DE28-4A78-A239-80532D96CA4D}" destId="{159722F7-5ADF-45C3-AABE-C379440BFBD7}" srcOrd="0" destOrd="0" presId="urn:microsoft.com/office/officeart/2005/8/layout/vList2"/>
    <dgm:cxn modelId="{91C85967-0476-4749-A5DB-E9E66BAA62F9}"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9B5E6461-F781-46A5-9513-016D9C1DC983}"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2.1.1.6 Serifs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39D96080-771A-4569-969F-DB74611AA489}" type="presOf" srcId="{4DD1E5F1-DE28-4A78-A239-80532D96CA4D}" destId="{159722F7-5ADF-45C3-AABE-C379440BFBD7}" srcOrd="0" destOrd="0" presId="urn:microsoft.com/office/officeart/2005/8/layout/vList2"/>
    <dgm:cxn modelId="{7F89D2A2-A976-48FE-9449-E0935AB61BA6}"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D4A88859-BFE1-4111-9DA9-232F2E0DDF6F}"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2.1.2 Font Size</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9C726C03-4A3E-4647-A3FF-F80BB4F77586}"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62EE4009-18B9-4A5D-B02F-4D03EA4C49FC}" type="presOf" srcId="{57F25305-A0E6-4A01-A426-7347DFEFD73F}" destId="{AEB2650F-4C16-47ED-ADA3-0B773F12BC41}" srcOrd="0" destOrd="0" presId="urn:microsoft.com/office/officeart/2005/8/layout/vList2"/>
    <dgm:cxn modelId="{F94D52EA-C498-41FA-8556-8F18A2016ED0}"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2.1.2 Font Size…</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99A0BE29-0EF5-48BE-AA45-8365198F829A}" type="presOf" srcId="{57F25305-A0E6-4A01-A426-7347DFEFD73F}" destId="{AEB2650F-4C16-47ED-ADA3-0B773F12BC41}" srcOrd="0" destOrd="0" presId="urn:microsoft.com/office/officeart/2005/8/layout/vList2"/>
    <dgm:cxn modelId="{092CB13B-15BE-4DAE-808E-AAB556B3E122}"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FA50F918-182B-40FA-92D5-6E294AF0515F}"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2.1.2 Font Size…</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8F4B43F2-9110-4568-8F5E-544D8181DD87}"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500E4673-0399-45C6-AA32-16111169BD15}" type="presOf" srcId="{57F25305-A0E6-4A01-A426-7347DFEFD73F}" destId="{AEB2650F-4C16-47ED-ADA3-0B773F12BC41}" srcOrd="0" destOrd="0" presId="urn:microsoft.com/office/officeart/2005/8/layout/vList2"/>
    <dgm:cxn modelId="{F400703E-5F4C-457C-8DA5-FB9BBF682560}"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CEC7D9-09CB-4566-81F5-8EBF03B8E1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7993E3-BEB0-427C-A7A6-A7B650348FD2}">
      <dgm:prSet/>
      <dgm:spPr/>
      <dgm:t>
        <a:bodyPr/>
        <a:lstStyle/>
        <a:p>
          <a:pPr rtl="0"/>
          <a:r>
            <a:rPr lang="en-US" b="1" dirty="0" smtClean="0"/>
            <a:t>Summary of Previous Lecture</a:t>
          </a:r>
          <a:endParaRPr lang="en-US" b="1" dirty="0"/>
        </a:p>
      </dgm:t>
    </dgm:pt>
    <dgm:pt modelId="{E088CC62-FAEC-4731-B4EB-472472147B5B}" type="parTrans" cxnId="{606AE060-1DE7-4A8B-A5BA-37C74C6EC4FE}">
      <dgm:prSet/>
      <dgm:spPr/>
      <dgm:t>
        <a:bodyPr/>
        <a:lstStyle/>
        <a:p>
          <a:endParaRPr lang="en-US"/>
        </a:p>
      </dgm:t>
    </dgm:pt>
    <dgm:pt modelId="{FF7AD1EA-662E-4E0B-A966-0896FDDFAACE}" type="sibTrans" cxnId="{606AE060-1DE7-4A8B-A5BA-37C74C6EC4FE}">
      <dgm:prSet/>
      <dgm:spPr/>
      <dgm:t>
        <a:bodyPr/>
        <a:lstStyle/>
        <a:p>
          <a:endParaRPr lang="en-US"/>
        </a:p>
      </dgm:t>
    </dgm:pt>
    <dgm:pt modelId="{EE9EB026-F41F-45EA-ABE8-7123B2252BD0}" type="pres">
      <dgm:prSet presAssocID="{3ACEC7D9-09CB-4566-81F5-8EBF03B8E10E}" presName="linear" presStyleCnt="0">
        <dgm:presLayoutVars>
          <dgm:animLvl val="lvl"/>
          <dgm:resizeHandles val="exact"/>
        </dgm:presLayoutVars>
      </dgm:prSet>
      <dgm:spPr/>
      <dgm:t>
        <a:bodyPr/>
        <a:lstStyle/>
        <a:p>
          <a:endParaRPr lang="en-US"/>
        </a:p>
      </dgm:t>
    </dgm:pt>
    <dgm:pt modelId="{BAD4E54E-1427-407A-8D17-0C74786A588D}" type="pres">
      <dgm:prSet presAssocID="{7E7993E3-BEB0-427C-A7A6-A7B650348FD2}" presName="parentText" presStyleLbl="node1" presStyleIdx="0" presStyleCnt="1">
        <dgm:presLayoutVars>
          <dgm:chMax val="0"/>
          <dgm:bulletEnabled val="1"/>
        </dgm:presLayoutVars>
      </dgm:prSet>
      <dgm:spPr/>
      <dgm:t>
        <a:bodyPr/>
        <a:lstStyle/>
        <a:p>
          <a:endParaRPr lang="en-US"/>
        </a:p>
      </dgm:t>
    </dgm:pt>
  </dgm:ptLst>
  <dgm:cxnLst>
    <dgm:cxn modelId="{606AE060-1DE7-4A8B-A5BA-37C74C6EC4FE}" srcId="{3ACEC7D9-09CB-4566-81F5-8EBF03B8E10E}" destId="{7E7993E3-BEB0-427C-A7A6-A7B650348FD2}" srcOrd="0" destOrd="0" parTransId="{E088CC62-FAEC-4731-B4EB-472472147B5B}" sibTransId="{FF7AD1EA-662E-4E0B-A966-0896FDDFAACE}"/>
    <dgm:cxn modelId="{CAB3AC57-BD6A-44A5-907E-1B13741FFFEA}" type="presOf" srcId="{3ACEC7D9-09CB-4566-81F5-8EBF03B8E10E}" destId="{EE9EB026-F41F-45EA-ABE8-7123B2252BD0}" srcOrd="0" destOrd="0" presId="urn:microsoft.com/office/officeart/2005/8/layout/vList2"/>
    <dgm:cxn modelId="{4348E74A-7FD8-46CF-8701-2E11C3F2A39C}" type="presOf" srcId="{7E7993E3-BEB0-427C-A7A6-A7B650348FD2}" destId="{BAD4E54E-1427-407A-8D17-0C74786A588D}" srcOrd="0" destOrd="0" presId="urn:microsoft.com/office/officeart/2005/8/layout/vList2"/>
    <dgm:cxn modelId="{1237AC32-0C39-4B91-B14A-AFC8811FF80D}" type="presParOf" srcId="{EE9EB026-F41F-45EA-ABE8-7123B2252BD0}" destId="{BAD4E54E-1427-407A-8D17-0C74786A588D}" srcOrd="0" destOrd="0" presId="urn:microsoft.com/office/officeart/2005/8/layout/vList2"/>
  </dgm:cxnLst>
  <dgm:bg/>
  <dgm:whole/>
</dgm:dataModel>
</file>

<file path=ppt/diagrams/data40.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2.1.3 Types of Fonts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8A281809-027E-4DAD-87D6-3AD6FFA739EC}" type="presOf" srcId="{57F25305-A0E6-4A01-A426-7347DFEFD73F}" destId="{AEB2650F-4C16-47ED-ADA3-0B773F12BC41}" srcOrd="0" destOrd="0" presId="urn:microsoft.com/office/officeart/2005/8/layout/vList2"/>
    <dgm:cxn modelId="{399F123D-D404-4838-B2CD-C8B09BA2DA7F}"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AD9573A2-592F-4E6C-A48B-3B952C08436F}"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2.1.3 Types of Fonts…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DA115EB1-A214-425B-B705-A94E0351937D}" type="presOf" srcId="{4DD1E5F1-DE28-4A78-A239-80532D96CA4D}" destId="{159722F7-5ADF-45C3-AABE-C379440BFBD7}" srcOrd="0" destOrd="0" presId="urn:microsoft.com/office/officeart/2005/8/layout/vList2"/>
    <dgm:cxn modelId="{32FEFC77-2B80-42E5-BA1F-A5F004186110}"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151BAC14-BD22-4766-B243-4E7D28A6F9C3}"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2.1.3 Types of Fonts…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03F99BF8-432D-42A8-8F11-6CC4C1B9C5B2}"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F4A80D58-BE3B-47D8-B316-D764A202A0D2}" type="presOf" srcId="{4DD1E5F1-DE28-4A78-A239-80532D96CA4D}" destId="{159722F7-5ADF-45C3-AABE-C379440BFBD7}" srcOrd="0" destOrd="0" presId="urn:microsoft.com/office/officeart/2005/8/layout/vList2"/>
    <dgm:cxn modelId="{D9FA81F8-70A5-4988-A93F-E471343865BA}"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2.1.3 Types of Fonts…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EFEC7A8E-9EA9-452B-8187-2B883390655F}"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B93FDCBB-E603-4914-984C-0B9109D3A970}" type="presOf" srcId="{4DD1E5F1-DE28-4A78-A239-80532D96CA4D}" destId="{159722F7-5ADF-45C3-AABE-C379440BFBD7}" srcOrd="0" destOrd="0" presId="urn:microsoft.com/office/officeart/2005/8/layout/vList2"/>
    <dgm:cxn modelId="{06D34B22-A20A-485E-9B1C-949CB61FC0BF}"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2.2 Layout</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C4C0298C-6490-45C9-A6A4-E7CCE27BA489}" type="presOf" srcId="{4DD1E5F1-DE28-4A78-A239-80532D96CA4D}" destId="{159722F7-5ADF-45C3-AABE-C379440BFBD7}" srcOrd="0" destOrd="0" presId="urn:microsoft.com/office/officeart/2005/8/layout/vList2"/>
    <dgm:cxn modelId="{5C4C5FF1-15F9-4687-BB52-1445AA27EB7F}"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A18639F3-2D9E-48CA-AE05-CA35B958A9DF}"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2.2 Layout…</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E7560C3F-7CB3-4629-BD24-BDEF8EE347DB}" type="presOf" srcId="{57F25305-A0E6-4A01-A426-7347DFEFD73F}" destId="{AEB2650F-4C16-47ED-ADA3-0B773F12BC41}" srcOrd="0" destOrd="0" presId="urn:microsoft.com/office/officeart/2005/8/layout/vList2"/>
    <dgm:cxn modelId="{7582729F-53A6-4734-A5FD-BFCFA56B5143}"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63E42D1C-B460-491A-871D-785211B0510A}"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2.2 Layout…</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525AC76F-EC53-4BA0-A3FA-3ED7F09005CF}"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B6805234-D8EE-4629-BF74-785A10350338}" type="presOf" srcId="{4DD1E5F1-DE28-4A78-A239-80532D96CA4D}" destId="{159722F7-5ADF-45C3-AABE-C379440BFBD7}" srcOrd="0" destOrd="0" presId="urn:microsoft.com/office/officeart/2005/8/layout/vList2"/>
    <dgm:cxn modelId="{4A70C310-1099-4D71-A79E-C8D273222DEF}"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2.2 Layout…</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9220C4C4-01B1-426F-B38B-50902A7E13DC}" type="presOf" srcId="{57F25305-A0E6-4A01-A426-7347DFEFD73F}" destId="{AEB2650F-4C16-47ED-ADA3-0B773F12BC41}" srcOrd="0" destOrd="0" presId="urn:microsoft.com/office/officeart/2005/8/layout/vList2"/>
    <dgm:cxn modelId="{81A7C38B-C0CF-4E32-8A94-57D38FACC30D}"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2D87BCD1-A656-48DE-9830-49CC41841132}"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2.3 Color</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9E70F6A8-2ED1-452F-8D7B-767F245922FA}" type="presOf" srcId="{4DD1E5F1-DE28-4A78-A239-80532D96CA4D}" destId="{159722F7-5ADF-45C3-AABE-C379440BFBD7}" srcOrd="0" destOrd="0" presId="urn:microsoft.com/office/officeart/2005/8/layout/vList2"/>
    <dgm:cxn modelId="{69F261B6-EC70-4D3E-A703-6D3114D55AC3}"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C1A1AFC1-9B23-425C-9ACD-133EEE02D231}"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2.3 Color…</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19B50163-3BA2-45B7-8041-FEC384CF697D}" type="presOf" srcId="{57F25305-A0E6-4A01-A426-7347DFEFD73F}" destId="{AEB2650F-4C16-47ED-ADA3-0B773F12BC41}" srcOrd="0" destOrd="0" presId="urn:microsoft.com/office/officeart/2005/8/layout/vList2"/>
    <dgm:cxn modelId="{D682D65C-0C64-47C2-9E10-B57DEB7FA2C3}"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D29E6ECA-3B8E-4672-B0B6-68C258A0E2AF}"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434D4F-C721-44F5-B0AC-B534C89A16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6E3844-F6CE-408D-A1F4-594297725F06}">
      <dgm:prSet/>
      <dgm:spPr/>
      <dgm:t>
        <a:bodyPr/>
        <a:lstStyle/>
        <a:p>
          <a:pPr rtl="0"/>
          <a:r>
            <a:rPr lang="en-US" b="1" dirty="0" smtClean="0"/>
            <a:t>Outline</a:t>
          </a:r>
          <a:endParaRPr lang="en-US" b="1" dirty="0"/>
        </a:p>
      </dgm:t>
    </dgm:pt>
    <dgm:pt modelId="{BD1F25C7-14E4-47A2-AC70-CF5F56052265}" type="parTrans" cxnId="{7C46ABDF-8810-4FE7-B126-2F30C5E5DD14}">
      <dgm:prSet/>
      <dgm:spPr/>
      <dgm:t>
        <a:bodyPr/>
        <a:lstStyle/>
        <a:p>
          <a:endParaRPr lang="en-US"/>
        </a:p>
      </dgm:t>
    </dgm:pt>
    <dgm:pt modelId="{3F4A516E-8F14-487B-B80A-BEEA2A141117}" type="sibTrans" cxnId="{7C46ABDF-8810-4FE7-B126-2F30C5E5DD14}">
      <dgm:prSet/>
      <dgm:spPr/>
      <dgm:t>
        <a:bodyPr/>
        <a:lstStyle/>
        <a:p>
          <a:endParaRPr lang="en-US"/>
        </a:p>
      </dgm:t>
    </dgm:pt>
    <dgm:pt modelId="{22EBDD0E-D537-4C34-9490-4DCBD3630714}" type="pres">
      <dgm:prSet presAssocID="{66434D4F-C721-44F5-B0AC-B534C89A16D3}" presName="linear" presStyleCnt="0">
        <dgm:presLayoutVars>
          <dgm:animLvl val="lvl"/>
          <dgm:resizeHandles val="exact"/>
        </dgm:presLayoutVars>
      </dgm:prSet>
      <dgm:spPr/>
      <dgm:t>
        <a:bodyPr/>
        <a:lstStyle/>
        <a:p>
          <a:endParaRPr lang="en-US"/>
        </a:p>
      </dgm:t>
    </dgm:pt>
    <dgm:pt modelId="{5670FD68-F881-48BA-A8BC-41EB946778B1}" type="pres">
      <dgm:prSet presAssocID="{936E3844-F6CE-408D-A1F4-594297725F06}" presName="parentText" presStyleLbl="node1" presStyleIdx="0" presStyleCnt="1">
        <dgm:presLayoutVars>
          <dgm:chMax val="0"/>
          <dgm:bulletEnabled val="1"/>
        </dgm:presLayoutVars>
      </dgm:prSet>
      <dgm:spPr/>
      <dgm:t>
        <a:bodyPr/>
        <a:lstStyle/>
        <a:p>
          <a:endParaRPr lang="en-US"/>
        </a:p>
      </dgm:t>
    </dgm:pt>
  </dgm:ptLst>
  <dgm:cxnLst>
    <dgm:cxn modelId="{7C46ABDF-8810-4FE7-B126-2F30C5E5DD14}" srcId="{66434D4F-C721-44F5-B0AC-B534C89A16D3}" destId="{936E3844-F6CE-408D-A1F4-594297725F06}" srcOrd="0" destOrd="0" parTransId="{BD1F25C7-14E4-47A2-AC70-CF5F56052265}" sibTransId="{3F4A516E-8F14-487B-B80A-BEEA2A141117}"/>
    <dgm:cxn modelId="{1427E4A3-2715-4103-9E8D-194C92B60C76}" type="presOf" srcId="{936E3844-F6CE-408D-A1F4-594297725F06}" destId="{5670FD68-F881-48BA-A8BC-41EB946778B1}" srcOrd="0" destOrd="0" presId="urn:microsoft.com/office/officeart/2005/8/layout/vList2"/>
    <dgm:cxn modelId="{77CF5B1F-1843-436E-9F84-12DEA8520792}" type="presOf" srcId="{66434D4F-C721-44F5-B0AC-B534C89A16D3}" destId="{22EBDD0E-D537-4C34-9490-4DCBD3630714}" srcOrd="0" destOrd="0" presId="urn:microsoft.com/office/officeart/2005/8/layout/vList2"/>
    <dgm:cxn modelId="{750A7285-1554-44EB-B770-5AE2FC5171A0}" type="presParOf" srcId="{22EBDD0E-D537-4C34-9490-4DCBD3630714}" destId="{5670FD68-F881-48BA-A8BC-41EB946778B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2.3.1 Guidelines for Color Use</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8986650E-DDD9-4E6F-B8FE-962537F28F20}" type="presOf" srcId="{57F25305-A0E6-4A01-A426-7347DFEFD73F}" destId="{AEB2650F-4C16-47ED-ADA3-0B773F12BC41}" srcOrd="0" destOrd="0" presId="urn:microsoft.com/office/officeart/2005/8/layout/vList2"/>
    <dgm:cxn modelId="{31E1AF73-E414-41DC-AD6E-751653317AFC}"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09163EA3-1EBC-4A85-87D3-0FFE5C0B640D}"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2.3.2 Primary Colors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FE70C750-302B-47B4-8F49-D98A28F0601D}"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FA009ACC-AB4A-45BB-BFFA-2B024E83CC1A}" type="presOf" srcId="{57F25305-A0E6-4A01-A426-7347DFEFD73F}" destId="{AEB2650F-4C16-47ED-ADA3-0B773F12BC41}" srcOrd="0" destOrd="0" presId="urn:microsoft.com/office/officeart/2005/8/layout/vList2"/>
    <dgm:cxn modelId="{A6298AF9-FF70-4B8E-B31B-56797A3C761F}"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2.3.3 Secondary Colors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1C08D7ED-1D5B-4FC6-914D-58C807A023B0}" type="presOf" srcId="{4DD1E5F1-DE28-4A78-A239-80532D96CA4D}" destId="{159722F7-5ADF-45C3-AABE-C379440BFBD7}" srcOrd="0" destOrd="0" presId="urn:microsoft.com/office/officeart/2005/8/layout/vList2"/>
    <dgm:cxn modelId="{CE839D38-DB9F-4ECD-BE10-39828C05382C}"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0A278E76-3602-4531-BAC1-D4C3FBF9A91A}"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2.4 </a:t>
          </a:r>
          <a:r>
            <a:rPr lang="en-US" b="1" dirty="0" err="1" smtClean="0"/>
            <a:t>Lables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dgm:presLayoutVars>
          <dgm:chMax val="0"/>
          <dgm:bulletEnabled val="1"/>
        </dgm:presLayoutVars>
      </dgm:prSet>
      <dgm:spPr/>
      <dgm:t>
        <a:bodyPr/>
        <a:lstStyle/>
        <a:p>
          <a:endParaRPr lang="en-US"/>
        </a:p>
      </dgm:t>
    </dgm:pt>
  </dgm:ptLst>
  <dgm:cxnLst>
    <dgm:cxn modelId="{1784857E-1371-4B43-8597-EA26A83C063A}" type="presOf" srcId="{57F25305-A0E6-4A01-A426-7347DFEFD73F}" destId="{AEB2650F-4C16-47ED-ADA3-0B773F12BC41}" srcOrd="0" destOrd="0" presId="urn:microsoft.com/office/officeart/2005/8/layout/vList2"/>
    <dgm:cxn modelId="{7978E337-459C-4D6C-BC1A-DA10F8D7D0B2}" type="presOf" srcId="{4DD1E5F1-DE28-4A78-A239-80532D96CA4D}" destId="{159722F7-5ADF-45C3-AABE-C379440BFBD7}"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881813E8-FEB3-4033-826B-8AF9E01E3A0E}"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66434D4F-C721-44F5-B0AC-B534C89A16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6E3844-F6CE-408D-A1F4-594297725F06}">
      <dgm:prSet/>
      <dgm:spPr/>
      <dgm:t>
        <a:bodyPr/>
        <a:lstStyle/>
        <a:p>
          <a:pPr rtl="0"/>
          <a:r>
            <a:rPr lang="en-US" b="1" dirty="0" smtClean="0"/>
            <a:t>Summary of Today’s Lecture</a:t>
          </a:r>
          <a:endParaRPr lang="en-US" b="1" dirty="0"/>
        </a:p>
      </dgm:t>
    </dgm:pt>
    <dgm:pt modelId="{BD1F25C7-14E4-47A2-AC70-CF5F56052265}" type="parTrans" cxnId="{7C46ABDF-8810-4FE7-B126-2F30C5E5DD14}">
      <dgm:prSet/>
      <dgm:spPr/>
      <dgm:t>
        <a:bodyPr/>
        <a:lstStyle/>
        <a:p>
          <a:endParaRPr lang="en-US"/>
        </a:p>
      </dgm:t>
    </dgm:pt>
    <dgm:pt modelId="{3F4A516E-8F14-487B-B80A-BEEA2A141117}" type="sibTrans" cxnId="{7C46ABDF-8810-4FE7-B126-2F30C5E5DD14}">
      <dgm:prSet/>
      <dgm:spPr/>
      <dgm:t>
        <a:bodyPr/>
        <a:lstStyle/>
        <a:p>
          <a:endParaRPr lang="en-US"/>
        </a:p>
      </dgm:t>
    </dgm:pt>
    <dgm:pt modelId="{22EBDD0E-D537-4C34-9490-4DCBD3630714}" type="pres">
      <dgm:prSet presAssocID="{66434D4F-C721-44F5-B0AC-B534C89A16D3}" presName="linear" presStyleCnt="0">
        <dgm:presLayoutVars>
          <dgm:animLvl val="lvl"/>
          <dgm:resizeHandles val="exact"/>
        </dgm:presLayoutVars>
      </dgm:prSet>
      <dgm:spPr/>
      <dgm:t>
        <a:bodyPr/>
        <a:lstStyle/>
        <a:p>
          <a:endParaRPr lang="en-US"/>
        </a:p>
      </dgm:t>
    </dgm:pt>
    <dgm:pt modelId="{5670FD68-F881-48BA-A8BC-41EB946778B1}" type="pres">
      <dgm:prSet presAssocID="{936E3844-F6CE-408D-A1F4-594297725F06}" presName="parentText" presStyleLbl="node1" presStyleIdx="0" presStyleCnt="1">
        <dgm:presLayoutVars>
          <dgm:chMax val="0"/>
          <dgm:bulletEnabled val="1"/>
        </dgm:presLayoutVars>
      </dgm:prSet>
      <dgm:spPr/>
      <dgm:t>
        <a:bodyPr/>
        <a:lstStyle/>
        <a:p>
          <a:endParaRPr lang="en-US"/>
        </a:p>
      </dgm:t>
    </dgm:pt>
  </dgm:ptLst>
  <dgm:cxnLst>
    <dgm:cxn modelId="{7C46ABDF-8810-4FE7-B126-2F30C5E5DD14}" srcId="{66434D4F-C721-44F5-B0AC-B534C89A16D3}" destId="{936E3844-F6CE-408D-A1F4-594297725F06}" srcOrd="0" destOrd="0" parTransId="{BD1F25C7-14E4-47A2-AC70-CF5F56052265}" sibTransId="{3F4A516E-8F14-487B-B80A-BEEA2A141117}"/>
    <dgm:cxn modelId="{99070227-D40D-4194-8D09-40D7B68DD297}" type="presOf" srcId="{936E3844-F6CE-408D-A1F4-594297725F06}" destId="{5670FD68-F881-48BA-A8BC-41EB946778B1}" srcOrd="0" destOrd="0" presId="urn:microsoft.com/office/officeart/2005/8/layout/vList2"/>
    <dgm:cxn modelId="{0A7EA9D1-1EAF-42D1-9368-AD2DEECE4AC6}" type="presOf" srcId="{66434D4F-C721-44F5-B0AC-B534C89A16D3}" destId="{22EBDD0E-D537-4C34-9490-4DCBD3630714}" srcOrd="0" destOrd="0" presId="urn:microsoft.com/office/officeart/2005/8/layout/vList2"/>
    <dgm:cxn modelId="{9270BF31-0177-44B6-8370-535C75581097}" type="presParOf" srcId="{22EBDD0E-D537-4C34-9490-4DCBD3630714}" destId="{5670FD68-F881-48BA-A8BC-41EB946778B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66434D4F-C721-44F5-B0AC-B534C89A16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6E3844-F6CE-408D-A1F4-594297725F06}">
      <dgm:prSet/>
      <dgm:spPr/>
      <dgm:t>
        <a:bodyPr/>
        <a:lstStyle/>
        <a:p>
          <a:pPr rtl="0"/>
          <a:r>
            <a:rPr lang="en-US" b="1" dirty="0" smtClean="0"/>
            <a:t>Summary of Today’s Lecture</a:t>
          </a:r>
          <a:endParaRPr lang="en-US" b="1" dirty="0"/>
        </a:p>
      </dgm:t>
    </dgm:pt>
    <dgm:pt modelId="{BD1F25C7-14E4-47A2-AC70-CF5F56052265}" type="parTrans" cxnId="{7C46ABDF-8810-4FE7-B126-2F30C5E5DD14}">
      <dgm:prSet/>
      <dgm:spPr/>
      <dgm:t>
        <a:bodyPr/>
        <a:lstStyle/>
        <a:p>
          <a:endParaRPr lang="en-US"/>
        </a:p>
      </dgm:t>
    </dgm:pt>
    <dgm:pt modelId="{3F4A516E-8F14-487B-B80A-BEEA2A141117}" type="sibTrans" cxnId="{7C46ABDF-8810-4FE7-B126-2F30C5E5DD14}">
      <dgm:prSet/>
      <dgm:spPr/>
      <dgm:t>
        <a:bodyPr/>
        <a:lstStyle/>
        <a:p>
          <a:endParaRPr lang="en-US"/>
        </a:p>
      </dgm:t>
    </dgm:pt>
    <dgm:pt modelId="{22EBDD0E-D537-4C34-9490-4DCBD3630714}" type="pres">
      <dgm:prSet presAssocID="{66434D4F-C721-44F5-B0AC-B534C89A16D3}" presName="linear" presStyleCnt="0">
        <dgm:presLayoutVars>
          <dgm:animLvl val="lvl"/>
          <dgm:resizeHandles val="exact"/>
        </dgm:presLayoutVars>
      </dgm:prSet>
      <dgm:spPr/>
      <dgm:t>
        <a:bodyPr/>
        <a:lstStyle/>
        <a:p>
          <a:endParaRPr lang="en-US"/>
        </a:p>
      </dgm:t>
    </dgm:pt>
    <dgm:pt modelId="{5670FD68-F881-48BA-A8BC-41EB946778B1}" type="pres">
      <dgm:prSet presAssocID="{936E3844-F6CE-408D-A1F4-594297725F06}" presName="parentText" presStyleLbl="node1" presStyleIdx="0" presStyleCnt="1">
        <dgm:presLayoutVars>
          <dgm:chMax val="0"/>
          <dgm:bulletEnabled val="1"/>
        </dgm:presLayoutVars>
      </dgm:prSet>
      <dgm:spPr/>
      <dgm:t>
        <a:bodyPr/>
        <a:lstStyle/>
        <a:p>
          <a:endParaRPr lang="en-US"/>
        </a:p>
      </dgm:t>
    </dgm:pt>
  </dgm:ptLst>
  <dgm:cxnLst>
    <dgm:cxn modelId="{2380ADDE-B90F-41BC-AF28-E3EA4C0A1BD0}" type="presOf" srcId="{936E3844-F6CE-408D-A1F4-594297725F06}" destId="{5670FD68-F881-48BA-A8BC-41EB946778B1}" srcOrd="0" destOrd="0" presId="urn:microsoft.com/office/officeart/2005/8/layout/vList2"/>
    <dgm:cxn modelId="{7C46ABDF-8810-4FE7-B126-2F30C5E5DD14}" srcId="{66434D4F-C721-44F5-B0AC-B534C89A16D3}" destId="{936E3844-F6CE-408D-A1F4-594297725F06}" srcOrd="0" destOrd="0" parTransId="{BD1F25C7-14E4-47A2-AC70-CF5F56052265}" sibTransId="{3F4A516E-8F14-487B-B80A-BEEA2A141117}"/>
    <dgm:cxn modelId="{160CD65E-2972-4D4B-9C80-6DAC42FFEE84}" type="presOf" srcId="{66434D4F-C721-44F5-B0AC-B534C89A16D3}" destId="{22EBDD0E-D537-4C34-9490-4DCBD3630714}" srcOrd="0" destOrd="0" presId="urn:microsoft.com/office/officeart/2005/8/layout/vList2"/>
    <dgm:cxn modelId="{DC710D45-053B-4A19-AA6F-2EE3808D30EC}" type="presParOf" srcId="{22EBDD0E-D537-4C34-9490-4DCBD3630714}" destId="{5670FD68-F881-48BA-A8BC-41EB946778B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434D4F-C721-44F5-B0AC-B534C89A16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6E3844-F6CE-408D-A1F4-594297725F06}">
      <dgm:prSet/>
      <dgm:spPr/>
      <dgm:t>
        <a:bodyPr/>
        <a:lstStyle/>
        <a:p>
          <a:pPr rtl="0"/>
          <a:r>
            <a:rPr lang="en-US" b="1" dirty="0" smtClean="0"/>
            <a:t>Today’s Lecture Outline</a:t>
          </a:r>
          <a:endParaRPr lang="en-US" b="1" dirty="0"/>
        </a:p>
      </dgm:t>
    </dgm:pt>
    <dgm:pt modelId="{BD1F25C7-14E4-47A2-AC70-CF5F56052265}" type="parTrans" cxnId="{7C46ABDF-8810-4FE7-B126-2F30C5E5DD14}">
      <dgm:prSet/>
      <dgm:spPr/>
      <dgm:t>
        <a:bodyPr/>
        <a:lstStyle/>
        <a:p>
          <a:endParaRPr lang="en-US"/>
        </a:p>
      </dgm:t>
    </dgm:pt>
    <dgm:pt modelId="{3F4A516E-8F14-487B-B80A-BEEA2A141117}" type="sibTrans" cxnId="{7C46ABDF-8810-4FE7-B126-2F30C5E5DD14}">
      <dgm:prSet/>
      <dgm:spPr/>
      <dgm:t>
        <a:bodyPr/>
        <a:lstStyle/>
        <a:p>
          <a:endParaRPr lang="en-US"/>
        </a:p>
      </dgm:t>
    </dgm:pt>
    <dgm:pt modelId="{22EBDD0E-D537-4C34-9490-4DCBD3630714}" type="pres">
      <dgm:prSet presAssocID="{66434D4F-C721-44F5-B0AC-B534C89A16D3}" presName="linear" presStyleCnt="0">
        <dgm:presLayoutVars>
          <dgm:animLvl val="lvl"/>
          <dgm:resizeHandles val="exact"/>
        </dgm:presLayoutVars>
      </dgm:prSet>
      <dgm:spPr/>
      <dgm:t>
        <a:bodyPr/>
        <a:lstStyle/>
        <a:p>
          <a:endParaRPr lang="en-US"/>
        </a:p>
      </dgm:t>
    </dgm:pt>
    <dgm:pt modelId="{5670FD68-F881-48BA-A8BC-41EB946778B1}" type="pres">
      <dgm:prSet presAssocID="{936E3844-F6CE-408D-A1F4-594297725F06}" presName="parentText" presStyleLbl="node1" presStyleIdx="0" presStyleCnt="1">
        <dgm:presLayoutVars>
          <dgm:chMax val="0"/>
          <dgm:bulletEnabled val="1"/>
        </dgm:presLayoutVars>
      </dgm:prSet>
      <dgm:spPr/>
      <dgm:t>
        <a:bodyPr/>
        <a:lstStyle/>
        <a:p>
          <a:endParaRPr lang="en-US"/>
        </a:p>
      </dgm:t>
    </dgm:pt>
  </dgm:ptLst>
  <dgm:cxnLst>
    <dgm:cxn modelId="{7C46ABDF-8810-4FE7-B126-2F30C5E5DD14}" srcId="{66434D4F-C721-44F5-B0AC-B534C89A16D3}" destId="{936E3844-F6CE-408D-A1F4-594297725F06}" srcOrd="0" destOrd="0" parTransId="{BD1F25C7-14E4-47A2-AC70-CF5F56052265}" sibTransId="{3F4A516E-8F14-487B-B80A-BEEA2A141117}"/>
    <dgm:cxn modelId="{3FDB06EB-BA18-444A-A833-18771E442205}" type="presOf" srcId="{936E3844-F6CE-408D-A1F4-594297725F06}" destId="{5670FD68-F881-48BA-A8BC-41EB946778B1}" srcOrd="0" destOrd="0" presId="urn:microsoft.com/office/officeart/2005/8/layout/vList2"/>
    <dgm:cxn modelId="{88055188-E31B-46D9-B2CA-DEA4E049E465}" type="presOf" srcId="{66434D4F-C721-44F5-B0AC-B534C89A16D3}" destId="{22EBDD0E-D537-4C34-9490-4DCBD3630714}" srcOrd="0" destOrd="0" presId="urn:microsoft.com/office/officeart/2005/8/layout/vList2"/>
    <dgm:cxn modelId="{21B8936F-4BDD-4D19-8E8D-89F373BE8014}" type="presParOf" srcId="{22EBDD0E-D537-4C34-9490-4DCBD3630714}" destId="{5670FD68-F881-48BA-A8BC-41EB946778B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B58F066-7A1E-4375-909E-C23177005E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FB0867-B1CB-4AE3-A8F6-1565FD7580EF}">
      <dgm:prSet/>
      <dgm:spPr/>
      <dgm:t>
        <a:bodyPr/>
        <a:lstStyle/>
        <a:p>
          <a:pPr rtl="0"/>
          <a:r>
            <a:rPr lang="en-US" b="1" dirty="0" smtClean="0"/>
            <a:t>1. User Interface</a:t>
          </a:r>
          <a:endParaRPr lang="en-US" dirty="0"/>
        </a:p>
      </dgm:t>
    </dgm:pt>
    <dgm:pt modelId="{D8DA5BCC-89E1-40AA-BD49-7617B0AA102D}" type="parTrans" cxnId="{422759FF-6813-4852-AEB2-E4ED08BFD44E}">
      <dgm:prSet/>
      <dgm:spPr/>
      <dgm:t>
        <a:bodyPr/>
        <a:lstStyle/>
        <a:p>
          <a:endParaRPr lang="en-US"/>
        </a:p>
      </dgm:t>
    </dgm:pt>
    <dgm:pt modelId="{99B7E8F8-9F6D-4763-BE42-B6E96D24226E}" type="sibTrans" cxnId="{422759FF-6813-4852-AEB2-E4ED08BFD44E}">
      <dgm:prSet/>
      <dgm:spPr/>
      <dgm:t>
        <a:bodyPr/>
        <a:lstStyle/>
        <a:p>
          <a:endParaRPr lang="en-US"/>
        </a:p>
      </dgm:t>
    </dgm:pt>
    <dgm:pt modelId="{DEEE7E26-FAA6-4CBC-8853-14F5FD6665B9}" type="pres">
      <dgm:prSet presAssocID="{6B58F066-7A1E-4375-909E-C23177005E27}" presName="linear" presStyleCnt="0">
        <dgm:presLayoutVars>
          <dgm:animLvl val="lvl"/>
          <dgm:resizeHandles val="exact"/>
        </dgm:presLayoutVars>
      </dgm:prSet>
      <dgm:spPr/>
      <dgm:t>
        <a:bodyPr/>
        <a:lstStyle/>
        <a:p>
          <a:endParaRPr lang="en-US"/>
        </a:p>
      </dgm:t>
    </dgm:pt>
    <dgm:pt modelId="{7E42E406-6DA4-4048-A35E-FDC6CAF87F40}" type="pres">
      <dgm:prSet presAssocID="{A4FB0867-B1CB-4AE3-A8F6-1565FD7580EF}" presName="parentText" presStyleLbl="node1" presStyleIdx="0" presStyleCnt="1" custLinFactNeighborX="-42593" custLinFactNeighborY="15048">
        <dgm:presLayoutVars>
          <dgm:chMax val="0"/>
          <dgm:bulletEnabled val="1"/>
        </dgm:presLayoutVars>
      </dgm:prSet>
      <dgm:spPr/>
      <dgm:t>
        <a:bodyPr/>
        <a:lstStyle/>
        <a:p>
          <a:endParaRPr lang="en-US"/>
        </a:p>
      </dgm:t>
    </dgm:pt>
  </dgm:ptLst>
  <dgm:cxnLst>
    <dgm:cxn modelId="{5DB540E3-6EBB-4531-BFD5-D9C80BAF4DDD}" type="presOf" srcId="{A4FB0867-B1CB-4AE3-A8F6-1565FD7580EF}" destId="{7E42E406-6DA4-4048-A35E-FDC6CAF87F40}" srcOrd="0" destOrd="0" presId="urn:microsoft.com/office/officeart/2005/8/layout/vList2"/>
    <dgm:cxn modelId="{BC3A7322-6D09-410B-8BD0-55FEC1AD602E}" type="presOf" srcId="{6B58F066-7A1E-4375-909E-C23177005E27}" destId="{DEEE7E26-FAA6-4CBC-8853-14F5FD6665B9}" srcOrd="0" destOrd="0" presId="urn:microsoft.com/office/officeart/2005/8/layout/vList2"/>
    <dgm:cxn modelId="{422759FF-6813-4852-AEB2-E4ED08BFD44E}" srcId="{6B58F066-7A1E-4375-909E-C23177005E27}" destId="{A4FB0867-B1CB-4AE3-A8F6-1565FD7580EF}" srcOrd="0" destOrd="0" parTransId="{D8DA5BCC-89E1-40AA-BD49-7617B0AA102D}" sibTransId="{99B7E8F8-9F6D-4763-BE42-B6E96D24226E}"/>
    <dgm:cxn modelId="{99E14FFD-DB5C-4F54-84FA-A84CBDCFCB22}" type="presParOf" srcId="{DEEE7E26-FAA6-4CBC-8853-14F5FD6665B9}" destId="{7E42E406-6DA4-4048-A35E-FDC6CAF87F4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58F066-7A1E-4375-909E-C23177005E2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FB0867-B1CB-4AE3-A8F6-1565FD7580EF}">
      <dgm:prSet/>
      <dgm:spPr/>
      <dgm:t>
        <a:bodyPr/>
        <a:lstStyle/>
        <a:p>
          <a:pPr rtl="0"/>
          <a:r>
            <a:rPr lang="en-US" b="1" dirty="0" smtClean="0"/>
            <a:t>1.1 Benefits of Good Design</a:t>
          </a:r>
          <a:endParaRPr lang="en-US" dirty="0"/>
        </a:p>
      </dgm:t>
    </dgm:pt>
    <dgm:pt modelId="{D8DA5BCC-89E1-40AA-BD49-7617B0AA102D}" type="parTrans" cxnId="{422759FF-6813-4852-AEB2-E4ED08BFD44E}">
      <dgm:prSet/>
      <dgm:spPr/>
      <dgm:t>
        <a:bodyPr/>
        <a:lstStyle/>
        <a:p>
          <a:endParaRPr lang="en-US"/>
        </a:p>
      </dgm:t>
    </dgm:pt>
    <dgm:pt modelId="{99B7E8F8-9F6D-4763-BE42-B6E96D24226E}" type="sibTrans" cxnId="{422759FF-6813-4852-AEB2-E4ED08BFD44E}">
      <dgm:prSet/>
      <dgm:spPr/>
      <dgm:t>
        <a:bodyPr/>
        <a:lstStyle/>
        <a:p>
          <a:endParaRPr lang="en-US"/>
        </a:p>
      </dgm:t>
    </dgm:pt>
    <dgm:pt modelId="{DEEE7E26-FAA6-4CBC-8853-14F5FD6665B9}" type="pres">
      <dgm:prSet presAssocID="{6B58F066-7A1E-4375-909E-C23177005E27}" presName="linear" presStyleCnt="0">
        <dgm:presLayoutVars>
          <dgm:animLvl val="lvl"/>
          <dgm:resizeHandles val="exact"/>
        </dgm:presLayoutVars>
      </dgm:prSet>
      <dgm:spPr/>
      <dgm:t>
        <a:bodyPr/>
        <a:lstStyle/>
        <a:p>
          <a:endParaRPr lang="en-US"/>
        </a:p>
      </dgm:t>
    </dgm:pt>
    <dgm:pt modelId="{7E42E406-6DA4-4048-A35E-FDC6CAF87F40}" type="pres">
      <dgm:prSet presAssocID="{A4FB0867-B1CB-4AE3-A8F6-1565FD7580EF}" presName="parentText" presStyleLbl="node1" presStyleIdx="0" presStyleCnt="1" custLinFactNeighborX="-42593" custLinFactNeighborY="15048">
        <dgm:presLayoutVars>
          <dgm:chMax val="0"/>
          <dgm:bulletEnabled val="1"/>
        </dgm:presLayoutVars>
      </dgm:prSet>
      <dgm:spPr/>
      <dgm:t>
        <a:bodyPr/>
        <a:lstStyle/>
        <a:p>
          <a:endParaRPr lang="en-US"/>
        </a:p>
      </dgm:t>
    </dgm:pt>
  </dgm:ptLst>
  <dgm:cxnLst>
    <dgm:cxn modelId="{1E4A5278-C98C-47AA-AE6E-DFF67CA2AAA6}" type="presOf" srcId="{6B58F066-7A1E-4375-909E-C23177005E27}" destId="{DEEE7E26-FAA6-4CBC-8853-14F5FD6665B9}" srcOrd="0" destOrd="0" presId="urn:microsoft.com/office/officeart/2005/8/layout/vList2"/>
    <dgm:cxn modelId="{422759FF-6813-4852-AEB2-E4ED08BFD44E}" srcId="{6B58F066-7A1E-4375-909E-C23177005E27}" destId="{A4FB0867-B1CB-4AE3-A8F6-1565FD7580EF}" srcOrd="0" destOrd="0" parTransId="{D8DA5BCC-89E1-40AA-BD49-7617B0AA102D}" sibTransId="{99B7E8F8-9F6D-4763-BE42-B6E96D24226E}"/>
    <dgm:cxn modelId="{71B9889B-6C06-4FA3-B46F-D40F991DF42F}" type="presOf" srcId="{A4FB0867-B1CB-4AE3-A8F6-1565FD7580EF}" destId="{7E42E406-6DA4-4048-A35E-FDC6CAF87F40}" srcOrd="0" destOrd="0" presId="urn:microsoft.com/office/officeart/2005/8/layout/vList2"/>
    <dgm:cxn modelId="{5E3F7652-8767-4911-BC19-9C1C95BE7D1F}" type="presParOf" srcId="{DEEE7E26-FAA6-4CBC-8853-14F5FD6665B9}" destId="{7E42E406-6DA4-4048-A35E-FDC6CAF87F4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7F25305-A0E6-4A01-A426-7347DFEFD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D1E5F1-DE28-4A78-A239-80532D96CA4D}">
      <dgm:prSet/>
      <dgm:spPr/>
      <dgm:t>
        <a:bodyPr/>
        <a:lstStyle/>
        <a:p>
          <a:pPr rtl="0"/>
          <a:r>
            <a:rPr lang="en-US" b="1" dirty="0" smtClean="0"/>
            <a:t>1.2 Guidelines for Interface Design Process</a:t>
          </a:r>
          <a:endParaRPr lang="en-US" dirty="0"/>
        </a:p>
      </dgm:t>
    </dgm:pt>
    <dgm:pt modelId="{D8BEDD7F-4897-4416-BB8C-9323DBB1405B}" type="parTrans" cxnId="{3170E3B0-CFB2-4ECC-B1F8-AA60111A62C3}">
      <dgm:prSet/>
      <dgm:spPr/>
      <dgm:t>
        <a:bodyPr/>
        <a:lstStyle/>
        <a:p>
          <a:endParaRPr lang="en-US"/>
        </a:p>
      </dgm:t>
    </dgm:pt>
    <dgm:pt modelId="{6919DD83-7271-4B18-BC05-F2BC17327235}" type="sibTrans" cxnId="{3170E3B0-CFB2-4ECC-B1F8-AA60111A62C3}">
      <dgm:prSet/>
      <dgm:spPr/>
      <dgm:t>
        <a:bodyPr/>
        <a:lstStyle/>
        <a:p>
          <a:endParaRPr lang="en-US"/>
        </a:p>
      </dgm:t>
    </dgm:pt>
    <dgm:pt modelId="{AEB2650F-4C16-47ED-ADA3-0B773F12BC41}" type="pres">
      <dgm:prSet presAssocID="{57F25305-A0E6-4A01-A426-7347DFEFD73F}" presName="linear" presStyleCnt="0">
        <dgm:presLayoutVars>
          <dgm:animLvl val="lvl"/>
          <dgm:resizeHandles val="exact"/>
        </dgm:presLayoutVars>
      </dgm:prSet>
      <dgm:spPr/>
      <dgm:t>
        <a:bodyPr/>
        <a:lstStyle/>
        <a:p>
          <a:endParaRPr lang="en-US"/>
        </a:p>
      </dgm:t>
    </dgm:pt>
    <dgm:pt modelId="{159722F7-5ADF-45C3-AABE-C379440BFBD7}" type="pres">
      <dgm:prSet presAssocID="{4DD1E5F1-DE28-4A78-A239-80532D96CA4D}" presName="parentText" presStyleLbl="node1" presStyleIdx="0" presStyleCnt="1" custLinFactNeighborX="-45370" custLinFactNeighborY="1979">
        <dgm:presLayoutVars>
          <dgm:chMax val="0"/>
          <dgm:bulletEnabled val="1"/>
        </dgm:presLayoutVars>
      </dgm:prSet>
      <dgm:spPr/>
      <dgm:t>
        <a:bodyPr/>
        <a:lstStyle/>
        <a:p>
          <a:endParaRPr lang="en-US"/>
        </a:p>
      </dgm:t>
    </dgm:pt>
  </dgm:ptLst>
  <dgm:cxnLst>
    <dgm:cxn modelId="{E1DDCA6E-C366-4EED-A0CD-66F1CB877963}" type="presOf" srcId="{57F25305-A0E6-4A01-A426-7347DFEFD73F}" destId="{AEB2650F-4C16-47ED-ADA3-0B773F12BC41}" srcOrd="0" destOrd="0" presId="urn:microsoft.com/office/officeart/2005/8/layout/vList2"/>
    <dgm:cxn modelId="{3170E3B0-CFB2-4ECC-B1F8-AA60111A62C3}" srcId="{57F25305-A0E6-4A01-A426-7347DFEFD73F}" destId="{4DD1E5F1-DE28-4A78-A239-80532D96CA4D}" srcOrd="0" destOrd="0" parTransId="{D8BEDD7F-4897-4416-BB8C-9323DBB1405B}" sibTransId="{6919DD83-7271-4B18-BC05-F2BC17327235}"/>
    <dgm:cxn modelId="{71BDD061-C2D2-4953-A6B9-F1A4F796075F}" type="presOf" srcId="{4DD1E5F1-DE28-4A78-A239-80532D96CA4D}" destId="{159722F7-5ADF-45C3-AABE-C379440BFBD7}" srcOrd="0" destOrd="0" presId="urn:microsoft.com/office/officeart/2005/8/layout/vList2"/>
    <dgm:cxn modelId="{D2E58CA0-C193-40C6-B0AE-3726802E0F2A}" type="presParOf" srcId="{AEB2650F-4C16-47ED-ADA3-0B773F12BC41}" destId="{159722F7-5ADF-45C3-AABE-C379440BFBD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7BE64-8717-48DF-AE6A-829B547CC5F7}">
      <dsp:nvSpPr>
        <dsp:cNvPr id="0" name=""/>
        <dsp:cNvSpPr/>
      </dsp:nvSpPr>
      <dsp:spPr>
        <a:xfrm>
          <a:off x="0" y="302775"/>
          <a:ext cx="8015748" cy="16074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t>Web Technologies and Programming</a:t>
          </a:r>
        </a:p>
        <a:p>
          <a:pPr lvl="0" algn="ctr" defTabSz="1600200" rtl="0">
            <a:lnSpc>
              <a:spcPct val="90000"/>
            </a:lnSpc>
            <a:spcBef>
              <a:spcPct val="0"/>
            </a:spcBef>
            <a:spcAft>
              <a:spcPct val="35000"/>
            </a:spcAft>
          </a:pPr>
          <a:r>
            <a:rPr lang="en-US" sz="3600" b="1" kern="1200" dirty="0" smtClean="0"/>
            <a:t>Lecture </a:t>
          </a:r>
          <a:r>
            <a:rPr lang="en-US" sz="3600" b="1" kern="1200" dirty="0" smtClean="0"/>
            <a:t>16 </a:t>
          </a:r>
          <a:endParaRPr lang="en-US" sz="3600" b="1" kern="1200" dirty="0"/>
        </a:p>
      </dsp:txBody>
      <dsp:txXfrm>
        <a:off x="78468" y="381243"/>
        <a:ext cx="7858812" cy="14504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103792"/>
          <a:ext cx="8229600"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b="1" kern="1200" dirty="0" smtClean="0"/>
            <a:t>1.2 Principles of User Interface Design</a:t>
          </a:r>
          <a:endParaRPr lang="en-US" sz="3900" kern="1200" dirty="0"/>
        </a:p>
      </dsp:txBody>
      <dsp:txXfrm>
        <a:off x="45663" y="149455"/>
        <a:ext cx="8138274" cy="8440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187739"/>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t>1.3 General Principles of User Interface Design</a:t>
          </a:r>
          <a:endParaRPr lang="en-US" sz="3200" kern="1200" dirty="0"/>
        </a:p>
      </dsp:txBody>
      <dsp:txXfrm>
        <a:off x="37467" y="225206"/>
        <a:ext cx="8154666" cy="6925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199732"/>
          <a:ext cx="8229600" cy="74353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b="1" kern="1200" dirty="0" smtClean="0"/>
            <a:t>1.3 General Principles of User Interface Design…</a:t>
          </a:r>
          <a:endParaRPr lang="en-US" sz="3100" kern="1200" dirty="0"/>
        </a:p>
      </dsp:txBody>
      <dsp:txXfrm>
        <a:off x="36296" y="236028"/>
        <a:ext cx="8157008" cy="67094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91799"/>
          <a:ext cx="8229600" cy="959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US" sz="4000" b="1" kern="1200" dirty="0" smtClean="0"/>
            <a:t>1.4 Principles of Good Screen Design</a:t>
          </a:r>
          <a:endParaRPr lang="en-US" sz="4000" kern="1200" dirty="0"/>
        </a:p>
      </dsp:txBody>
      <dsp:txXfrm>
        <a:off x="46834" y="138633"/>
        <a:ext cx="8135932" cy="86573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1.5 Interface Design Goals</a:t>
          </a:r>
          <a:endParaRPr lang="en-US" sz="4700" kern="1200" dirty="0"/>
        </a:p>
      </dsp:txBody>
      <dsp:txXfrm>
        <a:off x="55030" y="62882"/>
        <a:ext cx="8119540" cy="10172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187739"/>
          <a:ext cx="82296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b="1" kern="1200" dirty="0" smtClean="0"/>
            <a:t>1.6 Characteristics for Web Based Application</a:t>
          </a:r>
          <a:endParaRPr lang="en-US" sz="3200" kern="1200" dirty="0"/>
        </a:p>
      </dsp:txBody>
      <dsp:txXfrm>
        <a:off x="37467" y="225206"/>
        <a:ext cx="8154666" cy="6925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1.7 Interaction Style</a:t>
          </a:r>
          <a:endParaRPr lang="en-US" sz="4700" kern="1200" dirty="0"/>
        </a:p>
      </dsp:txBody>
      <dsp:txXfrm>
        <a:off x="55030" y="62882"/>
        <a:ext cx="8119540" cy="10172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1.8 Types of Interfaces</a:t>
          </a:r>
          <a:endParaRPr lang="en-US" sz="4700" kern="1200" dirty="0"/>
        </a:p>
      </dsp:txBody>
      <dsp:txXfrm>
        <a:off x="55030" y="62882"/>
        <a:ext cx="8119540" cy="10172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139770"/>
          <a:ext cx="82296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rtl="0">
            <a:lnSpc>
              <a:spcPct val="90000"/>
            </a:lnSpc>
            <a:spcBef>
              <a:spcPct val="0"/>
            </a:spcBef>
            <a:spcAft>
              <a:spcPct val="35000"/>
            </a:spcAft>
          </a:pPr>
          <a:r>
            <a:rPr lang="en-US" sz="3600" b="1" kern="1200" dirty="0" smtClean="0"/>
            <a:t>1.9 Web Based Application - Comparison</a:t>
          </a:r>
          <a:endParaRPr lang="en-US" sz="3600" kern="1200" dirty="0"/>
        </a:p>
      </dsp:txBody>
      <dsp:txXfrm>
        <a:off x="42151" y="181921"/>
        <a:ext cx="8145298" cy="77915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1.10</a:t>
          </a:r>
          <a:r>
            <a:rPr lang="en-US" sz="2800" b="1" kern="1200" dirty="0" smtClean="0"/>
            <a:t> </a:t>
          </a:r>
          <a:r>
            <a:rPr lang="en-US" sz="2400" b="1" kern="1200" dirty="0" smtClean="0"/>
            <a:t>Interface Design Convention (Web Based Application)</a:t>
          </a:r>
          <a:endParaRPr lang="en-US" sz="2800" kern="1200" dirty="0"/>
        </a:p>
      </dsp:txBody>
      <dsp:txXfrm>
        <a:off x="55744" y="56283"/>
        <a:ext cx="8118112" cy="1030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ED81B-0DB3-4487-A5F4-626DDB3133FD}">
      <dsp:nvSpPr>
        <dsp:cNvPr id="0" name=""/>
        <dsp:cNvSpPr/>
      </dsp:nvSpPr>
      <dsp:spPr>
        <a:xfrm>
          <a:off x="0" y="0"/>
          <a:ext cx="7772400" cy="146844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altLang="en-US" sz="3600" b="1" kern="1200" dirty="0" smtClean="0"/>
            <a:t>Style Guidelines For Interface Design</a:t>
          </a:r>
        </a:p>
        <a:p>
          <a:pPr lvl="0" algn="ctr" defTabSz="1600200" rtl="0">
            <a:lnSpc>
              <a:spcPct val="90000"/>
            </a:lnSpc>
            <a:spcBef>
              <a:spcPct val="0"/>
            </a:spcBef>
            <a:spcAft>
              <a:spcPct val="35000"/>
            </a:spcAft>
          </a:pPr>
          <a:r>
            <a:rPr lang="en-US" sz="3600" b="1" kern="1200" dirty="0" smtClean="0"/>
            <a:t>(Elements of Visual Design)</a:t>
          </a:r>
          <a:endParaRPr lang="en-US" sz="3600" b="1" kern="1200" dirty="0"/>
        </a:p>
      </dsp:txBody>
      <dsp:txXfrm>
        <a:off x="71683" y="71683"/>
        <a:ext cx="7629034" cy="132507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9807"/>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b="1" kern="1200" dirty="0" smtClean="0"/>
            <a:t>1.11 Advantages of Style Guidelines</a:t>
          </a:r>
          <a:endParaRPr lang="en-US" sz="4100" kern="1200" dirty="0"/>
        </a:p>
      </dsp:txBody>
      <dsp:txXfrm>
        <a:off x="48005" y="127812"/>
        <a:ext cx="8133590" cy="88737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103792"/>
          <a:ext cx="8229600"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b="1" kern="1200" dirty="0" smtClean="0"/>
            <a:t>1.11 Advantages of Style Guidelines…</a:t>
          </a:r>
          <a:endParaRPr lang="en-US" sz="3900" kern="1200" dirty="0"/>
        </a:p>
      </dsp:txBody>
      <dsp:txXfrm>
        <a:off x="45663" y="149455"/>
        <a:ext cx="8138274" cy="84408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103792"/>
          <a:ext cx="8229600" cy="9354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b="1" kern="1200" dirty="0" smtClean="0"/>
            <a:t>1.12 Good Interface Vs. Bad Interface</a:t>
          </a:r>
          <a:endParaRPr lang="en-US" sz="3900" kern="1200" dirty="0"/>
        </a:p>
      </dsp:txBody>
      <dsp:txXfrm>
        <a:off x="45663" y="149455"/>
        <a:ext cx="8138274" cy="8440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1.13 Conclusion</a:t>
          </a:r>
          <a:endParaRPr lang="en-US" sz="4700" kern="1200" dirty="0"/>
        </a:p>
      </dsp:txBody>
      <dsp:txXfrm>
        <a:off x="55030" y="62882"/>
        <a:ext cx="8119540" cy="10172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 Elements of Visual Design</a:t>
          </a:r>
          <a:endParaRPr lang="en-US" sz="4700" kern="1200" dirty="0"/>
        </a:p>
      </dsp:txBody>
      <dsp:txXfrm>
        <a:off x="55030" y="62882"/>
        <a:ext cx="8119540" cy="10172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 Fonts</a:t>
          </a:r>
          <a:endParaRPr lang="en-US" sz="4700" kern="1200" dirty="0"/>
        </a:p>
      </dsp:txBody>
      <dsp:txXfrm>
        <a:off x="55030" y="62882"/>
        <a:ext cx="8119540" cy="10172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2.1.1 Typography</a:t>
          </a:r>
          <a:endParaRPr lang="en-US" sz="4700" kern="1200" dirty="0"/>
        </a:p>
      </dsp:txBody>
      <dsp:txXfrm>
        <a:off x="55030" y="62882"/>
        <a:ext cx="8119540" cy="10172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2.1.1 Typography…</a:t>
          </a:r>
          <a:endParaRPr lang="en-US" sz="4700" kern="1200" dirty="0"/>
        </a:p>
      </dsp:txBody>
      <dsp:txXfrm>
        <a:off x="55030" y="62882"/>
        <a:ext cx="8119540" cy="10172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2.1.1 Typography…</a:t>
          </a:r>
          <a:endParaRPr lang="en-US" sz="4700" kern="1200" dirty="0"/>
        </a:p>
      </dsp:txBody>
      <dsp:txXfrm>
        <a:off x="55030" y="62882"/>
        <a:ext cx="8119540" cy="1017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4E54E-1427-407A-8D17-0C74786A588D}">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Summary of </a:t>
          </a:r>
          <a:r>
            <a:rPr lang="en-US" sz="4700" b="1" kern="1200" dirty="0" smtClean="0"/>
            <a:t>Previous Lecture</a:t>
          </a:r>
          <a:endParaRPr lang="en-US" sz="4700" b="1" kern="1200" dirty="0"/>
        </a:p>
      </dsp:txBody>
      <dsp:txXfrm>
        <a:off x="55030" y="62882"/>
        <a:ext cx="8119540" cy="10172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2.1.1 Typography…</a:t>
          </a:r>
          <a:endParaRPr lang="en-US" sz="4700" kern="1200" dirty="0"/>
        </a:p>
      </dsp:txBody>
      <dsp:txXfrm>
        <a:off x="55030" y="62882"/>
        <a:ext cx="8119540" cy="101723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2.1.1.1 Point Size</a:t>
          </a:r>
          <a:endParaRPr lang="en-US" sz="4700" kern="1200" dirty="0"/>
        </a:p>
      </dsp:txBody>
      <dsp:txXfrm>
        <a:off x="55030" y="62882"/>
        <a:ext cx="8119540" cy="101723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2.1.1.2 Leading</a:t>
          </a:r>
          <a:endParaRPr lang="en-US" sz="4700" kern="1200" dirty="0"/>
        </a:p>
      </dsp:txBody>
      <dsp:txXfrm>
        <a:off x="55030" y="62882"/>
        <a:ext cx="8119540" cy="101723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2.1.1.3 X-height</a:t>
          </a:r>
          <a:endParaRPr lang="en-US" sz="4700" kern="1200" dirty="0"/>
        </a:p>
      </dsp:txBody>
      <dsp:txXfrm>
        <a:off x="55030" y="62882"/>
        <a:ext cx="8119540" cy="101723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55822"/>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b="1" kern="1200" dirty="0" smtClean="0"/>
            <a:t>2.1.1.4 Ascenders and Descenders</a:t>
          </a:r>
          <a:endParaRPr lang="en-US" sz="4300" kern="1200" dirty="0"/>
        </a:p>
      </dsp:txBody>
      <dsp:txXfrm>
        <a:off x="50347" y="106169"/>
        <a:ext cx="8128906" cy="930660"/>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2.1.1.5 Weight</a:t>
          </a:r>
          <a:endParaRPr lang="en-US" sz="4700" kern="1200" dirty="0"/>
        </a:p>
      </dsp:txBody>
      <dsp:txXfrm>
        <a:off x="55030" y="62882"/>
        <a:ext cx="8119540" cy="101723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2.1.1.6 Serifs</a:t>
          </a:r>
          <a:endParaRPr lang="en-US" sz="4700" kern="1200" dirty="0"/>
        </a:p>
      </dsp:txBody>
      <dsp:txXfrm>
        <a:off x="55030" y="62882"/>
        <a:ext cx="8119540" cy="101723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2.1.2 Font Size</a:t>
          </a:r>
          <a:endParaRPr lang="en-US" sz="4700" kern="1200" dirty="0"/>
        </a:p>
      </dsp:txBody>
      <dsp:txXfrm>
        <a:off x="55030" y="62882"/>
        <a:ext cx="8119540" cy="1017235"/>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2.1.2 Font Size…</a:t>
          </a:r>
          <a:endParaRPr lang="en-US" sz="4700" kern="1200" dirty="0"/>
        </a:p>
      </dsp:txBody>
      <dsp:txXfrm>
        <a:off x="55030" y="62882"/>
        <a:ext cx="8119540" cy="1017235"/>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2.1.2 Font Size…</a:t>
          </a:r>
          <a:endParaRPr lang="en-US" sz="4700" kern="1200" dirty="0"/>
        </a:p>
      </dsp:txBody>
      <dsp:txXfrm>
        <a:off x="55030" y="62882"/>
        <a:ext cx="811954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0FD68-F881-48BA-A8BC-41EB946778B1}">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Today’s Lecture Outline</a:t>
          </a:r>
          <a:endParaRPr lang="en-US" sz="4700" b="1" kern="1200" dirty="0"/>
        </a:p>
      </dsp:txBody>
      <dsp:txXfrm>
        <a:off x="55030" y="62882"/>
        <a:ext cx="8119540" cy="101723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2.1.3 Types of Fonts</a:t>
          </a:r>
          <a:endParaRPr lang="en-US" sz="4700" kern="1200" dirty="0"/>
        </a:p>
      </dsp:txBody>
      <dsp:txXfrm>
        <a:off x="55030" y="62882"/>
        <a:ext cx="8119540" cy="1017235"/>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2.1.3 Types of Fonts…</a:t>
          </a:r>
          <a:endParaRPr lang="en-US" sz="4700" kern="1200" dirty="0"/>
        </a:p>
      </dsp:txBody>
      <dsp:txXfrm>
        <a:off x="55030" y="62882"/>
        <a:ext cx="8119540" cy="1017235"/>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2.1.3 Types of Fonts…</a:t>
          </a:r>
          <a:endParaRPr lang="en-US" sz="4700" kern="1200" dirty="0"/>
        </a:p>
      </dsp:txBody>
      <dsp:txXfrm>
        <a:off x="55030" y="62882"/>
        <a:ext cx="8119540" cy="1017235"/>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2.1.3 Types of Fonts…</a:t>
          </a:r>
          <a:endParaRPr lang="en-US" sz="4700" kern="1200" dirty="0"/>
        </a:p>
      </dsp:txBody>
      <dsp:txXfrm>
        <a:off x="55030" y="62882"/>
        <a:ext cx="8119540" cy="101723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2.2 Layout</a:t>
          </a:r>
          <a:endParaRPr lang="en-US" sz="4700" kern="1200" dirty="0"/>
        </a:p>
      </dsp:txBody>
      <dsp:txXfrm>
        <a:off x="55030" y="62882"/>
        <a:ext cx="8119540" cy="1017235"/>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2.2 Layout…</a:t>
          </a:r>
          <a:endParaRPr lang="en-US" sz="4700" kern="1200" dirty="0"/>
        </a:p>
      </dsp:txBody>
      <dsp:txXfrm>
        <a:off x="55030" y="62882"/>
        <a:ext cx="8119540" cy="1017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0FD68-F881-48BA-A8BC-41EB946778B1}">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Today’s Lecture Outline</a:t>
          </a:r>
          <a:endParaRPr lang="en-US" sz="4700" b="1" kern="1200" dirty="0"/>
        </a:p>
      </dsp:txBody>
      <dsp:txXfrm>
        <a:off x="55030" y="62882"/>
        <a:ext cx="8119540" cy="1017235"/>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2.2 Layout…</a:t>
          </a:r>
          <a:endParaRPr lang="en-US" sz="4700" kern="1200" dirty="0"/>
        </a:p>
      </dsp:txBody>
      <dsp:txXfrm>
        <a:off x="55030" y="62882"/>
        <a:ext cx="8119540" cy="1017235"/>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2.2 Layout…</a:t>
          </a:r>
          <a:endParaRPr lang="en-US" sz="4700" kern="1200" dirty="0"/>
        </a:p>
      </dsp:txBody>
      <dsp:txXfrm>
        <a:off x="55030" y="62882"/>
        <a:ext cx="8119540" cy="1017235"/>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2.3 Color</a:t>
          </a:r>
          <a:endParaRPr lang="en-US" sz="4700" kern="1200" dirty="0"/>
        </a:p>
      </dsp:txBody>
      <dsp:txXfrm>
        <a:off x="55030" y="62882"/>
        <a:ext cx="8119540" cy="1017235"/>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2.3 Color…</a:t>
          </a:r>
          <a:endParaRPr lang="en-US" sz="4700" kern="1200" dirty="0"/>
        </a:p>
      </dsp:txBody>
      <dsp:txXfrm>
        <a:off x="55030" y="62882"/>
        <a:ext cx="8119540" cy="1017235"/>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2.3.1 Guidelines for Color Use</a:t>
          </a:r>
          <a:endParaRPr lang="en-US" sz="4700" kern="1200" dirty="0"/>
        </a:p>
      </dsp:txBody>
      <dsp:txXfrm>
        <a:off x="55030" y="62882"/>
        <a:ext cx="8119540" cy="1017235"/>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2.3.2 Primary Colors</a:t>
          </a:r>
          <a:endParaRPr lang="en-US" sz="4700" kern="1200" dirty="0"/>
        </a:p>
      </dsp:txBody>
      <dsp:txXfrm>
        <a:off x="55030" y="62882"/>
        <a:ext cx="8119540" cy="1017235"/>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2.3.3 Secondary Colors</a:t>
          </a:r>
          <a:endParaRPr lang="en-US" sz="4700" kern="1200" dirty="0"/>
        </a:p>
      </dsp:txBody>
      <dsp:txXfrm>
        <a:off x="55030" y="62882"/>
        <a:ext cx="8119540" cy="1017235"/>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2.4 </a:t>
          </a:r>
          <a:r>
            <a:rPr lang="en-US" sz="4700" b="1" kern="1200" dirty="0" err="1" smtClean="0"/>
            <a:t>Lables</a:t>
          </a:r>
          <a:endParaRPr lang="en-US" sz="4700" kern="1200" dirty="0"/>
        </a:p>
      </dsp:txBody>
      <dsp:txXfrm>
        <a:off x="55030" y="62882"/>
        <a:ext cx="8119540" cy="101723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0FD68-F881-48BA-A8BC-41EB946778B1}">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Summary of Today’s Lecture</a:t>
          </a:r>
          <a:endParaRPr lang="en-US" sz="4700" b="1" kern="1200" dirty="0"/>
        </a:p>
      </dsp:txBody>
      <dsp:txXfrm>
        <a:off x="55030" y="62882"/>
        <a:ext cx="8119540" cy="1017235"/>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0FD68-F881-48BA-A8BC-41EB946778B1}">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Summary of Today’s Lecture</a:t>
          </a:r>
          <a:endParaRPr lang="en-US" sz="4700" b="1" kern="1200" dirty="0"/>
        </a:p>
      </dsp:txBody>
      <dsp:txXfrm>
        <a:off x="55030" y="62882"/>
        <a:ext cx="8119540" cy="10172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2E406-6DA4-4048-A35E-FDC6CAF87F40}">
      <dsp:nvSpPr>
        <dsp:cNvPr id="0" name=""/>
        <dsp:cNvSpPr/>
      </dsp:nvSpPr>
      <dsp:spPr>
        <a:xfrm>
          <a:off x="0" y="15705"/>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1. </a:t>
          </a:r>
          <a:r>
            <a:rPr lang="en-US" sz="4700" b="1" kern="1200" dirty="0" smtClean="0"/>
            <a:t>User Interface</a:t>
          </a:r>
          <a:endParaRPr lang="en-US" sz="4700" kern="1200" dirty="0"/>
        </a:p>
      </dsp:txBody>
      <dsp:txXfrm>
        <a:off x="55030" y="70735"/>
        <a:ext cx="8119540" cy="1017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2E406-6DA4-4048-A35E-FDC6CAF87F40}">
      <dsp:nvSpPr>
        <dsp:cNvPr id="0" name=""/>
        <dsp:cNvSpPr/>
      </dsp:nvSpPr>
      <dsp:spPr>
        <a:xfrm>
          <a:off x="0" y="15705"/>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l" defTabSz="2089150" rtl="0">
            <a:lnSpc>
              <a:spcPct val="90000"/>
            </a:lnSpc>
            <a:spcBef>
              <a:spcPct val="0"/>
            </a:spcBef>
            <a:spcAft>
              <a:spcPct val="35000"/>
            </a:spcAft>
          </a:pPr>
          <a:r>
            <a:rPr lang="en-US" sz="4700" b="1" kern="1200" dirty="0" smtClean="0"/>
            <a:t>1.1 Benefits of Good Design</a:t>
          </a:r>
          <a:endParaRPr lang="en-US" sz="4700" kern="1200" dirty="0"/>
        </a:p>
      </dsp:txBody>
      <dsp:txXfrm>
        <a:off x="55030" y="70735"/>
        <a:ext cx="8119540" cy="10172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168375"/>
          <a:ext cx="8229600"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b="1" kern="1200" dirty="0" smtClean="0"/>
            <a:t>1.2 Guidelines for Interface Design Process</a:t>
          </a:r>
          <a:endParaRPr lang="en-US" sz="3500" kern="1200" dirty="0"/>
        </a:p>
      </dsp:txBody>
      <dsp:txXfrm>
        <a:off x="40980" y="209355"/>
        <a:ext cx="8147640" cy="7575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722F7-5ADF-45C3-AABE-C379440BFBD7}">
      <dsp:nvSpPr>
        <dsp:cNvPr id="0" name=""/>
        <dsp:cNvSpPr/>
      </dsp:nvSpPr>
      <dsp:spPr>
        <a:xfrm>
          <a:off x="0" y="191411"/>
          <a:ext cx="822960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rtl="0">
            <a:lnSpc>
              <a:spcPct val="90000"/>
            </a:lnSpc>
            <a:spcBef>
              <a:spcPct val="0"/>
            </a:spcBef>
            <a:spcAft>
              <a:spcPct val="35000"/>
            </a:spcAft>
          </a:pPr>
          <a:r>
            <a:rPr lang="en-US" sz="3300" b="1" kern="1200" dirty="0" smtClean="0"/>
            <a:t>1.2 Guidelines for Interface Design Process…</a:t>
          </a:r>
          <a:endParaRPr lang="en-US" sz="3300" kern="1200" dirty="0"/>
        </a:p>
      </dsp:txBody>
      <dsp:txXfrm>
        <a:off x="38638" y="230049"/>
        <a:ext cx="81523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0A4AFE-2249-43A4-93E0-FB4A9CDEAD40}" type="datetimeFigureOut">
              <a:rPr lang="en-US" smtClean="0"/>
              <a:pPr/>
              <a:t>04/02/2016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FE7FA4-15E5-463A-A4DB-17EFFFC491C6}" type="slidenum">
              <a:rPr lang="en-US" smtClean="0"/>
              <a:pPr/>
              <a:t>‹#›</a:t>
            </a:fld>
            <a:endParaRPr lang="en-US"/>
          </a:p>
        </p:txBody>
      </p:sp>
    </p:spTree>
    <p:extLst>
      <p:ext uri="{BB962C8B-B14F-4D97-AF65-F5344CB8AC3E}">
        <p14:creationId xmlns:p14="http://schemas.microsoft.com/office/powerpoint/2010/main" xmlns="" val="16551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smtClean="0"/>
              <a:t>CIIT-Human Computer Interaction-CSC456-Fall-2015-Mr. Tehseen Riaz Abbasi</a:t>
            </a:r>
            <a:endParaRPr lang="en-US" dirty="0"/>
          </a:p>
        </p:txBody>
      </p:sp>
      <p:sp>
        <p:nvSpPr>
          <p:cNvPr id="5" name="Slide Number Placeholder 4"/>
          <p:cNvSpPr>
            <a:spLocks noGrp="1"/>
          </p:cNvSpPr>
          <p:nvPr>
            <p:ph type="sldNum" sz="quarter" idx="11"/>
          </p:nvPr>
        </p:nvSpPr>
        <p:spPr/>
        <p:txBody>
          <a:bodyPr/>
          <a:lstStyle/>
          <a:p>
            <a:fld id="{CFE964C9-6C37-4060-8613-7D2859285AE0}" type="slidenum">
              <a:rPr lang="en-US" smtClean="0"/>
              <a:pPr/>
              <a:t>1</a:t>
            </a:fld>
            <a:endParaRPr lang="en-US" dirty="0"/>
          </a:p>
        </p:txBody>
      </p:sp>
    </p:spTree>
    <p:extLst>
      <p:ext uri="{BB962C8B-B14F-4D97-AF65-F5344CB8AC3E}">
        <p14:creationId xmlns:p14="http://schemas.microsoft.com/office/powerpoint/2010/main" xmlns="" val="420099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FE7FA4-15E5-463A-A4DB-17EFFFC491C6}" type="slidenum">
              <a:rPr lang="en-US" smtClean="0"/>
              <a:pPr/>
              <a:t>3</a:t>
            </a:fld>
            <a:endParaRPr lang="en-US" dirty="0"/>
          </a:p>
        </p:txBody>
      </p:sp>
    </p:spTree>
    <p:extLst>
      <p:ext uri="{BB962C8B-B14F-4D97-AF65-F5344CB8AC3E}">
        <p14:creationId xmlns:p14="http://schemas.microsoft.com/office/powerpoint/2010/main" xmlns="" val="1738868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F524B0-C88D-4D1A-ADF4-8E769CA1B3B4}"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326280466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C6086A-BDD0-4CA9-AFE1-92D5C6434377}"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3126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28E0B0-F845-4EF1-BB6D-9E0C09923919}"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13149128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FC315B-0229-4FC9-9A0F-E517096F86FE}"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27967594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5A1FBF-4ABF-4BD0-86F1-1E24CDE4ECA7}" type="datetime1">
              <a:rPr lang="en-US" smtClean="0"/>
              <a:t>04/02/2016</a:t>
            </a:fld>
            <a:endParaRPr lang="en-US" dirty="0"/>
          </a:p>
        </p:txBody>
      </p:sp>
      <p:sp>
        <p:nvSpPr>
          <p:cNvPr id="5" name="Footer Placeholder 4"/>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24530749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BBAD39-E97E-4DDA-9664-E79BB6BDD186}" type="datetime1">
              <a:rPr lang="en-US" smtClean="0"/>
              <a:t>04/02/2016</a:t>
            </a:fld>
            <a:endParaRPr lang="en-US" dirty="0"/>
          </a:p>
        </p:txBody>
      </p:sp>
      <p:sp>
        <p:nvSpPr>
          <p:cNvPr id="6" name="Footer Placeholder 5"/>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7" name="Slide Number Placeholder 6"/>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13574662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1C8828-E921-4963-85A9-B79CC2E748E5}" type="datetime1">
              <a:rPr lang="en-US" smtClean="0"/>
              <a:t>04/02/2016</a:t>
            </a:fld>
            <a:endParaRPr lang="en-US" dirty="0"/>
          </a:p>
        </p:txBody>
      </p:sp>
      <p:sp>
        <p:nvSpPr>
          <p:cNvPr id="8" name="Footer Placeholder 7"/>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9" name="Slide Number Placeholder 8"/>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9602005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2A4685-928F-4C40-935A-A248B3D64178}" type="datetime1">
              <a:rPr lang="en-US" smtClean="0"/>
              <a:t>04/02/2016</a:t>
            </a:fld>
            <a:endParaRPr lang="en-US" dirty="0"/>
          </a:p>
        </p:txBody>
      </p:sp>
      <p:sp>
        <p:nvSpPr>
          <p:cNvPr id="4" name="Footer Placeholder 3"/>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5" name="Slide Number Placeholder 4"/>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233068020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9D3B80-0491-4FA3-91F5-BEC0AA08CC71}" type="datetime1">
              <a:rPr lang="en-US" smtClean="0"/>
              <a:t>04/02/2016</a:t>
            </a:fld>
            <a:endParaRPr lang="en-US" dirty="0"/>
          </a:p>
        </p:txBody>
      </p:sp>
      <p:sp>
        <p:nvSpPr>
          <p:cNvPr id="3" name="Footer Placeholder 2"/>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4" name="Slide Number Placeholder 3"/>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12465068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EF06E-DBF4-4502-964A-5F376690B4D7}" type="datetime1">
              <a:rPr lang="en-US" smtClean="0"/>
              <a:t>04/02/2016</a:t>
            </a:fld>
            <a:endParaRPr lang="en-US" dirty="0"/>
          </a:p>
        </p:txBody>
      </p:sp>
      <p:sp>
        <p:nvSpPr>
          <p:cNvPr id="6" name="Footer Placeholder 5"/>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7" name="Slide Number Placeholder 6"/>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42018341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74619-3407-4D0F-9C49-69D0F12BD0DA}" type="datetime1">
              <a:rPr lang="en-US" smtClean="0"/>
              <a:t>04/02/2016</a:t>
            </a:fld>
            <a:endParaRPr lang="en-US" dirty="0"/>
          </a:p>
        </p:txBody>
      </p:sp>
      <p:sp>
        <p:nvSpPr>
          <p:cNvPr id="6" name="Footer Placeholder 5"/>
          <p:cNvSpPr>
            <a:spLocks noGrp="1"/>
          </p:cNvSpPr>
          <p:nvPr>
            <p:ph type="ftr" sz="quarter" idx="11"/>
          </p:nvPr>
        </p:nvSpPr>
        <p:spPr/>
        <p:txBody>
          <a:bodyPr/>
          <a:lstStyle/>
          <a:p>
            <a:r>
              <a:rPr lang="en-US" smtClean="0"/>
              <a:t>Mr. Tehseen Riaz Abbasi, Department of Computer Science, CIIT, Islamabad, Pakistan.</a:t>
            </a:r>
            <a:endParaRPr lang="en-US" dirty="0"/>
          </a:p>
        </p:txBody>
      </p:sp>
      <p:sp>
        <p:nvSpPr>
          <p:cNvPr id="7" name="Slide Number Placeholder 6"/>
          <p:cNvSpPr>
            <a:spLocks noGrp="1"/>
          </p:cNvSpPr>
          <p:nvPr>
            <p:ph type="sldNum" sz="quarter" idx="12"/>
          </p:nvPr>
        </p:nvSpPr>
        <p:spPr/>
        <p:txBody>
          <a:body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3517225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D584F-CA12-4273-A90F-56ACBA354A4E}" type="datetime1">
              <a:rPr lang="en-US" smtClean="0"/>
              <a:t>04/02/2016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Tehseen Riaz Abbasi, Department of Computer Science, CIIT, Islamabad, Pakistan.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BB0B1-F5A1-4ED6-814D-7F67699B7935}" type="slidenum">
              <a:rPr lang="en-US" smtClean="0"/>
              <a:pPr/>
              <a:t>‹#›</a:t>
            </a:fld>
            <a:endParaRPr lang="en-US" dirty="0"/>
          </a:p>
        </p:txBody>
      </p:sp>
    </p:spTree>
    <p:extLst>
      <p:ext uri="{BB962C8B-B14F-4D97-AF65-F5344CB8AC3E}">
        <p14:creationId xmlns:p14="http://schemas.microsoft.com/office/powerpoint/2010/main" xmlns="" val="13192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7" Type="http://schemas.microsoft.com/office/2007/relationships/diagramDrawing" Target="../diagrams/drawing18.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7" Type="http://schemas.microsoft.com/office/2007/relationships/diagramDrawing" Target="../diagrams/drawing19.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7" Type="http://schemas.microsoft.com/office/2007/relationships/diagramDrawing" Target="../diagrams/drawing25.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7" Type="http://schemas.microsoft.com/office/2007/relationships/diagramDrawing" Target="../diagrams/drawing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1.xml"/><Relationship Id="rId7" Type="http://schemas.microsoft.com/office/2007/relationships/diagramDrawing" Target="../diagrams/drawing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2.xml"/><Relationship Id="rId7" Type="http://schemas.microsoft.com/office/2007/relationships/diagramDrawing" Target="../diagrams/drawing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3.xml"/><Relationship Id="rId7" Type="http://schemas.microsoft.com/office/2007/relationships/diagramDrawing" Target="../diagrams/drawing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4.xml"/><Relationship Id="rId7" Type="http://schemas.microsoft.com/office/2007/relationships/diagramDrawing" Target="../diagrams/drawing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5.xml"/><Relationship Id="rId7" Type="http://schemas.microsoft.com/office/2007/relationships/diagramDrawing" Target="../diagrams/drawing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6.xml"/><Relationship Id="rId7" Type="http://schemas.microsoft.com/office/2007/relationships/diagramDrawing" Target="../diagrams/drawing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7.xml"/><Relationship Id="rId7" Type="http://schemas.microsoft.com/office/2007/relationships/diagramDrawing" Target="../diagrams/drawing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9.xml"/><Relationship Id="rId7" Type="http://schemas.microsoft.com/office/2007/relationships/diagramDrawing" Target="../diagrams/drawing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1.xml"/><Relationship Id="rId7" Type="http://schemas.microsoft.com/office/2007/relationships/diagramDrawing" Target="../diagrams/drawing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2.xml"/><Relationship Id="rId7" Type="http://schemas.microsoft.com/office/2007/relationships/diagramDrawing" Target="../diagrams/drawing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5.xml"/><Relationship Id="rId7" Type="http://schemas.microsoft.com/office/2007/relationships/diagramDrawing" Target="../diagrams/drawing49.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6.xml"/><Relationship Id="rId7" Type="http://schemas.microsoft.com/office/2007/relationships/diagramDrawing" Target="../diagrams/drawing50.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7.xml"/><Relationship Id="rId7" Type="http://schemas.microsoft.com/office/2007/relationships/diagramDrawing" Target="../diagrams/drawing51.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49.xml"/><Relationship Id="rId7" Type="http://schemas.microsoft.com/office/2007/relationships/diagramDrawing" Target="../diagrams/drawing53.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1.xml"/><Relationship Id="rId7" Type="http://schemas.microsoft.com/office/2007/relationships/diagramDrawing" Target="../diagrams/drawing55.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2.xml"/><Relationship Id="rId7" Type="http://schemas.microsoft.com/office/2007/relationships/diagramDrawing" Target="../diagrams/drawing56.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diagramColors" Target="../diagrams/colors52.xml"/><Relationship Id="rId4" Type="http://schemas.openxmlformats.org/officeDocument/2006/relationships/diagramQuickStyle" Target="../diagrams/quickStyle5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4.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5.xml"/><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5.xml"/><Relationship Id="rId4" Type="http://schemas.openxmlformats.org/officeDocument/2006/relationships/diagramQuickStyle" Target="../diagrams/quickStyl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55578" y="-144461"/>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105255" tIns="52627" rIns="105255" bIns="52627" numCol="1" anchor="t" anchorCtr="0" compatLnSpc="1">
            <a:prstTxWarp prst="textNoShape">
              <a:avLst/>
            </a:prstTxWarp>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66800" y="846137"/>
            <a:ext cx="6858000" cy="4792663"/>
          </a:xfrm>
          <a:prstGeom prst="rect">
            <a:avLst/>
          </a:prstGeom>
        </p:spPr>
      </p:pic>
      <p:sp>
        <p:nvSpPr>
          <p:cNvPr id="6" name="Slide Number Placeholder 5"/>
          <p:cNvSpPr>
            <a:spLocks noGrp="1"/>
          </p:cNvSpPr>
          <p:nvPr>
            <p:ph type="sldNum" sz="quarter" idx="12"/>
          </p:nvPr>
        </p:nvSpPr>
        <p:spPr/>
        <p:txBody>
          <a:bodyPr/>
          <a:lstStyle/>
          <a:p>
            <a:fld id="{CD1BB0B1-F5A1-4ED6-814D-7F67699B7935}" type="slidenum">
              <a:rPr lang="en-US" smtClean="0"/>
              <a:pPr/>
              <a:t>1</a:t>
            </a:fld>
            <a:endParaRPr lang="en-US" dirty="0"/>
          </a:p>
        </p:txBody>
      </p:sp>
    </p:spTree>
    <p:extLst>
      <p:ext uri="{BB962C8B-B14F-4D97-AF65-F5344CB8AC3E}">
        <p14:creationId xmlns:p14="http://schemas.microsoft.com/office/powerpoint/2010/main" xmlns="" val="378749352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37518675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a:bodyPr>
          <a:lstStyle/>
          <a:p>
            <a:pPr marL="469900" indent="-469900"/>
            <a:r>
              <a:rPr lang="en-US" b="1" dirty="0" smtClean="0">
                <a:solidFill>
                  <a:srgbClr val="FF0000"/>
                </a:solidFill>
                <a:latin typeface="Calibri" pitchFamily="34" charset="0"/>
                <a:cs typeface="Calibri" pitchFamily="34" charset="0"/>
              </a:rPr>
              <a:t>Know your user or client</a:t>
            </a:r>
          </a:p>
          <a:p>
            <a:pPr marL="469900" indent="-469900"/>
            <a:r>
              <a:rPr lang="en-US" b="1" dirty="0" smtClean="0">
                <a:solidFill>
                  <a:srgbClr val="FF0000"/>
                </a:solidFill>
                <a:latin typeface="Calibri" pitchFamily="34" charset="0"/>
                <a:cs typeface="Calibri" pitchFamily="34" charset="0"/>
              </a:rPr>
              <a:t>Understand </a:t>
            </a:r>
            <a:r>
              <a:rPr lang="en-US" b="1" dirty="0" smtClean="0">
                <a:latin typeface="Calibri" pitchFamily="34" charset="0"/>
                <a:cs typeface="Calibri" pitchFamily="34" charset="0"/>
              </a:rPr>
              <a:t>the basic business function</a:t>
            </a:r>
          </a:p>
          <a:p>
            <a:pPr marL="469900" indent="-469900"/>
            <a:r>
              <a:rPr lang="en-US" b="1" dirty="0" smtClean="0">
                <a:solidFill>
                  <a:srgbClr val="FF0000"/>
                </a:solidFill>
                <a:latin typeface="Calibri" pitchFamily="34" charset="0"/>
                <a:cs typeface="Calibri" pitchFamily="34" charset="0"/>
              </a:rPr>
              <a:t>Understand</a:t>
            </a:r>
            <a:r>
              <a:rPr lang="en-US" b="1" dirty="0" smtClean="0">
                <a:latin typeface="Calibri" pitchFamily="34" charset="0"/>
                <a:cs typeface="Calibri" pitchFamily="34" charset="0"/>
              </a:rPr>
              <a:t> the principles of good screen design</a:t>
            </a:r>
          </a:p>
          <a:p>
            <a:pPr marL="469900" indent="-469900"/>
            <a:r>
              <a:rPr lang="en-US" b="1" dirty="0" smtClean="0">
                <a:solidFill>
                  <a:srgbClr val="FF0000"/>
                </a:solidFill>
                <a:latin typeface="Calibri" pitchFamily="34" charset="0"/>
                <a:cs typeface="Calibri" pitchFamily="34" charset="0"/>
              </a:rPr>
              <a:t>Develop system </a:t>
            </a:r>
            <a:r>
              <a:rPr lang="en-US" b="1" dirty="0" smtClean="0">
                <a:latin typeface="Calibri" pitchFamily="34" charset="0"/>
                <a:cs typeface="Calibri" pitchFamily="34" charset="0"/>
              </a:rPr>
              <a:t>menus and navigation schemes</a:t>
            </a:r>
          </a:p>
          <a:p>
            <a:pPr marL="469900" indent="-469900"/>
            <a:r>
              <a:rPr lang="en-US" b="1" dirty="0" smtClean="0">
                <a:solidFill>
                  <a:srgbClr val="FF0000"/>
                </a:solidFill>
                <a:latin typeface="Calibri" pitchFamily="34" charset="0"/>
                <a:cs typeface="Calibri" pitchFamily="34" charset="0"/>
              </a:rPr>
              <a:t>Select</a:t>
            </a:r>
            <a:r>
              <a:rPr lang="en-US" b="1" dirty="0" smtClean="0">
                <a:latin typeface="Calibri" pitchFamily="34" charset="0"/>
                <a:cs typeface="Calibri" pitchFamily="34" charset="0"/>
              </a:rPr>
              <a:t> the proper kinds of windows</a:t>
            </a:r>
          </a:p>
          <a:p>
            <a:pPr marL="469900" indent="-469900"/>
            <a:r>
              <a:rPr lang="en-US" b="1" dirty="0" smtClean="0">
                <a:solidFill>
                  <a:srgbClr val="FF0000"/>
                </a:solidFill>
                <a:latin typeface="Calibri" pitchFamily="34" charset="0"/>
                <a:cs typeface="Calibri" pitchFamily="34" charset="0"/>
              </a:rPr>
              <a:t>Select</a:t>
            </a:r>
            <a:r>
              <a:rPr lang="en-US" b="1" dirty="0" smtClean="0">
                <a:latin typeface="Calibri" pitchFamily="34" charset="0"/>
                <a:cs typeface="Calibri" pitchFamily="34" charset="0"/>
              </a:rPr>
              <a:t> the proper device-based controls</a:t>
            </a:r>
          </a:p>
          <a:p>
            <a:pPr marL="469900" indent="-469900"/>
            <a:r>
              <a:rPr lang="en-US" b="1" dirty="0">
                <a:solidFill>
                  <a:srgbClr val="FF0000"/>
                </a:solidFill>
                <a:latin typeface="Calibri" pitchFamily="34" charset="0"/>
                <a:cs typeface="Calibri" pitchFamily="34" charset="0"/>
              </a:rPr>
              <a:t>Choose</a:t>
            </a:r>
            <a:r>
              <a:rPr lang="en-US" b="1" dirty="0">
                <a:latin typeface="Calibri" pitchFamily="34" charset="0"/>
                <a:cs typeface="Calibri" pitchFamily="34" charset="0"/>
              </a:rPr>
              <a:t> the proper screen-based </a:t>
            </a:r>
            <a:r>
              <a:rPr lang="en-US" b="1" dirty="0" smtClean="0">
                <a:latin typeface="Calibri" pitchFamily="34" charset="0"/>
                <a:cs typeface="Calibri" pitchFamily="34" charset="0"/>
              </a:rPr>
              <a:t>controls</a:t>
            </a:r>
            <a:endParaRPr lang="en-US"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10</a:t>
            </a:fld>
            <a:endParaRPr lang="en-US" dirty="0"/>
          </a:p>
        </p:txBody>
      </p:sp>
    </p:spTree>
    <p:extLst>
      <p:ext uri="{BB962C8B-B14F-4D97-AF65-F5344CB8AC3E}">
        <p14:creationId xmlns:p14="http://schemas.microsoft.com/office/powerpoint/2010/main" xmlns="" val="7524584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98756151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447800"/>
            <a:ext cx="8229600" cy="4678363"/>
          </a:xfrm>
        </p:spPr>
        <p:txBody>
          <a:bodyPr>
            <a:normAutofit fontScale="92500" lnSpcReduction="10000"/>
          </a:bodyPr>
          <a:lstStyle/>
          <a:p>
            <a:pPr marL="469900" indent="-469900"/>
            <a:r>
              <a:rPr lang="en-US" b="1" dirty="0" smtClean="0">
                <a:solidFill>
                  <a:srgbClr val="FF0000"/>
                </a:solidFill>
                <a:latin typeface="Calibri" pitchFamily="34" charset="0"/>
                <a:cs typeface="Calibri" pitchFamily="34" charset="0"/>
              </a:rPr>
              <a:t>Write</a:t>
            </a:r>
            <a:r>
              <a:rPr lang="en-US" b="1" dirty="0" smtClean="0">
                <a:latin typeface="Calibri" pitchFamily="34" charset="0"/>
                <a:cs typeface="Calibri" pitchFamily="34" charset="0"/>
              </a:rPr>
              <a:t> clear text and messages</a:t>
            </a:r>
          </a:p>
          <a:p>
            <a:pPr marL="469900" indent="-469900"/>
            <a:r>
              <a:rPr lang="en-US" b="1" dirty="0" smtClean="0">
                <a:solidFill>
                  <a:srgbClr val="FF0000"/>
                </a:solidFill>
                <a:latin typeface="Calibri" pitchFamily="34" charset="0"/>
                <a:cs typeface="Calibri" pitchFamily="34" charset="0"/>
              </a:rPr>
              <a:t>Provide</a:t>
            </a:r>
            <a:r>
              <a:rPr lang="en-US" b="1" dirty="0" smtClean="0">
                <a:latin typeface="Calibri" pitchFamily="34" charset="0"/>
                <a:cs typeface="Calibri" pitchFamily="34" charset="0"/>
              </a:rPr>
              <a:t> effective feedback and guidance and assistance</a:t>
            </a:r>
          </a:p>
          <a:p>
            <a:pPr marL="469900" indent="-469900"/>
            <a:r>
              <a:rPr lang="en-US" b="1" dirty="0" smtClean="0">
                <a:solidFill>
                  <a:srgbClr val="FF0000"/>
                </a:solidFill>
                <a:latin typeface="Calibri" pitchFamily="34" charset="0"/>
                <a:cs typeface="Calibri" pitchFamily="34" charset="0"/>
              </a:rPr>
              <a:t>Provide</a:t>
            </a:r>
            <a:r>
              <a:rPr lang="en-US" b="1" dirty="0" smtClean="0">
                <a:latin typeface="Calibri" pitchFamily="34" charset="0"/>
                <a:cs typeface="Calibri" pitchFamily="34" charset="0"/>
              </a:rPr>
              <a:t> effective internationalization and accessibility</a:t>
            </a:r>
          </a:p>
          <a:p>
            <a:pPr marL="469900" indent="-469900"/>
            <a:r>
              <a:rPr lang="en-US" b="1" dirty="0" smtClean="0">
                <a:solidFill>
                  <a:srgbClr val="FF0000"/>
                </a:solidFill>
                <a:latin typeface="Calibri" pitchFamily="34" charset="0"/>
                <a:cs typeface="Calibri" pitchFamily="34" charset="0"/>
              </a:rPr>
              <a:t>Create</a:t>
            </a:r>
            <a:r>
              <a:rPr lang="en-US" b="1" dirty="0" smtClean="0">
                <a:latin typeface="Calibri" pitchFamily="34" charset="0"/>
                <a:cs typeface="Calibri" pitchFamily="34" charset="0"/>
              </a:rPr>
              <a:t> meaningful graphics, icons and images</a:t>
            </a:r>
          </a:p>
          <a:p>
            <a:pPr marL="469900" indent="-469900"/>
            <a:r>
              <a:rPr lang="en-US" b="1" dirty="0" smtClean="0">
                <a:solidFill>
                  <a:srgbClr val="FF0000"/>
                </a:solidFill>
                <a:latin typeface="Calibri" pitchFamily="34" charset="0"/>
                <a:cs typeface="Calibri" pitchFamily="34" charset="0"/>
              </a:rPr>
              <a:t>Choose</a:t>
            </a:r>
            <a:r>
              <a:rPr lang="en-US" b="1" dirty="0" smtClean="0">
                <a:latin typeface="Calibri" pitchFamily="34" charset="0"/>
                <a:cs typeface="Calibri" pitchFamily="34" charset="0"/>
              </a:rPr>
              <a:t> the proper colors</a:t>
            </a:r>
          </a:p>
          <a:p>
            <a:pPr marL="469900" indent="-469900"/>
            <a:r>
              <a:rPr lang="en-US" b="1" dirty="0" smtClean="0">
                <a:solidFill>
                  <a:srgbClr val="FF0000"/>
                </a:solidFill>
                <a:latin typeface="Calibri" pitchFamily="34" charset="0"/>
                <a:cs typeface="Calibri" pitchFamily="34" charset="0"/>
              </a:rPr>
              <a:t>Organize</a:t>
            </a:r>
            <a:r>
              <a:rPr lang="en-US" b="1" dirty="0" smtClean="0">
                <a:latin typeface="Calibri" pitchFamily="34" charset="0"/>
                <a:cs typeface="Calibri" pitchFamily="34" charset="0"/>
              </a:rPr>
              <a:t> and layout windows and pages</a:t>
            </a:r>
          </a:p>
          <a:p>
            <a:pPr marL="469900" indent="-469900"/>
            <a:r>
              <a:rPr lang="en-US" b="1" dirty="0" smtClean="0">
                <a:solidFill>
                  <a:srgbClr val="FF0000"/>
                </a:solidFill>
                <a:latin typeface="Calibri" pitchFamily="34" charset="0"/>
                <a:cs typeface="Calibri" pitchFamily="34" charset="0"/>
              </a:rPr>
              <a:t>Test, test and retest</a:t>
            </a:r>
            <a:endParaRPr lang="en-US" b="1" dirty="0">
              <a:solidFill>
                <a:srgbClr val="FF0000"/>
              </a:solidFill>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11</a:t>
            </a:fld>
            <a:endParaRPr lang="en-US" dirty="0"/>
          </a:p>
        </p:txBody>
      </p:sp>
    </p:spTree>
    <p:extLst>
      <p:ext uri="{BB962C8B-B14F-4D97-AF65-F5344CB8AC3E}">
        <p14:creationId xmlns:p14="http://schemas.microsoft.com/office/powerpoint/2010/main" xmlns="" val="71130639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424609411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600200"/>
            <a:ext cx="8229600" cy="4876800"/>
          </a:xfrm>
        </p:spPr>
        <p:txBody>
          <a:bodyPr>
            <a:normAutofit fontScale="92500"/>
          </a:bodyPr>
          <a:lstStyle/>
          <a:p>
            <a:pPr marL="469900" indent="-469900" algn="just"/>
            <a:r>
              <a:rPr lang="en-US" b="1" dirty="0" smtClean="0">
                <a:latin typeface="Calibri" pitchFamily="34" charset="0"/>
                <a:cs typeface="Calibri" pitchFamily="34" charset="0"/>
              </a:rPr>
              <a:t>“An interface must really be just an extension of a person. </a:t>
            </a:r>
            <a:r>
              <a:rPr lang="en-US" b="1" dirty="0" smtClean="0">
                <a:solidFill>
                  <a:srgbClr val="FF0000"/>
                </a:solidFill>
                <a:latin typeface="Calibri" pitchFamily="34" charset="0"/>
                <a:cs typeface="Calibri" pitchFamily="34" charset="0"/>
              </a:rPr>
              <a:t>This means that the system and its software must reflect a person’s capabilities and respond to his or her specific needs.</a:t>
            </a:r>
            <a:r>
              <a:rPr lang="en-US" b="1" dirty="0" smtClean="0">
                <a:latin typeface="Calibri" pitchFamily="34" charset="0"/>
                <a:cs typeface="Calibri" pitchFamily="34" charset="0"/>
              </a:rPr>
              <a:t> It should be useful, accomplishing some business objectives faster and more efficiently than the previously used method or tool did. </a:t>
            </a:r>
            <a:r>
              <a:rPr lang="en-US" b="1" dirty="0" smtClean="0">
                <a:solidFill>
                  <a:srgbClr val="FF0000"/>
                </a:solidFill>
                <a:latin typeface="Calibri" pitchFamily="34" charset="0"/>
                <a:cs typeface="Calibri" pitchFamily="34" charset="0"/>
              </a:rPr>
              <a:t>It must also be easy and fun to use, evoking a sense of pleasure and accomplishment, not tedium and frustration.</a:t>
            </a:r>
            <a:r>
              <a:rPr lang="en-US" b="1" dirty="0" smtClean="0">
                <a:latin typeface="Calibri" pitchFamily="34" charset="0"/>
                <a:cs typeface="Calibri" pitchFamily="34" charset="0"/>
              </a:rPr>
              <a:t>” (</a:t>
            </a:r>
            <a:r>
              <a:rPr lang="en-US" b="1" dirty="0" err="1" smtClean="0">
                <a:latin typeface="Calibri" pitchFamily="34" charset="0"/>
                <a:cs typeface="Calibri" pitchFamily="34" charset="0"/>
              </a:rPr>
              <a:t>Galitz</a:t>
            </a:r>
            <a:r>
              <a:rPr lang="en-US" b="1" dirty="0" smtClean="0">
                <a:latin typeface="Calibri" pitchFamily="34" charset="0"/>
                <a:cs typeface="Calibri" pitchFamily="34" charset="0"/>
              </a:rPr>
              <a:t>, 2002, p. 40)</a:t>
            </a:r>
            <a:endParaRPr lang="en-US"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12</a:t>
            </a:fld>
            <a:endParaRPr lang="en-US" dirty="0"/>
          </a:p>
        </p:txBody>
      </p:sp>
    </p:spTree>
    <p:extLst>
      <p:ext uri="{BB962C8B-B14F-4D97-AF65-F5344CB8AC3E}">
        <p14:creationId xmlns:p14="http://schemas.microsoft.com/office/powerpoint/2010/main" xmlns="" val="38994258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21092486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20000"/>
          </a:bodyPr>
          <a:lstStyle/>
          <a:p>
            <a:pPr marL="469900" indent="-469900"/>
            <a:r>
              <a:rPr lang="en-US" b="1" dirty="0" smtClean="0">
                <a:latin typeface="Calibri" pitchFamily="34" charset="0"/>
                <a:cs typeface="Calibri" pitchFamily="34" charset="0"/>
              </a:rPr>
              <a:t>Aesthetically pleasing</a:t>
            </a:r>
          </a:p>
          <a:p>
            <a:pPr marL="469900" indent="-469900"/>
            <a:r>
              <a:rPr lang="en-US" b="1" dirty="0" smtClean="0">
                <a:latin typeface="Calibri" pitchFamily="34" charset="0"/>
                <a:cs typeface="Calibri" pitchFamily="34" charset="0"/>
              </a:rPr>
              <a:t>Clarity</a:t>
            </a:r>
          </a:p>
          <a:p>
            <a:pPr marL="469900" indent="-469900"/>
            <a:r>
              <a:rPr lang="en-US" b="1" dirty="0" smtClean="0">
                <a:latin typeface="Calibri" pitchFamily="34" charset="0"/>
                <a:cs typeface="Calibri" pitchFamily="34" charset="0"/>
              </a:rPr>
              <a:t>Compatibility</a:t>
            </a:r>
          </a:p>
          <a:p>
            <a:pPr marL="469900" indent="-469900"/>
            <a:r>
              <a:rPr lang="en-US" b="1" dirty="0" smtClean="0">
                <a:latin typeface="Calibri" pitchFamily="34" charset="0"/>
                <a:cs typeface="Calibri" pitchFamily="34" charset="0"/>
              </a:rPr>
              <a:t>Comprehensibility</a:t>
            </a:r>
          </a:p>
          <a:p>
            <a:pPr marL="469900" indent="-469900"/>
            <a:r>
              <a:rPr lang="en-US" b="1" dirty="0" smtClean="0">
                <a:latin typeface="Calibri" pitchFamily="34" charset="0"/>
                <a:cs typeface="Calibri" pitchFamily="34" charset="0"/>
              </a:rPr>
              <a:t>Configurability</a:t>
            </a:r>
          </a:p>
          <a:p>
            <a:pPr marL="469900" indent="-469900"/>
            <a:r>
              <a:rPr lang="en-US" b="1" dirty="0" smtClean="0">
                <a:latin typeface="Calibri" pitchFamily="34" charset="0"/>
                <a:cs typeface="Calibri" pitchFamily="34" charset="0"/>
              </a:rPr>
              <a:t>Consistency</a:t>
            </a:r>
          </a:p>
          <a:p>
            <a:pPr marL="469900" indent="-469900"/>
            <a:r>
              <a:rPr lang="en-US" b="1" dirty="0" smtClean="0">
                <a:latin typeface="Calibri" pitchFamily="34" charset="0"/>
                <a:cs typeface="Calibri" pitchFamily="34" charset="0"/>
              </a:rPr>
              <a:t>Control</a:t>
            </a:r>
          </a:p>
          <a:p>
            <a:pPr marL="469900" indent="-469900"/>
            <a:r>
              <a:rPr lang="en-US" b="1" dirty="0" smtClean="0">
                <a:latin typeface="Calibri" pitchFamily="34" charset="0"/>
                <a:cs typeface="Calibri" pitchFamily="34" charset="0"/>
              </a:rPr>
              <a:t>Directness</a:t>
            </a:r>
          </a:p>
          <a:p>
            <a:pPr marL="469900" indent="-469900"/>
            <a:r>
              <a:rPr lang="en-US" b="1" dirty="0" smtClean="0">
                <a:latin typeface="Calibri" pitchFamily="34" charset="0"/>
                <a:cs typeface="Calibri" pitchFamily="34" charset="0"/>
              </a:rPr>
              <a:t>Efficiency</a:t>
            </a:r>
            <a:endParaRPr lang="en-US"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13</a:t>
            </a:fld>
            <a:endParaRPr lang="en-US" dirty="0"/>
          </a:p>
        </p:txBody>
      </p:sp>
    </p:spTree>
    <p:extLst>
      <p:ext uri="{BB962C8B-B14F-4D97-AF65-F5344CB8AC3E}">
        <p14:creationId xmlns:p14="http://schemas.microsoft.com/office/powerpoint/2010/main" xmlns="" val="270386925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09184500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20000"/>
          </a:bodyPr>
          <a:lstStyle/>
          <a:p>
            <a:pPr marL="469900" indent="-469900"/>
            <a:r>
              <a:rPr lang="en-US" b="1" dirty="0" smtClean="0">
                <a:latin typeface="Calibri" pitchFamily="34" charset="0"/>
                <a:cs typeface="Calibri" pitchFamily="34" charset="0"/>
              </a:rPr>
              <a:t>Familiarity</a:t>
            </a:r>
          </a:p>
          <a:p>
            <a:pPr marL="469900" indent="-469900"/>
            <a:r>
              <a:rPr lang="en-US" b="1" dirty="0" smtClean="0">
                <a:latin typeface="Calibri" pitchFamily="34" charset="0"/>
                <a:cs typeface="Calibri" pitchFamily="34" charset="0"/>
              </a:rPr>
              <a:t>Flexibility</a:t>
            </a:r>
          </a:p>
          <a:p>
            <a:pPr marL="469900" indent="-469900"/>
            <a:r>
              <a:rPr lang="en-US" b="1" dirty="0" smtClean="0">
                <a:latin typeface="Calibri" pitchFamily="34" charset="0"/>
                <a:cs typeface="Calibri" pitchFamily="34" charset="0"/>
              </a:rPr>
              <a:t>Forgiveness</a:t>
            </a:r>
          </a:p>
          <a:p>
            <a:pPr marL="469900" indent="-469900"/>
            <a:r>
              <a:rPr lang="en-US" b="1" dirty="0" smtClean="0">
                <a:latin typeface="Calibri" pitchFamily="34" charset="0"/>
                <a:cs typeface="Calibri" pitchFamily="34" charset="0"/>
              </a:rPr>
              <a:t>Predictability</a:t>
            </a:r>
          </a:p>
          <a:p>
            <a:pPr marL="469900" indent="-469900"/>
            <a:r>
              <a:rPr lang="en-US" b="1" dirty="0" smtClean="0">
                <a:latin typeface="Calibri" pitchFamily="34" charset="0"/>
                <a:cs typeface="Calibri" pitchFamily="34" charset="0"/>
              </a:rPr>
              <a:t>Recovery</a:t>
            </a:r>
          </a:p>
          <a:p>
            <a:pPr marL="469900" indent="-469900"/>
            <a:r>
              <a:rPr lang="en-US" b="1" dirty="0" smtClean="0">
                <a:latin typeface="Calibri" pitchFamily="34" charset="0"/>
                <a:cs typeface="Calibri" pitchFamily="34" charset="0"/>
              </a:rPr>
              <a:t>Responsiveness</a:t>
            </a:r>
          </a:p>
          <a:p>
            <a:pPr marL="469900" indent="-469900"/>
            <a:r>
              <a:rPr lang="en-US" b="1" dirty="0" smtClean="0">
                <a:latin typeface="Calibri" pitchFamily="34" charset="0"/>
                <a:cs typeface="Calibri" pitchFamily="34" charset="0"/>
              </a:rPr>
              <a:t>Simplicity</a:t>
            </a:r>
          </a:p>
          <a:p>
            <a:pPr marL="469900" indent="-469900"/>
            <a:r>
              <a:rPr lang="en-US" b="1" dirty="0" smtClean="0">
                <a:latin typeface="Calibri" pitchFamily="34" charset="0"/>
                <a:cs typeface="Calibri" pitchFamily="34" charset="0"/>
              </a:rPr>
              <a:t>Transparency</a:t>
            </a:r>
          </a:p>
          <a:p>
            <a:pPr marL="469900" indent="-469900"/>
            <a:r>
              <a:rPr lang="en-US" b="1" dirty="0" smtClean="0">
                <a:latin typeface="Calibri" pitchFamily="34" charset="0"/>
                <a:cs typeface="Calibri" pitchFamily="34" charset="0"/>
              </a:rPr>
              <a:t>Trade-offs</a:t>
            </a:r>
            <a:endParaRPr lang="en-US"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14</a:t>
            </a:fld>
            <a:endParaRPr lang="en-US" dirty="0"/>
          </a:p>
        </p:txBody>
      </p:sp>
    </p:spTree>
    <p:extLst>
      <p:ext uri="{BB962C8B-B14F-4D97-AF65-F5344CB8AC3E}">
        <p14:creationId xmlns:p14="http://schemas.microsoft.com/office/powerpoint/2010/main" xmlns="" val="11445613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87182770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lnSpcReduction="10000"/>
          </a:bodyPr>
          <a:lstStyle/>
          <a:p>
            <a:pPr marL="469900" indent="-469900"/>
            <a:r>
              <a:rPr lang="en-US" b="1" dirty="0" smtClean="0">
                <a:solidFill>
                  <a:srgbClr val="FF0000"/>
                </a:solidFill>
                <a:latin typeface="Calibri" pitchFamily="34" charset="0"/>
                <a:cs typeface="Calibri" pitchFamily="34" charset="0"/>
              </a:rPr>
              <a:t>A well-designed screen:</a:t>
            </a:r>
          </a:p>
          <a:p>
            <a:pPr marL="869950" lvl="1" indent="-469900"/>
            <a:r>
              <a:rPr lang="en-US" b="1" dirty="0" smtClean="0">
                <a:solidFill>
                  <a:srgbClr val="FF0000"/>
                </a:solidFill>
                <a:latin typeface="Calibri" pitchFamily="34" charset="0"/>
                <a:cs typeface="Calibri" pitchFamily="34" charset="0"/>
              </a:rPr>
              <a:t>Reflects</a:t>
            </a:r>
            <a:r>
              <a:rPr lang="en-US" b="1" dirty="0" smtClean="0">
                <a:latin typeface="Calibri" pitchFamily="34" charset="0"/>
                <a:cs typeface="Calibri" pitchFamily="34" charset="0"/>
              </a:rPr>
              <a:t> the capabilities, needs and tasks of its users</a:t>
            </a:r>
          </a:p>
          <a:p>
            <a:pPr marL="869950" lvl="1" indent="-469900"/>
            <a:r>
              <a:rPr lang="en-US" b="1" dirty="0" smtClean="0">
                <a:solidFill>
                  <a:srgbClr val="FF0000"/>
                </a:solidFill>
                <a:latin typeface="Calibri" pitchFamily="34" charset="0"/>
                <a:cs typeface="Calibri" pitchFamily="34" charset="0"/>
              </a:rPr>
              <a:t>Is developed</a:t>
            </a:r>
            <a:r>
              <a:rPr lang="en-US" b="1" dirty="0" smtClean="0">
                <a:latin typeface="Calibri" pitchFamily="34" charset="0"/>
                <a:cs typeface="Calibri" pitchFamily="34" charset="0"/>
              </a:rPr>
              <a:t> within the physical constraints imposed by the hardware on which it is displayed</a:t>
            </a:r>
          </a:p>
          <a:p>
            <a:pPr marL="869950" lvl="1" indent="-469900"/>
            <a:r>
              <a:rPr lang="en-US" b="1" dirty="0" smtClean="0">
                <a:solidFill>
                  <a:srgbClr val="FF0000"/>
                </a:solidFill>
                <a:latin typeface="Calibri" pitchFamily="34" charset="0"/>
                <a:cs typeface="Calibri" pitchFamily="34" charset="0"/>
              </a:rPr>
              <a:t>Effectively utilizes</a:t>
            </a:r>
            <a:r>
              <a:rPr lang="en-US" b="1" dirty="0" smtClean="0">
                <a:latin typeface="Calibri" pitchFamily="34" charset="0"/>
                <a:cs typeface="Calibri" pitchFamily="34" charset="0"/>
              </a:rPr>
              <a:t> the capabilities of its controlling software</a:t>
            </a:r>
          </a:p>
          <a:p>
            <a:pPr marL="869950" lvl="1" indent="-469900"/>
            <a:r>
              <a:rPr lang="en-US" b="1" dirty="0" smtClean="0">
                <a:solidFill>
                  <a:srgbClr val="FF0000"/>
                </a:solidFill>
                <a:latin typeface="Calibri" pitchFamily="34" charset="0"/>
                <a:cs typeface="Calibri" pitchFamily="34" charset="0"/>
              </a:rPr>
              <a:t>Achieves</a:t>
            </a:r>
            <a:r>
              <a:rPr lang="en-US" b="1" dirty="0" smtClean="0">
                <a:latin typeface="Calibri" pitchFamily="34" charset="0"/>
                <a:cs typeface="Calibri" pitchFamily="34" charset="0"/>
              </a:rPr>
              <a:t> the business objectives of the system for which it is designed</a:t>
            </a:r>
            <a:endParaRPr lang="en-US"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15</a:t>
            </a:fld>
            <a:endParaRPr lang="en-US" dirty="0"/>
          </a:p>
        </p:txBody>
      </p:sp>
    </p:spTree>
    <p:extLst>
      <p:ext uri="{BB962C8B-B14F-4D97-AF65-F5344CB8AC3E}">
        <p14:creationId xmlns:p14="http://schemas.microsoft.com/office/powerpoint/2010/main" xmlns="" val="110740342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35312241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469900" indent="-469900"/>
            <a:r>
              <a:rPr lang="en-US" b="1" dirty="0" smtClean="0">
                <a:solidFill>
                  <a:srgbClr val="FF0000"/>
                </a:solidFill>
                <a:latin typeface="Calibri" pitchFamily="34" charset="0"/>
                <a:cs typeface="Calibri" pitchFamily="34" charset="0"/>
              </a:rPr>
              <a:t>Reduce</a:t>
            </a:r>
            <a:r>
              <a:rPr lang="en-US" b="1" dirty="0" smtClean="0">
                <a:latin typeface="Calibri" pitchFamily="34" charset="0"/>
                <a:cs typeface="Calibri" pitchFamily="34" charset="0"/>
              </a:rPr>
              <a:t> visual work</a:t>
            </a:r>
          </a:p>
          <a:p>
            <a:pPr marL="469900" indent="-469900"/>
            <a:r>
              <a:rPr lang="en-US" b="1" dirty="0" smtClean="0">
                <a:solidFill>
                  <a:srgbClr val="FF0000"/>
                </a:solidFill>
                <a:latin typeface="Calibri" pitchFamily="34" charset="0"/>
                <a:cs typeface="Calibri" pitchFamily="34" charset="0"/>
              </a:rPr>
              <a:t>Reduce</a:t>
            </a:r>
            <a:r>
              <a:rPr lang="en-US" b="1" dirty="0" smtClean="0">
                <a:latin typeface="Calibri" pitchFamily="34" charset="0"/>
                <a:cs typeface="Calibri" pitchFamily="34" charset="0"/>
              </a:rPr>
              <a:t> intellectual work</a:t>
            </a:r>
          </a:p>
          <a:p>
            <a:pPr marL="469900" indent="-469900"/>
            <a:r>
              <a:rPr lang="en-US" b="1" dirty="0" smtClean="0">
                <a:solidFill>
                  <a:srgbClr val="FF0000"/>
                </a:solidFill>
                <a:latin typeface="Calibri" pitchFamily="34" charset="0"/>
                <a:cs typeface="Calibri" pitchFamily="34" charset="0"/>
              </a:rPr>
              <a:t>Reduce </a:t>
            </a:r>
            <a:r>
              <a:rPr lang="en-US" b="1" dirty="0" smtClean="0">
                <a:latin typeface="Calibri" pitchFamily="34" charset="0"/>
                <a:cs typeface="Calibri" pitchFamily="34" charset="0"/>
              </a:rPr>
              <a:t>memory work</a:t>
            </a:r>
          </a:p>
          <a:p>
            <a:pPr marL="469900" indent="-469900"/>
            <a:r>
              <a:rPr lang="en-US" b="1" dirty="0" smtClean="0">
                <a:solidFill>
                  <a:srgbClr val="FF0000"/>
                </a:solidFill>
                <a:latin typeface="Calibri" pitchFamily="34" charset="0"/>
                <a:cs typeface="Calibri" pitchFamily="34" charset="0"/>
              </a:rPr>
              <a:t>Reduce</a:t>
            </a:r>
            <a:r>
              <a:rPr lang="en-US" b="1" dirty="0" smtClean="0">
                <a:latin typeface="Calibri" pitchFamily="34" charset="0"/>
                <a:cs typeface="Calibri" pitchFamily="34" charset="0"/>
              </a:rPr>
              <a:t> motor work</a:t>
            </a:r>
          </a:p>
          <a:p>
            <a:pPr marL="469900" indent="-469900"/>
            <a:r>
              <a:rPr lang="en-US" b="1" dirty="0" smtClean="0">
                <a:solidFill>
                  <a:srgbClr val="FF0000"/>
                </a:solidFill>
                <a:latin typeface="Calibri" pitchFamily="34" charset="0"/>
                <a:cs typeface="Calibri" pitchFamily="34" charset="0"/>
              </a:rPr>
              <a:t>Minimize or eliminate </a:t>
            </a:r>
            <a:r>
              <a:rPr lang="en-US" b="1" dirty="0" smtClean="0">
                <a:latin typeface="Calibri" pitchFamily="34" charset="0"/>
                <a:cs typeface="Calibri" pitchFamily="34" charset="0"/>
              </a:rPr>
              <a:t>any burdens or obstructions imposed by technology</a:t>
            </a:r>
          </a:p>
        </p:txBody>
      </p:sp>
      <p:sp>
        <p:nvSpPr>
          <p:cNvPr id="5" name="Slide Number Placeholder 4"/>
          <p:cNvSpPr>
            <a:spLocks noGrp="1"/>
          </p:cNvSpPr>
          <p:nvPr>
            <p:ph type="sldNum" sz="quarter" idx="12"/>
          </p:nvPr>
        </p:nvSpPr>
        <p:spPr/>
        <p:txBody>
          <a:bodyPr/>
          <a:lstStyle/>
          <a:p>
            <a:fld id="{CD1BB0B1-F5A1-4ED6-814D-7F67699B7935}" type="slidenum">
              <a:rPr lang="en-US" smtClean="0"/>
              <a:pPr/>
              <a:t>16</a:t>
            </a:fld>
            <a:endParaRPr lang="en-US" dirty="0"/>
          </a:p>
        </p:txBody>
      </p:sp>
    </p:spTree>
    <p:extLst>
      <p:ext uri="{BB962C8B-B14F-4D97-AF65-F5344CB8AC3E}">
        <p14:creationId xmlns:p14="http://schemas.microsoft.com/office/powerpoint/2010/main" xmlns="" val="305811951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41646813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20000"/>
          </a:bodyPr>
          <a:lstStyle/>
          <a:p>
            <a:pPr marL="469900" indent="-469900"/>
            <a:r>
              <a:rPr lang="en-US" b="1" dirty="0" smtClean="0">
                <a:solidFill>
                  <a:srgbClr val="FF0000"/>
                </a:solidFill>
                <a:latin typeface="Calibri" pitchFamily="34" charset="0"/>
                <a:cs typeface="Calibri" pitchFamily="34" charset="0"/>
              </a:rPr>
              <a:t>Clear navigation aids</a:t>
            </a:r>
          </a:p>
          <a:p>
            <a:pPr marL="469900" indent="-469900"/>
            <a:r>
              <a:rPr lang="en-US" b="1" dirty="0" smtClean="0">
                <a:latin typeface="Calibri" pitchFamily="34" charset="0"/>
                <a:cs typeface="Calibri" pitchFamily="34" charset="0"/>
              </a:rPr>
              <a:t>No dead-end pages</a:t>
            </a:r>
          </a:p>
          <a:p>
            <a:pPr marL="469900" indent="-469900"/>
            <a:r>
              <a:rPr lang="en-US" b="1" dirty="0" smtClean="0">
                <a:solidFill>
                  <a:srgbClr val="FF0000"/>
                </a:solidFill>
                <a:latin typeface="Calibri" pitchFamily="34" charset="0"/>
                <a:cs typeface="Calibri" pitchFamily="34" charset="0"/>
              </a:rPr>
              <a:t>Direct access</a:t>
            </a:r>
          </a:p>
          <a:p>
            <a:pPr marL="469900" indent="-469900"/>
            <a:r>
              <a:rPr lang="en-US" b="1" dirty="0" smtClean="0">
                <a:latin typeface="Calibri" pitchFamily="34" charset="0"/>
                <a:cs typeface="Calibri" pitchFamily="34" charset="0"/>
              </a:rPr>
              <a:t>Simplicity and consistency</a:t>
            </a:r>
          </a:p>
          <a:p>
            <a:pPr marL="469900" indent="-469900"/>
            <a:r>
              <a:rPr lang="en-US" b="1" dirty="0" smtClean="0">
                <a:solidFill>
                  <a:srgbClr val="FF0000"/>
                </a:solidFill>
                <a:latin typeface="Calibri" pitchFamily="34" charset="0"/>
                <a:cs typeface="Calibri" pitchFamily="34" charset="0"/>
              </a:rPr>
              <a:t>Design integrity and stability</a:t>
            </a:r>
          </a:p>
          <a:p>
            <a:pPr marL="469900" indent="-469900"/>
            <a:r>
              <a:rPr lang="en-US" b="1" dirty="0" smtClean="0">
                <a:latin typeface="Calibri" pitchFamily="34" charset="0"/>
                <a:cs typeface="Calibri" pitchFamily="34" charset="0"/>
              </a:rPr>
              <a:t>Feedback and dialog</a:t>
            </a:r>
          </a:p>
          <a:p>
            <a:pPr marL="469900" indent="-469900"/>
            <a:r>
              <a:rPr lang="en-US" b="1" dirty="0" smtClean="0">
                <a:solidFill>
                  <a:srgbClr val="FF0000"/>
                </a:solidFill>
                <a:latin typeface="Calibri" pitchFamily="34" charset="0"/>
                <a:cs typeface="Calibri" pitchFamily="34" charset="0"/>
              </a:rPr>
              <a:t>Bandwidth and interaction</a:t>
            </a:r>
          </a:p>
          <a:p>
            <a:pPr marL="469900" indent="-469900"/>
            <a:r>
              <a:rPr lang="en-US" b="1" dirty="0" smtClean="0">
                <a:latin typeface="Calibri" pitchFamily="34" charset="0"/>
                <a:cs typeface="Calibri" pitchFamily="34" charset="0"/>
              </a:rPr>
              <a:t>Interface design conventions</a:t>
            </a:r>
          </a:p>
          <a:p>
            <a:pPr marL="469900" indent="-469900"/>
            <a:r>
              <a:rPr lang="en-US" b="1" dirty="0" smtClean="0">
                <a:solidFill>
                  <a:srgbClr val="FF0000"/>
                </a:solidFill>
                <a:latin typeface="Calibri" pitchFamily="34" charset="0"/>
                <a:cs typeface="Calibri" pitchFamily="34" charset="0"/>
              </a:rPr>
              <a:t>What goes in the header area?</a:t>
            </a:r>
          </a:p>
        </p:txBody>
      </p:sp>
      <p:sp>
        <p:nvSpPr>
          <p:cNvPr id="5" name="Slide Number Placeholder 4"/>
          <p:cNvSpPr>
            <a:spLocks noGrp="1"/>
          </p:cNvSpPr>
          <p:nvPr>
            <p:ph type="sldNum" sz="quarter" idx="12"/>
          </p:nvPr>
        </p:nvSpPr>
        <p:spPr/>
        <p:txBody>
          <a:bodyPr/>
          <a:lstStyle/>
          <a:p>
            <a:fld id="{CD1BB0B1-F5A1-4ED6-814D-7F67699B7935}" type="slidenum">
              <a:rPr lang="en-US" smtClean="0"/>
              <a:pPr/>
              <a:t>17</a:t>
            </a:fld>
            <a:endParaRPr lang="en-US" dirty="0"/>
          </a:p>
        </p:txBody>
      </p:sp>
    </p:spTree>
    <p:extLst>
      <p:ext uri="{BB962C8B-B14F-4D97-AF65-F5344CB8AC3E}">
        <p14:creationId xmlns:p14="http://schemas.microsoft.com/office/powerpoint/2010/main" xmlns="" val="347609769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03128817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469900" indent="-469900"/>
            <a:r>
              <a:rPr lang="en-US" b="1" dirty="0" smtClean="0">
                <a:latin typeface="Calibri" pitchFamily="34" charset="0"/>
                <a:cs typeface="Calibri" pitchFamily="34" charset="0"/>
              </a:rPr>
              <a:t>Direct manipulation</a:t>
            </a:r>
          </a:p>
          <a:p>
            <a:pPr marL="469900" indent="-469900"/>
            <a:r>
              <a:rPr lang="en-US" b="1" dirty="0" smtClean="0">
                <a:latin typeface="Calibri" pitchFamily="34" charset="0"/>
                <a:cs typeface="Calibri" pitchFamily="34" charset="0"/>
              </a:rPr>
              <a:t>Menu selection</a:t>
            </a:r>
          </a:p>
          <a:p>
            <a:pPr marL="469900" indent="-469900"/>
            <a:r>
              <a:rPr lang="en-US" b="1" dirty="0" smtClean="0">
                <a:latin typeface="Calibri" pitchFamily="34" charset="0"/>
                <a:cs typeface="Calibri" pitchFamily="34" charset="0"/>
              </a:rPr>
              <a:t>Form fill-in</a:t>
            </a:r>
          </a:p>
          <a:p>
            <a:pPr marL="469900" indent="-469900"/>
            <a:r>
              <a:rPr lang="en-US" b="1" dirty="0" smtClean="0">
                <a:latin typeface="Calibri" pitchFamily="34" charset="0"/>
                <a:cs typeface="Calibri" pitchFamily="34" charset="0"/>
              </a:rPr>
              <a:t>Natural language</a:t>
            </a:r>
          </a:p>
          <a:p>
            <a:pPr marL="469900" indent="-469900"/>
            <a:r>
              <a:rPr lang="en-US" b="1" dirty="0" smtClean="0">
                <a:latin typeface="Calibri" pitchFamily="34" charset="0"/>
                <a:cs typeface="Calibri" pitchFamily="34" charset="0"/>
              </a:rPr>
              <a:t>Command language</a:t>
            </a:r>
          </a:p>
          <a:p>
            <a:pPr marL="469900" indent="-469900">
              <a:buNone/>
            </a:pPr>
            <a:endParaRPr lang="en-US"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18</a:t>
            </a:fld>
            <a:endParaRPr lang="en-US" dirty="0"/>
          </a:p>
        </p:txBody>
      </p:sp>
    </p:spTree>
    <p:extLst>
      <p:ext uri="{BB962C8B-B14F-4D97-AF65-F5344CB8AC3E}">
        <p14:creationId xmlns:p14="http://schemas.microsoft.com/office/powerpoint/2010/main" xmlns="" val="75209818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95105886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469900" indent="-469900"/>
            <a:r>
              <a:rPr lang="en-US" b="1" dirty="0" smtClean="0">
                <a:latin typeface="Calibri" pitchFamily="34" charset="0"/>
                <a:cs typeface="Calibri" pitchFamily="34" charset="0"/>
              </a:rPr>
              <a:t>Command Line Interface (CLI)</a:t>
            </a:r>
          </a:p>
          <a:p>
            <a:pPr marL="469900" indent="-469900"/>
            <a:r>
              <a:rPr lang="en-US" b="1" dirty="0" smtClean="0">
                <a:latin typeface="Calibri" pitchFamily="34" charset="0"/>
                <a:cs typeface="Calibri" pitchFamily="34" charset="0"/>
              </a:rPr>
              <a:t>Graphical User Interface (GUI)</a:t>
            </a:r>
          </a:p>
          <a:p>
            <a:pPr marL="469900" indent="-469900"/>
            <a:r>
              <a:rPr lang="en-US" b="1" dirty="0" smtClean="0">
                <a:latin typeface="Calibri" pitchFamily="34" charset="0"/>
                <a:cs typeface="Calibri" pitchFamily="34" charset="0"/>
              </a:rPr>
              <a:t>Menu Driven Interface</a:t>
            </a:r>
          </a:p>
          <a:p>
            <a:pPr marL="469900" indent="-469900"/>
            <a:r>
              <a:rPr lang="en-US" b="1" dirty="0" smtClean="0">
                <a:latin typeface="Calibri" pitchFamily="34" charset="0"/>
                <a:cs typeface="Calibri" pitchFamily="34" charset="0"/>
              </a:rPr>
              <a:t>Natural Language Interface</a:t>
            </a:r>
          </a:p>
        </p:txBody>
      </p:sp>
      <p:sp>
        <p:nvSpPr>
          <p:cNvPr id="5" name="Slide Number Placeholder 4"/>
          <p:cNvSpPr>
            <a:spLocks noGrp="1"/>
          </p:cNvSpPr>
          <p:nvPr>
            <p:ph type="sldNum" sz="quarter" idx="12"/>
          </p:nvPr>
        </p:nvSpPr>
        <p:spPr/>
        <p:txBody>
          <a:bodyPr/>
          <a:lstStyle/>
          <a:p>
            <a:fld id="{CD1BB0B1-F5A1-4ED6-814D-7F67699B7935}" type="slidenum">
              <a:rPr lang="en-US" smtClean="0"/>
              <a:pPr/>
              <a:t>19</a:t>
            </a:fld>
            <a:endParaRPr lang="en-US" dirty="0"/>
          </a:p>
        </p:txBody>
      </p:sp>
    </p:spTree>
    <p:extLst>
      <p:ext uri="{BB962C8B-B14F-4D97-AF65-F5344CB8AC3E}">
        <p14:creationId xmlns:p14="http://schemas.microsoft.com/office/powerpoint/2010/main" xmlns="" val="12429268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xmlns="" val="2840600669"/>
              </p:ext>
            </p:extLst>
          </p:nvPr>
        </p:nvGraphicFramePr>
        <p:xfrm>
          <a:off x="609600" y="1752600"/>
          <a:ext cx="8015748" cy="2212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F3B6193-0F17-465C-9A7B-55CBA6B04B6C}" type="slidenum">
              <a:rPr lang="en-US" smtClean="0"/>
              <a:pPr/>
              <a:t>2</a:t>
            </a:fld>
            <a:endParaRPr lang="en-US" dirty="0"/>
          </a:p>
        </p:txBody>
      </p:sp>
    </p:spTree>
    <p:extLst>
      <p:ext uri="{BB962C8B-B14F-4D97-AF65-F5344CB8AC3E}">
        <p14:creationId xmlns:p14="http://schemas.microsoft.com/office/powerpoint/2010/main" xmlns="" val="65445872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88919348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20</a:t>
            </a:fld>
            <a:endParaRPr lang="en-US" dirty="0"/>
          </a:p>
        </p:txBody>
      </p:sp>
      <p:pic>
        <p:nvPicPr>
          <p:cNvPr id="7" name="Content Placeholder 3" descr="A two-part diagram: the left shows an early planning diagram as a very simple hierarchical org chart with page titles; the right shows the same chart, but with much more dense technical labelling of page titles, file names, site directories, and other design details of interest mainly to site developers."/>
          <p:cNvPicPr>
            <a:picLocks noGrp="1"/>
          </p:cNvPicPr>
          <p:nvPr>
            <p:ph idx="1"/>
          </p:nvPr>
        </p:nvPicPr>
        <p:blipFill>
          <a:blip r:embed="rId6">
            <a:extLst>
              <a:ext uri="{28A0092B-C50C-407E-A947-70E740481C1C}">
                <a14:useLocalDpi xmlns:a14="http://schemas.microsoft.com/office/drawing/2010/main" xmlns="" val="0"/>
              </a:ext>
            </a:extLst>
          </a:blip>
          <a:srcRect/>
          <a:stretch>
            <a:fillRect/>
          </a:stretch>
        </p:blipFill>
        <p:spPr>
          <a:xfrm>
            <a:off x="430908" y="1447800"/>
            <a:ext cx="8282184" cy="4953000"/>
          </a:xfrm>
        </p:spPr>
      </p:pic>
    </p:spTree>
    <p:extLst>
      <p:ext uri="{BB962C8B-B14F-4D97-AF65-F5344CB8AC3E}">
        <p14:creationId xmlns:p14="http://schemas.microsoft.com/office/powerpoint/2010/main" xmlns="" val="390993885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44256094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21</a:t>
            </a:fld>
            <a:endParaRPr lang="en-US" dirty="0"/>
          </a:p>
        </p:txBody>
      </p:sp>
      <p:pic>
        <p:nvPicPr>
          <p:cNvPr id="8" name="Content Placeholder 3" descr="C:\Users\mano\Desktop\4-17-700.jpg"/>
          <p:cNvPicPr>
            <a:picLocks noGrp="1"/>
          </p:cNvPicPr>
          <p:nvPr>
            <p:ph idx="1"/>
          </p:nvPr>
        </p:nvPicPr>
        <p:blipFill>
          <a:blip r:embed="rId6">
            <a:extLst>
              <a:ext uri="{28A0092B-C50C-407E-A947-70E740481C1C}">
                <a14:useLocalDpi xmlns:a14="http://schemas.microsoft.com/office/drawing/2010/main" xmlns="" val="0"/>
              </a:ext>
            </a:extLst>
          </a:blip>
          <a:srcRect/>
          <a:stretch>
            <a:fillRect/>
          </a:stretch>
        </p:blipFill>
        <p:spPr>
          <a:xfrm>
            <a:off x="228600" y="1447800"/>
            <a:ext cx="8686800" cy="5029200"/>
          </a:xfrm>
        </p:spPr>
      </p:pic>
    </p:spTree>
    <p:extLst>
      <p:ext uri="{BB962C8B-B14F-4D97-AF65-F5344CB8AC3E}">
        <p14:creationId xmlns:p14="http://schemas.microsoft.com/office/powerpoint/2010/main" xmlns="" val="376715515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25418065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a:bodyPr>
          <a:lstStyle/>
          <a:p>
            <a:pPr marL="469900" indent="-469900" algn="just"/>
            <a:r>
              <a:rPr lang="en-US" b="1" dirty="0" smtClean="0">
                <a:latin typeface="Calibri" pitchFamily="34" charset="0"/>
                <a:cs typeface="Calibri" pitchFamily="34" charset="0"/>
              </a:rPr>
              <a:t>It helps you </a:t>
            </a:r>
            <a:r>
              <a:rPr lang="en-US" b="1" dirty="0" smtClean="0">
                <a:solidFill>
                  <a:srgbClr val="FF0000"/>
                </a:solidFill>
                <a:latin typeface="Calibri" pitchFamily="34" charset="0"/>
                <a:cs typeface="Calibri" pitchFamily="34" charset="0"/>
              </a:rPr>
              <a:t>focus on design issues</a:t>
            </a:r>
            <a:r>
              <a:rPr lang="en-US" b="1" dirty="0" smtClean="0">
                <a:latin typeface="Calibri" pitchFamily="34" charset="0"/>
                <a:cs typeface="Calibri" pitchFamily="34" charset="0"/>
              </a:rPr>
              <a:t> early in the development process</a:t>
            </a:r>
          </a:p>
          <a:p>
            <a:pPr marL="469900" indent="-469900" algn="just"/>
            <a:r>
              <a:rPr lang="en-US" b="1" dirty="0" smtClean="0">
                <a:latin typeface="Calibri" pitchFamily="34" charset="0"/>
                <a:cs typeface="Calibri" pitchFamily="34" charset="0"/>
              </a:rPr>
              <a:t>The </a:t>
            </a:r>
            <a:r>
              <a:rPr lang="en-US" b="1" dirty="0" smtClean="0">
                <a:solidFill>
                  <a:srgbClr val="FF0000"/>
                </a:solidFill>
                <a:latin typeface="Calibri" pitchFamily="34" charset="0"/>
                <a:cs typeface="Calibri" pitchFamily="34" charset="0"/>
              </a:rPr>
              <a:t>customized style guide</a:t>
            </a:r>
            <a:r>
              <a:rPr lang="en-US" b="1" dirty="0" smtClean="0">
                <a:latin typeface="Calibri" pitchFamily="34" charset="0"/>
                <a:cs typeface="Calibri" pitchFamily="34" charset="0"/>
              </a:rPr>
              <a:t> can steer decision making throughout the design process</a:t>
            </a:r>
          </a:p>
          <a:p>
            <a:pPr marL="469900" indent="-469900" algn="just"/>
            <a:r>
              <a:rPr lang="en-US" b="1" dirty="0" smtClean="0">
                <a:latin typeface="Calibri" pitchFamily="34" charset="0"/>
                <a:cs typeface="Calibri" pitchFamily="34" charset="0"/>
              </a:rPr>
              <a:t>It can also serve as a </a:t>
            </a:r>
            <a:r>
              <a:rPr lang="en-US" b="1" dirty="0" smtClean="0">
                <a:solidFill>
                  <a:srgbClr val="FF0000"/>
                </a:solidFill>
                <a:latin typeface="Calibri" pitchFamily="34" charset="0"/>
                <a:cs typeface="Calibri" pitchFamily="34" charset="0"/>
              </a:rPr>
              <a:t>record of the design decisions</a:t>
            </a:r>
            <a:r>
              <a:rPr lang="en-US" b="1" dirty="0" smtClean="0">
                <a:latin typeface="Calibri" pitchFamily="34" charset="0"/>
                <a:cs typeface="Calibri" pitchFamily="34" charset="0"/>
              </a:rPr>
              <a:t> that have been taken and of the </a:t>
            </a:r>
            <a:r>
              <a:rPr lang="en-US" b="1" dirty="0" smtClean="0">
                <a:solidFill>
                  <a:srgbClr val="FF0000"/>
                </a:solidFill>
                <a:latin typeface="Calibri" pitchFamily="34" charset="0"/>
                <a:cs typeface="Calibri" pitchFamily="34" charset="0"/>
              </a:rPr>
              <a:t>design constraints that have been identified</a:t>
            </a:r>
            <a:r>
              <a:rPr lang="en-US" b="1" dirty="0" smtClean="0">
                <a:latin typeface="Calibri" pitchFamily="34" charset="0"/>
                <a:cs typeface="Calibri" pitchFamily="34" charset="0"/>
              </a:rPr>
              <a:t>, so that the design team can refer back to them</a:t>
            </a:r>
          </a:p>
        </p:txBody>
      </p:sp>
      <p:sp>
        <p:nvSpPr>
          <p:cNvPr id="5" name="Slide Number Placeholder 4"/>
          <p:cNvSpPr>
            <a:spLocks noGrp="1"/>
          </p:cNvSpPr>
          <p:nvPr>
            <p:ph type="sldNum" sz="quarter" idx="12"/>
          </p:nvPr>
        </p:nvSpPr>
        <p:spPr/>
        <p:txBody>
          <a:bodyPr/>
          <a:lstStyle/>
          <a:p>
            <a:fld id="{CD1BB0B1-F5A1-4ED6-814D-7F67699B7935}" type="slidenum">
              <a:rPr lang="en-US" smtClean="0"/>
              <a:pPr/>
              <a:t>22</a:t>
            </a:fld>
            <a:endParaRPr lang="en-US" dirty="0"/>
          </a:p>
        </p:txBody>
      </p:sp>
    </p:spTree>
    <p:extLst>
      <p:ext uri="{BB962C8B-B14F-4D97-AF65-F5344CB8AC3E}">
        <p14:creationId xmlns:p14="http://schemas.microsoft.com/office/powerpoint/2010/main" xmlns="" val="225861704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30592878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lnSpcReduction="10000"/>
          </a:bodyPr>
          <a:lstStyle/>
          <a:p>
            <a:pPr marL="469900" indent="-469900" algn="just"/>
            <a:r>
              <a:rPr lang="en-US" b="1" dirty="0" smtClean="0">
                <a:latin typeface="Calibri" pitchFamily="34" charset="0"/>
                <a:cs typeface="Calibri" pitchFamily="34" charset="0"/>
              </a:rPr>
              <a:t>The customized style guide </a:t>
            </a:r>
            <a:r>
              <a:rPr lang="en-US" b="1" dirty="0" smtClean="0">
                <a:solidFill>
                  <a:srgbClr val="FF0000"/>
                </a:solidFill>
                <a:latin typeface="Calibri" pitchFamily="34" charset="0"/>
                <a:cs typeface="Calibri" pitchFamily="34" charset="0"/>
              </a:rPr>
              <a:t>will help ensure consistency</a:t>
            </a:r>
            <a:r>
              <a:rPr lang="en-US" b="1" dirty="0" smtClean="0">
                <a:latin typeface="Calibri" pitchFamily="34" charset="0"/>
                <a:cs typeface="Calibri" pitchFamily="34" charset="0"/>
              </a:rPr>
              <a:t> across the user interface. This should help </a:t>
            </a:r>
            <a:r>
              <a:rPr lang="en-US" b="1" dirty="0" smtClean="0">
                <a:solidFill>
                  <a:srgbClr val="FF0000"/>
                </a:solidFill>
                <a:latin typeface="Calibri" pitchFamily="34" charset="0"/>
                <a:cs typeface="Calibri" pitchFamily="34" charset="0"/>
              </a:rPr>
              <a:t>improve the usability</a:t>
            </a:r>
            <a:r>
              <a:rPr lang="en-US" b="1" dirty="0" smtClean="0">
                <a:latin typeface="Calibri" pitchFamily="34" charset="0"/>
                <a:cs typeface="Calibri" pitchFamily="34" charset="0"/>
              </a:rPr>
              <a:t> of the User Interface.</a:t>
            </a:r>
          </a:p>
          <a:p>
            <a:pPr marL="469900" indent="-469900" algn="just"/>
            <a:r>
              <a:rPr lang="en-US" b="1" dirty="0" smtClean="0">
                <a:latin typeface="Calibri" pitchFamily="34" charset="0"/>
                <a:cs typeface="Calibri" pitchFamily="34" charset="0"/>
              </a:rPr>
              <a:t>One can </a:t>
            </a:r>
            <a:r>
              <a:rPr lang="en-US" b="1" dirty="0" smtClean="0">
                <a:solidFill>
                  <a:srgbClr val="FF0000"/>
                </a:solidFill>
                <a:latin typeface="Calibri" pitchFamily="34" charset="0"/>
                <a:cs typeface="Calibri" pitchFamily="34" charset="0"/>
              </a:rPr>
              <a:t>check against</a:t>
            </a:r>
            <a:r>
              <a:rPr lang="en-US" b="1" dirty="0" smtClean="0">
                <a:latin typeface="Calibri" pitchFamily="34" charset="0"/>
                <a:cs typeface="Calibri" pitchFamily="34" charset="0"/>
              </a:rPr>
              <a:t> the customized style guide during the evaluation.</a:t>
            </a:r>
            <a:endParaRPr lang="en-US" b="1" dirty="0">
              <a:latin typeface="Calibri" pitchFamily="34" charset="0"/>
              <a:cs typeface="Calibri" pitchFamily="34" charset="0"/>
            </a:endParaRPr>
          </a:p>
          <a:p>
            <a:pPr marL="469900" indent="-469900" algn="just"/>
            <a:r>
              <a:rPr lang="en-US" b="1" dirty="0" smtClean="0">
                <a:latin typeface="Calibri" pitchFamily="34" charset="0"/>
                <a:cs typeface="Calibri" pitchFamily="34" charset="0"/>
              </a:rPr>
              <a:t>If it is used across the organization, it will help to give a </a:t>
            </a:r>
            <a:r>
              <a:rPr lang="en-US" b="1" dirty="0" smtClean="0">
                <a:solidFill>
                  <a:srgbClr val="FF0000"/>
                </a:solidFill>
                <a:latin typeface="Calibri" pitchFamily="34" charset="0"/>
                <a:cs typeface="Calibri" pitchFamily="34" charset="0"/>
              </a:rPr>
              <a:t>corporate look</a:t>
            </a:r>
            <a:r>
              <a:rPr lang="en-US" b="1" dirty="0" smtClean="0">
                <a:latin typeface="Calibri" pitchFamily="34" charset="0"/>
                <a:cs typeface="Calibri" pitchFamily="34" charset="0"/>
              </a:rPr>
              <a:t> to all the User Interfaces.</a:t>
            </a:r>
          </a:p>
        </p:txBody>
      </p:sp>
      <p:sp>
        <p:nvSpPr>
          <p:cNvPr id="5" name="Slide Number Placeholder 4"/>
          <p:cNvSpPr>
            <a:spLocks noGrp="1"/>
          </p:cNvSpPr>
          <p:nvPr>
            <p:ph type="sldNum" sz="quarter" idx="12"/>
          </p:nvPr>
        </p:nvSpPr>
        <p:spPr/>
        <p:txBody>
          <a:bodyPr/>
          <a:lstStyle/>
          <a:p>
            <a:fld id="{CD1BB0B1-F5A1-4ED6-814D-7F67699B7935}" type="slidenum">
              <a:rPr lang="en-US" smtClean="0"/>
              <a:pPr/>
              <a:t>23</a:t>
            </a:fld>
            <a:endParaRPr lang="en-US" dirty="0"/>
          </a:p>
        </p:txBody>
      </p:sp>
    </p:spTree>
    <p:extLst>
      <p:ext uri="{BB962C8B-B14F-4D97-AF65-F5344CB8AC3E}">
        <p14:creationId xmlns:p14="http://schemas.microsoft.com/office/powerpoint/2010/main" xmlns="" val="30273886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48087519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447800"/>
            <a:ext cx="8229600" cy="4678363"/>
          </a:xfrm>
        </p:spPr>
        <p:txBody>
          <a:bodyPr>
            <a:normAutofit fontScale="92500" lnSpcReduction="10000"/>
          </a:bodyPr>
          <a:lstStyle/>
          <a:p>
            <a:pPr marL="469900" indent="-469900"/>
            <a:r>
              <a:rPr lang="en-US" b="1" dirty="0" smtClean="0">
                <a:solidFill>
                  <a:srgbClr val="FF0000"/>
                </a:solidFill>
                <a:latin typeface="Calibri" pitchFamily="34" charset="0"/>
                <a:cs typeface="Calibri" pitchFamily="34" charset="0"/>
              </a:rPr>
              <a:t>Good Interface</a:t>
            </a:r>
          </a:p>
          <a:p>
            <a:pPr marL="869950" lvl="1" indent="-469900"/>
            <a:r>
              <a:rPr lang="en-US" b="1" dirty="0" smtClean="0">
                <a:latin typeface="Calibri" pitchFamily="34" charset="0"/>
                <a:cs typeface="Calibri" pitchFamily="34" charset="0"/>
              </a:rPr>
              <a:t>Saves money</a:t>
            </a:r>
          </a:p>
          <a:p>
            <a:pPr marL="869950" lvl="1" indent="-469900"/>
            <a:r>
              <a:rPr lang="en-US" b="1" dirty="0" smtClean="0">
                <a:latin typeface="Calibri" pitchFamily="34" charset="0"/>
                <a:cs typeface="Calibri" pitchFamily="34" charset="0"/>
              </a:rPr>
              <a:t>Convinces user to use product</a:t>
            </a:r>
          </a:p>
          <a:p>
            <a:pPr marL="869950" lvl="1" indent="-469900"/>
            <a:r>
              <a:rPr lang="en-US" b="1" dirty="0" smtClean="0">
                <a:latin typeface="Calibri" pitchFamily="34" charset="0"/>
                <a:cs typeface="Calibri" pitchFamily="34" charset="0"/>
              </a:rPr>
              <a:t>Keeps existing users and bring in new ones</a:t>
            </a:r>
          </a:p>
          <a:p>
            <a:pPr marL="869950" lvl="1" indent="-469900"/>
            <a:r>
              <a:rPr lang="en-US" b="1" dirty="0" smtClean="0">
                <a:latin typeface="Calibri" pitchFamily="34" charset="0"/>
                <a:cs typeface="Calibri" pitchFamily="34" charset="0"/>
              </a:rPr>
              <a:t>Achieves usability</a:t>
            </a:r>
          </a:p>
          <a:p>
            <a:pPr marL="469900" indent="-469900"/>
            <a:r>
              <a:rPr lang="en-US" b="1" dirty="0" smtClean="0">
                <a:solidFill>
                  <a:srgbClr val="FF0000"/>
                </a:solidFill>
                <a:latin typeface="Calibri" pitchFamily="34" charset="0"/>
                <a:cs typeface="Calibri" pitchFamily="34" charset="0"/>
              </a:rPr>
              <a:t>Bad Interface</a:t>
            </a:r>
          </a:p>
          <a:p>
            <a:pPr marL="869950" lvl="1" indent="-469900"/>
            <a:r>
              <a:rPr lang="en-US" b="1" dirty="0" smtClean="0">
                <a:latin typeface="Calibri" pitchFamily="34" charset="0"/>
                <a:cs typeface="Calibri" pitchFamily="34" charset="0"/>
              </a:rPr>
              <a:t>Leads to User Frustration and Dissatisfaction</a:t>
            </a:r>
          </a:p>
          <a:p>
            <a:pPr marL="869950" lvl="1" indent="-469900"/>
            <a:r>
              <a:rPr lang="en-US" b="1" dirty="0" smtClean="0">
                <a:latin typeface="Calibri" pitchFamily="34" charset="0"/>
                <a:cs typeface="Calibri" pitchFamily="34" charset="0"/>
              </a:rPr>
              <a:t>Loss of Productivity</a:t>
            </a:r>
          </a:p>
          <a:p>
            <a:pPr marL="869950" lvl="1" indent="-469900"/>
            <a:r>
              <a:rPr lang="en-US" b="1" dirty="0" smtClean="0">
                <a:latin typeface="Calibri" pitchFamily="34" charset="0"/>
                <a:cs typeface="Calibri" pitchFamily="34" charset="0"/>
              </a:rPr>
              <a:t>Less Efficiency</a:t>
            </a:r>
          </a:p>
          <a:p>
            <a:pPr marL="869950" lvl="1" indent="-469900"/>
            <a:r>
              <a:rPr lang="en-US" b="1" dirty="0" smtClean="0">
                <a:latin typeface="Calibri" pitchFamily="34" charset="0"/>
                <a:cs typeface="Calibri" pitchFamily="34" charset="0"/>
              </a:rPr>
              <a:t>More Money</a:t>
            </a:r>
          </a:p>
        </p:txBody>
      </p:sp>
      <p:sp>
        <p:nvSpPr>
          <p:cNvPr id="5" name="Slide Number Placeholder 4"/>
          <p:cNvSpPr>
            <a:spLocks noGrp="1"/>
          </p:cNvSpPr>
          <p:nvPr>
            <p:ph type="sldNum" sz="quarter" idx="12"/>
          </p:nvPr>
        </p:nvSpPr>
        <p:spPr/>
        <p:txBody>
          <a:bodyPr/>
          <a:lstStyle/>
          <a:p>
            <a:fld id="{CD1BB0B1-F5A1-4ED6-814D-7F67699B7935}" type="slidenum">
              <a:rPr lang="en-US" smtClean="0"/>
              <a:pPr/>
              <a:t>24</a:t>
            </a:fld>
            <a:endParaRPr lang="en-US" dirty="0"/>
          </a:p>
        </p:txBody>
      </p:sp>
    </p:spTree>
    <p:extLst>
      <p:ext uri="{BB962C8B-B14F-4D97-AF65-F5344CB8AC3E}">
        <p14:creationId xmlns:p14="http://schemas.microsoft.com/office/powerpoint/2010/main" xmlns="" val="92946585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9086527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469900" indent="-469900" algn="just"/>
            <a:r>
              <a:rPr lang="en-US" b="1" dirty="0" smtClean="0">
                <a:latin typeface="Calibri" pitchFamily="34" charset="0"/>
                <a:cs typeface="Calibri" pitchFamily="34" charset="0"/>
              </a:rPr>
              <a:t>It’s also common that beautiful interfaces don’t </a:t>
            </a:r>
            <a:r>
              <a:rPr lang="en-US" b="1" dirty="0" smtClean="0">
                <a:solidFill>
                  <a:srgbClr val="FF0000"/>
                </a:solidFill>
                <a:latin typeface="Calibri" pitchFamily="34" charset="0"/>
                <a:cs typeface="Calibri" pitchFamily="34" charset="0"/>
              </a:rPr>
              <a:t>stay</a:t>
            </a:r>
            <a:r>
              <a:rPr lang="en-US" b="1" dirty="0" smtClean="0">
                <a:latin typeface="Calibri" pitchFamily="34" charset="0"/>
                <a:cs typeface="Calibri" pitchFamily="34" charset="0"/>
              </a:rPr>
              <a:t> beautiful.</a:t>
            </a:r>
          </a:p>
          <a:p>
            <a:pPr marL="469900" indent="-469900" algn="just"/>
            <a:r>
              <a:rPr lang="en-US" b="1" dirty="0" smtClean="0">
                <a:solidFill>
                  <a:srgbClr val="FF0000"/>
                </a:solidFill>
                <a:latin typeface="Calibri" pitchFamily="34" charset="0"/>
                <a:cs typeface="Calibri" pitchFamily="34" charset="0"/>
              </a:rPr>
              <a:t>Interface style guides </a:t>
            </a:r>
            <a:r>
              <a:rPr lang="en-US" b="1" dirty="0" smtClean="0">
                <a:latin typeface="Calibri" pitchFamily="34" charset="0"/>
                <a:cs typeface="Calibri" pitchFamily="34" charset="0"/>
              </a:rPr>
              <a:t>are extremely best practices for design and development. However, keeping that information updated and functional is imperative</a:t>
            </a:r>
          </a:p>
        </p:txBody>
      </p:sp>
      <p:sp>
        <p:nvSpPr>
          <p:cNvPr id="5" name="Slide Number Placeholder 4"/>
          <p:cNvSpPr>
            <a:spLocks noGrp="1"/>
          </p:cNvSpPr>
          <p:nvPr>
            <p:ph type="sldNum" sz="quarter" idx="12"/>
          </p:nvPr>
        </p:nvSpPr>
        <p:spPr/>
        <p:txBody>
          <a:bodyPr/>
          <a:lstStyle/>
          <a:p>
            <a:fld id="{CD1BB0B1-F5A1-4ED6-814D-7F67699B7935}" type="slidenum">
              <a:rPr lang="en-US" smtClean="0"/>
              <a:pPr/>
              <a:t>25</a:t>
            </a:fld>
            <a:endParaRPr lang="en-US" dirty="0"/>
          </a:p>
        </p:txBody>
      </p:sp>
    </p:spTree>
    <p:extLst>
      <p:ext uri="{BB962C8B-B14F-4D97-AF65-F5344CB8AC3E}">
        <p14:creationId xmlns:p14="http://schemas.microsoft.com/office/powerpoint/2010/main" xmlns="" val="140142157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10818450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447800"/>
            <a:ext cx="8229600" cy="4525963"/>
          </a:xfrm>
        </p:spPr>
        <p:txBody>
          <a:bodyPr>
            <a:normAutofit/>
          </a:bodyPr>
          <a:lstStyle/>
          <a:p>
            <a:pPr marL="469900" indent="-469900" algn="just"/>
            <a:r>
              <a:rPr lang="en-US" b="1" dirty="0" smtClean="0">
                <a:solidFill>
                  <a:srgbClr val="FF0000"/>
                </a:solidFill>
                <a:latin typeface="Calibri" pitchFamily="34" charset="0"/>
                <a:cs typeface="Calibri" pitchFamily="34" charset="0"/>
              </a:rPr>
              <a:t>Principles</a:t>
            </a:r>
            <a:endParaRPr lang="en-US" b="1" dirty="0">
              <a:solidFill>
                <a:srgbClr val="FF0000"/>
              </a:solidFill>
              <a:latin typeface="Calibri" pitchFamily="34" charset="0"/>
              <a:cs typeface="Calibri" pitchFamily="34" charset="0"/>
            </a:endParaRPr>
          </a:p>
          <a:p>
            <a:pPr marL="869950" lvl="1" indent="-469900" algn="just"/>
            <a:r>
              <a:rPr lang="en-US" b="1" dirty="0" smtClean="0">
                <a:latin typeface="Calibri" pitchFamily="34" charset="0"/>
                <a:cs typeface="Calibri" pitchFamily="34" charset="0"/>
              </a:rPr>
              <a:t>Principles of Design describe the methods of arranging and assembling elements.</a:t>
            </a:r>
          </a:p>
          <a:p>
            <a:pPr marL="1270000" lvl="2" indent="-469900" algn="just"/>
            <a:r>
              <a:rPr lang="en-US" b="1" dirty="0" smtClean="0">
                <a:latin typeface="Calibri" pitchFamily="34" charset="0"/>
                <a:cs typeface="Calibri" pitchFamily="34" charset="0"/>
              </a:rPr>
              <a:t>Balance, Unity, Variety, Proportion, Rhythm and Grids</a:t>
            </a:r>
          </a:p>
          <a:p>
            <a:pPr marL="469900" indent="-469900" algn="just"/>
            <a:r>
              <a:rPr lang="en-US" b="1" dirty="0" smtClean="0">
                <a:solidFill>
                  <a:srgbClr val="FF0000"/>
                </a:solidFill>
                <a:latin typeface="Calibri" pitchFamily="34" charset="0"/>
                <a:cs typeface="Calibri" pitchFamily="34" charset="0"/>
              </a:rPr>
              <a:t>Elements</a:t>
            </a:r>
          </a:p>
          <a:p>
            <a:pPr marL="869950" lvl="1" indent="-469900" algn="just"/>
            <a:r>
              <a:rPr lang="en-US" b="1" dirty="0" smtClean="0">
                <a:latin typeface="Calibri" pitchFamily="34" charset="0"/>
                <a:cs typeface="Calibri" pitchFamily="34" charset="0"/>
              </a:rPr>
              <a:t>Elements of Design are the graphic items that are the building blocks of all design</a:t>
            </a:r>
          </a:p>
          <a:p>
            <a:pPr marL="1270000" lvl="2" indent="-469900" algn="just"/>
            <a:r>
              <a:rPr lang="en-US" b="1" dirty="0" smtClean="0">
                <a:latin typeface="Calibri" pitchFamily="34" charset="0"/>
                <a:cs typeface="Calibri" pitchFamily="34" charset="0"/>
              </a:rPr>
              <a:t>Line, Shape, Space, Color, Value, Texture, Movement and Type</a:t>
            </a:r>
          </a:p>
        </p:txBody>
      </p:sp>
      <p:sp>
        <p:nvSpPr>
          <p:cNvPr id="5" name="Slide Number Placeholder 4"/>
          <p:cNvSpPr>
            <a:spLocks noGrp="1"/>
          </p:cNvSpPr>
          <p:nvPr>
            <p:ph type="sldNum" sz="quarter" idx="12"/>
          </p:nvPr>
        </p:nvSpPr>
        <p:spPr/>
        <p:txBody>
          <a:bodyPr/>
          <a:lstStyle/>
          <a:p>
            <a:fld id="{CD1BB0B1-F5A1-4ED6-814D-7F67699B7935}" type="slidenum">
              <a:rPr lang="en-US" smtClean="0"/>
              <a:pPr/>
              <a:t>26</a:t>
            </a:fld>
            <a:endParaRPr lang="en-US" dirty="0"/>
          </a:p>
        </p:txBody>
      </p:sp>
    </p:spTree>
    <p:extLst>
      <p:ext uri="{BB962C8B-B14F-4D97-AF65-F5344CB8AC3E}">
        <p14:creationId xmlns:p14="http://schemas.microsoft.com/office/powerpoint/2010/main" xmlns="" val="217232192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13264118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b="1" dirty="0" smtClean="0">
                <a:latin typeface="Calibri" pitchFamily="34" charset="0"/>
                <a:cs typeface="Calibri" pitchFamily="34" charset="0"/>
              </a:rPr>
              <a:t>Font Metrics</a:t>
            </a:r>
            <a:endParaRPr lang="en-US" sz="2400"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27</a:t>
            </a:fld>
            <a:endParaRPr lang="en-US" dirty="0"/>
          </a:p>
        </p:txBody>
      </p:sp>
      <p:pic>
        <p:nvPicPr>
          <p:cNvPr id="8" name="Picture 2" descr="http://upload.wikimedia.org/wikipedia/commons/thumb/3/39/Typography_Line_Terms.svg/410px-Typography_Line_Terms.svg.png"/>
          <p:cNvPicPr>
            <a:picLocks noChangeAspect="1" noChangeArrowheads="1"/>
          </p:cNvPicPr>
          <p:nvPr/>
        </p:nvPicPr>
        <p:blipFill>
          <a:blip r:embed="rId6" cstate="print"/>
          <a:srcRect/>
          <a:stretch>
            <a:fillRect/>
          </a:stretch>
        </p:blipFill>
        <p:spPr bwMode="auto">
          <a:xfrm>
            <a:off x="1066932" y="2605880"/>
            <a:ext cx="7010136" cy="2956719"/>
          </a:xfrm>
          <a:prstGeom prst="rect">
            <a:avLst/>
          </a:prstGeom>
          <a:noFill/>
        </p:spPr>
      </p:pic>
    </p:spTree>
    <p:extLst>
      <p:ext uri="{BB962C8B-B14F-4D97-AF65-F5344CB8AC3E}">
        <p14:creationId xmlns:p14="http://schemas.microsoft.com/office/powerpoint/2010/main" xmlns="" val="11702638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71696332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600200"/>
            <a:ext cx="8229600" cy="4800600"/>
          </a:xfrm>
        </p:spPr>
        <p:txBody>
          <a:bodyPr>
            <a:normAutofit/>
          </a:bodyPr>
          <a:lstStyle/>
          <a:p>
            <a:pPr marL="469900" indent="-469900"/>
            <a:r>
              <a:rPr lang="en-US" b="1" dirty="0" smtClean="0">
                <a:latin typeface="Calibri" pitchFamily="34" charset="0"/>
                <a:cs typeface="Calibri" pitchFamily="34" charset="0"/>
              </a:rPr>
              <a:t>Typography is the style and appearance of words</a:t>
            </a:r>
          </a:p>
          <a:p>
            <a:pPr marL="469900" indent="-469900"/>
            <a:r>
              <a:rPr lang="en-US" dirty="0"/>
              <a:t>We </a:t>
            </a:r>
            <a:r>
              <a:rPr lang="en-US" dirty="0">
                <a:latin typeface="Aharoni" pitchFamily="2" charset="-79"/>
                <a:cs typeface="Aharoni" pitchFamily="2" charset="-79"/>
              </a:rPr>
              <a:t>can</a:t>
            </a:r>
            <a:r>
              <a:rPr lang="en-US" dirty="0"/>
              <a:t> </a:t>
            </a:r>
            <a:r>
              <a:rPr lang="en-US" dirty="0">
                <a:latin typeface="Arial Narrow" pitchFamily="34" charset="0"/>
              </a:rPr>
              <a:t>present</a:t>
            </a:r>
            <a:r>
              <a:rPr lang="en-US" dirty="0"/>
              <a:t> </a:t>
            </a:r>
            <a:r>
              <a:rPr lang="en-US" dirty="0">
                <a:latin typeface="Bookman Old Style" pitchFamily="18" charset="0"/>
                <a:ea typeface="Batang" pitchFamily="18" charset="-127"/>
              </a:rPr>
              <a:t>words</a:t>
            </a:r>
            <a:r>
              <a:rPr lang="en-US" dirty="0"/>
              <a:t> </a:t>
            </a:r>
            <a:r>
              <a:rPr lang="en-US" dirty="0">
                <a:latin typeface="Bradley Hand ITC" pitchFamily="66" charset="0"/>
              </a:rPr>
              <a:t>in</a:t>
            </a:r>
            <a:r>
              <a:rPr lang="en-US" dirty="0"/>
              <a:t> </a:t>
            </a:r>
            <a:r>
              <a:rPr lang="en-US" dirty="0">
                <a:latin typeface="Euphemia" pitchFamily="34" charset="0"/>
              </a:rPr>
              <a:t>many</a:t>
            </a:r>
            <a:r>
              <a:rPr lang="en-US" dirty="0"/>
              <a:t> </a:t>
            </a:r>
            <a:r>
              <a:rPr lang="en-US" dirty="0" smtClean="0">
                <a:latin typeface="Castellar" pitchFamily="18" charset="0"/>
              </a:rPr>
              <a:t>fonts</a:t>
            </a:r>
          </a:p>
          <a:p>
            <a:pPr marL="469900" indent="-469900"/>
            <a:r>
              <a:rPr lang="en-US" dirty="0"/>
              <a:t>and </a:t>
            </a:r>
            <a:r>
              <a:rPr lang="en-US" sz="5400" dirty="0"/>
              <a:t>in</a:t>
            </a:r>
            <a:r>
              <a:rPr lang="en-US" dirty="0"/>
              <a:t> </a:t>
            </a:r>
            <a:r>
              <a:rPr lang="en-US" sz="8000" dirty="0"/>
              <a:t>many</a:t>
            </a:r>
            <a:r>
              <a:rPr lang="en-US" dirty="0"/>
              <a:t> different </a:t>
            </a:r>
            <a:r>
              <a:rPr lang="en-US" sz="9600" dirty="0"/>
              <a:t>sizes</a:t>
            </a:r>
          </a:p>
          <a:p>
            <a:pPr marL="469900" indent="-469900"/>
            <a:r>
              <a:rPr lang="en-US" b="1" dirty="0" smtClean="0">
                <a:latin typeface="Calibri" pitchFamily="34" charset="0"/>
                <a:cs typeface="Calibri" pitchFamily="34" charset="0"/>
              </a:rPr>
              <a:t>We see how it effects the user</a:t>
            </a:r>
          </a:p>
        </p:txBody>
      </p:sp>
      <p:sp>
        <p:nvSpPr>
          <p:cNvPr id="5" name="Slide Number Placeholder 4"/>
          <p:cNvSpPr>
            <a:spLocks noGrp="1"/>
          </p:cNvSpPr>
          <p:nvPr>
            <p:ph type="sldNum" sz="quarter" idx="12"/>
          </p:nvPr>
        </p:nvSpPr>
        <p:spPr/>
        <p:txBody>
          <a:bodyPr/>
          <a:lstStyle/>
          <a:p>
            <a:fld id="{CD1BB0B1-F5A1-4ED6-814D-7F67699B7935}" type="slidenum">
              <a:rPr lang="en-US" smtClean="0"/>
              <a:pPr/>
              <a:t>28</a:t>
            </a:fld>
            <a:endParaRPr lang="en-US" dirty="0"/>
          </a:p>
        </p:txBody>
      </p:sp>
    </p:spTree>
    <p:extLst>
      <p:ext uri="{BB962C8B-B14F-4D97-AF65-F5344CB8AC3E}">
        <p14:creationId xmlns:p14="http://schemas.microsoft.com/office/powerpoint/2010/main" xmlns="" val="87169554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3261781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57200" y="1600200"/>
            <a:ext cx="8229600" cy="4800600"/>
          </a:xfrm>
        </p:spPr>
        <p:txBody>
          <a:bodyPr>
            <a:normAutofit fontScale="62500" lnSpcReduction="20000"/>
          </a:bodyPr>
          <a:lstStyle/>
          <a:p>
            <a:pPr algn="just"/>
            <a:r>
              <a:rPr lang="en-US" sz="4600" dirty="0">
                <a:solidFill>
                  <a:srgbClr val="FF0000"/>
                </a:solidFill>
              </a:rPr>
              <a:t>Typography has huge effects on how people see and interact with your content.</a:t>
            </a:r>
            <a:r>
              <a:rPr lang="en-US" sz="4600" dirty="0"/>
              <a:t> Type, although often invisible to most people, has an enormous effect on how your content is communicated.</a:t>
            </a:r>
          </a:p>
          <a:p>
            <a:pPr lvl="1" algn="just"/>
            <a:r>
              <a:rPr lang="en-US" sz="4200" b="1" dirty="0">
                <a:solidFill>
                  <a:srgbClr val="FF0000"/>
                </a:solidFill>
              </a:rPr>
              <a:t>For </a:t>
            </a:r>
            <a:r>
              <a:rPr lang="en-US" sz="4200" b="1" dirty="0" smtClean="0">
                <a:solidFill>
                  <a:srgbClr val="FF0000"/>
                </a:solidFill>
              </a:rPr>
              <a:t>example: </a:t>
            </a:r>
            <a:r>
              <a:rPr lang="en-US" sz="4200" dirty="0"/>
              <a:t>consider the letter “R” as done in Gill Sans. In this letterform, there is a perception that the weight of the letter is uniform throughout. However, when examined closely, there is a difference in the weights at different parts of the letter. If you look at the bottom of the letter, you see a different thickness than in other parts of the letter. This is an example that shows that in graphic design, it is important to design things to be perceptually balanced and perceptually uniform.</a:t>
            </a:r>
          </a:p>
          <a:p>
            <a:pPr marL="469900" indent="-469900"/>
            <a:endParaRPr lang="en-US"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29</a:t>
            </a:fld>
            <a:endParaRPr lang="en-US" dirty="0"/>
          </a:p>
        </p:txBody>
      </p:sp>
    </p:spTree>
    <p:extLst>
      <p:ext uri="{BB962C8B-B14F-4D97-AF65-F5344CB8AC3E}">
        <p14:creationId xmlns:p14="http://schemas.microsoft.com/office/powerpoint/2010/main" xmlns="" val="30278694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xmlns="" val="3538040817"/>
              </p:ext>
            </p:extLst>
          </p:nvPr>
        </p:nvGraphicFramePr>
        <p:xfrm>
          <a:off x="685800" y="2130425"/>
          <a:ext cx="7772400" cy="147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3</a:t>
            </a:fld>
            <a:endParaRPr lang="en-US" dirty="0"/>
          </a:p>
        </p:txBody>
      </p:sp>
    </p:spTree>
    <p:extLst>
      <p:ext uri="{BB962C8B-B14F-4D97-AF65-F5344CB8AC3E}">
        <p14:creationId xmlns:p14="http://schemas.microsoft.com/office/powerpoint/2010/main" xmlns="" val="15046147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31241067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30</a:t>
            </a:fld>
            <a:endParaRPr lang="en-US" dirty="0"/>
          </a:p>
        </p:txBody>
      </p:sp>
      <p:pic>
        <p:nvPicPr>
          <p:cNvPr id="7"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138362" y="1865312"/>
            <a:ext cx="4867275" cy="39957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565534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83479285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marL="469900" indent="-469900"/>
            <a:r>
              <a:rPr lang="en-US" b="1" dirty="0" smtClean="0">
                <a:solidFill>
                  <a:srgbClr val="FF0000"/>
                </a:solidFill>
                <a:latin typeface="Calibri" pitchFamily="34" charset="0"/>
                <a:cs typeface="Calibri" pitchFamily="34" charset="0"/>
              </a:rPr>
              <a:t>Here are six typographic terms to know</a:t>
            </a:r>
          </a:p>
          <a:p>
            <a:pPr marL="869950" lvl="1" indent="-469900"/>
            <a:r>
              <a:rPr lang="en-US" b="1" dirty="0" smtClean="0">
                <a:latin typeface="Calibri" pitchFamily="34" charset="0"/>
                <a:cs typeface="Calibri" pitchFamily="34" charset="0"/>
              </a:rPr>
              <a:t>Point Size</a:t>
            </a:r>
          </a:p>
          <a:p>
            <a:pPr marL="869950" lvl="1" indent="-469900"/>
            <a:r>
              <a:rPr lang="en-US" b="1" dirty="0" smtClean="0">
                <a:latin typeface="Calibri" pitchFamily="34" charset="0"/>
                <a:cs typeface="Calibri" pitchFamily="34" charset="0"/>
              </a:rPr>
              <a:t>Leading</a:t>
            </a:r>
          </a:p>
          <a:p>
            <a:pPr marL="869950" lvl="1" indent="-469900"/>
            <a:r>
              <a:rPr lang="en-US" b="1" dirty="0" smtClean="0">
                <a:latin typeface="Calibri" pitchFamily="34" charset="0"/>
                <a:cs typeface="Calibri" pitchFamily="34" charset="0"/>
              </a:rPr>
              <a:t>X-height</a:t>
            </a:r>
          </a:p>
          <a:p>
            <a:pPr marL="869950" lvl="1" indent="-469900"/>
            <a:r>
              <a:rPr lang="en-US" b="1" dirty="0" smtClean="0">
                <a:latin typeface="Calibri" pitchFamily="34" charset="0"/>
                <a:cs typeface="Calibri" pitchFamily="34" charset="0"/>
              </a:rPr>
              <a:t>Ascenders and Descenders</a:t>
            </a:r>
          </a:p>
          <a:p>
            <a:pPr marL="869950" lvl="1" indent="-469900"/>
            <a:r>
              <a:rPr lang="en-US" b="1" dirty="0" smtClean="0">
                <a:latin typeface="Calibri" pitchFamily="34" charset="0"/>
                <a:cs typeface="Calibri" pitchFamily="34" charset="0"/>
              </a:rPr>
              <a:t>Weight</a:t>
            </a:r>
          </a:p>
          <a:p>
            <a:pPr marL="869950" lvl="1" indent="-469900"/>
            <a:r>
              <a:rPr lang="en-US" b="1" dirty="0" smtClean="0">
                <a:latin typeface="Calibri" pitchFamily="34" charset="0"/>
                <a:cs typeface="Calibri" pitchFamily="34" charset="0"/>
              </a:rPr>
              <a:t>Serifs</a:t>
            </a:r>
          </a:p>
        </p:txBody>
      </p:sp>
      <p:sp>
        <p:nvSpPr>
          <p:cNvPr id="5" name="Slide Number Placeholder 4"/>
          <p:cNvSpPr>
            <a:spLocks noGrp="1"/>
          </p:cNvSpPr>
          <p:nvPr>
            <p:ph type="sldNum" sz="quarter" idx="12"/>
          </p:nvPr>
        </p:nvSpPr>
        <p:spPr/>
        <p:txBody>
          <a:bodyPr/>
          <a:lstStyle/>
          <a:p>
            <a:fld id="{CD1BB0B1-F5A1-4ED6-814D-7F67699B7935}" type="slidenum">
              <a:rPr lang="en-US" smtClean="0"/>
              <a:pPr/>
              <a:t>31</a:t>
            </a:fld>
            <a:endParaRPr lang="en-US" dirty="0"/>
          </a:p>
        </p:txBody>
      </p:sp>
    </p:spTree>
    <p:extLst>
      <p:ext uri="{BB962C8B-B14F-4D97-AF65-F5344CB8AC3E}">
        <p14:creationId xmlns:p14="http://schemas.microsoft.com/office/powerpoint/2010/main" xmlns="" val="237019134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10709281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sz="2400" b="1" dirty="0">
                <a:solidFill>
                  <a:srgbClr val="FF0000"/>
                </a:solidFill>
                <a:latin typeface="Calibri" pitchFamily="34" charset="0"/>
                <a:cs typeface="Calibri" pitchFamily="34" charset="0"/>
              </a:rPr>
              <a:t>The point size of the font </a:t>
            </a:r>
            <a:r>
              <a:rPr lang="en-US" sz="2400" b="1" dirty="0">
                <a:latin typeface="Calibri" pitchFamily="34" charset="0"/>
                <a:cs typeface="Calibri" pitchFamily="34" charset="0"/>
              </a:rPr>
              <a:t>is simply the size of the font on the page. Note that although point sizes specify the height of the font in points, a 12 point size in one font will not always be exactly identical to 12 points in another font.</a:t>
            </a:r>
          </a:p>
        </p:txBody>
      </p:sp>
      <p:sp>
        <p:nvSpPr>
          <p:cNvPr id="5" name="Slide Number Placeholder 4"/>
          <p:cNvSpPr>
            <a:spLocks noGrp="1"/>
          </p:cNvSpPr>
          <p:nvPr>
            <p:ph type="sldNum" sz="quarter" idx="12"/>
          </p:nvPr>
        </p:nvSpPr>
        <p:spPr/>
        <p:txBody>
          <a:bodyPr/>
          <a:lstStyle/>
          <a:p>
            <a:fld id="{CD1BB0B1-F5A1-4ED6-814D-7F67699B7935}" type="slidenum">
              <a:rPr lang="en-US" smtClean="0"/>
              <a:pPr/>
              <a:t>32</a:t>
            </a:fld>
            <a:endParaRPr lang="en-US" dirty="0"/>
          </a:p>
        </p:txBody>
      </p:sp>
      <p:pic>
        <p:nvPicPr>
          <p:cNvPr id="7"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47737" y="3352800"/>
            <a:ext cx="7248525" cy="2590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58701761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136136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sz="2400" b="1" dirty="0" smtClean="0">
                <a:latin typeface="Calibri" pitchFamily="34" charset="0"/>
                <a:cs typeface="Calibri" pitchFamily="34" charset="0"/>
              </a:rPr>
              <a:t>Leading refers to the </a:t>
            </a:r>
            <a:r>
              <a:rPr lang="en-US" sz="2400" b="1" dirty="0" smtClean="0">
                <a:solidFill>
                  <a:srgbClr val="FF0000"/>
                </a:solidFill>
                <a:latin typeface="Calibri" pitchFamily="34" charset="0"/>
                <a:cs typeface="Calibri" pitchFamily="34" charset="0"/>
              </a:rPr>
              <a:t>height of the line</a:t>
            </a:r>
            <a:r>
              <a:rPr lang="en-US" sz="2400" b="1" dirty="0" smtClean="0">
                <a:latin typeface="Calibri" pitchFamily="34" charset="0"/>
                <a:cs typeface="Calibri" pitchFamily="34" charset="0"/>
              </a:rPr>
              <a:t>, with greater leading meaning greater space between each line of the content. It’s customary to have 20% of your font size as your leading.</a:t>
            </a:r>
            <a:endParaRPr lang="en-US" sz="2400"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33</a:t>
            </a:fld>
            <a:endParaRPr lang="en-US" dirty="0"/>
          </a:p>
        </p:txBody>
      </p:sp>
      <p:pic>
        <p:nvPicPr>
          <p:cNvPr id="8" name="Picture 2" descr="lec5.14"/>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717431" y="3078690"/>
            <a:ext cx="5867400" cy="3029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900106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94372095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r>
              <a:rPr lang="en-US" sz="2400" b="1" dirty="0">
                <a:latin typeface="Calibri" pitchFamily="34" charset="0"/>
                <a:cs typeface="Calibri" pitchFamily="34" charset="0"/>
              </a:rPr>
              <a:t>The height of the </a:t>
            </a:r>
            <a:r>
              <a:rPr lang="en-US" sz="2400" b="1" dirty="0">
                <a:solidFill>
                  <a:srgbClr val="FF0000"/>
                </a:solidFill>
                <a:latin typeface="Calibri" pitchFamily="34" charset="0"/>
                <a:cs typeface="Calibri" pitchFamily="34" charset="0"/>
              </a:rPr>
              <a:t>lowercase letters is known as the x-height </a:t>
            </a:r>
            <a:r>
              <a:rPr lang="en-US" sz="2400" b="1" dirty="0">
                <a:latin typeface="Calibri" pitchFamily="34" charset="0"/>
                <a:cs typeface="Calibri" pitchFamily="34" charset="0"/>
              </a:rPr>
              <a:t>of the font, which has an effect on the readability of the font. In general, fonts with greater x-heights are easier to read at small font sizes than fonts with smaller x-heights.</a:t>
            </a:r>
          </a:p>
        </p:txBody>
      </p:sp>
      <p:sp>
        <p:nvSpPr>
          <p:cNvPr id="5" name="Slide Number Placeholder 4"/>
          <p:cNvSpPr>
            <a:spLocks noGrp="1"/>
          </p:cNvSpPr>
          <p:nvPr>
            <p:ph type="sldNum" sz="quarter" idx="12"/>
          </p:nvPr>
        </p:nvSpPr>
        <p:spPr/>
        <p:txBody>
          <a:bodyPr/>
          <a:lstStyle/>
          <a:p>
            <a:fld id="{CD1BB0B1-F5A1-4ED6-814D-7F67699B7935}" type="slidenum">
              <a:rPr lang="en-US" smtClean="0"/>
              <a:pPr/>
              <a:t>34</a:t>
            </a:fld>
            <a:endParaRPr lang="en-US" dirty="0"/>
          </a:p>
        </p:txBody>
      </p:sp>
      <p:pic>
        <p:nvPicPr>
          <p:cNvPr id="7" name="Picture 2" descr="lec5.1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33387" y="3276600"/>
            <a:ext cx="8277225" cy="2438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7627210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4336951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r>
              <a:rPr lang="en-US" sz="2400" b="1" dirty="0">
                <a:latin typeface="Calibri" pitchFamily="34" charset="0"/>
                <a:cs typeface="Calibri" pitchFamily="34" charset="0"/>
              </a:rPr>
              <a:t>These are the </a:t>
            </a:r>
            <a:r>
              <a:rPr lang="en-US" sz="2400" b="1" dirty="0">
                <a:solidFill>
                  <a:srgbClr val="FF0000"/>
                </a:solidFill>
                <a:latin typeface="Calibri" pitchFamily="34" charset="0"/>
                <a:cs typeface="Calibri" pitchFamily="34" charset="0"/>
              </a:rPr>
              <a:t>parts of the letters that extend above or below the lines of the font</a:t>
            </a:r>
            <a:r>
              <a:rPr lang="en-US" sz="2400" b="1" dirty="0">
                <a:latin typeface="Calibri" pitchFamily="34" charset="0"/>
                <a:cs typeface="Calibri" pitchFamily="34" charset="0"/>
              </a:rPr>
              <a:t>, such as the part of the letter “y” that extends below the bottom, or the part of the letter “l” that extends above the top.</a:t>
            </a:r>
          </a:p>
        </p:txBody>
      </p:sp>
      <p:sp>
        <p:nvSpPr>
          <p:cNvPr id="5" name="Slide Number Placeholder 4"/>
          <p:cNvSpPr>
            <a:spLocks noGrp="1"/>
          </p:cNvSpPr>
          <p:nvPr>
            <p:ph type="sldNum" sz="quarter" idx="12"/>
          </p:nvPr>
        </p:nvSpPr>
        <p:spPr/>
        <p:txBody>
          <a:bodyPr/>
          <a:lstStyle/>
          <a:p>
            <a:fld id="{CD1BB0B1-F5A1-4ED6-814D-7F67699B7935}" type="slidenum">
              <a:rPr lang="en-US" smtClean="0"/>
              <a:pPr/>
              <a:t>35</a:t>
            </a:fld>
            <a:endParaRPr lang="en-US" dirty="0"/>
          </a:p>
        </p:txBody>
      </p:sp>
      <p:pic>
        <p:nvPicPr>
          <p:cNvPr id="7" name="Picture 2" descr="lec5.1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33387" y="3276600"/>
            <a:ext cx="8277225" cy="2438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031426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3019628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r>
              <a:rPr lang="en-US" sz="2400" b="1" dirty="0">
                <a:latin typeface="Calibri" pitchFamily="34" charset="0"/>
                <a:cs typeface="Calibri" pitchFamily="34" charset="0"/>
              </a:rPr>
              <a:t>The weight of a font refers to the </a:t>
            </a:r>
            <a:r>
              <a:rPr lang="en-US" sz="2400" b="1" dirty="0">
                <a:solidFill>
                  <a:srgbClr val="FF0000"/>
                </a:solidFill>
                <a:latin typeface="Calibri" pitchFamily="34" charset="0"/>
                <a:cs typeface="Calibri" pitchFamily="34" charset="0"/>
              </a:rPr>
              <a:t>thickness of the letters, and can range from thin or light to bold and heavy</a:t>
            </a:r>
            <a:r>
              <a:rPr lang="en-US" sz="2400" b="1" dirty="0">
                <a:latin typeface="Calibri" pitchFamily="34" charset="0"/>
                <a:cs typeface="Calibri" pitchFamily="34" charset="0"/>
              </a:rPr>
              <a:t>. The weight of a font also can provide a good contrast to what the content is trying to convey.</a:t>
            </a:r>
          </a:p>
        </p:txBody>
      </p:sp>
      <p:sp>
        <p:nvSpPr>
          <p:cNvPr id="5" name="Slide Number Placeholder 4"/>
          <p:cNvSpPr>
            <a:spLocks noGrp="1"/>
          </p:cNvSpPr>
          <p:nvPr>
            <p:ph type="sldNum" sz="quarter" idx="12"/>
          </p:nvPr>
        </p:nvSpPr>
        <p:spPr/>
        <p:txBody>
          <a:bodyPr/>
          <a:lstStyle/>
          <a:p>
            <a:fld id="{CD1BB0B1-F5A1-4ED6-814D-7F67699B7935}" type="slidenum">
              <a:rPr lang="en-US" smtClean="0"/>
              <a:pPr/>
              <a:t>36</a:t>
            </a:fld>
            <a:endParaRPr lang="en-US" dirty="0"/>
          </a:p>
        </p:txBody>
      </p:sp>
      <p:pic>
        <p:nvPicPr>
          <p:cNvPr id="8" name="Picture 2"/>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38200" y="3581400"/>
            <a:ext cx="7467600" cy="1447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3010686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55979215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r>
              <a:rPr lang="en-US" sz="2000" b="1" dirty="0">
                <a:latin typeface="Calibri" pitchFamily="34" charset="0"/>
                <a:cs typeface="Calibri" pitchFamily="34" charset="0"/>
              </a:rPr>
              <a:t>Fonts can be divided into two main categories: </a:t>
            </a:r>
            <a:r>
              <a:rPr lang="en-US" sz="2000" b="1" dirty="0">
                <a:solidFill>
                  <a:srgbClr val="FF0000"/>
                </a:solidFill>
                <a:latin typeface="Calibri" pitchFamily="34" charset="0"/>
                <a:cs typeface="Calibri" pitchFamily="34" charset="0"/>
              </a:rPr>
              <a:t>serif fonts and sans-serif fonts</a:t>
            </a:r>
            <a:r>
              <a:rPr lang="en-US" sz="2000" b="1" dirty="0">
                <a:latin typeface="Calibri" pitchFamily="34" charset="0"/>
                <a:cs typeface="Calibri" pitchFamily="34" charset="0"/>
              </a:rPr>
              <a:t>. Serif fonts are the ones with the little serifs coming out of the edges of the font, giving it a more traditional look, while sans-serifs don’t have these additional markings, making them look more modern. Historically, serif fonts are considered easier to read, even though there’s no way to quantitatively prove that statement.</a:t>
            </a:r>
            <a:endParaRPr lang="en-US" sz="2400" b="1" dirty="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37</a:t>
            </a:fld>
            <a:endParaRPr lang="en-US" dirty="0"/>
          </a:p>
        </p:txBody>
      </p:sp>
      <p:pic>
        <p:nvPicPr>
          <p:cNvPr id="7" name="Picture 2" descr="lec5.17"/>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066800" y="3535363"/>
            <a:ext cx="7010400" cy="2590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5802465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53749984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38</a:t>
            </a:fld>
            <a:endParaRPr lang="en-US" dirty="0"/>
          </a:p>
        </p:txBody>
      </p:sp>
      <p:sp>
        <p:nvSpPr>
          <p:cNvPr id="2" name="Content Placeholder 1"/>
          <p:cNvSpPr>
            <a:spLocks noGrp="1"/>
          </p:cNvSpPr>
          <p:nvPr>
            <p:ph idx="1"/>
          </p:nvPr>
        </p:nvSpPr>
        <p:spPr/>
        <p:txBody>
          <a:bodyPr/>
          <a:lstStyle/>
          <a:p>
            <a:r>
              <a:rPr lang="en-US" b="1" dirty="0" smtClean="0"/>
              <a:t>Font sizes are traditionally expressed in printers’ points (</a:t>
            </a:r>
            <a:r>
              <a:rPr lang="en-US" b="1" dirty="0" err="1" smtClean="0"/>
              <a:t>pt</a:t>
            </a:r>
            <a:r>
              <a:rPr lang="en-US" b="1" dirty="0" smtClean="0"/>
              <a:t>)</a:t>
            </a:r>
          </a:p>
          <a:p>
            <a:pPr lvl="1"/>
            <a:r>
              <a:rPr lang="en-US" b="1" dirty="0" smtClean="0"/>
              <a:t>1 </a:t>
            </a:r>
            <a:r>
              <a:rPr lang="en-US" b="1" dirty="0" err="1" smtClean="0"/>
              <a:t>pt</a:t>
            </a:r>
            <a:r>
              <a:rPr lang="en-US" b="1" dirty="0" smtClean="0"/>
              <a:t> = 1/72 inch = 0.35mm</a:t>
            </a:r>
            <a:endParaRPr lang="en-US" b="1" dirty="0"/>
          </a:p>
        </p:txBody>
      </p:sp>
      <p:pic>
        <p:nvPicPr>
          <p:cNvPr id="8" name="Picture 2" descr="http://www.pearsonified.com/wp-content/uploads/2011/12/font-size-line-height.png"/>
          <p:cNvPicPr>
            <a:picLocks noChangeAspect="1" noChangeArrowheads="1"/>
          </p:cNvPicPr>
          <p:nvPr/>
        </p:nvPicPr>
        <p:blipFill>
          <a:blip r:embed="rId6" cstate="print"/>
          <a:srcRect/>
          <a:stretch>
            <a:fillRect/>
          </a:stretch>
        </p:blipFill>
        <p:spPr bwMode="auto">
          <a:xfrm>
            <a:off x="1494092" y="3230563"/>
            <a:ext cx="6155815" cy="2895600"/>
          </a:xfrm>
          <a:prstGeom prst="rect">
            <a:avLst/>
          </a:prstGeom>
          <a:noFill/>
        </p:spPr>
      </p:pic>
    </p:spTree>
    <p:extLst>
      <p:ext uri="{BB962C8B-B14F-4D97-AF65-F5344CB8AC3E}">
        <p14:creationId xmlns:p14="http://schemas.microsoft.com/office/powerpoint/2010/main" xmlns="" val="157095411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029941437"/>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39</a:t>
            </a:fld>
            <a:endParaRPr lang="en-US" dirty="0"/>
          </a:p>
        </p:txBody>
      </p:sp>
      <p:sp>
        <p:nvSpPr>
          <p:cNvPr id="2" name="Content Placeholder 1"/>
          <p:cNvSpPr>
            <a:spLocks noGrp="1"/>
          </p:cNvSpPr>
          <p:nvPr>
            <p:ph idx="1"/>
          </p:nvPr>
        </p:nvSpPr>
        <p:spPr/>
        <p:txBody>
          <a:bodyPr>
            <a:normAutofit lnSpcReduction="10000"/>
          </a:bodyPr>
          <a:lstStyle/>
          <a:p>
            <a:pPr algn="just"/>
            <a:r>
              <a:rPr lang="en-US" b="1" dirty="0" smtClean="0">
                <a:solidFill>
                  <a:srgbClr val="FF0000"/>
                </a:solidFill>
              </a:rPr>
              <a:t>10 </a:t>
            </a:r>
            <a:r>
              <a:rPr lang="en-US" b="1" dirty="0" err="1" smtClean="0">
                <a:solidFill>
                  <a:srgbClr val="FF0000"/>
                </a:solidFill>
              </a:rPr>
              <a:t>pt</a:t>
            </a:r>
            <a:r>
              <a:rPr lang="en-US" b="1" dirty="0" smtClean="0">
                <a:solidFill>
                  <a:srgbClr val="FF0000"/>
                </a:solidFill>
              </a:rPr>
              <a:t> is legible, 11 or 12 </a:t>
            </a:r>
            <a:r>
              <a:rPr lang="en-US" b="1" dirty="0" err="1" smtClean="0">
                <a:solidFill>
                  <a:srgbClr val="FF0000"/>
                </a:solidFill>
              </a:rPr>
              <a:t>pt</a:t>
            </a:r>
            <a:r>
              <a:rPr lang="en-US" b="1" dirty="0" smtClean="0">
                <a:solidFill>
                  <a:srgbClr val="FF0000"/>
                </a:solidFill>
              </a:rPr>
              <a:t> is better</a:t>
            </a:r>
          </a:p>
          <a:p>
            <a:pPr algn="just"/>
            <a:r>
              <a:rPr lang="en-US" b="1" dirty="0" smtClean="0"/>
              <a:t>The distinction between two fonts should be min of 2 pts.</a:t>
            </a:r>
          </a:p>
          <a:p>
            <a:pPr lvl="1" algn="just"/>
            <a:r>
              <a:rPr lang="en-US" b="1" dirty="0" smtClean="0"/>
              <a:t>Human eye cannot detect smaller difference</a:t>
            </a:r>
          </a:p>
          <a:p>
            <a:pPr algn="just"/>
            <a:r>
              <a:rPr lang="en-US" b="1" dirty="0" smtClean="0">
                <a:solidFill>
                  <a:srgbClr val="FF0000"/>
                </a:solidFill>
              </a:rPr>
              <a:t>For Example:</a:t>
            </a:r>
          </a:p>
          <a:p>
            <a:pPr lvl="1" algn="just"/>
            <a:r>
              <a:rPr lang="en-US" b="1" dirty="0" smtClean="0"/>
              <a:t>If you use 12 </a:t>
            </a:r>
            <a:r>
              <a:rPr lang="en-US" b="1" dirty="0" err="1" smtClean="0"/>
              <a:t>pt</a:t>
            </a:r>
            <a:r>
              <a:rPr lang="en-US" b="1" dirty="0" smtClean="0"/>
              <a:t> for text</a:t>
            </a:r>
          </a:p>
          <a:p>
            <a:pPr lvl="1" algn="just"/>
            <a:r>
              <a:rPr lang="en-US" b="1" dirty="0" smtClean="0"/>
              <a:t>14 </a:t>
            </a:r>
            <a:r>
              <a:rPr lang="en-US" b="1" dirty="0" err="1" smtClean="0"/>
              <a:t>pt</a:t>
            </a:r>
            <a:r>
              <a:rPr lang="en-US" b="1" dirty="0" smtClean="0"/>
              <a:t> for header</a:t>
            </a:r>
          </a:p>
          <a:p>
            <a:pPr lvl="1" algn="just"/>
            <a:r>
              <a:rPr lang="en-US" b="1" dirty="0" smtClean="0"/>
              <a:t>10 </a:t>
            </a:r>
            <a:r>
              <a:rPr lang="en-US" b="1" dirty="0" err="1" smtClean="0"/>
              <a:t>pt</a:t>
            </a:r>
            <a:r>
              <a:rPr lang="en-US" b="1" dirty="0" smtClean="0"/>
              <a:t> for foot note</a:t>
            </a:r>
          </a:p>
          <a:p>
            <a:pPr lvl="1" algn="just"/>
            <a:r>
              <a:rPr lang="en-US" b="1" dirty="0" smtClean="0"/>
              <a:t>16 </a:t>
            </a:r>
            <a:r>
              <a:rPr lang="en-US" b="1" dirty="0" err="1" smtClean="0"/>
              <a:t>pt</a:t>
            </a:r>
            <a:r>
              <a:rPr lang="en-US" b="1" dirty="0" smtClean="0"/>
              <a:t> or larger for </a:t>
            </a:r>
            <a:r>
              <a:rPr lang="en-US" b="1" dirty="0" err="1" smtClean="0"/>
              <a:t>tiltes</a:t>
            </a:r>
            <a:r>
              <a:rPr lang="en-US" b="1" dirty="0" smtClean="0"/>
              <a:t>.</a:t>
            </a:r>
            <a:endParaRPr lang="en-US" b="1" dirty="0"/>
          </a:p>
        </p:txBody>
      </p:sp>
    </p:spTree>
    <p:extLst>
      <p:ext uri="{BB962C8B-B14F-4D97-AF65-F5344CB8AC3E}">
        <p14:creationId xmlns:p14="http://schemas.microsoft.com/office/powerpoint/2010/main" xmlns="" val="11995832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xmlns="" val="256512261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CE76D49-BD32-413B-8702-51B93924E451}" type="slidenum">
              <a:rPr lang="en-US" smtClean="0"/>
              <a:pPr/>
              <a:t>4</a:t>
            </a:fld>
            <a:endParaRPr lang="en-US" dirty="0"/>
          </a:p>
        </p:txBody>
      </p:sp>
      <p:sp>
        <p:nvSpPr>
          <p:cNvPr id="2" name="Content Placeholder 1"/>
          <p:cNvSpPr>
            <a:spLocks noGrp="1"/>
          </p:cNvSpPr>
          <p:nvPr>
            <p:ph idx="1"/>
          </p:nvPr>
        </p:nvSpPr>
        <p:spPr>
          <a:xfrm>
            <a:off x="304800" y="1600200"/>
            <a:ext cx="8610600" cy="4525963"/>
          </a:xfrm>
        </p:spPr>
        <p:txBody>
          <a:bodyPr>
            <a:noAutofit/>
          </a:bodyPr>
          <a:lstStyle/>
          <a:p>
            <a:r>
              <a:rPr lang="en-US" sz="2400" b="1" dirty="0" smtClean="0">
                <a:cs typeface="Calibri" pitchFamily="34" charset="0"/>
              </a:rPr>
              <a:t>Introduction to CSS3.</a:t>
            </a:r>
          </a:p>
          <a:p>
            <a:r>
              <a:rPr lang="en-US" sz="2400" b="1" dirty="0" smtClean="0">
                <a:solidFill>
                  <a:schemeClr val="tx1">
                    <a:lumMod val="95000"/>
                    <a:lumOff val="5000"/>
                  </a:schemeClr>
                </a:solidFill>
                <a:cs typeface="Calibri" pitchFamily="34" charset="0"/>
              </a:rPr>
              <a:t>CSS3 </a:t>
            </a:r>
            <a:r>
              <a:rPr lang="en-US" sz="2400" b="1" dirty="0" smtClean="0">
                <a:solidFill>
                  <a:schemeClr val="tx1">
                    <a:lumMod val="95000"/>
                    <a:lumOff val="5000"/>
                  </a:schemeClr>
                </a:solidFill>
              </a:rPr>
              <a:t>modules</a:t>
            </a:r>
            <a:endParaRPr lang="en-US" sz="2400" b="1" dirty="0" smtClean="0">
              <a:solidFill>
                <a:schemeClr val="tx1">
                  <a:lumMod val="95000"/>
                  <a:lumOff val="5000"/>
                </a:schemeClr>
              </a:solidFill>
              <a:cs typeface="Calibri" pitchFamily="34" charset="0"/>
            </a:endParaRPr>
          </a:p>
          <a:p>
            <a:pPr lvl="1"/>
            <a:r>
              <a:rPr lang="en-US" sz="2400" b="1" dirty="0" smtClean="0">
                <a:solidFill>
                  <a:schemeClr val="tx1">
                    <a:lumMod val="95000"/>
                    <a:lumOff val="5000"/>
                  </a:schemeClr>
                </a:solidFill>
              </a:rPr>
              <a:t>Selectors</a:t>
            </a:r>
          </a:p>
          <a:p>
            <a:pPr lvl="1"/>
            <a:r>
              <a:rPr lang="en-US" sz="2400" b="1" dirty="0" smtClean="0">
                <a:solidFill>
                  <a:schemeClr val="tx1">
                    <a:lumMod val="95000"/>
                    <a:lumOff val="5000"/>
                  </a:schemeClr>
                </a:solidFill>
              </a:rPr>
              <a:t> Box Model</a:t>
            </a:r>
          </a:p>
          <a:p>
            <a:pPr lvl="1"/>
            <a:r>
              <a:rPr lang="en-US" sz="2400" b="1" dirty="0" smtClean="0">
                <a:solidFill>
                  <a:schemeClr val="tx1">
                    <a:lumMod val="95000"/>
                    <a:lumOff val="5000"/>
                  </a:schemeClr>
                </a:solidFill>
              </a:rPr>
              <a:t> Backgrounds and Borders</a:t>
            </a:r>
          </a:p>
          <a:p>
            <a:pPr lvl="1"/>
            <a:r>
              <a:rPr lang="en-US" sz="2400" b="1" dirty="0" smtClean="0">
                <a:solidFill>
                  <a:schemeClr val="tx1">
                    <a:lumMod val="95000"/>
                    <a:lumOff val="5000"/>
                  </a:schemeClr>
                </a:solidFill>
              </a:rPr>
              <a:t> Text Effects</a:t>
            </a:r>
          </a:p>
          <a:p>
            <a:pPr lvl="1"/>
            <a:r>
              <a:rPr lang="en-US" sz="2400" b="1" dirty="0" smtClean="0">
                <a:solidFill>
                  <a:schemeClr val="tx1">
                    <a:lumMod val="95000"/>
                    <a:lumOff val="5000"/>
                  </a:schemeClr>
                </a:solidFill>
              </a:rPr>
              <a:t> 2D/3D Transformations</a:t>
            </a:r>
          </a:p>
          <a:p>
            <a:pPr lvl="0"/>
            <a:r>
              <a:rPr lang="en-US" sz="2400" b="1" dirty="0" smtClean="0"/>
              <a:t>CSS3 Rounded Corners</a:t>
            </a:r>
          </a:p>
          <a:p>
            <a:r>
              <a:rPr lang="en-US" sz="2400" b="1" dirty="0" smtClean="0">
                <a:cs typeface="Calibri" pitchFamily="34" charset="0"/>
              </a:rPr>
              <a:t>CSS3 Properties.</a:t>
            </a:r>
          </a:p>
          <a:p>
            <a:pPr lvl="0"/>
            <a:r>
              <a:rPr lang="en-US" sz="2400" b="1" dirty="0" smtClean="0"/>
              <a:t>CSS3 border-image property</a:t>
            </a:r>
          </a:p>
          <a:p>
            <a:r>
              <a:rPr lang="en-US" sz="2400" b="1" dirty="0" smtClean="0"/>
              <a:t>CSS3 Border Images</a:t>
            </a:r>
            <a:endParaRPr lang="en-US" sz="2400" dirty="0" smtClean="0"/>
          </a:p>
        </p:txBody>
      </p:sp>
    </p:spTree>
    <p:extLst>
      <p:ext uri="{BB962C8B-B14F-4D97-AF65-F5344CB8AC3E}">
        <p14:creationId xmlns:p14="http://schemas.microsoft.com/office/powerpoint/2010/main" xmlns="" val="80615542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05508378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40</a:t>
            </a:fld>
            <a:endParaRPr lang="en-US" dirty="0"/>
          </a:p>
        </p:txBody>
      </p:sp>
      <p:pic>
        <p:nvPicPr>
          <p:cNvPr id="7" name="Picture 2"/>
          <p:cNvPicPr>
            <a:picLocks noChangeAspect="1" noChangeArrowheads="1"/>
          </p:cNvPicPr>
          <p:nvPr/>
        </p:nvPicPr>
        <p:blipFill>
          <a:blip r:embed="rId6" cstate="print"/>
          <a:srcRect/>
          <a:stretch>
            <a:fillRect/>
          </a:stretch>
        </p:blipFill>
        <p:spPr bwMode="auto">
          <a:xfrm>
            <a:off x="812814" y="1828800"/>
            <a:ext cx="7518371" cy="3741261"/>
          </a:xfrm>
          <a:prstGeom prst="rect">
            <a:avLst/>
          </a:prstGeom>
          <a:noFill/>
          <a:ln w="9525">
            <a:noFill/>
            <a:miter lim="800000"/>
            <a:headEnd/>
            <a:tailEnd/>
          </a:ln>
        </p:spPr>
      </p:pic>
    </p:spTree>
    <p:extLst>
      <p:ext uri="{BB962C8B-B14F-4D97-AF65-F5344CB8AC3E}">
        <p14:creationId xmlns:p14="http://schemas.microsoft.com/office/powerpoint/2010/main" xmlns="" val="131074659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07686983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41</a:t>
            </a:fld>
            <a:endParaRPr lang="en-US" dirty="0"/>
          </a:p>
        </p:txBody>
      </p:sp>
      <p:sp>
        <p:nvSpPr>
          <p:cNvPr id="2" name="Content Placeholder 1"/>
          <p:cNvSpPr>
            <a:spLocks noGrp="1"/>
          </p:cNvSpPr>
          <p:nvPr>
            <p:ph idx="1"/>
          </p:nvPr>
        </p:nvSpPr>
        <p:spPr/>
        <p:txBody>
          <a:bodyPr/>
          <a:lstStyle/>
          <a:p>
            <a:pPr algn="just"/>
            <a:r>
              <a:rPr lang="en-US" b="1" dirty="0" smtClean="0">
                <a:solidFill>
                  <a:srgbClr val="FF0000"/>
                </a:solidFill>
              </a:rPr>
              <a:t>Serif</a:t>
            </a:r>
            <a:r>
              <a:rPr lang="en-US" b="1" dirty="0" smtClean="0"/>
              <a:t> is a slight extra line at the end of a letter stroke</a:t>
            </a:r>
          </a:p>
          <a:p>
            <a:pPr lvl="1" algn="just"/>
            <a:r>
              <a:rPr lang="en-US" b="1" dirty="0" smtClean="0"/>
              <a:t>Times Roman and Georgia</a:t>
            </a:r>
          </a:p>
          <a:p>
            <a:pPr algn="just"/>
            <a:r>
              <a:rPr lang="en-US" b="1" dirty="0" smtClean="0">
                <a:solidFill>
                  <a:srgbClr val="FF0000"/>
                </a:solidFill>
              </a:rPr>
              <a:t>Sans Serif</a:t>
            </a:r>
            <a:r>
              <a:rPr lang="en-US" b="1" dirty="0" smtClean="0"/>
              <a:t> (French = without serif) font does not have such embellishments</a:t>
            </a:r>
          </a:p>
          <a:p>
            <a:pPr lvl="1" algn="just"/>
            <a:r>
              <a:rPr lang="en-US" b="1" dirty="0" smtClean="0"/>
              <a:t>Arial, Helvetica and Verdana</a:t>
            </a:r>
            <a:endParaRPr lang="en-US" b="1" dirty="0"/>
          </a:p>
        </p:txBody>
      </p:sp>
    </p:spTree>
    <p:extLst>
      <p:ext uri="{BB962C8B-B14F-4D97-AF65-F5344CB8AC3E}">
        <p14:creationId xmlns:p14="http://schemas.microsoft.com/office/powerpoint/2010/main" xmlns="" val="52582986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962353679"/>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42</a:t>
            </a:fld>
            <a:endParaRPr lang="en-US" dirty="0"/>
          </a:p>
        </p:txBody>
      </p:sp>
      <p:pic>
        <p:nvPicPr>
          <p:cNvPr id="7" name="Picture 2" descr="http://www.thecyphersagency.com/blog/wp-content/uploads/2012/07/serif-sansserif.jpg"/>
          <p:cNvPicPr>
            <a:picLocks noGrp="1" noChangeAspect="1" noChangeArrowheads="1"/>
          </p:cNvPicPr>
          <p:nvPr>
            <p:ph idx="1"/>
          </p:nvPr>
        </p:nvPicPr>
        <p:blipFill>
          <a:blip r:embed="rId6" cstate="print"/>
          <a:srcRect/>
          <a:stretch>
            <a:fillRect/>
          </a:stretch>
        </p:blipFill>
        <p:spPr bwMode="auto">
          <a:xfrm>
            <a:off x="2190750" y="2077610"/>
            <a:ext cx="4762500" cy="3571875"/>
          </a:xfrm>
          <a:prstGeom prst="rect">
            <a:avLst/>
          </a:prstGeom>
          <a:noFill/>
        </p:spPr>
      </p:pic>
    </p:spTree>
    <p:extLst>
      <p:ext uri="{BB962C8B-B14F-4D97-AF65-F5344CB8AC3E}">
        <p14:creationId xmlns:p14="http://schemas.microsoft.com/office/powerpoint/2010/main" xmlns="" val="146198884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95694656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43</a:t>
            </a:fld>
            <a:endParaRPr lang="en-US" dirty="0"/>
          </a:p>
        </p:txBody>
      </p:sp>
      <p:pic>
        <p:nvPicPr>
          <p:cNvPr id="8" name="Picture 2" descr="http://www.gngcreative.com/newsletters/images/serif-sansserif.jpg"/>
          <p:cNvPicPr>
            <a:picLocks noChangeAspect="1" noChangeArrowheads="1"/>
          </p:cNvPicPr>
          <p:nvPr/>
        </p:nvPicPr>
        <p:blipFill>
          <a:blip r:embed="rId6" cstate="print"/>
          <a:srcRect/>
          <a:stretch>
            <a:fillRect/>
          </a:stretch>
        </p:blipFill>
        <p:spPr bwMode="auto">
          <a:xfrm>
            <a:off x="457200" y="1676400"/>
            <a:ext cx="8243920" cy="4389120"/>
          </a:xfrm>
          <a:prstGeom prst="rect">
            <a:avLst/>
          </a:prstGeom>
          <a:noFill/>
        </p:spPr>
      </p:pic>
    </p:spTree>
    <p:extLst>
      <p:ext uri="{BB962C8B-B14F-4D97-AF65-F5344CB8AC3E}">
        <p14:creationId xmlns:p14="http://schemas.microsoft.com/office/powerpoint/2010/main" xmlns="" val="250897619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489071522"/>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44</a:t>
            </a:fld>
            <a:endParaRPr lang="en-US" dirty="0"/>
          </a:p>
        </p:txBody>
      </p:sp>
      <p:sp>
        <p:nvSpPr>
          <p:cNvPr id="2" name="Content Placeholder 1"/>
          <p:cNvSpPr>
            <a:spLocks noGrp="1"/>
          </p:cNvSpPr>
          <p:nvPr>
            <p:ph idx="1"/>
          </p:nvPr>
        </p:nvSpPr>
        <p:spPr/>
        <p:txBody>
          <a:bodyPr>
            <a:normAutofit fontScale="92500" lnSpcReduction="10000"/>
          </a:bodyPr>
          <a:lstStyle/>
          <a:p>
            <a:r>
              <a:rPr lang="en-US" b="1" dirty="0" smtClean="0"/>
              <a:t>Serif or Sans Serif?</a:t>
            </a:r>
          </a:p>
          <a:p>
            <a:pPr lvl="1"/>
            <a:r>
              <a:rPr lang="en-US" b="1" dirty="0">
                <a:solidFill>
                  <a:srgbClr val="FF0000"/>
                </a:solidFill>
              </a:rPr>
              <a:t>When reading passages of text serif </a:t>
            </a:r>
            <a:r>
              <a:rPr lang="en-US" b="1" dirty="0"/>
              <a:t>text may be easier to read than san serif, but the evidence is not conclusive</a:t>
            </a:r>
          </a:p>
          <a:p>
            <a:pPr lvl="1" algn="just"/>
            <a:r>
              <a:rPr lang="en-US" b="1" dirty="0"/>
              <a:t>Ultimately, picking a typeface depends primarily on application of the content being used. </a:t>
            </a:r>
            <a:r>
              <a:rPr lang="en-US" b="1" dirty="0">
                <a:solidFill>
                  <a:srgbClr val="FF0000"/>
                </a:solidFill>
              </a:rPr>
              <a:t>When choosing a font for a logo</a:t>
            </a:r>
            <a:r>
              <a:rPr lang="en-US" b="1" dirty="0"/>
              <a:t>, the font should be something that stands out, is clear, and makes a statement. </a:t>
            </a:r>
            <a:r>
              <a:rPr lang="en-US" b="1" dirty="0">
                <a:solidFill>
                  <a:srgbClr val="FF0000"/>
                </a:solidFill>
              </a:rPr>
              <a:t>But when choosing a font for a book</a:t>
            </a:r>
            <a:r>
              <a:rPr lang="en-US" b="1" dirty="0"/>
              <a:t>, the font should be chosen to maximize readability of the content.</a:t>
            </a:r>
          </a:p>
          <a:p>
            <a:pPr lvl="1"/>
            <a:endParaRPr lang="en-US" dirty="0"/>
          </a:p>
        </p:txBody>
      </p:sp>
    </p:spTree>
    <p:extLst>
      <p:ext uri="{BB962C8B-B14F-4D97-AF65-F5344CB8AC3E}">
        <p14:creationId xmlns:p14="http://schemas.microsoft.com/office/powerpoint/2010/main" xmlns="" val="311823412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6788869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45</a:t>
            </a:fld>
            <a:endParaRPr lang="en-US" dirty="0"/>
          </a:p>
        </p:txBody>
      </p:sp>
      <p:sp>
        <p:nvSpPr>
          <p:cNvPr id="2" name="Content Placeholder 1"/>
          <p:cNvSpPr>
            <a:spLocks noGrp="1"/>
          </p:cNvSpPr>
          <p:nvPr>
            <p:ph idx="1"/>
          </p:nvPr>
        </p:nvSpPr>
        <p:spPr/>
        <p:txBody>
          <a:bodyPr>
            <a:noAutofit/>
          </a:bodyPr>
          <a:lstStyle/>
          <a:p>
            <a:pPr algn="just"/>
            <a:r>
              <a:rPr lang="en-US" sz="2800" b="1" dirty="0"/>
              <a:t>The next tool for creating a visual hierarchy that is clear and distinguishable is to </a:t>
            </a:r>
            <a:r>
              <a:rPr lang="en-US" sz="2800" b="1" dirty="0">
                <a:solidFill>
                  <a:srgbClr val="FF0000"/>
                </a:solidFill>
              </a:rPr>
              <a:t>consider the layout of your content</a:t>
            </a:r>
            <a:r>
              <a:rPr lang="en-US" sz="2800" b="1" dirty="0"/>
              <a:t>. By grouping things and putting them on a grid, we can visually guide the user into a design.</a:t>
            </a:r>
          </a:p>
          <a:p>
            <a:pPr algn="just"/>
            <a:r>
              <a:rPr lang="en-US" sz="2800" b="1" dirty="0">
                <a:solidFill>
                  <a:srgbClr val="FF0000"/>
                </a:solidFill>
              </a:rPr>
              <a:t>The first example of a grid comes from the Java grid systems</a:t>
            </a:r>
            <a:r>
              <a:rPr lang="en-US" sz="2800" b="1" dirty="0"/>
              <a:t>. As you can see, all of the elements in this dialog box have been arranged in a grid, or a set of invisible lines that all elements in the dialog box snap to.</a:t>
            </a:r>
            <a:endParaRPr lang="en-US" b="1" dirty="0"/>
          </a:p>
        </p:txBody>
      </p:sp>
    </p:spTree>
    <p:extLst>
      <p:ext uri="{BB962C8B-B14F-4D97-AF65-F5344CB8AC3E}">
        <p14:creationId xmlns:p14="http://schemas.microsoft.com/office/powerpoint/2010/main" xmlns="" val="90370176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414519461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46</a:t>
            </a:fld>
            <a:endParaRPr lang="en-US" dirty="0"/>
          </a:p>
        </p:txBody>
      </p:sp>
      <p:pic>
        <p:nvPicPr>
          <p:cNvPr id="7" name="Picture 2" descr="lec5.18"/>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83828" y="1828801"/>
            <a:ext cx="7576343" cy="37584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9929293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422764640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47</a:t>
            </a:fld>
            <a:endParaRPr lang="en-US" dirty="0"/>
          </a:p>
        </p:txBody>
      </p:sp>
      <p:sp>
        <p:nvSpPr>
          <p:cNvPr id="3" name="Content Placeholder 2"/>
          <p:cNvSpPr>
            <a:spLocks noGrp="1"/>
          </p:cNvSpPr>
          <p:nvPr>
            <p:ph idx="1"/>
          </p:nvPr>
        </p:nvSpPr>
        <p:spPr/>
        <p:txBody>
          <a:bodyPr>
            <a:normAutofit/>
          </a:bodyPr>
          <a:lstStyle/>
          <a:p>
            <a:pPr algn="just"/>
            <a:r>
              <a:rPr lang="en-US" sz="2400" b="1" dirty="0"/>
              <a:t>Consider the </a:t>
            </a:r>
            <a:r>
              <a:rPr lang="en-US" sz="2400" b="1" dirty="0">
                <a:solidFill>
                  <a:srgbClr val="FF0000"/>
                </a:solidFill>
              </a:rPr>
              <a:t>table of contents</a:t>
            </a:r>
            <a:r>
              <a:rPr lang="en-US" sz="2400" b="1" dirty="0"/>
              <a:t> of a book as another example of the difference a good layout can make. One layout of the contents that you are likely familiar with is spacing content out with periods or spaces, like we see in this example.</a:t>
            </a:r>
          </a:p>
        </p:txBody>
      </p:sp>
      <p:pic>
        <p:nvPicPr>
          <p:cNvPr id="8" name="Picture 2" descr="lec5.20"/>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98059" y="3230562"/>
            <a:ext cx="7547882" cy="28956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5606488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172528303"/>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pPr algn="just"/>
            <a:fld id="{CD1BB0B1-F5A1-4ED6-814D-7F67699B7935}" type="slidenum">
              <a:rPr lang="en-US" smtClean="0"/>
              <a:pPr algn="just"/>
              <a:t>48</a:t>
            </a:fld>
            <a:endParaRPr lang="en-US" dirty="0"/>
          </a:p>
        </p:txBody>
      </p:sp>
      <p:sp>
        <p:nvSpPr>
          <p:cNvPr id="3" name="Content Placeholder 2"/>
          <p:cNvSpPr>
            <a:spLocks noGrp="1"/>
          </p:cNvSpPr>
          <p:nvPr>
            <p:ph idx="1"/>
          </p:nvPr>
        </p:nvSpPr>
        <p:spPr>
          <a:xfrm>
            <a:off x="457200" y="1600201"/>
            <a:ext cx="8229600" cy="1409700"/>
          </a:xfrm>
        </p:spPr>
        <p:txBody>
          <a:bodyPr>
            <a:noAutofit/>
          </a:bodyPr>
          <a:lstStyle/>
          <a:p>
            <a:pPr algn="just"/>
            <a:r>
              <a:rPr lang="en-US" sz="2000" b="1" dirty="0">
                <a:solidFill>
                  <a:srgbClr val="FF0000"/>
                </a:solidFill>
              </a:rPr>
              <a:t>However, by simply moving things around a little bit and applying some typographic variation</a:t>
            </a:r>
            <a:r>
              <a:rPr lang="en-US" sz="2000" b="1" dirty="0"/>
              <a:t>, we can improve this layout dramatically. By putting the course titles in a smaller column that is right aligned with the course names in a larger, left aligned column, we can provide a much clearer layout of the information.</a:t>
            </a:r>
          </a:p>
          <a:p>
            <a:pPr algn="just"/>
            <a:endParaRPr lang="en-US" sz="2000" dirty="0"/>
          </a:p>
        </p:txBody>
      </p:sp>
      <p:pic>
        <p:nvPicPr>
          <p:cNvPr id="8" name="Picture 2" descr="lec5.21"/>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021159" y="3240088"/>
            <a:ext cx="7101682" cy="2886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32832787"/>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47502190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49</a:t>
            </a:fld>
            <a:endParaRPr lang="en-US" dirty="0"/>
          </a:p>
        </p:txBody>
      </p:sp>
      <p:sp>
        <p:nvSpPr>
          <p:cNvPr id="2" name="Content Placeholder 1"/>
          <p:cNvSpPr>
            <a:spLocks noGrp="1"/>
          </p:cNvSpPr>
          <p:nvPr>
            <p:ph idx="1"/>
          </p:nvPr>
        </p:nvSpPr>
        <p:spPr/>
        <p:txBody>
          <a:bodyPr>
            <a:noAutofit/>
          </a:bodyPr>
          <a:lstStyle/>
          <a:p>
            <a:pPr algn="just"/>
            <a:r>
              <a:rPr lang="en-US" sz="2800" b="1" dirty="0"/>
              <a:t>The last tool to </a:t>
            </a:r>
            <a:r>
              <a:rPr lang="en-US" sz="2800" b="1" dirty="0">
                <a:solidFill>
                  <a:srgbClr val="FF0000"/>
                </a:solidFill>
              </a:rPr>
              <a:t>utilize when working on a visual design is color</a:t>
            </a:r>
            <a:r>
              <a:rPr lang="en-US" sz="2800" b="1" dirty="0"/>
              <a:t>. </a:t>
            </a:r>
          </a:p>
          <a:p>
            <a:pPr algn="just"/>
            <a:r>
              <a:rPr lang="en-US" sz="2800" b="1" dirty="0">
                <a:solidFill>
                  <a:srgbClr val="FF0000"/>
                </a:solidFill>
              </a:rPr>
              <a:t>The best designs often only use a couple of colors</a:t>
            </a:r>
            <a:r>
              <a:rPr lang="en-US" sz="2800" b="1" dirty="0"/>
              <a:t>.</a:t>
            </a:r>
          </a:p>
          <a:p>
            <a:pPr algn="just"/>
            <a:r>
              <a:rPr lang="en-US" sz="2800" b="1" dirty="0"/>
              <a:t>In fact, it is usually helpful to design in grayscale first, using layouts and typography as the main methods of creating visual hierarchy, </a:t>
            </a:r>
            <a:r>
              <a:rPr lang="en-US" sz="2800" b="1" dirty="0">
                <a:solidFill>
                  <a:srgbClr val="FF0000"/>
                </a:solidFill>
              </a:rPr>
              <a:t>and adding color to strengthen and highlight other elements</a:t>
            </a:r>
            <a:r>
              <a:rPr lang="en-US" sz="2800" b="1" dirty="0"/>
              <a:t>. Then, when moving from grayscale to color, be sure to keep the luminance values of the grayscale mockup that you created.</a:t>
            </a:r>
          </a:p>
          <a:p>
            <a:pPr algn="just"/>
            <a:endParaRPr lang="en-US" b="1" dirty="0"/>
          </a:p>
        </p:txBody>
      </p:sp>
    </p:spTree>
    <p:extLst>
      <p:ext uri="{BB962C8B-B14F-4D97-AF65-F5344CB8AC3E}">
        <p14:creationId xmlns:p14="http://schemas.microsoft.com/office/powerpoint/2010/main" xmlns="" val="264747835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xmlns="" val="256512261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ACE76D49-BD32-413B-8702-51B93924E451}" type="slidenum">
              <a:rPr lang="en-US" smtClean="0"/>
              <a:pPr/>
              <a:t>5</a:t>
            </a:fld>
            <a:endParaRPr lang="en-US" dirty="0"/>
          </a:p>
        </p:txBody>
      </p:sp>
      <p:sp>
        <p:nvSpPr>
          <p:cNvPr id="2" name="Content Placeholder 1"/>
          <p:cNvSpPr>
            <a:spLocks noGrp="1"/>
          </p:cNvSpPr>
          <p:nvPr>
            <p:ph idx="1"/>
          </p:nvPr>
        </p:nvSpPr>
        <p:spPr>
          <a:xfrm>
            <a:off x="304800" y="1371600"/>
            <a:ext cx="8610600" cy="4754563"/>
          </a:xfrm>
        </p:spPr>
        <p:txBody>
          <a:bodyPr>
            <a:noAutofit/>
          </a:bodyPr>
          <a:lstStyle/>
          <a:p>
            <a:pPr lvl="0"/>
            <a:r>
              <a:rPr lang="en-US" b="1" dirty="0" smtClean="0"/>
              <a:t>CSS3 Gradients</a:t>
            </a:r>
          </a:p>
          <a:p>
            <a:pPr lvl="1"/>
            <a:r>
              <a:rPr lang="en-US" b="1" dirty="0" smtClean="0"/>
              <a:t>CSS3 Linear Gradients</a:t>
            </a:r>
          </a:p>
          <a:p>
            <a:pPr lvl="1"/>
            <a:r>
              <a:rPr lang="en-US" b="1" dirty="0" smtClean="0"/>
              <a:t>CSS3 Radial Gradients</a:t>
            </a:r>
            <a:endParaRPr lang="en-US" dirty="0" smtClean="0"/>
          </a:p>
          <a:p>
            <a:pPr marL="342900" lvl="1" indent="-342900">
              <a:buFont typeface="Arial" pitchFamily="34" charset="0"/>
              <a:buChar char="•"/>
            </a:pPr>
            <a:r>
              <a:rPr lang="en-US" sz="3200" b="1" dirty="0" smtClean="0">
                <a:latin typeface="Calibri" pitchFamily="34" charset="0"/>
                <a:cs typeface="Calibri" pitchFamily="34" charset="0"/>
              </a:rPr>
              <a:t>CSS3 text-shadow</a:t>
            </a:r>
          </a:p>
          <a:p>
            <a:pPr marL="342900" lvl="1" indent="-342900">
              <a:buFont typeface="Arial" pitchFamily="34" charset="0"/>
              <a:buChar char="•"/>
            </a:pPr>
            <a:r>
              <a:rPr lang="en-US" sz="3200" b="1" dirty="0" smtClean="0"/>
              <a:t>CSS3 text-overflow</a:t>
            </a:r>
            <a:endParaRPr lang="en-US" sz="3200" dirty="0" smtClean="0"/>
          </a:p>
          <a:p>
            <a:pPr marL="342900" lvl="1" indent="-342900">
              <a:buFont typeface="Arial" pitchFamily="34" charset="0"/>
              <a:buChar char="•"/>
            </a:pPr>
            <a:r>
              <a:rPr lang="en-US" b="1" dirty="0" smtClean="0"/>
              <a:t>CSS3 word-wrapping</a:t>
            </a:r>
            <a:endParaRPr lang="en-US" dirty="0" smtClean="0"/>
          </a:p>
          <a:p>
            <a:pPr marL="342900" lvl="1" indent="-342900">
              <a:buFont typeface="Arial" pitchFamily="34" charset="0"/>
              <a:buChar char="•"/>
            </a:pPr>
            <a:r>
              <a:rPr lang="en-US" b="1" dirty="0" smtClean="0"/>
              <a:t>CSS3 2-D Transforms  (</a:t>
            </a:r>
            <a:r>
              <a:rPr lang="en-US" sz="2000" b="1" dirty="0" smtClean="0">
                <a:solidFill>
                  <a:srgbClr val="FF0000"/>
                </a:solidFill>
              </a:rPr>
              <a:t>translate(), rotate(), scale(), </a:t>
            </a:r>
            <a:r>
              <a:rPr lang="en-US" sz="2000" b="1" dirty="0" err="1" smtClean="0">
                <a:solidFill>
                  <a:srgbClr val="FF0000"/>
                </a:solidFill>
              </a:rPr>
              <a:t>skewX</a:t>
            </a:r>
            <a:r>
              <a:rPr lang="en-US" sz="2000" b="1" dirty="0" smtClean="0">
                <a:solidFill>
                  <a:srgbClr val="FF0000"/>
                </a:solidFill>
              </a:rPr>
              <a:t>() </a:t>
            </a:r>
            <a:r>
              <a:rPr lang="en-US" sz="2000" b="1" dirty="0" smtClean="0">
                <a:solidFill>
                  <a:schemeClr val="tx1">
                    <a:lumMod val="95000"/>
                    <a:lumOff val="5000"/>
                  </a:schemeClr>
                </a:solidFill>
              </a:rPr>
              <a:t>) </a:t>
            </a:r>
          </a:p>
          <a:p>
            <a:pPr marL="342900" lvl="1" indent="-342900">
              <a:buFont typeface="Arial" pitchFamily="34" charset="0"/>
              <a:buChar char="•"/>
            </a:pPr>
            <a:r>
              <a:rPr lang="en-US" sz="3200" b="1" dirty="0" smtClean="0"/>
              <a:t>CSS3 3-D Transforms(</a:t>
            </a:r>
            <a:r>
              <a:rPr lang="en-US" sz="2100" b="1" dirty="0" err="1" smtClean="0">
                <a:solidFill>
                  <a:srgbClr val="FF0000"/>
                </a:solidFill>
              </a:rPr>
              <a:t>rotateX</a:t>
            </a:r>
            <a:r>
              <a:rPr lang="en-US" sz="2100" b="1" dirty="0" smtClean="0">
                <a:solidFill>
                  <a:srgbClr val="FF0000"/>
                </a:solidFill>
              </a:rPr>
              <a:t>(), </a:t>
            </a:r>
            <a:r>
              <a:rPr lang="en-US" sz="2100" b="1" dirty="0" err="1" smtClean="0">
                <a:solidFill>
                  <a:srgbClr val="FF0000"/>
                </a:solidFill>
              </a:rPr>
              <a:t>rotateY</a:t>
            </a:r>
            <a:r>
              <a:rPr lang="en-US" sz="2100" b="1" dirty="0" smtClean="0">
                <a:solidFill>
                  <a:srgbClr val="FF0000"/>
                </a:solidFill>
              </a:rPr>
              <a:t>(), </a:t>
            </a:r>
            <a:r>
              <a:rPr lang="en-US" sz="2100" b="1" dirty="0" err="1" smtClean="0">
                <a:solidFill>
                  <a:srgbClr val="FF0000"/>
                </a:solidFill>
              </a:rPr>
              <a:t>rotateZ</a:t>
            </a:r>
            <a:r>
              <a:rPr lang="en-US" sz="2100" b="1" dirty="0" smtClean="0">
                <a:solidFill>
                  <a:srgbClr val="FF0000"/>
                </a:solidFill>
              </a:rPr>
              <a:t>() </a:t>
            </a:r>
            <a:r>
              <a:rPr lang="en-US" sz="2100" b="1" dirty="0" smtClean="0">
                <a:solidFill>
                  <a:schemeClr val="tx1">
                    <a:lumMod val="95000"/>
                    <a:lumOff val="5000"/>
                  </a:schemeClr>
                </a:solidFill>
              </a:rPr>
              <a:t>) </a:t>
            </a:r>
          </a:p>
          <a:p>
            <a:pPr marL="342900" lvl="1" indent="-342900">
              <a:buFont typeface="Arial" pitchFamily="34" charset="0"/>
              <a:buChar char="•"/>
            </a:pPr>
            <a:r>
              <a:rPr lang="en-US" sz="3200" b="1" dirty="0" smtClean="0"/>
              <a:t>CSS3 Media Queries</a:t>
            </a:r>
          </a:p>
          <a:p>
            <a:pPr lvl="2"/>
            <a:endParaRPr lang="en-US" sz="2100" b="1" dirty="0" smtClean="0">
              <a:solidFill>
                <a:srgbClr val="FF0000"/>
              </a:solidFill>
            </a:endParaRPr>
          </a:p>
          <a:p>
            <a:pPr marL="342900" lvl="1" indent="-342900">
              <a:buFont typeface="Arial" pitchFamily="34" charset="0"/>
              <a:buChar char="•"/>
            </a:pPr>
            <a:endParaRPr lang="en-US" sz="3200" dirty="0" smtClean="0"/>
          </a:p>
          <a:p>
            <a:pPr marL="342900" lvl="1" indent="-342900">
              <a:buFont typeface="Arial" pitchFamily="34" charset="0"/>
              <a:buChar char="•"/>
            </a:pPr>
            <a:endParaRPr lang="en-US" sz="3200" b="1" dirty="0" smtClean="0">
              <a:latin typeface="Calibri" pitchFamily="34" charset="0"/>
              <a:cs typeface="Calibri" pitchFamily="34" charset="0"/>
            </a:endParaRPr>
          </a:p>
          <a:p>
            <a:pPr lvl="1"/>
            <a:endParaRPr lang="en-US" dirty="0" smtClean="0"/>
          </a:p>
        </p:txBody>
      </p:sp>
    </p:spTree>
    <p:extLst>
      <p:ext uri="{BB962C8B-B14F-4D97-AF65-F5344CB8AC3E}">
        <p14:creationId xmlns:p14="http://schemas.microsoft.com/office/powerpoint/2010/main" xmlns="" val="80615542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88561161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50</a:t>
            </a:fld>
            <a:endParaRPr lang="en-US" dirty="0"/>
          </a:p>
        </p:txBody>
      </p:sp>
      <p:sp>
        <p:nvSpPr>
          <p:cNvPr id="2" name="Content Placeholder 1"/>
          <p:cNvSpPr>
            <a:spLocks noGrp="1"/>
          </p:cNvSpPr>
          <p:nvPr>
            <p:ph idx="1"/>
          </p:nvPr>
        </p:nvSpPr>
        <p:spPr/>
        <p:txBody>
          <a:bodyPr>
            <a:noAutofit/>
          </a:bodyPr>
          <a:lstStyle/>
          <a:p>
            <a:pPr algn="just"/>
            <a:r>
              <a:rPr lang="en-US" b="1" dirty="0" smtClean="0"/>
              <a:t>Color is used to</a:t>
            </a:r>
            <a:r>
              <a:rPr lang="en-US" b="1" dirty="0" smtClean="0">
                <a:solidFill>
                  <a:srgbClr val="FF0000"/>
                </a:solidFill>
              </a:rPr>
              <a:t> compliment </a:t>
            </a:r>
            <a:r>
              <a:rPr lang="en-US" b="1" dirty="0" smtClean="0"/>
              <a:t>all objects and tie them together</a:t>
            </a:r>
            <a:endParaRPr lang="en-US" sz="2800" b="1" dirty="0" smtClean="0"/>
          </a:p>
          <a:p>
            <a:pPr algn="just"/>
            <a:r>
              <a:rPr lang="en-US" b="1" dirty="0" smtClean="0"/>
              <a:t>Color can </a:t>
            </a:r>
            <a:r>
              <a:rPr lang="en-US" b="1" dirty="0" smtClean="0">
                <a:solidFill>
                  <a:srgbClr val="FF0000"/>
                </a:solidFill>
              </a:rPr>
              <a:t>create emotion </a:t>
            </a:r>
            <a:r>
              <a:rPr lang="en-US" b="1" dirty="0" smtClean="0"/>
              <a:t>and leave a lasting impression</a:t>
            </a:r>
          </a:p>
          <a:p>
            <a:pPr algn="just"/>
            <a:r>
              <a:rPr lang="en-US" b="1" dirty="0" smtClean="0"/>
              <a:t>Use colors that </a:t>
            </a:r>
            <a:r>
              <a:rPr lang="en-US" b="1" dirty="0" smtClean="0">
                <a:solidFill>
                  <a:srgbClr val="FF0000"/>
                </a:solidFill>
              </a:rPr>
              <a:t>create harmony </a:t>
            </a:r>
            <a:r>
              <a:rPr lang="en-US" b="1" dirty="0" smtClean="0"/>
              <a:t>in your design.</a:t>
            </a:r>
          </a:p>
        </p:txBody>
      </p:sp>
      <p:pic>
        <p:nvPicPr>
          <p:cNvPr id="7" name="Picture 5" descr="Colou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842505" y="5050473"/>
            <a:ext cx="4844295" cy="107569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2792405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11326426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51</a:t>
            </a:fld>
            <a:endParaRPr lang="en-US" dirty="0"/>
          </a:p>
        </p:txBody>
      </p:sp>
      <p:sp>
        <p:nvSpPr>
          <p:cNvPr id="2" name="Content Placeholder 1"/>
          <p:cNvSpPr>
            <a:spLocks noGrp="1"/>
          </p:cNvSpPr>
          <p:nvPr>
            <p:ph idx="1"/>
          </p:nvPr>
        </p:nvSpPr>
        <p:spPr/>
        <p:txBody>
          <a:bodyPr>
            <a:noAutofit/>
          </a:bodyPr>
          <a:lstStyle/>
          <a:p>
            <a:pPr algn="just"/>
            <a:r>
              <a:rPr lang="en-US" sz="2800" b="1" dirty="0" smtClean="0">
                <a:solidFill>
                  <a:srgbClr val="FF0000"/>
                </a:solidFill>
              </a:rPr>
              <a:t>Don’t use too many colors</a:t>
            </a:r>
          </a:p>
          <a:p>
            <a:pPr algn="just"/>
            <a:r>
              <a:rPr lang="en-US" sz="2800" b="1" dirty="0" smtClean="0"/>
              <a:t>Use color coding to support use tasks</a:t>
            </a:r>
          </a:p>
          <a:p>
            <a:pPr algn="just"/>
            <a:r>
              <a:rPr lang="en-US" sz="2800" b="1" dirty="0" smtClean="0">
                <a:solidFill>
                  <a:srgbClr val="FF0000"/>
                </a:solidFill>
              </a:rPr>
              <a:t>Allow users to control color coding</a:t>
            </a:r>
          </a:p>
          <a:p>
            <a:pPr algn="just"/>
            <a:r>
              <a:rPr lang="en-US" sz="2800" b="1" dirty="0" smtClean="0"/>
              <a:t>Design for monochrome then add color</a:t>
            </a:r>
          </a:p>
          <a:p>
            <a:pPr algn="just"/>
            <a:r>
              <a:rPr lang="en-US" sz="2800" b="1" dirty="0" smtClean="0">
                <a:solidFill>
                  <a:srgbClr val="FF0000"/>
                </a:solidFill>
              </a:rPr>
              <a:t>Use color coding consistently</a:t>
            </a:r>
          </a:p>
          <a:p>
            <a:pPr algn="just"/>
            <a:r>
              <a:rPr lang="en-US" sz="2800" b="1" dirty="0" smtClean="0"/>
              <a:t>Avoid color pairings which clash</a:t>
            </a:r>
          </a:p>
          <a:p>
            <a:pPr algn="just"/>
            <a:r>
              <a:rPr lang="en-US" sz="2800" b="1" dirty="0" smtClean="0">
                <a:solidFill>
                  <a:srgbClr val="FF0000"/>
                </a:solidFill>
              </a:rPr>
              <a:t>Use color change to show status change</a:t>
            </a:r>
          </a:p>
          <a:p>
            <a:pPr algn="just"/>
            <a:r>
              <a:rPr lang="en-US" sz="2800" b="1" dirty="0" smtClean="0"/>
              <a:t>Be aware that color displays are usually lower resolution</a:t>
            </a:r>
            <a:endParaRPr lang="en-US" sz="2800" b="1" dirty="0"/>
          </a:p>
          <a:p>
            <a:endParaRPr lang="en-US" b="1" dirty="0"/>
          </a:p>
        </p:txBody>
      </p:sp>
    </p:spTree>
    <p:extLst>
      <p:ext uri="{BB962C8B-B14F-4D97-AF65-F5344CB8AC3E}">
        <p14:creationId xmlns:p14="http://schemas.microsoft.com/office/powerpoint/2010/main" xmlns="" val="96791660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685340685"/>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52</a:t>
            </a:fld>
            <a:endParaRPr lang="en-US" dirty="0"/>
          </a:p>
        </p:txBody>
      </p:sp>
      <p:sp>
        <p:nvSpPr>
          <p:cNvPr id="2" name="Content Placeholder 1"/>
          <p:cNvSpPr>
            <a:spLocks noGrp="1"/>
          </p:cNvSpPr>
          <p:nvPr>
            <p:ph idx="1"/>
          </p:nvPr>
        </p:nvSpPr>
        <p:spPr/>
        <p:txBody>
          <a:bodyPr>
            <a:noAutofit/>
          </a:bodyPr>
          <a:lstStyle/>
          <a:p>
            <a:r>
              <a:rPr lang="en-US" b="1" dirty="0" smtClean="0"/>
              <a:t>Red, Blue and Yellow</a:t>
            </a:r>
          </a:p>
          <a:p>
            <a:pPr lvl="1"/>
            <a:r>
              <a:rPr lang="en-US" b="1" dirty="0" smtClean="0"/>
              <a:t>They are the building blocks to create all other colors.</a:t>
            </a:r>
            <a:endParaRPr lang="en-US" b="1" dirty="0"/>
          </a:p>
        </p:txBody>
      </p:sp>
      <p:pic>
        <p:nvPicPr>
          <p:cNvPr id="7" name="Picture 5" descr="Primary"/>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918214" y="2835593"/>
            <a:ext cx="3307571" cy="32905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30721995"/>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421861224"/>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53</a:t>
            </a:fld>
            <a:endParaRPr lang="en-US" dirty="0"/>
          </a:p>
        </p:txBody>
      </p:sp>
      <p:sp>
        <p:nvSpPr>
          <p:cNvPr id="2" name="Content Placeholder 1"/>
          <p:cNvSpPr>
            <a:spLocks noGrp="1"/>
          </p:cNvSpPr>
          <p:nvPr>
            <p:ph idx="1"/>
          </p:nvPr>
        </p:nvSpPr>
        <p:spPr/>
        <p:txBody>
          <a:bodyPr>
            <a:noAutofit/>
          </a:bodyPr>
          <a:lstStyle/>
          <a:p>
            <a:r>
              <a:rPr lang="en-US" b="1" dirty="0" smtClean="0"/>
              <a:t>Violet, Green and Orange</a:t>
            </a:r>
          </a:p>
          <a:p>
            <a:pPr lvl="1"/>
            <a:r>
              <a:rPr lang="en-US" b="1" dirty="0" smtClean="0"/>
              <a:t>When two of the primary colors are mixed together, a secondary color is made</a:t>
            </a:r>
            <a:endParaRPr lang="en-US" b="1" dirty="0"/>
          </a:p>
        </p:txBody>
      </p:sp>
      <p:pic>
        <p:nvPicPr>
          <p:cNvPr id="8" name="Picture 6" descr="Secondary"/>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120070" y="3211903"/>
            <a:ext cx="2903860" cy="329184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540827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51604416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CD1BB0B1-F5A1-4ED6-814D-7F67699B7935}" type="slidenum">
              <a:rPr lang="en-US" smtClean="0"/>
              <a:pPr/>
              <a:t>54</a:t>
            </a:fld>
            <a:endParaRPr lang="en-US" dirty="0"/>
          </a:p>
        </p:txBody>
      </p:sp>
      <p:sp>
        <p:nvSpPr>
          <p:cNvPr id="2" name="Content Placeholder 1"/>
          <p:cNvSpPr>
            <a:spLocks noGrp="1"/>
          </p:cNvSpPr>
          <p:nvPr>
            <p:ph idx="1"/>
          </p:nvPr>
        </p:nvSpPr>
        <p:spPr/>
        <p:txBody>
          <a:bodyPr>
            <a:noAutofit/>
          </a:bodyPr>
          <a:lstStyle/>
          <a:p>
            <a:pPr algn="just"/>
            <a:r>
              <a:rPr lang="en-US" b="1" dirty="0" smtClean="0">
                <a:solidFill>
                  <a:srgbClr val="FF0000"/>
                </a:solidFill>
              </a:rPr>
              <a:t>Labeled data fields</a:t>
            </a:r>
            <a:endParaRPr lang="en-US" sz="2800" b="1" dirty="0" smtClean="0">
              <a:solidFill>
                <a:srgbClr val="FF0000"/>
              </a:solidFill>
            </a:endParaRPr>
          </a:p>
          <a:p>
            <a:pPr algn="just"/>
            <a:r>
              <a:rPr lang="en-US" b="1" dirty="0" smtClean="0">
                <a:solidFill>
                  <a:srgbClr val="FF0000"/>
                </a:solidFill>
              </a:rPr>
              <a:t>Left-align labels</a:t>
            </a:r>
            <a:r>
              <a:rPr lang="en-US" b="1" dirty="0" smtClean="0"/>
              <a:t>, fields, columns in tables</a:t>
            </a:r>
          </a:p>
          <a:p>
            <a:pPr algn="just"/>
            <a:r>
              <a:rPr lang="en-US" b="1" dirty="0" smtClean="0"/>
              <a:t>Use meaningful, unambiguous labels</a:t>
            </a:r>
          </a:p>
          <a:p>
            <a:pPr algn="just"/>
            <a:r>
              <a:rPr lang="en-US" b="1" dirty="0" smtClean="0">
                <a:solidFill>
                  <a:srgbClr val="FF0000"/>
                </a:solidFill>
              </a:rPr>
              <a:t>For Beginners</a:t>
            </a:r>
            <a:r>
              <a:rPr lang="en-US" b="1" dirty="0" smtClean="0"/>
              <a:t>, searching n size menu:</a:t>
            </a:r>
          </a:p>
          <a:p>
            <a:pPr lvl="1" algn="just"/>
            <a:r>
              <a:rPr lang="en-US" b="1" dirty="0" smtClean="0"/>
              <a:t>If label unknown, examine all items, S ~ n</a:t>
            </a:r>
          </a:p>
          <a:p>
            <a:pPr lvl="1" algn="just"/>
            <a:r>
              <a:rPr lang="en-US" b="1" dirty="0" smtClean="0"/>
              <a:t>If label known, search linearly or randomly, S ~ n</a:t>
            </a:r>
          </a:p>
          <a:p>
            <a:pPr algn="just"/>
            <a:r>
              <a:rPr lang="en-US" b="1" dirty="0" smtClean="0">
                <a:solidFill>
                  <a:srgbClr val="FF0000"/>
                </a:solidFill>
              </a:rPr>
              <a:t>Textual labels </a:t>
            </a:r>
            <a:r>
              <a:rPr lang="en-US" b="1" dirty="0" smtClean="0"/>
              <a:t>help beginners, infrequent users.</a:t>
            </a:r>
          </a:p>
        </p:txBody>
      </p:sp>
    </p:spTree>
    <p:extLst>
      <p:ext uri="{BB962C8B-B14F-4D97-AF65-F5344CB8AC3E}">
        <p14:creationId xmlns:p14="http://schemas.microsoft.com/office/powerpoint/2010/main" xmlns="" val="318538197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410353060"/>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a:bodyPr>
          <a:lstStyle/>
          <a:p>
            <a:pPr algn="just"/>
            <a:r>
              <a:rPr lang="en-US" b="1" dirty="0" smtClean="0">
                <a:solidFill>
                  <a:srgbClr val="FF0000"/>
                </a:solidFill>
                <a:latin typeface="Calibri" pitchFamily="34" charset="0"/>
                <a:cs typeface="Calibri" pitchFamily="34" charset="0"/>
              </a:rPr>
              <a:t>Why User Interface should look Good?</a:t>
            </a:r>
          </a:p>
          <a:p>
            <a:pPr lvl="1" algn="just"/>
            <a:r>
              <a:rPr lang="en-US" b="1" dirty="0" smtClean="0">
                <a:latin typeface="Calibri" pitchFamily="34" charset="0"/>
                <a:cs typeface="Calibri" pitchFamily="34" charset="0"/>
              </a:rPr>
              <a:t>Guidelines and Principles of User Interface Design</a:t>
            </a:r>
          </a:p>
          <a:p>
            <a:pPr lvl="1" algn="just"/>
            <a:r>
              <a:rPr lang="en-US" b="1" dirty="0" smtClean="0">
                <a:latin typeface="Calibri" pitchFamily="34" charset="0"/>
                <a:cs typeface="Calibri" pitchFamily="34" charset="0"/>
              </a:rPr>
              <a:t>Principles of Screen Design</a:t>
            </a:r>
          </a:p>
          <a:p>
            <a:pPr lvl="1" algn="just"/>
            <a:r>
              <a:rPr lang="en-US" b="1" dirty="0" smtClean="0">
                <a:latin typeface="Calibri" pitchFamily="34" charset="0"/>
                <a:cs typeface="Calibri" pitchFamily="34" charset="0"/>
              </a:rPr>
              <a:t>Interface Design Goals</a:t>
            </a:r>
          </a:p>
          <a:p>
            <a:pPr lvl="1" algn="just"/>
            <a:r>
              <a:rPr lang="en-US" b="1" dirty="0" smtClean="0">
                <a:latin typeface="Calibri" pitchFamily="34" charset="0"/>
                <a:cs typeface="Calibri" pitchFamily="34" charset="0"/>
              </a:rPr>
              <a:t>Interaction Styles</a:t>
            </a:r>
          </a:p>
          <a:p>
            <a:pPr lvl="1" algn="just"/>
            <a:r>
              <a:rPr lang="en-US" b="1" dirty="0" smtClean="0">
                <a:latin typeface="Calibri" pitchFamily="34" charset="0"/>
                <a:cs typeface="Calibri" pitchFamily="34" charset="0"/>
              </a:rPr>
              <a:t>Types of Interfaces</a:t>
            </a:r>
          </a:p>
          <a:p>
            <a:pPr lvl="1" algn="just"/>
            <a:r>
              <a:rPr lang="en-US" b="1" dirty="0" smtClean="0">
                <a:latin typeface="Calibri" pitchFamily="34" charset="0"/>
                <a:cs typeface="Calibri" pitchFamily="34" charset="0"/>
              </a:rPr>
              <a:t>What are the Advantages of Style Guidelines?</a:t>
            </a:r>
          </a:p>
          <a:p>
            <a:pPr lvl="1" algn="just"/>
            <a:r>
              <a:rPr lang="en-US" b="1" dirty="0" smtClean="0">
                <a:latin typeface="Calibri" pitchFamily="34" charset="0"/>
                <a:cs typeface="Calibri" pitchFamily="34" charset="0"/>
              </a:rPr>
              <a:t>What are Advantages of Good Interface?</a:t>
            </a:r>
          </a:p>
          <a:p>
            <a:pPr lvl="1" algn="just"/>
            <a:r>
              <a:rPr lang="en-US" b="1" dirty="0" smtClean="0">
                <a:latin typeface="Calibri" pitchFamily="34" charset="0"/>
                <a:cs typeface="Calibri" pitchFamily="34" charset="0"/>
              </a:rPr>
              <a:t>What are Disadvantages of Bad Interface?</a:t>
            </a:r>
          </a:p>
          <a:p>
            <a:pPr lvl="1" algn="just"/>
            <a:endParaRPr lang="en-US"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55</a:t>
            </a:fld>
            <a:endParaRPr lang="en-US" dirty="0"/>
          </a:p>
        </p:txBody>
      </p:sp>
    </p:spTree>
    <p:extLst>
      <p:ext uri="{BB962C8B-B14F-4D97-AF65-F5344CB8AC3E}">
        <p14:creationId xmlns:p14="http://schemas.microsoft.com/office/powerpoint/2010/main" xmlns="" val="182587434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148978965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10000"/>
          </a:bodyPr>
          <a:lstStyle/>
          <a:p>
            <a:pPr algn="just"/>
            <a:r>
              <a:rPr lang="en-US" b="1" dirty="0" smtClean="0">
                <a:latin typeface="Calibri" pitchFamily="34" charset="0"/>
                <a:cs typeface="Calibri" pitchFamily="34" charset="0"/>
              </a:rPr>
              <a:t>What are the Elements of Visual Design?</a:t>
            </a:r>
          </a:p>
          <a:p>
            <a:pPr lvl="1" algn="just"/>
            <a:r>
              <a:rPr lang="en-US" b="1" dirty="0" smtClean="0">
                <a:latin typeface="Calibri" pitchFamily="34" charset="0"/>
                <a:cs typeface="Calibri" pitchFamily="34" charset="0"/>
              </a:rPr>
              <a:t>Font</a:t>
            </a:r>
          </a:p>
          <a:p>
            <a:pPr lvl="2" algn="just"/>
            <a:r>
              <a:rPr lang="en-US" b="1" dirty="0" smtClean="0">
                <a:latin typeface="Calibri" pitchFamily="34" charset="0"/>
                <a:cs typeface="Calibri" pitchFamily="34" charset="0"/>
              </a:rPr>
              <a:t>Six Typographic Terms</a:t>
            </a:r>
          </a:p>
          <a:p>
            <a:pPr lvl="2" algn="just"/>
            <a:r>
              <a:rPr lang="en-US" b="1" dirty="0" smtClean="0">
                <a:latin typeface="Calibri" pitchFamily="34" charset="0"/>
                <a:cs typeface="Calibri" pitchFamily="34" charset="0"/>
              </a:rPr>
              <a:t>Font Size</a:t>
            </a:r>
          </a:p>
          <a:p>
            <a:pPr lvl="2" algn="just"/>
            <a:r>
              <a:rPr lang="en-US" b="1" dirty="0" smtClean="0">
                <a:latin typeface="Calibri" pitchFamily="34" charset="0"/>
                <a:cs typeface="Calibri" pitchFamily="34" charset="0"/>
              </a:rPr>
              <a:t>Types of Fonts</a:t>
            </a:r>
          </a:p>
          <a:p>
            <a:pPr lvl="2" algn="just"/>
            <a:r>
              <a:rPr lang="en-US" b="1" dirty="0" smtClean="0">
                <a:latin typeface="Calibri" pitchFamily="34" charset="0"/>
                <a:cs typeface="Calibri" pitchFamily="34" charset="0"/>
              </a:rPr>
              <a:t>Proportional Vs. Fixed width Fonts</a:t>
            </a:r>
          </a:p>
          <a:p>
            <a:pPr lvl="2" algn="just"/>
            <a:r>
              <a:rPr lang="en-US" b="1" dirty="0" smtClean="0">
                <a:latin typeface="Calibri" pitchFamily="34" charset="0"/>
                <a:cs typeface="Calibri" pitchFamily="34" charset="0"/>
              </a:rPr>
              <a:t>Case of Text</a:t>
            </a:r>
          </a:p>
          <a:p>
            <a:pPr lvl="1" algn="just"/>
            <a:r>
              <a:rPr lang="en-US" b="1" dirty="0" smtClean="0">
                <a:latin typeface="Calibri" pitchFamily="34" charset="0"/>
                <a:cs typeface="Calibri" pitchFamily="34" charset="0"/>
              </a:rPr>
              <a:t>Layout</a:t>
            </a:r>
          </a:p>
          <a:p>
            <a:pPr lvl="1" algn="just"/>
            <a:r>
              <a:rPr lang="en-US" b="1" dirty="0" smtClean="0">
                <a:latin typeface="Calibri" pitchFamily="34" charset="0"/>
                <a:cs typeface="Calibri" pitchFamily="34" charset="0"/>
              </a:rPr>
              <a:t>Color</a:t>
            </a:r>
          </a:p>
          <a:p>
            <a:pPr lvl="2" algn="just"/>
            <a:r>
              <a:rPr lang="en-US" b="1" dirty="0" smtClean="0">
                <a:latin typeface="Calibri" pitchFamily="34" charset="0"/>
                <a:cs typeface="Calibri" pitchFamily="34" charset="0"/>
              </a:rPr>
              <a:t>Guidelines for Color Use</a:t>
            </a:r>
          </a:p>
          <a:p>
            <a:pPr lvl="1" algn="just"/>
            <a:r>
              <a:rPr lang="en-US" b="1" dirty="0" smtClean="0">
                <a:latin typeface="Calibri" pitchFamily="34" charset="0"/>
                <a:cs typeface="Calibri" pitchFamily="34" charset="0"/>
              </a:rPr>
              <a:t>Labels</a:t>
            </a:r>
          </a:p>
        </p:txBody>
      </p:sp>
      <p:sp>
        <p:nvSpPr>
          <p:cNvPr id="5" name="Slide Number Placeholder 4"/>
          <p:cNvSpPr>
            <a:spLocks noGrp="1"/>
          </p:cNvSpPr>
          <p:nvPr>
            <p:ph type="sldNum" sz="quarter" idx="12"/>
          </p:nvPr>
        </p:nvSpPr>
        <p:spPr/>
        <p:txBody>
          <a:bodyPr/>
          <a:lstStyle/>
          <a:p>
            <a:fld id="{CD1BB0B1-F5A1-4ED6-814D-7F67699B7935}" type="slidenum">
              <a:rPr lang="en-US" smtClean="0"/>
              <a:pPr/>
              <a:t>56</a:t>
            </a:fld>
            <a:endParaRPr lang="en-US" dirty="0"/>
          </a:p>
        </p:txBody>
      </p:sp>
    </p:spTree>
    <p:extLst>
      <p:ext uri="{BB962C8B-B14F-4D97-AF65-F5344CB8AC3E}">
        <p14:creationId xmlns:p14="http://schemas.microsoft.com/office/powerpoint/2010/main" xmlns="" val="3543768475"/>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2" y="2362200"/>
            <a:ext cx="7467600" cy="838200"/>
          </a:xfrm>
        </p:spPr>
        <p:txBody>
          <a:bodyPr>
            <a:noAutofit/>
          </a:bodyPr>
          <a:lstStyle/>
          <a:p>
            <a:pPr lvl="1"/>
            <a:r>
              <a:rPr lang="en-US" sz="8300" b="1" u="sng" dirty="0">
                <a:latin typeface="Bookman Old Style" panose="02050604050505020204" pitchFamily="18" charset="0"/>
              </a:rPr>
              <a:t>THANK </a:t>
            </a:r>
            <a:r>
              <a:rPr lang="en-US" sz="8300" b="1" u="sng" dirty="0" smtClean="0">
                <a:latin typeface="Bookman Old Style" panose="02050604050505020204" pitchFamily="18" charset="0"/>
              </a:rPr>
              <a:t>YOU</a:t>
            </a:r>
            <a:br>
              <a:rPr lang="en-US" sz="8300" b="1" u="sng" dirty="0" smtClean="0">
                <a:latin typeface="Bookman Old Style" panose="02050604050505020204" pitchFamily="18" charset="0"/>
              </a:rPr>
            </a:br>
            <a:r>
              <a:rPr lang="en-US" b="1" dirty="0" smtClean="0"/>
              <a:t/>
            </a:r>
            <a:br>
              <a:rPr lang="en-US" b="1" dirty="0" smtClean="0"/>
            </a:br>
            <a:endParaRPr lang="en-US" sz="8300" b="1" u="sng" dirty="0">
              <a:latin typeface="Bookman Old Style" panose="02050604050505020204" pitchFamily="18" charset="0"/>
            </a:endParaRPr>
          </a:p>
        </p:txBody>
      </p:sp>
      <p:sp>
        <p:nvSpPr>
          <p:cNvPr id="3" name="Slide Number Placeholder 2"/>
          <p:cNvSpPr>
            <a:spLocks noGrp="1"/>
          </p:cNvSpPr>
          <p:nvPr>
            <p:ph type="sldNum" sz="quarter" idx="12"/>
          </p:nvPr>
        </p:nvSpPr>
        <p:spPr/>
        <p:txBody>
          <a:bodyPr/>
          <a:lstStyle/>
          <a:p>
            <a:fld id="{CD1BB0B1-F5A1-4ED6-814D-7F67699B7935}" type="slidenum">
              <a:rPr lang="en-US" smtClean="0"/>
              <a:pPr/>
              <a:t>57</a:t>
            </a:fld>
            <a:endParaRPr lang="en-US" dirty="0"/>
          </a:p>
        </p:txBody>
      </p:sp>
    </p:spTree>
    <p:extLst>
      <p:ext uri="{BB962C8B-B14F-4D97-AF65-F5344CB8AC3E}">
        <p14:creationId xmlns="" xmlns:p14="http://schemas.microsoft.com/office/powerpoint/2010/main" val="605467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51885151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a:bodyPr>
          <a:lstStyle/>
          <a:p>
            <a:pPr algn="just"/>
            <a:r>
              <a:rPr lang="en-US" b="1" dirty="0" smtClean="0">
                <a:solidFill>
                  <a:srgbClr val="FF0000"/>
                </a:solidFill>
                <a:latin typeface="Calibri" pitchFamily="34" charset="0"/>
                <a:cs typeface="Calibri" pitchFamily="34" charset="0"/>
              </a:rPr>
              <a:t>Why User Interface should look Good?</a:t>
            </a:r>
          </a:p>
          <a:p>
            <a:pPr lvl="1" algn="just"/>
            <a:r>
              <a:rPr lang="en-US" b="1" dirty="0" smtClean="0">
                <a:latin typeface="Calibri" pitchFamily="34" charset="0"/>
                <a:cs typeface="Calibri" pitchFamily="34" charset="0"/>
              </a:rPr>
              <a:t>Guidelines and Principles of User Interface Design</a:t>
            </a:r>
          </a:p>
          <a:p>
            <a:pPr lvl="1" algn="just"/>
            <a:r>
              <a:rPr lang="en-US" b="1" dirty="0" smtClean="0">
                <a:latin typeface="Calibri" pitchFamily="34" charset="0"/>
                <a:cs typeface="Calibri" pitchFamily="34" charset="0"/>
              </a:rPr>
              <a:t>Principles of Screen Design</a:t>
            </a:r>
          </a:p>
          <a:p>
            <a:pPr lvl="1" algn="just"/>
            <a:r>
              <a:rPr lang="en-US" b="1" dirty="0" smtClean="0">
                <a:latin typeface="Calibri" pitchFamily="34" charset="0"/>
                <a:cs typeface="Calibri" pitchFamily="34" charset="0"/>
              </a:rPr>
              <a:t>Interface Design Goals</a:t>
            </a:r>
          </a:p>
          <a:p>
            <a:pPr lvl="1" algn="just"/>
            <a:r>
              <a:rPr lang="en-US" b="1" dirty="0" smtClean="0">
                <a:latin typeface="Calibri" pitchFamily="34" charset="0"/>
                <a:cs typeface="Calibri" pitchFamily="34" charset="0"/>
              </a:rPr>
              <a:t>Interaction Styles</a:t>
            </a:r>
          </a:p>
          <a:p>
            <a:pPr lvl="1" algn="just"/>
            <a:r>
              <a:rPr lang="en-US" b="1" dirty="0" smtClean="0">
                <a:latin typeface="Calibri" pitchFamily="34" charset="0"/>
                <a:cs typeface="Calibri" pitchFamily="34" charset="0"/>
              </a:rPr>
              <a:t>Types of Interfaces</a:t>
            </a:r>
          </a:p>
          <a:p>
            <a:pPr lvl="1" algn="just"/>
            <a:r>
              <a:rPr lang="en-US" b="1" dirty="0" smtClean="0">
                <a:latin typeface="Calibri" pitchFamily="34" charset="0"/>
                <a:cs typeface="Calibri" pitchFamily="34" charset="0"/>
              </a:rPr>
              <a:t>What are the Advantages of Style Guidelines?</a:t>
            </a:r>
          </a:p>
          <a:p>
            <a:pPr lvl="1" algn="just"/>
            <a:r>
              <a:rPr lang="en-US" b="1" dirty="0" smtClean="0">
                <a:latin typeface="Calibri" pitchFamily="34" charset="0"/>
                <a:cs typeface="Calibri" pitchFamily="34" charset="0"/>
              </a:rPr>
              <a:t>What are Advantages of Good Interface?</a:t>
            </a:r>
          </a:p>
          <a:p>
            <a:pPr lvl="1" algn="just"/>
            <a:r>
              <a:rPr lang="en-US" b="1" dirty="0" smtClean="0">
                <a:latin typeface="Calibri" pitchFamily="34" charset="0"/>
                <a:cs typeface="Calibri" pitchFamily="34" charset="0"/>
              </a:rPr>
              <a:t>What are Disadvantages of Bad Interface?</a:t>
            </a:r>
          </a:p>
          <a:p>
            <a:pPr lvl="1" algn="just"/>
            <a:endParaRPr lang="en-US" b="1" dirty="0" smtClean="0">
              <a:latin typeface="Calibri" pitchFamily="34" charset="0"/>
              <a:cs typeface="Calibri" pitchFamily="34" charset="0"/>
            </a:endParaRPr>
          </a:p>
        </p:txBody>
      </p:sp>
      <p:sp>
        <p:nvSpPr>
          <p:cNvPr id="5" name="Slide Number Placeholder 4"/>
          <p:cNvSpPr>
            <a:spLocks noGrp="1"/>
          </p:cNvSpPr>
          <p:nvPr>
            <p:ph type="sldNum" sz="quarter" idx="12"/>
          </p:nvPr>
        </p:nvSpPr>
        <p:spPr/>
        <p:txBody>
          <a:bodyPr/>
          <a:lstStyle/>
          <a:p>
            <a:fld id="{CD1BB0B1-F5A1-4ED6-814D-7F67699B7935}" type="slidenum">
              <a:rPr lang="en-US" smtClean="0"/>
              <a:pPr/>
              <a:t>6</a:t>
            </a:fld>
            <a:endParaRPr lang="en-US" dirty="0"/>
          </a:p>
        </p:txBody>
      </p:sp>
    </p:spTree>
    <p:extLst>
      <p:ext uri="{BB962C8B-B14F-4D97-AF65-F5344CB8AC3E}">
        <p14:creationId xmlns:p14="http://schemas.microsoft.com/office/powerpoint/2010/main" xmlns="" val="237094613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518851516"/>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fontScale="92500" lnSpcReduction="10000"/>
          </a:bodyPr>
          <a:lstStyle/>
          <a:p>
            <a:pPr algn="just"/>
            <a:r>
              <a:rPr lang="en-US" b="1" dirty="0" smtClean="0">
                <a:latin typeface="Calibri" pitchFamily="34" charset="0"/>
                <a:cs typeface="Calibri" pitchFamily="34" charset="0"/>
              </a:rPr>
              <a:t>What are the Elements of Visual Design?</a:t>
            </a:r>
          </a:p>
          <a:p>
            <a:pPr lvl="1" algn="just"/>
            <a:r>
              <a:rPr lang="en-US" b="1" dirty="0" smtClean="0">
                <a:solidFill>
                  <a:srgbClr val="FF0000"/>
                </a:solidFill>
                <a:latin typeface="Calibri" pitchFamily="34" charset="0"/>
                <a:cs typeface="Calibri" pitchFamily="34" charset="0"/>
              </a:rPr>
              <a:t>Font</a:t>
            </a:r>
          </a:p>
          <a:p>
            <a:pPr lvl="2" algn="just"/>
            <a:r>
              <a:rPr lang="en-US" b="1" dirty="0" smtClean="0">
                <a:latin typeface="Calibri" pitchFamily="34" charset="0"/>
                <a:cs typeface="Calibri" pitchFamily="34" charset="0"/>
              </a:rPr>
              <a:t>Six Typographic Terms</a:t>
            </a:r>
          </a:p>
          <a:p>
            <a:pPr lvl="2" algn="just"/>
            <a:r>
              <a:rPr lang="en-US" b="1" dirty="0" smtClean="0">
                <a:latin typeface="Calibri" pitchFamily="34" charset="0"/>
                <a:cs typeface="Calibri" pitchFamily="34" charset="0"/>
              </a:rPr>
              <a:t>Font Size</a:t>
            </a:r>
          </a:p>
          <a:p>
            <a:pPr lvl="2" algn="just"/>
            <a:r>
              <a:rPr lang="en-US" b="1" dirty="0" smtClean="0">
                <a:latin typeface="Calibri" pitchFamily="34" charset="0"/>
                <a:cs typeface="Calibri" pitchFamily="34" charset="0"/>
              </a:rPr>
              <a:t>Types of Fonts</a:t>
            </a:r>
          </a:p>
          <a:p>
            <a:pPr lvl="2" algn="just"/>
            <a:r>
              <a:rPr lang="en-US" b="1" dirty="0" smtClean="0">
                <a:latin typeface="Calibri" pitchFamily="34" charset="0"/>
                <a:cs typeface="Calibri" pitchFamily="34" charset="0"/>
              </a:rPr>
              <a:t>Proportional Vs. Fixed width Fonts</a:t>
            </a:r>
          </a:p>
          <a:p>
            <a:pPr lvl="2" algn="just"/>
            <a:r>
              <a:rPr lang="en-US" b="1" dirty="0" smtClean="0">
                <a:latin typeface="Calibri" pitchFamily="34" charset="0"/>
                <a:cs typeface="Calibri" pitchFamily="34" charset="0"/>
              </a:rPr>
              <a:t>Case of Text</a:t>
            </a:r>
          </a:p>
          <a:p>
            <a:pPr lvl="1" algn="just"/>
            <a:r>
              <a:rPr lang="en-US" b="1" dirty="0" smtClean="0">
                <a:solidFill>
                  <a:srgbClr val="FF0000"/>
                </a:solidFill>
                <a:latin typeface="Calibri" pitchFamily="34" charset="0"/>
                <a:cs typeface="Calibri" pitchFamily="34" charset="0"/>
              </a:rPr>
              <a:t>Layout</a:t>
            </a:r>
          </a:p>
          <a:p>
            <a:pPr lvl="1" algn="just"/>
            <a:r>
              <a:rPr lang="en-US" b="1" dirty="0" smtClean="0">
                <a:solidFill>
                  <a:srgbClr val="FF0000"/>
                </a:solidFill>
                <a:latin typeface="Calibri" pitchFamily="34" charset="0"/>
                <a:cs typeface="Calibri" pitchFamily="34" charset="0"/>
              </a:rPr>
              <a:t>Color</a:t>
            </a:r>
          </a:p>
          <a:p>
            <a:pPr lvl="2" algn="just"/>
            <a:r>
              <a:rPr lang="en-US" b="1" dirty="0" smtClean="0">
                <a:latin typeface="Calibri" pitchFamily="34" charset="0"/>
                <a:cs typeface="Calibri" pitchFamily="34" charset="0"/>
              </a:rPr>
              <a:t>Guidelines for Color Use</a:t>
            </a:r>
          </a:p>
          <a:p>
            <a:pPr lvl="1" algn="just"/>
            <a:r>
              <a:rPr lang="en-US" b="1" dirty="0" smtClean="0">
                <a:solidFill>
                  <a:srgbClr val="FF0000"/>
                </a:solidFill>
                <a:latin typeface="Calibri" pitchFamily="34" charset="0"/>
                <a:cs typeface="Calibri" pitchFamily="34" charset="0"/>
              </a:rPr>
              <a:t>Labels</a:t>
            </a:r>
          </a:p>
        </p:txBody>
      </p:sp>
      <p:sp>
        <p:nvSpPr>
          <p:cNvPr id="5" name="Slide Number Placeholder 4"/>
          <p:cNvSpPr>
            <a:spLocks noGrp="1"/>
          </p:cNvSpPr>
          <p:nvPr>
            <p:ph type="sldNum" sz="quarter" idx="12"/>
          </p:nvPr>
        </p:nvSpPr>
        <p:spPr/>
        <p:txBody>
          <a:bodyPr/>
          <a:lstStyle/>
          <a:p>
            <a:fld id="{CD1BB0B1-F5A1-4ED6-814D-7F67699B7935}" type="slidenum">
              <a:rPr lang="en-US" smtClean="0"/>
              <a:pPr/>
              <a:t>7</a:t>
            </a:fld>
            <a:endParaRPr lang="en-US" dirty="0"/>
          </a:p>
        </p:txBody>
      </p:sp>
    </p:spTree>
    <p:extLst>
      <p:ext uri="{BB962C8B-B14F-4D97-AF65-F5344CB8AC3E}">
        <p14:creationId xmlns:p14="http://schemas.microsoft.com/office/powerpoint/2010/main" xmlns="" val="93148296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2212324243"/>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r>
              <a:rPr lang="en-US" b="1" dirty="0" smtClean="0"/>
              <a:t>“</a:t>
            </a:r>
            <a:r>
              <a:rPr lang="en-US" b="1" dirty="0" smtClean="0">
                <a:solidFill>
                  <a:srgbClr val="FF0000"/>
                </a:solidFill>
              </a:rPr>
              <a:t>The user interface is the most important part of any computer system.</a:t>
            </a:r>
            <a:r>
              <a:rPr lang="en-US" b="1" dirty="0" smtClean="0"/>
              <a:t>” (</a:t>
            </a:r>
            <a:r>
              <a:rPr lang="en-US" b="1" dirty="0" err="1" smtClean="0"/>
              <a:t>Galitz</a:t>
            </a:r>
            <a:r>
              <a:rPr lang="en-US" b="1" dirty="0" smtClean="0"/>
              <a:t>, 2002, p. 1)</a:t>
            </a:r>
          </a:p>
          <a:p>
            <a:pPr algn="just"/>
            <a:r>
              <a:rPr lang="en-US" b="1" dirty="0" smtClean="0"/>
              <a:t>“</a:t>
            </a:r>
            <a:r>
              <a:rPr lang="en-US" b="1" dirty="0" smtClean="0">
                <a:solidFill>
                  <a:srgbClr val="FF0000"/>
                </a:solidFill>
              </a:rPr>
              <a:t>The best interface is the one that is not noticed, one that permits the user to focus on the information and task at hand, not the mechanisms used to present the information and perform the task.</a:t>
            </a:r>
            <a:r>
              <a:rPr lang="en-US" b="1" dirty="0" smtClean="0"/>
              <a:t>” (</a:t>
            </a:r>
            <a:r>
              <a:rPr lang="en-US" b="1" dirty="0" err="1" smtClean="0"/>
              <a:t>Galitz</a:t>
            </a:r>
            <a:r>
              <a:rPr lang="en-US" b="1" dirty="0" smtClean="0"/>
              <a:t>, 2002, p. 4)</a:t>
            </a:r>
          </a:p>
        </p:txBody>
      </p:sp>
      <p:sp>
        <p:nvSpPr>
          <p:cNvPr id="5" name="Slide Number Placeholder 4"/>
          <p:cNvSpPr>
            <a:spLocks noGrp="1"/>
          </p:cNvSpPr>
          <p:nvPr>
            <p:ph type="sldNum" sz="quarter" idx="12"/>
          </p:nvPr>
        </p:nvSpPr>
        <p:spPr/>
        <p:txBody>
          <a:bodyPr/>
          <a:lstStyle/>
          <a:p>
            <a:fld id="{CD1BB0B1-F5A1-4ED6-814D-7F67699B7935}" type="slidenum">
              <a:rPr lang="en-US" smtClean="0"/>
              <a:pPr/>
              <a:t>8</a:t>
            </a:fld>
            <a:endParaRPr lang="en-US" dirty="0"/>
          </a:p>
        </p:txBody>
      </p:sp>
    </p:spTree>
    <p:extLst>
      <p:ext uri="{BB962C8B-B14F-4D97-AF65-F5344CB8AC3E}">
        <p14:creationId xmlns:p14="http://schemas.microsoft.com/office/powerpoint/2010/main" xmlns="" val="34309685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xmlns="" val="3610297051"/>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lgn="just">
              <a:lnSpc>
                <a:spcPct val="90000"/>
              </a:lnSpc>
            </a:pPr>
            <a:r>
              <a:rPr lang="en-US" b="1" dirty="0" smtClean="0">
                <a:solidFill>
                  <a:srgbClr val="FF0000"/>
                </a:solidFill>
                <a:latin typeface="Calibri" pitchFamily="34" charset="0"/>
                <a:cs typeface="Calibri" pitchFamily="34" charset="0"/>
              </a:rPr>
              <a:t>Higher task </a:t>
            </a:r>
            <a:r>
              <a:rPr lang="en-US" b="1" dirty="0" smtClean="0">
                <a:latin typeface="Calibri" pitchFamily="34" charset="0"/>
                <a:cs typeface="Calibri" pitchFamily="34" charset="0"/>
              </a:rPr>
              <a:t>completion rates</a:t>
            </a:r>
            <a:endParaRPr lang="en-US" b="1" dirty="0">
              <a:solidFill>
                <a:srgbClr val="FF0000"/>
              </a:solidFill>
              <a:latin typeface="Calibri" pitchFamily="34" charset="0"/>
              <a:cs typeface="Calibri" pitchFamily="34" charset="0"/>
            </a:endParaRPr>
          </a:p>
          <a:p>
            <a:pPr algn="just">
              <a:lnSpc>
                <a:spcPct val="90000"/>
              </a:lnSpc>
            </a:pPr>
            <a:r>
              <a:rPr lang="en-US" b="1" dirty="0" smtClean="0">
                <a:solidFill>
                  <a:srgbClr val="FF0000"/>
                </a:solidFill>
                <a:latin typeface="Calibri" pitchFamily="34" charset="0"/>
                <a:cs typeface="Calibri" pitchFamily="34" charset="0"/>
              </a:rPr>
              <a:t>More efficient </a:t>
            </a:r>
            <a:r>
              <a:rPr lang="en-US" b="1" dirty="0" smtClean="0">
                <a:latin typeface="Calibri" pitchFamily="34" charset="0"/>
                <a:cs typeface="Calibri" pitchFamily="34" charset="0"/>
              </a:rPr>
              <a:t>task completion rates</a:t>
            </a:r>
          </a:p>
          <a:p>
            <a:pPr algn="just">
              <a:lnSpc>
                <a:spcPct val="90000"/>
              </a:lnSpc>
            </a:pPr>
            <a:r>
              <a:rPr lang="en-US" b="1" dirty="0" smtClean="0">
                <a:solidFill>
                  <a:srgbClr val="FF0000"/>
                </a:solidFill>
                <a:latin typeface="Calibri" pitchFamily="34" charset="0"/>
                <a:cs typeface="Calibri" pitchFamily="34" charset="0"/>
              </a:rPr>
              <a:t>Reduced</a:t>
            </a:r>
            <a:r>
              <a:rPr lang="en-US" b="1" dirty="0" smtClean="0">
                <a:latin typeface="Calibri" pitchFamily="34" charset="0"/>
                <a:cs typeface="Calibri" pitchFamily="34" charset="0"/>
              </a:rPr>
              <a:t> training costs</a:t>
            </a:r>
          </a:p>
          <a:p>
            <a:pPr algn="just">
              <a:lnSpc>
                <a:spcPct val="90000"/>
              </a:lnSpc>
            </a:pPr>
            <a:r>
              <a:rPr lang="en-US" b="1" dirty="0" smtClean="0">
                <a:solidFill>
                  <a:srgbClr val="FF0000"/>
                </a:solidFill>
                <a:latin typeface="Calibri" pitchFamily="34" charset="0"/>
                <a:cs typeface="Calibri" pitchFamily="34" charset="0"/>
              </a:rPr>
              <a:t>Improved</a:t>
            </a:r>
            <a:r>
              <a:rPr lang="en-US" b="1" dirty="0" smtClean="0">
                <a:latin typeface="Calibri" pitchFamily="34" charset="0"/>
                <a:cs typeface="Calibri" pitchFamily="34" charset="0"/>
              </a:rPr>
              <a:t> customer service</a:t>
            </a:r>
          </a:p>
        </p:txBody>
      </p:sp>
      <p:sp>
        <p:nvSpPr>
          <p:cNvPr id="5" name="Slide Number Placeholder 4"/>
          <p:cNvSpPr>
            <a:spLocks noGrp="1"/>
          </p:cNvSpPr>
          <p:nvPr>
            <p:ph type="sldNum" sz="quarter" idx="12"/>
          </p:nvPr>
        </p:nvSpPr>
        <p:spPr/>
        <p:txBody>
          <a:bodyPr/>
          <a:lstStyle/>
          <a:p>
            <a:fld id="{CD1BB0B1-F5A1-4ED6-814D-7F67699B7935}" type="slidenum">
              <a:rPr lang="en-US" smtClean="0"/>
              <a:pPr/>
              <a:t>9</a:t>
            </a:fld>
            <a:endParaRPr lang="en-US" dirty="0"/>
          </a:p>
        </p:txBody>
      </p:sp>
    </p:spTree>
    <p:extLst>
      <p:ext uri="{BB962C8B-B14F-4D97-AF65-F5344CB8AC3E}">
        <p14:creationId xmlns:p14="http://schemas.microsoft.com/office/powerpoint/2010/main" xmlns="" val="3430968532"/>
      </p:ext>
    </p:extLst>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TotalTime>
  <Words>2299</Words>
  <Application>Microsoft Office PowerPoint</Application>
  <PresentationFormat>On-screen Show (4:3)</PresentationFormat>
  <Paragraphs>337</Paragraphs>
  <Slides>57</Slides>
  <Notes>2</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THANK YOU  </vt:lpstr>
    </vt:vector>
  </TitlesOfParts>
  <Company>MyCompanyName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Guidlines for Interface Design</dc:title>
  <dc:creator>Tehseen Riaz Abbasi</dc:creator>
  <cp:keywords>Style Guidlines; Elements of Visual Design</cp:keywords>
  <cp:lastModifiedBy>NTS</cp:lastModifiedBy>
  <cp:revision>387</cp:revision>
  <dcterms:created xsi:type="dcterms:W3CDTF">2013-12-11T04:17:36Z</dcterms:created>
  <dcterms:modified xsi:type="dcterms:W3CDTF">2016-02-04T11:28:07Z</dcterms:modified>
  <cp:category>Web Technologies</cp:category>
</cp:coreProperties>
</file>