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diagrams/quickStyle47.xml" ContentType="application/vnd.openxmlformats-officedocument.drawingml.diagramStyl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layout4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25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colors35.xml" ContentType="application/vnd.openxmlformats-officedocument.drawingml.diagramColors+xml"/>
  <Override PartName="/ppt/diagrams/layout43.xml" ContentType="application/vnd.openxmlformats-officedocument.drawingml.diagramLayout+xml"/>
  <Override PartName="/ppt/diagrams/colors46.xml" ContentType="application/vnd.openxmlformats-officedocument.drawingml.diagramColors+xml"/>
  <Override PartName="/ppt/diagrams/data48.xml" ContentType="application/vnd.openxmlformats-officedocument.drawingml.diagramData+xml"/>
  <Override PartName="/ppt/slides/slide49.xml" ContentType="application/vnd.openxmlformats-officedocument.presentationml.slide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ata40.xml" ContentType="application/vnd.openxmlformats-officedocument.drawingml.diagramData+xml"/>
  <Override PartName="/ppt/diagrams/quickStyle48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layout48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colors47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colors48.xml" ContentType="application/vnd.openxmlformats-officedocument.drawingml.diagramColors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diagrams/data47.xml" ContentType="application/vnd.openxmlformats-officedocument.drawingml.diagramData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06" r:id="rId2"/>
    <p:sldId id="507" r:id="rId3"/>
    <p:sldId id="508" r:id="rId4"/>
    <p:sldId id="383" r:id="rId5"/>
    <p:sldId id="510" r:id="rId6"/>
    <p:sldId id="304" r:id="rId7"/>
    <p:sldId id="384" r:id="rId8"/>
    <p:sldId id="426" r:id="rId9"/>
    <p:sldId id="470" r:id="rId10"/>
    <p:sldId id="467" r:id="rId11"/>
    <p:sldId id="469" r:id="rId12"/>
    <p:sldId id="468" r:id="rId13"/>
    <p:sldId id="471" r:id="rId14"/>
    <p:sldId id="472" r:id="rId15"/>
    <p:sldId id="473" r:id="rId16"/>
    <p:sldId id="474" r:id="rId17"/>
    <p:sldId id="475" r:id="rId18"/>
    <p:sldId id="512" r:id="rId19"/>
    <p:sldId id="476" r:id="rId20"/>
    <p:sldId id="477" r:id="rId21"/>
    <p:sldId id="478" r:id="rId22"/>
    <p:sldId id="479" r:id="rId23"/>
    <p:sldId id="480" r:id="rId24"/>
    <p:sldId id="481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505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1" r:id="rId45"/>
    <p:sldId id="502" r:id="rId46"/>
    <p:sldId id="503" r:id="rId47"/>
    <p:sldId id="504" r:id="rId48"/>
    <p:sldId id="421" r:id="rId49"/>
    <p:sldId id="511" r:id="rId50"/>
    <p:sldId id="50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21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D8C92344-7714-4241-92BF-3CA55D2ACCF7}" type="presOf" srcId="{1A4D2600-6C97-4F32-B00F-D96585924F45}" destId="{FE07BE64-8717-48DF-AE6A-829B547CC5F7}" srcOrd="0" destOrd="0" presId="urn:microsoft.com/office/officeart/2005/8/layout/vList2"/>
    <dgm:cxn modelId="{0C037694-F6A3-4906-A51E-4D2076F56F06}" type="presOf" srcId="{FD71A567-23F0-42D0-A2E6-3886C0DAA8C4}" destId="{A066085A-9674-46E4-B0BF-D0C728A69A1C}" srcOrd="0" destOrd="0" presId="urn:microsoft.com/office/officeart/2005/8/layout/vList2"/>
    <dgm:cxn modelId="{9D960D94-DE74-4584-B676-300BEC9E9D62}" type="presParOf" srcId="{A066085A-9674-46E4-B0BF-D0C728A69A1C}" destId="{FE07BE64-8717-48DF-AE6A-829B547CC5F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2. jQuery and DOM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B6BAB2-D171-4DC7-A768-8A23E918AE79}" type="presOf" srcId="{92B95CBD-A730-481F-AD91-61BFF8F3AD71}" destId="{060E133F-72D8-4CC6-8F7F-75CFF64A81CE}" srcOrd="0" destOrd="0" presId="urn:microsoft.com/office/officeart/2005/8/layout/vList2"/>
    <dgm:cxn modelId="{1D597B37-ECC4-4DD2-9CC7-D04A45E92805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D0F50AB-1006-455E-8109-A9E5BDFB68C0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2. jQuery and DOM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A9459-2CCD-4717-8765-94D12DAC754A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B1BFB6C4-36CE-467F-AD6B-C3343A52936B}" type="presOf" srcId="{3728125B-E2CF-4F6E-A028-E84444CD9056}" destId="{5BB62395-2E48-4B10-B79C-FA219043040E}" srcOrd="0" destOrd="0" presId="urn:microsoft.com/office/officeart/2005/8/layout/vList2"/>
    <dgm:cxn modelId="{E37D2539-8CCE-48DD-A94B-0F09EB6FF20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 jQuery Syntax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58C0B7-0EED-4EAC-8677-5CE451614A6E}" type="presOf" srcId="{3728125B-E2CF-4F6E-A028-E84444CD9056}" destId="{5BB62395-2E48-4B10-B79C-FA219043040E}" srcOrd="0" destOrd="0" presId="urn:microsoft.com/office/officeart/2005/8/layout/vList2"/>
    <dgm:cxn modelId="{4644CDDE-7D95-4FC9-A098-18AF4B68158B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8D37D35-2476-4FB6-8BC1-A139C06CA50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3.1 jQuery Selectors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55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442CC5-F206-4010-B462-13DCEEF6B176}" type="presOf" srcId="{3728125B-E2CF-4F6E-A028-E84444CD9056}" destId="{5BB62395-2E48-4B10-B79C-FA219043040E}" srcOrd="0" destOrd="0" presId="urn:microsoft.com/office/officeart/2005/8/layout/vList2"/>
    <dgm:cxn modelId="{A33436C9-351A-4848-BC79-1A0A4417C8E6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2A89753-8142-4BCC-86D5-586A5EB4090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3.1.1 jQuery element Selectors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55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31F7BE-70FA-43B9-8C9A-F02687FAFB65}" type="presOf" srcId="{3728125B-E2CF-4F6E-A028-E84444CD9056}" destId="{5BB62395-2E48-4B10-B79C-FA219043040E}" srcOrd="0" destOrd="0" presId="urn:microsoft.com/office/officeart/2005/8/layout/vList2"/>
    <dgm:cxn modelId="{11BF53D3-9107-480B-BE87-AA2D6BDA5C3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DDD67D0-912D-40BA-A44A-C611EC7E208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3.1.2 jQuery id Selectors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55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EE135C-C933-48AF-BB7B-1545D5FDFFA4}" type="presOf" srcId="{92B95CBD-A730-481F-AD91-61BFF8F3AD71}" destId="{060E133F-72D8-4CC6-8F7F-75CFF64A81CE}" srcOrd="0" destOrd="0" presId="urn:microsoft.com/office/officeart/2005/8/layout/vList2"/>
    <dgm:cxn modelId="{E9A46DD3-69EE-4DBD-933C-1E486BCED26D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640FFD5-F953-4E27-B093-B2C186BF3A5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3.1.3 jQuery class Selectors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55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5A1FE-32A3-4F82-8A85-A2B5D1B033B3}" type="presOf" srcId="{3728125B-E2CF-4F6E-A028-E84444CD9056}" destId="{5BB62395-2E48-4B10-B79C-FA219043040E}" srcOrd="0" destOrd="0" presId="urn:microsoft.com/office/officeart/2005/8/layout/vList2"/>
    <dgm:cxn modelId="{863F3437-8487-481B-8284-68AC3A961BEA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473FC2F-FB93-4CCE-B89D-A86F415CB7B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3.1.3 jQuery class Selectors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55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7E2F06-E25E-4AC6-8625-24BFD259A1DC}" type="presOf" srcId="{3728125B-E2CF-4F6E-A028-E84444CD9056}" destId="{5BB62395-2E48-4B10-B79C-FA219043040E}" srcOrd="0" destOrd="0" presId="urn:microsoft.com/office/officeart/2005/8/layout/vList2"/>
    <dgm:cxn modelId="{5A0E253C-4F09-4534-89FD-13844F1B0577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1B4D7CD-856E-48AF-8F4F-2E999A3B3398}" type="presParOf" srcId="{060E133F-72D8-4CC6-8F7F-75CFF64A81CE}" destId="{5BB62395-2E48-4B10-B79C-FA219043040E}" srcOrd="0" destOrd="0" presId="urn:microsoft.com/office/officeart/2005/8/layout/vList2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3.2 jQuery events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5556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4F5D9-D7A8-41D9-BF44-0DDA85904A4F}" type="presOf" srcId="{92B95CBD-A730-481F-AD91-61BFF8F3AD71}" destId="{060E133F-72D8-4CC6-8F7F-75CFF64A81CE}" srcOrd="0" destOrd="0" presId="urn:microsoft.com/office/officeart/2005/8/layout/vList2"/>
    <dgm:cxn modelId="{B34DDEA7-FD5F-4BFB-AFBC-119BC3EA9DC0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1A2125B-CD64-414D-942C-FB947E7F2364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3.2.1 jQuery events syntax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304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C88DB6-7B98-495B-9DD1-9B8A52AF057B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710B7DC-C3A7-4719-8A97-8291A8D29461}" type="presOf" srcId="{92B95CBD-A730-481F-AD91-61BFF8F3AD71}" destId="{060E133F-72D8-4CC6-8F7F-75CFF64A81CE}" srcOrd="0" destOrd="0" presId="urn:microsoft.com/office/officeart/2005/8/layout/vList2"/>
    <dgm:cxn modelId="{3E8193AC-27D9-4FEE-9DA1-5640A451EAF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jQuery, Data Description and Transformation, XML, DOM 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17D0A-6A79-40D5-92A2-1EA0B65E9233}" type="presOf" srcId="{EFD3A561-BE68-4CCD-ACB1-DC82277685B6}" destId="{D531FA19-AD1A-4F39-A14A-35215D1D842C}" srcOrd="0" destOrd="0" presId="urn:microsoft.com/office/officeart/2005/8/layout/vList2"/>
    <dgm:cxn modelId="{B3AE7B59-1D6E-4200-8E70-A17F85D0D834}" type="presOf" srcId="{77F931CF-470F-49A5-B9D4-47349BCC4191}" destId="{F132620C-0ACF-4C63-A9B8-F23DABD85B5F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63466D90-C18A-4C70-8CE3-44FF900B0972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3.2.2 Commonly used events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304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269762-44E9-4743-8C0F-410592EFD599}" type="presOf" srcId="{92B95CBD-A730-481F-AD91-61BFF8F3AD71}" destId="{060E133F-72D8-4CC6-8F7F-75CFF64A81CE}" srcOrd="0" destOrd="0" presId="urn:microsoft.com/office/officeart/2005/8/layout/vList2"/>
    <dgm:cxn modelId="{16C72D54-E0B0-4DEA-B782-0177ADADAA0F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ECC4220-0151-4925-9418-1F3494A3E1F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3.2.3 The on() method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304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52A37-053D-4A70-AA30-3858B27DDE44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A1E9CD40-F13A-4AEF-B4EC-5F51A2F09650}" type="presOf" srcId="{92B95CBD-A730-481F-AD91-61BFF8F3AD71}" destId="{060E133F-72D8-4CC6-8F7F-75CFF64A81CE}" srcOrd="0" destOrd="0" presId="urn:microsoft.com/office/officeart/2005/8/layout/vList2"/>
    <dgm:cxn modelId="{396A69D4-99C2-49A3-B3B6-229AF05541E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3.3 jQuery Effects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304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14E02B-E0F2-4323-9926-E636E467701D}" type="presOf" srcId="{92B95CBD-A730-481F-AD91-61BFF8F3AD71}" destId="{060E133F-72D8-4CC6-8F7F-75CFF64A81CE}" srcOrd="0" destOrd="0" presId="urn:microsoft.com/office/officeart/2005/8/layout/vList2"/>
    <dgm:cxn modelId="{EAE0F4D7-2630-415D-9029-9B32BB978AEC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125354F-807F-4A57-8B5B-A9765719BB2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 DOM ( Document Object Model )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8704" custLinFactNeighborY="168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9B28F3-41F6-473A-852B-D0C92CCE5547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DA2E1F2-8583-41F4-A52F-C3B638BB977A}" type="presOf" srcId="{3728125B-E2CF-4F6E-A028-E84444CD9056}" destId="{5BB62395-2E48-4B10-B79C-FA219043040E}" srcOrd="0" destOrd="0" presId="urn:microsoft.com/office/officeart/2005/8/layout/vList2"/>
    <dgm:cxn modelId="{4B6289E0-B812-49E1-B3A3-173BB4305E02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 DOM ( Document Object Model )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8704" custLinFactNeighborY="168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DBC91-7329-4C78-B0CE-09B0E1110157}" type="presOf" srcId="{92B95CBD-A730-481F-AD91-61BFF8F3AD71}" destId="{060E133F-72D8-4CC6-8F7F-75CFF64A81CE}" srcOrd="0" destOrd="0" presId="urn:microsoft.com/office/officeart/2005/8/layout/vList2"/>
    <dgm:cxn modelId="{63DE8164-C4B8-45FE-9564-1386FFFEDC5C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D764D3B-4EC7-40BF-90E9-8DCFDF4F11FE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 DOM ( Document Object Model ) The Hierarchy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28704" custLinFactNeighborY="168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6A6584-EBD6-4DF5-87A0-140C8C4D530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8A603EB-D071-487C-96DE-9F6AF79C7F6D}" type="presOf" srcId="{3728125B-E2CF-4F6E-A028-E84444CD9056}" destId="{5BB62395-2E48-4B10-B79C-FA219043040E}" srcOrd="0" destOrd="0" presId="urn:microsoft.com/office/officeart/2005/8/layout/vList2"/>
    <dgm:cxn modelId="{05E588FF-0262-487E-978D-FBDEE96435E4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4.1 DOM ( Document Object Model ) Objects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7AE49-72E0-4735-AFB6-8EFB91D89CD3}" type="presOf" srcId="{3728125B-E2CF-4F6E-A028-E84444CD9056}" destId="{5BB62395-2E48-4B10-B79C-FA219043040E}" srcOrd="0" destOrd="0" presId="urn:microsoft.com/office/officeart/2005/8/layout/vList2"/>
    <dgm:cxn modelId="{E355F8D0-3191-4607-B4F1-C0A8B535C643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1F7963C-AE53-4F21-8F23-874659EDC1F5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4.1.1 Window Object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BF98C0-A876-496A-95F7-BB6D901734C7}" type="presOf" srcId="{92B95CBD-A730-481F-AD91-61BFF8F3AD71}" destId="{060E133F-72D8-4CC6-8F7F-75CFF64A81CE}" srcOrd="0" destOrd="0" presId="urn:microsoft.com/office/officeart/2005/8/layout/vList2"/>
    <dgm:cxn modelId="{EC5BBFD0-4010-46FC-BAAF-0A4B575E34BE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D0519402-AFC0-4CDE-82F1-925D61D1380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4.1.2 Navigator Object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8B4675-41DF-4086-8BC7-7230C6D275C9}" type="presOf" srcId="{3728125B-E2CF-4F6E-A028-E84444CD9056}" destId="{5BB62395-2E48-4B10-B79C-FA219043040E}" srcOrd="0" destOrd="0" presId="urn:microsoft.com/office/officeart/2005/8/layout/vList2"/>
    <dgm:cxn modelId="{3C2ABB55-B9F8-4B82-A62A-B4CF698D4DA6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A5B2482-E1F2-401C-965F-F1728DEB1533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4.1.3 Location Object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63164F-B003-48B2-8900-317741DB91F3}" type="presOf" srcId="{3728125B-E2CF-4F6E-A028-E84444CD9056}" destId="{5BB62395-2E48-4B10-B79C-FA219043040E}" srcOrd="0" destOrd="0" presId="urn:microsoft.com/office/officeart/2005/8/layout/vList2"/>
    <dgm:cxn modelId="{516EBCDA-48C8-4249-980E-21908E46C60D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ED434ED-6C5A-4873-B65B-702CFE4838D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B70726F9-74C7-4E9B-A62E-1825799E537D}" type="presOf" srcId="{F1983C4A-029D-4586-B526-13839B4867BC}" destId="{6E08F461-DE06-4EDF-867D-82886F3CB917}" srcOrd="0" destOrd="0" presId="urn:microsoft.com/office/officeart/2005/8/layout/vList2"/>
    <dgm:cxn modelId="{81F01E87-A000-401A-8EB7-542B712F80DD}" type="presOf" srcId="{0C7F24CE-FA76-496A-B1EF-988E19FE7AC5}" destId="{9978874D-CB28-4CBC-B31C-1EA7E8431B86}" srcOrd="0" destOrd="0" presId="urn:microsoft.com/office/officeart/2005/8/layout/vList2"/>
    <dgm:cxn modelId="{A07E04A1-E3E9-49ED-AD2A-892973CF468B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4.1.4 History Object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BF674-47DB-401F-A9A3-9DF2CB5B2785}" type="presOf" srcId="{3728125B-E2CF-4F6E-A028-E84444CD9056}" destId="{5BB62395-2E48-4B10-B79C-FA219043040E}" srcOrd="0" destOrd="0" presId="urn:microsoft.com/office/officeart/2005/8/layout/vList2"/>
    <dgm:cxn modelId="{FE3B519F-7983-40D7-BDF0-3A267A61582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9C95EC71-186F-4457-9115-B61FCC309F3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4.1.5 Document Object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F902E-8047-44C5-84B0-8F81A1931F5A}" type="presOf" srcId="{92B95CBD-A730-481F-AD91-61BFF8F3AD71}" destId="{060E133F-72D8-4CC6-8F7F-75CFF64A81CE}" srcOrd="0" destOrd="0" presId="urn:microsoft.com/office/officeart/2005/8/layout/vList2"/>
    <dgm:cxn modelId="{5B94BAA2-3459-4ACA-9A9A-47E3D541B28B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C43697D4-1B89-4216-AF81-D6E98A0E4609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 XML (Background)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1A6827-4EA4-4FBC-971C-DBC96ACD9423}" type="presOf" srcId="{92B95CBD-A730-481F-AD91-61BFF8F3AD71}" destId="{060E133F-72D8-4CC6-8F7F-75CFF64A81CE}" srcOrd="0" destOrd="0" presId="urn:microsoft.com/office/officeart/2005/8/layout/vList2"/>
    <dgm:cxn modelId="{7CC8436D-C975-4F6C-AEDE-8AD39686D7D0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6DB75072-C257-4091-A2E9-16BBB5DE628C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 XML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B9EF93-0975-4CE9-A6DA-8933B3637C85}" type="presOf" srcId="{3728125B-E2CF-4F6E-A028-E84444CD9056}" destId="{5BB62395-2E48-4B10-B79C-FA219043040E}" srcOrd="0" destOrd="0" presId="urn:microsoft.com/office/officeart/2005/8/layout/vList2"/>
    <dgm:cxn modelId="{C560AE78-6E5E-4836-A435-F69FBABA8EC8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2CB0CC1A-1B06-4925-BBF3-8D5725DD48F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5.1 Why we use XML ?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DDB339-3B7D-4E79-B19D-72026B267AB2}" type="presOf" srcId="{3728125B-E2CF-4F6E-A028-E84444CD9056}" destId="{5BB62395-2E48-4B10-B79C-FA219043040E}" srcOrd="0" destOrd="0" presId="urn:microsoft.com/office/officeart/2005/8/layout/vList2"/>
    <dgm:cxn modelId="{2FE42E4D-8578-43B5-84D2-E1180DC396B0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A739194-285D-45A2-9A72-6CB1BD83331A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5.2 HTML and XML.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C8A4B7-5081-4A5C-B094-C1CEC441974E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BACAF4F-97CB-4A4A-A2E9-CB870142265F}" type="presOf" srcId="{92B95CBD-A730-481F-AD91-61BFF8F3AD71}" destId="{060E133F-72D8-4CC6-8F7F-75CFF64A81CE}" srcOrd="0" destOrd="0" presId="urn:microsoft.com/office/officeart/2005/8/layout/vList2"/>
    <dgm:cxn modelId="{39337F52-4249-427E-966A-4C00AE85999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5.3 Benefits of XML.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87A43-8755-47A6-BBC3-2F611C4C5650}" type="presOf" srcId="{3728125B-E2CF-4F6E-A028-E84444CD9056}" destId="{5BB62395-2E48-4B10-B79C-FA219043040E}" srcOrd="0" destOrd="0" presId="urn:microsoft.com/office/officeart/2005/8/layout/vList2"/>
    <dgm:cxn modelId="{B274A377-6AE2-480B-844D-E274C36A6F1F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7D75676-8600-4AE2-A29A-5CA79A8394A8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5.3 Benefits of XML….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309" custLinFactNeighborY="19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038391-1C27-4BF1-903C-9F3858E0199C}" type="presOf" srcId="{3728125B-E2CF-4F6E-A028-E84444CD9056}" destId="{5BB62395-2E48-4B10-B79C-FA219043040E}" srcOrd="0" destOrd="0" presId="urn:microsoft.com/office/officeart/2005/8/layout/vList2"/>
    <dgm:cxn modelId="{70A09FAD-248F-43FF-AA53-8848DFC4AC16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4145832-3C1B-457A-B978-0F73D9127AB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5.4 Components of XML.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CD686-4EB0-4BEE-924B-FC6512477552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AA58A32-D149-4C41-AE07-E16BAAE3A737}" type="presOf" srcId="{92B95CBD-A730-481F-AD91-61BFF8F3AD71}" destId="{060E133F-72D8-4CC6-8F7F-75CFF64A81CE}" srcOrd="0" destOrd="0" presId="urn:microsoft.com/office/officeart/2005/8/layout/vList2"/>
    <dgm:cxn modelId="{3D6FAE7D-9DC6-432D-BC9A-7AA4283EBD0C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5.4 Components of XML.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D1256F-36AB-477C-A9A2-A869C1C2BDC7}" type="presOf" srcId="{3728125B-E2CF-4F6E-A028-E84444CD9056}" destId="{5BB62395-2E48-4B10-B79C-FA219043040E}" srcOrd="0" destOrd="0" presId="urn:microsoft.com/office/officeart/2005/8/layout/vList2"/>
    <dgm:cxn modelId="{89E76A97-C4FD-4AB5-9D6D-0996BDD6FDCD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7A5606DA-105E-4FD0-A1B2-2A42CB0B571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 of the previous lecture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128210-8A85-4740-94FC-4BE2B6D34D46}" type="presOf" srcId="{F1983C4A-029D-4586-B526-13839B4867BC}" destId="{6E08F461-DE06-4EDF-867D-82886F3CB917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F7F24151-7BFE-4CCF-80C4-514B68CB6F06}" type="presOf" srcId="{0C7F24CE-FA76-496A-B1EF-988E19FE7AC5}" destId="{9978874D-CB28-4CBC-B31C-1EA7E8431B86}" srcOrd="0" destOrd="0" presId="urn:microsoft.com/office/officeart/2005/8/layout/vList2"/>
    <dgm:cxn modelId="{2224A611-108E-422B-ABBD-DE849603A09C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5.5 XML Declaration.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735AAC-0F97-456C-AF2C-52EA1A8F4C53}" type="presOf" srcId="{3728125B-E2CF-4F6E-A028-E84444CD9056}" destId="{5BB62395-2E48-4B10-B79C-FA219043040E}" srcOrd="0" destOrd="0" presId="urn:microsoft.com/office/officeart/2005/8/layout/vList2"/>
    <dgm:cxn modelId="{2C38ACAE-5B2A-4504-9F99-DBC4285E0FF5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DABE702-4B14-42BD-8C4F-B6364930401B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5.6 XML Elements.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87A40D-BCD7-486B-A8DA-F65A1D17818C}" type="presOf" srcId="{92B95CBD-A730-481F-AD91-61BFF8F3AD71}" destId="{060E133F-72D8-4CC6-8F7F-75CFF64A81CE}" srcOrd="0" destOrd="0" presId="urn:microsoft.com/office/officeart/2005/8/layout/vList2"/>
    <dgm:cxn modelId="{E1BE1548-7D59-48BC-A504-E2CD0F84F538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14AC1211-246F-469E-B573-A813A592E88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5.7 XML Attributes.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822070-8AA6-4668-9FF4-1F1741012B26}" type="presOf" srcId="{92B95CBD-A730-481F-AD91-61BFF8F3AD71}" destId="{060E133F-72D8-4CC6-8F7F-75CFF64A81CE}" srcOrd="0" destOrd="0" presId="urn:microsoft.com/office/officeart/2005/8/layout/vList2"/>
    <dgm:cxn modelId="{4CE6CCE7-839B-4653-B361-04BB48186EFA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832CA380-1C6D-4BE0-AEE9-5FA31C429E24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5.8 XML Validation.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D7DA4-FD8A-4D8C-A9A1-2A43B9E58C5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7DE4673-B59E-4E07-8DA3-A4A98E820E9E}" type="presOf" srcId="{3728125B-E2CF-4F6E-A028-E84444CD9056}" destId="{5BB62395-2E48-4B10-B79C-FA219043040E}" srcOrd="0" destOrd="0" presId="urn:microsoft.com/office/officeart/2005/8/layout/vList2"/>
    <dgm:cxn modelId="{0B7D37C6-90AB-4A47-B7CF-BA5E23CCE97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5.9 Sample XML Document.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509A6A-0594-44A9-878B-46049ECA2694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EC36F10-8DCD-476C-B9C0-B04AD669345A}" type="presOf" srcId="{92B95CBD-A730-481F-AD91-61BFF8F3AD71}" destId="{060E133F-72D8-4CC6-8F7F-75CFF64A81CE}" srcOrd="0" destOrd="0" presId="urn:microsoft.com/office/officeart/2005/8/layout/vList2"/>
    <dgm:cxn modelId="{6236967D-09F5-47AB-9360-D3AD5828488F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5.9 XML Writing Rules.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61989A-8D0C-40AD-B4C9-A4FF1A840BE3}" type="presOf" srcId="{3728125B-E2CF-4F6E-A028-E84444CD9056}" destId="{5BB62395-2E48-4B10-B79C-FA219043040E}" srcOrd="0" destOrd="0" presId="urn:microsoft.com/office/officeart/2005/8/layout/vList2"/>
    <dgm:cxn modelId="{7BD0CD8D-D312-4B7F-B2C0-70CA51CC5C04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3E387BFA-6D0B-4F84-895F-5496A15237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5.10 XML Browser Support</a:t>
          </a:r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 custLinFactNeighborX="-15741" custLinFactNeighborY="17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F9314-DD4F-43D2-976D-380EFEE02981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E5CDA38F-90D0-468D-9BCB-800EEC6B17DA}" type="presOf" srcId="{92B95CBD-A730-481F-AD91-61BFF8F3AD71}" destId="{060E133F-72D8-4CC6-8F7F-75CFF64A81CE}" srcOrd="0" destOrd="0" presId="urn:microsoft.com/office/officeart/2005/8/layout/vList2"/>
    <dgm:cxn modelId="{CDB27052-42DC-4519-9363-CA8E9C7657FD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FA4926B5-6087-4FBE-92E6-B649892F7A70}" type="presOf" srcId="{0C7F24CE-FA76-496A-B1EF-988E19FE7AC5}" destId="{9978874D-CB28-4CBC-B31C-1EA7E8431B86}" srcOrd="0" destOrd="0" presId="urn:microsoft.com/office/officeart/2005/8/layout/vList2"/>
    <dgm:cxn modelId="{0C73C73B-E4D8-48BD-84C9-39134336FCC9}" type="presOf" srcId="{F1983C4A-029D-4586-B526-13839B4867BC}" destId="{6E08F461-DE06-4EDF-867D-82886F3CB917}" srcOrd="0" destOrd="0" presId="urn:microsoft.com/office/officeart/2005/8/layout/vList2"/>
    <dgm:cxn modelId="{91DD24C6-CF77-4052-8ECB-149984DA964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5BBE57-4D7F-42DB-ACD6-6F93C0A00E90}" type="presOf" srcId="{F1983C4A-029D-4586-B526-13839B4867BC}" destId="{6E08F461-DE06-4EDF-867D-82886F3CB917}" srcOrd="0" destOrd="0" presId="urn:microsoft.com/office/officeart/2005/8/layout/vList2"/>
    <dgm:cxn modelId="{B08BC4DA-74BB-41B3-A707-49AA0AFD068C}" type="presOf" srcId="{0C7F24CE-FA76-496A-B1EF-988E19FE7AC5}" destId="{9978874D-CB28-4CBC-B31C-1EA7E8431B86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72CF78F7-A173-47A1-B13C-DEE5114AC858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Outline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Introduction to jQuery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ACFEC9-3F0C-48D4-B864-026B878BAA3E}" type="presOf" srcId="{3728125B-E2CF-4F6E-A028-E84444CD9056}" destId="{5BB62395-2E48-4B10-B79C-FA219043040E}" srcOrd="0" destOrd="0" presId="urn:microsoft.com/office/officeart/2005/8/layout/vList2"/>
    <dgm:cxn modelId="{200937C5-796A-4D11-9913-DAFFFC5C7741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577AB8D-283F-437B-BCC9-A8B1435AE32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1.1 Why use jQuery?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10824-3D9E-4ABB-B9E8-E5E90E7477B7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5F319697-891C-472A-9F1E-A06AF96274CF}" type="presOf" srcId="{92B95CBD-A730-481F-AD91-61BFF8F3AD71}" destId="{060E133F-72D8-4CC6-8F7F-75CFF64A81CE}" srcOrd="0" destOrd="0" presId="urn:microsoft.com/office/officeart/2005/8/layout/vList2"/>
    <dgm:cxn modelId="{9BBD58E2-8F4C-4A77-AD09-FA957694CBD6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1.1 Why use jQuery?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C7E47D-1560-4D82-B2D9-D590C2C403E4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4F51A8F1-94DB-4929-B873-A7B660919BDB}" type="presOf" srcId="{92B95CBD-A730-481F-AD91-61BFF8F3AD71}" destId="{060E133F-72D8-4CC6-8F7F-75CFF64A81CE}" srcOrd="0" destOrd="0" presId="urn:microsoft.com/office/officeart/2005/8/layout/vList2"/>
    <dgm:cxn modelId="{75580CAC-907A-4CED-B2EA-E68B510BB52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dirty="0" smtClean="0"/>
            <a:t>2. jQuery and DOM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F35FAA-1C2A-42F7-9DE0-F13415FF40A2}" type="presOf" srcId="{3728125B-E2CF-4F6E-A028-E84444CD9056}" destId="{5BB62395-2E48-4B10-B79C-FA219043040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018DBF09-27B3-47AC-964C-0EB2C7043E76}" type="presOf" srcId="{92B95CBD-A730-481F-AD91-61BFF8F3AD71}" destId="{060E133F-72D8-4CC6-8F7F-75CFF64A81CE}" srcOrd="0" destOrd="0" presId="urn:microsoft.com/office/officeart/2005/8/layout/vList2"/>
    <dgm:cxn modelId="{81434896-7705-4DA6-AB09-C5012EA21061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755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14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948-9FAA-4B2D-8AF7-69A651CF203A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EB6F-5423-4011-BF56-62E5B7EECFCC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73E-C018-48D1-B7AE-C11D56379E36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491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A5C9-DFA7-45B6-8695-9B7319E00184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67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0B5C-9E2E-480E-A801-FD72DD65C418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0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C2DF-C362-4FF0-B1A8-1EB234C5052D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746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D054-AF4E-4B10-86FE-B6E78275C615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02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298D-8A00-4C68-82B4-DB5038C29641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068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58B6-EEA8-4936-BA6B-6B9144AD09E7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650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778D-8A15-48CF-9F2D-C40055360E7E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18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FBE-8473-4BF0-A2FF-3359BEA301CE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72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B1596-7125-487F-928C-FC48279BDDF7}" type="datetime1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Department of Computer Science, CIIT, Islamabad, Pakistan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7163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9799519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DOM stands for Document Object Model</a:t>
            </a:r>
          </a:p>
          <a:p>
            <a:pPr algn="just"/>
            <a:r>
              <a:rPr lang="en-US" dirty="0"/>
              <a:t>“The Document Object Model (DOM) is a cross-platform and language-independent convention for representing and interacting with objects in HTML, XHTML and XML documents.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Aspects </a:t>
            </a:r>
            <a:r>
              <a:rPr lang="en-US" dirty="0">
                <a:solidFill>
                  <a:srgbClr val="FF0000"/>
                </a:solidFill>
              </a:rPr>
              <a:t>of the DOM </a:t>
            </a:r>
            <a:r>
              <a:rPr lang="en-US" dirty="0"/>
              <a:t>(such as its "Elements") may be addressed and manipulated within the syntax of the programming language in use.”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53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04" y="1447800"/>
            <a:ext cx="8514196" cy="4908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536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jQuery is “</a:t>
            </a:r>
            <a:r>
              <a:rPr lang="en-US" dirty="0">
                <a:solidFill>
                  <a:srgbClr val="FF0000"/>
                </a:solidFill>
              </a:rPr>
              <a:t>DOM scripting</a:t>
            </a:r>
            <a:r>
              <a:rPr lang="en-US" dirty="0"/>
              <a:t>”</a:t>
            </a:r>
          </a:p>
          <a:p>
            <a:pPr algn="just"/>
            <a:r>
              <a:rPr lang="en-US" b="1" dirty="0" smtClean="0"/>
              <a:t>Hierarchal </a:t>
            </a:r>
            <a:r>
              <a:rPr lang="en-US" b="1" dirty="0"/>
              <a:t>structure of a web page</a:t>
            </a:r>
          </a:p>
          <a:p>
            <a:pPr algn="just"/>
            <a:r>
              <a:rPr lang="en-US" dirty="0"/>
              <a:t>You can add and subtract DOM elements on the fly</a:t>
            </a:r>
          </a:p>
          <a:p>
            <a:pPr algn="just"/>
            <a:r>
              <a:rPr lang="en-US" dirty="0"/>
              <a:t>You can change the properties and contents of DOM elements on the </a:t>
            </a:r>
            <a:r>
              <a:rPr lang="en-US" dirty="0" smtClean="0"/>
              <a:t>fly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jQuery uses DOM </a:t>
            </a:r>
            <a:r>
              <a:rPr lang="en-US" dirty="0" smtClean="0"/>
              <a:t>elements to manipulate a web page.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0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5484184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jQuery syntax is tailor made for </a:t>
            </a:r>
            <a:r>
              <a:rPr lang="en-US" b="1" dirty="0"/>
              <a:t>selecting</a:t>
            </a:r>
            <a:r>
              <a:rPr lang="en-US" dirty="0"/>
              <a:t> HTML elements and performing some </a:t>
            </a:r>
            <a:r>
              <a:rPr lang="en-US" b="1" dirty="0"/>
              <a:t>action</a:t>
            </a:r>
            <a:r>
              <a:rPr lang="en-US" dirty="0"/>
              <a:t> on the element(s).</a:t>
            </a:r>
          </a:p>
          <a:p>
            <a:pPr lvl="1" algn="just"/>
            <a:r>
              <a:rPr lang="en-US" dirty="0"/>
              <a:t>Basic syntax is: </a:t>
            </a:r>
            <a:r>
              <a:rPr lang="en-US" b="1" dirty="0"/>
              <a:t>$(</a:t>
            </a:r>
            <a:r>
              <a:rPr lang="en-US" b="1" i="1" dirty="0"/>
              <a:t>selector</a:t>
            </a:r>
            <a:r>
              <a:rPr lang="en-US" b="1" dirty="0"/>
              <a:t>).</a:t>
            </a:r>
            <a:r>
              <a:rPr lang="en-US" b="1" i="1" dirty="0"/>
              <a:t>action</a:t>
            </a:r>
            <a:r>
              <a:rPr lang="en-US" b="1" dirty="0"/>
              <a:t>()</a:t>
            </a:r>
            <a:endParaRPr lang="en-US" dirty="0"/>
          </a:p>
          <a:p>
            <a:pPr lvl="2"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 sign to define/access jQuery</a:t>
            </a:r>
          </a:p>
          <a:p>
            <a:pPr lvl="2" algn="just"/>
            <a:r>
              <a:rPr lang="en-US" dirty="0"/>
              <a:t>A (</a:t>
            </a:r>
            <a:r>
              <a:rPr lang="en-US" i="1" dirty="0">
                <a:solidFill>
                  <a:srgbClr val="FF0000"/>
                </a:solidFill>
              </a:rPr>
              <a:t>selector</a:t>
            </a:r>
            <a:r>
              <a:rPr lang="en-US" dirty="0"/>
              <a:t>) to "query (or find)" HTML elements</a:t>
            </a:r>
          </a:p>
          <a:p>
            <a:pPr lvl="2" algn="just"/>
            <a:r>
              <a:rPr lang="en-US" dirty="0"/>
              <a:t>A jQuery </a:t>
            </a:r>
            <a:r>
              <a:rPr lang="en-US" i="1" dirty="0">
                <a:solidFill>
                  <a:srgbClr val="FF0000"/>
                </a:solidFill>
              </a:rPr>
              <a:t>action</a:t>
            </a:r>
            <a:r>
              <a:rPr lang="en-US" dirty="0"/>
              <a:t>() to be performed on the </a:t>
            </a:r>
            <a:r>
              <a:rPr lang="en-US" dirty="0">
                <a:solidFill>
                  <a:srgbClr val="FF0000"/>
                </a:solidFill>
              </a:rPr>
              <a:t>element</a:t>
            </a:r>
            <a:r>
              <a:rPr lang="en-US" dirty="0"/>
              <a:t>(s)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Examples:</a:t>
            </a:r>
          </a:p>
          <a:p>
            <a:pPr lvl="2" algn="just"/>
            <a:r>
              <a:rPr lang="en-US" dirty="0"/>
              <a:t>$(this).hide() - hides the current element.</a:t>
            </a:r>
          </a:p>
          <a:p>
            <a:pPr lvl="2" algn="just"/>
            <a:r>
              <a:rPr lang="en-US" dirty="0"/>
              <a:t>$("p").hide() - hides all &lt;p&gt; elements.</a:t>
            </a:r>
          </a:p>
          <a:p>
            <a:pPr lvl="2" algn="just"/>
            <a:r>
              <a:rPr lang="en-US" dirty="0"/>
              <a:t>$(".test").hide() - hides all elements with class="test".</a:t>
            </a:r>
          </a:p>
          <a:p>
            <a:pPr lvl="2" algn="just"/>
            <a:r>
              <a:rPr lang="en-US" dirty="0"/>
              <a:t>$("#test").hide() - hides the element with id="test".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12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1058597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Query selectors allow you to select and manipulate HTML element(s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jQuery selectors are used to "find" (or select) HTML elements based on their id, classes, types, attributes, values of attributes and much more.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Majorly there are three types of selectors:</a:t>
            </a:r>
          </a:p>
          <a:p>
            <a:pPr lvl="1" algn="just"/>
            <a:r>
              <a:rPr lang="en-US" dirty="0" smtClean="0"/>
              <a:t>Element selector</a:t>
            </a:r>
          </a:p>
          <a:p>
            <a:pPr lvl="1" algn="just"/>
            <a:r>
              <a:rPr lang="en-US" dirty="0" smtClean="0"/>
              <a:t>Id selector</a:t>
            </a:r>
          </a:p>
          <a:p>
            <a:pPr lvl="1" algn="just"/>
            <a:r>
              <a:rPr lang="en-US" dirty="0" smtClean="0"/>
              <a:t>Class selector</a:t>
            </a:r>
          </a:p>
          <a:p>
            <a:pPr algn="just"/>
            <a:r>
              <a:rPr lang="en-US" dirty="0" smtClean="0"/>
              <a:t>All </a:t>
            </a:r>
            <a:r>
              <a:rPr lang="en-US" dirty="0">
                <a:solidFill>
                  <a:srgbClr val="FF0000"/>
                </a:solidFill>
              </a:rPr>
              <a:t>selectors in jQuery start </a:t>
            </a:r>
            <a:r>
              <a:rPr lang="en-US" dirty="0"/>
              <a:t>with the dollar sign and </a:t>
            </a:r>
            <a:r>
              <a:rPr lang="en-US" dirty="0" smtClean="0"/>
              <a:t>parentheses</a:t>
            </a:r>
            <a:r>
              <a:rPr lang="en-US" dirty="0"/>
              <a:t>: </a:t>
            </a:r>
            <a:r>
              <a:rPr lang="en-US" dirty="0" smtClean="0">
                <a:solidFill>
                  <a:srgbClr val="FF0000"/>
                </a:solidFill>
              </a:rPr>
              <a:t>$().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5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66048700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jQuery element selector selects elements based on the element name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dirty="0"/>
              <a:t>$("p")</a:t>
            </a:r>
          </a:p>
          <a:p>
            <a:pPr lvl="1"/>
            <a:r>
              <a:rPr lang="en-US" dirty="0" smtClean="0"/>
              <a:t>Using this all &lt;p&gt; tags from a webpage will be selected.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35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6579130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jQuery </a:t>
            </a:r>
            <a:r>
              <a:rPr lang="en-US" dirty="0">
                <a:solidFill>
                  <a:srgbClr val="FF0000"/>
                </a:solidFill>
              </a:rPr>
              <a:t>#id selector </a:t>
            </a:r>
            <a:r>
              <a:rPr lang="en-US" dirty="0"/>
              <a:t>uses the id attribute of an HTML tag to find the specific element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An id should be unique within a page</a:t>
            </a:r>
            <a:r>
              <a:rPr lang="en-US" dirty="0"/>
              <a:t>, so you should use the #id selector when you want to find a single, unique element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lvl="1" algn="just"/>
            <a:r>
              <a:rPr lang="en-US" dirty="0"/>
              <a:t>$("#test</a:t>
            </a:r>
            <a:r>
              <a:rPr lang="en-US" dirty="0" smtClean="0"/>
              <a:t>")</a:t>
            </a:r>
          </a:p>
          <a:p>
            <a:pPr lvl="1" algn="just"/>
            <a:r>
              <a:rPr lang="en-US" dirty="0" smtClean="0"/>
              <a:t>Using this tag with id of “text” from a webpage will be selected.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68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298154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jQuery class selector finds elements with a specific 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lvl="1" algn="just"/>
            <a:r>
              <a:rPr lang="en-US" dirty="0"/>
              <a:t>$(".test</a:t>
            </a:r>
            <a:r>
              <a:rPr lang="en-US" dirty="0" smtClean="0"/>
              <a:t>")</a:t>
            </a:r>
          </a:p>
          <a:p>
            <a:pPr lvl="1" algn="just"/>
            <a:r>
              <a:rPr lang="en-US" dirty="0" smtClean="0"/>
              <a:t>Using this, tags with class of “text” from a webpage will be selected.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75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0298154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97946" y="1600200"/>
            <a:ext cx="860048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9755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71503918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All the different visitor's actions that a web page can respond to are called events.</a:t>
            </a:r>
          </a:p>
          <a:p>
            <a:pPr algn="just"/>
            <a:r>
              <a:rPr lang="en-US" dirty="0"/>
              <a:t>An event represents the precise moment when something happens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32475314"/>
              </p:ext>
            </p:extLst>
          </p:nvPr>
        </p:nvGraphicFramePr>
        <p:xfrm>
          <a:off x="457199" y="4029856"/>
          <a:ext cx="8229601" cy="22912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5195"/>
                <a:gridCol w="2048337"/>
                <a:gridCol w="1803624"/>
                <a:gridCol w="2492445"/>
              </a:tblGrid>
              <a:tr h="667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Mouse Events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Keyboard Events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Form Events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Document/Window Events</a:t>
                      </a:r>
                    </a:p>
                  </a:txBody>
                  <a:tcPr marL="72507" marR="72507" marT="72507" marB="72507"/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click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keypress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submit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load</a:t>
                      </a:r>
                    </a:p>
                  </a:txBody>
                  <a:tcPr marL="72507" marR="72507" marT="72507" marB="72507"/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dblclick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keydown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change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resize</a:t>
                      </a:r>
                    </a:p>
                  </a:txBody>
                  <a:tcPr marL="72507" marR="72507" marT="72507" marB="72507"/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mouseenter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keyup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focus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scroll</a:t>
                      </a:r>
                    </a:p>
                  </a:txBody>
                  <a:tcPr marL="72507" marR="72507" marT="72507" marB="72507"/>
                </a:tc>
              </a:tr>
              <a:tr h="40604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mouseleave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 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blur</a:t>
                      </a:r>
                    </a:p>
                  </a:txBody>
                  <a:tcPr marL="72507" marR="72507" marT="72507" marB="725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unload</a:t>
                      </a:r>
                    </a:p>
                  </a:txBody>
                  <a:tcPr marL="72507" marR="72507" marT="72507" marB="72507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01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3533101557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1896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86332148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To assign a click event to all paragraphs on a page, you can do this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$("p").click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algn="just"/>
            <a:r>
              <a:rPr lang="en-US" dirty="0"/>
              <a:t>The next step is to define what should happen when the event fires. You must pass a function to the event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$("p").click(function(){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// action goes here!!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67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6495563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$(document).ready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</a:p>
          <a:p>
            <a:pPr lvl="1" algn="just"/>
            <a:r>
              <a:rPr lang="en-US" sz="2000" dirty="0" smtClean="0"/>
              <a:t>The method </a:t>
            </a:r>
            <a:r>
              <a:rPr lang="en-US" sz="2000" dirty="0"/>
              <a:t>allows us to execute a function when the document is fully loaded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click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</a:p>
          <a:p>
            <a:pPr lvl="1" algn="just"/>
            <a:r>
              <a:rPr lang="en-US" sz="2000" dirty="0"/>
              <a:t>The function is executed when the user clicks on the HTML element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dblclick()</a:t>
            </a:r>
          </a:p>
          <a:p>
            <a:pPr lvl="1" algn="just"/>
            <a:r>
              <a:rPr lang="en-US" sz="2000" dirty="0"/>
              <a:t>he function is executed when the user double-clicks on the HTML </a:t>
            </a:r>
            <a:r>
              <a:rPr lang="en-US" sz="2000" dirty="0" smtClean="0"/>
              <a:t>element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hover()</a:t>
            </a:r>
          </a:p>
          <a:p>
            <a:pPr lvl="1" algn="just"/>
            <a:r>
              <a:rPr lang="en-US" sz="2000" dirty="0"/>
              <a:t>The hover() method takes two functions and is a combination of the mouseenter() and mouseleave() methods.</a:t>
            </a:r>
          </a:p>
          <a:p>
            <a:pPr lvl="1" algn="just"/>
            <a:r>
              <a:rPr lang="en-US" sz="2000" dirty="0"/>
              <a:t>The first function is executed when the mouse enters the HTML element, and the second function is executed when the mouse leaves the HTML element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blur()</a:t>
            </a:r>
          </a:p>
          <a:p>
            <a:pPr lvl="1" algn="just"/>
            <a:r>
              <a:rPr lang="en-US" sz="2000" dirty="0"/>
              <a:t>The function is executed when the form field loses </a:t>
            </a:r>
            <a:r>
              <a:rPr lang="en-US" sz="2000" dirty="0" smtClean="0"/>
              <a:t>focus.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208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26173893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on() method </a:t>
            </a:r>
            <a:r>
              <a:rPr lang="en-US" dirty="0"/>
              <a:t>attaches one or more event handlers for the selected elements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dirty="0"/>
              <a:t>$("p").on({</a:t>
            </a:r>
            <a:br>
              <a:rPr lang="en-US" dirty="0"/>
            </a:br>
            <a:r>
              <a:rPr lang="en-US" dirty="0"/>
              <a:t>    mouseenter: function(){</a:t>
            </a:r>
            <a:br>
              <a:rPr lang="en-US" dirty="0"/>
            </a:br>
            <a:r>
              <a:rPr lang="en-US" dirty="0"/>
              <a:t>        $(this).css("background-color", "lightgray");</a:t>
            </a:r>
            <a:br>
              <a:rPr lang="en-US" dirty="0"/>
            </a:br>
            <a:r>
              <a:rPr lang="en-US" dirty="0"/>
              <a:t>    }, </a:t>
            </a:r>
            <a:br>
              <a:rPr lang="en-US" dirty="0"/>
            </a:br>
            <a:r>
              <a:rPr lang="en-US" dirty="0"/>
              <a:t>    mouseleave: function(){</a:t>
            </a:r>
            <a:br>
              <a:rPr lang="en-US" dirty="0"/>
            </a:br>
            <a:r>
              <a:rPr lang="en-US" dirty="0"/>
              <a:t>        $(this).css("background-color", "lightblue");</a:t>
            </a:r>
            <a:br>
              <a:rPr lang="en-US" dirty="0"/>
            </a:br>
            <a:r>
              <a:rPr lang="en-US" dirty="0"/>
              <a:t>    }, </a:t>
            </a:r>
            <a:br>
              <a:rPr lang="en-US" dirty="0"/>
            </a:br>
            <a:r>
              <a:rPr lang="en-US" dirty="0"/>
              <a:t>    click: function(){</a:t>
            </a:r>
            <a:br>
              <a:rPr lang="en-US" dirty="0"/>
            </a:br>
            <a:r>
              <a:rPr lang="en-US" dirty="0"/>
              <a:t>        $(this).css("background-color", "yellow");</a:t>
            </a:r>
            <a:br>
              <a:rPr lang="en-US" dirty="0"/>
            </a:br>
            <a:r>
              <a:rPr lang="en-US" dirty="0"/>
              <a:t>    } </a:t>
            </a:r>
            <a:br>
              <a:rPr lang="en-US" dirty="0"/>
            </a:br>
            <a:r>
              <a:rPr lang="en-US" dirty="0"/>
              <a:t>});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40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4947104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apply some commonly used effects to our HTML elements by just calling a simple jQuery function.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Some Common Effects are:</a:t>
            </a:r>
          </a:p>
          <a:p>
            <a:pPr lvl="1"/>
            <a:r>
              <a:rPr lang="en-US" dirty="0" smtClean="0"/>
              <a:t>Hide() / show()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$("p").hide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$("p</a:t>
            </a:r>
            <a:r>
              <a:rPr lang="en-US" dirty="0" smtClean="0">
                <a:solidFill>
                  <a:srgbClr val="FF0000"/>
                </a:solidFill>
              </a:rPr>
              <a:t>").show();</a:t>
            </a:r>
          </a:p>
          <a:p>
            <a:pPr lvl="1"/>
            <a:r>
              <a:rPr lang="en-US" dirty="0" smtClean="0"/>
              <a:t>fadeIn() / fadeOut()</a:t>
            </a:r>
          </a:p>
          <a:p>
            <a:pPr lvl="1"/>
            <a:r>
              <a:rPr lang="en-US" dirty="0" smtClean="0"/>
              <a:t>slideDown() / slideUp()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27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47191789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 Web page is made dynamic by applying JavaScript processing to the XHTML elements on that page</a:t>
            </a:r>
          </a:p>
          <a:p>
            <a:pPr lvl="1" algn="just"/>
            <a:r>
              <a:rPr lang="en-US" dirty="0"/>
              <a:t>XHTML tags are also software objects , having properties and methods that can be programmed</a:t>
            </a:r>
          </a:p>
          <a:p>
            <a:pPr lvl="1" algn="just"/>
            <a:r>
              <a:rPr lang="en-US" dirty="0"/>
              <a:t>These objects are programmed through JavaScript processing routines to make Web pages dynamic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 DOM </a:t>
            </a:r>
            <a:r>
              <a:rPr lang="en-US" dirty="0"/>
              <a:t>is the programming interface to the XHTML objects appearing on a Web page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All XHTML elements</a:t>
            </a:r>
            <a:r>
              <a:rPr lang="en-US" dirty="0"/>
              <a:t>, along with their containing text and attributes, can be accessed through the DOM. </a:t>
            </a:r>
          </a:p>
          <a:p>
            <a:pPr lvl="1" algn="just"/>
            <a:r>
              <a:rPr lang="en-US" dirty="0"/>
              <a:t>The contents can be modified or deleted, and new elements can be created.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 XHTML DOM is platform and language independent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It can be used by any programming language like Java, JavaScript, and VBScript.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11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8613425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DOM stands for Document Object Model</a:t>
            </a:r>
          </a:p>
          <a:p>
            <a:pPr algn="just"/>
            <a:r>
              <a:rPr lang="en-US" dirty="0"/>
              <a:t>“</a:t>
            </a:r>
            <a:r>
              <a:rPr lang="en-US" b="1" dirty="0"/>
              <a:t>The Document Object Model (DOM) </a:t>
            </a:r>
            <a:r>
              <a:rPr lang="en-US" dirty="0"/>
              <a:t>is a cross-platform and language-independent convention for representing and interacting with objects in HTML, XHTML and XML documents. </a:t>
            </a:r>
          </a:p>
          <a:p>
            <a:pPr algn="just"/>
            <a:r>
              <a:rPr lang="en-US" b="1" dirty="0"/>
              <a:t>Aspects of the DOM </a:t>
            </a:r>
            <a:r>
              <a:rPr lang="en-US" dirty="0"/>
              <a:t>(such as its "Elements") may be addressed and manipulated within the syntax of the programming language in use.”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28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4" descr="objhi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2" y="1600200"/>
            <a:ext cx="798406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66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1962903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There are majorly 5 types of DOM Objects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Navigator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4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6166644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The window object is the “master” DOM object at the top of the DOM hierarchy</a:t>
            </a:r>
          </a:p>
          <a:p>
            <a:pPr algn="just"/>
            <a:r>
              <a:rPr lang="en-US" b="1" dirty="0"/>
              <a:t>Useful properties:</a:t>
            </a:r>
          </a:p>
          <a:p>
            <a:pPr lvl="1" algn="just"/>
            <a:r>
              <a:rPr lang="en-US" b="1" dirty="0"/>
              <a:t>length: </a:t>
            </a:r>
            <a:r>
              <a:rPr lang="en-US" dirty="0"/>
              <a:t>number of frames in window</a:t>
            </a:r>
          </a:p>
          <a:p>
            <a:pPr lvl="1" algn="just"/>
            <a:r>
              <a:rPr lang="en-US" b="1" dirty="0"/>
              <a:t>frames: </a:t>
            </a:r>
            <a:r>
              <a:rPr lang="en-US" dirty="0"/>
              <a:t>an array of window objects, one for each frame</a:t>
            </a:r>
          </a:p>
          <a:p>
            <a:pPr lvl="1" algn="just"/>
            <a:r>
              <a:rPr lang="en-US" b="1" dirty="0"/>
              <a:t>parent: </a:t>
            </a:r>
            <a:r>
              <a:rPr lang="en-US" dirty="0"/>
              <a:t>Since frames are window objects, sometimes parent window is </a:t>
            </a:r>
            <a:r>
              <a:rPr lang="en-US" dirty="0" smtClean="0"/>
              <a:t>needed</a:t>
            </a:r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Examples:</a:t>
            </a:r>
            <a:endParaRPr lang="en-US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/>
              <a:t>window.document </a:t>
            </a:r>
            <a:r>
              <a:rPr lang="en-US" dirty="0"/>
              <a:t>: if frameless, accesses the top level document. If frames, accesses the top frame’s document </a:t>
            </a:r>
          </a:p>
          <a:p>
            <a:pPr lvl="1" algn="just"/>
            <a:r>
              <a:rPr lang="en-US" b="1" dirty="0"/>
              <a:t>window.frame[1].document : </a:t>
            </a:r>
            <a:r>
              <a:rPr lang="en-US" dirty="0"/>
              <a:t>Access the document contained in the first frame </a:t>
            </a:r>
          </a:p>
          <a:p>
            <a:pPr lvl="1" algn="just"/>
            <a:r>
              <a:rPr lang="en-US" b="1" dirty="0"/>
              <a:t>frame[1].parent.document </a:t>
            </a:r>
            <a:r>
              <a:rPr lang="en-US" dirty="0"/>
              <a:t>: Access the document contained in the parent frame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9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33310959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Contains information about the browser</a:t>
            </a:r>
          </a:p>
          <a:p>
            <a:pPr algn="just"/>
            <a:r>
              <a:rPr lang="en-US" dirty="0"/>
              <a:t>Can be accessed as window.navigator or just navigator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Useful properties:</a:t>
            </a:r>
          </a:p>
          <a:p>
            <a:pPr lvl="1" algn="just"/>
            <a:r>
              <a:rPr lang="en-US" b="1" dirty="0"/>
              <a:t>appName: </a:t>
            </a:r>
            <a:r>
              <a:rPr lang="en-US" dirty="0"/>
              <a:t>name of browser used</a:t>
            </a:r>
          </a:p>
          <a:p>
            <a:pPr lvl="1" algn="just"/>
            <a:r>
              <a:rPr lang="en-US" b="1" dirty="0"/>
              <a:t>appVersion: </a:t>
            </a:r>
            <a:r>
              <a:rPr lang="en-US" dirty="0"/>
              <a:t>version of browser used</a:t>
            </a:r>
          </a:p>
          <a:p>
            <a:pPr lvl="1" algn="just"/>
            <a:r>
              <a:rPr lang="en-US" b="1" dirty="0"/>
              <a:t>platform: </a:t>
            </a:r>
            <a:r>
              <a:rPr lang="en-US" dirty="0"/>
              <a:t>operating system in use</a:t>
            </a:r>
          </a:p>
          <a:p>
            <a:pPr lvl="1" algn="just"/>
            <a:r>
              <a:rPr lang="en-US" b="1" dirty="0"/>
              <a:t>cookieEnabled: </a:t>
            </a:r>
            <a:r>
              <a:rPr lang="en-US" dirty="0"/>
              <a:t>can the browser store cookies?</a:t>
            </a:r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48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="" xmlns:p14="http://schemas.microsoft.com/office/powerpoint/2010/main" val="145411451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2315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24097825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Contains information about the current URL</a:t>
            </a:r>
          </a:p>
          <a:p>
            <a:r>
              <a:rPr lang="en-US" dirty="0"/>
              <a:t>Can be accessed as window.location or just location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Useful properties:</a:t>
            </a:r>
          </a:p>
          <a:p>
            <a:pPr lvl="1"/>
            <a:r>
              <a:rPr lang="en-US" b="1" dirty="0"/>
              <a:t>href: </a:t>
            </a:r>
            <a:r>
              <a:rPr lang="en-US" dirty="0"/>
              <a:t>retrieves entire URL</a:t>
            </a:r>
          </a:p>
          <a:p>
            <a:pPr lvl="1"/>
            <a:r>
              <a:rPr lang="en-US" b="1" dirty="0"/>
              <a:t>host: </a:t>
            </a:r>
            <a:r>
              <a:rPr lang="en-US" dirty="0"/>
              <a:t>retrieves just the domain name (ex: yahoo.com)</a:t>
            </a:r>
          </a:p>
          <a:p>
            <a:pPr lvl="1"/>
            <a:r>
              <a:rPr lang="en-US" b="1" dirty="0"/>
              <a:t>pathname: </a:t>
            </a:r>
            <a:r>
              <a:rPr lang="en-US" dirty="0"/>
              <a:t>retrieves just the path inside the domain (page name is at end)</a:t>
            </a:r>
          </a:p>
          <a:p>
            <a:pPr lvl="1"/>
            <a:r>
              <a:rPr lang="en-US" b="1" dirty="0"/>
              <a:t>hash: </a:t>
            </a:r>
            <a:r>
              <a:rPr lang="en-US" dirty="0"/>
              <a:t>retrieves the anchor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55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5012480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Contains information on the URLs that the browser has visited in this session within a window</a:t>
            </a:r>
          </a:p>
          <a:p>
            <a:pPr algn="just"/>
            <a:r>
              <a:rPr lang="en-US" dirty="0"/>
              <a:t>Can be accessed as window.history or just history </a:t>
            </a:r>
          </a:p>
          <a:p>
            <a:pPr algn="just"/>
            <a:r>
              <a:rPr lang="en-US" dirty="0"/>
              <a:t>Useful properties: next, previous (tells you the URL, but won’t direct you there)</a:t>
            </a:r>
          </a:p>
          <a:p>
            <a:pPr algn="just"/>
            <a:r>
              <a:rPr lang="en-US" b="1" dirty="0"/>
              <a:t>Useful methods: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back: </a:t>
            </a:r>
            <a:r>
              <a:rPr lang="en-US" dirty="0"/>
              <a:t>same as pressing the back arrow button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forward: </a:t>
            </a:r>
            <a:r>
              <a:rPr lang="en-US" dirty="0"/>
              <a:t>same as pressing the forward arrow button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go: </a:t>
            </a:r>
            <a:r>
              <a:rPr lang="en-US" dirty="0"/>
              <a:t>go back or forward a given number of pages; to go back 3 pages: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history.go</a:t>
            </a:r>
            <a:r>
              <a:rPr lang="en-US" dirty="0"/>
              <a:t>(-3);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56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4330905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is the typically the most accessed object</a:t>
            </a:r>
          </a:p>
          <a:p>
            <a:pPr algn="just"/>
            <a:r>
              <a:rPr lang="en-US" dirty="0"/>
              <a:t>You can access all items in the document window through the document object</a:t>
            </a:r>
          </a:p>
          <a:p>
            <a:pPr lvl="1" algn="just"/>
            <a:r>
              <a:rPr lang="en-US" dirty="0"/>
              <a:t>Forms, tables, paragraphs, lists, images, etc.</a:t>
            </a:r>
          </a:p>
          <a:p>
            <a:pPr lvl="1" algn="just"/>
            <a:r>
              <a:rPr lang="en-US" dirty="0"/>
              <a:t>Consult a reference for properties and methods</a:t>
            </a:r>
          </a:p>
          <a:p>
            <a:pPr algn="just"/>
            <a:r>
              <a:rPr lang="en-US" b="1" dirty="0"/>
              <a:t>Frameless document: </a:t>
            </a:r>
            <a:r>
              <a:rPr lang="en-US" dirty="0"/>
              <a:t>Access </a:t>
            </a:r>
            <a:r>
              <a:rPr lang="en-US" dirty="0" smtClean="0"/>
              <a:t>a</a:t>
            </a:r>
          </a:p>
          <a:p>
            <a:pPr lvl="1" algn="just"/>
            <a:r>
              <a:rPr lang="en-US" dirty="0" smtClean="0"/>
              <a:t>window.document </a:t>
            </a:r>
            <a:r>
              <a:rPr lang="en-US" dirty="0"/>
              <a:t>or document</a:t>
            </a:r>
          </a:p>
          <a:p>
            <a:pPr algn="just"/>
            <a:r>
              <a:rPr lang="en-US" b="1" dirty="0"/>
              <a:t>Document contained in a </a:t>
            </a:r>
            <a:r>
              <a:rPr lang="en-US" b="1" dirty="0" smtClean="0"/>
              <a:t>frame:</a:t>
            </a:r>
          </a:p>
          <a:p>
            <a:pPr lvl="1" algn="just"/>
            <a:r>
              <a:rPr lang="en-US" dirty="0" smtClean="0"/>
              <a:t>window.frame[x</a:t>
            </a:r>
            <a:r>
              <a:rPr lang="en-US" dirty="0"/>
              <a:t>].document, where x is the number or name of the frame </a:t>
            </a:r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90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87371287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SGML (Standard Generalized Markup Language)</a:t>
            </a:r>
          </a:p>
          <a:p>
            <a:pPr lvl="1"/>
            <a:r>
              <a:rPr lang="en-US" sz="2000" dirty="0"/>
              <a:t>ISO Standard, 1986, for data storage &amp; exchange</a:t>
            </a:r>
          </a:p>
          <a:p>
            <a:pPr lvl="1"/>
            <a:r>
              <a:rPr lang="en-US" sz="2000" dirty="0"/>
              <a:t>Metalanguage for defining languages (through DTDs) </a:t>
            </a:r>
          </a:p>
          <a:p>
            <a:pPr lvl="1"/>
            <a:r>
              <a:rPr lang="en-US" sz="2000" dirty="0"/>
              <a:t>A famous SGML language: HTML</a:t>
            </a:r>
          </a:p>
          <a:p>
            <a:pPr lvl="1"/>
            <a:r>
              <a:rPr lang="en-US" sz="2000" dirty="0"/>
              <a:t>Separation of content and display</a:t>
            </a:r>
          </a:p>
          <a:p>
            <a:pPr lvl="1"/>
            <a:r>
              <a:rPr lang="en-US" sz="2000" dirty="0"/>
              <a:t>Used in U.S. gvt. &amp; contractors, large manufacturing companies, technical info. Publishers,...</a:t>
            </a:r>
          </a:p>
          <a:p>
            <a:pPr lvl="1"/>
            <a:r>
              <a:rPr lang="en-US" sz="2000" dirty="0"/>
              <a:t>SGML reference is 600 pages long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XML </a:t>
            </a:r>
          </a:p>
          <a:p>
            <a:pPr lvl="1"/>
            <a:r>
              <a:rPr lang="en-US" sz="2000" dirty="0"/>
              <a:t>W3C recommendation in 1998</a:t>
            </a:r>
          </a:p>
          <a:p>
            <a:pPr lvl="1"/>
            <a:r>
              <a:rPr lang="en-US" sz="2000" dirty="0"/>
              <a:t>Simple subset (80/20 rule) of SGML:  “ASCII of the Web”, “Semantic Web”  </a:t>
            </a:r>
          </a:p>
          <a:p>
            <a:pPr lvl="1"/>
            <a:r>
              <a:rPr lang="en-US" sz="2000" dirty="0"/>
              <a:t>XML specification is 26 pages long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73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93368437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XML stands for E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tensible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arkup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anguage </a:t>
            </a:r>
          </a:p>
          <a:p>
            <a:r>
              <a:rPr lang="en-US" dirty="0"/>
              <a:t>A meta-language for descriptive markup: you invent your own tags</a:t>
            </a:r>
          </a:p>
          <a:p>
            <a:r>
              <a:rPr lang="en-US" dirty="0"/>
              <a:t>XML uses a </a:t>
            </a:r>
            <a:r>
              <a:rPr lang="en-US" dirty="0">
                <a:solidFill>
                  <a:srgbClr val="FF0000"/>
                </a:solidFill>
              </a:rPr>
              <a:t>Document Type Definition (DTD) or an XML </a:t>
            </a:r>
            <a:r>
              <a:rPr lang="en-US" dirty="0"/>
              <a:t>Schema to describe the data </a:t>
            </a:r>
          </a:p>
          <a:p>
            <a:pPr lvl="1"/>
            <a:r>
              <a:rPr lang="en-US" dirty="0"/>
              <a:t>XML with a DTD or XML Schema is designed to be self-descriptive </a:t>
            </a:r>
          </a:p>
          <a:p>
            <a:r>
              <a:rPr lang="en-US" dirty="0"/>
              <a:t>Built-in internationalization via Unicode </a:t>
            </a:r>
          </a:p>
          <a:p>
            <a:r>
              <a:rPr lang="en-US" dirty="0">
                <a:solidFill>
                  <a:srgbClr val="FF0000"/>
                </a:solidFill>
              </a:rPr>
              <a:t>Built-in error-handling </a:t>
            </a:r>
          </a:p>
          <a:p>
            <a:pPr lvl="1"/>
            <a:r>
              <a:rPr lang="en-US" dirty="0"/>
              <a:t>A forgotten tag, or an attribute without quotes renders an XML document unusable</a:t>
            </a:r>
          </a:p>
          <a:p>
            <a:r>
              <a:rPr lang="en-US" dirty="0"/>
              <a:t>Tons of support from the big IT companies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75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58822846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Much of shareable data reside </a:t>
            </a:r>
            <a:r>
              <a:rPr lang="en-US" dirty="0"/>
              <a:t>in computer systems and databases in incompatible formats</a:t>
            </a:r>
          </a:p>
          <a:p>
            <a:pPr lvl="1" algn="just"/>
            <a:r>
              <a:rPr lang="en-US" dirty="0"/>
              <a:t>use conflicting hardware and/or software.  </a:t>
            </a:r>
          </a:p>
          <a:p>
            <a:pPr algn="just"/>
            <a:r>
              <a:rPr lang="en-US" b="1" dirty="0"/>
              <a:t>One of the most time-consuming </a:t>
            </a:r>
            <a:r>
              <a:rPr lang="en-US" dirty="0"/>
              <a:t>challenges for developers has been to exchange data between such systems over the Internet</a:t>
            </a:r>
          </a:p>
          <a:p>
            <a:pPr algn="just"/>
            <a:r>
              <a:rPr lang="en-US" b="1" dirty="0"/>
              <a:t>Converting the data to XML </a:t>
            </a:r>
            <a:r>
              <a:rPr lang="en-US" dirty="0"/>
              <a:t>can greatly reduce the complexity and create data that can be read by many different applications</a:t>
            </a:r>
          </a:p>
          <a:p>
            <a:pPr lvl="1" algn="just"/>
            <a:r>
              <a:rPr lang="en-US" dirty="0"/>
              <a:t>XML data is stored in plain text format – hardware and software independent</a:t>
            </a:r>
          </a:p>
          <a:p>
            <a:pPr algn="just"/>
            <a:r>
              <a:rPr lang="en-US" b="1" dirty="0"/>
              <a:t>XML can be used to </a:t>
            </a:r>
            <a:r>
              <a:rPr lang="en-US" dirty="0"/>
              <a:t>create new languages</a:t>
            </a:r>
          </a:p>
          <a:p>
            <a:pPr lvl="1" algn="just"/>
            <a:r>
              <a:rPr lang="en-US" dirty="0"/>
              <a:t>Allows us to define our own markup languages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24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1738648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XML is not a replacement for HTML </a:t>
            </a:r>
          </a:p>
          <a:p>
            <a:pPr lvl="1" algn="just"/>
            <a:r>
              <a:rPr lang="en-US" sz="2000" dirty="0" smtClean="0"/>
              <a:t>In </a:t>
            </a:r>
            <a:r>
              <a:rPr lang="en-US" sz="2000" dirty="0"/>
              <a:t>future Web development, XML is likely to be used to describe data while HTML will be used to format and display the same data (one interpretation of XML)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XML and HTML were designed with different goals</a:t>
            </a:r>
          </a:p>
          <a:p>
            <a:pPr lvl="1" algn="just"/>
            <a:r>
              <a:rPr lang="en-US" sz="2000" dirty="0"/>
              <a:t>XML was designed to describe data and to focus on what data is</a:t>
            </a:r>
          </a:p>
          <a:p>
            <a:pPr lvl="2" algn="just"/>
            <a:r>
              <a:rPr lang="en-US" sz="2000" dirty="0"/>
              <a:t>XML describes only content, or “meaning”</a:t>
            </a:r>
          </a:p>
          <a:p>
            <a:pPr lvl="1" algn="just"/>
            <a:r>
              <a:rPr lang="en-US" sz="2000" dirty="0"/>
              <a:t>HTML was designed to display data and to focus on how data looks.</a:t>
            </a:r>
          </a:p>
          <a:p>
            <a:pPr lvl="2" algn="just"/>
            <a:r>
              <a:rPr lang="en-US" sz="2000" dirty="0"/>
              <a:t>HTML describes both structure (e.g. &lt;p&gt;, &lt;h2&gt;, &lt;em&gt;) and appearance (e.g. &lt;br&gt;, &lt;font&gt;, &lt;i&gt;)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XML is for computers while HTML is for humans</a:t>
            </a:r>
          </a:p>
          <a:p>
            <a:pPr lvl="1" algn="just"/>
            <a:r>
              <a:rPr lang="en-US" sz="2000" dirty="0"/>
              <a:t>XML is used to mark up data so it can be processed by computers</a:t>
            </a:r>
          </a:p>
          <a:p>
            <a:pPr lvl="1" algn="just"/>
            <a:r>
              <a:rPr lang="en-US" sz="2000" dirty="0"/>
              <a:t>HTML is used to mark up text so it can be displayed to users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5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49899582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Open W3C standard – non-proprietary</a:t>
            </a:r>
          </a:p>
          <a:p>
            <a:r>
              <a:rPr lang="en-US" dirty="0"/>
              <a:t>Representation of data across </a:t>
            </a:r>
            <a:r>
              <a:rPr lang="en-US" dirty="0">
                <a:solidFill>
                  <a:srgbClr val="FF0000"/>
                </a:solidFill>
              </a:rPr>
              <a:t>heterogeneous environments</a:t>
            </a:r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Allows for high degree of interoperability</a:t>
            </a:r>
          </a:p>
          <a:p>
            <a:pPr lvl="2"/>
            <a:r>
              <a:rPr lang="en-US" dirty="0"/>
              <a:t>E.g., ability to exchange data between incompatible applications with incompatible data formats</a:t>
            </a:r>
          </a:p>
          <a:p>
            <a:r>
              <a:rPr lang="en-US" dirty="0"/>
              <a:t>Strict rules that make it relatively easy to write XML parsers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Case sensitive</a:t>
            </a:r>
          </a:p>
          <a:p>
            <a:r>
              <a:rPr lang="en-US" dirty="0">
                <a:solidFill>
                  <a:srgbClr val="FF0000"/>
                </a:solidFill>
              </a:rPr>
              <a:t>XML can make data more useful</a:t>
            </a:r>
          </a:p>
          <a:p>
            <a:pPr lvl="1"/>
            <a:r>
              <a:rPr lang="en-US" dirty="0" smtClean="0"/>
              <a:t>s/w, h/w and application independence of XML makes data available to more users not only HTML browsers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08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2115361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tags are not predefined</a:t>
            </a:r>
          </a:p>
          <a:p>
            <a:pPr lvl="1"/>
            <a:r>
              <a:rPr lang="en-US" dirty="0"/>
              <a:t>You must "invent" your own tags</a:t>
            </a:r>
          </a:p>
          <a:p>
            <a:pPr lvl="1"/>
            <a:r>
              <a:rPr lang="en-US" dirty="0"/>
              <a:t>The tags used to mark up HTML documents and the structure of HTML documents are predefined</a:t>
            </a:r>
          </a:p>
          <a:p>
            <a:pPr lvl="1"/>
            <a:r>
              <a:rPr lang="en-US" dirty="0"/>
              <a:t>The author of HTML documents can only use tags that are defined in the HTML standard</a:t>
            </a:r>
          </a:p>
          <a:p>
            <a:r>
              <a:rPr lang="en-US" dirty="0"/>
              <a:t>XML allows the author to define his own tags and his own document structure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3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756134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XML declaration</a:t>
            </a:r>
          </a:p>
          <a:p>
            <a:pPr algn="just"/>
            <a:r>
              <a:rPr lang="en-US" b="1" dirty="0"/>
              <a:t>Processing instructions </a:t>
            </a:r>
          </a:p>
          <a:p>
            <a:pPr lvl="1" algn="just"/>
            <a:r>
              <a:rPr lang="en-US" dirty="0"/>
              <a:t>Encoding specification (Unicode by default) </a:t>
            </a:r>
          </a:p>
          <a:p>
            <a:pPr lvl="1" algn="just"/>
            <a:r>
              <a:rPr lang="en-US" dirty="0"/>
              <a:t>Namespace declaration</a:t>
            </a:r>
          </a:p>
          <a:p>
            <a:pPr lvl="1" algn="just"/>
            <a:r>
              <a:rPr lang="en-US" dirty="0"/>
              <a:t>Schema declaration</a:t>
            </a:r>
          </a:p>
          <a:p>
            <a:pPr algn="just"/>
            <a:r>
              <a:rPr lang="en-US" b="1" dirty="0"/>
              <a:t>Elements</a:t>
            </a:r>
          </a:p>
          <a:p>
            <a:pPr lvl="1" algn="just"/>
            <a:r>
              <a:rPr lang="en-US" dirty="0"/>
              <a:t>Each element has a beginning and ending tag</a:t>
            </a:r>
          </a:p>
          <a:p>
            <a:pPr lvl="2" algn="just"/>
            <a:r>
              <a:rPr lang="en-US" dirty="0"/>
              <a:t>&lt;TAG_NAME&gt;...&lt;/TAG_NAME&gt;</a:t>
            </a:r>
          </a:p>
          <a:p>
            <a:pPr lvl="1" algn="just"/>
            <a:r>
              <a:rPr lang="en-US" dirty="0"/>
              <a:t>Elements can be empty (&lt;TAG_NAME /&gt;)</a:t>
            </a:r>
          </a:p>
          <a:p>
            <a:pPr algn="just"/>
            <a:r>
              <a:rPr lang="en-US" b="1" dirty="0"/>
              <a:t>Attributes</a:t>
            </a:r>
          </a:p>
          <a:p>
            <a:pPr lvl="1" algn="just"/>
            <a:r>
              <a:rPr lang="en-US" dirty="0"/>
              <a:t>Describes an element; e.g. data type, data range, etc.</a:t>
            </a:r>
          </a:p>
          <a:p>
            <a:pPr lvl="1" algn="just"/>
            <a:r>
              <a:rPr lang="en-US" dirty="0"/>
              <a:t>Can only appear on beginning tag</a:t>
            </a:r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04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090972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history object</a:t>
            </a:r>
          </a:p>
          <a:p>
            <a:r>
              <a:rPr lang="en-US" b="1" dirty="0" smtClean="0"/>
              <a:t>The navigator object</a:t>
            </a:r>
          </a:p>
          <a:p>
            <a:r>
              <a:rPr lang="en-US" b="1" dirty="0" smtClean="0"/>
              <a:t>The user browser</a:t>
            </a:r>
          </a:p>
          <a:p>
            <a:r>
              <a:rPr lang="en-US" b="1" dirty="0" smtClean="0"/>
              <a:t>The browser Engine</a:t>
            </a:r>
          </a:p>
          <a:p>
            <a:r>
              <a:rPr lang="en-US" b="1" dirty="0" smtClean="0"/>
              <a:t>The browser platform</a:t>
            </a:r>
          </a:p>
          <a:p>
            <a:r>
              <a:rPr lang="en-US" b="1" dirty="0" smtClean="0"/>
              <a:t>The browser language</a:t>
            </a:r>
          </a:p>
          <a:p>
            <a:r>
              <a:rPr lang="en-US" b="1" dirty="0" smtClean="0"/>
              <a:t>The screen object</a:t>
            </a:r>
          </a:p>
          <a:p>
            <a:r>
              <a:rPr lang="en-US" b="1" dirty="0" smtClean="0"/>
              <a:t>The form object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Accessing from element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Setting form element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7561342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446213" y="5791200"/>
            <a:ext cx="333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>
            <a:spAutoFit/>
          </a:bodyPr>
          <a:lstStyle/>
          <a:p>
            <a:r>
              <a:rPr lang="en-US" sz="2400" dirty="0"/>
              <a:t>Processing Instructions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1404938" y="5241925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>
            <a:spAutoFit/>
          </a:bodyPr>
          <a:lstStyle/>
          <a:p>
            <a:r>
              <a:rPr lang="en-US" sz="2400" dirty="0"/>
              <a:t>Elements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404938" y="4737100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>
            <a:spAutoFit/>
          </a:bodyPr>
          <a:lstStyle/>
          <a:p>
            <a:r>
              <a:rPr lang="en-US" sz="2400" dirty="0"/>
              <a:t>Elements with Attributes</a:t>
            </a:r>
          </a:p>
        </p:txBody>
      </p:sp>
      <p:sp>
        <p:nvSpPr>
          <p:cNvPr id="42" name="AutoShape 6"/>
          <p:cNvSpPr>
            <a:spLocks/>
          </p:cNvSpPr>
          <p:nvPr/>
        </p:nvSpPr>
        <p:spPr bwMode="auto">
          <a:xfrm>
            <a:off x="1354138" y="1873250"/>
            <a:ext cx="88900" cy="420688"/>
          </a:xfrm>
          <a:prstGeom prst="leftBrace">
            <a:avLst>
              <a:gd name="adj1" fmla="val 394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 anchor="ctr"/>
          <a:lstStyle/>
          <a:p>
            <a:endParaRPr lang="en-US" dirty="0"/>
          </a:p>
        </p:txBody>
      </p:sp>
      <p:sp>
        <p:nvSpPr>
          <p:cNvPr id="43" name="AutoShape 7"/>
          <p:cNvSpPr>
            <a:spLocks/>
          </p:cNvSpPr>
          <p:nvPr/>
        </p:nvSpPr>
        <p:spPr bwMode="auto">
          <a:xfrm>
            <a:off x="1373188" y="2722563"/>
            <a:ext cx="88900" cy="739775"/>
          </a:xfrm>
          <a:prstGeom prst="leftBrace">
            <a:avLst>
              <a:gd name="adj1" fmla="val 6934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 anchor="ctr"/>
          <a:lstStyle/>
          <a:p>
            <a:endParaRPr lang="en-US" dirty="0"/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1392238" y="3760788"/>
            <a:ext cx="88900" cy="423862"/>
          </a:xfrm>
          <a:prstGeom prst="leftBrace">
            <a:avLst>
              <a:gd name="adj1" fmla="val 397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638" tIns="45819" rIns="91638" bIns="45819" anchor="ctr"/>
          <a:lstStyle/>
          <a:p>
            <a:endParaRPr lang="en-US" dirty="0"/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 flipV="1">
            <a:off x="765175" y="3005138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 flipH="1">
            <a:off x="1020763" y="4962525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1014413" y="3989388"/>
            <a:ext cx="0" cy="973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1014413" y="3986213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V="1">
            <a:off x="777875" y="3000375"/>
            <a:ext cx="0" cy="247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>
            <a:off x="777875" y="5480050"/>
            <a:ext cx="66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615950" y="2082800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 flipV="1">
            <a:off x="609600" y="2092325"/>
            <a:ext cx="0" cy="393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615950" y="6027738"/>
            <a:ext cx="84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" name="Rectangle 21"/>
          <p:cNvSpPr txBox="1">
            <a:spLocks noChangeArrowheads="1"/>
          </p:cNvSpPr>
          <p:nvPr/>
        </p:nvSpPr>
        <p:spPr>
          <a:xfrm>
            <a:off x="1524000" y="1600200"/>
            <a:ext cx="6524625" cy="31623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&lt;?xml version="1.0" ?&gt;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&lt;?xml-stylesheet type="text/xsl" href="template.xsl"?&gt;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&lt;ROOT&gt;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	&lt;ELEMENT1&gt;&lt;SUBELEMENT1 /&gt;&lt;SUBELEMENT2 /&gt;&lt;/ELEMENT1&gt;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	&lt;ELEMENT2&gt; &lt;/ELEMENT2&gt;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	&lt;ELEMENT3 type=</a:t>
            </a:r>
            <a:r>
              <a:rPr lang="en-US" sz="1400" b="1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'</a:t>
            </a:r>
            <a:r>
              <a:rPr lang="en-US" sz="1400" b="1" dirty="0" smtClean="0">
                <a:latin typeface="Lucida Console" panose="020B0609040504020204" pitchFamily="49" charset="0"/>
              </a:rPr>
              <a:t>string</a:t>
            </a:r>
            <a:r>
              <a:rPr lang="en-US" sz="1400" b="1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'</a:t>
            </a:r>
            <a:r>
              <a:rPr lang="en-US" sz="1400" b="1" dirty="0" smtClean="0">
                <a:latin typeface="Lucida Console" panose="020B0609040504020204" pitchFamily="49" charset="0"/>
              </a:rPr>
              <a:t>&gt; &lt;/ELEMENT3&gt;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	&lt;ELEMENT4 type=</a:t>
            </a:r>
            <a:r>
              <a:rPr lang="en-US" sz="1400" b="1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'</a:t>
            </a:r>
            <a:r>
              <a:rPr lang="en-US" sz="1400" b="1" dirty="0" smtClean="0">
                <a:latin typeface="Lucida Console" panose="020B0609040504020204" pitchFamily="49" charset="0"/>
              </a:rPr>
              <a:t>integer</a:t>
            </a:r>
            <a:r>
              <a:rPr lang="en-US" sz="1400" b="1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'</a:t>
            </a:r>
            <a:r>
              <a:rPr lang="en-US" sz="1400" b="1" dirty="0" smtClean="0">
                <a:latin typeface="Lucida Console" panose="020B0609040504020204" pitchFamily="49" charset="0"/>
              </a:rPr>
              <a:t> value=</a:t>
            </a:r>
            <a:r>
              <a:rPr lang="en-US" sz="1400" b="1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'</a:t>
            </a:r>
            <a:r>
              <a:rPr lang="en-US" sz="1400" b="1" dirty="0" smtClean="0">
                <a:latin typeface="Lucida Console" panose="020B0609040504020204" pitchFamily="49" charset="0"/>
              </a:rPr>
              <a:t>9.3</a:t>
            </a:r>
            <a:r>
              <a:rPr lang="en-US" sz="1400" b="1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'</a:t>
            </a:r>
            <a:r>
              <a:rPr lang="en-US" sz="1400" b="1" dirty="0" smtClean="0">
                <a:latin typeface="Lucida Console" panose="020B0609040504020204" pitchFamily="49" charset="0"/>
              </a:rPr>
              <a:t>&gt; &lt;/ELEMENT4&gt;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 smtClean="0">
                <a:latin typeface="Lucida Console" panose="020B0609040504020204" pitchFamily="49" charset="0"/>
              </a:rPr>
              <a:t>&lt;/ROOT&gt;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7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8526979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XML declaration looks like this: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&lt;?xml version</a:t>
            </a:r>
            <a:r>
              <a:rPr lang="en-US" dirty="0"/>
              <a:t>="1.0" encoding="UTF-8" standalone="yes"?&gt;</a:t>
            </a:r>
          </a:p>
          <a:p>
            <a:pPr lvl="1"/>
            <a:r>
              <a:rPr lang="en-US" dirty="0"/>
              <a:t>The XML declaration is not required by browsers, but is required by most XML processors (so include it!)</a:t>
            </a:r>
          </a:p>
          <a:p>
            <a:pPr lvl="1"/>
            <a:r>
              <a:rPr lang="en-US" dirty="0"/>
              <a:t>If present, the XML declaration must be first--not even whitespace should precede it</a:t>
            </a:r>
          </a:p>
          <a:p>
            <a:pPr lvl="1"/>
            <a:r>
              <a:rPr lang="en-US" dirty="0"/>
              <a:t>Note that the brackets are &lt;? and ?&gt;</a:t>
            </a:r>
          </a:p>
          <a:p>
            <a:pPr lvl="1"/>
            <a:r>
              <a:rPr lang="en-US" dirty="0"/>
              <a:t>The version attribute is required</a:t>
            </a:r>
          </a:p>
          <a:p>
            <a:pPr lvl="1"/>
            <a:r>
              <a:rPr lang="en-US" dirty="0"/>
              <a:t>encoding can be "UTF-8" (ASCII) or "UTF-16" (Unicode), or something else, or it can be omitted</a:t>
            </a:r>
          </a:p>
          <a:p>
            <a:pPr lvl="1"/>
            <a:r>
              <a:rPr lang="en-US" dirty="0"/>
              <a:t>An XML document is standalone if it makes use of no external markup (DTD) declarations</a:t>
            </a:r>
          </a:p>
          <a:p>
            <a:pPr lvl="1"/>
            <a:r>
              <a:rPr lang="en-US" dirty="0"/>
              <a:t>Default value for this attribute is no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51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04117075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An XML element </a:t>
            </a:r>
            <a:r>
              <a:rPr lang="en-US" dirty="0"/>
              <a:t>is everything from the element's start tag to the element's end tag </a:t>
            </a:r>
          </a:p>
          <a:p>
            <a:r>
              <a:rPr lang="en-US" b="1" dirty="0"/>
              <a:t>XML Elements are extensible and they have relationships</a:t>
            </a:r>
          </a:p>
          <a:p>
            <a:pPr lvl="1"/>
            <a:r>
              <a:rPr lang="en-US" dirty="0"/>
              <a:t>Related as parents and children</a:t>
            </a:r>
          </a:p>
          <a:p>
            <a:r>
              <a:rPr lang="en-US" dirty="0">
                <a:solidFill>
                  <a:srgbClr val="FF0000"/>
                </a:solidFill>
              </a:rPr>
              <a:t>XML Elements have simple naming rules</a:t>
            </a:r>
          </a:p>
          <a:p>
            <a:pPr lvl="1"/>
            <a:r>
              <a:rPr lang="en-US" dirty="0"/>
              <a:t>Names can contain letters, numbers, and other characters </a:t>
            </a:r>
          </a:p>
          <a:p>
            <a:pPr lvl="1"/>
            <a:r>
              <a:rPr lang="en-US" dirty="0"/>
              <a:t>Names must not start with a number or punctuation character </a:t>
            </a:r>
          </a:p>
          <a:p>
            <a:pPr lvl="1"/>
            <a:r>
              <a:rPr lang="en-US" dirty="0"/>
              <a:t>Names must not start with the letters xml (or XML or Xml ..) </a:t>
            </a:r>
          </a:p>
          <a:p>
            <a:pPr lvl="1"/>
            <a:r>
              <a:rPr lang="en-US" dirty="0"/>
              <a:t>Names cannot contain spaces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50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215102313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900" b="1" dirty="0">
                <a:solidFill>
                  <a:srgbClr val="FF0000"/>
                </a:solidFill>
              </a:rPr>
              <a:t>XML elements can have attributes </a:t>
            </a:r>
          </a:p>
          <a:p>
            <a:pPr algn="just"/>
            <a:r>
              <a:rPr lang="en-US" sz="1900" dirty="0"/>
              <a:t>Data can be stored in child elements or in attributes </a:t>
            </a:r>
          </a:p>
          <a:p>
            <a:pPr algn="just"/>
            <a:r>
              <a:rPr lang="en-US" sz="1900" b="1" dirty="0">
                <a:solidFill>
                  <a:srgbClr val="FF0000"/>
                </a:solidFill>
              </a:rPr>
              <a:t>Should you avoid using attributes? </a:t>
            </a:r>
          </a:p>
          <a:p>
            <a:pPr lvl="1" algn="just"/>
            <a:r>
              <a:rPr lang="en-US" sz="1900" dirty="0"/>
              <a:t>Here are some of the problems using attributes: </a:t>
            </a:r>
          </a:p>
          <a:p>
            <a:pPr lvl="2" algn="just"/>
            <a:r>
              <a:rPr lang="en-US" sz="1900" dirty="0"/>
              <a:t>attributes cannot contain multiple values (child elements can) </a:t>
            </a:r>
          </a:p>
          <a:p>
            <a:pPr lvl="2" algn="just"/>
            <a:r>
              <a:rPr lang="en-US" sz="1900" dirty="0"/>
              <a:t>attributes are not easily expandable (for future changes) </a:t>
            </a:r>
          </a:p>
          <a:p>
            <a:pPr lvl="2" algn="just"/>
            <a:r>
              <a:rPr lang="en-US" sz="1900" dirty="0"/>
              <a:t>attributes cannot describe structures (child elements can) </a:t>
            </a:r>
          </a:p>
          <a:p>
            <a:pPr lvl="2" algn="just"/>
            <a:r>
              <a:rPr lang="en-US" sz="1900" dirty="0"/>
              <a:t>attributes are more difficult to manipulate by program code </a:t>
            </a:r>
          </a:p>
          <a:p>
            <a:pPr lvl="2" algn="just"/>
            <a:r>
              <a:rPr lang="en-US" sz="1900" dirty="0"/>
              <a:t>attribute values are not easy to test against a Document Type Definition (DTD) - which is used to define the legal elements of an XML document </a:t>
            </a:r>
          </a:p>
          <a:p>
            <a:pPr algn="just"/>
            <a:r>
              <a:rPr lang="en-US" sz="1900" dirty="0"/>
              <a:t>Experience shows that attributes are handy in HTML but child elements should be used in their place in XML</a:t>
            </a:r>
          </a:p>
          <a:p>
            <a:pPr lvl="1" algn="just"/>
            <a:r>
              <a:rPr lang="en-US" sz="1900" dirty="0"/>
              <a:t>Use attributes only to provide information that is not relevant to the data</a:t>
            </a:r>
          </a:p>
          <a:p>
            <a:pPr lvl="1" algn="just"/>
            <a:endParaRPr lang="en-US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10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65844915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There is a </a:t>
            </a:r>
            <a:r>
              <a:rPr lang="en-US" dirty="0">
                <a:solidFill>
                  <a:srgbClr val="FF0000"/>
                </a:solidFill>
              </a:rPr>
              <a:t>difference between a well-formed XML document and a valid XML document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 well-formed XML document </a:t>
            </a:r>
            <a:r>
              <a:rPr lang="en-US" dirty="0"/>
              <a:t>is one with correct XML syntax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XML </a:t>
            </a:r>
            <a:r>
              <a:rPr lang="en-US" dirty="0">
                <a:solidFill>
                  <a:srgbClr val="FF0000"/>
                </a:solidFill>
              </a:rPr>
              <a:t>syntax is constrained </a:t>
            </a:r>
            <a:r>
              <a:rPr lang="en-US" dirty="0"/>
              <a:t>by a grammar (DTD or Schema) that governs the permitted tag names, attachment of attributes to tags, and so on.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 well-formed XML document </a:t>
            </a:r>
            <a:r>
              <a:rPr lang="en-US" dirty="0"/>
              <a:t>that also conforms to a given </a:t>
            </a:r>
            <a:r>
              <a:rPr lang="en-US" dirty="0" smtClean="0"/>
              <a:t>DTD (Data type defination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or schema is said to be valid.</a:t>
            </a:r>
          </a:p>
          <a:p>
            <a:pPr lvl="1" algn="just"/>
            <a:r>
              <a:rPr lang="en-US" dirty="0"/>
              <a:t>Every valid XML document is well-formed but the reverse is not necessarily the case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3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86410538"/>
              </p:ext>
            </p:extLst>
          </p:nvPr>
        </p:nvGraphicFramePr>
        <p:xfrm>
          <a:off x="457200" y="274638"/>
          <a:ext cx="8229600" cy="86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4800600"/>
          </a:xfrm>
        </p:spPr>
        <p:txBody>
          <a:bodyPr>
            <a:noAutofit/>
          </a:bodyPr>
          <a:lstStyle/>
          <a:p>
            <a:r>
              <a:rPr lang="en-US" sz="1500" dirty="0"/>
              <a:t>&lt;?xml version='1.0'?&gt;</a:t>
            </a:r>
          </a:p>
          <a:p>
            <a:r>
              <a:rPr lang="en-US" sz="1500" dirty="0"/>
              <a:t>&lt;bookstore&gt;</a:t>
            </a:r>
          </a:p>
          <a:p>
            <a:r>
              <a:rPr lang="en-US" sz="1500" dirty="0"/>
              <a:t>  &lt;book genre='autobiography' publicationdate='1981' </a:t>
            </a:r>
          </a:p>
          <a:p>
            <a:r>
              <a:rPr lang="en-US" sz="1500" dirty="0"/>
              <a:t>        ISBN='1-861003-11-0'&gt;</a:t>
            </a:r>
          </a:p>
          <a:p>
            <a:r>
              <a:rPr lang="en-US" sz="1500" dirty="0"/>
              <a:t>    &lt;title&gt;The Autobiography of Benjamin Franklin&lt;/title&gt;</a:t>
            </a:r>
          </a:p>
          <a:p>
            <a:r>
              <a:rPr lang="en-US" sz="1500" dirty="0"/>
              <a:t>    &lt;author&gt;</a:t>
            </a:r>
          </a:p>
          <a:p>
            <a:r>
              <a:rPr lang="en-US" sz="1500" dirty="0"/>
              <a:t>      &lt;first-name&gt;Benjamin&lt;/first-name&gt;</a:t>
            </a:r>
          </a:p>
          <a:p>
            <a:r>
              <a:rPr lang="en-US" sz="1500" dirty="0"/>
              <a:t>      &lt;last-name&gt;Franklin&lt;/last-name&gt;</a:t>
            </a:r>
          </a:p>
          <a:p>
            <a:r>
              <a:rPr lang="en-US" sz="1500" dirty="0"/>
              <a:t>    &lt;/author&gt;</a:t>
            </a:r>
          </a:p>
          <a:p>
            <a:r>
              <a:rPr lang="en-US" sz="1500" dirty="0"/>
              <a:t>    &lt;price&gt;8.99&lt;/price&gt;</a:t>
            </a:r>
          </a:p>
          <a:p>
            <a:r>
              <a:rPr lang="en-US" sz="1500" dirty="0"/>
              <a:t>  &lt;/book&gt;</a:t>
            </a:r>
          </a:p>
          <a:p>
            <a:r>
              <a:rPr lang="en-US" sz="1500" dirty="0"/>
              <a:t>  &lt;book genre='novel' publicationdate='1967' ISBN='0-201-63361-2'&gt;</a:t>
            </a:r>
          </a:p>
          <a:p>
            <a:r>
              <a:rPr lang="en-US" sz="1500" dirty="0"/>
              <a:t>    &lt;title&gt;The Confidence Man&lt;/title&gt;</a:t>
            </a:r>
          </a:p>
          <a:p>
            <a:r>
              <a:rPr lang="en-US" sz="1500" dirty="0"/>
              <a:t>    &lt;author&gt;</a:t>
            </a:r>
          </a:p>
          <a:p>
            <a:r>
              <a:rPr lang="en-US" sz="1500" dirty="0"/>
              <a:t>      &lt;first-name&gt;Herman&lt;/first-name&gt;</a:t>
            </a:r>
          </a:p>
          <a:p>
            <a:r>
              <a:rPr lang="en-US" sz="1500" dirty="0"/>
              <a:t>      &lt;last-name&gt;Melville&lt;/last-name&gt;</a:t>
            </a:r>
          </a:p>
          <a:p>
            <a:r>
              <a:rPr lang="en-US" sz="1500" dirty="0"/>
              <a:t>    &lt;/author&gt;</a:t>
            </a:r>
          </a:p>
          <a:p>
            <a:r>
              <a:rPr lang="en-US" sz="1500" dirty="0"/>
              <a:t>    &lt;price&gt;11.99&lt;/price&gt;</a:t>
            </a:r>
          </a:p>
          <a:p>
            <a:r>
              <a:rPr lang="en-US" sz="1500" dirty="0"/>
              <a:t>  &lt;/book&gt;</a:t>
            </a:r>
          </a:p>
          <a:p>
            <a:r>
              <a:rPr lang="en-US" sz="1500" dirty="0"/>
              <a:t>&lt;/bookstore&gt;</a:t>
            </a:r>
          </a:p>
          <a:p>
            <a:pPr lvl="1"/>
            <a:endParaRPr lang="en-US" sz="1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26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79396938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There must be one</a:t>
            </a:r>
            <a:r>
              <a:rPr lang="en-US" dirty="0"/>
              <a:t>, and only one, root element</a:t>
            </a:r>
          </a:p>
          <a:p>
            <a:pPr algn="just"/>
            <a:r>
              <a:rPr lang="en-US" b="1" dirty="0"/>
              <a:t>All XML elements </a:t>
            </a:r>
            <a:r>
              <a:rPr lang="en-US" dirty="0"/>
              <a:t>must have a closing tag</a:t>
            </a:r>
          </a:p>
          <a:p>
            <a:pPr algn="just"/>
            <a:r>
              <a:rPr lang="en-US" dirty="0"/>
              <a:t>Sub-elements must be properly nested </a:t>
            </a:r>
          </a:p>
          <a:p>
            <a:pPr algn="just"/>
            <a:r>
              <a:rPr lang="en-US" b="1" dirty="0"/>
              <a:t>Attributes are optional</a:t>
            </a:r>
          </a:p>
          <a:p>
            <a:pPr lvl="1" algn="just"/>
            <a:r>
              <a:rPr lang="en-US" dirty="0"/>
              <a:t>Defined by an optional schema</a:t>
            </a:r>
          </a:p>
          <a:p>
            <a:pPr algn="just"/>
            <a:r>
              <a:rPr lang="en-US" dirty="0"/>
              <a:t>Attribute values must be enclosed in “” or ‘’</a:t>
            </a:r>
          </a:p>
          <a:p>
            <a:pPr algn="just"/>
            <a:r>
              <a:rPr lang="en-US" dirty="0"/>
              <a:t>Processing instructions are optional</a:t>
            </a:r>
          </a:p>
          <a:p>
            <a:pPr algn="just"/>
            <a:r>
              <a:rPr lang="en-US" b="1" dirty="0"/>
              <a:t>XML is case-sensitive</a:t>
            </a:r>
          </a:p>
          <a:p>
            <a:pPr lvl="1"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76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93110031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/>
              <a:t>Netscape 6 supports XML </a:t>
            </a:r>
          </a:p>
          <a:p>
            <a:r>
              <a:rPr lang="en-US" sz="2400" b="1" dirty="0"/>
              <a:t>Internet Explorer 5.0 </a:t>
            </a:r>
            <a:r>
              <a:rPr lang="en-US" sz="2400" dirty="0"/>
              <a:t>supports the XML 1.0 standard </a:t>
            </a:r>
          </a:p>
          <a:p>
            <a:r>
              <a:rPr lang="en-US" sz="2400" b="1" dirty="0"/>
              <a:t>Internet Explorer 5.0 </a:t>
            </a:r>
            <a:r>
              <a:rPr lang="en-US" sz="2400" dirty="0" smtClean="0"/>
              <a:t>and greater has </a:t>
            </a:r>
            <a:r>
              <a:rPr lang="en-US" sz="2400" dirty="0"/>
              <a:t>the following XML </a:t>
            </a:r>
            <a:r>
              <a:rPr lang="en-US" sz="2400" b="1" dirty="0"/>
              <a:t>support:</a:t>
            </a:r>
          </a:p>
          <a:p>
            <a:pPr lvl="1"/>
            <a:r>
              <a:rPr lang="en-US" sz="2100" dirty="0"/>
              <a:t>Viewing of XML documents </a:t>
            </a:r>
          </a:p>
          <a:p>
            <a:pPr lvl="1"/>
            <a:r>
              <a:rPr lang="en-US" sz="2100" dirty="0"/>
              <a:t>Displaying XML with CSS </a:t>
            </a:r>
          </a:p>
          <a:p>
            <a:pPr lvl="1"/>
            <a:r>
              <a:rPr lang="en-US" sz="2100" dirty="0"/>
              <a:t>Transforming and displaying XML with XSL </a:t>
            </a:r>
          </a:p>
          <a:p>
            <a:pPr lvl="1"/>
            <a:r>
              <a:rPr lang="en-US" sz="2100" dirty="0"/>
              <a:t>XML embedded in HTML as Data Islands </a:t>
            </a:r>
          </a:p>
          <a:p>
            <a:pPr lvl="1"/>
            <a:r>
              <a:rPr lang="en-US" sz="2100" dirty="0"/>
              <a:t>Binding XML data to HTML elements </a:t>
            </a:r>
          </a:p>
          <a:p>
            <a:pPr lvl="1"/>
            <a:r>
              <a:rPr lang="en-US" sz="2100" dirty="0"/>
              <a:t>Access to the XML DOM </a:t>
            </a:r>
          </a:p>
          <a:p>
            <a:pPr lvl="1"/>
            <a:r>
              <a:rPr lang="en-US" sz="2100" dirty="0"/>
              <a:t>Full support for W3C DTD standards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17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012739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Introduction to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jQuery</a:t>
            </a:r>
          </a:p>
          <a:p>
            <a:pPr lvl="1"/>
            <a:r>
              <a:rPr lang="en-US" b="1" dirty="0" smtClean="0"/>
              <a:t>Why use jQuery</a:t>
            </a:r>
            <a:endParaRPr lang="en-US" dirty="0" smtClean="0"/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Jquery: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Syntax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Selectors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element Selectors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class Selectors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events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Effects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50127391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DOM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DOM Objects</a:t>
            </a:r>
          </a:p>
          <a:p>
            <a:pPr lvl="1"/>
            <a:r>
              <a:rPr lang="en-US" dirty="0" smtClean="0"/>
              <a:t>Window</a:t>
            </a:r>
          </a:p>
          <a:p>
            <a:pPr lvl="1"/>
            <a:r>
              <a:rPr lang="en-US" dirty="0" smtClean="0"/>
              <a:t>Navigator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Document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XML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Components of 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82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0909721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Validating form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DATA Validation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88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747357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Introduction to jQuery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DOM and jQuery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jQuery Selectors and events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DOM Objects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XML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Components of 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67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154086164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jQuery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a lightweight JavaScript library that emphasizes interaction between JavaScript and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HTML.”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Developed by John Resig at Rochester Institute of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Technology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jQuery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is free, open source software Dual-licensed under the MIT License and the GNU General Public License.”</a:t>
            </a:r>
          </a:p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“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It’s all about simplicity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. 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Why should web developers be forced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to write long, complex, book-length pieces of code when they want to create simple pieces of interaction?”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18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374562933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Rich Internet Applications (RIA)</a:t>
            </a:r>
          </a:p>
          <a:p>
            <a:pPr algn="just"/>
            <a:r>
              <a:rPr lang="en-US" dirty="0"/>
              <a:t>Dynamic HTML (DHTML</a:t>
            </a:r>
            <a:r>
              <a:rPr lang="en-US" dirty="0" smtClean="0"/>
              <a:t>)</a:t>
            </a:r>
          </a:p>
          <a:p>
            <a:pPr algn="just"/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Unobtrusive</a:t>
            </a:r>
            <a:r>
              <a:rPr lang="en-US" dirty="0"/>
              <a:t>” JavaScript – separation of behavior from structure</a:t>
            </a:r>
          </a:p>
          <a:p>
            <a:pPr algn="just"/>
            <a:r>
              <a:rPr lang="en-US" dirty="0"/>
              <a:t>Allows adding JavaScript to your web pages</a:t>
            </a:r>
          </a:p>
          <a:p>
            <a:pPr algn="just"/>
            <a:r>
              <a:rPr lang="en-US" dirty="0" smtClean="0"/>
              <a:t>Much </a:t>
            </a:r>
            <a:r>
              <a:rPr lang="en-US" dirty="0"/>
              <a:t>easier to use</a:t>
            </a:r>
          </a:p>
          <a:p>
            <a:pPr algn="just"/>
            <a:r>
              <a:rPr lang="en-US" dirty="0"/>
              <a:t>Eliminates cross-browser </a:t>
            </a:r>
            <a:r>
              <a:rPr lang="en-US" dirty="0" smtClean="0"/>
              <a:t>problems</a:t>
            </a:r>
          </a:p>
          <a:p>
            <a:pPr algn="just"/>
            <a:r>
              <a:rPr lang="en-US" dirty="0" smtClean="0"/>
              <a:t>Mobile First Web Development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7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jQuery also </a:t>
            </a:r>
            <a:r>
              <a:rPr lang="en-US" dirty="0">
                <a:solidFill>
                  <a:srgbClr val="FF0000"/>
                </a:solidFill>
              </a:rPr>
              <a:t>simplifies a lot of the complicated </a:t>
            </a:r>
            <a:r>
              <a:rPr lang="en-US" dirty="0"/>
              <a:t>things from JavaScript, like AJAX calls and DOM manipulation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The jQuery library contains the following features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HTML/DOM manipulation</a:t>
            </a:r>
          </a:p>
          <a:p>
            <a:pPr lvl="1" algn="just"/>
            <a:r>
              <a:rPr lang="en-US" dirty="0"/>
              <a:t>CSS manipulation</a:t>
            </a:r>
          </a:p>
          <a:p>
            <a:pPr lvl="1" algn="just"/>
            <a:r>
              <a:rPr lang="en-US" dirty="0"/>
              <a:t>HTML event methods</a:t>
            </a:r>
          </a:p>
          <a:p>
            <a:pPr lvl="1" algn="just"/>
            <a:r>
              <a:rPr lang="en-US" dirty="0"/>
              <a:t>Effects and animations</a:t>
            </a:r>
          </a:p>
          <a:p>
            <a:pPr lvl="1" algn="just"/>
            <a:r>
              <a:rPr lang="en-US" dirty="0" smtClean="0"/>
              <a:t>AJAX (Asynchronous JavaScript and XML.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52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2796</Words>
  <Application>Microsoft Office PowerPoint</Application>
  <PresentationFormat>On-screen Show (4:3)</PresentationFormat>
  <Paragraphs>444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562</cp:revision>
  <dcterms:created xsi:type="dcterms:W3CDTF">2013-12-11T04:17:36Z</dcterms:created>
  <dcterms:modified xsi:type="dcterms:W3CDTF">2016-02-09T08:48:19Z</dcterms:modified>
</cp:coreProperties>
</file>