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Default Extension="png" ContentType="image/png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theme/themeOverride6.xml" ContentType="application/vnd.openxmlformats-officedocument.themeOverride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theme/themeOverride7.xml" ContentType="application/vnd.openxmlformats-officedocument.themeOverride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theme/themeOverride3.xml" ContentType="application/vnd.openxmlformats-officedocument.themeOverride+xml"/>
  <Override PartName="/ppt/diagrams/data40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theme/themeOverride4.xml" ContentType="application/vnd.openxmlformats-officedocument.themeOverrid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11.xml" ContentType="application/vnd.openxmlformats-officedocument.presentationml.notesSlid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Override5.xml" ContentType="application/vnd.openxmlformats-officedocument.themeOverrid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29.xml" ContentType="application/vnd.openxmlformats-officedocument.drawingml.diagramStyl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theme/themeOverride2.xml" ContentType="application/vnd.openxmlformats-officedocument.themeOverride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87" r:id="rId2"/>
    <p:sldId id="388" r:id="rId3"/>
    <p:sldId id="389" r:id="rId4"/>
    <p:sldId id="392" r:id="rId5"/>
    <p:sldId id="393" r:id="rId6"/>
    <p:sldId id="290" r:id="rId7"/>
    <p:sldId id="384" r:id="rId8"/>
    <p:sldId id="394" r:id="rId9"/>
    <p:sldId id="395" r:id="rId10"/>
    <p:sldId id="396" r:id="rId11"/>
    <p:sldId id="336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57" r:id="rId21"/>
    <p:sldId id="338" r:id="rId22"/>
    <p:sldId id="366" r:id="rId23"/>
    <p:sldId id="367" r:id="rId24"/>
    <p:sldId id="368" r:id="rId25"/>
    <p:sldId id="369" r:id="rId26"/>
    <p:sldId id="339" r:id="rId27"/>
    <p:sldId id="370" r:id="rId28"/>
    <p:sldId id="371" r:id="rId29"/>
    <p:sldId id="372" r:id="rId30"/>
    <p:sldId id="341" r:id="rId31"/>
    <p:sldId id="373" r:id="rId32"/>
    <p:sldId id="343" r:id="rId33"/>
    <p:sldId id="374" r:id="rId34"/>
    <p:sldId id="375" r:id="rId35"/>
    <p:sldId id="376" r:id="rId36"/>
    <p:sldId id="377" r:id="rId37"/>
    <p:sldId id="261" r:id="rId38"/>
    <p:sldId id="378" r:id="rId39"/>
    <p:sldId id="379" r:id="rId40"/>
    <p:sldId id="380" r:id="rId41"/>
    <p:sldId id="381" r:id="rId42"/>
    <p:sldId id="382" r:id="rId43"/>
    <p:sldId id="383" r:id="rId44"/>
    <p:sldId id="385" r:id="rId45"/>
    <p:sldId id="386" r:id="rId46"/>
    <p:sldId id="39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</a:t>
          </a:r>
          <a:r>
            <a:rPr lang="en-US" sz="3600" dirty="0" smtClean="0"/>
            <a:t>28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4C8DBA2E-2799-4000-801F-AB59636BD0F6}" type="presOf" srcId="{1A4D2600-6C97-4F32-B00F-D96585924F45}" destId="{FE07BE64-8717-48DF-AE6A-829B547CC5F7}" srcOrd="0" destOrd="0" presId="urn:microsoft.com/office/officeart/2005/8/layout/vList2"/>
    <dgm:cxn modelId="{A656DBD0-D2B7-404E-89D0-2EE80F1777C9}" type="presOf" srcId="{FD71A567-23F0-42D0-A2E6-3886C0DAA8C4}" destId="{A066085A-9674-46E4-B0BF-D0C728A69A1C}" srcOrd="0" destOrd="0" presId="urn:microsoft.com/office/officeart/2005/8/layout/vList2"/>
    <dgm:cxn modelId="{453FD05A-2831-4AC9-8ABE-D7040DD506F8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What Is ASP.NET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A80A551F-6F4D-4164-8F7E-F17ED9626C66}" type="presOf" srcId="{66706D16-D695-4B7D-8D6B-1C981A1ECAE0}" destId="{1564CE18-86A2-414B-91E1-2FB55637E009}" srcOrd="0" destOrd="0" presId="urn:microsoft.com/office/officeart/2005/8/layout/vList2"/>
    <dgm:cxn modelId="{4AB06CE9-D8D2-479E-B80F-35DEB46B435D}" type="presOf" srcId="{6C0AF751-8585-416C-8EA8-03C415108D34}" destId="{B58434A4-EDE2-4D69-848A-C673CAEC7600}" srcOrd="0" destOrd="0" presId="urn:microsoft.com/office/officeart/2005/8/layout/vList2"/>
    <dgm:cxn modelId="{A6CC408A-0DE2-4847-A297-784240D8E754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What Is ASP.NET…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EC987-1DE8-4F06-85AC-157DB68263A5}" type="presOf" srcId="{6C0AF751-8585-416C-8EA8-03C415108D34}" destId="{B58434A4-EDE2-4D69-848A-C673CAEC7600}" srcOrd="0" destOrd="0" presId="urn:microsoft.com/office/officeart/2005/8/layout/vList2"/>
    <dgm:cxn modelId="{28503091-DB40-40D2-B328-02E5F623A109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3E196D5C-D481-473E-8E0D-BF2A6A744B7B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2. ASP.NET Web Forms Model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AF608-054D-4319-AE1B-FC55C8013224}" type="presOf" srcId="{6C0AF751-8585-416C-8EA8-03C415108D34}" destId="{B58434A4-EDE2-4D69-848A-C673CAEC7600}" srcOrd="0" destOrd="0" presId="urn:microsoft.com/office/officeart/2005/8/layout/vList2"/>
    <dgm:cxn modelId="{37377A95-00AD-495F-901E-792110E1DF41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6A66297-65E6-41C5-B7A2-2167B02A331A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2. ASP.NET Web Forms Model…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A75EA6-FBEC-46DA-AA3E-BA3A808891AE}" type="presOf" srcId="{66706D16-D695-4B7D-8D6B-1C981A1ECAE0}" destId="{1564CE18-86A2-414B-91E1-2FB55637E009}" srcOrd="0" destOrd="0" presId="urn:microsoft.com/office/officeart/2005/8/layout/vList2"/>
    <dgm:cxn modelId="{571B6EC2-E9CC-465A-AE16-A46F14F64110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3D8165B9-4062-41FD-BEE6-4510BD06FE10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2. ASP.NET Web Forms Model…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EA094F-410D-4076-9D13-9B757EB390A7}" type="presOf" srcId="{6C0AF751-8585-416C-8EA8-03C415108D34}" destId="{B58434A4-EDE2-4D69-848A-C673CAEC7600}" srcOrd="0" destOrd="0" presId="urn:microsoft.com/office/officeart/2005/8/layout/vList2"/>
    <dgm:cxn modelId="{93A3D340-9F39-45CA-997D-19CEB1E9147C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C83DD10E-8457-409F-A5E8-4FD435A2FC9E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2. ASP.NET Web Forms Model…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74BCBA-40AD-4489-BB72-602B7A71E1D6}" type="presOf" srcId="{66706D16-D695-4B7D-8D6B-1C981A1ECAE0}" destId="{1564CE18-86A2-414B-91E1-2FB55637E009}" srcOrd="0" destOrd="0" presId="urn:microsoft.com/office/officeart/2005/8/layout/vList2"/>
    <dgm:cxn modelId="{2978872A-628F-4986-A55C-21D0F7EF8B4B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2702677D-9236-4B9A-825C-654C176FAB8D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3. Components of .NET Framework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B4EC5-3E9E-4F94-B1F8-8802651A02D1}" type="presOf" srcId="{66706D16-D695-4B7D-8D6B-1C981A1ECAE0}" destId="{1564CE18-86A2-414B-91E1-2FB55637E009}" srcOrd="0" destOrd="0" presId="urn:microsoft.com/office/officeart/2005/8/layout/vList2"/>
    <dgm:cxn modelId="{62F2BF6C-9097-4120-B3EE-55F4E9BB71D7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2F0A30F3-D8A0-4657-8505-E6509B8A7367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3. Components of .NET Framework…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8A4A3-101D-4E63-81E9-29A1FF9484D1}" type="presOf" srcId="{66706D16-D695-4B7D-8D6B-1C981A1ECAE0}" destId="{1564CE18-86A2-414B-91E1-2FB55637E009}" srcOrd="0" destOrd="0" presId="urn:microsoft.com/office/officeart/2005/8/layout/vList2"/>
    <dgm:cxn modelId="{5DEF3A69-AAE7-45B1-9A03-10F4D1241254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81ADDFCD-E710-448A-8021-865F4D1DDD04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3. Components of .NET Framework…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63CE05-08A0-432F-8EB4-2BDC7EEA8DC5}" type="presOf" srcId="{66706D16-D695-4B7D-8D6B-1C981A1ECAE0}" destId="{1564CE18-86A2-414B-91E1-2FB55637E009}" srcOrd="0" destOrd="0" presId="urn:microsoft.com/office/officeart/2005/8/layout/vList2"/>
    <dgm:cxn modelId="{CBC8F070-B32D-4AFC-AEBE-715D23BF962C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069C746-E7B6-4A3D-A67B-DB1770339A0D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4. Setting The Environment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81E6D-65A3-4758-A104-01EFADA77621}" type="presOf" srcId="{66706D16-D695-4B7D-8D6B-1C981A1ECAE0}" destId="{1564CE18-86A2-414B-91E1-2FB55637E009}" srcOrd="0" destOrd="0" presId="urn:microsoft.com/office/officeart/2005/8/layout/vList2"/>
    <dgm:cxn modelId="{3723710F-E321-4AF2-B665-5EB6C7B4CF1B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936F1BFA-9EB5-4BDD-B4E0-8EC49857A672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Introduction to ASP.NET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116E7-16E1-4DFA-BA1C-9D0AC5A72EAE}" type="presOf" srcId="{EFD3A561-BE68-4CCD-ACB1-DC82277685B6}" destId="{D531FA19-AD1A-4F39-A14A-35215D1D842C}" srcOrd="0" destOrd="0" presId="urn:microsoft.com/office/officeart/2005/8/layout/vList2"/>
    <dgm:cxn modelId="{A4D8A545-0278-473D-8F6F-235B5F363857}" type="presOf" srcId="{77F931CF-470F-49A5-B9D4-47349BCC4191}" destId="{F132620C-0ACF-4C63-A9B8-F23DABD85B5F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DEB06D9F-1D07-41D6-A166-D12FD09F3524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4.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2781E-0808-461E-852F-67761F986EF8}" type="presOf" srcId="{86D98783-6B16-4801-915E-B83B221C8B00}" destId="{B7ACD6C2-21B4-4190-BEE1-5691117DB339}" srcOrd="0" destOrd="0" presId="urn:microsoft.com/office/officeart/2005/8/layout/vList2"/>
    <dgm:cxn modelId="{B907CF90-9BAB-4DC5-9F70-41A68C55E30A}" type="presOf" srcId="{5207CC41-D66A-488C-8A73-C80B1BB680F8}" destId="{35CB2782-0D01-4C2E-827F-C6F459C2158F}" srcOrd="0" destOrd="0" presId="urn:microsoft.com/office/officeart/2005/8/layout/vList2"/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E1DE7B8B-ACA4-483B-AAA9-5DD23F97265D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4.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252690-96B5-4E08-8324-C66FAFE3444B}" type="presOf" srcId="{5207CC41-D66A-488C-8A73-C80B1BB680F8}" destId="{35CB2782-0D01-4C2E-827F-C6F459C2158F}" srcOrd="0" destOrd="0" presId="urn:microsoft.com/office/officeart/2005/8/layout/vList2"/>
    <dgm:cxn modelId="{7617B9E8-842B-4A52-BA21-683BE192BF18}" type="presOf" srcId="{86D98783-6B16-4801-915E-B83B221C8B00}" destId="{B7ACD6C2-21B4-4190-BEE1-5691117DB339}" srcOrd="0" destOrd="0" presId="urn:microsoft.com/office/officeart/2005/8/layout/vList2"/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BB4674DE-6A6F-4D13-8C88-B6904FCA4B7B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4.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531D0-A929-4DA9-9FFB-A61C14498C51}" type="presOf" srcId="{5207CC41-D66A-488C-8A73-C80B1BB680F8}" destId="{35CB2782-0D01-4C2E-827F-C6F459C2158F}" srcOrd="0" destOrd="0" presId="urn:microsoft.com/office/officeart/2005/8/layout/vList2"/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A7D7ECE2-DBC7-40C4-9596-A05287B2B985}" type="presOf" srcId="{86D98783-6B16-4801-915E-B83B221C8B00}" destId="{B7ACD6C2-21B4-4190-BEE1-5691117DB339}" srcOrd="0" destOrd="0" presId="urn:microsoft.com/office/officeart/2005/8/layout/vList2"/>
    <dgm:cxn modelId="{1049A4CB-0114-4BA1-A893-63FD68558CCC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4.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29C3578D-8FA8-45DA-BCC1-BA6FEA90193A}" type="presOf" srcId="{5207CC41-D66A-488C-8A73-C80B1BB680F8}" destId="{35CB2782-0D01-4C2E-827F-C6F459C2158F}" srcOrd="0" destOrd="0" presId="urn:microsoft.com/office/officeart/2005/8/layout/vList2"/>
    <dgm:cxn modelId="{B347E775-251E-412B-9B62-69E6E4105E1F}" type="presOf" srcId="{86D98783-6B16-4801-915E-B83B221C8B00}" destId="{B7ACD6C2-21B4-4190-BEE1-5691117DB339}" srcOrd="0" destOrd="0" presId="urn:microsoft.com/office/officeart/2005/8/layout/vList2"/>
    <dgm:cxn modelId="{867B13F8-A27A-4CDE-8280-8CE48FBC9E15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6D98783-6B16-4801-915E-B83B221C8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7CC41-D66A-488C-8A73-C80B1BB680F8}">
      <dgm:prSet/>
      <dgm:spPr/>
      <dgm:t>
        <a:bodyPr/>
        <a:lstStyle/>
        <a:p>
          <a:pPr rtl="0"/>
          <a:r>
            <a:rPr lang="en-US" b="1" dirty="0" smtClean="0"/>
            <a:t>4. Setting The Environment…</a:t>
          </a:r>
          <a:endParaRPr lang="en-US" dirty="0"/>
        </a:p>
      </dgm:t>
    </dgm:pt>
    <dgm:pt modelId="{EBD1C263-0F30-4846-96F6-3A976DBDBE9C}" type="parTrans" cxnId="{503ECF46-144F-426D-BA33-2AADB66A7B00}">
      <dgm:prSet/>
      <dgm:spPr/>
      <dgm:t>
        <a:bodyPr/>
        <a:lstStyle/>
        <a:p>
          <a:endParaRPr lang="en-US"/>
        </a:p>
      </dgm:t>
    </dgm:pt>
    <dgm:pt modelId="{1567DC3C-014B-43CB-9942-71611F4B30AC}" type="sibTrans" cxnId="{503ECF46-144F-426D-BA33-2AADB66A7B00}">
      <dgm:prSet/>
      <dgm:spPr/>
      <dgm:t>
        <a:bodyPr/>
        <a:lstStyle/>
        <a:p>
          <a:endParaRPr lang="en-US"/>
        </a:p>
      </dgm:t>
    </dgm:pt>
    <dgm:pt modelId="{B7ACD6C2-21B4-4190-BEE1-5691117DB339}" type="pres">
      <dgm:prSet presAssocID="{86D98783-6B16-4801-915E-B83B221C8B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B2782-0D01-4C2E-827F-C6F459C2158F}" type="pres">
      <dgm:prSet presAssocID="{5207CC41-D66A-488C-8A73-C80B1BB680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C1885-3C1A-4924-B9C3-BADB8FAA5DCB}" type="presOf" srcId="{86D98783-6B16-4801-915E-B83B221C8B00}" destId="{B7ACD6C2-21B4-4190-BEE1-5691117DB339}" srcOrd="0" destOrd="0" presId="urn:microsoft.com/office/officeart/2005/8/layout/vList2"/>
    <dgm:cxn modelId="{503ECF46-144F-426D-BA33-2AADB66A7B00}" srcId="{86D98783-6B16-4801-915E-B83B221C8B00}" destId="{5207CC41-D66A-488C-8A73-C80B1BB680F8}" srcOrd="0" destOrd="0" parTransId="{EBD1C263-0F30-4846-96F6-3A976DBDBE9C}" sibTransId="{1567DC3C-014B-43CB-9942-71611F4B30AC}"/>
    <dgm:cxn modelId="{C20CBAE0-56DA-4A91-B626-E203F0AC1283}" type="presOf" srcId="{5207CC41-D66A-488C-8A73-C80B1BB680F8}" destId="{35CB2782-0D01-4C2E-827F-C6F459C2158F}" srcOrd="0" destOrd="0" presId="urn:microsoft.com/office/officeart/2005/8/layout/vList2"/>
    <dgm:cxn modelId="{DB9AC24E-7C68-4F73-9ABB-5A6DCB8CEC92}" type="presParOf" srcId="{B7ACD6C2-21B4-4190-BEE1-5691117DB339}" destId="{35CB2782-0D01-4C2E-827F-C6F459C21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5. ASP.NET: an Example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068057-509D-4404-9E2F-61741B4DACE2}" type="presOf" srcId="{B649D23E-A38C-40BA-8E6A-4C30A6D04228}" destId="{8B1A206E-05F0-44EA-863D-779DDFB16EFE}" srcOrd="0" destOrd="0" presId="urn:microsoft.com/office/officeart/2005/8/layout/vList2"/>
    <dgm:cxn modelId="{FCD7F008-5F88-41FF-A4AE-D54A62E0A471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1A8A9538-832E-46A8-95F1-5BC0C006CE37}" type="presParOf" srcId="{695902E8-4BDA-489E-91E5-5CB1407AFFEC}" destId="{8B1A206E-05F0-44EA-863D-779DDFB16E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5. ASP.NET: an Example…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FB15F-D268-43A8-851B-8E45BF0F96C9}" type="presOf" srcId="{B649D23E-A38C-40BA-8E6A-4C30A6D04228}" destId="{8B1A206E-05F0-44EA-863D-779DDFB16EFE}" srcOrd="0" destOrd="0" presId="urn:microsoft.com/office/officeart/2005/8/layout/vList2"/>
    <dgm:cxn modelId="{C4CDD3BA-C228-4C4F-80B5-53E7EBB6C11C}" type="presOf" srcId="{39EF53B9-46BF-4E32-BE95-99F3FDCE321A}" destId="{695902E8-4BDA-489E-91E5-5CB1407AFFEC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B78CA4F6-111E-4C53-A0FE-ED7C0959477C}" type="presParOf" srcId="{695902E8-4BDA-489E-91E5-5CB1407AFFEC}" destId="{8B1A206E-05F0-44EA-863D-779DDFB16E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5. ASP.NET: an Example…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F3B72-A143-4F48-944E-E4F98F7D1E3A}" type="presOf" srcId="{39EF53B9-46BF-4E32-BE95-99F3FDCE321A}" destId="{695902E8-4BDA-489E-91E5-5CB1407AFFEC}" srcOrd="0" destOrd="0" presId="urn:microsoft.com/office/officeart/2005/8/layout/vList2"/>
    <dgm:cxn modelId="{9E1423D5-DDC0-485A-BCC1-B352FDD15563}" type="presOf" srcId="{B649D23E-A38C-40BA-8E6A-4C30A6D04228}" destId="{8B1A206E-05F0-44EA-863D-779DDFB16EFE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D31370B4-1DDE-4500-8C65-23644CDA1D9C}" type="presParOf" srcId="{695902E8-4BDA-489E-91E5-5CB1407AFFEC}" destId="{8B1A206E-05F0-44EA-863D-779DDFB16E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9EF53B9-46BF-4E32-BE95-99F3FDCE32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9D23E-A38C-40BA-8E6A-4C30A6D04228}">
      <dgm:prSet/>
      <dgm:spPr/>
      <dgm:t>
        <a:bodyPr/>
        <a:lstStyle/>
        <a:p>
          <a:pPr rtl="0"/>
          <a:r>
            <a:rPr lang="en-US" b="1" dirty="0" smtClean="0"/>
            <a:t>5. ASP.NET: an Example…</a:t>
          </a:r>
          <a:endParaRPr lang="en-US" dirty="0"/>
        </a:p>
      </dgm:t>
    </dgm:pt>
    <dgm:pt modelId="{0794968F-BCAB-4587-82A9-40907E18F8ED}" type="parTrans" cxnId="{4F164D48-D470-4B7F-9232-4A1896CCC60B}">
      <dgm:prSet/>
      <dgm:spPr/>
      <dgm:t>
        <a:bodyPr/>
        <a:lstStyle/>
        <a:p>
          <a:endParaRPr lang="en-US"/>
        </a:p>
      </dgm:t>
    </dgm:pt>
    <dgm:pt modelId="{BE766A44-3C2F-4923-97A9-9F9C5AC069CE}" type="sibTrans" cxnId="{4F164D48-D470-4B7F-9232-4A1896CCC60B}">
      <dgm:prSet/>
      <dgm:spPr/>
      <dgm:t>
        <a:bodyPr/>
        <a:lstStyle/>
        <a:p>
          <a:endParaRPr lang="en-US"/>
        </a:p>
      </dgm:t>
    </dgm:pt>
    <dgm:pt modelId="{695902E8-4BDA-489E-91E5-5CB1407AFFEC}" type="pres">
      <dgm:prSet presAssocID="{39EF53B9-46BF-4E32-BE95-99F3FDCE3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206E-05F0-44EA-863D-779DDFB16EFE}" type="pres">
      <dgm:prSet presAssocID="{B649D23E-A38C-40BA-8E6A-4C30A6D042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124BF-946A-49E8-83D1-73611A609D83}" type="presOf" srcId="{39EF53B9-46BF-4E32-BE95-99F3FDCE321A}" destId="{695902E8-4BDA-489E-91E5-5CB1407AFFEC}" srcOrd="0" destOrd="0" presId="urn:microsoft.com/office/officeart/2005/8/layout/vList2"/>
    <dgm:cxn modelId="{80E074B5-2C89-48C3-92FC-306A48E0A0EB}" type="presOf" srcId="{B649D23E-A38C-40BA-8E6A-4C30A6D04228}" destId="{8B1A206E-05F0-44EA-863D-779DDFB16EFE}" srcOrd="0" destOrd="0" presId="urn:microsoft.com/office/officeart/2005/8/layout/vList2"/>
    <dgm:cxn modelId="{4F164D48-D470-4B7F-9232-4A1896CCC60B}" srcId="{39EF53B9-46BF-4E32-BE95-99F3FDCE321A}" destId="{B649D23E-A38C-40BA-8E6A-4C30A6D04228}" srcOrd="0" destOrd="0" parTransId="{0794968F-BCAB-4587-82A9-40907E18F8ED}" sibTransId="{BE766A44-3C2F-4923-97A9-9F9C5AC069CE}"/>
    <dgm:cxn modelId="{9FAE6FED-C68C-49C4-B05E-A543629E69B3}" type="presParOf" srcId="{695902E8-4BDA-489E-91E5-5CB1407AFFEC}" destId="{8B1A206E-05F0-44EA-863D-779DDFB16E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6. Event Handling in ASP.NET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1FD206C1-9E52-4B1F-BAE4-BCD6BC9CF880}" type="presOf" srcId="{A535A4F3-FC8D-45A5-A479-80AA6FDC968B}" destId="{4E9F5ECC-ACDF-4984-AE52-417117B755A9}" srcOrd="0" destOrd="0" presId="urn:microsoft.com/office/officeart/2005/8/layout/vList2"/>
    <dgm:cxn modelId="{2D8A0A7D-2A6D-4C5F-9D91-91B3BE42D6A6}" type="presOf" srcId="{1F1BF65F-90FE-466A-A739-F4CF1D547A66}" destId="{16B65390-8AE7-45C8-B1BE-002EB00B7C83}" srcOrd="0" destOrd="0" presId="urn:microsoft.com/office/officeart/2005/8/layout/vList2"/>
    <dgm:cxn modelId="{743528F8-58D4-4186-876D-30D17A688A9D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137CD906-DABA-468C-9C95-42BE0C857403}" type="presOf" srcId="{A7FAB410-C736-49CB-94D0-2E105F3F78E0}" destId="{57DEE79B-6F3B-4090-8E60-93AAF262AD8A}" srcOrd="0" destOrd="0" presId="urn:microsoft.com/office/officeart/2005/8/layout/vList2"/>
    <dgm:cxn modelId="{B1DC507B-6CDD-48A1-BEAD-311AFBA583F0}" type="presOf" srcId="{2DAD9AB5-2A00-49AB-B666-99862E010CA4}" destId="{ED55E89D-CE7B-4A90-8D3E-0811C4F70E2A}" srcOrd="0" destOrd="0" presId="urn:microsoft.com/office/officeart/2005/8/layout/vList2"/>
    <dgm:cxn modelId="{0A9A436B-C3FD-4750-961F-62D069692B8E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6. Event Handling in ASP.NET…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898C720B-1FF5-46D1-8062-8571D3E83D3D}" type="presOf" srcId="{1F1BF65F-90FE-466A-A739-F4CF1D547A66}" destId="{16B65390-8AE7-45C8-B1BE-002EB00B7C83}" srcOrd="0" destOrd="0" presId="urn:microsoft.com/office/officeart/2005/8/layout/vList2"/>
    <dgm:cxn modelId="{5A2E2D4C-D411-40E6-9440-7B43C8EF8B05}" type="presOf" srcId="{A535A4F3-FC8D-45A5-A479-80AA6FDC968B}" destId="{4E9F5ECC-ACDF-4984-AE52-417117B755A9}" srcOrd="0" destOrd="0" presId="urn:microsoft.com/office/officeart/2005/8/layout/vList2"/>
    <dgm:cxn modelId="{C5A752BE-DFDF-4BF4-A227-080D3893A2A3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7. Application and Session Events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D71AB-9FBA-4658-AA04-0E9308FA6633}" type="presOf" srcId="{A535A4F3-FC8D-45A5-A479-80AA6FDC968B}" destId="{4E9F5ECC-ACDF-4984-AE52-417117B755A9}" srcOrd="0" destOrd="0" presId="urn:microsoft.com/office/officeart/2005/8/layout/vList2"/>
    <dgm:cxn modelId="{50FA33E1-34BC-4F55-B183-104864871A62}" type="presOf" srcId="{1F1BF65F-90FE-466A-A739-F4CF1D547A66}" destId="{16B65390-8AE7-45C8-B1BE-002EB00B7C83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F4A5982C-616A-45E1-9FFC-8FAFF3A6D710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8. Page and Control Events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2468093B-4E86-4FE5-A70E-5437522C60E6}" type="presOf" srcId="{A535A4F3-FC8D-45A5-A479-80AA6FDC968B}" destId="{4E9F5ECC-ACDF-4984-AE52-417117B755A9}" srcOrd="0" destOrd="0" presId="urn:microsoft.com/office/officeart/2005/8/layout/vList2"/>
    <dgm:cxn modelId="{C3E1CCA1-9353-44E9-8485-41549E48F2BE}" type="presOf" srcId="{1F1BF65F-90FE-466A-A739-F4CF1D547A66}" destId="{16B65390-8AE7-45C8-B1BE-002EB00B7C83}" srcOrd="0" destOrd="0" presId="urn:microsoft.com/office/officeart/2005/8/layout/vList2"/>
    <dgm:cxn modelId="{76994977-D845-440D-9970-65DE47EC07AE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8. Page and Control Events…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E2258-E70E-41AA-AB01-A68EDAD0D1FC}" type="presOf" srcId="{A535A4F3-FC8D-45A5-A479-80AA6FDC968B}" destId="{4E9F5ECC-ACDF-4984-AE52-417117B755A9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F6E31EE8-1168-4E9D-8663-8C5415065568}" type="presOf" srcId="{1F1BF65F-90FE-466A-A739-F4CF1D547A66}" destId="{16B65390-8AE7-45C8-B1BE-002EB00B7C83}" srcOrd="0" destOrd="0" presId="urn:microsoft.com/office/officeart/2005/8/layout/vList2"/>
    <dgm:cxn modelId="{013B93BF-2C4E-4388-BEB9-42231F90B905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9. Event Handling Using Controls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B4CD7F-D225-4D4C-ABA8-35311756FA1D}" type="presOf" srcId="{A535A4F3-FC8D-45A5-A479-80AA6FDC968B}" destId="{4E9F5ECC-ACDF-4984-AE52-417117B755A9}" srcOrd="0" destOrd="0" presId="urn:microsoft.com/office/officeart/2005/8/layout/vList2"/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83474DE5-8DF3-4C5E-9515-3F0A5E18FEE0}" type="presOf" srcId="{1F1BF65F-90FE-466A-A739-F4CF1D547A66}" destId="{16B65390-8AE7-45C8-B1BE-002EB00B7C83}" srcOrd="0" destOrd="0" presId="urn:microsoft.com/office/officeart/2005/8/layout/vList2"/>
    <dgm:cxn modelId="{0A40A326-45A9-406B-8A22-DB9405122784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F1BF65F-90FE-466A-A739-F4CF1D547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35A4F3-FC8D-45A5-A479-80AA6FDC968B}">
      <dgm:prSet/>
      <dgm:spPr/>
      <dgm:t>
        <a:bodyPr/>
        <a:lstStyle/>
        <a:p>
          <a:pPr rtl="0"/>
          <a:r>
            <a:rPr lang="en-US" b="1" dirty="0" smtClean="0"/>
            <a:t>9. Event Handling Using Controls…</a:t>
          </a:r>
          <a:endParaRPr lang="en-US" dirty="0"/>
        </a:p>
      </dgm:t>
    </dgm:pt>
    <dgm:pt modelId="{DAC409DC-4F73-4EDE-A6AA-831435D5DFD6}" type="parTrans" cxnId="{DF8B7CDF-19D0-4AE5-9F2A-B1EC4EF3540A}">
      <dgm:prSet/>
      <dgm:spPr/>
      <dgm:t>
        <a:bodyPr/>
        <a:lstStyle/>
        <a:p>
          <a:endParaRPr lang="en-US"/>
        </a:p>
      </dgm:t>
    </dgm:pt>
    <dgm:pt modelId="{19EB651F-1654-445C-9932-041FAEA5EAE8}" type="sibTrans" cxnId="{DF8B7CDF-19D0-4AE5-9F2A-B1EC4EF3540A}">
      <dgm:prSet/>
      <dgm:spPr/>
      <dgm:t>
        <a:bodyPr/>
        <a:lstStyle/>
        <a:p>
          <a:endParaRPr lang="en-US"/>
        </a:p>
      </dgm:t>
    </dgm:pt>
    <dgm:pt modelId="{16B65390-8AE7-45C8-B1BE-002EB00B7C83}" type="pres">
      <dgm:prSet presAssocID="{1F1BF65F-90FE-466A-A739-F4CF1D547A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F5ECC-ACDF-4984-AE52-417117B755A9}" type="pres">
      <dgm:prSet presAssocID="{A535A4F3-FC8D-45A5-A479-80AA6FDC96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B7CDF-19D0-4AE5-9F2A-B1EC4EF3540A}" srcId="{1F1BF65F-90FE-466A-A739-F4CF1D547A66}" destId="{A535A4F3-FC8D-45A5-A479-80AA6FDC968B}" srcOrd="0" destOrd="0" parTransId="{DAC409DC-4F73-4EDE-A6AA-831435D5DFD6}" sibTransId="{19EB651F-1654-445C-9932-041FAEA5EAE8}"/>
    <dgm:cxn modelId="{1E593158-CA76-44A8-996B-B7FC000E2CC6}" type="presOf" srcId="{1F1BF65F-90FE-466A-A739-F4CF1D547A66}" destId="{16B65390-8AE7-45C8-B1BE-002EB00B7C83}" srcOrd="0" destOrd="0" presId="urn:microsoft.com/office/officeart/2005/8/layout/vList2"/>
    <dgm:cxn modelId="{DCE27266-E0C4-446C-9DA5-F13D307C52B3}" type="presOf" srcId="{A535A4F3-FC8D-45A5-A479-80AA6FDC968B}" destId="{4E9F5ECC-ACDF-4984-AE52-417117B755A9}" srcOrd="0" destOrd="0" presId="urn:microsoft.com/office/officeart/2005/8/layout/vList2"/>
    <dgm:cxn modelId="{D37EE988-FD54-4615-8E6B-B60A2E2CEF53}" type="presParOf" srcId="{16B65390-8AE7-45C8-B1BE-002EB00B7C83}" destId="{4E9F5ECC-ACDF-4984-AE52-417117B755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10. Common Control Events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97F5-66FA-4D91-A622-22982EDBC16D}" type="presOf" srcId="{FBF4B88C-1097-4012-AA2C-B81DF11234D5}" destId="{FA862FB4-A397-4904-A3AF-567FF9DB885B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F41EA598-1984-41AD-9747-A1F48389A6E0}" type="presOf" srcId="{B7A3F86C-F93C-4C57-B833-F4E8A77B6AC8}" destId="{EB23946B-F524-42ED-B75E-DC60C175A23F}" srcOrd="0" destOrd="0" presId="urn:microsoft.com/office/officeart/2005/8/layout/vList2"/>
    <dgm:cxn modelId="{DD244719-6E50-4D06-A87C-09A12EC61E49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10. Common Control Events…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3B1920-C293-43EF-8E8D-40194B885BE8}" type="presOf" srcId="{FBF4B88C-1097-4012-AA2C-B81DF11234D5}" destId="{FA862FB4-A397-4904-A3AF-567FF9DB885B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C2749183-AD00-4489-8ECE-2D54C61C7E04}" type="presOf" srcId="{B7A3F86C-F93C-4C57-B833-F4E8A77B6AC8}" destId="{EB23946B-F524-42ED-B75E-DC60C175A23F}" srcOrd="0" destOrd="0" presId="urn:microsoft.com/office/officeart/2005/8/layout/vList2"/>
    <dgm:cxn modelId="{25E7E4EC-362A-4B8E-B9D1-67430835F53B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11. </a:t>
          </a:r>
          <a:r>
            <a:rPr lang="en-US" b="1" dirty="0" err="1" smtClean="0"/>
            <a:t>PostBack</a:t>
          </a:r>
          <a:r>
            <a:rPr lang="en-US" b="1" dirty="0" smtClean="0"/>
            <a:t> Events &amp; Non-</a:t>
          </a:r>
          <a:r>
            <a:rPr lang="en-US" b="1" dirty="0" err="1" smtClean="0"/>
            <a:t>PostBack</a:t>
          </a:r>
          <a:r>
            <a:rPr lang="en-US" b="1" dirty="0" smtClean="0"/>
            <a:t> Events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3291E-A9B4-40D8-8C64-6C14CD3F2201}" type="presOf" srcId="{B7A3F86C-F93C-4C57-B833-F4E8A77B6AC8}" destId="{EB23946B-F524-42ED-B75E-DC60C175A23F}" srcOrd="0" destOrd="0" presId="urn:microsoft.com/office/officeart/2005/8/layout/vList2"/>
    <dgm:cxn modelId="{7FCD866E-9614-4150-8AB6-3D32F4576A48}" type="presOf" srcId="{FBF4B88C-1097-4012-AA2C-B81DF11234D5}" destId="{FA862FB4-A397-4904-A3AF-567FF9DB885B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8789D6B7-1AF7-4E78-B2FE-8E21D596BDB8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12. Controls with Default Events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C36CF7CA-CA25-4000-8672-CF0881283590}" type="presOf" srcId="{FBF4B88C-1097-4012-AA2C-B81DF11234D5}" destId="{FA862FB4-A397-4904-A3AF-567FF9DB885B}" srcOrd="0" destOrd="0" presId="urn:microsoft.com/office/officeart/2005/8/layout/vList2"/>
    <dgm:cxn modelId="{DC2AD409-C3E4-485E-A4BC-3490614CDA82}" type="presOf" srcId="{B7A3F86C-F93C-4C57-B833-F4E8A77B6AC8}" destId="{EB23946B-F524-42ED-B75E-DC60C175A23F}" srcOrd="0" destOrd="0" presId="urn:microsoft.com/office/officeart/2005/8/layout/vList2"/>
    <dgm:cxn modelId="{3529BBFC-FAA6-453D-9279-EB293A830F5B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2C190222-2EA0-4FB0-92B4-F49C95E342BA}" type="presOf" srcId="{A7FAB410-C736-49CB-94D0-2E105F3F78E0}" destId="{57DEE79B-6F3B-4090-8E60-93AAF262AD8A}" srcOrd="0" destOrd="0" presId="urn:microsoft.com/office/officeart/2005/8/layout/vList2"/>
    <dgm:cxn modelId="{82BA578E-8AF0-479D-9A33-CAD8DD194882}" type="presOf" srcId="{2DAD9AB5-2A00-49AB-B666-99862E010CA4}" destId="{ED55E89D-CE7B-4A90-8D3E-0811C4F70E2A}" srcOrd="0" destOrd="0" presId="urn:microsoft.com/office/officeart/2005/8/layout/vList2"/>
    <dgm:cxn modelId="{8EE4C266-4113-463A-99DE-B2CB13BFC350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12. Controls with Default Events…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320800-F650-4930-B5BC-3DEB81DE667D}" type="presOf" srcId="{B7A3F86C-F93C-4C57-B833-F4E8A77B6AC8}" destId="{EB23946B-F524-42ED-B75E-DC60C175A23F}" srcOrd="0" destOrd="0" presId="urn:microsoft.com/office/officeart/2005/8/layout/vList2"/>
    <dgm:cxn modelId="{373824A7-5FAA-4794-A66F-FC0110343A35}" type="presOf" srcId="{FBF4B88C-1097-4012-AA2C-B81DF11234D5}" destId="{FA862FB4-A397-4904-A3AF-567FF9DB885B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022F85AF-6FFE-44FD-A56E-4749C4ABD989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12. Controls with Default Events…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309637-DD02-4DF2-9570-5E7F04B0AF4D}" type="presOf" srcId="{FBF4B88C-1097-4012-AA2C-B81DF11234D5}" destId="{FA862FB4-A397-4904-A3AF-567FF9DB885B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71C9B1B7-C02D-478A-A506-C870E54C709F}" type="presOf" srcId="{B7A3F86C-F93C-4C57-B833-F4E8A77B6AC8}" destId="{EB23946B-F524-42ED-B75E-DC60C175A23F}" srcOrd="0" destOrd="0" presId="urn:microsoft.com/office/officeart/2005/8/layout/vList2"/>
    <dgm:cxn modelId="{02D9B566-E578-47E4-9C26-7A989BEA9303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BF4B88C-1097-4012-AA2C-B81DF112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3F86C-F93C-4C57-B833-F4E8A77B6AC8}">
      <dgm:prSet/>
      <dgm:spPr/>
      <dgm:t>
        <a:bodyPr/>
        <a:lstStyle/>
        <a:p>
          <a:pPr rtl="0"/>
          <a:r>
            <a:rPr lang="en-US" b="1" dirty="0" smtClean="0"/>
            <a:t>12. Controls with Default Events…</a:t>
          </a:r>
          <a:endParaRPr lang="en-US" dirty="0"/>
        </a:p>
      </dgm:t>
    </dgm:pt>
    <dgm:pt modelId="{E67DD521-B0A9-454A-9138-56DE58A200EA}" type="parTrans" cxnId="{93A52B36-7F88-48D9-93F3-632F79522CCF}">
      <dgm:prSet/>
      <dgm:spPr/>
      <dgm:t>
        <a:bodyPr/>
        <a:lstStyle/>
        <a:p>
          <a:endParaRPr lang="en-US"/>
        </a:p>
      </dgm:t>
    </dgm:pt>
    <dgm:pt modelId="{F4F2246E-B2C9-48DF-936C-FB4B370A4EBA}" type="sibTrans" cxnId="{93A52B36-7F88-48D9-93F3-632F79522CCF}">
      <dgm:prSet/>
      <dgm:spPr/>
      <dgm:t>
        <a:bodyPr/>
        <a:lstStyle/>
        <a:p>
          <a:endParaRPr lang="en-US"/>
        </a:p>
      </dgm:t>
    </dgm:pt>
    <dgm:pt modelId="{FA862FB4-A397-4904-A3AF-567FF9DB885B}" type="pres">
      <dgm:prSet presAssocID="{FBF4B88C-1097-4012-AA2C-B81DF1123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3946B-F524-42ED-B75E-DC60C175A23F}" type="pres">
      <dgm:prSet presAssocID="{B7A3F86C-F93C-4C57-B833-F4E8A77B6A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576D3-6DF4-427C-9114-ADDB40CB46C1}" type="presOf" srcId="{FBF4B88C-1097-4012-AA2C-B81DF11234D5}" destId="{FA862FB4-A397-4904-A3AF-567FF9DB885B}" srcOrd="0" destOrd="0" presId="urn:microsoft.com/office/officeart/2005/8/layout/vList2"/>
    <dgm:cxn modelId="{5E026A9F-9241-4AE0-A57B-EDBF044322BF}" type="presOf" srcId="{B7A3F86C-F93C-4C57-B833-F4E8A77B6AC8}" destId="{EB23946B-F524-42ED-B75E-DC60C175A23F}" srcOrd="0" destOrd="0" presId="urn:microsoft.com/office/officeart/2005/8/layout/vList2"/>
    <dgm:cxn modelId="{93A52B36-7F88-48D9-93F3-632F79522CCF}" srcId="{FBF4B88C-1097-4012-AA2C-B81DF11234D5}" destId="{B7A3F86C-F93C-4C57-B833-F4E8A77B6AC8}" srcOrd="0" destOrd="0" parTransId="{E67DD521-B0A9-454A-9138-56DE58A200EA}" sibTransId="{F4F2246E-B2C9-48DF-936C-FB4B370A4EBA}"/>
    <dgm:cxn modelId="{4EABE4F6-0D5C-4B77-8A0A-2E4555B2CDF8}" type="presParOf" srcId="{FA862FB4-A397-4904-A3AF-567FF9DB885B}" destId="{EB23946B-F524-42ED-B75E-DC60C175A2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1C9C00-257B-4837-8D0E-D97886D4CBB9}" type="presOf" srcId="{4070D270-9193-48C8-97B6-3102DA6C1955}" destId="{D8AC2083-F711-462F-8375-51E8A05DA161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5AB4F908-6427-48DE-8434-53C8FED8990D}" type="presOf" srcId="{A95A3213-F46C-46C5-B31C-B3B8C97CB164}" destId="{126DDF9C-A945-4EF9-A4D7-15AE4FDAABD7}" srcOrd="0" destOrd="0" presId="urn:microsoft.com/office/officeart/2005/8/layout/vList2"/>
    <dgm:cxn modelId="{AE2A3FAD-1805-485F-9F76-FFAB68C114F9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Today’s Lecture…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 custLinFactNeighborX="292" custLinFactNeighborY="-236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F057B00C-CE36-4085-A883-62A02ABB3F81}" type="presOf" srcId="{4070D270-9193-48C8-97B6-3102DA6C1955}" destId="{D8AC2083-F711-462F-8375-51E8A05DA161}" srcOrd="0" destOrd="0" presId="urn:microsoft.com/office/officeart/2005/8/layout/vList2"/>
    <dgm:cxn modelId="{5AA5B769-E1EB-40D5-8387-30E10B7105D1}" type="presOf" srcId="{A95A3213-F46C-46C5-B31C-B3B8C97CB164}" destId="{126DDF9C-A945-4EF9-A4D7-15AE4FDAABD7}" srcOrd="0" destOrd="0" presId="urn:microsoft.com/office/officeart/2005/8/layout/vList2"/>
    <dgm:cxn modelId="{F40A5A0D-197A-49C7-A15E-798C5437284E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Today’s Lecture Outline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8D3DA-ABAF-4DE6-9005-4FD8B7798DD4}" type="presOf" srcId="{A95A3213-F46C-46C5-B31C-B3B8C97CB164}" destId="{126DDF9C-A945-4EF9-A4D7-15AE4FDAABD7}" srcOrd="0" destOrd="0" presId="urn:microsoft.com/office/officeart/2005/8/layout/vList2"/>
    <dgm:cxn modelId="{DE56F242-6A21-4E9E-BB00-F37A6CB1B60E}" type="presOf" srcId="{4070D270-9193-48C8-97B6-3102DA6C1955}" destId="{D8AC2083-F711-462F-8375-51E8A05DA161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2A052BED-AEBC-4291-B4CA-7780331DA243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Today’s Lecture Outline…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C348B687-D6C1-4C5C-AFF3-D1D1E345B50F}" type="presOf" srcId="{A95A3213-F46C-46C5-B31C-B3B8C97CB164}" destId="{126DDF9C-A945-4EF9-A4D7-15AE4FDAABD7}" srcOrd="0" destOrd="0" presId="urn:microsoft.com/office/officeart/2005/8/layout/vList2"/>
    <dgm:cxn modelId="{5916BB9A-E7FF-4A01-9E78-A4DC64DF6015}" type="presOf" srcId="{4070D270-9193-48C8-97B6-3102DA6C1955}" destId="{D8AC2083-F711-462F-8375-51E8A05DA161}" srcOrd="0" destOrd="0" presId="urn:microsoft.com/office/officeart/2005/8/layout/vList2"/>
    <dgm:cxn modelId="{FCF4D89A-219B-4610-B548-029BBCCC1620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What Is ASP.NET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12F40-3635-4DDF-AD46-A6D0A8D5BED1}" type="presOf" srcId="{6C0AF751-8585-416C-8EA8-03C415108D34}" destId="{B58434A4-EDE2-4D69-848A-C673CAEC7600}" srcOrd="0" destOrd="0" presId="urn:microsoft.com/office/officeart/2005/8/layout/vList2"/>
    <dgm:cxn modelId="{E50B3F89-1A30-43F4-A5DB-B2EF12C483A9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A3347242-4440-49F2-8CDB-4C9B6BF442E8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What Is ASP.NET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096942-BEB6-43FB-83C5-B89484C461E9}" type="presOf" srcId="{66706D16-D695-4B7D-8D6B-1C981A1ECAE0}" destId="{1564CE18-86A2-414B-91E1-2FB55637E009}" srcOrd="0" destOrd="0" presId="urn:microsoft.com/office/officeart/2005/8/layout/vList2"/>
    <dgm:cxn modelId="{99C09C0B-2CD5-4C16-8F30-D019E849528E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A64C0837-145A-421D-89B6-5EDAA6D85A22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What Is ASP.NET 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8AFEA8-10F1-49C9-B0A7-48DFF0A4FF1B}" type="presOf" srcId="{66706D16-D695-4B7D-8D6B-1C981A1ECAE0}" destId="{1564CE18-86A2-414B-91E1-2FB55637E009}" srcOrd="0" destOrd="0" presId="urn:microsoft.com/office/officeart/2005/8/layout/vList2"/>
    <dgm:cxn modelId="{A3C3246E-7834-4AC6-A04E-8B253CDCD4AD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B0577E00-A4B5-450D-91E0-F64B52B4C683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48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494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1378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40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925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08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05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8702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392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815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14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35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643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92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04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04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04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04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81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EE66-D53A-4308-A9EF-15BE8B3FD6EC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C5AD-7DA7-40C8-8241-04EA1648AA74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CD0F-6B17-454F-8329-4AF64253708B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F549-E25E-4A0F-880A-A7EEE0C39E20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F376-4B36-4793-9408-F5BCF6F58E7E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4C4A-3A24-4BE6-BF06-AC8B070EBBD2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38D-0CF5-4DA5-8BCF-2CAAD442A15B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0D68-215C-4BA1-B753-7CCF76292057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995F-475B-4363-870D-F862E1062D04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997-42F5-4CFD-B0E5-47CAC21522B1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54F-CD7F-478B-A31A-8EDAABD1BAF3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505E-1637-44FF-A166-6AF60A5739E6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7" Type="http://schemas.openxmlformats.org/officeDocument/2006/relationships/hyperlink" Target="http://www.tutorialspoint.com/asp.net/asp.net_quick_guide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560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413684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ASP.NET is a web application </a:t>
            </a:r>
            <a:r>
              <a:rPr lang="en-US" dirty="0" smtClean="0"/>
              <a:t>framework developed and marketed by </a:t>
            </a:r>
            <a:r>
              <a:rPr lang="en-US" b="1" dirty="0" smtClean="0"/>
              <a:t>Microsoft to allow programmers to build dynamic web sites</a:t>
            </a:r>
            <a:r>
              <a:rPr lang="en-US" dirty="0" smtClean="0"/>
              <a:t>. It allows you to use a </a:t>
            </a:r>
            <a:r>
              <a:rPr lang="en-US" b="1" dirty="0" smtClean="0"/>
              <a:t>full featured programming </a:t>
            </a:r>
            <a:r>
              <a:rPr lang="en-US" dirty="0" smtClean="0"/>
              <a:t>language such as C# or VB.NET to build web applications easily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 ASP.NET application codes </a:t>
            </a:r>
            <a:r>
              <a:rPr lang="en-US" dirty="0" smtClean="0"/>
              <a:t>can be written in any of the following languages:</a:t>
            </a:r>
          </a:p>
          <a:p>
            <a:r>
              <a:rPr lang="en-US" dirty="0" smtClean="0"/>
              <a:t>C</a:t>
            </a:r>
            <a:r>
              <a:rPr lang="en-US" dirty="0" smtClean="0"/>
              <a:t>#</a:t>
            </a:r>
          </a:p>
          <a:p>
            <a:r>
              <a:rPr lang="en-US" dirty="0" smtClean="0"/>
              <a:t>Visual </a:t>
            </a:r>
            <a:r>
              <a:rPr lang="en-US" dirty="0" err="1" smtClean="0"/>
              <a:t>Basic.Net</a:t>
            </a:r>
            <a:endParaRPr lang="en-US" dirty="0" smtClean="0"/>
          </a:p>
          <a:p>
            <a:r>
              <a:rPr lang="en-US" dirty="0" smtClean="0"/>
              <a:t>Jscript</a:t>
            </a:r>
          </a:p>
          <a:p>
            <a:r>
              <a:rPr lang="en-US" dirty="0" smtClean="0"/>
              <a:t>J#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413684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ASP.NET is a web development platform</a:t>
            </a:r>
            <a:r>
              <a:rPr lang="en-US" dirty="0"/>
              <a:t>, which </a:t>
            </a:r>
            <a:r>
              <a:rPr lang="en-US" dirty="0" smtClean="0"/>
              <a:t>provides</a:t>
            </a:r>
          </a:p>
          <a:p>
            <a:pPr lvl="1" algn="just"/>
            <a:r>
              <a:rPr lang="en-US" b="1" dirty="0" smtClean="0"/>
              <a:t>A </a:t>
            </a:r>
            <a:r>
              <a:rPr lang="en-US" b="1" dirty="0"/>
              <a:t>programming </a:t>
            </a:r>
            <a:r>
              <a:rPr lang="en-US" b="1" dirty="0" smtClean="0"/>
              <a:t>model</a:t>
            </a:r>
          </a:p>
          <a:p>
            <a:pPr lvl="1" algn="just"/>
            <a:r>
              <a:rPr lang="en-US" b="1" dirty="0" smtClean="0"/>
              <a:t>A </a:t>
            </a:r>
            <a:r>
              <a:rPr lang="en-US" b="1" dirty="0"/>
              <a:t>comprehensive software </a:t>
            </a:r>
            <a:r>
              <a:rPr lang="en-US" b="1" dirty="0" smtClean="0"/>
              <a:t>infrastructure</a:t>
            </a:r>
          </a:p>
          <a:p>
            <a:pPr lvl="1" algn="just"/>
            <a:r>
              <a:rPr lang="en-US" b="1" dirty="0" smtClean="0"/>
              <a:t>Various </a:t>
            </a:r>
            <a:r>
              <a:rPr lang="en-US" b="1" dirty="0"/>
              <a:t>services required to build up robust web applications for PC as well as mobile devices. </a:t>
            </a:r>
          </a:p>
          <a:p>
            <a:pPr algn="just"/>
            <a:r>
              <a:rPr lang="en-US" b="1" dirty="0"/>
              <a:t>ASP.NET works on top of the HTTP protocol</a:t>
            </a:r>
            <a:r>
              <a:rPr lang="en-US" dirty="0"/>
              <a:t>, and uses the HTTP commands and policies to set a browser-to-server bilateral communication and cooperation. </a:t>
            </a:r>
          </a:p>
          <a:p>
            <a:pPr algn="just"/>
            <a:r>
              <a:rPr lang="en-US" b="1" dirty="0"/>
              <a:t>ASP.NET is a part of Microsoft </a:t>
            </a:r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b="1" dirty="0" smtClean="0"/>
              <a:t>platform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ASP.NET </a:t>
            </a:r>
            <a:r>
              <a:rPr lang="en-US" b="1" dirty="0"/>
              <a:t>applications are compiled codes</a:t>
            </a:r>
            <a:r>
              <a:rPr lang="en-US" dirty="0"/>
              <a:t>, written using the extensible and reusable components or objects present in </a:t>
            </a:r>
            <a:r>
              <a:rPr lang="en-US" dirty="0" err="1"/>
              <a:t>.Net</a:t>
            </a:r>
            <a:r>
              <a:rPr lang="en-US" dirty="0"/>
              <a:t> framework. These codes can use the entire hierarchy of classes in </a:t>
            </a:r>
            <a:r>
              <a:rPr lang="en-US" dirty="0" err="1"/>
              <a:t>.Net</a:t>
            </a:r>
            <a:r>
              <a:rPr lang="en-US" dirty="0"/>
              <a:t> framework. </a:t>
            </a: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14247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ASP.NET application codes can be written in any of the following languages: 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</a:t>
            </a:r>
          </a:p>
          <a:p>
            <a:pPr lvl="1"/>
            <a:r>
              <a:rPr lang="en-US" dirty="0" smtClean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Jscript</a:t>
            </a:r>
          </a:p>
          <a:p>
            <a:pPr lvl="1" algn="just"/>
            <a:r>
              <a:rPr lang="en-US" dirty="0" smtClean="0"/>
              <a:t>J</a:t>
            </a:r>
            <a:r>
              <a:rPr lang="en-US" dirty="0"/>
              <a:t>#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ASP.NET is used to produce interactive</a:t>
            </a:r>
            <a:r>
              <a:rPr lang="en-US" dirty="0"/>
              <a:t>, data-driven web applications over the </a:t>
            </a:r>
            <a:r>
              <a:rPr lang="en-US" dirty="0" smtClean="0"/>
              <a:t>internet.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It </a:t>
            </a:r>
            <a:r>
              <a:rPr lang="en-US" b="1" dirty="0">
                <a:solidFill>
                  <a:srgbClr val="FF0000"/>
                </a:solidFill>
              </a:rPr>
              <a:t>consists of a large number of controls </a:t>
            </a:r>
            <a:r>
              <a:rPr lang="en-US" dirty="0"/>
              <a:t>such as text boxes, buttons, and labels for assembling, configuring, and manipulating code to create HTML pages.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15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2024810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ASP.NET web forms extend </a:t>
            </a:r>
            <a:r>
              <a:rPr lang="en-US" dirty="0"/>
              <a:t>the event-driven model of interaction to the web </a:t>
            </a:r>
            <a:r>
              <a:rPr lang="en-US" dirty="0" smtClean="0"/>
              <a:t>applications.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browser submits a web form to the web server and the server returns a full markup page or HTML page in response.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All client side user activities are forwarded </a:t>
            </a:r>
            <a:r>
              <a:rPr lang="en-US" dirty="0"/>
              <a:t>to the server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stateful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processing</a:t>
            </a:r>
            <a:r>
              <a:rPr lang="en-US" dirty="0" smtClean="0"/>
              <a:t>.</a:t>
            </a:r>
          </a:p>
          <a:p>
            <a:pPr lvl="2" algn="just"/>
            <a:r>
              <a:rPr lang="en-US" sz="2800" dirty="0" smtClean="0"/>
              <a:t>The </a:t>
            </a:r>
            <a:r>
              <a:rPr lang="en-US" sz="2800" dirty="0"/>
              <a:t>server processes the output of the client actions and triggers the reactions.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HTTP </a:t>
            </a:r>
            <a:r>
              <a:rPr lang="en-US" b="1" dirty="0">
                <a:solidFill>
                  <a:srgbClr val="FF0000"/>
                </a:solidFill>
              </a:rPr>
              <a:t>is a stateless </a:t>
            </a:r>
            <a:r>
              <a:rPr lang="en-US" b="1" dirty="0" smtClean="0">
                <a:solidFill>
                  <a:srgbClr val="FF0000"/>
                </a:solidFill>
              </a:rPr>
              <a:t>protocol.</a:t>
            </a:r>
          </a:p>
          <a:p>
            <a:pPr lvl="1" algn="just"/>
            <a:r>
              <a:rPr lang="en-US" dirty="0" smtClean="0"/>
              <a:t>ASP.NET </a:t>
            </a:r>
            <a:r>
              <a:rPr lang="en-US" dirty="0"/>
              <a:t>framework helps in storing the information regarding the state of the application, which consists </a:t>
            </a:r>
            <a:r>
              <a:rPr lang="en-US" dirty="0" smtClean="0"/>
              <a:t>of:</a:t>
            </a:r>
          </a:p>
          <a:p>
            <a:pPr lvl="2" algn="just"/>
            <a:r>
              <a:rPr lang="en-US" sz="2800" dirty="0" smtClean="0"/>
              <a:t>Page state</a:t>
            </a:r>
          </a:p>
          <a:p>
            <a:pPr lvl="2" algn="just"/>
            <a:r>
              <a:rPr lang="en-US" sz="2800" dirty="0" smtClean="0"/>
              <a:t>Session state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3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9119264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The page state is the state of the client</a:t>
            </a:r>
            <a:r>
              <a:rPr lang="en-US" dirty="0"/>
              <a:t>, i.e., the content of various input fields in the web </a:t>
            </a:r>
            <a:r>
              <a:rPr lang="en-US" dirty="0" smtClean="0"/>
              <a:t>form.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session state is the collective information </a:t>
            </a:r>
            <a:r>
              <a:rPr lang="en-US" dirty="0"/>
              <a:t>obtained from various pages the user visited and worked with, i.e., the overall session </a:t>
            </a:r>
            <a:r>
              <a:rPr lang="en-US" dirty="0" smtClean="0"/>
              <a:t>state (Just as we discussed in PHP Lectures).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8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079550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 lvl="1" algn="just"/>
            <a:r>
              <a:rPr lang="en-US" b="1" dirty="0" smtClean="0"/>
              <a:t>Let </a:t>
            </a:r>
            <a:r>
              <a:rPr lang="en-US" b="1" dirty="0"/>
              <a:t>us take an example of a shopping cart</a:t>
            </a:r>
            <a:r>
              <a:rPr lang="en-US" b="1" dirty="0" smtClean="0"/>
              <a:t>:</a:t>
            </a:r>
            <a:endParaRPr lang="en-US" b="1" dirty="0"/>
          </a:p>
          <a:p>
            <a:pPr lvl="2" algn="just"/>
            <a:r>
              <a:rPr lang="en-US" b="1" dirty="0"/>
              <a:t>User adds </a:t>
            </a:r>
            <a:r>
              <a:rPr lang="en-US" dirty="0"/>
              <a:t>items to a shopping </a:t>
            </a:r>
            <a:r>
              <a:rPr lang="en-US" dirty="0" smtClean="0"/>
              <a:t>cart.</a:t>
            </a:r>
          </a:p>
          <a:p>
            <a:pPr lvl="2" algn="just"/>
            <a:r>
              <a:rPr lang="en-US" b="1" dirty="0" smtClean="0"/>
              <a:t>Items </a:t>
            </a:r>
            <a:r>
              <a:rPr lang="en-US" b="1" dirty="0"/>
              <a:t>are selected</a:t>
            </a:r>
            <a:r>
              <a:rPr lang="en-US" dirty="0"/>
              <a:t> from a page, say the items </a:t>
            </a:r>
            <a:r>
              <a:rPr lang="en-US" dirty="0" smtClean="0"/>
              <a:t>page</a:t>
            </a:r>
          </a:p>
          <a:p>
            <a:pPr lvl="2" algn="just"/>
            <a:r>
              <a:rPr lang="en-US" b="1" dirty="0" smtClean="0"/>
              <a:t>The </a:t>
            </a:r>
            <a:r>
              <a:rPr lang="en-US" b="1" dirty="0"/>
              <a:t>total collected items and price </a:t>
            </a:r>
            <a:r>
              <a:rPr lang="en-US" dirty="0"/>
              <a:t>are shown on a different page, say the cart </a:t>
            </a:r>
            <a:r>
              <a:rPr lang="en-US" dirty="0" smtClean="0"/>
              <a:t>page.</a:t>
            </a:r>
          </a:p>
          <a:p>
            <a:pPr lvl="2" algn="just"/>
            <a:r>
              <a:rPr lang="en-US" b="1" dirty="0" smtClean="0"/>
              <a:t>Only </a:t>
            </a:r>
            <a:r>
              <a:rPr lang="en-US" b="1" dirty="0"/>
              <a:t>HTTP cannot keep track </a:t>
            </a:r>
            <a:r>
              <a:rPr lang="en-US" dirty="0"/>
              <a:t>of all the information coming from various pages. ASP.NET session state and server side infrastructure keeps track of the information collected globally over a session.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4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609901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ASP.NET runtime carries </a:t>
            </a:r>
            <a:r>
              <a:rPr lang="en-US" dirty="0"/>
              <a:t>the page state to and from the server across page requests while </a:t>
            </a:r>
            <a:r>
              <a:rPr lang="en-US" b="1" dirty="0"/>
              <a:t>generating ASP.NET runtime codes</a:t>
            </a:r>
            <a:r>
              <a:rPr lang="en-US" dirty="0"/>
              <a:t>, and incorporates the state of the server side components in hidden fields.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This way, the server becomes aware </a:t>
            </a:r>
            <a:r>
              <a:rPr lang="en-US" dirty="0"/>
              <a:t>of the overall application state and operates in a two-tiered connected 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7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024949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95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Common Language Runtime (CLR)</a:t>
            </a:r>
          </a:p>
          <a:p>
            <a:pPr lvl="1"/>
            <a:r>
              <a:rPr lang="en-US" sz="8000" b="1" dirty="0" smtClean="0">
                <a:solidFill>
                  <a:srgbClr val="FF0000"/>
                </a:solidFill>
              </a:rPr>
              <a:t>Performs Memory Management</a:t>
            </a:r>
          </a:p>
          <a:p>
            <a:pPr lvl="1"/>
            <a:r>
              <a:rPr lang="en-US" sz="8000" dirty="0" smtClean="0"/>
              <a:t>Exception Handling</a:t>
            </a:r>
          </a:p>
          <a:p>
            <a:pPr lvl="1"/>
            <a:r>
              <a:rPr lang="en-US" sz="8000" b="1" dirty="0" smtClean="0">
                <a:solidFill>
                  <a:srgbClr val="FF0000"/>
                </a:solidFill>
              </a:rPr>
              <a:t>Debugging</a:t>
            </a:r>
          </a:p>
          <a:p>
            <a:pPr lvl="1"/>
            <a:r>
              <a:rPr lang="en-US" sz="8000" dirty="0" smtClean="0"/>
              <a:t>Security Checking</a:t>
            </a:r>
          </a:p>
          <a:p>
            <a:pPr lvl="1"/>
            <a:r>
              <a:rPr lang="en-US" sz="8000" b="1" dirty="0">
                <a:solidFill>
                  <a:srgbClr val="FF0000"/>
                </a:solidFill>
              </a:rPr>
              <a:t>T</a:t>
            </a:r>
            <a:r>
              <a:rPr lang="en-US" sz="8000" b="1" dirty="0" smtClean="0">
                <a:solidFill>
                  <a:srgbClr val="FF0000"/>
                </a:solidFill>
              </a:rPr>
              <a:t>hread Execution</a:t>
            </a:r>
          </a:p>
          <a:p>
            <a:pPr lvl="1"/>
            <a:r>
              <a:rPr lang="en-US" sz="8000" dirty="0"/>
              <a:t>C</a:t>
            </a:r>
            <a:r>
              <a:rPr lang="en-US" sz="8000" dirty="0" smtClean="0"/>
              <a:t>ode Execution</a:t>
            </a:r>
          </a:p>
          <a:p>
            <a:pPr lvl="1"/>
            <a:r>
              <a:rPr lang="en-US" sz="8000" b="1" dirty="0">
                <a:solidFill>
                  <a:srgbClr val="FF0000"/>
                </a:solidFill>
              </a:rPr>
              <a:t>C</a:t>
            </a:r>
            <a:r>
              <a:rPr lang="en-US" sz="8000" b="1" dirty="0" smtClean="0">
                <a:solidFill>
                  <a:srgbClr val="FF0000"/>
                </a:solidFill>
              </a:rPr>
              <a:t>ode Safety</a:t>
            </a:r>
          </a:p>
          <a:p>
            <a:pPr lvl="1"/>
            <a:r>
              <a:rPr lang="en-US" sz="8000" dirty="0" smtClean="0"/>
              <a:t>Verification</a:t>
            </a:r>
          </a:p>
          <a:p>
            <a:pPr lvl="1"/>
            <a:r>
              <a:rPr lang="en-US" sz="8000" b="1" dirty="0" smtClean="0">
                <a:solidFill>
                  <a:srgbClr val="FF0000"/>
                </a:solidFill>
              </a:rPr>
              <a:t>Compilation.</a:t>
            </a:r>
          </a:p>
          <a:p>
            <a:pPr lvl="1"/>
            <a:r>
              <a:rPr lang="en-US" sz="8000" dirty="0" smtClean="0"/>
              <a:t>The </a:t>
            </a:r>
            <a:r>
              <a:rPr lang="en-US" sz="8000" dirty="0"/>
              <a:t>code that is directly managed by the CLR is called the managed </a:t>
            </a:r>
            <a:r>
              <a:rPr lang="en-US" sz="8000" dirty="0" smtClean="0"/>
              <a:t>code.</a:t>
            </a:r>
          </a:p>
          <a:p>
            <a:pPr lvl="1"/>
            <a:r>
              <a:rPr lang="en-US" sz="8000" b="1" dirty="0" smtClean="0">
                <a:solidFill>
                  <a:srgbClr val="FF0000"/>
                </a:solidFill>
              </a:rPr>
              <a:t>When </a:t>
            </a:r>
            <a:r>
              <a:rPr lang="en-US" sz="8000" b="1" dirty="0">
                <a:solidFill>
                  <a:srgbClr val="FF0000"/>
                </a:solidFill>
              </a:rPr>
              <a:t>the managed code is compiled</a:t>
            </a:r>
            <a:r>
              <a:rPr lang="en-US" sz="8000" dirty="0"/>
              <a:t>, the compiler converts the source </a:t>
            </a:r>
            <a:r>
              <a:rPr lang="en-US" sz="8000" dirty="0" smtClean="0"/>
              <a:t>code into </a:t>
            </a:r>
            <a:r>
              <a:rPr lang="en-US" sz="8000" dirty="0"/>
              <a:t>a CPU independent intermediate language (IL) code. A Just-In-Time (JIT) compiler compiles the IL code into native code, which is CPU specific</a:t>
            </a:r>
            <a:r>
              <a:rPr lang="en-US" sz="8000" dirty="0" smtClean="0"/>
              <a:t>.</a:t>
            </a:r>
            <a:endParaRPr lang="en-US" sz="8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991058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.NET Framework Class Library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It </a:t>
            </a:r>
            <a:r>
              <a:rPr lang="en-US" b="1" dirty="0">
                <a:solidFill>
                  <a:srgbClr val="FF0000"/>
                </a:solidFill>
              </a:rPr>
              <a:t>contains a huge library of reusable types</a:t>
            </a:r>
            <a:r>
              <a:rPr lang="en-US" dirty="0"/>
              <a:t>, classes, interfaces, structures, and enumerated values, which are collectively called types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ASP.NET &amp; ASP.NET AJAX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ASP.NET is the web development model and AJAX </a:t>
            </a:r>
            <a:r>
              <a:rPr lang="en-US" dirty="0"/>
              <a:t>is an extension of ASP.NET for developing and implementing AJAX </a:t>
            </a:r>
            <a:r>
              <a:rPr lang="en-US" dirty="0" smtClean="0"/>
              <a:t>functionality.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ASP.NET </a:t>
            </a:r>
            <a:r>
              <a:rPr lang="en-US" b="1" dirty="0">
                <a:solidFill>
                  <a:srgbClr val="FF0000"/>
                </a:solidFill>
              </a:rPr>
              <a:t>AJAX contains the components </a:t>
            </a:r>
            <a:r>
              <a:rPr lang="en-US" dirty="0"/>
              <a:t>that allow the developer to update data on a website without a complete reload of the 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9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596203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ADO.NET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It is the technology used for working with data </a:t>
            </a:r>
            <a:r>
              <a:rPr lang="en-US" dirty="0"/>
              <a:t>and databases. It provides access to data sources like SQL server, OLE DB, XML </a:t>
            </a:r>
            <a:r>
              <a:rPr lang="en-US" dirty="0" smtClean="0"/>
              <a:t>etc.</a:t>
            </a:r>
          </a:p>
          <a:p>
            <a:pPr lvl="1" algn="just"/>
            <a:r>
              <a:rPr lang="en-US" b="1" dirty="0" smtClean="0"/>
              <a:t>The </a:t>
            </a:r>
            <a:r>
              <a:rPr lang="en-US" b="1" dirty="0"/>
              <a:t>ADO.NET allows connection to data </a:t>
            </a:r>
            <a:r>
              <a:rPr lang="en-US" dirty="0"/>
              <a:t>sources for retrieving, manipulating, and updating data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LINQ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It imparts data querying capabilities to </a:t>
            </a:r>
            <a:r>
              <a:rPr lang="en-US" b="1" dirty="0" err="1">
                <a:solidFill>
                  <a:srgbClr val="FF0000"/>
                </a:solidFill>
              </a:rPr>
              <a:t>.Net</a:t>
            </a:r>
            <a:r>
              <a:rPr lang="en-US" b="1" dirty="0">
                <a:solidFill>
                  <a:srgbClr val="FF0000"/>
                </a:solidFill>
              </a:rPr>
              <a:t> languages </a:t>
            </a:r>
            <a:r>
              <a:rPr lang="en-US" dirty="0"/>
              <a:t>using a syntax which is similar to the tradition query language 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6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34201415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974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497030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Visual Studio IDE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Can be download from microsoft.com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You can get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Express Edition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because it is free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It allows you to write code, compile it, debug it and run it in the browser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 has variety of templates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 multiple languages which supports .NET framework</a:t>
            </a:r>
          </a:p>
          <a:p>
            <a:pPr lvl="1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6115823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to Work With ASP.NET: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Open</a:t>
            </a:r>
            <a:r>
              <a:rPr lang="en-US" b="1" dirty="0" smtClean="0"/>
              <a:t> Visual Studio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From the File Menu</a:t>
            </a:r>
            <a:r>
              <a:rPr lang="en-US" b="1" dirty="0" smtClean="0"/>
              <a:t>, Click on New then Click on Website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 ASP.NET </a:t>
            </a:r>
            <a:r>
              <a:rPr lang="en-US" b="1" dirty="0" smtClean="0"/>
              <a:t>Empty Website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Name It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 Website </a:t>
            </a:r>
            <a:r>
              <a:rPr lang="en-US" b="1" dirty="0" smtClean="0"/>
              <a:t>Will Be Created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8953081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660" y="1510030"/>
            <a:ext cx="7922679" cy="484632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4267200" y="1600201"/>
            <a:ext cx="609600" cy="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141553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ASP.NET Empty Website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5715000" y="5334001"/>
            <a:ext cx="609600" cy="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514933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Name 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563885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Now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Right click on </a:t>
            </a:r>
            <a:r>
              <a:rPr lang="en-US" b="1" dirty="0" err="1" smtClean="0">
                <a:solidFill>
                  <a:srgbClr val="FF0000"/>
                </a:solidFill>
              </a:rPr>
              <a:t>ASPOverView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in Solution Explorer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Expand </a:t>
            </a:r>
            <a:r>
              <a:rPr lang="en-US" b="1" dirty="0" smtClean="0"/>
              <a:t>Add Section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Add New Item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b="1" dirty="0" smtClean="0"/>
              <a:t> Web Form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Name</a:t>
            </a:r>
            <a:r>
              <a:rPr lang="en-US" b="1" dirty="0" smtClean="0"/>
              <a:t> It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Click Add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7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979" t="17196" r="19681" b="4761"/>
          <a:stretch/>
        </p:blipFill>
        <p:spPr>
          <a:xfrm>
            <a:off x="573268" y="1601152"/>
            <a:ext cx="6208532" cy="49377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1692754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 flipV="1">
            <a:off x="6172200" y="2394466"/>
            <a:ext cx="609600" cy="533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220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Section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76400" y="2324306"/>
            <a:ext cx="609600" cy="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195612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New Item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446" t="9375" r="15446" b="15625"/>
          <a:stretch/>
        </p:blipFill>
        <p:spPr>
          <a:xfrm>
            <a:off x="600710" y="1510030"/>
            <a:ext cx="7942580" cy="484632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109521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8574" y="2567149"/>
            <a:ext cx="609600" cy="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700" y="22020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Select Web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76500" y="5257800"/>
            <a:ext cx="609600" cy="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6100" y="51391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Name It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422874" y="5486401"/>
            <a:ext cx="609600" cy="533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9000" y="51212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Click Add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6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100491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Now, Let’s Add Some Code in our first ASP.NET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Web Site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 can see the Web Form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As an .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aspx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file in the Solution Explorer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Click on FirstPage.aspx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you can see the HTML code.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 can also see that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there is a small arrow with FirstPage.aspx in Solution Explorer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Expand it, and you will see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FirstPage.aspx.cs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file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That’s the file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whre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Code Behind is written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aspx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file contains HTML and Scripting Code while 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aspx.cs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contains C# code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4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234103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921034"/>
            <a:ext cx="8255972" cy="39319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943600" y="2209800"/>
            <a:ext cx="762000" cy="7121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600" y="295996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Page Directives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447800"/>
            <a:ext cx="7246028" cy="502874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1840089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38600" y="3329297"/>
            <a:ext cx="2667000" cy="13966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600" y="295996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Button Click Event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46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1" y="1646714"/>
            <a:ext cx="7110338" cy="448056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451937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2976385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7000" y="279171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TextBox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1800" y="3766066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3581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91000" y="4299466"/>
            <a:ext cx="2438400" cy="729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411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3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45911408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883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6678135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b="1" dirty="0">
                <a:solidFill>
                  <a:srgbClr val="FF0000"/>
                </a:solidFill>
              </a:rPr>
              <a:t>An event is an action or occurrence </a:t>
            </a:r>
            <a:r>
              <a:rPr lang="en-US" sz="2500" dirty="0"/>
              <a:t>such as a mouse click, a key press, mouse movements, or any system-generated </a:t>
            </a:r>
            <a:r>
              <a:rPr lang="en-US" sz="2500" dirty="0" smtClean="0"/>
              <a:t>notification.</a:t>
            </a:r>
          </a:p>
          <a:p>
            <a:pPr algn="just"/>
            <a:r>
              <a:rPr lang="en-US" sz="2500" b="1" dirty="0" smtClean="0">
                <a:solidFill>
                  <a:srgbClr val="FF0000"/>
                </a:solidFill>
              </a:rPr>
              <a:t>A </a:t>
            </a:r>
            <a:r>
              <a:rPr lang="en-US" sz="2500" b="1" dirty="0">
                <a:solidFill>
                  <a:srgbClr val="FF0000"/>
                </a:solidFill>
              </a:rPr>
              <a:t>process communicates through </a:t>
            </a:r>
            <a:r>
              <a:rPr lang="en-US" sz="2500" b="1" dirty="0" smtClean="0">
                <a:solidFill>
                  <a:srgbClr val="FF0000"/>
                </a:solidFill>
              </a:rPr>
              <a:t>events</a:t>
            </a:r>
            <a:r>
              <a:rPr lang="en-US" sz="2500" dirty="0" smtClean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en-US" sz="2500" dirty="0" smtClean="0">
                <a:solidFill>
                  <a:srgbClr val="FF0000"/>
                </a:solidFill>
              </a:rPr>
              <a:t>For </a:t>
            </a:r>
            <a:r>
              <a:rPr lang="en-US" sz="2500" dirty="0">
                <a:solidFill>
                  <a:srgbClr val="FF0000"/>
                </a:solidFill>
              </a:rPr>
              <a:t>example</a:t>
            </a:r>
            <a:r>
              <a:rPr lang="en-US" sz="2500" dirty="0"/>
              <a:t>, interrupts are system-generated events. When events occur, the application should be able to respond to it and manage it. </a:t>
            </a:r>
          </a:p>
          <a:p>
            <a:pPr algn="just"/>
            <a:r>
              <a:rPr lang="en-US" sz="2500" b="1" dirty="0">
                <a:solidFill>
                  <a:srgbClr val="FF0000"/>
                </a:solidFill>
              </a:rPr>
              <a:t>Events in ASP.NET </a:t>
            </a:r>
            <a:r>
              <a:rPr lang="en-US" sz="2500" dirty="0">
                <a:solidFill>
                  <a:srgbClr val="FF0000"/>
                </a:solidFill>
              </a:rPr>
              <a:t>are raised </a:t>
            </a:r>
            <a:r>
              <a:rPr lang="en-US" sz="2500" dirty="0"/>
              <a:t>at the client machine and handled at the server </a:t>
            </a:r>
            <a:r>
              <a:rPr lang="en-US" sz="2500" dirty="0" smtClean="0"/>
              <a:t>machine.</a:t>
            </a:r>
          </a:p>
          <a:p>
            <a:pPr lvl="1" algn="just"/>
            <a:r>
              <a:rPr lang="en-US" sz="2500" dirty="0" smtClean="0">
                <a:solidFill>
                  <a:srgbClr val="FF0000"/>
                </a:solidFill>
              </a:rPr>
              <a:t>For </a:t>
            </a:r>
            <a:r>
              <a:rPr lang="en-US" sz="2500" dirty="0">
                <a:solidFill>
                  <a:srgbClr val="FF0000"/>
                </a:solidFill>
              </a:rPr>
              <a:t>example</a:t>
            </a:r>
            <a:r>
              <a:rPr lang="en-US" sz="2500" dirty="0"/>
              <a:t>, a user clicks a button displayed in the browser. </a:t>
            </a:r>
            <a:r>
              <a:rPr lang="en-US" sz="2500" b="1" dirty="0"/>
              <a:t>A Click event is raised</a:t>
            </a:r>
            <a:r>
              <a:rPr lang="en-US" sz="2500" dirty="0"/>
              <a:t>. The browser handles this client-side event by posting it to the server.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1116685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The server has a subroutine describing what to do when the event is raised</a:t>
            </a:r>
            <a:r>
              <a:rPr lang="en-US" sz="2800" dirty="0"/>
              <a:t>; it is called </a:t>
            </a:r>
            <a:r>
              <a:rPr lang="en-US" sz="2800" dirty="0">
                <a:solidFill>
                  <a:srgbClr val="FF0000"/>
                </a:solidFill>
              </a:rPr>
              <a:t>the event-handler</a:t>
            </a:r>
            <a:r>
              <a:rPr lang="en-US" sz="2800" dirty="0"/>
              <a:t>.</a:t>
            </a:r>
          </a:p>
          <a:p>
            <a:pPr lvl="1" algn="just"/>
            <a:r>
              <a:rPr lang="en-US" sz="2400" b="1" dirty="0"/>
              <a:t>When the event message is transmitted to the server, it checks whether the Click event has an associated event handler. If it has, the event handler is executed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ASP.NET event handlers </a:t>
            </a:r>
            <a:r>
              <a:rPr lang="en-US" sz="2800" b="1" dirty="0"/>
              <a:t>generally take two parameters and return void</a:t>
            </a:r>
            <a:r>
              <a:rPr lang="en-US" sz="2800" dirty="0"/>
              <a:t>. The first parameter </a:t>
            </a:r>
            <a:r>
              <a:rPr lang="en-US" sz="2800" b="1" dirty="0"/>
              <a:t>represents the object raising </a:t>
            </a:r>
            <a:r>
              <a:rPr lang="en-US" sz="2800" dirty="0"/>
              <a:t>the event and the second </a:t>
            </a:r>
            <a:r>
              <a:rPr lang="en-US" sz="2800" b="1" dirty="0"/>
              <a:t>parameter is event argument</a:t>
            </a:r>
            <a:r>
              <a:rPr lang="en-US" sz="2800" b="1" dirty="0" smtClean="0"/>
              <a:t>.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private void </a:t>
            </a:r>
            <a:r>
              <a:rPr lang="en-US" sz="2400" dirty="0" err="1">
                <a:solidFill>
                  <a:srgbClr val="FF0000"/>
                </a:solidFill>
              </a:rPr>
              <a:t>EventName</a:t>
            </a:r>
            <a:r>
              <a:rPr lang="en-US" sz="2400" dirty="0">
                <a:solidFill>
                  <a:srgbClr val="FF0000"/>
                </a:solidFill>
              </a:rPr>
              <a:t> (object sender, </a:t>
            </a:r>
            <a:r>
              <a:rPr lang="en-US" sz="2400" dirty="0" err="1">
                <a:solidFill>
                  <a:srgbClr val="FF0000"/>
                </a:solidFill>
              </a:rPr>
              <a:t>EventArgs</a:t>
            </a:r>
            <a:r>
              <a:rPr lang="en-US" sz="2400" dirty="0">
                <a:solidFill>
                  <a:srgbClr val="FF0000"/>
                </a:solidFill>
              </a:rPr>
              <a:t> e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0596598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Application_Start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It </a:t>
            </a:r>
            <a:r>
              <a:rPr lang="en-US" dirty="0"/>
              <a:t>is raised when the application/website is </a:t>
            </a:r>
            <a:r>
              <a:rPr lang="en-US" b="1" dirty="0" smtClean="0"/>
              <a:t>started</a:t>
            </a:r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Application_End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It is raised when the application/website is </a:t>
            </a:r>
            <a:r>
              <a:rPr lang="en-US" b="1" dirty="0"/>
              <a:t>stopped.</a:t>
            </a:r>
          </a:p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It is raised when a </a:t>
            </a:r>
            <a:r>
              <a:rPr lang="en-US" b="1" dirty="0"/>
              <a:t>user first requests a page </a:t>
            </a:r>
            <a:r>
              <a:rPr lang="en-US" dirty="0"/>
              <a:t>from the application.</a:t>
            </a:r>
          </a:p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Session_End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It is raised when the </a:t>
            </a:r>
            <a:r>
              <a:rPr lang="en-US" b="1" dirty="0"/>
              <a:t>session ends.</a:t>
            </a:r>
          </a:p>
          <a:p>
            <a:pPr algn="just">
              <a:lnSpc>
                <a:spcPct val="90000"/>
              </a:lnSpc>
            </a:pP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72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4947133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DataBinding</a:t>
            </a:r>
            <a:endParaRPr lang="en-US" sz="3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It is raised when a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 binds 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to a data source</a:t>
            </a:r>
          </a:p>
          <a:p>
            <a:pPr algn="just"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</a:rPr>
              <a:t>Disposed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</a:rPr>
              <a:t>It is raised when the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page or the control is released</a:t>
            </a:r>
          </a:p>
          <a:p>
            <a:pPr algn="just"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</a:rPr>
              <a:t>Error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</a:rPr>
              <a:t>It is a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page event</a:t>
            </a:r>
            <a:r>
              <a:rPr lang="en-US" sz="2600" b="1" dirty="0" smtClean="0">
                <a:latin typeface="Calibri" pitchFamily="34" charset="0"/>
              </a:rPr>
              <a:t>, occurs when an unhandled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exception is thrown</a:t>
            </a:r>
          </a:p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</a:rPr>
              <a:t>Init</a:t>
            </a:r>
            <a:endParaRPr lang="en-US" sz="30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 smtClean="0">
                <a:latin typeface="Calibri" pitchFamily="34" charset="0"/>
              </a:rPr>
              <a:t>It is raised when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page or the control is initialized</a:t>
            </a:r>
            <a:endParaRPr lang="en-US" b="1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7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3901947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Load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It is raised when a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or control is loaded</a:t>
            </a:r>
          </a:p>
          <a:p>
            <a:pPr algn="just">
              <a:lnSpc>
                <a:spcPct val="90000"/>
              </a:lnSpc>
            </a:pPr>
            <a:r>
              <a:rPr lang="en-US" sz="3000" b="1" dirty="0" err="1" smtClean="0">
                <a:solidFill>
                  <a:srgbClr val="FF0000"/>
                </a:solidFill>
                <a:latin typeface="Calibri" pitchFamily="34" charset="0"/>
              </a:rPr>
              <a:t>PreRender</a:t>
            </a:r>
            <a:endParaRPr lang="en-US" sz="30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</a:rPr>
              <a:t>It is raised when the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page or the control is to be rendered</a:t>
            </a:r>
          </a:p>
          <a:p>
            <a:pPr algn="just">
              <a:lnSpc>
                <a:spcPct val="90000"/>
              </a:lnSpc>
            </a:pP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</a:rPr>
              <a:t>Unload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smtClean="0">
                <a:latin typeface="Calibri" pitchFamily="34" charset="0"/>
              </a:rPr>
              <a:t>It is a raised when a 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page or control is unloaded from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8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19859334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All ASP.NET controls </a:t>
            </a:r>
            <a:r>
              <a:rPr lang="en-US" dirty="0"/>
              <a:t>are implemented as classes, and they have events which are fired when a user performs a certain action on </a:t>
            </a:r>
            <a:r>
              <a:rPr lang="en-US" dirty="0" smtClean="0"/>
              <a:t>them.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>
                <a:solidFill>
                  <a:srgbClr val="FF0000"/>
                </a:solidFill>
              </a:rPr>
              <a:t>example, </a:t>
            </a:r>
            <a:r>
              <a:rPr lang="en-US" b="1" dirty="0"/>
              <a:t>when a user clicks a button the 'Click' event is </a:t>
            </a:r>
            <a:r>
              <a:rPr lang="en-US" b="1" dirty="0" smtClean="0"/>
              <a:t>generated.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handling events, there are </a:t>
            </a:r>
            <a:r>
              <a:rPr lang="en-US" b="1" dirty="0"/>
              <a:t>in-built attributes and event </a:t>
            </a:r>
            <a:r>
              <a:rPr lang="en-US" b="1" dirty="0" smtClean="0"/>
              <a:t>handlers.</a:t>
            </a:r>
          </a:p>
          <a:p>
            <a:pPr algn="just"/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dirty="0"/>
              <a:t>is coded to respond to an event and take appropriate action on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3878761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The ASP tag for a button control</a:t>
            </a:r>
            <a:r>
              <a:rPr lang="en-US" sz="2600" b="1" dirty="0" smtClean="0"/>
              <a:t>:</a:t>
            </a:r>
          </a:p>
          <a:p>
            <a:pPr lvl="1" algn="just"/>
            <a:r>
              <a:rPr lang="en-US" sz="2600" dirty="0">
                <a:solidFill>
                  <a:srgbClr val="FF0000"/>
                </a:solidFill>
              </a:rPr>
              <a:t>&lt;</a:t>
            </a:r>
            <a:r>
              <a:rPr lang="en-US" sz="2600" dirty="0" err="1">
                <a:solidFill>
                  <a:srgbClr val="FF0000"/>
                </a:solidFill>
              </a:rPr>
              <a:t>asp:Button</a:t>
            </a:r>
            <a:r>
              <a:rPr lang="en-US" sz="2600" dirty="0">
                <a:solidFill>
                  <a:srgbClr val="FF0000"/>
                </a:solidFill>
              </a:rPr>
              <a:t> ID="</a:t>
            </a:r>
            <a:r>
              <a:rPr lang="en-US" sz="2600" dirty="0" err="1">
                <a:solidFill>
                  <a:srgbClr val="FF0000"/>
                </a:solidFill>
              </a:rPr>
              <a:t>btnCancel</a:t>
            </a:r>
            <a:r>
              <a:rPr lang="en-US" sz="2600" dirty="0">
                <a:solidFill>
                  <a:srgbClr val="FF0000"/>
                </a:solidFill>
              </a:rPr>
              <a:t>" </a:t>
            </a:r>
            <a:r>
              <a:rPr lang="en-US" sz="2600" dirty="0" err="1">
                <a:solidFill>
                  <a:srgbClr val="FF0000"/>
                </a:solidFill>
              </a:rPr>
              <a:t>runat</a:t>
            </a:r>
            <a:r>
              <a:rPr lang="en-US" sz="2600" dirty="0">
                <a:solidFill>
                  <a:srgbClr val="FF0000"/>
                </a:solidFill>
              </a:rPr>
              <a:t>="server" Text="Cancel" </a:t>
            </a:r>
            <a:r>
              <a:rPr lang="en-US" sz="2600" dirty="0" smtClean="0">
                <a:solidFill>
                  <a:srgbClr val="FF0000"/>
                </a:solidFill>
              </a:rPr>
              <a:t>/&gt;</a:t>
            </a:r>
          </a:p>
          <a:p>
            <a:pPr algn="just"/>
            <a:r>
              <a:rPr lang="en-US" sz="2600" b="1" dirty="0" smtClean="0"/>
              <a:t>The event handler for click event: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protected void </a:t>
            </a:r>
            <a:r>
              <a:rPr lang="en-US" sz="2600" dirty="0" err="1" smtClean="0">
                <a:solidFill>
                  <a:srgbClr val="FF0000"/>
                </a:solidFill>
              </a:rPr>
              <a:t>btnCancel_Click</a:t>
            </a:r>
            <a:r>
              <a:rPr lang="en-US" sz="2600" dirty="0" smtClean="0">
                <a:solidFill>
                  <a:srgbClr val="FF0000"/>
                </a:solidFill>
              </a:rPr>
              <a:t>(object </a:t>
            </a:r>
            <a:r>
              <a:rPr lang="en-US" sz="2600" dirty="0">
                <a:solidFill>
                  <a:srgbClr val="FF0000"/>
                </a:solidFill>
              </a:rPr>
              <a:t>sender, </a:t>
            </a:r>
            <a:r>
              <a:rPr lang="en-US" sz="2600" dirty="0" err="1">
                <a:solidFill>
                  <a:srgbClr val="FF0000"/>
                </a:solidFill>
              </a:rPr>
              <a:t>EventArgs</a:t>
            </a:r>
            <a:r>
              <a:rPr lang="en-US" sz="2600" dirty="0">
                <a:solidFill>
                  <a:srgbClr val="FF0000"/>
                </a:solidFill>
              </a:rPr>
              <a:t> e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{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		// Handles Event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}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1143570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Click</a:t>
            </a:r>
          </a:p>
          <a:p>
            <a:pPr lvl="1" algn="just"/>
            <a:r>
              <a:rPr lang="en-US" b="1" dirty="0" smtClean="0"/>
              <a:t>Attribute: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 algn="just"/>
            <a:r>
              <a:rPr lang="en-US" b="1" dirty="0" smtClean="0"/>
              <a:t>Associated Controls: </a:t>
            </a:r>
            <a:r>
              <a:rPr lang="en-US" dirty="0" smtClean="0"/>
              <a:t>Button, </a:t>
            </a:r>
            <a:r>
              <a:rPr lang="en-US" dirty="0" err="1" smtClean="0"/>
              <a:t>ImageButton</a:t>
            </a:r>
            <a:r>
              <a:rPr lang="en-US" dirty="0" smtClean="0"/>
              <a:t>, </a:t>
            </a:r>
            <a:r>
              <a:rPr lang="en-US" dirty="0" err="1" smtClean="0"/>
              <a:t>LinkButton</a:t>
            </a:r>
            <a:r>
              <a:rPr lang="en-US" dirty="0" smtClean="0"/>
              <a:t>, </a:t>
            </a:r>
            <a:r>
              <a:rPr lang="en-US" dirty="0" err="1" smtClean="0"/>
              <a:t>ImageMap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Command</a:t>
            </a:r>
          </a:p>
          <a:p>
            <a:pPr lvl="1" algn="just"/>
            <a:r>
              <a:rPr lang="en-US" b="1" dirty="0"/>
              <a:t>Attribute</a:t>
            </a:r>
            <a:r>
              <a:rPr lang="en-US" b="1" dirty="0" smtClean="0"/>
              <a:t>: </a:t>
            </a:r>
            <a:r>
              <a:rPr lang="en-US" dirty="0" err="1" smtClean="0"/>
              <a:t>OnCommand</a:t>
            </a:r>
            <a:endParaRPr lang="en-US" dirty="0"/>
          </a:p>
          <a:p>
            <a:pPr lvl="1" algn="just"/>
            <a:r>
              <a:rPr lang="en-US" b="1" dirty="0"/>
              <a:t>Associated Controls</a:t>
            </a:r>
            <a:r>
              <a:rPr lang="en-US" b="1" dirty="0" smtClean="0"/>
              <a:t>: </a:t>
            </a:r>
            <a:r>
              <a:rPr lang="en-US" dirty="0" smtClean="0"/>
              <a:t>Button, </a:t>
            </a:r>
            <a:r>
              <a:rPr lang="en-US" dirty="0" err="1" smtClean="0"/>
              <a:t>ImageButton</a:t>
            </a:r>
            <a:r>
              <a:rPr lang="en-US" dirty="0" smtClean="0"/>
              <a:t>, </a:t>
            </a:r>
            <a:r>
              <a:rPr lang="en-US" dirty="0" err="1" smtClean="0"/>
              <a:t>LinkButton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TextChanged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b="1" dirty="0"/>
              <a:t>Attribute</a:t>
            </a:r>
            <a:r>
              <a:rPr lang="en-US" b="1" dirty="0" smtClean="0"/>
              <a:t>: </a:t>
            </a:r>
            <a:r>
              <a:rPr lang="en-US" dirty="0" err="1" smtClean="0"/>
              <a:t>OnTextChanged</a:t>
            </a:r>
            <a:endParaRPr lang="en-US" dirty="0"/>
          </a:p>
          <a:p>
            <a:pPr lvl="1" algn="just"/>
            <a:r>
              <a:rPr lang="en-US" b="1" dirty="0"/>
              <a:t>Associated Controls</a:t>
            </a:r>
            <a:r>
              <a:rPr lang="en-US" b="1" dirty="0" smtClean="0"/>
              <a:t>: </a:t>
            </a:r>
            <a:r>
              <a:rPr lang="en-US" dirty="0" err="1" smtClean="0"/>
              <a:t>TextBox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6672939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SelectedIndexChanged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Attribute</a:t>
            </a:r>
            <a:r>
              <a:rPr lang="en-US" b="1" dirty="0" smtClean="0"/>
              <a:t>: </a:t>
            </a:r>
            <a:r>
              <a:rPr lang="en-US" dirty="0" err="1" smtClean="0"/>
              <a:t>OnSelectedIndexChanged</a:t>
            </a:r>
            <a:endParaRPr lang="en-US" dirty="0"/>
          </a:p>
          <a:p>
            <a:pPr lvl="1"/>
            <a:r>
              <a:rPr lang="en-US" b="1" dirty="0"/>
              <a:t>Associated Controls</a:t>
            </a:r>
            <a:r>
              <a:rPr lang="en-US" b="1" dirty="0" smtClean="0"/>
              <a:t>: </a:t>
            </a:r>
            <a:r>
              <a:rPr lang="en-US" dirty="0" err="1" smtClean="0"/>
              <a:t>DropDownList</a:t>
            </a:r>
            <a:r>
              <a:rPr lang="en-US" dirty="0" smtClean="0"/>
              <a:t>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RadioButton</a:t>
            </a:r>
            <a:r>
              <a:rPr lang="en-US" dirty="0" smtClean="0"/>
              <a:t>, </a:t>
            </a:r>
            <a:r>
              <a:rPr lang="en-US" dirty="0" err="1" smtClean="0"/>
              <a:t>CheckBoxList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CheckedChanged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Attribute</a:t>
            </a:r>
            <a:r>
              <a:rPr lang="en-US" b="1" dirty="0" smtClean="0"/>
              <a:t>: </a:t>
            </a:r>
            <a:r>
              <a:rPr lang="en-US" dirty="0" err="1" smtClean="0"/>
              <a:t>OnCheckedChanged</a:t>
            </a:r>
            <a:endParaRPr lang="en-US" dirty="0"/>
          </a:p>
          <a:p>
            <a:pPr lvl="1"/>
            <a:r>
              <a:rPr lang="en-US" b="1" dirty="0"/>
              <a:t>Associated Controls</a:t>
            </a:r>
            <a:r>
              <a:rPr lang="en-US" b="1" dirty="0" smtClean="0"/>
              <a:t>: </a:t>
            </a:r>
            <a:r>
              <a:rPr lang="en-US" dirty="0" err="1" smtClean="0"/>
              <a:t>RadioButton</a:t>
            </a:r>
            <a:r>
              <a:rPr lang="en-US" dirty="0" smtClean="0"/>
              <a:t>, </a:t>
            </a:r>
            <a:r>
              <a:rPr lang="en-US" dirty="0" err="1" smtClean="0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45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073565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24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Some events cause the form to be posted back to the server immediately, </a:t>
            </a:r>
            <a:r>
              <a:rPr lang="en-US" dirty="0"/>
              <a:t>these are called the </a:t>
            </a:r>
            <a:r>
              <a:rPr lang="en-US" dirty="0" err="1"/>
              <a:t>postback</a:t>
            </a:r>
            <a:r>
              <a:rPr lang="en-US" dirty="0"/>
              <a:t> </a:t>
            </a:r>
            <a:r>
              <a:rPr lang="en-US" dirty="0" smtClean="0"/>
              <a:t>events.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, the click event such as </a:t>
            </a:r>
            <a:r>
              <a:rPr lang="en-US" dirty="0" err="1"/>
              <a:t>Button.Click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Some events are not posted back to the server immediately</a:t>
            </a:r>
            <a:r>
              <a:rPr lang="en-US" dirty="0"/>
              <a:t>, these are called </a:t>
            </a:r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dirty="0" err="1">
                <a:solidFill>
                  <a:srgbClr val="FF0000"/>
                </a:solidFill>
              </a:rPr>
              <a:t>postback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events.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, the change events or selection events such as </a:t>
            </a:r>
            <a:r>
              <a:rPr lang="en-US" dirty="0" err="1"/>
              <a:t>TextBox.TextChanged</a:t>
            </a:r>
            <a:r>
              <a:rPr lang="en-US" dirty="0"/>
              <a:t> or </a:t>
            </a:r>
            <a:r>
              <a:rPr lang="en-US" dirty="0" err="1" smtClean="0"/>
              <a:t>CheckBox.CheckedChanged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The </a:t>
            </a:r>
            <a:r>
              <a:rPr lang="en-US" b="1" dirty="0" err="1"/>
              <a:t>nonpostback</a:t>
            </a:r>
            <a:r>
              <a:rPr lang="en-US" b="1" dirty="0"/>
              <a:t> events </a:t>
            </a:r>
            <a:r>
              <a:rPr lang="en-US" dirty="0"/>
              <a:t>could be made to post back immediately by setting their </a:t>
            </a:r>
            <a:r>
              <a:rPr lang="en-US" dirty="0" err="1">
                <a:solidFill>
                  <a:srgbClr val="FF0000"/>
                </a:solidFill>
              </a:rPr>
              <a:t>AutoPostBack</a:t>
            </a:r>
            <a:r>
              <a:rPr lang="en-US" dirty="0">
                <a:solidFill>
                  <a:srgbClr val="FF0000"/>
                </a:solidFill>
              </a:rPr>
              <a:t> property </a:t>
            </a:r>
            <a:r>
              <a:rPr lang="en-US" dirty="0"/>
              <a:t>to true. </a:t>
            </a:r>
          </a:p>
        </p:txBody>
      </p:sp>
    </p:spTree>
    <p:extLst>
      <p:ext uri="{BB962C8B-B14F-4D97-AF65-F5344CB8AC3E}">
        <p14:creationId xmlns:p14="http://schemas.microsoft.com/office/powerpoint/2010/main" xmlns="" val="165218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data from MySQL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 with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Execute Select SQL command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Make display structure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Selecting Command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Counting rows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Write data 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login page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Deleting record in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 with database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the record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Delete Command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8876194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AdRotator</a:t>
            </a:r>
          </a:p>
          <a:p>
            <a:pPr lvl="1" algn="just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Default Event: </a:t>
            </a:r>
            <a:r>
              <a:rPr lang="en-US" dirty="0" smtClean="0"/>
              <a:t>Ad Created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BulletedList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Event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/>
              <a:t>Click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Button</a:t>
            </a: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Event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/>
              <a:t>Click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Calendar</a:t>
            </a: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Event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 smtClean="0"/>
              <a:t>SelectionChanged</a:t>
            </a:r>
            <a:endParaRPr lang="en-US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CheckBox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Event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 smtClean="0"/>
              <a:t>CheckedChanged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5000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7131564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CheckBoxList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</a:t>
            </a:r>
            <a:r>
              <a:rPr lang="en-US" b="1" dirty="0" smtClean="0"/>
              <a:t>: </a:t>
            </a:r>
            <a:r>
              <a:rPr lang="en-US" dirty="0" err="1" smtClean="0"/>
              <a:t>SelectedIndexChanged</a:t>
            </a:r>
            <a:endParaRPr lang="en-US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DataGrid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err="1"/>
              <a:t>SelectedIndexChanged</a:t>
            </a:r>
            <a:endParaRPr lang="en-US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DataList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err="1"/>
              <a:t>SelectedIndexChanged</a:t>
            </a:r>
            <a:endParaRPr lang="en-US" dirty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DropDownList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err="1"/>
              <a:t>SelectedIndexChanged</a:t>
            </a:r>
            <a:endParaRPr lang="en-US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HyperLink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xmlns="" val="3192601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7892305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900" b="1" dirty="0" err="1" smtClean="0">
                <a:solidFill>
                  <a:srgbClr val="FF0000"/>
                </a:solidFill>
              </a:rPr>
              <a:t>ImageButton</a:t>
            </a:r>
            <a:endParaRPr lang="en-US" sz="39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smtClean="0"/>
              <a:t>Click</a:t>
            </a:r>
          </a:p>
          <a:p>
            <a:pPr algn="just"/>
            <a:r>
              <a:rPr lang="en-US" sz="3900" b="1" dirty="0" err="1" smtClean="0">
                <a:solidFill>
                  <a:srgbClr val="FF0000"/>
                </a:solidFill>
              </a:rPr>
              <a:t>ImageMap</a:t>
            </a:r>
            <a:endParaRPr lang="en-US" sz="39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smtClean="0"/>
              <a:t>Click</a:t>
            </a:r>
          </a:p>
          <a:p>
            <a:pPr algn="just"/>
            <a:r>
              <a:rPr lang="en-US" sz="3900" b="1" dirty="0" err="1" smtClean="0">
                <a:solidFill>
                  <a:srgbClr val="FF0000"/>
                </a:solidFill>
              </a:rPr>
              <a:t>LinkButton</a:t>
            </a:r>
            <a:endParaRPr lang="en-US" sz="39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smtClean="0"/>
              <a:t>Click</a:t>
            </a:r>
          </a:p>
          <a:p>
            <a:pPr algn="just"/>
            <a:r>
              <a:rPr lang="en-US" sz="3900" b="1" dirty="0" err="1" smtClean="0">
                <a:solidFill>
                  <a:srgbClr val="FF0000"/>
                </a:solidFill>
              </a:rPr>
              <a:t>ListBox</a:t>
            </a:r>
            <a:endParaRPr lang="en-US" sz="39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Default Event: </a:t>
            </a:r>
            <a:r>
              <a:rPr lang="en-US" dirty="0" err="1"/>
              <a:t>SelectedIndexChanged</a:t>
            </a:r>
            <a:endParaRPr lang="en-US" dirty="0" smtClean="0"/>
          </a:p>
          <a:p>
            <a:pPr algn="just"/>
            <a:r>
              <a:rPr lang="en-US" sz="3900" b="1" dirty="0" smtClean="0">
                <a:solidFill>
                  <a:srgbClr val="FF0000"/>
                </a:solidFill>
              </a:rPr>
              <a:t>Menu</a:t>
            </a:r>
          </a:p>
          <a:p>
            <a:pPr lvl="1"/>
            <a:r>
              <a:rPr lang="en-US" b="1" dirty="0"/>
              <a:t>Default Event: </a:t>
            </a:r>
            <a:r>
              <a:rPr lang="en-US" dirty="0" err="1" smtClean="0"/>
              <a:t>MenuItemClick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08811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8162220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000" b="1" dirty="0" err="1" smtClean="0">
                <a:solidFill>
                  <a:srgbClr val="FF0000"/>
                </a:solidFill>
              </a:rPr>
              <a:t>RadioButton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Default Event: </a:t>
            </a:r>
            <a:r>
              <a:rPr lang="en-US" dirty="0" err="1" smtClean="0"/>
              <a:t>CheckedChanged</a:t>
            </a: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sz="3000" b="1" dirty="0" err="1" smtClean="0">
                <a:solidFill>
                  <a:srgbClr val="FF0000"/>
                </a:solidFill>
              </a:rPr>
              <a:t>RadioButtonList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Default Event: </a:t>
            </a:r>
            <a:r>
              <a:rPr lang="en-US" dirty="0" err="1" smtClean="0"/>
              <a:t>SelectedIndexChanged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688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947782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ASP.NET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ASP.NET Web Forms Model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 of .NET Framework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the Environment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ASP.NET: An Example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Event Handling in ASP.NET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Application and Session Events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5870581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Page and Control Events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Event Handling using Controls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Common Control Events</a:t>
            </a:r>
          </a:p>
          <a:p>
            <a:pPr algn="just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PostBack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NonPostBack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Events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Controls with Default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Events</a:t>
            </a: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Good Link: 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7"/>
              </a:rPr>
              <a:t>http://</a:t>
            </a:r>
            <a:r>
              <a:rPr lang="en-US" b="1" dirty="0" smtClean="0">
                <a:latin typeface="Calibri" pitchFamily="34" charset="0"/>
                <a:cs typeface="Calibri" pitchFamily="34" charset="0"/>
                <a:hlinkClick r:id="rId7"/>
              </a:rPr>
              <a:t>www.tutorialspoint.com/asp.net/asp.net_quick_guide.htm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403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Updating records in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using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 with database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the record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Update Command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Limit Data Selections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4270133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What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ASP.NET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ASP.NET Web Forms Model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 of .NET Framework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Setting the Environment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ASP.NET: An Example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Event Handling in ASP.NET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Application and Session Events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963415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Page and Control Events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Event Handling using Controls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Common Control Events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PostBack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NonPostBack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Events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Controls with Default Events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4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413684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ASP.</a:t>
            </a:r>
          </a:p>
          <a:p>
            <a:pPr algn="just"/>
            <a:r>
              <a:rPr lang="en-US" dirty="0" smtClean="0"/>
              <a:t>ASP stands for </a:t>
            </a:r>
            <a:r>
              <a:rPr lang="en-US" b="1" dirty="0" smtClean="0"/>
              <a:t>A</a:t>
            </a:r>
            <a:r>
              <a:rPr lang="en-US" dirty="0" smtClean="0"/>
              <a:t>ctive </a:t>
            </a:r>
            <a:r>
              <a:rPr lang="en-US" b="1" dirty="0" smtClean="0"/>
              <a:t>S</a:t>
            </a:r>
            <a:r>
              <a:rPr lang="en-US" dirty="0" smtClean="0"/>
              <a:t>erver </a:t>
            </a:r>
            <a:r>
              <a:rPr lang="en-US" b="1" dirty="0" smtClean="0"/>
              <a:t>P</a:t>
            </a:r>
            <a:r>
              <a:rPr lang="en-US" dirty="0" smtClean="0"/>
              <a:t>ages</a:t>
            </a:r>
          </a:p>
          <a:p>
            <a:r>
              <a:rPr lang="en-US" dirty="0" smtClean="0"/>
              <a:t>ASP is a program that runs inside </a:t>
            </a:r>
            <a:r>
              <a:rPr lang="en-US" b="1" dirty="0" smtClean="0"/>
              <a:t>IIS</a:t>
            </a:r>
            <a:endParaRPr lang="en-US" dirty="0" smtClean="0"/>
          </a:p>
          <a:p>
            <a:r>
              <a:rPr lang="en-US" dirty="0" smtClean="0"/>
              <a:t>IIS stands for </a:t>
            </a:r>
            <a:r>
              <a:rPr lang="en-US" b="1" dirty="0" smtClean="0"/>
              <a:t>I</a:t>
            </a:r>
            <a:r>
              <a:rPr lang="en-US" dirty="0" smtClean="0"/>
              <a:t>nternet </a:t>
            </a:r>
            <a:r>
              <a:rPr lang="en-US" b="1" dirty="0" smtClean="0"/>
              <a:t>I</a:t>
            </a:r>
            <a:r>
              <a:rPr lang="en-US" dirty="0" smtClean="0"/>
              <a:t>nformation </a:t>
            </a:r>
            <a:r>
              <a:rPr lang="en-US" b="1" dirty="0" smtClean="0"/>
              <a:t>S</a:t>
            </a:r>
            <a:r>
              <a:rPr lang="en-US" dirty="0" smtClean="0"/>
              <a:t>ervice</a:t>
            </a:r>
          </a:p>
          <a:p>
            <a:pPr algn="just"/>
            <a:r>
              <a:rPr lang="en-US" b="1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NET</a:t>
            </a:r>
          </a:p>
          <a:p>
            <a:pPr algn="just"/>
            <a:r>
              <a:rPr lang="en-US" dirty="0" smtClean="0"/>
              <a:t>A programming infrastructure created by Microsoft for building, deploying, and running applications and services that use .</a:t>
            </a:r>
            <a:r>
              <a:rPr lang="en-US" b="1" dirty="0" err="1" smtClean="0"/>
              <a:t>NET</a:t>
            </a:r>
            <a:r>
              <a:rPr lang="en-US" dirty="0" err="1" smtClean="0"/>
              <a:t>technologies</a:t>
            </a:r>
            <a:r>
              <a:rPr lang="en-US" dirty="0" smtClean="0"/>
              <a:t>, such as desktop applications and Web services. 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4136849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an ASP File?</a:t>
            </a:r>
          </a:p>
          <a:p>
            <a:r>
              <a:rPr lang="en-US" b="1" dirty="0" smtClean="0"/>
              <a:t>An ASP file is just</a:t>
            </a:r>
            <a:r>
              <a:rPr lang="en-US" dirty="0" smtClean="0"/>
              <a:t> the same as an HTML file</a:t>
            </a:r>
          </a:p>
          <a:p>
            <a:r>
              <a:rPr lang="en-US" b="1" dirty="0" smtClean="0"/>
              <a:t>An ASP file can contain </a:t>
            </a:r>
            <a:r>
              <a:rPr lang="en-US" dirty="0" smtClean="0"/>
              <a:t>text, HTML, XML, and scripts</a:t>
            </a:r>
          </a:p>
          <a:p>
            <a:r>
              <a:rPr lang="en-US" b="1" dirty="0" smtClean="0"/>
              <a:t>Scripts in an ASP </a:t>
            </a:r>
            <a:r>
              <a:rPr lang="en-US" dirty="0" smtClean="0"/>
              <a:t>file are executed on the server</a:t>
            </a:r>
          </a:p>
          <a:p>
            <a:r>
              <a:rPr lang="en-US" b="1" dirty="0" smtClean="0"/>
              <a:t>An ASP file </a:t>
            </a:r>
            <a:r>
              <a:rPr lang="en-US" dirty="0" smtClean="0"/>
              <a:t>has the file extension ".asp"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2296</Words>
  <Application>Microsoft Office PowerPoint</Application>
  <PresentationFormat>On-screen Show (4:3)</PresentationFormat>
  <Paragraphs>392</Paragraphs>
  <Slides>46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363</cp:revision>
  <dcterms:created xsi:type="dcterms:W3CDTF">2013-09-11T05:33:05Z</dcterms:created>
  <dcterms:modified xsi:type="dcterms:W3CDTF">2016-02-09T23:31:35Z</dcterms:modified>
</cp:coreProperties>
</file>