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layout39.xml" ContentType="application/vnd.openxmlformats-officedocument.drawingml.diagramLayout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colors49.xml" ContentType="application/vnd.openxmlformats-officedocument.drawingml.diagramColors+xml"/>
  <Override PartName="/ppt/diagrams/quickStyle31.xml" ContentType="application/vnd.openxmlformats-officedocument.drawingml.diagramStyle+xml"/>
  <Override PartName="/ppt/diagrams/colors38.xml" ContentType="application/vnd.openxmlformats-officedocument.drawingml.diagramColors+xml"/>
  <Override PartName="/ppt/diagrams/quickStyle42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layout42.xml" ContentType="application/vnd.openxmlformats-officedocument.drawingml.diagramLayout+xml"/>
  <Override PartName="/ppt/diagrams/colors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layout20.xml" ContentType="application/vnd.openxmlformats-officedocument.drawingml.diagramLayout+xml"/>
  <Default Extension="png" ContentType="image/png"/>
  <Override PartName="/ppt/diagrams/colors41.xml" ContentType="application/vnd.openxmlformats-officedocument.drawingml.diagramColor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diagrams/data43.xml" ContentType="application/vnd.openxmlformats-officedocument.drawingml.diagramData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diagrams/quickStyle47.xml" ContentType="application/vnd.openxmlformats-officedocument.drawingml.diagramStyl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quickStyle25.xml" ContentType="application/vnd.openxmlformats-officedocument.drawingml.diagramStyle+xml"/>
  <Override PartName="/ppt/diagrams/layout36.xml" ContentType="application/vnd.openxmlformats-officedocument.drawingml.diagramLayout+xml"/>
  <Override PartName="/ppt/diagrams/layout47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5.xml" ContentType="application/vnd.openxmlformats-officedocument.drawingml.diagramLayout+xml"/>
  <Override PartName="/ppt/diagrams/quickStyle50.xml" ContentType="application/vnd.openxmlformats-officedocument.drawingml.diagramStyle+xml"/>
  <Override PartName="/ppt/diagrams/quickStyle8.xml" ContentType="application/vnd.openxmlformats-officedocument.drawingml.diagramStyle+xml"/>
  <Override PartName="/ppt/diagrams/layout14.xml" ContentType="application/vnd.openxmlformats-officedocument.drawingml.diagramLayout+xml"/>
  <Override PartName="/ppt/diagrams/colors35.xml" ContentType="application/vnd.openxmlformats-officedocument.drawingml.diagramColors+xml"/>
  <Override PartName="/ppt/diagrams/colors46.xml" ContentType="application/vnd.openxmlformats-officedocument.drawingml.diagramColors+xml"/>
  <Override PartName="/ppt/diagrams/data48.xml" ContentType="application/vnd.openxmlformats-officedocument.drawingml.diagramData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ppt/diagrams/layout50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diagrams/colors31.xml" ContentType="application/vnd.openxmlformats-officedocument.drawingml.diagramColors+xml"/>
  <Override PartName="/ppt/diagrams/colors42.xml" ContentType="application/vnd.openxmlformats-officedocument.drawingml.diagramColors+xml"/>
  <Override PartName="/ppt/diagrams/data44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diagrams/data40.xml" ContentType="application/vnd.openxmlformats-officedocument.drawingml.diagramData+xml"/>
  <Override PartName="/ppt/diagrams/quickStyle48.xml" ContentType="application/vnd.openxmlformats-officedocument.drawingml.diagramStyl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layout48.xml" ContentType="application/vnd.openxmlformats-officedocument.drawingml.diagram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layout37.xml" ContentType="application/vnd.openxmlformats-officedocument.drawingml.diagramLayout+xml"/>
  <Override PartName="/ppt/diagrams/quickStyle44.xml" ContentType="application/vnd.openxmlformats-officedocument.drawingml.diagramStyl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layout44.xml" ContentType="application/vnd.openxmlformats-officedocument.drawingml.diagramLayout+xml"/>
  <Override PartName="/ppt/diagrams/colors47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diagrams/data49.xml" ContentType="application/vnd.openxmlformats-officedocument.drawingml.diagramData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  <Override PartName="/ppt/diagrams/colors43.xml" ContentType="application/vnd.openxmlformats-officedocument.drawingml.diagramColor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diagrams/data45.xml" ContentType="application/vnd.openxmlformats-officedocument.drawingml.diagramData+xml"/>
  <Override PartName="/ppt/diagrams/colors50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quickStyle49.xml" ContentType="application/vnd.openxmlformats-officedocument.drawingml.diagramStyl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diagrams/quickStyle38.xml" ContentType="application/vnd.openxmlformats-officedocument.drawingml.diagramStyle+xml"/>
  <Override PartName="/ppt/diagrams/data41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diagrams/layout38.xml" ContentType="application/vnd.openxmlformats-officedocument.drawingml.diagramLayout+xml"/>
  <Override PartName="/ppt/diagrams/quickStyle45.xml" ContentType="application/vnd.openxmlformats-officedocument.drawingml.diagramStyle+xml"/>
  <Override PartName="/ppt/diagrams/layout49.xml" ContentType="application/vnd.openxmlformats-officedocument.drawingml.diagramLayout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diagrams/layout45.xml" ContentType="application/vnd.openxmlformats-officedocument.drawingml.diagramLayout+xml"/>
  <Override PartName="/ppt/diagrams/colors48.xml" ContentType="application/vnd.openxmlformats-officedocument.drawingml.diagramColors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diagrams/colors44.xml" ContentType="application/vnd.openxmlformats-officedocument.drawingml.diagramColors+xml"/>
  <Override PartName="/ppt/diagrams/data46.xml" ContentType="application/vnd.openxmlformats-officedocument.drawingml.diagramData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40.xml" ContentType="application/vnd.openxmlformats-officedocument.drawingml.diagramColors+xml"/>
  <Override PartName="/ppt/diagrams/data42.xml" ContentType="application/vnd.openxmlformats-officedocument.drawingml.diagramData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diagrams/quickStyle46.xml" ContentType="application/vnd.openxmlformats-officedocument.drawingml.diagram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layout46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35.xml" ContentType="application/vnd.openxmlformats-officedocument.drawingml.diagramLayout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diagrams/colors45.xml" ContentType="application/vnd.openxmlformats-officedocument.drawingml.diagramColor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diagrams/data47.xml" ContentType="application/vnd.openxmlformats-officedocument.drawingml.diagramData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29.xml" ContentType="application/vnd.openxmlformats-officedocument.drawingml.diagramStyle+xml"/>
  <Override PartName="/ppt/diagrams/data50.xml" ContentType="application/vnd.openxmlformats-officedocument.drawingml.diagramData+xml"/>
  <Override PartName="/ppt/slides/slide51.xml" ContentType="application/vnd.openxmlformats-officedocument.presentationml.slide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  <Override PartName="/ppt/diagrams/quickStyle43.xml" ContentType="application/vnd.openxmlformats-officedocument.drawingml.diagramStyle+xml"/>
  <Override PartName="/ppt/diagrams/layout2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colors39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10.xml" ContentType="application/vnd.openxmlformats-officedocument.drawingml.diagramStyle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layout43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452" r:id="rId2"/>
    <p:sldId id="453" r:id="rId3"/>
    <p:sldId id="454" r:id="rId4"/>
    <p:sldId id="458" r:id="rId5"/>
    <p:sldId id="459" r:id="rId6"/>
    <p:sldId id="304" r:id="rId7"/>
    <p:sldId id="460" r:id="rId8"/>
    <p:sldId id="461" r:id="rId9"/>
    <p:sldId id="462" r:id="rId10"/>
    <p:sldId id="384" r:id="rId11"/>
    <p:sldId id="422" r:id="rId12"/>
    <p:sldId id="423" r:id="rId13"/>
    <p:sldId id="424" r:id="rId14"/>
    <p:sldId id="425" r:id="rId15"/>
    <p:sldId id="463" r:id="rId16"/>
    <p:sldId id="441" r:id="rId17"/>
    <p:sldId id="464" r:id="rId18"/>
    <p:sldId id="427" r:id="rId19"/>
    <p:sldId id="466" r:id="rId20"/>
    <p:sldId id="465" r:id="rId21"/>
    <p:sldId id="426" r:id="rId22"/>
    <p:sldId id="428" r:id="rId23"/>
    <p:sldId id="467" r:id="rId24"/>
    <p:sldId id="429" r:id="rId25"/>
    <p:sldId id="468" r:id="rId26"/>
    <p:sldId id="430" r:id="rId27"/>
    <p:sldId id="431" r:id="rId28"/>
    <p:sldId id="433" r:id="rId29"/>
    <p:sldId id="434" r:id="rId30"/>
    <p:sldId id="435" r:id="rId31"/>
    <p:sldId id="436" r:id="rId32"/>
    <p:sldId id="437" r:id="rId33"/>
    <p:sldId id="469" r:id="rId34"/>
    <p:sldId id="438" r:id="rId35"/>
    <p:sldId id="439" r:id="rId36"/>
    <p:sldId id="440" r:id="rId37"/>
    <p:sldId id="470" r:id="rId38"/>
    <p:sldId id="471" r:id="rId39"/>
    <p:sldId id="442" r:id="rId40"/>
    <p:sldId id="444" r:id="rId41"/>
    <p:sldId id="445" r:id="rId42"/>
    <p:sldId id="446" r:id="rId43"/>
    <p:sldId id="447" r:id="rId44"/>
    <p:sldId id="472" r:id="rId45"/>
    <p:sldId id="448" r:id="rId46"/>
    <p:sldId id="473" r:id="rId47"/>
    <p:sldId id="449" r:id="rId48"/>
    <p:sldId id="450" r:id="rId49"/>
    <p:sldId id="451" r:id="rId50"/>
    <p:sldId id="421" r:id="rId51"/>
    <p:sldId id="474" r:id="rId52"/>
    <p:sldId id="45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1A567-23F0-42D0-A2E6-3886C0DAA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D2600-6C97-4F32-B00F-D96585924F45}">
      <dgm:prSet custT="1"/>
      <dgm:spPr/>
      <dgm:t>
        <a:bodyPr/>
        <a:lstStyle/>
        <a:p>
          <a:pPr algn="ctr" rtl="0"/>
          <a:r>
            <a:rPr lang="en-US" sz="3600" dirty="0" smtClean="0"/>
            <a:t>Web Technologies and Programming</a:t>
          </a:r>
        </a:p>
        <a:p>
          <a:pPr algn="ctr" rtl="0"/>
          <a:r>
            <a:rPr lang="en-US" sz="3600" dirty="0" smtClean="0"/>
            <a:t>Lecture 29</a:t>
          </a:r>
          <a:endParaRPr lang="en-US" sz="3600" dirty="0"/>
        </a:p>
      </dgm:t>
    </dgm:pt>
    <dgm:pt modelId="{59F1DD2E-8B5C-4465-B8B1-6713AFC8FB5F}" type="parTrans" cxnId="{135E5A5B-EE53-447D-9C9C-11D93656F66D}">
      <dgm:prSet/>
      <dgm:spPr/>
      <dgm:t>
        <a:bodyPr/>
        <a:lstStyle/>
        <a:p>
          <a:endParaRPr lang="en-US"/>
        </a:p>
      </dgm:t>
    </dgm:pt>
    <dgm:pt modelId="{730BFA6A-0B35-4E5E-9254-EFAC1EA1B952}" type="sibTrans" cxnId="{135E5A5B-EE53-447D-9C9C-11D93656F66D}">
      <dgm:prSet/>
      <dgm:spPr/>
      <dgm:t>
        <a:bodyPr/>
        <a:lstStyle/>
        <a:p>
          <a:endParaRPr lang="en-US"/>
        </a:p>
      </dgm:t>
    </dgm:pt>
    <dgm:pt modelId="{A066085A-9674-46E4-B0BF-D0C728A69A1C}" type="pres">
      <dgm:prSet presAssocID="{FD71A567-23F0-42D0-A2E6-3886C0DAA8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7BE64-8717-48DF-AE6A-829B547CC5F7}" type="pres">
      <dgm:prSet presAssocID="{1A4D2600-6C97-4F32-B00F-D96585924F45}" presName="parentText" presStyleLbl="node1" presStyleIdx="0" presStyleCnt="1" custScaleY="3274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E5A5B-EE53-447D-9C9C-11D93656F66D}" srcId="{FD71A567-23F0-42D0-A2E6-3886C0DAA8C4}" destId="{1A4D2600-6C97-4F32-B00F-D96585924F45}" srcOrd="0" destOrd="0" parTransId="{59F1DD2E-8B5C-4465-B8B1-6713AFC8FB5F}" sibTransId="{730BFA6A-0B35-4E5E-9254-EFAC1EA1B952}"/>
    <dgm:cxn modelId="{ABAE25CD-DA66-43BE-9FAA-A0C57C390D09}" type="presOf" srcId="{1A4D2600-6C97-4F32-B00F-D96585924F45}" destId="{FE07BE64-8717-48DF-AE6A-829B547CC5F7}" srcOrd="0" destOrd="0" presId="urn:microsoft.com/office/officeart/2005/8/layout/vList2"/>
    <dgm:cxn modelId="{9E7ABA8B-5C6D-4D4D-AB52-A6BF7998C789}" type="presOf" srcId="{FD71A567-23F0-42D0-A2E6-3886C0DAA8C4}" destId="{A066085A-9674-46E4-B0BF-D0C728A69A1C}" srcOrd="0" destOrd="0" presId="urn:microsoft.com/office/officeart/2005/8/layout/vList2"/>
    <dgm:cxn modelId="{17B94F9A-C52C-4845-9F40-57965D82DBDD}" type="presParOf" srcId="{A066085A-9674-46E4-B0BF-D0C728A69A1C}" destId="{FE07BE64-8717-48DF-AE6A-829B547CC5F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1.1 Interoperability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54E088-AECE-4100-B39B-C501318D1FE4}" type="presOf" srcId="{3728125B-E2CF-4F6E-A028-E84444CD9056}" destId="{5BB62395-2E48-4B10-B79C-FA219043040E}" srcOrd="0" destOrd="0" presId="urn:microsoft.com/office/officeart/2005/8/layout/vList2"/>
    <dgm:cxn modelId="{1DDEFF8E-53C8-4224-A578-2FEE24F0E8FB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F9427D69-B2B1-40D0-A7BE-FDC81F23048B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1.2 Firewall Traversal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866E7C-D761-47D4-AC5A-C37A5DBBD525}" type="presOf" srcId="{3728125B-E2CF-4F6E-A028-E84444CD9056}" destId="{5BB62395-2E48-4B10-B79C-FA219043040E}" srcOrd="0" destOrd="0" presId="urn:microsoft.com/office/officeart/2005/8/layout/vList2"/>
    <dgm:cxn modelId="{8FBCB41F-355E-44C5-A4E6-903F5F704D60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6F1C7B29-58A4-4049-8A58-B2D603B977A4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1.3 Complexity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FC9EE7-9B2D-491F-A403-67668E88A26F}" type="presOf" srcId="{3728125B-E2CF-4F6E-A028-E84444CD9056}" destId="{5BB62395-2E48-4B10-B79C-FA219043040E}" srcOrd="0" destOrd="0" presId="urn:microsoft.com/office/officeart/2005/8/layout/vList2"/>
    <dgm:cxn modelId="{D34C1521-5972-4B62-BB76-7A777F3590A8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8BF6C26E-0AD3-4E73-BCBA-6B1E808909A6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2. Web Services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64C4DD-CBE2-487B-9E92-0E1470F8FCB0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26962FDE-C541-44FC-85C9-F3648600D7CA}" type="presOf" srcId="{3728125B-E2CF-4F6E-A028-E84444CD9056}" destId="{5BB62395-2E48-4B10-B79C-FA219043040E}" srcOrd="0" destOrd="0" presId="urn:microsoft.com/office/officeart/2005/8/layout/vList2"/>
    <dgm:cxn modelId="{E575B2BC-A92D-4112-BABB-E99BF30A4D2F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2. Web Services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BDD1EE-1F04-4BD3-A45F-37580846666A}" type="presOf" srcId="{92B95CBD-A730-481F-AD91-61BFF8F3AD71}" destId="{060E133F-72D8-4CC6-8F7F-75CFF64A81CE}" srcOrd="0" destOrd="0" presId="urn:microsoft.com/office/officeart/2005/8/layout/vList2"/>
    <dgm:cxn modelId="{5BB29AD4-327D-42D5-8D02-6BD2F56E22A8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BBCBDF41-7783-4853-80BE-2B82FF1018BF}" type="presParOf" srcId="{060E133F-72D8-4CC6-8F7F-75CFF64A81CE}" destId="{5BB62395-2E48-4B10-B79C-FA219043040E}" srcOrd="0" destOrd="0" presId="urn:microsoft.com/office/officeart/2005/8/layout/vList2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2. Web Services Advantages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B90063-3F05-4E12-A423-F7659E6AF53A}" type="presOf" srcId="{3728125B-E2CF-4F6E-A028-E84444CD9056}" destId="{5BB62395-2E48-4B10-B79C-FA219043040E}" srcOrd="0" destOrd="0" presId="urn:microsoft.com/office/officeart/2005/8/layout/vList2"/>
    <dgm:cxn modelId="{5C2B29D1-3C10-43E4-B60F-DE3459BE5568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0AA3B09D-6695-45BF-AFCF-5FB916BAED2A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2. Web Services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A0E633-695C-4FD8-9BF9-C336AFA7BC18}" type="presOf" srcId="{92B95CBD-A730-481F-AD91-61BFF8F3AD71}" destId="{060E133F-72D8-4CC6-8F7F-75CFF64A81CE}" srcOrd="0" destOrd="0" presId="urn:microsoft.com/office/officeart/2005/8/layout/vList2"/>
    <dgm:cxn modelId="{828774F7-8210-4C63-AA00-D1B76D98A53D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F62303AC-C372-4CD0-A5C1-465F7C3F1ABA}" type="presParOf" srcId="{060E133F-72D8-4CC6-8F7F-75CFF64A81CE}" destId="{5BB62395-2E48-4B10-B79C-FA219043040E}" srcOrd="0" destOrd="0" presId="urn:microsoft.com/office/officeart/2005/8/layout/vList2"/>
  </dgm:cxnLst>
  <dgm:bg/>
  <dgm:whole/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3. Model of Web Services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77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EA30CB-ABE2-4654-B219-EE44C8D397C2}" type="presOf" srcId="{92B95CBD-A730-481F-AD91-61BFF8F3AD71}" destId="{060E133F-72D8-4CC6-8F7F-75CFF64A81CE}" srcOrd="0" destOrd="0" presId="urn:microsoft.com/office/officeart/2005/8/layout/vList2"/>
    <dgm:cxn modelId="{0F079586-1982-4425-8D69-F028B6A4572D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79C6B271-2A5E-4AD6-A3DB-BF001822F246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3. Model of Web Services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77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B1C3A9-529A-425F-AE96-1CA4079AEF63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FA85C424-F041-42B6-A154-46539DAFDB6F}" type="presOf" srcId="{3728125B-E2CF-4F6E-A028-E84444CD9056}" destId="{5BB62395-2E48-4B10-B79C-FA219043040E}" srcOrd="0" destOrd="0" presId="urn:microsoft.com/office/officeart/2005/8/layout/vList2"/>
    <dgm:cxn modelId="{3C4FBD06-2017-41F3-8FFD-105D6E268A26}" type="presParOf" srcId="{060E133F-72D8-4CC6-8F7F-75CFF64A81CE}" destId="{5BB62395-2E48-4B10-B79C-FA219043040E}" srcOrd="0" destOrd="0" presId="urn:microsoft.com/office/officeart/2005/8/layout/vList2"/>
  </dgm:cxnLst>
  <dgm:bg/>
  <dgm:whole/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3. Model of Web Services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77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041070-3612-4D77-B57F-1EA7ACB3A24F}" type="presOf" srcId="{3728125B-E2CF-4F6E-A028-E84444CD9056}" destId="{5BB62395-2E48-4B10-B79C-FA219043040E}" srcOrd="0" destOrd="0" presId="urn:microsoft.com/office/officeart/2005/8/layout/vList2"/>
    <dgm:cxn modelId="{7A028BF0-C9EB-4BFF-8753-36DF39C9831F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C35AAD7E-998C-4DC3-BFC9-7886ADFF23C5}" type="presParOf" srcId="{060E133F-72D8-4CC6-8F7F-75CFF64A81CE}" destId="{5BB62395-2E48-4B10-B79C-FA219043040E}" srcOrd="0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F931CF-470F-49A5-B9D4-47349BCC41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3A561-BE68-4CCD-ACB1-DC82277685B6}">
      <dgm:prSet/>
      <dgm:spPr/>
      <dgm:t>
        <a:bodyPr/>
        <a:lstStyle/>
        <a:p>
          <a:pPr algn="ctr" rtl="0"/>
          <a:r>
            <a:rPr lang="en-US" b="1" dirty="0" smtClean="0"/>
            <a:t>Web Services, Intro to Web Hosting</a:t>
          </a:r>
          <a:endParaRPr lang="en-US" dirty="0"/>
        </a:p>
      </dgm:t>
    </dgm:pt>
    <dgm:pt modelId="{27A2B6BD-55B3-419E-B738-F3DB75D36368}" type="parTrans" cxnId="{3002E0AB-2131-440F-AAC0-2CED2680F749}">
      <dgm:prSet/>
      <dgm:spPr/>
      <dgm:t>
        <a:bodyPr/>
        <a:lstStyle/>
        <a:p>
          <a:endParaRPr lang="en-US"/>
        </a:p>
      </dgm:t>
    </dgm:pt>
    <dgm:pt modelId="{34BCFE59-57D0-4C5E-AF6E-B698D6AE2AFF}" type="sibTrans" cxnId="{3002E0AB-2131-440F-AAC0-2CED2680F749}">
      <dgm:prSet/>
      <dgm:spPr/>
      <dgm:t>
        <a:bodyPr/>
        <a:lstStyle/>
        <a:p>
          <a:endParaRPr lang="en-US"/>
        </a:p>
      </dgm:t>
    </dgm:pt>
    <dgm:pt modelId="{F132620C-0ACF-4C63-A9B8-F23DABD85B5F}" type="pres">
      <dgm:prSet presAssocID="{77F931CF-470F-49A5-B9D4-47349BCC41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31FA19-AD1A-4F39-A14A-35215D1D842C}" type="pres">
      <dgm:prSet presAssocID="{EFD3A561-BE68-4CCD-ACB1-DC82277685B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B6E887-10A6-487F-99A9-E867C8414E80}" type="presOf" srcId="{77F931CF-470F-49A5-B9D4-47349BCC4191}" destId="{F132620C-0ACF-4C63-A9B8-F23DABD85B5F}" srcOrd="0" destOrd="0" presId="urn:microsoft.com/office/officeart/2005/8/layout/vList2"/>
    <dgm:cxn modelId="{3B574482-11E9-4E9A-B9D3-B20D921A9F05}" type="presOf" srcId="{EFD3A561-BE68-4CCD-ACB1-DC82277685B6}" destId="{D531FA19-AD1A-4F39-A14A-35215D1D842C}" srcOrd="0" destOrd="0" presId="urn:microsoft.com/office/officeart/2005/8/layout/vList2"/>
    <dgm:cxn modelId="{3002E0AB-2131-440F-AAC0-2CED2680F749}" srcId="{77F931CF-470F-49A5-B9D4-47349BCC4191}" destId="{EFD3A561-BE68-4CCD-ACB1-DC82277685B6}" srcOrd="0" destOrd="0" parTransId="{27A2B6BD-55B3-419E-B738-F3DB75D36368}" sibTransId="{34BCFE59-57D0-4C5E-AF6E-B698D6AE2AFF}"/>
    <dgm:cxn modelId="{F9971EDF-70FD-4B8B-AA1C-27D90201E620}" type="presParOf" srcId="{F132620C-0ACF-4C63-A9B8-F23DABD85B5F}" destId="{D531FA19-AD1A-4F39-A14A-35215D1D84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4. Components of Web Services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77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562B7D-35DF-4038-981D-89EC7F54FDBD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93029F1F-7405-4F2B-AA20-11EFE2B5D346}" type="presOf" srcId="{92B95CBD-A730-481F-AD91-61BFF8F3AD71}" destId="{060E133F-72D8-4CC6-8F7F-75CFF64A81CE}" srcOrd="0" destOrd="0" presId="urn:microsoft.com/office/officeart/2005/8/layout/vList2"/>
    <dgm:cxn modelId="{602E7199-C7B7-4E36-A779-6DDD4A820669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4.1 XML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77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7D6769-91D9-415D-B435-4201F6215C79}" type="presOf" srcId="{3728125B-E2CF-4F6E-A028-E84444CD9056}" destId="{5BB62395-2E48-4B10-B79C-FA219043040E}" srcOrd="0" destOrd="0" presId="urn:microsoft.com/office/officeart/2005/8/layout/vList2"/>
    <dgm:cxn modelId="{C0B96932-7BD9-438A-B1B5-3889F40EB75C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542B89D8-41CB-4A8B-A0B6-1526CCB3D868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4.1 XML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77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BF9AAB-AF9F-467B-89B8-A13160FCF13C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50064E5C-060C-4021-A102-7452FA4E72F1}" type="presOf" srcId="{3728125B-E2CF-4F6E-A028-E84444CD9056}" destId="{5BB62395-2E48-4B10-B79C-FA219043040E}" srcOrd="0" destOrd="0" presId="urn:microsoft.com/office/officeart/2005/8/layout/vList2"/>
    <dgm:cxn modelId="{94CA366F-FB31-4702-A23B-DE58FC7E8C0E}" type="presParOf" srcId="{060E133F-72D8-4CC6-8F7F-75CFF64A81CE}" destId="{5BB62395-2E48-4B10-B79C-FA219043040E}" srcOrd="0" destOrd="0" presId="urn:microsoft.com/office/officeart/2005/8/layout/vList2"/>
  </dgm:cxnLst>
  <dgm:bg/>
  <dgm:whole/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4.1 XML (Example)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77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75C62C-7186-4D44-A443-B92D1A46B5A6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F4FDBD21-95D6-43A6-9F48-26F67610EE48}" type="presOf" srcId="{3728125B-E2CF-4F6E-A028-E84444CD9056}" destId="{5BB62395-2E48-4B10-B79C-FA219043040E}" srcOrd="0" destOrd="0" presId="urn:microsoft.com/office/officeart/2005/8/layout/vList2"/>
    <dgm:cxn modelId="{B5BEBAD0-F0FD-448A-A554-1F96F7CE62ED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4.2 SOAP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77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794BEB-3342-4C80-85C1-E1ECFFB08846}" type="presOf" srcId="{3728125B-E2CF-4F6E-A028-E84444CD9056}" destId="{5BB62395-2E48-4B10-B79C-FA219043040E}" srcOrd="0" destOrd="0" presId="urn:microsoft.com/office/officeart/2005/8/layout/vList2"/>
    <dgm:cxn modelId="{8387DD1C-8093-4120-8AB0-F6B22661CD10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CB6403EA-4863-4CE4-A045-5482D87D8714}" type="presParOf" srcId="{060E133F-72D8-4CC6-8F7F-75CFF64A81CE}" destId="{5BB62395-2E48-4B10-B79C-FA219043040E}" srcOrd="0" destOrd="0" presId="urn:microsoft.com/office/officeart/2005/8/layout/vList2"/>
  </dgm:cxnLst>
  <dgm:bg/>
  <dgm:whole/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4.2 SOAP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77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4D6384-65C6-4975-9AD6-332FE0EF9437}" type="presOf" srcId="{3728125B-E2CF-4F6E-A028-E84444CD9056}" destId="{5BB62395-2E48-4B10-B79C-FA219043040E}" srcOrd="0" destOrd="0" presId="urn:microsoft.com/office/officeart/2005/8/layout/vList2"/>
    <dgm:cxn modelId="{FC8EB5DE-F166-4FE1-9D9A-4D6C5C66EA81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19551C10-A760-4025-83DE-D3B8DF73FA92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4.2 SOAP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77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7F6F85-21A1-4792-A5B8-10E147EB7F04}" type="presOf" srcId="{3728125B-E2CF-4F6E-A028-E84444CD9056}" destId="{5BB62395-2E48-4B10-B79C-FA219043040E}" srcOrd="0" destOrd="0" presId="urn:microsoft.com/office/officeart/2005/8/layout/vList2"/>
    <dgm:cxn modelId="{35F01CC7-D453-4E6E-B948-DAE390F889D1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402C8948-A7E0-40F1-9602-AEF907781337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4.2 SOAP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77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090945-B677-49DC-B491-D48C0C73CA4B}" type="presOf" srcId="{3728125B-E2CF-4F6E-A028-E84444CD9056}" destId="{5BB62395-2E48-4B10-B79C-FA219043040E}" srcOrd="0" destOrd="0" presId="urn:microsoft.com/office/officeart/2005/8/layout/vList2"/>
    <dgm:cxn modelId="{B35E8512-2B1A-4D5B-9A40-5F186BA7B82B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EFAF3DF1-0E4A-44F5-8294-D5BC5C3547F5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4.2 SOAP (A Request)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77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F39905-A6D0-416C-9FC9-644E62D674A5}" type="presOf" srcId="{3728125B-E2CF-4F6E-A028-E84444CD9056}" destId="{5BB62395-2E48-4B10-B79C-FA219043040E}" srcOrd="0" destOrd="0" presId="urn:microsoft.com/office/officeart/2005/8/layout/vList2"/>
    <dgm:cxn modelId="{2541010C-7214-41E1-A7C4-1370C539A381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A27EC2E7-34CF-4FF1-B1E7-98311549A360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4.2 SOAP (A Response)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77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AB92AA-79A6-435E-B3FA-E671CF128AF3}" type="presOf" srcId="{3728125B-E2CF-4F6E-A028-E84444CD9056}" destId="{5BB62395-2E48-4B10-B79C-FA219043040E}" srcOrd="0" destOrd="0" presId="urn:microsoft.com/office/officeart/2005/8/layout/vList2"/>
    <dgm:cxn modelId="{42274CA3-441A-4186-8C34-999CB7D378DE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88A2EAE0-3B95-40C3-BF51-0F3E54D92E6D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70D270-9193-48C8-97B6-3102DA6C19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5A3213-F46C-46C5-B31C-B3B8C97CB164}">
      <dgm:prSet/>
      <dgm:spPr/>
      <dgm:t>
        <a:bodyPr/>
        <a:lstStyle/>
        <a:p>
          <a:pPr rtl="0"/>
          <a:r>
            <a:rPr lang="en-US" b="1" dirty="0" smtClean="0"/>
            <a:t>Summary of Previous Lecture</a:t>
          </a:r>
          <a:endParaRPr lang="en-US" dirty="0"/>
        </a:p>
      </dgm:t>
    </dgm:pt>
    <dgm:pt modelId="{72283153-CD60-40FE-B12F-D9C4277A6BD9}" type="parTrans" cxnId="{67B035D3-773C-476C-B3CF-26A92D7E2DFD}">
      <dgm:prSet/>
      <dgm:spPr/>
      <dgm:t>
        <a:bodyPr/>
        <a:lstStyle/>
        <a:p>
          <a:endParaRPr lang="en-US"/>
        </a:p>
      </dgm:t>
    </dgm:pt>
    <dgm:pt modelId="{B8155344-9386-4488-BDA1-B8C12F7AE5F0}" type="sibTrans" cxnId="{67B035D3-773C-476C-B3CF-26A92D7E2DFD}">
      <dgm:prSet/>
      <dgm:spPr/>
      <dgm:t>
        <a:bodyPr/>
        <a:lstStyle/>
        <a:p>
          <a:endParaRPr lang="en-US"/>
        </a:p>
      </dgm:t>
    </dgm:pt>
    <dgm:pt modelId="{D8AC2083-F711-462F-8375-51E8A05DA161}" type="pres">
      <dgm:prSet presAssocID="{4070D270-9193-48C8-97B6-3102DA6C19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6DDF9C-A945-4EF9-A4D7-15AE4FDAABD7}" type="pres">
      <dgm:prSet presAssocID="{A95A3213-F46C-46C5-B31C-B3B8C97CB16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B035D3-773C-476C-B3CF-26A92D7E2DFD}" srcId="{4070D270-9193-48C8-97B6-3102DA6C1955}" destId="{A95A3213-F46C-46C5-B31C-B3B8C97CB164}" srcOrd="0" destOrd="0" parTransId="{72283153-CD60-40FE-B12F-D9C4277A6BD9}" sibTransId="{B8155344-9386-4488-BDA1-B8C12F7AE5F0}"/>
    <dgm:cxn modelId="{F395D323-BD8E-4256-835E-1FD1011FD720}" type="presOf" srcId="{A95A3213-F46C-46C5-B31C-B3B8C97CB164}" destId="{126DDF9C-A945-4EF9-A4D7-15AE4FDAABD7}" srcOrd="0" destOrd="0" presId="urn:microsoft.com/office/officeart/2005/8/layout/vList2"/>
    <dgm:cxn modelId="{594E1B8F-FA2A-42CC-86D4-21592933A721}" type="presOf" srcId="{4070D270-9193-48C8-97B6-3102DA6C1955}" destId="{D8AC2083-F711-462F-8375-51E8A05DA161}" srcOrd="0" destOrd="0" presId="urn:microsoft.com/office/officeart/2005/8/layout/vList2"/>
    <dgm:cxn modelId="{F87DC916-8259-4BDC-A8CD-7978F87B2A64}" type="presParOf" srcId="{D8AC2083-F711-462F-8375-51E8A05DA161}" destId="{126DDF9C-A945-4EF9-A4D7-15AE4FDAABD7}" srcOrd="0" destOrd="0" presId="urn:microsoft.com/office/officeart/2005/8/layout/vList2"/>
  </dgm:cxnLst>
  <dgm:bg/>
  <dgm:whole/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4.2 SOAP (Security Issue)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77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902432-7C98-4CD1-8AD1-8014BB073FA9}" type="presOf" srcId="{92B95CBD-A730-481F-AD91-61BFF8F3AD71}" destId="{060E133F-72D8-4CC6-8F7F-75CFF64A81CE}" srcOrd="0" destOrd="0" presId="urn:microsoft.com/office/officeart/2005/8/layout/vList2"/>
    <dgm:cxn modelId="{FF8BE02E-FA20-4E13-AF62-8E199472D860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2E7349F0-C557-44B9-A0A7-A5C8F849FD23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4.3 WSDL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77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6B96ED-9CE5-4122-AFFC-A2B8A18936D5}" type="presOf" srcId="{3728125B-E2CF-4F6E-A028-E84444CD9056}" destId="{5BB62395-2E48-4B10-B79C-FA219043040E}" srcOrd="0" destOrd="0" presId="urn:microsoft.com/office/officeart/2005/8/layout/vList2"/>
    <dgm:cxn modelId="{6370D5FB-A18C-453D-83C6-7F824AAC1920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E3A52BA7-9B4A-443F-ACE0-11671D78124F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4.3 WSDL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77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158AA2-B5FF-4050-A530-82917F6255F8}" type="presOf" srcId="{92B95CBD-A730-481F-AD91-61BFF8F3AD71}" destId="{060E133F-72D8-4CC6-8F7F-75CFF64A81CE}" srcOrd="0" destOrd="0" presId="urn:microsoft.com/office/officeart/2005/8/layout/vList2"/>
    <dgm:cxn modelId="{DFA344E7-30CD-440B-9340-2F9C1BCC0BB8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9062228D-AFD9-42C9-B18E-954DAED566EA}" type="presParOf" srcId="{060E133F-72D8-4CC6-8F7F-75CFF64A81CE}" destId="{5BB62395-2E48-4B10-B79C-FA219043040E}" srcOrd="0" destOrd="0" presId="urn:microsoft.com/office/officeart/2005/8/layout/vList2"/>
  </dgm:cxnLst>
  <dgm:bg/>
  <dgm:whole/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4.3 WSDL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77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3A6DCF-B40A-45DD-AB2F-55D4A572A491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7A849359-48C2-4687-B8BE-17D32E1500CF}" type="presOf" srcId="{3728125B-E2CF-4F6E-A028-E84444CD9056}" destId="{5BB62395-2E48-4B10-B79C-FA219043040E}" srcOrd="0" destOrd="0" presId="urn:microsoft.com/office/officeart/2005/8/layout/vList2"/>
    <dgm:cxn modelId="{1076781B-D8D2-4E6D-B1CB-FC7C29BAE40E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4.3 WSDL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77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D26B48-66C8-40B3-9D1F-45ADAA8DCA13}" type="presOf" srcId="{92B95CBD-A730-481F-AD91-61BFF8F3AD71}" destId="{060E133F-72D8-4CC6-8F7F-75CFF64A81CE}" srcOrd="0" destOrd="0" presId="urn:microsoft.com/office/officeart/2005/8/layout/vList2"/>
    <dgm:cxn modelId="{A105F3E3-CC52-407E-B08E-B20525C52667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6E982C1B-AA4A-4817-A265-32599EB4252A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4.4 UDDI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77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479EB6-F44B-4868-8AD5-B69E94E39204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4A7E105C-5851-4D64-A158-43B61630EF76}" type="presOf" srcId="{92B95CBD-A730-481F-AD91-61BFF8F3AD71}" destId="{060E133F-72D8-4CC6-8F7F-75CFF64A81CE}" srcOrd="0" destOrd="0" presId="urn:microsoft.com/office/officeart/2005/8/layout/vList2"/>
    <dgm:cxn modelId="{5540D902-62EC-4C62-982E-375FCA95E1E8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4.4 UDDI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77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194722-6400-4D54-8871-885F0CB5FFDF}" type="presOf" srcId="{3728125B-E2CF-4F6E-A028-E84444CD9056}" destId="{5BB62395-2E48-4B10-B79C-FA219043040E}" srcOrd="0" destOrd="0" presId="urn:microsoft.com/office/officeart/2005/8/layout/vList2"/>
    <dgm:cxn modelId="{012C6234-ADAD-453B-A32A-1E4BAABE8761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FC5AA60E-48A9-4329-97FF-DE657D400EA0}" type="presParOf" srcId="{060E133F-72D8-4CC6-8F7F-75CFF64A81CE}" destId="{5BB62395-2E48-4B10-B79C-FA219043040E}" srcOrd="0" destOrd="0" presId="urn:microsoft.com/office/officeart/2005/8/layout/vList2"/>
  </dgm:cxnLst>
  <dgm:bg/>
  <dgm:whole/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5. Introduction to Web Hosting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77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2CC656-3C78-4E09-95F1-6FFCDF9C1975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11F34295-04B3-4351-9A7B-B31B961CB7FE}" type="presOf" srcId="{3728125B-E2CF-4F6E-A028-E84444CD9056}" destId="{5BB62395-2E48-4B10-B79C-FA219043040E}" srcOrd="0" destOrd="0" presId="urn:microsoft.com/office/officeart/2005/8/layout/vList2"/>
    <dgm:cxn modelId="{FD953911-2AC0-4E47-9FCF-12F572CF5665}" type="presParOf" srcId="{060E133F-72D8-4CC6-8F7F-75CFF64A81CE}" destId="{5BB62395-2E48-4B10-B79C-FA219043040E}" srcOrd="0" destOrd="0" presId="urn:microsoft.com/office/officeart/2005/8/layout/vList2"/>
  </dgm:cxnLst>
  <dgm:bg/>
  <dgm:whole/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5. Introduction to Web Hosting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77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A427C3-D2F4-40B0-BE45-3B158390EB98}" type="presOf" srcId="{3728125B-E2CF-4F6E-A028-E84444CD9056}" destId="{5BB62395-2E48-4B10-B79C-FA219043040E}" srcOrd="0" destOrd="0" presId="urn:microsoft.com/office/officeart/2005/8/layout/vList2"/>
    <dgm:cxn modelId="{F0598AD0-BF69-4A7F-87C4-5852BF9025E9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DBAB19F3-E295-4E8A-9D1C-A69AC9CF2009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5. Types of Web Hosting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77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E6A5C4-37AC-4165-B078-30ECDAE5686F}" type="presOf" srcId="{92B95CBD-A730-481F-AD91-61BFF8F3AD71}" destId="{060E133F-72D8-4CC6-8F7F-75CFF64A81CE}" srcOrd="0" destOrd="0" presId="urn:microsoft.com/office/officeart/2005/8/layout/vList2"/>
    <dgm:cxn modelId="{3198CCD5-735B-4AF8-8220-6E027BD16FED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41E7C921-3233-4BA7-882C-2C7E43560371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70D270-9193-48C8-97B6-3102DA6C19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5A3213-F46C-46C5-B31C-B3B8C97CB164}">
      <dgm:prSet/>
      <dgm:spPr/>
      <dgm:t>
        <a:bodyPr/>
        <a:lstStyle/>
        <a:p>
          <a:pPr rtl="0"/>
          <a:r>
            <a:rPr lang="en-US" b="1" dirty="0" smtClean="0"/>
            <a:t>Summary of Previous Lecture</a:t>
          </a:r>
          <a:endParaRPr lang="en-US" dirty="0"/>
        </a:p>
      </dgm:t>
    </dgm:pt>
    <dgm:pt modelId="{72283153-CD60-40FE-B12F-D9C4277A6BD9}" type="parTrans" cxnId="{67B035D3-773C-476C-B3CF-26A92D7E2DFD}">
      <dgm:prSet/>
      <dgm:spPr/>
      <dgm:t>
        <a:bodyPr/>
        <a:lstStyle/>
        <a:p>
          <a:endParaRPr lang="en-US"/>
        </a:p>
      </dgm:t>
    </dgm:pt>
    <dgm:pt modelId="{B8155344-9386-4488-BDA1-B8C12F7AE5F0}" type="sibTrans" cxnId="{67B035D3-773C-476C-B3CF-26A92D7E2DFD}">
      <dgm:prSet/>
      <dgm:spPr/>
      <dgm:t>
        <a:bodyPr/>
        <a:lstStyle/>
        <a:p>
          <a:endParaRPr lang="en-US"/>
        </a:p>
      </dgm:t>
    </dgm:pt>
    <dgm:pt modelId="{D8AC2083-F711-462F-8375-51E8A05DA161}" type="pres">
      <dgm:prSet presAssocID="{4070D270-9193-48C8-97B6-3102DA6C19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6DDF9C-A945-4EF9-A4D7-15AE4FDAABD7}" type="pres">
      <dgm:prSet presAssocID="{A95A3213-F46C-46C5-B31C-B3B8C97CB164}" presName="parentText" presStyleLbl="node1" presStyleIdx="0" presStyleCnt="1" custLinFactNeighborX="292" custLinFactNeighborY="-2363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DF29BF-4B72-40FB-A566-275C685170AB}" type="presOf" srcId="{A95A3213-F46C-46C5-B31C-B3B8C97CB164}" destId="{126DDF9C-A945-4EF9-A4D7-15AE4FDAABD7}" srcOrd="0" destOrd="0" presId="urn:microsoft.com/office/officeart/2005/8/layout/vList2"/>
    <dgm:cxn modelId="{67B035D3-773C-476C-B3CF-26A92D7E2DFD}" srcId="{4070D270-9193-48C8-97B6-3102DA6C1955}" destId="{A95A3213-F46C-46C5-B31C-B3B8C97CB164}" srcOrd="0" destOrd="0" parTransId="{72283153-CD60-40FE-B12F-D9C4277A6BD9}" sibTransId="{B8155344-9386-4488-BDA1-B8C12F7AE5F0}"/>
    <dgm:cxn modelId="{D41EED19-9AC9-43F6-A5C8-51396DBB91A4}" type="presOf" srcId="{4070D270-9193-48C8-97B6-3102DA6C1955}" destId="{D8AC2083-F711-462F-8375-51E8A05DA161}" srcOrd="0" destOrd="0" presId="urn:microsoft.com/office/officeart/2005/8/layout/vList2"/>
    <dgm:cxn modelId="{925A4C3A-0C8B-4100-8167-F96A50CF8D04}" type="presParOf" srcId="{D8AC2083-F711-462F-8375-51E8A05DA161}" destId="{126DDF9C-A945-4EF9-A4D7-15AE4FDAABD7}" srcOrd="0" destOrd="0" presId="urn:microsoft.com/office/officeart/2005/8/layout/vList2"/>
  </dgm:cxnLst>
  <dgm:bg/>
  <dgm:whole/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5.1 Self-Hosting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77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7A5A8D-6D21-4D53-BD02-07D8E55EB175}" type="presOf" srcId="{3728125B-E2CF-4F6E-A028-E84444CD9056}" destId="{5BB62395-2E48-4B10-B79C-FA219043040E}" srcOrd="0" destOrd="0" presId="urn:microsoft.com/office/officeart/2005/8/layout/vList2"/>
    <dgm:cxn modelId="{6BA6DFB2-8368-46BA-9360-816D531EA764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63950471-9647-4788-9D1D-65ADF49DDD4D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5.2 Shared-Hosting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77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8CB47B-BF03-4932-9AF5-F259FF19590A}" type="presOf" srcId="{92B95CBD-A730-481F-AD91-61BFF8F3AD71}" destId="{060E133F-72D8-4CC6-8F7F-75CFF64A81CE}" srcOrd="0" destOrd="0" presId="urn:microsoft.com/office/officeart/2005/8/layout/vList2"/>
    <dgm:cxn modelId="{CBB15387-18AB-4E30-9264-DDB23F225B76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F31E5A04-1028-4F06-A4CE-DFE779CD914D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5.3 Dedicated-Hosting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77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C9A330-1573-43CF-B767-3DE7C2E523C7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E4304103-09C3-4772-A935-4A8DC767EF2E}" type="presOf" srcId="{92B95CBD-A730-481F-AD91-61BFF8F3AD71}" destId="{060E133F-72D8-4CC6-8F7F-75CFF64A81CE}" srcOrd="0" destOrd="0" presId="urn:microsoft.com/office/officeart/2005/8/layout/vList2"/>
    <dgm:cxn modelId="{B0142978-0674-4A3C-B802-79FA73EEDC08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5.4 </a:t>
          </a:r>
          <a:r>
            <a:rPr lang="en-US" b="1" i="0" dirty="0" smtClean="0"/>
            <a:t>Grid Hosting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77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0A26E5-87DA-411F-BC29-8D9919D100D2}" type="presOf" srcId="{3728125B-E2CF-4F6E-A028-E84444CD9056}" destId="{5BB62395-2E48-4B10-B79C-FA219043040E}" srcOrd="0" destOrd="0" presId="urn:microsoft.com/office/officeart/2005/8/layout/vList2"/>
    <dgm:cxn modelId="{682D03E0-3A81-402E-9135-EA9BBE6A13AF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B1F0A46E-3004-4645-A019-125CA485538A}" type="presParOf" srcId="{060E133F-72D8-4CC6-8F7F-75CFF64A81CE}" destId="{5BB62395-2E48-4B10-B79C-FA219043040E}" srcOrd="0" destOrd="0" presId="urn:microsoft.com/office/officeart/2005/8/layout/vList2"/>
  </dgm:cxnLst>
  <dgm:bg/>
  <dgm:whole/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5.5 Collocated-Hosting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77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4C9D63-9B99-4D66-A161-6BE5FE55EBD2}" type="presOf" srcId="{92B95CBD-A730-481F-AD91-61BFF8F3AD71}" destId="{060E133F-72D8-4CC6-8F7F-75CFF64A81CE}" srcOrd="0" destOrd="0" presId="urn:microsoft.com/office/officeart/2005/8/layout/vList2"/>
    <dgm:cxn modelId="{DDF61E9C-C694-4167-9795-9B6E3F87AD0B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CE52B29C-EDE6-44BB-966A-BC36B0C425B2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0" dirty="0" smtClean="0"/>
            <a:t>5.2 </a:t>
          </a:r>
          <a:r>
            <a:rPr lang="en-US" b="0" i="0" dirty="0" smtClean="0"/>
            <a:t>Web Hosting Companies</a:t>
          </a:r>
          <a:endParaRPr lang="en-US" b="0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77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274475-BDA7-4CD5-B5DB-64E576ED580A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7400B37E-8AA0-4AD8-98BD-2CCFF385262F}" type="presOf" srcId="{92B95CBD-A730-481F-AD91-61BFF8F3AD71}" destId="{060E133F-72D8-4CC6-8F7F-75CFF64A81CE}" srcOrd="0" destOrd="0" presId="urn:microsoft.com/office/officeart/2005/8/layout/vList2"/>
    <dgm:cxn modelId="{6D52AD4F-BD58-4A76-8218-2407214E9986}" type="presParOf" srcId="{060E133F-72D8-4CC6-8F7F-75CFF64A81CE}" destId="{5BB62395-2E48-4B10-B79C-FA219043040E}" srcOrd="0" destOrd="0" presId="urn:microsoft.com/office/officeart/2005/8/layout/vList2"/>
  </dgm:cxnLst>
  <dgm:bg/>
  <dgm:whole/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6. Selecting a Host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77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D1766A-2DA4-4D9B-B257-DA3F49072C40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4A19965E-9D09-4DD7-BE52-4A3F103067BF}" type="presOf" srcId="{3728125B-E2CF-4F6E-A028-E84444CD9056}" destId="{5BB62395-2E48-4B10-B79C-FA219043040E}" srcOrd="0" destOrd="0" presId="urn:microsoft.com/office/officeart/2005/8/layout/vList2"/>
    <dgm:cxn modelId="{64FA258E-1B74-4A4D-93E3-180D3BAF0F9A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6. Selecting a Host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77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C95EC0-47D3-448E-98BA-9CA5233E04B8}" type="presOf" srcId="{3728125B-E2CF-4F6E-A028-E84444CD9056}" destId="{5BB62395-2E48-4B10-B79C-FA219043040E}" srcOrd="0" destOrd="0" presId="urn:microsoft.com/office/officeart/2005/8/layout/vList2"/>
    <dgm:cxn modelId="{41415196-7F4B-4822-9B54-18C67520645D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C3B294E1-75DA-48BB-8FF4-0638B6DB0B33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6. Selecting a Host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778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39D672-D3E8-4C9D-ABD0-B782F020F55A}" type="presOf" srcId="{92B95CBD-A730-481F-AD91-61BFF8F3AD71}" destId="{060E133F-72D8-4CC6-8F7F-75CFF64A81CE}" srcOrd="0" destOrd="0" presId="urn:microsoft.com/office/officeart/2005/8/layout/vList2"/>
    <dgm:cxn modelId="{F2686120-8A8B-40A7-9A9A-D39D9DA90D43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46267747-3C35-4BB4-A399-B93653CA3496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dirty="0" smtClean="0"/>
            <a:t>Summary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 custLinFactNeighborX="-926" custLinFactNeighborY="-389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FA4926B5-6087-4FBE-92E6-B649892F7A70}" type="presOf" srcId="{0C7F24CE-FA76-496A-B1EF-988E19FE7AC5}" destId="{9978874D-CB28-4CBC-B31C-1EA7E8431B86}" srcOrd="0" destOrd="0" presId="urn:microsoft.com/office/officeart/2005/8/layout/vList2"/>
    <dgm:cxn modelId="{0C73C73B-E4D8-48BD-84C9-39134336FCC9}" type="presOf" srcId="{F1983C4A-029D-4586-B526-13839B4867BC}" destId="{6E08F461-DE06-4EDF-867D-82886F3CB917}" srcOrd="0" destOrd="0" presId="urn:microsoft.com/office/officeart/2005/8/layout/vList2"/>
    <dgm:cxn modelId="{91DD24C6-CF77-4052-8ECB-149984DA964A}" type="presParOf" srcId="{9978874D-CB28-4CBC-B31C-1EA7E8431B86}" destId="{6E08F461-DE06-4EDF-867D-82886F3CB9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smtClean="0"/>
            <a:t>Outline</a:t>
          </a:r>
          <a:endParaRPr lang="en-US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A46BAC77-CF48-4727-9769-53794526622A}" type="presOf" srcId="{F1983C4A-029D-4586-B526-13839B4867BC}" destId="{6E08F461-DE06-4EDF-867D-82886F3CB917}" srcOrd="0" destOrd="0" presId="urn:microsoft.com/office/officeart/2005/8/layout/vList2"/>
    <dgm:cxn modelId="{1D0777A6-6A61-420B-8472-B5B29A06AF54}" type="presOf" srcId="{0C7F24CE-FA76-496A-B1EF-988E19FE7AC5}" destId="{9978874D-CB28-4CBC-B31C-1EA7E8431B86}" srcOrd="0" destOrd="0" presId="urn:microsoft.com/office/officeart/2005/8/layout/vList2"/>
    <dgm:cxn modelId="{F21EA827-3FC7-4DA2-B5CE-A56056529AAA}" type="presParOf" srcId="{9978874D-CB28-4CBC-B31C-1EA7E8431B86}" destId="{6E08F461-DE06-4EDF-867D-82886F3CB9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dirty="0" smtClean="0"/>
            <a:t>Summary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 custLinFactNeighborX="-926" custLinFactNeighborY="-389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720EC684-C9CF-48F7-AE9B-7B5BDBDE645E}" type="presOf" srcId="{F1983C4A-029D-4586-B526-13839B4867BC}" destId="{6E08F461-DE06-4EDF-867D-82886F3CB917}" srcOrd="0" destOrd="0" presId="urn:microsoft.com/office/officeart/2005/8/layout/vList2"/>
    <dgm:cxn modelId="{C8BF449C-22B4-4823-B296-0DC61FB6CE6A}" type="presOf" srcId="{0C7F24CE-FA76-496A-B1EF-988E19FE7AC5}" destId="{9978874D-CB28-4CBC-B31C-1EA7E8431B86}" srcOrd="0" destOrd="0" presId="urn:microsoft.com/office/officeart/2005/8/layout/vList2"/>
    <dgm:cxn modelId="{9C418993-3004-4C51-805E-FE3ABE9426B6}" type="presParOf" srcId="{9978874D-CB28-4CBC-B31C-1EA7E8431B86}" destId="{6E08F461-DE06-4EDF-867D-82886F3CB917}" srcOrd="0" destOrd="0" presId="urn:microsoft.com/office/officeart/2005/8/layout/vList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 Web Services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37ABB5-EE38-430D-9210-E277F3F1DE7C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32466244-44B9-48BB-B439-CC35D703F382}" type="presOf" srcId="{3728125B-E2CF-4F6E-A028-E84444CD9056}" destId="{5BB62395-2E48-4B10-B79C-FA219043040E}" srcOrd="0" destOrd="0" presId="urn:microsoft.com/office/officeart/2005/8/layout/vList2"/>
    <dgm:cxn modelId="{6FF9CB7F-D83C-46D6-AE30-10D7DA5FC7CA}" type="presParOf" srcId="{060E133F-72D8-4CC6-8F7F-75CFF64A81CE}" destId="{5BB62395-2E48-4B10-B79C-FA219043040E}" srcOrd="0" destOrd="0" presId="urn:microsoft.com/office/officeart/2005/8/layout/vList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 Web Services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229EF4A4-3452-4127-B78B-F768487AD745}" type="presOf" srcId="{92B95CBD-A730-481F-AD91-61BFF8F3AD71}" destId="{060E133F-72D8-4CC6-8F7F-75CFF64A81CE}" srcOrd="0" destOrd="0" presId="urn:microsoft.com/office/officeart/2005/8/layout/vList2"/>
    <dgm:cxn modelId="{446ABDF4-7708-4DD7-AA22-75CDC7C37AAA}" type="presOf" srcId="{3728125B-E2CF-4F6E-A028-E84444CD9056}" destId="{5BB62395-2E48-4B10-B79C-FA219043040E}" srcOrd="0" destOrd="0" presId="urn:microsoft.com/office/officeart/2005/8/layout/vList2"/>
    <dgm:cxn modelId="{2B57CDDA-3106-42AD-964B-1A79B27CC656}" type="presParOf" srcId="{060E133F-72D8-4CC6-8F7F-75CFF64A81CE}" destId="{5BB62395-2E48-4B10-B79C-FA219043040E}" srcOrd="0" destOrd="0" presId="urn:microsoft.com/office/officeart/2005/8/layout/vList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 Web Services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4974FA-7109-477A-AC69-EF3B2ECD0C46}" type="presOf" srcId="{3728125B-E2CF-4F6E-A028-E84444CD9056}" destId="{5BB62395-2E48-4B10-B79C-FA219043040E}" srcOrd="0" destOrd="0" presId="urn:microsoft.com/office/officeart/2005/8/layout/vList2"/>
    <dgm:cxn modelId="{ED907B41-1709-40FA-9A02-ADA469022DD4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AD7B3D81-B0DE-44C1-A067-BB4806245405}" type="presParOf" srcId="{060E133F-72D8-4CC6-8F7F-75CFF64A81CE}" destId="{5BB62395-2E48-4B10-B79C-FA219043040E}" srcOrd="0" destOrd="0" presId="urn:microsoft.com/office/officeart/2005/8/layout/vList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 History of Web Services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ACFEC9-3F0C-48D4-B864-026B878BAA3E}" type="presOf" srcId="{3728125B-E2CF-4F6E-A028-E84444CD9056}" destId="{5BB62395-2E48-4B10-B79C-FA219043040E}" srcOrd="0" destOrd="0" presId="urn:microsoft.com/office/officeart/2005/8/layout/vList2"/>
    <dgm:cxn modelId="{200937C5-796A-4D11-9913-DAFFFC5C7741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0577AB8D-283F-437B-BCC9-A8B1435AE326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432D9-5670-4985-A1E7-0B57A269DDD5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0EFD0-2A46-4D91-B50A-C3A1AB185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530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CIIT-Human Computer Interaction-CSC456-Fall-2015-Mr. Tehseen Riaz Abbasi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9857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0EFD0-2A46-4D91-B50A-C3A1AB185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9226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8815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014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56D3-CE15-417E-9D72-BCAF135757FE}" type="datetime1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280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192C-4623-4149-A012-98C280E2D69B}" type="datetime1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6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DAE6-10F1-47EC-A535-7A9D5837178D}" type="datetime1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491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4BEE-598B-497D-A764-E3E2C02D46CE}" type="datetime1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675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78B0-DA1F-43FA-A704-165FCF294366}" type="datetime1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307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B80F-9065-45CC-BB6A-9E83768F7CBA}" type="datetime1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746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F71D-4041-4396-9F05-FB7170AFCF68}" type="datetime1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020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0D33-B475-4B03-B896-8F9AF3C46560}" type="datetime1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068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D95-D477-442E-99B8-C53B3071E1B0}" type="datetime1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650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C656-1351-40BB-9E35-4372EFB1C697}" type="datetime1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183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5774-0A9C-4947-B4CE-CBA803C630CE}" type="datetime1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722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5A5D6-3D0D-4746-A6B7-C2E2EA4BA5B7}" type="datetime1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92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5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7.xml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8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8.xml"/><Relationship Id="rId4" Type="http://schemas.openxmlformats.org/officeDocument/2006/relationships/diagramQuickStyle" Target="../diagrams/quickStyl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9.xml"/><Relationship Id="rId2" Type="http://schemas.openxmlformats.org/officeDocument/2006/relationships/diagramData" Target="../diagrams/data4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9.xml"/><Relationship Id="rId4" Type="http://schemas.openxmlformats.org/officeDocument/2006/relationships/diagramQuickStyle" Target="../diagrams/quickStyle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0.xml"/><Relationship Id="rId2" Type="http://schemas.openxmlformats.org/officeDocument/2006/relationships/diagramData" Target="../diagrams/data5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0.xml"/><Relationship Id="rId4" Type="http://schemas.openxmlformats.org/officeDocument/2006/relationships/diagramQuickStyle" Target="../diagrams/quickStyl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bismillah arabic images"/>
          <p:cNvSpPr>
            <a:spLocks noChangeAspect="1" noChangeArrowheads="1"/>
          </p:cNvSpPr>
          <p:nvPr/>
        </p:nvSpPr>
        <p:spPr bwMode="auto">
          <a:xfrm>
            <a:off x="155578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105255" tIns="52627" rIns="105255" bIns="52627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0" y="609600"/>
            <a:ext cx="6858000" cy="47926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3724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80055532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648200"/>
          </a:xfrm>
        </p:spPr>
        <p:txBody>
          <a:bodyPr>
            <a:normAutofit/>
          </a:bodyPr>
          <a:lstStyle/>
          <a:p>
            <a:pPr marL="609600" indent="-609600" algn="just">
              <a:lnSpc>
                <a:spcPct val="90000"/>
              </a:lnSpc>
            </a:pPr>
            <a:r>
              <a:rPr lang="en-US" b="1" dirty="0"/>
              <a:t>Web services </a:t>
            </a:r>
            <a:r>
              <a:rPr lang="en-US" dirty="0"/>
              <a:t>evolved from previous technologies that served the same purpose such as </a:t>
            </a:r>
            <a:r>
              <a:rPr lang="en-US" b="1" dirty="0"/>
              <a:t>RPC, ORPC </a:t>
            </a:r>
            <a:r>
              <a:rPr lang="en-US" dirty="0"/>
              <a:t>(</a:t>
            </a:r>
            <a:r>
              <a:rPr lang="en-US" b="1" dirty="0"/>
              <a:t>DCOM, CORBA and JAVA RMI</a:t>
            </a:r>
            <a:r>
              <a:rPr lang="en-US" dirty="0"/>
              <a:t>).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b="1" dirty="0"/>
              <a:t>Web Services were intended to solve three main problems</a:t>
            </a:r>
            <a:r>
              <a:rPr lang="en-US" dirty="0"/>
              <a:t>:</a:t>
            </a:r>
          </a:p>
          <a:p>
            <a:pPr marL="990600" lvl="1" indent="-533400" algn="just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Interoperability</a:t>
            </a:r>
          </a:p>
          <a:p>
            <a:pPr marL="990600" lvl="1" indent="-533400" algn="just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Firewall traversal</a:t>
            </a:r>
          </a:p>
          <a:p>
            <a:pPr marL="990600" lvl="1" indent="-533400" algn="just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Complexity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186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66754358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just">
              <a:lnSpc>
                <a:spcPct val="90000"/>
              </a:lnSpc>
            </a:pPr>
            <a:r>
              <a:rPr lang="en-US" b="1" dirty="0"/>
              <a:t>Earlier distributed systems </a:t>
            </a:r>
            <a:r>
              <a:rPr lang="en-US" dirty="0"/>
              <a:t>suffered from </a:t>
            </a:r>
            <a:r>
              <a:rPr lang="en-US" dirty="0">
                <a:solidFill>
                  <a:srgbClr val="FF0000"/>
                </a:solidFill>
              </a:rPr>
              <a:t>interoperability issues </a:t>
            </a:r>
            <a:r>
              <a:rPr lang="en-US" dirty="0"/>
              <a:t>because each vendor implemented its own on-wire format for distributed object messaging.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b="1" dirty="0"/>
              <a:t>Development of DCOM</a:t>
            </a:r>
            <a:r>
              <a:rPr lang="en-US" dirty="0"/>
              <a:t> apps strictly bound to Windows Operating system.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b="1" dirty="0"/>
              <a:t>Development of RMI </a:t>
            </a:r>
            <a:r>
              <a:rPr lang="en-US" dirty="0"/>
              <a:t>bound to Java programming language.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094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67486138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Collaboration across </a:t>
            </a:r>
            <a:r>
              <a:rPr lang="en-US" dirty="0"/>
              <a:t>corporations was an issue because distributed systems such as </a:t>
            </a:r>
            <a:r>
              <a:rPr lang="en-US" dirty="0">
                <a:solidFill>
                  <a:srgbClr val="FF0000"/>
                </a:solidFill>
              </a:rPr>
              <a:t>CORBA and DCOM used non-standard ports. </a:t>
            </a:r>
          </a:p>
          <a:p>
            <a:pPr algn="just"/>
            <a:r>
              <a:rPr lang="en-US" b="1" dirty="0"/>
              <a:t>Web Services use HTTP </a:t>
            </a:r>
            <a:r>
              <a:rPr lang="en-US" dirty="0"/>
              <a:t>as a transport protocol and most of the firewalls allow access though port 80 (HTTP), </a:t>
            </a:r>
            <a:r>
              <a:rPr lang="en-US" dirty="0">
                <a:solidFill>
                  <a:srgbClr val="FF0000"/>
                </a:solidFill>
              </a:rPr>
              <a:t>leading to easier and dynamic collaboration</a:t>
            </a:r>
            <a:r>
              <a:rPr lang="en-US" dirty="0"/>
              <a:t>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003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83029219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Web Services is a developer-friendly </a:t>
            </a:r>
            <a:r>
              <a:rPr lang="en-US" dirty="0"/>
              <a:t>service system. </a:t>
            </a:r>
          </a:p>
          <a:p>
            <a:pPr algn="just"/>
            <a:r>
              <a:rPr lang="en-US" b="1" dirty="0"/>
              <a:t>Most of the above-mentioned technologies </a:t>
            </a:r>
            <a:r>
              <a:rPr lang="en-US" dirty="0"/>
              <a:t>such as RMI, COM, and CORBA involve a whole learning curve.</a:t>
            </a:r>
          </a:p>
          <a:p>
            <a:pPr algn="just"/>
            <a:r>
              <a:rPr lang="en-US" b="1" dirty="0"/>
              <a:t>New technologies and languages </a:t>
            </a:r>
            <a:r>
              <a:rPr lang="en-US" dirty="0"/>
              <a:t>have to be learnt to implement these services.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06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48025571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Web services serves as a component that: </a:t>
            </a:r>
            <a:endParaRPr lang="en-US" b="1" dirty="0"/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Communicates via open protocols </a:t>
            </a:r>
            <a:r>
              <a:rPr lang="en-US" dirty="0"/>
              <a:t>(HTTP, SMTP, etc.) 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Processes XML </a:t>
            </a:r>
            <a:r>
              <a:rPr lang="en-US" dirty="0"/>
              <a:t>messages framed using SOAP 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Describes its messages </a:t>
            </a:r>
            <a:r>
              <a:rPr lang="en-US" dirty="0"/>
              <a:t>using XML Schema 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Provides an endpoint </a:t>
            </a:r>
            <a:r>
              <a:rPr lang="en-US" dirty="0"/>
              <a:t>description using WSDL 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Can be discovered </a:t>
            </a:r>
            <a:r>
              <a:rPr lang="en-US" dirty="0"/>
              <a:t>using UDDI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13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48025571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basic web services platform is </a:t>
            </a:r>
            <a:r>
              <a:rPr lang="en-US" b="1" dirty="0" smtClean="0"/>
              <a:t>XML + HTTP</a:t>
            </a:r>
            <a:r>
              <a:rPr lang="en-US" dirty="0" smtClean="0"/>
              <a:t>. All the standard web services work using the following components</a:t>
            </a:r>
          </a:p>
          <a:p>
            <a:pPr algn="just"/>
            <a:r>
              <a:rPr lang="en-US" b="1" dirty="0" smtClean="0"/>
              <a:t>SOAP</a:t>
            </a:r>
            <a:r>
              <a:rPr lang="en-US" dirty="0" smtClean="0"/>
              <a:t> (Simple Object Access Protocol)</a:t>
            </a:r>
          </a:p>
          <a:p>
            <a:pPr algn="just"/>
            <a:r>
              <a:rPr lang="en-US" b="1" dirty="0" smtClean="0"/>
              <a:t>UDDI</a:t>
            </a:r>
            <a:r>
              <a:rPr lang="en-US" dirty="0" smtClean="0"/>
              <a:t> (Universal Description, Discovery and Integration)</a:t>
            </a:r>
          </a:p>
          <a:p>
            <a:pPr algn="just"/>
            <a:r>
              <a:rPr lang="en-US" b="1" dirty="0" smtClean="0"/>
              <a:t>WSDL</a:t>
            </a:r>
            <a:r>
              <a:rPr lang="en-US" dirty="0" smtClean="0"/>
              <a:t> (Web Services Description Language)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13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Web services has the following advantages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Open</a:t>
            </a:r>
            <a:r>
              <a:rPr lang="en-US" sz="3000" dirty="0"/>
              <a:t>, text-based standards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Modular approach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Inexpensive </a:t>
            </a:r>
            <a:r>
              <a:rPr lang="en-US" sz="3000" dirty="0"/>
              <a:t>to implement (relatively)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Reduce the cost </a:t>
            </a:r>
            <a:r>
              <a:rPr lang="en-US" sz="3000" dirty="0"/>
              <a:t>of enterprise application integration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Incremental </a:t>
            </a:r>
            <a:r>
              <a:rPr lang="en-US" sz="3000" dirty="0" smtClean="0"/>
              <a:t>implementation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Interoperability</a:t>
            </a:r>
            <a:r>
              <a:rPr lang="en-US" sz="3200" dirty="0" smtClean="0"/>
              <a:t>: Web services allow various applications to talk to each other and share data and services among themselves</a:t>
            </a:r>
          </a:p>
          <a:p>
            <a:pPr lvl="1"/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7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How Does a Web Service Work?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A web service enables communication </a:t>
            </a:r>
            <a:r>
              <a:rPr lang="en-US" b="1" dirty="0" smtClean="0"/>
              <a:t>among various applications by using open standards such as HTML, XML, WSDL, and SOAP. A web service takes the help of: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XML to tag the data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SOAP to transfer a message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WSDL to describe the availability of service.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7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58554062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The Web Services architecture is based upon the interactions between three roles: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Service provider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Service registry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Service </a:t>
            </a:r>
            <a:r>
              <a:rPr lang="en-US" b="1" dirty="0" smtClean="0"/>
              <a:t>requestor</a:t>
            </a:r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Service Provider</a:t>
            </a:r>
          </a:p>
          <a:p>
            <a:pPr algn="just"/>
            <a:r>
              <a:rPr lang="en-US" b="1" dirty="0" smtClean="0"/>
              <a:t>This is the provider of the web service. </a:t>
            </a:r>
            <a:r>
              <a:rPr lang="en-US" dirty="0" smtClean="0"/>
              <a:t>The service provider </a:t>
            </a:r>
            <a:r>
              <a:rPr lang="en-US" dirty="0" smtClean="0">
                <a:solidFill>
                  <a:srgbClr val="FF0000"/>
                </a:solidFill>
              </a:rPr>
              <a:t>implements the service</a:t>
            </a:r>
            <a:r>
              <a:rPr lang="en-US" dirty="0" smtClean="0"/>
              <a:t> and makes it available on the Internet.</a:t>
            </a:r>
          </a:p>
          <a:p>
            <a:pPr lvl="1">
              <a:lnSpc>
                <a:spcPct val="90000"/>
              </a:lnSpc>
            </a:pP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56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58554062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Service Requestor</a:t>
            </a:r>
          </a:p>
          <a:p>
            <a:pPr algn="just"/>
            <a:r>
              <a:rPr lang="en-US" b="1" dirty="0" smtClean="0"/>
              <a:t>This is </a:t>
            </a:r>
            <a:r>
              <a:rPr lang="en-US" b="1" dirty="0" smtClean="0">
                <a:solidFill>
                  <a:srgbClr val="FF0000"/>
                </a:solidFill>
              </a:rPr>
              <a:t>any consumer of the web service</a:t>
            </a:r>
            <a:r>
              <a:rPr lang="en-US" b="1" dirty="0" smtClean="0"/>
              <a:t>. The requestor utilizes an existing web service by opening a network connection and sending an XML request.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Service Registry</a:t>
            </a:r>
          </a:p>
          <a:p>
            <a:pPr algn="just"/>
            <a:r>
              <a:rPr lang="en-US" b="1" dirty="0" smtClean="0"/>
              <a:t>This is a </a:t>
            </a:r>
            <a:r>
              <a:rPr lang="en-US" b="1" dirty="0" smtClean="0">
                <a:solidFill>
                  <a:srgbClr val="FF0000"/>
                </a:solidFill>
              </a:rPr>
              <a:t>logically centralized directory of services</a:t>
            </a:r>
            <a:r>
              <a:rPr lang="en-US" b="1" dirty="0" smtClean="0"/>
              <a:t>. The registry provides a central place where developers can publish new services or find existing ones. It therefore serves as a </a:t>
            </a:r>
            <a:r>
              <a:rPr lang="en-US" b="1" dirty="0" smtClean="0">
                <a:solidFill>
                  <a:srgbClr val="FF0000"/>
                </a:solidFill>
              </a:rPr>
              <a:t>centralized clearing house </a:t>
            </a:r>
            <a:r>
              <a:rPr lang="en-US" b="1" dirty="0" smtClean="0"/>
              <a:t>for companies and their services.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56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3201164706"/>
              </p:ext>
            </p:extLst>
          </p:nvPr>
        </p:nvGraphicFramePr>
        <p:xfrm>
          <a:off x="609600" y="1752600"/>
          <a:ext cx="8015748" cy="221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1076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58554062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Service </a:t>
            </a:r>
            <a:r>
              <a:rPr lang="en-US" b="1" dirty="0">
                <a:solidFill>
                  <a:srgbClr val="FF0000"/>
                </a:solidFill>
              </a:rPr>
              <a:t>provider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Service registry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Service requestor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419600" y="2845858"/>
            <a:ext cx="2376487" cy="1368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/>
            <a:r>
              <a:rPr lang="en-AU" dirty="0">
                <a:latin typeface="Arial" panose="020B0604020202020204" pitchFamily="34" charset="0"/>
              </a:rPr>
              <a:t>Web Service</a:t>
            </a:r>
          </a:p>
          <a:p>
            <a:pPr algn="ctr" rtl="0"/>
            <a:r>
              <a:rPr lang="en-AU" dirty="0">
                <a:latin typeface="Arial" panose="020B0604020202020204" pitchFamily="34" charset="0"/>
              </a:rPr>
              <a:t>Registry 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201862" y="5004858"/>
            <a:ext cx="2087563" cy="1296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/>
            <a:r>
              <a:rPr lang="en-AU">
                <a:latin typeface="Arial" panose="020B0604020202020204" pitchFamily="34" charset="0"/>
              </a:rPr>
              <a:t>Web Service </a:t>
            </a:r>
          </a:p>
          <a:p>
            <a:pPr algn="ctr" rtl="0"/>
            <a:r>
              <a:rPr lang="en-AU">
                <a:latin typeface="Arial" panose="020B0604020202020204" pitchFamily="34" charset="0"/>
              </a:rPr>
              <a:t>Provider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6953250" y="5149321"/>
            <a:ext cx="1944687" cy="12239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/>
            <a:r>
              <a:rPr lang="en-AU">
                <a:latin typeface="Arial" panose="020B0604020202020204" pitchFamily="34" charset="0"/>
              </a:rPr>
              <a:t>Web Service </a:t>
            </a:r>
          </a:p>
          <a:p>
            <a:pPr algn="ctr" rtl="0"/>
            <a:r>
              <a:rPr lang="en-AU">
                <a:latin typeface="Arial" panose="020B0604020202020204" pitchFamily="34" charset="0"/>
              </a:rPr>
              <a:t>Client</a:t>
            </a:r>
          </a:p>
        </p:txBody>
      </p:sp>
      <p:sp>
        <p:nvSpPr>
          <p:cNvPr id="10" name="Line 7" descr="ssss"/>
          <p:cNvSpPr>
            <a:spLocks noChangeShapeType="1"/>
          </p:cNvSpPr>
          <p:nvPr/>
        </p:nvSpPr>
        <p:spPr bwMode="auto">
          <a:xfrm flipV="1">
            <a:off x="3568700" y="3996796"/>
            <a:ext cx="122555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594475" y="3925358"/>
            <a:ext cx="107950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4289425" y="5797021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137121" y="4316161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1. publish </a:t>
            </a:r>
          </a:p>
        </p:txBody>
      </p:sp>
      <p:sp>
        <p:nvSpPr>
          <p:cNvPr id="4" name="Rectangle 3"/>
          <p:cNvSpPr/>
          <p:nvPr/>
        </p:nvSpPr>
        <p:spPr>
          <a:xfrm>
            <a:off x="7134225" y="4316161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2. find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57634" y="5391970"/>
            <a:ext cx="1527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3. bind/invoke</a:t>
            </a:r>
          </a:p>
        </p:txBody>
      </p:sp>
    </p:spTree>
    <p:extLst>
      <p:ext uri="{BB962C8B-B14F-4D97-AF65-F5344CB8AC3E}">
        <p14:creationId xmlns:p14="http://schemas.microsoft.com/office/powerpoint/2010/main" xmlns="" val="27356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77738018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XML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latin typeface="Arial" panose="020B0604020202020204" pitchFamily="34" charset="0"/>
              </a:rPr>
              <a:t>–</a:t>
            </a:r>
            <a:r>
              <a:rPr lang="en-US" dirty="0"/>
              <a:t> </a:t>
            </a:r>
            <a:r>
              <a:rPr lang="en-US" b="1" dirty="0" err="1"/>
              <a:t>eXtensible</a:t>
            </a:r>
            <a:r>
              <a:rPr lang="en-US" b="1" dirty="0"/>
              <a:t> Markup Language</a:t>
            </a:r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</a:rPr>
              <a:t>–</a:t>
            </a:r>
            <a:r>
              <a:rPr lang="en-US" dirty="0"/>
              <a:t> A uniform data representation and exchange mechanism.</a:t>
            </a:r>
          </a:p>
          <a:p>
            <a:pPr algn="just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SOAP</a:t>
            </a:r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</a:rPr>
              <a:t>–</a:t>
            </a:r>
            <a:r>
              <a:rPr lang="en-US" dirty="0"/>
              <a:t> </a:t>
            </a:r>
            <a:r>
              <a:rPr lang="en-US" b="1" dirty="0"/>
              <a:t>Simple Object Access Protocol </a:t>
            </a:r>
            <a:r>
              <a:rPr lang="en-US" dirty="0">
                <a:latin typeface="Arial" panose="020B0604020202020204" pitchFamily="34" charset="0"/>
              </a:rPr>
              <a:t>–</a:t>
            </a:r>
            <a:r>
              <a:rPr lang="en-US" dirty="0"/>
              <a:t> A standard way for communication.</a:t>
            </a:r>
          </a:p>
          <a:p>
            <a:pPr algn="just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UDDI</a:t>
            </a:r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</a:rPr>
              <a:t>–</a:t>
            </a:r>
            <a:r>
              <a:rPr lang="en-US" dirty="0"/>
              <a:t> </a:t>
            </a:r>
            <a:r>
              <a:rPr lang="en-US" b="1" dirty="0"/>
              <a:t>Universal Description, Discovery and Integration specification </a:t>
            </a:r>
            <a:r>
              <a:rPr lang="en-US" dirty="0">
                <a:latin typeface="Arial" panose="020B0604020202020204" pitchFamily="34" charset="0"/>
              </a:rPr>
              <a:t>–</a:t>
            </a:r>
            <a:r>
              <a:rPr lang="en-US" dirty="0"/>
              <a:t> A mechanism to register and locate WS based application.</a:t>
            </a:r>
          </a:p>
          <a:p>
            <a:pPr algn="just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WSDL</a:t>
            </a:r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</a:rPr>
              <a:t>–</a:t>
            </a:r>
            <a:r>
              <a:rPr lang="en-US" dirty="0"/>
              <a:t> </a:t>
            </a:r>
            <a:r>
              <a:rPr lang="en-US" b="1" dirty="0"/>
              <a:t>Web Services Description Language </a:t>
            </a:r>
            <a:r>
              <a:rPr lang="en-US" dirty="0">
                <a:latin typeface="Arial" panose="020B0604020202020204" pitchFamily="34" charset="0"/>
              </a:rPr>
              <a:t>–</a:t>
            </a:r>
            <a:r>
              <a:rPr lang="en-US" dirty="0"/>
              <a:t> A standard meta language to described the services offered.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791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88757730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/>
              <a:t>This is the simplest XML-based protocol for exchanging information between computers.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XML-RPC is a simple protocol </a:t>
            </a:r>
            <a:r>
              <a:rPr lang="en-US" dirty="0" smtClean="0"/>
              <a:t>that uses XML messages to perform RPCs.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Requests are encoded in XML and sent via </a:t>
            </a:r>
            <a:r>
              <a:rPr lang="en-US" dirty="0" smtClean="0"/>
              <a:t>HTTP POST.</a:t>
            </a:r>
          </a:p>
          <a:p>
            <a:pPr algn="just"/>
            <a:r>
              <a:rPr lang="en-US" dirty="0" smtClean="0"/>
              <a:t>XML responses are embedded in the body of the HTTP response.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XML-RPC is platform-independent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XML-RPC allows diverse applications </a:t>
            </a:r>
            <a:r>
              <a:rPr lang="en-US" dirty="0" smtClean="0"/>
              <a:t>to communicate.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A Java client can speak </a:t>
            </a:r>
            <a:r>
              <a:rPr lang="en-US" dirty="0" smtClean="0"/>
              <a:t>XML-RPC to a Perl server.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XML-RPC is the easiest way </a:t>
            </a:r>
            <a:r>
              <a:rPr lang="en-US" dirty="0" smtClean="0"/>
              <a:t>to get started with web services.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389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88757730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XML stands for </a:t>
            </a:r>
            <a:r>
              <a:rPr lang="en-US" b="1" dirty="0" err="1"/>
              <a:t>EXtensible</a:t>
            </a:r>
            <a:r>
              <a:rPr lang="en-US" b="1" dirty="0"/>
              <a:t> Markup Language. </a:t>
            </a:r>
          </a:p>
          <a:p>
            <a:pPr algn="just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XML is a </a:t>
            </a:r>
            <a:r>
              <a:rPr lang="en-US" b="1" dirty="0"/>
              <a:t>markup language much like HTML. </a:t>
            </a:r>
          </a:p>
          <a:p>
            <a:pPr algn="just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XML was designed </a:t>
            </a:r>
            <a:r>
              <a:rPr lang="en-US" b="1" dirty="0"/>
              <a:t>to describe data.</a:t>
            </a:r>
          </a:p>
          <a:p>
            <a:pPr algn="just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XML tags </a:t>
            </a:r>
            <a:r>
              <a:rPr lang="en-US" b="1" dirty="0"/>
              <a:t>are not predefined. You must define your own tags.</a:t>
            </a:r>
          </a:p>
          <a:p>
            <a:pPr algn="just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The prefect choice </a:t>
            </a:r>
            <a:r>
              <a:rPr lang="en-US" b="1" dirty="0"/>
              <a:t>for enabling cross-platform data communication in Web Services.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389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68574227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800600"/>
          </a:xfrm>
        </p:spPr>
        <p:txBody>
          <a:bodyPr>
            <a:normAutofit/>
          </a:bodyPr>
          <a:lstStyle/>
          <a:p>
            <a:pPr fontAlgn="base"/>
            <a:r>
              <a:rPr lang="en-US" b="1" dirty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&lt;?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xml version=1.0</a:t>
            </a:r>
            <a:r>
              <a:rPr lang="en-US" b="1" dirty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?&gt;</a:t>
            </a:r>
            <a:endParaRPr lang="en-US" b="1" dirty="0"/>
          </a:p>
          <a:p>
            <a:pPr fontAlgn="base"/>
            <a:r>
              <a:rPr lang="en-US" b="1" dirty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&lt;contact&gt;</a:t>
            </a:r>
            <a:endParaRPr lang="en-US" b="1" dirty="0"/>
          </a:p>
          <a:p>
            <a:pPr fontAlgn="base"/>
            <a:r>
              <a:rPr lang="en-US" b="1" dirty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   &lt;name&gt;John Doe&lt;/name&gt;</a:t>
            </a:r>
            <a:endParaRPr lang="en-US" b="1" dirty="0"/>
          </a:p>
          <a:p>
            <a:pPr fontAlgn="base"/>
            <a:r>
              <a:rPr lang="en-US" b="1" dirty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   &lt;address&gt;2 </a:t>
            </a:r>
            <a:r>
              <a:rPr lang="en-US" b="1" dirty="0" err="1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Backroads</a:t>
            </a:r>
            <a:r>
              <a:rPr lang="en-US" b="1" dirty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 Lane&lt;/address&gt;</a:t>
            </a:r>
            <a:endParaRPr lang="en-US" b="1" dirty="0"/>
          </a:p>
          <a:p>
            <a:pPr fontAlgn="base"/>
            <a:r>
              <a:rPr lang="en-US" b="1" dirty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   &lt;country&gt;New York&lt;/country&gt;</a:t>
            </a:r>
            <a:endParaRPr lang="en-US" b="1" dirty="0"/>
          </a:p>
          <a:p>
            <a:pPr fontAlgn="base"/>
            <a:r>
              <a:rPr lang="en-US" b="1" dirty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   &lt;phone&gt;045935435&lt;/phone&gt;</a:t>
            </a:r>
            <a:endParaRPr lang="en-US" b="1" dirty="0"/>
          </a:p>
          <a:p>
            <a:pPr fontAlgn="base"/>
            <a:r>
              <a:rPr lang="en-US" b="1" dirty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   &lt;email&gt;john.doe@gmail.com&lt;/email&gt;</a:t>
            </a:r>
            <a:endParaRPr lang="en-US" b="1" dirty="0"/>
          </a:p>
          <a:p>
            <a:pPr fontAlgn="base"/>
            <a:r>
              <a:rPr lang="en-US" b="1" dirty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&lt;/contact&gt;</a:t>
            </a:r>
            <a:endParaRPr lang="en-US" b="1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56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19885524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SOAP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SOAP is an XML-based protocol </a:t>
            </a:r>
            <a:r>
              <a:rPr lang="en-US" dirty="0" smtClean="0"/>
              <a:t>for exchanging information between computers.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SOAP is a communication protocol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SOAP is for communication </a:t>
            </a:r>
            <a:r>
              <a:rPr lang="en-US" dirty="0" smtClean="0"/>
              <a:t>between applications.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SOAP is a format for sending messages.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SOAP is designed to communicate </a:t>
            </a:r>
            <a:r>
              <a:rPr lang="en-US" dirty="0" smtClean="0"/>
              <a:t>via Internet.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SOAP is platform independent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SOAP is language independent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SOAP is simple and extensible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SOAP allows you to get </a:t>
            </a:r>
            <a:r>
              <a:rPr lang="en-US" dirty="0" smtClean="0"/>
              <a:t>around firewalls.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SOAP will be developed </a:t>
            </a:r>
            <a:r>
              <a:rPr lang="en-US" dirty="0" smtClean="0"/>
              <a:t>as a W3C standard.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965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19885524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10000"/>
          </a:bodyPr>
          <a:lstStyle/>
          <a:p>
            <a:pPr algn="just" fontAlgn="base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SOAP originally stood </a:t>
            </a:r>
            <a:r>
              <a:rPr lang="en-US" dirty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for "</a:t>
            </a:r>
            <a:r>
              <a:rPr lang="en-US" b="1" dirty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Simple Object Access Protocol</a:t>
            </a:r>
            <a:r>
              <a:rPr lang="en-US" dirty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" .</a:t>
            </a:r>
          </a:p>
          <a:p>
            <a:pPr algn="just" fontAlgn="base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Web Services expose </a:t>
            </a:r>
            <a:r>
              <a:rPr lang="en-US" b="1" dirty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useful functionality</a:t>
            </a:r>
            <a:r>
              <a:rPr lang="en-US" dirty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 to Web users through a standard Web protocol called SOAP. </a:t>
            </a:r>
          </a:p>
          <a:p>
            <a:pPr algn="just" fontAlgn="base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Soap is an XML vocabulary </a:t>
            </a:r>
            <a:r>
              <a:rPr lang="en-US" b="1" dirty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standard</a:t>
            </a:r>
            <a:r>
              <a:rPr lang="en-US" dirty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 to enable programs on separate computers to interact across any network. </a:t>
            </a:r>
            <a:r>
              <a:rPr lang="en-US" b="1" dirty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SOAP is a simple markup language </a:t>
            </a:r>
            <a:r>
              <a:rPr lang="en-US" dirty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for describing messages between applications. </a:t>
            </a:r>
          </a:p>
          <a:p>
            <a:pPr algn="just" fontAlgn="base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Soap uses mainly HTTP </a:t>
            </a:r>
            <a:r>
              <a:rPr lang="en-US" b="1" dirty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as a transport protocol</a:t>
            </a:r>
            <a:r>
              <a:rPr lang="en-US" dirty="0">
                <a:effectLst>
                  <a:outerShdw blurRad="38100" dist="38100" dir="2700000" algn="tl" rotWithShape="0">
                    <a:srgbClr val="FFFFFF"/>
                  </a:outerShdw>
                </a:effectLst>
              </a:rPr>
              <a:t>. That is, HTTP message contains a SOAP message as its payload section.</a:t>
            </a:r>
          </a:p>
          <a:p>
            <a:pPr algn="just">
              <a:lnSpc>
                <a:spcPct val="9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965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SOAP has three major characteristics:</a:t>
            </a:r>
          </a:p>
          <a:p>
            <a:pPr lvl="1" algn="just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Extensibility </a:t>
            </a:r>
            <a:r>
              <a:rPr lang="en-US" dirty="0">
                <a:latin typeface="Arial" panose="020B0604020202020204" pitchFamily="34" charset="0"/>
              </a:rPr>
              <a:t>–</a:t>
            </a:r>
            <a:r>
              <a:rPr lang="en-US" dirty="0"/>
              <a:t>  security and WS-routing are among the extensions  under development.</a:t>
            </a:r>
          </a:p>
          <a:p>
            <a:pPr lvl="1" algn="just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Neutrality </a:t>
            </a:r>
            <a:r>
              <a:rPr lang="en-US" dirty="0"/>
              <a:t>- SOAP can be used over any transport protocol such as HTTP, SMTP or even TCP.</a:t>
            </a:r>
          </a:p>
          <a:p>
            <a:pPr lvl="1" algn="just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Independent</a:t>
            </a:r>
            <a:r>
              <a:rPr lang="en-US" dirty="0"/>
              <a:t> - SOAP allows for any programming model .</a:t>
            </a:r>
          </a:p>
          <a:p>
            <a:pPr algn="just">
              <a:lnSpc>
                <a:spcPct val="9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035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dirty="0"/>
              <a:t>A SOAP message is an ordinary XML document containing the following elements: </a:t>
            </a:r>
          </a:p>
          <a:p>
            <a:pPr lvl="1" algn="just"/>
            <a:r>
              <a:rPr lang="en-US" sz="2400" b="1" dirty="0">
                <a:solidFill>
                  <a:srgbClr val="FF0000"/>
                </a:solidFill>
              </a:rPr>
              <a:t>A required Envelope element </a:t>
            </a:r>
            <a:r>
              <a:rPr lang="en-US" sz="2400" b="1" dirty="0"/>
              <a:t>that identifies the XML document as a SOAP message.</a:t>
            </a:r>
          </a:p>
          <a:p>
            <a:pPr lvl="1" algn="just"/>
            <a:r>
              <a:rPr lang="en-US" sz="2400" b="1" dirty="0">
                <a:solidFill>
                  <a:srgbClr val="FF0000"/>
                </a:solidFill>
              </a:rPr>
              <a:t>An optional Header element </a:t>
            </a:r>
            <a:r>
              <a:rPr lang="en-US" sz="2400" b="1" dirty="0"/>
              <a:t>that contains header information.</a:t>
            </a:r>
          </a:p>
          <a:p>
            <a:pPr lvl="1" algn="just"/>
            <a:r>
              <a:rPr lang="en-US" sz="2400" b="1" dirty="0">
                <a:solidFill>
                  <a:srgbClr val="FF0000"/>
                </a:solidFill>
              </a:rPr>
              <a:t>A required Body element </a:t>
            </a:r>
            <a:r>
              <a:rPr lang="en-US" sz="2400" b="1" dirty="0"/>
              <a:t>that contains call and response information.</a:t>
            </a:r>
          </a:p>
          <a:p>
            <a:pPr lvl="1" algn="just"/>
            <a:r>
              <a:rPr lang="en-US" sz="2400" b="1" dirty="0">
                <a:solidFill>
                  <a:srgbClr val="FF0000"/>
                </a:solidFill>
              </a:rPr>
              <a:t>An optional Fault element </a:t>
            </a:r>
            <a:r>
              <a:rPr lang="en-US" sz="2400" b="1" dirty="0"/>
              <a:t>that provides information about errors that occurred while processing the message.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47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89165502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57200" y="1600200"/>
            <a:ext cx="8229600" cy="47561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863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624799577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4847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76683536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864" y="1529634"/>
            <a:ext cx="8354935" cy="467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52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00247269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SOAP uses HTTP </a:t>
            </a:r>
            <a:r>
              <a:rPr lang="en-US" dirty="0"/>
              <a:t>as a transport protocol and hence can use HTTP security mainly HTTP over SSL.</a:t>
            </a:r>
          </a:p>
          <a:p>
            <a:pPr algn="just"/>
            <a:r>
              <a:rPr lang="en-US" dirty="0"/>
              <a:t>But, </a:t>
            </a:r>
            <a:r>
              <a:rPr lang="en-US" b="1" dirty="0"/>
              <a:t>since SOAP </a:t>
            </a:r>
            <a:r>
              <a:rPr lang="en-US" dirty="0"/>
              <a:t>can run over a number of application protocols (</a:t>
            </a:r>
            <a:r>
              <a:rPr lang="en-US" b="1" dirty="0"/>
              <a:t>such as SMTP</a:t>
            </a:r>
            <a:r>
              <a:rPr lang="en-US" dirty="0"/>
              <a:t>) security had to be considered.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2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21879142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724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WSDL stands for </a:t>
            </a:r>
            <a:r>
              <a:rPr lang="en-US" dirty="0"/>
              <a:t>Web Services Description Language.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WSDL is an XML </a:t>
            </a:r>
            <a:r>
              <a:rPr lang="en-US" dirty="0"/>
              <a:t>vocabulary for describing Web services. It allows developers to describe Web Services and their capabilities, in a standard manner. 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WSDL specifies what </a:t>
            </a:r>
            <a:r>
              <a:rPr lang="en-US" dirty="0"/>
              <a:t>a request message must contain and what the response message will look like in unambiguous notation. In other words, it is a contract between the XML Web service and the client who wishes to use this service.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In addition to describing message contents</a:t>
            </a:r>
            <a:r>
              <a:rPr lang="en-US" dirty="0"/>
              <a:t>, WSDL defines where the service is available and what communications protocol is used to talk to the service.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225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218791423"/>
              </p:ext>
            </p:extLst>
          </p:nvPr>
        </p:nvGraphicFramePr>
        <p:xfrm>
          <a:off x="457200" y="274638"/>
          <a:ext cx="8229600" cy="94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1054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WSDL is pronounced </a:t>
            </a:r>
            <a:r>
              <a:rPr lang="en-US" sz="2400" dirty="0" smtClean="0"/>
              <a:t>as 'wiz-dull' and spelled out as 'W-S-D-L'.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WSDL stands for </a:t>
            </a:r>
            <a:r>
              <a:rPr lang="en-US" sz="2400" dirty="0" smtClean="0"/>
              <a:t>Web Services Description Language.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WSDL was developed </a:t>
            </a:r>
            <a:r>
              <a:rPr lang="en-US" sz="2400" dirty="0" smtClean="0"/>
              <a:t>jointly by Microsoft and IBM.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WSDL is the standard format </a:t>
            </a:r>
            <a:r>
              <a:rPr lang="en-US" sz="2400" dirty="0" smtClean="0"/>
              <a:t>for describing a web service.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WSDL definition </a:t>
            </a:r>
            <a:r>
              <a:rPr lang="en-US" sz="2400" dirty="0" smtClean="0"/>
              <a:t>describes how to access a web service and what operations it will perform.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WSDL is an XML based </a:t>
            </a:r>
            <a:r>
              <a:rPr lang="en-US" sz="2400" dirty="0" smtClean="0"/>
              <a:t>protocol for information exchange in decentralized and distributed environments.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WSDL is a language </a:t>
            </a:r>
            <a:r>
              <a:rPr lang="en-US" sz="2400" dirty="0" smtClean="0"/>
              <a:t>for describing how to interface with XML-based services.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WSDL is an integral part </a:t>
            </a:r>
            <a:r>
              <a:rPr lang="en-US" sz="2400" dirty="0" smtClean="0"/>
              <a:t>of UDDI, an XML-based worldwide business registry.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WSDL is the language </a:t>
            </a:r>
            <a:r>
              <a:rPr lang="en-US" sz="2400" dirty="0" smtClean="0"/>
              <a:t>that UDDI uses.</a:t>
            </a:r>
          </a:p>
        </p:txBody>
      </p:sp>
    </p:spTree>
    <p:extLst>
      <p:ext uri="{BB962C8B-B14F-4D97-AF65-F5344CB8AC3E}">
        <p14:creationId xmlns:p14="http://schemas.microsoft.com/office/powerpoint/2010/main" xmlns="" val="400225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A WSDL document is just a simple XML document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It defines a web service using these major elements:</a:t>
            </a:r>
          </a:p>
          <a:p>
            <a:pPr lvl="1" algn="just"/>
            <a:r>
              <a:rPr lang="en-US" b="1" dirty="0"/>
              <a:t>port type  </a:t>
            </a:r>
            <a:r>
              <a:rPr lang="en-US" dirty="0"/>
              <a:t>- The operations performed by the web service.</a:t>
            </a:r>
          </a:p>
          <a:p>
            <a:pPr lvl="1" algn="just"/>
            <a:r>
              <a:rPr lang="en-US" b="1" dirty="0"/>
              <a:t>message</a:t>
            </a:r>
            <a:r>
              <a:rPr lang="en-US" dirty="0"/>
              <a:t> - The messages used by the web service.</a:t>
            </a:r>
          </a:p>
          <a:p>
            <a:pPr lvl="1" algn="just"/>
            <a:r>
              <a:rPr lang="en-US" b="1" dirty="0"/>
              <a:t>types</a:t>
            </a:r>
            <a:r>
              <a:rPr lang="en-US" dirty="0"/>
              <a:t> - The data types used by the web service.</a:t>
            </a:r>
          </a:p>
          <a:p>
            <a:pPr lvl="1" algn="just"/>
            <a:r>
              <a:rPr lang="en-US" b="1" dirty="0"/>
              <a:t>binding</a:t>
            </a:r>
            <a:r>
              <a:rPr lang="en-US" dirty="0"/>
              <a:t>  - The communication protocols used by the web service</a:t>
            </a:r>
          </a:p>
        </p:txBody>
      </p:sp>
    </p:spTree>
    <p:extLst>
      <p:ext uri="{BB962C8B-B14F-4D97-AF65-F5344CB8AC3E}">
        <p14:creationId xmlns:p14="http://schemas.microsoft.com/office/powerpoint/2010/main" xmlns="" val="16252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68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10980625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algn="just"/>
            <a:r>
              <a:rPr lang="en-US" b="1" dirty="0">
                <a:solidFill>
                  <a:srgbClr val="FF0000"/>
                </a:solidFill>
              </a:rPr>
              <a:t>UDDI stands for Universal Description</a:t>
            </a:r>
            <a:r>
              <a:rPr lang="en-US" dirty="0"/>
              <a:t>, Discovery and Integration.</a:t>
            </a:r>
          </a:p>
          <a:p>
            <a:pPr marL="609600" indent="-609600" algn="just"/>
            <a:r>
              <a:rPr lang="en-US" b="1" dirty="0" smtClean="0">
                <a:solidFill>
                  <a:srgbClr val="FF0000"/>
                </a:solidFill>
              </a:rPr>
              <a:t>UDDI </a:t>
            </a:r>
            <a:r>
              <a:rPr lang="en-US" b="1" dirty="0">
                <a:solidFill>
                  <a:srgbClr val="FF0000"/>
                </a:solidFill>
              </a:rPr>
              <a:t>is a directory for storing information </a:t>
            </a:r>
            <a:r>
              <a:rPr lang="en-US" dirty="0"/>
              <a:t>about web services , like yellow pages.</a:t>
            </a:r>
          </a:p>
          <a:p>
            <a:pPr marL="609600" indent="-609600" algn="just"/>
            <a:r>
              <a:rPr lang="en-US" b="1" dirty="0">
                <a:solidFill>
                  <a:srgbClr val="FF0000"/>
                </a:solidFill>
              </a:rPr>
              <a:t>UDDI is a directory of web service interfaces </a:t>
            </a:r>
            <a:r>
              <a:rPr lang="en-US" dirty="0"/>
              <a:t>described by WSDL.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924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10980625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724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UDDI is platform independent</a:t>
            </a:r>
            <a:r>
              <a:rPr lang="en-US" dirty="0" smtClean="0"/>
              <a:t>, open framework.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UDDI can communicate </a:t>
            </a:r>
            <a:r>
              <a:rPr lang="en-US" dirty="0" smtClean="0"/>
              <a:t>via SOAP, CORBA, and Java RMI Protocol.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UDDI uses WSDL </a:t>
            </a:r>
            <a:r>
              <a:rPr lang="en-US" dirty="0" smtClean="0"/>
              <a:t>to describe interfaces to web services.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UDDI is seen with </a:t>
            </a:r>
            <a:r>
              <a:rPr lang="en-US" dirty="0" smtClean="0"/>
              <a:t>SOAP and WSDL as one of the three foundation standards of web services.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UDDI is an open industry </a:t>
            </a:r>
            <a:r>
              <a:rPr lang="en-US" dirty="0" smtClean="0"/>
              <a:t>initiative enabling businesses to discover each other and define how they interact over the Internet.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924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8728238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Web hosting</a:t>
            </a:r>
            <a:r>
              <a:rPr lang="en-US" dirty="0" smtClean="0"/>
              <a:t> is a service of providing online space for storage of web pages. These web pages are made available via </a:t>
            </a:r>
            <a:r>
              <a:rPr lang="en-US" b="1" dirty="0" smtClean="0"/>
              <a:t>World Wide Web.</a:t>
            </a:r>
            <a:r>
              <a:rPr lang="en-US" dirty="0" smtClean="0"/>
              <a:t> The companies which offer website hosting are known as </a:t>
            </a:r>
            <a:r>
              <a:rPr lang="en-US" b="1" dirty="0" smtClean="0"/>
              <a:t>Web hosts.</a:t>
            </a:r>
          </a:p>
          <a:p>
            <a:pPr algn="just"/>
            <a:r>
              <a:rPr lang="en-US" b="1" dirty="0" smtClean="0"/>
              <a:t>It is not possible to host your website on your local computer</a:t>
            </a:r>
            <a:r>
              <a:rPr lang="en-US" dirty="0" smtClean="0"/>
              <a:t>, to do so you would have to leave your </a:t>
            </a:r>
            <a:r>
              <a:rPr lang="en-US" b="1" dirty="0" smtClean="0"/>
              <a:t>computer on 24 hours a day</a:t>
            </a:r>
            <a:r>
              <a:rPr lang="en-US" dirty="0" smtClean="0"/>
              <a:t>. This is not </a:t>
            </a:r>
            <a:r>
              <a:rPr lang="en-US" b="1" dirty="0" smtClean="0"/>
              <a:t>practical and cheaper as well</a:t>
            </a:r>
            <a:r>
              <a:rPr lang="en-US" dirty="0" smtClean="0"/>
              <a:t>. This is where web hosting companies comes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38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8728238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The total costs of setting up your own </a:t>
            </a:r>
            <a:r>
              <a:rPr lang="en-US" dirty="0"/>
              <a:t>in-house Web commerce site are expensive.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Web hosting services allow businesses to start </a:t>
            </a:r>
            <a:r>
              <a:rPr lang="en-US" dirty="0"/>
              <a:t>electronic commerce inexpensively.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Web hosting services provide all the services </a:t>
            </a:r>
            <a:r>
              <a:rPr lang="en-US" dirty="0"/>
              <a:t>that an ISP does.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38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19477823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What is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ASP.NET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ASP.NET Web Forms Model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Components of .NET Framework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Setting the Environment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ASP.NET: An Example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Event Handling in ASP.NET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Application and Session Events</a:t>
            </a: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11792161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Self-hosting</a:t>
            </a:r>
          </a:p>
          <a:p>
            <a:r>
              <a:rPr lang="en-US" b="1" dirty="0"/>
              <a:t>Shared hosting</a:t>
            </a:r>
          </a:p>
          <a:p>
            <a:r>
              <a:rPr lang="en-US" b="1" dirty="0"/>
              <a:t>Dedicated </a:t>
            </a:r>
            <a:r>
              <a:rPr lang="en-US" b="1" dirty="0" smtClean="0"/>
              <a:t>hosting</a:t>
            </a:r>
          </a:p>
          <a:p>
            <a:pPr lvl="0"/>
            <a:r>
              <a:rPr lang="en-US" b="1" dirty="0" smtClean="0"/>
              <a:t>Grid Hosting</a:t>
            </a:r>
            <a:endParaRPr lang="en-US" dirty="0" smtClean="0"/>
          </a:p>
          <a:p>
            <a:r>
              <a:rPr lang="en-US" b="1" dirty="0" smtClean="0"/>
              <a:t>Collocated </a:t>
            </a:r>
            <a:r>
              <a:rPr lang="en-US" b="1" dirty="0"/>
              <a:t>hosting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382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36769387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The online business owns </a:t>
            </a:r>
            <a:r>
              <a:rPr lang="en-US" dirty="0"/>
              <a:t>and maintains the server and all its software.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It implies full control</a:t>
            </a:r>
            <a:r>
              <a:rPr lang="en-US" dirty="0"/>
              <a:t>, instant hardware access, and complete flexibility.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Business must have additional staff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/>
              <a:t>Web expertise, expensive equipment, and a high-speed direct Internet connection.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03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62462342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Your Web or commerce site resides </a:t>
            </a:r>
            <a:r>
              <a:rPr lang="en-US" dirty="0"/>
              <a:t>on the </a:t>
            </a:r>
            <a:r>
              <a:rPr lang="en-US" dirty="0">
                <a:solidFill>
                  <a:srgbClr val="FF0000"/>
                </a:solidFill>
              </a:rPr>
              <a:t>same </a:t>
            </a:r>
            <a:r>
              <a:rPr lang="en-US" dirty="0" smtClean="0">
                <a:solidFill>
                  <a:srgbClr val="FF0000"/>
                </a:solidFill>
              </a:rPr>
              <a:t> physical server </a:t>
            </a:r>
            <a:r>
              <a:rPr lang="en-US" dirty="0"/>
              <a:t>as several other sites.</a:t>
            </a:r>
          </a:p>
          <a:p>
            <a:pPr algn="just"/>
            <a:r>
              <a:rPr lang="en-US" b="1" dirty="0"/>
              <a:t>It is inexpensive, requires </a:t>
            </a:r>
            <a:r>
              <a:rPr lang="en-US" dirty="0"/>
              <a:t>very little of an online store’s time to maintain.</a:t>
            </a:r>
          </a:p>
          <a:p>
            <a:pPr algn="just"/>
            <a:r>
              <a:rPr lang="en-US" b="1" dirty="0"/>
              <a:t>It has a very high-speed connection </a:t>
            </a:r>
            <a:r>
              <a:rPr lang="en-US" dirty="0"/>
              <a:t>to the Internet.</a:t>
            </a:r>
          </a:p>
          <a:p>
            <a:pPr algn="just"/>
            <a:r>
              <a:rPr lang="en-US" b="1" dirty="0"/>
              <a:t>It may lose direct control </a:t>
            </a:r>
            <a:r>
              <a:rPr lang="en-US" dirty="0"/>
              <a:t>from online stores.</a:t>
            </a:r>
          </a:p>
          <a:p>
            <a:pPr algn="just"/>
            <a:r>
              <a:rPr lang="en-US" b="1" dirty="0"/>
              <a:t>Security concerns arise </a:t>
            </a:r>
            <a:r>
              <a:rPr lang="en-US" dirty="0"/>
              <a:t>from unrelated online businesses sharing the same server.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026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45930855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this kind of hosting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single dedicated server is setup </a:t>
            </a:r>
            <a:r>
              <a:rPr lang="en-US" dirty="0" smtClean="0"/>
              <a:t>for just one customer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Web host provides </a:t>
            </a:r>
            <a:r>
              <a:rPr lang="en-US" dirty="0"/>
              <a:t>a server for your Web site alone.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More Web and commerce software options</a:t>
            </a:r>
            <a:r>
              <a:rPr lang="en-US" dirty="0"/>
              <a:t>, a good high-speed connection, more control to site’s design become available.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Higher software costs and maintenance </a:t>
            </a:r>
            <a:r>
              <a:rPr lang="en-US" dirty="0"/>
              <a:t>costs can be incurred.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004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53874473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Instead of utilizing one server, </a:t>
            </a:r>
            <a:r>
              <a:rPr lang="en-US" dirty="0" smtClean="0">
                <a:solidFill>
                  <a:srgbClr val="FF0000"/>
                </a:solidFill>
              </a:rPr>
              <a:t>Grid Hosting spreads resources over a large number of servers</a:t>
            </a:r>
            <a:r>
              <a:rPr lang="en-US" dirty="0" smtClean="0"/>
              <a:t>. </a:t>
            </a:r>
          </a:p>
          <a:p>
            <a:pPr algn="just"/>
            <a:r>
              <a:rPr lang="en-US" b="1" dirty="0" smtClean="0"/>
              <a:t>It is quite stable and flexible. </a:t>
            </a:r>
          </a:p>
          <a:p>
            <a:pPr algn="just"/>
            <a:r>
              <a:rPr lang="en-US" dirty="0" smtClean="0"/>
              <a:t>The servers can be added or taken away from the grid without crashing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61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53874473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The server is owned by the online store </a:t>
            </a:r>
            <a:r>
              <a:rPr lang="en-US" dirty="0"/>
              <a:t>but is located at the Web host’s site.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The Web host provides maintenance </a:t>
            </a:r>
            <a:r>
              <a:rPr lang="en-US" dirty="0"/>
              <a:t>based on the level of service the online business requires.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Maintenance costs are higher </a:t>
            </a:r>
            <a:r>
              <a:rPr lang="en-US" dirty="0"/>
              <a:t>than self-hosting.</a:t>
            </a:r>
          </a:p>
          <a:p>
            <a:pPr algn="just"/>
            <a:r>
              <a:rPr lang="en-US" dirty="0"/>
              <a:t>“</a:t>
            </a:r>
            <a:r>
              <a:rPr lang="en-US" dirty="0" err="1"/>
              <a:t>ValueWeb</a:t>
            </a:r>
            <a:r>
              <a:rPr lang="en-US" dirty="0"/>
              <a:t>” is an </a:t>
            </a:r>
            <a:r>
              <a:rPr lang="en-US" b="1" dirty="0">
                <a:solidFill>
                  <a:srgbClr val="FF0000"/>
                </a:solidFill>
              </a:rPr>
              <a:t>example of a Web hosting service. </a:t>
            </a:r>
            <a:r>
              <a:rPr lang="en-US" dirty="0"/>
              <a:t>It provides services of shared hosting, dedicated hosting, and collocation services.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61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53874473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These are</a:t>
            </a:r>
          </a:p>
          <a:p>
            <a:pPr>
              <a:buNone/>
            </a:pPr>
            <a:r>
              <a:rPr lang="en-US" dirty="0" smtClean="0"/>
              <a:t> the several</a:t>
            </a:r>
          </a:p>
          <a:p>
            <a:pPr>
              <a:buNone/>
            </a:pPr>
            <a:r>
              <a:rPr lang="en-US" dirty="0" smtClean="0"/>
              <a:t> companies </a:t>
            </a:r>
          </a:p>
          <a:p>
            <a:pPr>
              <a:buNone/>
            </a:pPr>
            <a:r>
              <a:rPr lang="en-US" dirty="0" smtClean="0"/>
              <a:t>offering </a:t>
            </a:r>
          </a:p>
          <a:p>
            <a:pPr>
              <a:buNone/>
            </a:pPr>
            <a:r>
              <a:rPr lang="en-US" dirty="0" smtClean="0"/>
              <a:t>web hosting </a:t>
            </a:r>
          </a:p>
          <a:p>
            <a:pPr>
              <a:buNone/>
            </a:pPr>
            <a:r>
              <a:rPr lang="en-US" dirty="0" smtClean="0"/>
              <a:t>service: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00400" y="1600200"/>
            <a:ext cx="56388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461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48086510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Usage limitations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Most hosting plans limit how much data you can transfer to and from their servers in a given month. Once you reach 500MB or 1GB of data transfer, most companies charge you by the megabyte for any additional traffic</a:t>
            </a:r>
          </a:p>
          <a:p>
            <a:pPr algn="just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Script and extension support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latin typeface="Arial" panose="020B0604020202020204" pitchFamily="34" charset="0"/>
                <a:cs typeface="Times New Roman" panose="02020603050405020304" pitchFamily="18" charset="0"/>
              </a:rPr>
              <a:t>If your Web site uses or will soon use:</a:t>
            </a:r>
          </a:p>
          <a:p>
            <a:pPr lvl="2" algn="just">
              <a:lnSpc>
                <a:spcPct val="80000"/>
              </a:lnSpc>
            </a:pPr>
            <a:r>
              <a:rPr lang="en-US" sz="2800" dirty="0">
                <a:latin typeface="Arial" panose="020B0604020202020204" pitchFamily="34" charset="0"/>
                <a:cs typeface="Times New Roman" panose="02020603050405020304" pitchFamily="18" charset="0"/>
              </a:rPr>
              <a:t>SQL databases</a:t>
            </a:r>
          </a:p>
          <a:p>
            <a:pPr lvl="2" algn="just">
              <a:lnSpc>
                <a:spcPct val="80000"/>
              </a:lnSpc>
            </a:pPr>
            <a:r>
              <a:rPr lang="en-US" sz="2800" dirty="0">
                <a:latin typeface="Arial" panose="020B0604020202020204" pitchFamily="34" charset="0"/>
                <a:cs typeface="Times New Roman" panose="02020603050405020304" pitchFamily="18" charset="0"/>
              </a:rPr>
              <a:t>CGI scripts</a:t>
            </a:r>
          </a:p>
          <a:p>
            <a:pPr lvl="2" algn="just">
              <a:lnSpc>
                <a:spcPct val="80000"/>
              </a:lnSpc>
            </a:pPr>
            <a:r>
              <a:rPr lang="en-US" sz="2800" dirty="0">
                <a:latin typeface="Arial" panose="020B0604020202020204" pitchFamily="34" charset="0"/>
                <a:cs typeface="Times New Roman" panose="02020603050405020304" pitchFamily="18" charset="0"/>
              </a:rPr>
              <a:t>FrontPage 2000 extensions</a:t>
            </a:r>
          </a:p>
          <a:p>
            <a:pPr lvl="2" algn="just">
              <a:lnSpc>
                <a:spcPct val="80000"/>
              </a:lnSpc>
            </a:pPr>
            <a:r>
              <a:rPr lang="en-US" sz="2800" dirty="0">
                <a:latin typeface="Arial" panose="020B0604020202020204" pitchFamily="34" charset="0"/>
                <a:cs typeface="Times New Roman" panose="02020603050405020304" pitchFamily="18" charset="0"/>
              </a:rPr>
              <a:t>PHP</a:t>
            </a:r>
          </a:p>
          <a:p>
            <a:pPr lvl="2" algn="just">
              <a:lnSpc>
                <a:spcPct val="80000"/>
              </a:lnSpc>
            </a:pPr>
            <a:r>
              <a:rPr lang="en-US" sz="2800" dirty="0">
                <a:latin typeface="Arial" panose="020B0604020202020204" pitchFamily="34" charset="0"/>
                <a:cs typeface="Times New Roman" panose="02020603050405020304" pitchFamily="18" charset="0"/>
              </a:rPr>
              <a:t>Active Server Pages.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78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File-transfer options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You'll need to upload your site from your local machine to the server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it lives on, and you may want people to be able to download files directly from your site. Look for a host that offers unlimited password-protected FTP uploads to get your site online</a:t>
            </a:r>
          </a:p>
          <a:p>
            <a:pPr algn="just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Mail options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How much e-mail will you need for your domain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? Estimate the number of mailboxes you'll want. You might pick one for each employee, for example, and add some for functions such as sales, info, complaints, and feedback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70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Site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statistics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You </a:t>
            </a:r>
            <a:r>
              <a:rPr lang="en-US" b="1" dirty="0">
                <a:latin typeface="Arial" panose="020B0604020202020204" pitchFamily="34" charset="0"/>
                <a:cs typeface="Times New Roman" panose="02020603050405020304" pitchFamily="18" charset="0"/>
              </a:rPr>
              <a:t>may not think much about hit rates and browser versions and types 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now, but once you get the site off the ground, you might want site statistic tools so that you can evaluate traffic and plan future site development.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566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58705815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Page and Control Events</a:t>
            </a: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Event Handling using Controls</a:t>
            </a: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Common Control Events</a:t>
            </a:r>
          </a:p>
          <a:p>
            <a:pPr algn="just"/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PostBack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NonPostBack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Events</a:t>
            </a: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Controls with Default Events</a:t>
            </a:r>
          </a:p>
          <a:p>
            <a:pPr algn="just"/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09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501273912"/>
              </p:ext>
            </p:extLst>
          </p:nvPr>
        </p:nvGraphicFramePr>
        <p:xfrm>
          <a:off x="457200" y="228600"/>
          <a:ext cx="82296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Web Services - Introduction</a:t>
            </a: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History of Web Services</a:t>
            </a: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Web services serves as a component </a:t>
            </a: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Web Services Advantages</a:t>
            </a: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How Does a Web Service Work?</a:t>
            </a:r>
          </a:p>
          <a:p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Web Services architecture </a:t>
            </a: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	Service provider</a:t>
            </a: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	Service registry</a:t>
            </a: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	Service requestor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82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501273912"/>
              </p:ext>
            </p:extLst>
          </p:nvPr>
        </p:nvGraphicFramePr>
        <p:xfrm>
          <a:off x="457200" y="228600"/>
          <a:ext cx="82296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5486400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Components of Web Services</a:t>
            </a:r>
          </a:p>
          <a:p>
            <a:pPr lvl="1"/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XML – </a:t>
            </a:r>
            <a:r>
              <a:rPr lang="en-US" sz="2200" b="1" dirty="0" err="1" smtClean="0">
                <a:latin typeface="Calibri" pitchFamily="34" charset="0"/>
                <a:cs typeface="Calibri" pitchFamily="34" charset="0"/>
              </a:rPr>
              <a:t>eXtensible</a:t>
            </a: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 Markup Language </a:t>
            </a:r>
          </a:p>
          <a:p>
            <a:pPr lvl="1"/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SOAP – Simple Object Access Protocol </a:t>
            </a:r>
          </a:p>
          <a:p>
            <a:pPr lvl="1"/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UDDI – Universal Description, Discovery and Integration specification </a:t>
            </a:r>
          </a:p>
          <a:p>
            <a:pPr lvl="1"/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WSDL – Web Services Description Language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Introduction to Web Hosting</a:t>
            </a:r>
          </a:p>
          <a:p>
            <a:pPr lvl="1"/>
            <a:r>
              <a:rPr lang="en-US" sz="2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Types of Web Hosting</a:t>
            </a:r>
          </a:p>
          <a:p>
            <a:pPr lvl="3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Self-hosting</a:t>
            </a:r>
          </a:p>
          <a:p>
            <a:pPr lvl="3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Shared hosting</a:t>
            </a:r>
          </a:p>
          <a:p>
            <a:pPr lvl="3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Dedicated hosting</a:t>
            </a:r>
          </a:p>
          <a:p>
            <a:pPr lvl="3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Grid Hosting</a:t>
            </a:r>
          </a:p>
          <a:p>
            <a:pPr lvl="3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Collocated hosting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Web Hosting Companies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Selecting a Host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200" b="1" dirty="0" smtClean="0">
              <a:latin typeface="Calibri" pitchFamily="34" charset="0"/>
              <a:cs typeface="Calibri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2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82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62200"/>
            <a:ext cx="7467600" cy="838200"/>
          </a:xfrm>
        </p:spPr>
        <p:txBody>
          <a:bodyPr>
            <a:noAutofit/>
          </a:bodyPr>
          <a:lstStyle/>
          <a:p>
            <a:pPr lvl="1"/>
            <a:r>
              <a:rPr lang="en-US" sz="8300" b="1" u="sng" dirty="0">
                <a:latin typeface="Bookman Old Style" panose="02050604050505020204" pitchFamily="18" charset="0"/>
              </a:rPr>
              <a:t>THANK </a:t>
            </a:r>
            <a:r>
              <a:rPr lang="en-US" sz="8300" b="1" u="sng" dirty="0" smtClean="0">
                <a:latin typeface="Bookman Old Style" panose="02050604050505020204" pitchFamily="18" charset="0"/>
              </a:rPr>
              <a:t>YOU</a:t>
            </a:r>
            <a:br>
              <a:rPr lang="en-US" sz="8300" b="1" u="sng" dirty="0" smtClean="0">
                <a:latin typeface="Bookman Old Style" panose="02050604050505020204" pitchFamily="18" charset="0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300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818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Web Services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History of web services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Model of web services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Components of web services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Web Hosting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Types of Web Hosting</a:t>
            </a: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67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80055532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648200"/>
          </a:xfrm>
        </p:spPr>
        <p:txBody>
          <a:bodyPr>
            <a:normAutofit/>
          </a:bodyPr>
          <a:lstStyle/>
          <a:p>
            <a:pPr marL="609600" indent="-609600" algn="just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Web services are XML-based information exchange systems </a:t>
            </a:r>
            <a:r>
              <a:rPr lang="en-US" b="1" dirty="0" smtClean="0"/>
              <a:t>that use the Internet for direct application-to-application interaction. These systems can include programs, objects, messages, or documents.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A web service is any piece of software that makes</a:t>
            </a:r>
            <a:r>
              <a:rPr lang="en-US" b="1" dirty="0" smtClean="0"/>
              <a:t> itself available over the internet and uses a standardized XML messaging system. XML is used to encode all communications to a web service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186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80055532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648200"/>
          </a:xfrm>
        </p:spPr>
        <p:txBody>
          <a:bodyPr>
            <a:normAutofit/>
          </a:bodyPr>
          <a:lstStyle/>
          <a:p>
            <a:pPr marL="609600" indent="-609600" algn="just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Web Service Example: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A client invokes a web service by sending an XML message, </a:t>
            </a:r>
            <a:r>
              <a:rPr lang="en-US" b="1" dirty="0" smtClean="0"/>
              <a:t>then waits for a corresponding XML response. </a:t>
            </a:r>
            <a:r>
              <a:rPr lang="en-US" b="1" dirty="0" smtClean="0">
                <a:solidFill>
                  <a:srgbClr val="FF0000"/>
                </a:solidFill>
              </a:rPr>
              <a:t>As all communication is in XML</a:t>
            </a:r>
            <a:r>
              <a:rPr lang="en-US" b="1" dirty="0" smtClean="0"/>
              <a:t>, web services are not tied to any one operating system or programming </a:t>
            </a:r>
            <a:r>
              <a:rPr lang="en-US" b="1" dirty="0" smtClean="0">
                <a:solidFill>
                  <a:srgbClr val="FF0000"/>
                </a:solidFill>
              </a:rPr>
              <a:t>language--Java can talk with Perl</a:t>
            </a:r>
            <a:r>
              <a:rPr lang="en-US" b="1" dirty="0" smtClean="0"/>
              <a:t>; Windows applications can talk with Unix applications.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186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80055532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00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To summarize, a complete web service is, therefore, any service that: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Is available over the </a:t>
            </a:r>
            <a:r>
              <a:rPr lang="en-US" dirty="0" smtClean="0"/>
              <a:t>Internet or private (intranet) networks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Uses a standardized </a:t>
            </a:r>
            <a:r>
              <a:rPr lang="en-US" dirty="0" smtClean="0"/>
              <a:t>XML messaging system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Is not tied to any one </a:t>
            </a:r>
            <a:r>
              <a:rPr lang="en-US" dirty="0" smtClean="0"/>
              <a:t>operating system or programming language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Is self-describing via </a:t>
            </a:r>
            <a:r>
              <a:rPr lang="en-US" dirty="0" smtClean="0"/>
              <a:t>a common XML grammar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Is discoverable via</a:t>
            </a:r>
            <a:r>
              <a:rPr lang="en-US" dirty="0" smtClean="0"/>
              <a:t> a simple find mechanism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186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2489</Words>
  <Application>Microsoft Office PowerPoint</Application>
  <PresentationFormat>On-screen Show (4:3)</PresentationFormat>
  <Paragraphs>351</Paragraphs>
  <Slides>52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THANK YOU  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MyUserName</dc:creator>
  <cp:lastModifiedBy>NTS</cp:lastModifiedBy>
  <cp:revision>566</cp:revision>
  <dcterms:created xsi:type="dcterms:W3CDTF">2013-12-11T04:17:36Z</dcterms:created>
  <dcterms:modified xsi:type="dcterms:W3CDTF">2016-02-10T12:33:06Z</dcterms:modified>
</cp:coreProperties>
</file>