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diagrams/colors22.xml" ContentType="application/vnd.openxmlformats-officedocument.drawingml.diagramColors+xml"/>
  <Override PartName="/ppt/diagrams/data35.xml" ContentType="application/vnd.openxmlformats-officedocument.drawingml.diagramData+xml"/>
  <Override PartName="/ppt/slides/slide36.xml" ContentType="application/vnd.openxmlformats-officedocument.presentationml.slide+xml"/>
  <Override PartName="/ppt/diagrams/colors11.xml" ContentType="application/vnd.openxmlformats-officedocument.drawingml.diagramColors+xml"/>
  <Override PartName="/ppt/diagrams/data24.xml" ContentType="application/vnd.openxmlformats-officedocument.drawingml.diagramData+xml"/>
  <Override PartName="/ppt/diagrams/quickStyle39.xml" ContentType="application/vnd.openxmlformats-officedocument.drawingml.diagramStyle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Override PartName="/ppt/diagrams/quickStyle28.xml" ContentType="application/vnd.openxmlformats-officedocument.drawingml.diagramStyle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diagrams/quickStyle17.xml" ContentType="application/vnd.openxmlformats-officedocument.drawingml.diagramStyle+xml"/>
  <Override PartName="/ppt/notesSlides/notesSlide16.xml" ContentType="application/vnd.openxmlformats-officedocument.presentationml.notesSlide+xml"/>
  <Override PartName="/ppt/diagrams/layout39.xml" ContentType="application/vnd.openxmlformats-officedocument.drawingml.diagramLayout+xml"/>
  <Override PartName="/ppt/tableStyles.xml" ContentType="application/vnd.openxmlformats-officedocument.presentationml.tableStyles+xml"/>
  <Override PartName="/ppt/diagrams/layout17.xml" ContentType="application/vnd.openxmlformats-officedocument.drawingml.diagramLayout+xml"/>
  <Override PartName="/ppt/diagrams/layout28.xml" ContentType="application/vnd.openxmlformats-officedocument.drawingml.diagramLayout+xml"/>
  <Override PartName="/ppt/diagrams/colors49.xml" ContentType="application/vnd.openxmlformats-officedocument.drawingml.diagramColors+xml"/>
  <Override PartName="/ppt/diagrams/quickStyle31.xml" ContentType="application/vnd.openxmlformats-officedocument.drawingml.diagramStyle+xml"/>
  <Override PartName="/ppt/diagrams/colors38.xml" ContentType="application/vnd.openxmlformats-officedocument.drawingml.diagramColors+xml"/>
  <Override PartName="/ppt/notesSlides/notesSlide30.xml" ContentType="application/vnd.openxmlformats-officedocument.presentationml.notesSlide+xml"/>
  <Override PartName="/ppt/diagrams/quickStyle42.xml" ContentType="application/vnd.openxmlformats-officedocument.drawingml.diagramStyl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diagrams/quickStyle20.xml" ContentType="application/vnd.openxmlformats-officedocument.drawingml.diagramStyle+xml"/>
  <Override PartName="/ppt/diagrams/colors27.xml" ContentType="application/vnd.openxmlformats-officedocument.drawingml.diagramColors+xml"/>
  <Override PartName="/ppt/diagrams/data29.xml" ContentType="application/vnd.openxmlformats-officedocument.drawingml.diagramData+xml"/>
  <Override PartName="/ppt/diagrams/layout42.xml" ContentType="application/vnd.openxmlformats-officedocument.drawingml.diagramLayout+xml"/>
  <Override PartName="/ppt/diagrams/colors4.xml" ContentType="application/vnd.openxmlformats-officedocument.drawingml.diagramColors+xml"/>
  <Override PartName="/ppt/diagrams/colors16.xml" ContentType="application/vnd.openxmlformats-officedocument.drawingml.diagramColors+xml"/>
  <Override PartName="/ppt/diagrams/data18.xml" ContentType="application/vnd.openxmlformats-officedocument.drawingml.diagramData+xml"/>
  <Override PartName="/ppt/diagrams/layout31.xml" ContentType="application/vnd.openxmlformats-officedocument.drawingml.diagram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layout20.xml" ContentType="application/vnd.openxmlformats-officedocument.drawingml.diagramLayout+xml"/>
  <Override PartName="/ppt/diagrams/colors41.xml" ContentType="application/vnd.openxmlformats-officedocument.drawingml.diagramColors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colors30.xml" ContentType="application/vnd.openxmlformats-officedocument.drawingml.diagramColors+xml"/>
  <Override PartName="/ppt/diagrams/data32.xml" ContentType="application/vnd.openxmlformats-officedocument.drawingml.diagramData+xml"/>
  <Override PartName="/ppt/diagrams/data43.xml" ContentType="application/vnd.openxmlformats-officedocument.drawingml.diagramData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diagrams/data21.xml" ContentType="application/vnd.openxmlformats-officedocument.drawingml.diagramData+xml"/>
  <Override PartName="/ppt/diagrams/quickStyle47.xml" ContentType="application/vnd.openxmlformats-officedocument.drawingml.diagramStyl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diagrams/layout6.xml" ContentType="application/vnd.openxmlformats-officedocument.drawingml.diagramLayout+xml"/>
  <Override PartName="/ppt/diagrams/data10.xml" ContentType="application/vnd.openxmlformats-officedocument.drawingml.diagramData+xml"/>
  <Override PartName="/ppt/notesSlides/notesSlide24.xml" ContentType="application/vnd.openxmlformats-officedocument.presentationml.notesSlide+xml"/>
  <Override PartName="/ppt/diagrams/quickStyle36.xml" ContentType="application/vnd.openxmlformats-officedocument.drawingml.diagramStyl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diagrams/quickStyle14.xml" ContentType="application/vnd.openxmlformats-officedocument.drawingml.diagramStyle+xml"/>
  <Override PartName="/ppt/notesSlides/notesSlide13.xml" ContentType="application/vnd.openxmlformats-officedocument.presentationml.notesSlide+xml"/>
  <Override PartName="/ppt/diagrams/quickStyle25.xml" ContentType="application/vnd.openxmlformats-officedocument.drawingml.diagramStyle+xml"/>
  <Override PartName="/ppt/diagrams/layout36.xml" ContentType="application/vnd.openxmlformats-officedocument.drawingml.diagramLayout+xml"/>
  <Override PartName="/ppt/diagrams/layout47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5.xml" ContentType="application/vnd.openxmlformats-officedocument.drawingml.diagramLayout+xml"/>
  <Override PartName="/ppt/diagrams/quickStyle8.xml" ContentType="application/vnd.openxmlformats-officedocument.drawingml.diagramStyle+xml"/>
  <Override PartName="/ppt/diagrams/layout14.xml" ContentType="application/vnd.openxmlformats-officedocument.drawingml.diagramLayout+xml"/>
  <Override PartName="/ppt/diagrams/colors35.xml" ContentType="application/vnd.openxmlformats-officedocument.drawingml.diagramColors+xml"/>
  <Override PartName="/ppt/diagrams/colors46.xml" ContentType="application/vnd.openxmlformats-officedocument.drawingml.diagramColors+xml"/>
  <Override PartName="/ppt/diagrams/data48.xml" ContentType="application/vnd.openxmlformats-officedocument.drawingml.diagramData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ppt/diagrams/colors24.xml" ContentType="application/vnd.openxmlformats-officedocument.drawingml.diagramColors+xml"/>
  <Override PartName="/ppt/diagrams/data37.xml" ContentType="application/vnd.openxmlformats-officedocument.drawingml.diagramData+xml"/>
  <Override PartName="/ppt/slides/slide38.xml" ContentType="application/vnd.openxmlformats-officedocument.presentationml.slide+xml"/>
  <Override PartName="/ppt/diagrams/colors1.xml" ContentType="application/vnd.openxmlformats-officedocument.drawingml.diagramColors+xml"/>
  <Override PartName="/ppt/diagrams/colors13.xml" ContentType="application/vnd.openxmlformats-officedocument.drawingml.diagramColors+xml"/>
  <Override PartName="/ppt/diagrams/data26.xml" ContentType="application/vnd.openxmlformats-officedocument.drawingml.diagramData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diagrams/data15.xml" ContentType="application/vnd.openxmlformats-officedocument.drawingml.diagramData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diagrams/quickStyle19.xml" ContentType="application/vnd.openxmlformats-officedocument.drawingml.diagramStyle+xml"/>
  <Override PartName="/ppt/notesSlides/notesSlide18.xml" ContentType="application/vnd.openxmlformats-officedocument.presentationml.notesSlide+xml"/>
  <Override PartName="/ppt/diagrams/data40.xml" ContentType="application/vnd.openxmlformats-officedocument.drawingml.diagramData+xml"/>
  <Override PartName="/ppt/slides/slide41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diagrams/quickStyle15.xml" ContentType="application/vnd.openxmlformats-officedocument.drawingml.diagramStyle+xml"/>
  <Override PartName="/ppt/diagrams/layout19.xml" ContentType="application/vnd.openxmlformats-officedocument.drawingml.diagramLayout+xml"/>
  <Override PartName="/ppt/notesSlides/notesSlide14.xml" ContentType="application/vnd.openxmlformats-officedocument.presentationml.notesSlide+xml"/>
  <Override PartName="/ppt/diagrams/quickStyle33.xml" ContentType="application/vnd.openxmlformats-officedocument.drawingml.diagramStyle+xml"/>
  <Override PartName="/ppt/diagrams/layout37.xml" ContentType="application/vnd.openxmlformats-officedocument.drawingml.diagramLayout+xml"/>
  <Override PartName="/ppt/notesSlides/notesSlide32.xml" ContentType="application/vnd.openxmlformats-officedocument.presentationml.notesSlide+xml"/>
  <Override PartName="/ppt/diagrams/quickStyle44.xml" ContentType="application/vnd.openxmlformats-officedocument.drawingml.diagramStyl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5.xml" ContentType="application/vnd.openxmlformats-officedocument.drawingml.diagramLayout+xml"/>
  <Override PartName="/ppt/notesSlides/notesSlide9.xml" ContentType="application/vnd.openxmlformats-officedocument.presentationml.notesSlide+xml"/>
  <Override PartName="/ppt/diagrams/quickStyle22.xml" ContentType="application/vnd.openxmlformats-officedocument.drawingml.diagramStyle+xml"/>
  <Override PartName="/ppt/diagrams/layout26.xml" ContentType="application/vnd.openxmlformats-officedocument.drawingml.diagramLayout+xml"/>
  <Override PartName="/ppt/diagrams/colors29.xml" ContentType="application/vnd.openxmlformats-officedocument.drawingml.diagramColors+xml"/>
  <Override PartName="/ppt/notesSlides/notesSlide21.xml" ContentType="application/vnd.openxmlformats-officedocument.presentationml.notesSlide+xml"/>
  <Override PartName="/ppt/diagrams/layout44.xml" ContentType="application/vnd.openxmlformats-officedocument.drawingml.diagramLayout+xml"/>
  <Override PartName="/ppt/diagrams/colors47.xml" ContentType="application/vnd.openxmlformats-officedocument.drawingml.diagramColors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colors18.xml" ContentType="application/vnd.openxmlformats-officedocument.drawingml.diagramColors+xml"/>
  <Override PartName="/ppt/notesSlides/notesSlide10.xml" ContentType="application/vnd.openxmlformats-officedocument.presentationml.notesSlide+xml"/>
  <Override PartName="/ppt/diagrams/layout33.xml" ContentType="application/vnd.openxmlformats-officedocument.drawingml.diagramLayout+xml"/>
  <Override PartName="/ppt/diagrams/colors36.xml" ContentType="application/vnd.openxmlformats-officedocument.drawingml.diagramColors+xml"/>
  <Override PartName="/ppt/diagrams/quickStyle40.xml" ContentType="application/vnd.openxmlformats-officedocument.drawingml.diagramStyle+xml"/>
  <Override PartName="/ppt/diagrams/data49.xml" ContentType="application/vnd.openxmlformats-officedocument.drawingml.diagramData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diagrams/layout11.xml" ContentType="application/vnd.openxmlformats-officedocument.drawingml.diagramLayout+xml"/>
  <Override PartName="/ppt/diagrams/colors14.xml" ContentType="application/vnd.openxmlformats-officedocument.drawingml.diagramColors+xml"/>
  <Override PartName="/ppt/notesSlides/notesSlide5.xml" ContentType="application/vnd.openxmlformats-officedocument.presentationml.notesSlide+xml"/>
  <Override PartName="/ppt/diagrams/layout22.xml" ContentType="application/vnd.openxmlformats-officedocument.drawingml.diagramLayout+xml"/>
  <Override PartName="/ppt/diagrams/colors25.xml" ContentType="application/vnd.openxmlformats-officedocument.drawingml.diagramColors+xml"/>
  <Override PartName="/ppt/diagrams/data27.xml" ContentType="application/vnd.openxmlformats-officedocument.drawingml.diagramData+xml"/>
  <Override PartName="/ppt/diagrams/data38.xml" ContentType="application/vnd.openxmlformats-officedocument.drawingml.diagramData+xml"/>
  <Override PartName="/ppt/diagrams/layout40.xml" ContentType="application/vnd.openxmlformats-officedocument.drawingml.diagramLayout+xml"/>
  <Override PartName="/ppt/diagrams/colors43.xml" ContentType="application/vnd.openxmlformats-officedocument.drawingml.diagramColor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data16.xml" ContentType="application/vnd.openxmlformats-officedocument.drawingml.diagramData+xml"/>
  <Override PartName="/ppt/diagrams/colors32.xml" ContentType="application/vnd.openxmlformats-officedocument.drawingml.diagramColors+xml"/>
  <Override PartName="/ppt/diagrams/data34.xml" ContentType="application/vnd.openxmlformats-officedocument.drawingml.diagramData+xml"/>
  <Override PartName="/ppt/diagrams/data45.xml" ContentType="application/vnd.openxmlformats-officedocument.drawingml.diagramData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colors10.xml" ContentType="application/vnd.openxmlformats-officedocument.drawingml.diagramColors+xml"/>
  <Override PartName="/ppt/diagrams/colors21.xml" ContentType="application/vnd.openxmlformats-officedocument.drawingml.diagramColors+xml"/>
  <Override PartName="/ppt/diagrams/data23.xml" ContentType="application/vnd.openxmlformats-officedocument.drawingml.diagramData+xml"/>
  <Override PartName="/ppt/notesSlides/notesSlide19.xml" ContentType="application/vnd.openxmlformats-officedocument.presentationml.notesSlide+xml"/>
  <Override PartName="/ppt/diagrams/quickStyle49.xml" ContentType="application/vnd.openxmlformats-officedocument.drawingml.diagramStyl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diagrams/data30.xml" ContentType="application/vnd.openxmlformats-officedocument.drawingml.diagramData+xml"/>
  <Override PartName="/ppt/diagrams/quickStyle38.xml" ContentType="application/vnd.openxmlformats-officedocument.drawingml.diagramStyle+xml"/>
  <Override PartName="/ppt/diagrams/data41.xml" ContentType="application/vnd.openxmlformats-officedocument.drawingml.diagramData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data9.xml" ContentType="application/vnd.openxmlformats-officedocument.drawingml.diagramData+xml"/>
  <Override PartName="/ppt/diagrams/quickStyle16.xml" ContentType="application/vnd.openxmlformats-officedocument.drawingml.diagramStyle+xml"/>
  <Override PartName="/ppt/notesSlides/notesSlide15.xml" ContentType="application/vnd.openxmlformats-officedocument.presentationml.notesSlide+xml"/>
  <Override PartName="/ppt/diagrams/quickStyle27.xml" ContentType="application/vnd.openxmlformats-officedocument.drawingml.diagramStyle+xml"/>
  <Override PartName="/ppt/notesSlides/notesSlide26.xml" ContentType="application/vnd.openxmlformats-officedocument.presentationml.notesSlide+xml"/>
  <Override PartName="/ppt/diagrams/layout38.xml" ContentType="application/vnd.openxmlformats-officedocument.drawingml.diagramLayout+xml"/>
  <Override PartName="/ppt/diagrams/quickStyle45.xml" ContentType="application/vnd.openxmlformats-officedocument.drawingml.diagramStyle+xml"/>
  <Override PartName="/ppt/diagrams/layout49.xml" ContentType="application/vnd.openxmlformats-officedocument.drawingml.diagramLayout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layout27.xml" ContentType="application/vnd.openxmlformats-officedocument.drawingml.diagramLayout+xml"/>
  <Override PartName="/ppt/notesSlides/notesSlide22.xml" ContentType="application/vnd.openxmlformats-officedocument.presentationml.notesSlide+xml"/>
  <Override PartName="/ppt/diagrams/quickStyle34.xml" ContentType="application/vnd.openxmlformats-officedocument.drawingml.diagramStyle+xml"/>
  <Override PartName="/ppt/notesSlides/notesSlide33.xml" ContentType="application/vnd.openxmlformats-officedocument.presentationml.notesSlide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quickStyle12.xml" ContentType="application/vnd.openxmlformats-officedocument.drawingml.diagramStyle+xml"/>
  <Override PartName="/ppt/diagrams/layout16.xml" ContentType="application/vnd.openxmlformats-officedocument.drawingml.diagramLayout+xml"/>
  <Override PartName="/ppt/diagrams/colors19.xml" ContentType="application/vnd.openxmlformats-officedocument.drawingml.diagramColors+xml"/>
  <Override PartName="/ppt/notesSlides/notesSlide11.xml" ContentType="application/vnd.openxmlformats-officedocument.presentationml.notesSlide+xml"/>
  <Override PartName="/ppt/diagrams/quickStyle23.xml" ContentType="application/vnd.openxmlformats-officedocument.drawingml.diagramStyle+xml"/>
  <Override PartName="/ppt/diagrams/layout34.xml" ContentType="application/vnd.openxmlformats-officedocument.drawingml.diagramLayout+xml"/>
  <Override PartName="/ppt/diagrams/colors37.xml" ContentType="application/vnd.openxmlformats-officedocument.drawingml.diagramColors+xml"/>
  <Override PartName="/ppt/diagrams/quickStyle41.xml" ContentType="application/vnd.openxmlformats-officedocument.drawingml.diagramStyle+xml"/>
  <Override PartName="/ppt/diagrams/layout45.xml" ContentType="application/vnd.openxmlformats-officedocument.drawingml.diagramLayout+xml"/>
  <Override PartName="/ppt/diagrams/colors48.xml" ContentType="application/vnd.openxmlformats-officedocument.drawingml.diagramColors+xml"/>
  <Override PartName="/ppt/notesSlides/notesSlide6.xml" ContentType="application/vnd.openxmlformats-officedocument.presentationml.notesSlide+xml"/>
  <Override PartName="/ppt/diagrams/layout23.xml" ContentType="application/vnd.openxmlformats-officedocument.drawingml.diagramLayout+xml"/>
  <Override PartName="/ppt/diagrams/colors26.xml" ContentType="application/vnd.openxmlformats-officedocument.drawingml.diagramColors+xml"/>
  <Override PartName="/ppt/diagrams/quickStyle30.xml" ContentType="application/vnd.openxmlformats-officedocument.drawingml.diagramStyle+xml"/>
  <Override PartName="/ppt/diagrams/data39.xml" ContentType="application/vnd.openxmlformats-officedocument.drawingml.diagramData+xml"/>
  <Override PartName="/ppt/diagrams/layout41.xml" ContentType="application/vnd.openxmlformats-officedocument.drawingml.diagramLayout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ppt/diagrams/colors15.xml" ContentType="application/vnd.openxmlformats-officedocument.drawingml.diagramColors+xml"/>
  <Override PartName="/ppt/diagrams/data28.xml" ContentType="application/vnd.openxmlformats-officedocument.drawingml.diagramData+xml"/>
  <Override PartName="/ppt/diagrams/layout30.xml" ContentType="application/vnd.openxmlformats-officedocument.drawingml.diagramLayout+xml"/>
  <Override PartName="/ppt/diagrams/colors33.xml" ContentType="application/vnd.openxmlformats-officedocument.drawingml.diagramColors+xml"/>
  <Override PartName="/ppt/diagrams/colors44.xml" ContentType="application/vnd.openxmlformats-officedocument.drawingml.diagramColors+xml"/>
  <Override PartName="/ppt/diagrams/data46.xml" ContentType="application/vnd.openxmlformats-officedocument.drawingml.diagramData+xml"/>
  <Override PartName="/ppt/slides/slide29.xml" ContentType="application/vnd.openxmlformats-officedocument.presentationml.slide+xml"/>
  <Override PartName="/ppt/diagrams/data17.xml" ContentType="application/vnd.openxmlformats-officedocument.drawingml.diagramData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40.xml" ContentType="application/vnd.openxmlformats-officedocument.drawingml.diagramColors+xml"/>
  <Override PartName="/ppt/diagrams/data42.xml" ContentType="application/vnd.openxmlformats-officedocument.drawingml.diagramData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diagrams/data31.xml" ContentType="application/vnd.openxmlformats-officedocument.drawingml.diagramData+xml"/>
  <Override PartName="/ppt/slides/slide32.xml" ContentType="application/vnd.openxmlformats-officedocument.presentationml.slide+xml"/>
  <Override PartName="/ppt/diagrams/data20.xml" ContentType="application/vnd.openxmlformats-officedocument.drawingml.diagramData+xml"/>
  <Override PartName="/ppt/diagrams/quickStyle35.xml" ContentType="application/vnd.openxmlformats-officedocument.drawingml.diagramStyle+xml"/>
  <Override PartName="/ppt/diagrams/quickStyle46.xml" ContentType="application/vnd.openxmlformats-officedocument.drawingml.diagramStyl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quickStyle24.xml" ContentType="application/vnd.openxmlformats-officedocument.drawingml.diagramStyle+xml"/>
  <Override PartName="/ppt/notesSlides/notesSlide23.xml" ContentType="application/vnd.openxmlformats-officedocument.presentationml.notesSlide+xml"/>
  <Override PartName="/ppt/diagrams/layout46.xml" ContentType="application/vnd.openxmlformats-officedocument.drawingml.diagramLayout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notesSlides/notesSlide12.xml" ContentType="application/vnd.openxmlformats-officedocument.presentationml.notesSlide+xml"/>
  <Override PartName="/ppt/diagrams/layout35.xml" ContentType="application/vnd.openxmlformats-officedocument.drawingml.diagramLayout+xml"/>
  <Override PartName="/ppt/diagrams/layout13.xml" ContentType="application/vnd.openxmlformats-officedocument.drawingml.diagramLayout+xml"/>
  <Override PartName="/ppt/diagrams/layout24.xml" ContentType="application/vnd.openxmlformats-officedocument.drawingml.diagramLayout+xml"/>
  <Override PartName="/ppt/diagrams/colors45.xml" ContentType="application/vnd.openxmlformats-officedocument.drawingml.diagramColor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quickStyle7.xml" ContentType="application/vnd.openxmlformats-officedocument.drawingml.diagramStyle+xml"/>
  <Override PartName="/ppt/diagrams/colors34.xml" ContentType="application/vnd.openxmlformats-officedocument.drawingml.diagramColors+xml"/>
  <Override PartName="/ppt/diagrams/data47.xml" ContentType="application/vnd.openxmlformats-officedocument.drawingml.diagramData+xml"/>
  <Override PartName="/ppt/slides/slide48.xml" ContentType="application/vnd.openxmlformats-officedocument.presentationml.slide+xml"/>
  <Override PartName="/ppt/notesSlides/notesSlide3.xml" ContentType="application/vnd.openxmlformats-officedocument.presentationml.notesSlide+xml"/>
  <Override PartName="/ppt/diagrams/colors12.xml" ContentType="application/vnd.openxmlformats-officedocument.drawingml.diagramColors+xml"/>
  <Override PartName="/ppt/diagrams/colors23.xml" ContentType="application/vnd.openxmlformats-officedocument.drawingml.diagramColors+xml"/>
  <Override PartName="/ppt/diagrams/data25.xml" ContentType="application/vnd.openxmlformats-officedocument.drawingml.diagramData+xml"/>
  <Override PartName="/ppt/diagrams/data36.xml" ContentType="application/vnd.openxmlformats-officedocument.drawingml.diagramData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diagrams/data14.xml" ContentType="application/vnd.openxmlformats-officedocument.drawingml.diagramData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diagrams/quickStyle29.xml" ContentType="application/vnd.openxmlformats-officedocument.drawingml.diagramStyle+xml"/>
  <Override PartName="/ppt/notesSlides/notesSlide28.xml" ContentType="application/vnd.openxmlformats-officedocument.presentationml.notesSlide+xml"/>
  <Override PartName="/ppt/slides/slide51.xml" ContentType="application/vnd.openxmlformats-officedocument.presentationml.slide+xml"/>
  <Override PartName="/ppt/diagrams/quickStyle18.xml" ContentType="application/vnd.openxmlformats-officedocument.drawingml.diagramStyle+xml"/>
  <Override PartName="/ppt/diagrams/layout29.xml" ContentType="application/vnd.openxmlformats-officedocument.drawingml.diagramLayout+xml"/>
  <Override PartName="/ppt/slides/slide40.xml" ContentType="application/vnd.openxmlformats-officedocument.presentationml.slide+xml"/>
  <Override PartName="/ppt/diagrams/layout18.xml" ContentType="application/vnd.openxmlformats-officedocument.drawingml.diagramLayout+xml"/>
  <Override PartName="/ppt/diagrams/quickStyle43.xml" ContentType="application/vnd.openxmlformats-officedocument.drawingml.diagramStyle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diagrams/colors28.xml" ContentType="application/vnd.openxmlformats-officedocument.drawingml.diagramColors+xml"/>
  <Override PartName="/ppt/notesSlides/notesSlide20.xml" ContentType="application/vnd.openxmlformats-officedocument.presentationml.notesSlide+xml"/>
  <Override PartName="/ppt/diagrams/quickStyle32.xml" ContentType="application/vnd.openxmlformats-officedocument.drawingml.diagramStyle+xml"/>
  <Override PartName="/ppt/diagrams/colors39.xml" ContentType="application/vnd.openxmlformats-officedocument.drawingml.diagramColors+xml"/>
  <Override PartName="/ppt/notesSlides/notesSlide31.xml" ContentType="application/vnd.openxmlformats-officedocument.presentationml.notesSlid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10.xml" ContentType="application/vnd.openxmlformats-officedocument.drawingml.diagramStyle+xml"/>
  <Override PartName="/ppt/diagrams/colors17.xml" ContentType="application/vnd.openxmlformats-officedocument.drawingml.diagramColors+xml"/>
  <Override PartName="/ppt/diagrams/quickStyle21.xml" ContentType="application/vnd.openxmlformats-officedocument.drawingml.diagramStyle+xml"/>
  <Override PartName="/ppt/diagrams/layout32.xml" ContentType="application/vnd.openxmlformats-officedocument.drawingml.diagramLayout+xml"/>
  <Override PartName="/ppt/diagrams/layout43.xml" ContentType="application/vnd.openxmlformats-officedocument.drawingml.diagramLayout+xml"/>
  <Override PartName="/ppt/handoutMasters/handoutMaster1.xml" ContentType="application/vnd.openxmlformats-officedocument.presentationml.handoutMaster+xml"/>
  <Override PartName="/ppt/diagrams/data19.xml" ContentType="application/vnd.openxmlformats-officedocument.drawingml.diagramData+xml"/>
  <Override PartName="/ppt/diagrams/layout21.xml" ContentType="application/vnd.openxmlformats-officedocument.drawingml.diagram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31.xml" ContentType="application/vnd.openxmlformats-officedocument.drawingml.diagramColors+xml"/>
  <Override PartName="/ppt/diagrams/colors42.xml" ContentType="application/vnd.openxmlformats-officedocument.drawingml.diagramColors+xml"/>
  <Override PartName="/ppt/diagrams/data44.xml" ContentType="application/vnd.openxmlformats-officedocument.drawingml.diagramData+xml"/>
  <Override PartName="/ppt/slideMasters/slideMaster1.xml" ContentType="application/vnd.openxmlformats-officedocument.presentationml.slideMaster+xml"/>
  <Override PartName="/ppt/slides/slide45.xml" ContentType="application/vnd.openxmlformats-officedocument.presentationml.slide+xml"/>
  <Override PartName="/ppt/theme/theme3.xml" ContentType="application/vnd.openxmlformats-officedocument.theme+xml"/>
  <Override PartName="/ppt/diagrams/colors20.xml" ContentType="application/vnd.openxmlformats-officedocument.drawingml.diagramColors+xml"/>
  <Override PartName="/ppt/diagrams/data33.xml" ContentType="application/vnd.openxmlformats-officedocument.drawingml.diagramData+xml"/>
  <Override PartName="/ppt/slides/slide34.xml" ContentType="application/vnd.openxmlformats-officedocument.presentationml.slide+xml"/>
  <Override PartName="/ppt/diagrams/data11.xml" ContentType="application/vnd.openxmlformats-officedocument.drawingml.diagramData+xml"/>
  <Override PartName="/ppt/diagrams/data22.xml" ContentType="application/vnd.openxmlformats-officedocument.drawingml.diagramData+xml"/>
  <Override PartName="/ppt/diagrams/quickStyle37.xml" ContentType="application/vnd.openxmlformats-officedocument.drawingml.diagramStyle+xml"/>
  <Override PartName="/ppt/diagrams/quickStyle48.xml" ContentType="application/vnd.openxmlformats-officedocument.drawingml.diagramStyle+xml"/>
  <Default Extension="rels" ContentType="application/vnd.openxmlformats-package.relationships+xml"/>
  <Override PartName="/ppt/slides/slide23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diagrams/quickStyle26.xml" ContentType="application/vnd.openxmlformats-officedocument.drawingml.diagramStyle+xml"/>
  <Override PartName="/ppt/notesSlides/notesSlide25.xml" ContentType="application/vnd.openxmlformats-officedocument.presentationml.notesSlide+xml"/>
  <Override PartName="/ppt/diagrams/layout48.xml" ContentType="application/vnd.openxmlformats-officedocument.drawingml.diagram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424" r:id="rId2"/>
    <p:sldId id="425" r:id="rId3"/>
    <p:sldId id="256" r:id="rId4"/>
    <p:sldId id="426" r:id="rId5"/>
    <p:sldId id="427" r:id="rId6"/>
    <p:sldId id="285" r:id="rId7"/>
    <p:sldId id="428" r:id="rId8"/>
    <p:sldId id="352" r:id="rId9"/>
    <p:sldId id="353" r:id="rId10"/>
    <p:sldId id="354" r:id="rId11"/>
    <p:sldId id="356" r:id="rId12"/>
    <p:sldId id="357" r:id="rId13"/>
    <p:sldId id="396" r:id="rId14"/>
    <p:sldId id="397" r:id="rId15"/>
    <p:sldId id="398" r:id="rId16"/>
    <p:sldId id="399" r:id="rId17"/>
    <p:sldId id="359" r:id="rId18"/>
    <p:sldId id="360" r:id="rId19"/>
    <p:sldId id="429" r:id="rId20"/>
    <p:sldId id="364" r:id="rId21"/>
    <p:sldId id="400" r:id="rId22"/>
    <p:sldId id="401" r:id="rId23"/>
    <p:sldId id="402" r:id="rId24"/>
    <p:sldId id="403" r:id="rId25"/>
    <p:sldId id="404" r:id="rId26"/>
    <p:sldId id="405" r:id="rId27"/>
    <p:sldId id="406" r:id="rId28"/>
    <p:sldId id="407" r:id="rId29"/>
    <p:sldId id="408" r:id="rId30"/>
    <p:sldId id="409" r:id="rId31"/>
    <p:sldId id="410" r:id="rId32"/>
    <p:sldId id="411" r:id="rId33"/>
    <p:sldId id="412" r:id="rId34"/>
    <p:sldId id="413" r:id="rId35"/>
    <p:sldId id="430" r:id="rId36"/>
    <p:sldId id="414" r:id="rId37"/>
    <p:sldId id="416" r:id="rId38"/>
    <p:sldId id="417" r:id="rId39"/>
    <p:sldId id="418" r:id="rId40"/>
    <p:sldId id="419" r:id="rId41"/>
    <p:sldId id="420" r:id="rId42"/>
    <p:sldId id="421" r:id="rId43"/>
    <p:sldId id="431" r:id="rId44"/>
    <p:sldId id="432" r:id="rId45"/>
    <p:sldId id="433" r:id="rId46"/>
    <p:sldId id="434" r:id="rId47"/>
    <p:sldId id="387" r:id="rId48"/>
    <p:sldId id="435" r:id="rId49"/>
    <p:sldId id="436" r:id="rId50"/>
    <p:sldId id="437" r:id="rId51"/>
    <p:sldId id="423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882" autoAdjust="0"/>
    <p:restoredTop sz="86535" autoAdjust="0"/>
  </p:normalViewPr>
  <p:slideViewPr>
    <p:cSldViewPr>
      <p:cViewPr varScale="1">
        <p:scale>
          <a:sx n="59" d="100"/>
          <a:sy n="59" d="100"/>
        </p:scale>
        <p:origin x="-159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71A567-23F0-42D0-A2E6-3886C0DAA8C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4D2600-6C97-4F32-B00F-D96585924F45}">
      <dgm:prSet custT="1"/>
      <dgm:spPr/>
      <dgm:t>
        <a:bodyPr/>
        <a:lstStyle/>
        <a:p>
          <a:pPr algn="ctr" rtl="0"/>
          <a:r>
            <a:rPr lang="en-US" sz="3600" b="1" dirty="0" smtClean="0"/>
            <a:t>Web Technologies and Programming</a:t>
          </a:r>
        </a:p>
        <a:p>
          <a:pPr algn="ctr" rtl="0"/>
          <a:r>
            <a:rPr lang="en-US" sz="3600" b="1" dirty="0" smtClean="0"/>
            <a:t>Lecture 30</a:t>
          </a:r>
          <a:endParaRPr lang="en-US" sz="3600" b="1" dirty="0"/>
        </a:p>
      </dgm:t>
    </dgm:pt>
    <dgm:pt modelId="{59F1DD2E-8B5C-4465-B8B1-6713AFC8FB5F}" type="parTrans" cxnId="{135E5A5B-EE53-447D-9C9C-11D93656F66D}">
      <dgm:prSet/>
      <dgm:spPr/>
      <dgm:t>
        <a:bodyPr/>
        <a:lstStyle/>
        <a:p>
          <a:endParaRPr lang="en-US"/>
        </a:p>
      </dgm:t>
    </dgm:pt>
    <dgm:pt modelId="{730BFA6A-0B35-4E5E-9254-EFAC1EA1B952}" type="sibTrans" cxnId="{135E5A5B-EE53-447D-9C9C-11D93656F66D}">
      <dgm:prSet/>
      <dgm:spPr/>
      <dgm:t>
        <a:bodyPr/>
        <a:lstStyle/>
        <a:p>
          <a:endParaRPr lang="en-US"/>
        </a:p>
      </dgm:t>
    </dgm:pt>
    <dgm:pt modelId="{A066085A-9674-46E4-B0BF-D0C728A69A1C}" type="pres">
      <dgm:prSet presAssocID="{FD71A567-23F0-42D0-A2E6-3886C0DAA8C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E07BE64-8717-48DF-AE6A-829B547CC5F7}" type="pres">
      <dgm:prSet presAssocID="{1A4D2600-6C97-4F32-B00F-D96585924F45}" presName="parentText" presStyleLbl="node1" presStyleIdx="0" presStyleCnt="1" custScaleY="32743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35E5A5B-EE53-447D-9C9C-11D93656F66D}" srcId="{FD71A567-23F0-42D0-A2E6-3886C0DAA8C4}" destId="{1A4D2600-6C97-4F32-B00F-D96585924F45}" srcOrd="0" destOrd="0" parTransId="{59F1DD2E-8B5C-4465-B8B1-6713AFC8FB5F}" sibTransId="{730BFA6A-0B35-4E5E-9254-EFAC1EA1B952}"/>
    <dgm:cxn modelId="{D8E35E82-5307-4535-9F58-30BEC9FB9FBD}" type="presOf" srcId="{FD71A567-23F0-42D0-A2E6-3886C0DAA8C4}" destId="{A066085A-9674-46E4-B0BF-D0C728A69A1C}" srcOrd="0" destOrd="0" presId="urn:microsoft.com/office/officeart/2005/8/layout/vList2"/>
    <dgm:cxn modelId="{9B9992EC-6640-42CC-AD2A-8936600C6FF9}" type="presOf" srcId="{1A4D2600-6C97-4F32-B00F-D96585924F45}" destId="{FE07BE64-8717-48DF-AE6A-829B547CC5F7}" srcOrd="0" destOrd="0" presId="urn:microsoft.com/office/officeart/2005/8/layout/vList2"/>
    <dgm:cxn modelId="{731EEF35-C1F6-4BE7-B6B7-3F7287603049}" type="presParOf" srcId="{A066085A-9674-46E4-B0BF-D0C728A69A1C}" destId="{FE07BE64-8717-48DF-AE6A-829B547CC5F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1.3 </a:t>
          </a:r>
          <a:r>
            <a:rPr lang="en-US" b="1" i="0" dirty="0" smtClean="0"/>
            <a:t>How does a Search Engine Work?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 custLinFactNeighborX="-25926" custLinFactNeighborY="197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BC8F447-3578-4800-ABCF-524222B7F038}" type="presOf" srcId="{3ACEC7D9-09CB-4566-81F5-8EBF03B8E10E}" destId="{EE9EB026-F41F-45EA-ABE8-7123B2252BD0}" srcOrd="0" destOrd="0" presId="urn:microsoft.com/office/officeart/2005/8/layout/vList2"/>
    <dgm:cxn modelId="{1860B2E6-F6E0-4FD0-9D79-D5E9B5552758}" type="presOf" srcId="{7E7993E3-BEB0-427C-A7A6-A7B650348FD2}" destId="{BAD4E54E-1427-407A-8D17-0C74786A588D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F5EB6605-1E84-479B-9787-0E5CF341D0D6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1.3 </a:t>
          </a:r>
          <a:r>
            <a:rPr lang="en-US" b="1" i="0" dirty="0" smtClean="0"/>
            <a:t>How does a Search Engine Work?...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24470BE-FD34-4607-962D-609E842B76C8}" type="presOf" srcId="{7E7993E3-BEB0-427C-A7A6-A7B650348FD2}" destId="{BAD4E54E-1427-407A-8D17-0C74786A588D}" srcOrd="0" destOrd="0" presId="urn:microsoft.com/office/officeart/2005/8/layout/vList2"/>
    <dgm:cxn modelId="{B6947214-2B7D-4776-868A-5A1EA4B50B05}" type="presOf" srcId="{3ACEC7D9-09CB-4566-81F5-8EBF03B8E10E}" destId="{EE9EB026-F41F-45EA-ABE8-7123B2252BD0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9F8212CF-3CCB-4091-8AFA-AD784C61A599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1.3 </a:t>
          </a:r>
          <a:r>
            <a:rPr lang="en-US" b="1" i="0" dirty="0" smtClean="0"/>
            <a:t>How does a Search Engine Work?...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401E71B-5E17-4E91-B38C-8170F03A2464}" type="presOf" srcId="{3ACEC7D9-09CB-4566-81F5-8EBF03B8E10E}" destId="{EE9EB026-F41F-45EA-ABE8-7123B2252BD0}" srcOrd="0" destOrd="0" presId="urn:microsoft.com/office/officeart/2005/8/layout/vList2"/>
    <dgm:cxn modelId="{2361E868-C75A-472A-8F8F-E3555D66555D}" type="presOf" srcId="{7E7993E3-BEB0-427C-A7A6-A7B650348FD2}" destId="{BAD4E54E-1427-407A-8D17-0C74786A588D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584FB546-8F71-43FC-BEB5-0721097FAAE0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1.3 </a:t>
          </a:r>
          <a:r>
            <a:rPr lang="en-US" b="1" i="0" dirty="0" smtClean="0"/>
            <a:t>How does a Search Engine Work?...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9F3EB90-1C02-4DBF-82E2-211EC4585DB0}" type="presOf" srcId="{3ACEC7D9-09CB-4566-81F5-8EBF03B8E10E}" destId="{EE9EB026-F41F-45EA-ABE8-7123B2252BD0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781F9AD1-A8B7-4B89-9202-43E33A22988E}" type="presOf" srcId="{7E7993E3-BEB0-427C-A7A6-A7B650348FD2}" destId="{BAD4E54E-1427-407A-8D17-0C74786A588D}" srcOrd="0" destOrd="0" presId="urn:microsoft.com/office/officeart/2005/8/layout/vList2"/>
    <dgm:cxn modelId="{70E0391A-42C0-44FC-B6BB-1DBE4071FE58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1.3 </a:t>
          </a:r>
          <a:r>
            <a:rPr lang="en-US" b="1" i="0" dirty="0" smtClean="0"/>
            <a:t>How does a Search Engine Work?...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7958BB2-9E44-40E2-BEE3-A83D24903A63}" type="presOf" srcId="{3ACEC7D9-09CB-4566-81F5-8EBF03B8E10E}" destId="{EE9EB026-F41F-45EA-ABE8-7123B2252BD0}" srcOrd="0" destOrd="0" presId="urn:microsoft.com/office/officeart/2005/8/layout/vList2"/>
    <dgm:cxn modelId="{593D32B4-F4EB-4813-A48C-057E9D5E4A54}" type="presOf" srcId="{7E7993E3-BEB0-427C-A7A6-A7B650348FD2}" destId="{BAD4E54E-1427-407A-8D17-0C74786A588D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AC7FB1BF-7A1B-4098-A1DB-2F4080A749B1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1.3 </a:t>
          </a:r>
          <a:r>
            <a:rPr lang="en-US" b="1" i="0" dirty="0" smtClean="0"/>
            <a:t>How does a Search Engine Work?...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927D38FE-B3BF-46E0-B6D4-131A7ECA74C1}" type="presOf" srcId="{3ACEC7D9-09CB-4566-81F5-8EBF03B8E10E}" destId="{EE9EB026-F41F-45EA-ABE8-7123B2252BD0}" srcOrd="0" destOrd="0" presId="urn:microsoft.com/office/officeart/2005/8/layout/vList2"/>
    <dgm:cxn modelId="{54455703-826F-4B74-85B3-7ED0BE32C8C3}" type="presOf" srcId="{7E7993E3-BEB0-427C-A7A6-A7B650348FD2}" destId="{BAD4E54E-1427-407A-8D17-0C74786A588D}" srcOrd="0" destOrd="0" presId="urn:microsoft.com/office/officeart/2005/8/layout/vList2"/>
    <dgm:cxn modelId="{120C2AAE-EF04-40FF-A9E6-D83BE62E6154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1.4 Conceptual categories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4D5303-301E-47B6-BC6B-E97ADED8C319}" type="presOf" srcId="{7E7993E3-BEB0-427C-A7A6-A7B650348FD2}" destId="{BAD4E54E-1427-407A-8D17-0C74786A588D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BFD243C6-35BB-4A45-BC0B-EFF36B0E32AC}" type="presOf" srcId="{3ACEC7D9-09CB-4566-81F5-8EBF03B8E10E}" destId="{EE9EB026-F41F-45EA-ABE8-7123B2252BD0}" srcOrd="0" destOrd="0" presId="urn:microsoft.com/office/officeart/2005/8/layout/vList2"/>
    <dgm:cxn modelId="{97C3BE7E-4931-4ED5-8676-4AE30DC9770A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1.5 SEO </a:t>
          </a:r>
          <a:r>
            <a:rPr lang="en-US" b="1" i="0" dirty="0" smtClean="0"/>
            <a:t>TACTICS AND METHODS</a:t>
          </a:r>
          <a:endParaRPr lang="en-US" b="1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 custLinFactNeighborX="-137" custLinFactNeighborY="197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2B07FAB-0CDC-4329-9E5E-47F4700F2F63}" type="presOf" srcId="{3ACEC7D9-09CB-4566-81F5-8EBF03B8E10E}" destId="{EE9EB026-F41F-45EA-ABE8-7123B2252BD0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816464F3-E182-4938-8C85-FCABC7EC7350}" type="presOf" srcId="{7E7993E3-BEB0-427C-A7A6-A7B650348FD2}" destId="{BAD4E54E-1427-407A-8D17-0C74786A588D}" srcOrd="0" destOrd="0" presId="urn:microsoft.com/office/officeart/2005/8/layout/vList2"/>
    <dgm:cxn modelId="{3EA02C26-3B63-449A-BF8B-99CD77247BBE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1.5 SEO </a:t>
          </a:r>
          <a:r>
            <a:rPr lang="en-US" b="1" i="0" dirty="0" smtClean="0"/>
            <a:t>TACTICS AND METHODS</a:t>
          </a:r>
          <a:endParaRPr lang="en-US" b="1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 custLinFactNeighborY="2529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E4585E0-28A8-49A0-9AFC-56D87DDF4387}" type="presOf" srcId="{7E7993E3-BEB0-427C-A7A6-A7B650348FD2}" destId="{BAD4E54E-1427-407A-8D17-0C74786A588D}" srcOrd="0" destOrd="0" presId="urn:microsoft.com/office/officeart/2005/8/layout/vList2"/>
    <dgm:cxn modelId="{702EA929-2D52-4919-80F6-A2D4F7A4990F}" type="presOf" srcId="{3ACEC7D9-09CB-4566-81F5-8EBF03B8E10E}" destId="{EE9EB026-F41F-45EA-ABE8-7123B2252BD0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8AED0CAF-5344-4B62-96A0-8BC421BA2285}" type="presParOf" srcId="{EE9EB026-F41F-45EA-ABE8-7123B2252BD0}" destId="{BAD4E54E-1427-407A-8D17-0C74786A588D}" srcOrd="0" destOrd="0" presId="urn:microsoft.com/office/officeart/2005/8/layout/vList2"/>
  </dgm:cxnLst>
  <dgm:bg/>
  <dgm:whole/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1.5 SEO </a:t>
          </a:r>
          <a:r>
            <a:rPr lang="en-US" i="0" dirty="0" smtClean="0"/>
            <a:t>TACTICS AND METHODS…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B813BF0-369D-4731-9C8A-A85BE155F29A}" type="presOf" srcId="{7E7993E3-BEB0-427C-A7A6-A7B650348FD2}" destId="{BAD4E54E-1427-407A-8D17-0C74786A588D}" srcOrd="0" destOrd="0" presId="urn:microsoft.com/office/officeart/2005/8/layout/vList2"/>
    <dgm:cxn modelId="{2D36B0AF-7312-4081-BB73-890DA2124857}" type="presOf" srcId="{3ACEC7D9-09CB-4566-81F5-8EBF03B8E10E}" destId="{EE9EB026-F41F-45EA-ABE8-7123B2252BD0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85555425-F564-48FE-9D33-5BEE18F89C78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A0770F-D46A-4BFE-A571-5DB0EDF36AD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E7B3E1-56F1-4DF7-9F66-9E5B502459D8}">
      <dgm:prSet/>
      <dgm:spPr/>
      <dgm:t>
        <a:bodyPr/>
        <a:lstStyle/>
        <a:p>
          <a:pPr rtl="0"/>
          <a:r>
            <a:rPr lang="en-US" b="1" dirty="0" smtClean="0"/>
            <a:t>Search Engine Optimization (SEO) </a:t>
          </a:r>
          <a:endParaRPr lang="en-US" dirty="0"/>
        </a:p>
      </dgm:t>
    </dgm:pt>
    <dgm:pt modelId="{AABAD7CB-BA29-41AE-B3D4-FAB751CE87E8}" type="parTrans" cxnId="{6B9E29C4-F2D2-4B13-B731-40748E9F1203}">
      <dgm:prSet/>
      <dgm:spPr/>
      <dgm:t>
        <a:bodyPr/>
        <a:lstStyle/>
        <a:p>
          <a:endParaRPr lang="en-US"/>
        </a:p>
      </dgm:t>
    </dgm:pt>
    <dgm:pt modelId="{7C11670E-DBAE-4839-A353-8AB9E2165C36}" type="sibTrans" cxnId="{6B9E29C4-F2D2-4B13-B731-40748E9F1203}">
      <dgm:prSet/>
      <dgm:spPr/>
      <dgm:t>
        <a:bodyPr/>
        <a:lstStyle/>
        <a:p>
          <a:endParaRPr lang="en-US"/>
        </a:p>
      </dgm:t>
    </dgm:pt>
    <dgm:pt modelId="{0087F806-BBDB-4505-BD3F-E817BBFCBD76}" type="pres">
      <dgm:prSet presAssocID="{ACA0770F-D46A-4BFE-A571-5DB0EDF36AD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6AA2FD8-94E3-4D16-A334-1ADCAAD9D656}" type="pres">
      <dgm:prSet presAssocID="{CBE7B3E1-56F1-4DF7-9F66-9E5B502459D8}" presName="parentText" presStyleLbl="node1" presStyleIdx="0" presStyleCnt="1" custScaleY="145612" custLinFactNeighborX="-2778" custLinFactNeighborY="772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CC8F004-6EF2-43E2-89EB-BCCBFD8E8AC5}" type="presOf" srcId="{CBE7B3E1-56F1-4DF7-9F66-9E5B502459D8}" destId="{96AA2FD8-94E3-4D16-A334-1ADCAAD9D656}" srcOrd="0" destOrd="0" presId="urn:microsoft.com/office/officeart/2005/8/layout/vList2"/>
    <dgm:cxn modelId="{BFD9A908-828F-4113-8B67-DA5A86AAEE28}" type="presOf" srcId="{ACA0770F-D46A-4BFE-A571-5DB0EDF36AD8}" destId="{0087F806-BBDB-4505-BD3F-E817BBFCBD76}" srcOrd="0" destOrd="0" presId="urn:microsoft.com/office/officeart/2005/8/layout/vList2"/>
    <dgm:cxn modelId="{6B9E29C4-F2D2-4B13-B731-40748E9F1203}" srcId="{ACA0770F-D46A-4BFE-A571-5DB0EDF36AD8}" destId="{CBE7B3E1-56F1-4DF7-9F66-9E5B502459D8}" srcOrd="0" destOrd="0" parTransId="{AABAD7CB-BA29-41AE-B3D4-FAB751CE87E8}" sibTransId="{7C11670E-DBAE-4839-A353-8AB9E2165C36}"/>
    <dgm:cxn modelId="{A05B3D4D-D7A0-47B6-B8FB-D0FAE81A770C}" type="presParOf" srcId="{0087F806-BBDB-4505-BD3F-E817BBFCBD76}" destId="{96AA2FD8-94E3-4D16-A334-1ADCAAD9D65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1.5 SEO </a:t>
          </a:r>
          <a:r>
            <a:rPr lang="en-US" i="0" dirty="0" smtClean="0"/>
            <a:t>TACTICS AND METHODS…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83F1713-1DC3-4D91-802F-331C90CB5633}" type="presOf" srcId="{3ACEC7D9-09CB-4566-81F5-8EBF03B8E10E}" destId="{EE9EB026-F41F-45EA-ABE8-7123B2252BD0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07AFD8AA-222B-4764-B71A-F08D69A074BD}" type="presOf" srcId="{7E7993E3-BEB0-427C-A7A6-A7B650348FD2}" destId="{BAD4E54E-1427-407A-8D17-0C74786A588D}" srcOrd="0" destOrd="0" presId="urn:microsoft.com/office/officeart/2005/8/layout/vList2"/>
    <dgm:cxn modelId="{7520259F-E816-4114-A4C2-B3DF40C9658D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1.5 SEO </a:t>
          </a:r>
          <a:r>
            <a:rPr lang="en-US" i="0" dirty="0" smtClean="0"/>
            <a:t>TACTICS AND METHODS…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05E45DE-7E84-4F06-A2B6-F5A2A09F6211}" type="presOf" srcId="{7E7993E3-BEB0-427C-A7A6-A7B650348FD2}" destId="{BAD4E54E-1427-407A-8D17-0C74786A588D}" srcOrd="0" destOrd="0" presId="urn:microsoft.com/office/officeart/2005/8/layout/vList2"/>
    <dgm:cxn modelId="{04C0CFA0-E960-4E4D-859C-C0B1C54C8B7E}" type="presOf" srcId="{3ACEC7D9-09CB-4566-81F5-8EBF03B8E10E}" destId="{EE9EB026-F41F-45EA-ABE8-7123B2252BD0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FCBC51CE-075C-4CDF-B91C-2D3CBC1DD9F6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1.5 SEO </a:t>
          </a:r>
          <a:r>
            <a:rPr lang="en-US" i="0" dirty="0" smtClean="0"/>
            <a:t>TACTICS AND METHODS…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0F2BB25-87AE-45F6-ABEA-83F5DA715300}" type="presOf" srcId="{7E7993E3-BEB0-427C-A7A6-A7B650348FD2}" destId="{BAD4E54E-1427-407A-8D17-0C74786A588D}" srcOrd="0" destOrd="0" presId="urn:microsoft.com/office/officeart/2005/8/layout/vList2"/>
    <dgm:cxn modelId="{B7722E81-87ED-4191-A1F1-74615463EDAB}" type="presOf" srcId="{3ACEC7D9-09CB-4566-81F5-8EBF03B8E10E}" destId="{EE9EB026-F41F-45EA-ABE8-7123B2252BD0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782C22AA-D482-41F4-BA4A-D9339A3F4D6C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1.5 SEO </a:t>
          </a:r>
          <a:r>
            <a:rPr lang="en-US" i="0" dirty="0" smtClean="0"/>
            <a:t>TACTICS AND METHODS…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6DBADE-2E19-4E4B-8E32-88A9103D6DE8}" type="presOf" srcId="{3ACEC7D9-09CB-4566-81F5-8EBF03B8E10E}" destId="{EE9EB026-F41F-45EA-ABE8-7123B2252BD0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A53B3A78-A2B6-4A28-A236-3FBBE703C7E5}" type="presOf" srcId="{7E7993E3-BEB0-427C-A7A6-A7B650348FD2}" destId="{BAD4E54E-1427-407A-8D17-0C74786A588D}" srcOrd="0" destOrd="0" presId="urn:microsoft.com/office/officeart/2005/8/layout/vList2"/>
    <dgm:cxn modelId="{48A0F531-E787-4805-AD43-BE080937459F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1.5 SEO </a:t>
          </a:r>
          <a:r>
            <a:rPr lang="en-US" i="0" dirty="0" smtClean="0"/>
            <a:t>TACTICS AND METHODS…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F9B40DB-8C64-4DA1-9135-FF7D198B2978}" type="presOf" srcId="{3ACEC7D9-09CB-4566-81F5-8EBF03B8E10E}" destId="{EE9EB026-F41F-45EA-ABE8-7123B2252BD0}" srcOrd="0" destOrd="0" presId="urn:microsoft.com/office/officeart/2005/8/layout/vList2"/>
    <dgm:cxn modelId="{B8AABD60-A90C-4DFE-A6B6-B2DEC29EA456}" type="presOf" srcId="{7E7993E3-BEB0-427C-A7A6-A7B650348FD2}" destId="{BAD4E54E-1427-407A-8D17-0C74786A588D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B632618E-EA44-46B1-B56C-317CBC53638B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1.5 SEO </a:t>
          </a:r>
          <a:r>
            <a:rPr lang="en-US" i="0" dirty="0" smtClean="0"/>
            <a:t>TACTICS AND METHODS…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9BB65FCD-5CC8-4DA1-A2CE-B766EB9841C6}" type="presOf" srcId="{3ACEC7D9-09CB-4566-81F5-8EBF03B8E10E}" destId="{EE9EB026-F41F-45EA-ABE8-7123B2252BD0}" srcOrd="0" destOrd="0" presId="urn:microsoft.com/office/officeart/2005/8/layout/vList2"/>
    <dgm:cxn modelId="{B586AAC8-635B-4D8C-B2CB-2AF61F34DE78}" type="presOf" srcId="{7E7993E3-BEB0-427C-A7A6-A7B650348FD2}" destId="{BAD4E54E-1427-407A-8D17-0C74786A588D}" srcOrd="0" destOrd="0" presId="urn:microsoft.com/office/officeart/2005/8/layout/vList2"/>
    <dgm:cxn modelId="{71384A83-640E-47A9-9DF7-9A5A791A9DD0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1.5 SEO </a:t>
          </a:r>
          <a:r>
            <a:rPr lang="en-US" i="0" dirty="0" smtClean="0"/>
            <a:t>TACTICS AND METHODS…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8F4D6AB4-B42E-4B8F-9C7F-5A7A1A43B03F}" type="presOf" srcId="{7E7993E3-BEB0-427C-A7A6-A7B650348FD2}" destId="{BAD4E54E-1427-407A-8D17-0C74786A588D}" srcOrd="0" destOrd="0" presId="urn:microsoft.com/office/officeart/2005/8/layout/vList2"/>
    <dgm:cxn modelId="{92F0298C-E560-4073-8CD5-BED3905777EE}" type="presOf" srcId="{3ACEC7D9-09CB-4566-81F5-8EBF03B8E10E}" destId="{EE9EB026-F41F-45EA-ABE8-7123B2252BD0}" srcOrd="0" destOrd="0" presId="urn:microsoft.com/office/officeart/2005/8/layout/vList2"/>
    <dgm:cxn modelId="{648C99A7-3357-4446-8E21-5F138EEAF80E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1.5 SEO </a:t>
          </a:r>
          <a:r>
            <a:rPr lang="en-US" i="0" dirty="0" smtClean="0"/>
            <a:t>TACTICS AND METHODS…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CA2D9F8-031A-43F6-BC36-4E898A6A36A3}" type="presOf" srcId="{3ACEC7D9-09CB-4566-81F5-8EBF03B8E10E}" destId="{EE9EB026-F41F-45EA-ABE8-7123B2252BD0}" srcOrd="0" destOrd="0" presId="urn:microsoft.com/office/officeart/2005/8/layout/vList2"/>
    <dgm:cxn modelId="{73A2FB57-A12F-4C07-9439-831507860953}" type="presOf" srcId="{7E7993E3-BEB0-427C-A7A6-A7B650348FD2}" destId="{BAD4E54E-1427-407A-8D17-0C74786A588D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3EFBD4D6-375A-4754-9442-76AD7599FFD0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1.5 SEO </a:t>
          </a:r>
          <a:r>
            <a:rPr lang="en-US" i="0" dirty="0" smtClean="0"/>
            <a:t>TACTICS AND METHODS…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CB056E5-A7A1-4451-9D8C-E4EE7E621C4B}" type="presOf" srcId="{3ACEC7D9-09CB-4566-81F5-8EBF03B8E10E}" destId="{EE9EB026-F41F-45EA-ABE8-7123B2252BD0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F62224F7-D98A-40CA-9857-D02A54869E63}" type="presOf" srcId="{7E7993E3-BEB0-427C-A7A6-A7B650348FD2}" destId="{BAD4E54E-1427-407A-8D17-0C74786A588D}" srcOrd="0" destOrd="0" presId="urn:microsoft.com/office/officeart/2005/8/layout/vList2"/>
    <dgm:cxn modelId="{7D63CFCC-D848-485F-ABAD-09CDC778692B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1.5 SEO </a:t>
          </a:r>
          <a:r>
            <a:rPr lang="en-US" i="0" dirty="0" smtClean="0"/>
            <a:t>TACTICS AND METHODS…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AE7574C-4780-4C77-B8E4-EA0B531D0911}" type="presOf" srcId="{3ACEC7D9-09CB-4566-81F5-8EBF03B8E10E}" destId="{EE9EB026-F41F-45EA-ABE8-7123B2252BD0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1D9C4472-D2AE-4F98-87BC-5CC206B8AAC1}" type="presOf" srcId="{7E7993E3-BEB0-427C-A7A6-A7B650348FD2}" destId="{BAD4E54E-1427-407A-8D17-0C74786A588D}" srcOrd="0" destOrd="0" presId="urn:microsoft.com/office/officeart/2005/8/layout/vList2"/>
    <dgm:cxn modelId="{904204C7-95BF-446F-8B65-614AE57C06D9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C7F24CE-FA76-496A-B1EF-988E19FE7AC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983C4A-029D-4586-B526-13839B4867BC}">
      <dgm:prSet/>
      <dgm:spPr/>
      <dgm:t>
        <a:bodyPr/>
        <a:lstStyle/>
        <a:p>
          <a:pPr rtl="0"/>
          <a:r>
            <a:rPr lang="en-US" b="1" dirty="0" smtClean="0"/>
            <a:t>Summary of Previous Lecture</a:t>
          </a:r>
          <a:endParaRPr lang="en-US" dirty="0"/>
        </a:p>
      </dgm:t>
    </dgm:pt>
    <dgm:pt modelId="{CAA2A453-0293-4A38-8225-392354772F7E}" type="parTrans" cxnId="{C8EA774B-6EEE-446B-AEA6-208A1E4CC57A}">
      <dgm:prSet/>
      <dgm:spPr/>
      <dgm:t>
        <a:bodyPr/>
        <a:lstStyle/>
        <a:p>
          <a:endParaRPr lang="en-US"/>
        </a:p>
      </dgm:t>
    </dgm:pt>
    <dgm:pt modelId="{B9A1FFD1-39CF-4F4E-B925-0FADB7C598E6}" type="sibTrans" cxnId="{C8EA774B-6EEE-446B-AEA6-208A1E4CC57A}">
      <dgm:prSet/>
      <dgm:spPr/>
      <dgm:t>
        <a:bodyPr/>
        <a:lstStyle/>
        <a:p>
          <a:endParaRPr lang="en-US"/>
        </a:p>
      </dgm:t>
    </dgm:pt>
    <dgm:pt modelId="{9978874D-CB28-4CBC-B31C-1EA7E8431B86}" type="pres">
      <dgm:prSet presAssocID="{0C7F24CE-FA76-496A-B1EF-988E19FE7AC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E08F461-DE06-4EDF-867D-82886F3CB917}" type="pres">
      <dgm:prSet presAssocID="{F1983C4A-029D-4586-B526-13839B4867BC}" presName="parentText" presStyleLbl="node1" presStyleIdx="0" presStyleCnt="1" custLinFactNeighborX="-926" custLinFactNeighborY="-3895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EA774B-6EEE-446B-AEA6-208A1E4CC57A}" srcId="{0C7F24CE-FA76-496A-B1EF-988E19FE7AC5}" destId="{F1983C4A-029D-4586-B526-13839B4867BC}" srcOrd="0" destOrd="0" parTransId="{CAA2A453-0293-4A38-8225-392354772F7E}" sibTransId="{B9A1FFD1-39CF-4F4E-B925-0FADB7C598E6}"/>
    <dgm:cxn modelId="{48D5BBD4-E9CA-45FC-BDEE-F859387A52C6}" type="presOf" srcId="{0C7F24CE-FA76-496A-B1EF-988E19FE7AC5}" destId="{9978874D-CB28-4CBC-B31C-1EA7E8431B86}" srcOrd="0" destOrd="0" presId="urn:microsoft.com/office/officeart/2005/8/layout/vList2"/>
    <dgm:cxn modelId="{111115DB-463B-4785-AC8D-62380F647ADE}" type="presOf" srcId="{F1983C4A-029D-4586-B526-13839B4867BC}" destId="{6E08F461-DE06-4EDF-867D-82886F3CB917}" srcOrd="0" destOrd="0" presId="urn:microsoft.com/office/officeart/2005/8/layout/vList2"/>
    <dgm:cxn modelId="{2DB0F4C4-B8FE-4358-BEE4-0E974CC39DFD}" type="presParOf" srcId="{9978874D-CB28-4CBC-B31C-1EA7E8431B86}" destId="{6E08F461-DE06-4EDF-867D-82886F3CB917}" srcOrd="0" destOrd="0" presId="urn:microsoft.com/office/officeart/2005/8/layout/vList2"/>
  </dgm:cxnLst>
  <dgm:bg/>
  <dgm:whole/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1.5 SEO </a:t>
          </a:r>
          <a:r>
            <a:rPr lang="en-US" i="0" dirty="0" smtClean="0"/>
            <a:t>TACTICS AND METHODS…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5D7668A-C53E-4450-86A0-AE1DE333E6C0}" type="presOf" srcId="{7E7993E3-BEB0-427C-A7A6-A7B650348FD2}" destId="{BAD4E54E-1427-407A-8D17-0C74786A588D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E6964E1F-7701-43CB-8FE4-F5C23223B84C}" type="presOf" srcId="{3ACEC7D9-09CB-4566-81F5-8EBF03B8E10E}" destId="{EE9EB026-F41F-45EA-ABE8-7123B2252BD0}" srcOrd="0" destOrd="0" presId="urn:microsoft.com/office/officeart/2005/8/layout/vList2"/>
    <dgm:cxn modelId="{2CBAA17A-5A56-43B5-B463-EEB0E617B53D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1.5 SEO </a:t>
          </a:r>
          <a:r>
            <a:rPr lang="en-US" i="0" dirty="0" smtClean="0"/>
            <a:t>TACTICS AND METHODS…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47B46E0-B69D-4F70-96E1-FA4966C29015}" type="presOf" srcId="{3ACEC7D9-09CB-4566-81F5-8EBF03B8E10E}" destId="{EE9EB026-F41F-45EA-ABE8-7123B2252BD0}" srcOrd="0" destOrd="0" presId="urn:microsoft.com/office/officeart/2005/8/layout/vList2"/>
    <dgm:cxn modelId="{63680ED0-0B41-42A6-A8A7-BE2B1060729A}" type="presOf" srcId="{7E7993E3-BEB0-427C-A7A6-A7B650348FD2}" destId="{BAD4E54E-1427-407A-8D17-0C74786A588D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EBFF5496-5FD1-4AE4-AD81-696563717FD8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1.5 SEO </a:t>
          </a:r>
          <a:r>
            <a:rPr lang="en-US" i="0" dirty="0" smtClean="0"/>
            <a:t>TACTICS AND METHODS…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FF26B64-B7AB-4298-BFCA-F9B9720D50DD}" type="presOf" srcId="{7E7993E3-BEB0-427C-A7A6-A7B650348FD2}" destId="{BAD4E54E-1427-407A-8D17-0C74786A588D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CF2CC117-C5D8-4D38-96E9-5669E2358A65}" type="presOf" srcId="{3ACEC7D9-09CB-4566-81F5-8EBF03B8E10E}" destId="{EE9EB026-F41F-45EA-ABE8-7123B2252BD0}" srcOrd="0" destOrd="0" presId="urn:microsoft.com/office/officeart/2005/8/layout/vList2"/>
    <dgm:cxn modelId="{94160289-3071-4A8D-9727-F3415FAAE2B0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1.5 SEO </a:t>
          </a:r>
          <a:r>
            <a:rPr lang="en-US" i="0" dirty="0" smtClean="0"/>
            <a:t>TACTICS AND METHODS…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C60530-C9FB-4363-ADAE-A8FC398606A6}" type="presOf" srcId="{7E7993E3-BEB0-427C-A7A6-A7B650348FD2}" destId="{BAD4E54E-1427-407A-8D17-0C74786A588D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DA9598AA-6241-4EA4-B487-0BD35519BBDE}" type="presOf" srcId="{3ACEC7D9-09CB-4566-81F5-8EBF03B8E10E}" destId="{EE9EB026-F41F-45EA-ABE8-7123B2252BD0}" srcOrd="0" destOrd="0" presId="urn:microsoft.com/office/officeart/2005/8/layout/vList2"/>
    <dgm:cxn modelId="{A7B64249-F083-4148-B377-8A17886D87ED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1.6 </a:t>
          </a:r>
          <a:r>
            <a:rPr lang="en-US" b="1" dirty="0" smtClean="0"/>
            <a:t>SEO </a:t>
          </a:r>
          <a:r>
            <a:rPr lang="en-US" i="0" dirty="0" smtClean="0"/>
            <a:t>TACTICS AND METHODS…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A42F4F9-6295-444B-A987-AA744516F87D}" type="presOf" srcId="{3ACEC7D9-09CB-4566-81F5-8EBF03B8E10E}" destId="{EE9EB026-F41F-45EA-ABE8-7123B2252BD0}" srcOrd="0" destOrd="0" presId="urn:microsoft.com/office/officeart/2005/8/layout/vList2"/>
    <dgm:cxn modelId="{0E7ACAE7-E3F0-4920-B73C-C3FBA1F1660E}" type="presOf" srcId="{7E7993E3-BEB0-427C-A7A6-A7B650348FD2}" destId="{BAD4E54E-1427-407A-8D17-0C74786A588D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035EF1E3-D1C6-4143-850B-CF1D826E308E}" type="presParOf" srcId="{EE9EB026-F41F-45EA-ABE8-7123B2252BD0}" destId="{BAD4E54E-1427-407A-8D17-0C74786A588D}" srcOrd="0" destOrd="0" presId="urn:microsoft.com/office/officeart/2005/8/layout/vList2"/>
  </dgm:cxnLst>
  <dgm:bg/>
  <dgm:whole/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2. </a:t>
          </a:r>
          <a:r>
            <a:rPr lang="en-US" b="1" dirty="0" smtClean="0"/>
            <a:t>Mobile SEO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39A826D-CD45-443E-A0AB-E3A5DBC20DCC}" type="presOf" srcId="{7E7993E3-BEB0-427C-A7A6-A7B650348FD2}" destId="{BAD4E54E-1427-407A-8D17-0C74786A588D}" srcOrd="0" destOrd="0" presId="urn:microsoft.com/office/officeart/2005/8/layout/vList2"/>
    <dgm:cxn modelId="{671346DB-8609-40AC-B834-8C43F8AD52FD}" type="presOf" srcId="{3ACEC7D9-09CB-4566-81F5-8EBF03B8E10E}" destId="{EE9EB026-F41F-45EA-ABE8-7123B2252BD0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FD0BB927-24B5-406E-A90B-04A0903F46E1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2.1 </a:t>
          </a:r>
          <a:r>
            <a:rPr lang="en-US" b="1" i="0" dirty="0" smtClean="0"/>
            <a:t>What is Mobile SEO?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B78ED92-76A1-4849-9146-4DF19F7BD211}" type="presOf" srcId="{7E7993E3-BEB0-427C-A7A6-A7B650348FD2}" destId="{BAD4E54E-1427-407A-8D17-0C74786A588D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36C48466-BB6A-4846-AF92-36DF97511C4C}" type="presOf" srcId="{3ACEC7D9-09CB-4566-81F5-8EBF03B8E10E}" destId="{EE9EB026-F41F-45EA-ABE8-7123B2252BD0}" srcOrd="0" destOrd="0" presId="urn:microsoft.com/office/officeart/2005/8/layout/vList2"/>
    <dgm:cxn modelId="{25BDA3A7-4991-4CC9-AC72-E69C890F96E9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2.1 </a:t>
          </a:r>
          <a:r>
            <a:rPr lang="en-US" b="1" i="0" dirty="0" smtClean="0"/>
            <a:t>What is Mobile SEO?...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626A715-697E-4081-B7E2-B48036B45944}" type="presOf" srcId="{7E7993E3-BEB0-427C-A7A6-A7B650348FD2}" destId="{BAD4E54E-1427-407A-8D17-0C74786A588D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79B592E3-CDA4-46E9-B543-AD5FFFF14481}" type="presOf" srcId="{3ACEC7D9-09CB-4566-81F5-8EBF03B8E10E}" destId="{EE9EB026-F41F-45EA-ABE8-7123B2252BD0}" srcOrd="0" destOrd="0" presId="urn:microsoft.com/office/officeart/2005/8/layout/vList2"/>
    <dgm:cxn modelId="{293F1572-192A-483B-AE77-3C7217B3985B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2.2 </a:t>
          </a:r>
          <a:r>
            <a:rPr lang="en-US" b="1" i="0" dirty="0" smtClean="0"/>
            <a:t>Techniques of Mobile SEO?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DAB042F-7697-4733-B9AE-7606F78A45BC}" type="presOf" srcId="{3ACEC7D9-09CB-4566-81F5-8EBF03B8E10E}" destId="{EE9EB026-F41F-45EA-ABE8-7123B2252BD0}" srcOrd="0" destOrd="0" presId="urn:microsoft.com/office/officeart/2005/8/layout/vList2"/>
    <dgm:cxn modelId="{754F95C5-53EB-4203-A168-05C520AF584D}" type="presOf" srcId="{7E7993E3-BEB0-427C-A7A6-A7B650348FD2}" destId="{BAD4E54E-1427-407A-8D17-0C74786A588D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CC6C736A-FCB1-4A73-90A1-2132DE9D4E05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9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2.2 </a:t>
          </a:r>
          <a:r>
            <a:rPr lang="en-US" b="1" i="0" dirty="0" smtClean="0"/>
            <a:t>Techniques of Mobile SEO?...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A0EB4E8-F23A-446C-8C68-46021F14D135}" type="presOf" srcId="{3ACEC7D9-09CB-4566-81F5-8EBF03B8E10E}" destId="{EE9EB026-F41F-45EA-ABE8-7123B2252BD0}" srcOrd="0" destOrd="0" presId="urn:microsoft.com/office/officeart/2005/8/layout/vList2"/>
    <dgm:cxn modelId="{6BE1AD32-FD16-4CBE-A54E-914EA4EB9DD9}" type="presOf" srcId="{7E7993E3-BEB0-427C-A7A6-A7B650348FD2}" destId="{BAD4E54E-1427-407A-8D17-0C74786A588D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837CC109-056C-45E4-88C0-7A0C044B732C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C7F24CE-FA76-496A-B1EF-988E19FE7AC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983C4A-029D-4586-B526-13839B4867BC}">
      <dgm:prSet/>
      <dgm:spPr/>
      <dgm:t>
        <a:bodyPr/>
        <a:lstStyle/>
        <a:p>
          <a:pPr rtl="0"/>
          <a:r>
            <a:rPr lang="en-US" b="1" dirty="0" smtClean="0"/>
            <a:t>Summary of Previous Lecture</a:t>
          </a:r>
          <a:endParaRPr lang="en-US" dirty="0"/>
        </a:p>
      </dgm:t>
    </dgm:pt>
    <dgm:pt modelId="{CAA2A453-0293-4A38-8225-392354772F7E}" type="parTrans" cxnId="{C8EA774B-6EEE-446B-AEA6-208A1E4CC57A}">
      <dgm:prSet/>
      <dgm:spPr/>
      <dgm:t>
        <a:bodyPr/>
        <a:lstStyle/>
        <a:p>
          <a:endParaRPr lang="en-US"/>
        </a:p>
      </dgm:t>
    </dgm:pt>
    <dgm:pt modelId="{B9A1FFD1-39CF-4F4E-B925-0FADB7C598E6}" type="sibTrans" cxnId="{C8EA774B-6EEE-446B-AEA6-208A1E4CC57A}">
      <dgm:prSet/>
      <dgm:spPr/>
      <dgm:t>
        <a:bodyPr/>
        <a:lstStyle/>
        <a:p>
          <a:endParaRPr lang="en-US"/>
        </a:p>
      </dgm:t>
    </dgm:pt>
    <dgm:pt modelId="{9978874D-CB28-4CBC-B31C-1EA7E8431B86}" type="pres">
      <dgm:prSet presAssocID="{0C7F24CE-FA76-496A-B1EF-988E19FE7AC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E08F461-DE06-4EDF-867D-82886F3CB917}" type="pres">
      <dgm:prSet presAssocID="{F1983C4A-029D-4586-B526-13839B4867BC}" presName="parentText" presStyleLbl="node1" presStyleIdx="0" presStyleCnt="1" custLinFactNeighborX="-926" custLinFactNeighborY="-3895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FE98EA9-D0AC-44BF-9A42-8BA7BD39809A}" type="presOf" srcId="{0C7F24CE-FA76-496A-B1EF-988E19FE7AC5}" destId="{9978874D-CB28-4CBC-B31C-1EA7E8431B86}" srcOrd="0" destOrd="0" presId="urn:microsoft.com/office/officeart/2005/8/layout/vList2"/>
    <dgm:cxn modelId="{C8EA774B-6EEE-446B-AEA6-208A1E4CC57A}" srcId="{0C7F24CE-FA76-496A-B1EF-988E19FE7AC5}" destId="{F1983C4A-029D-4586-B526-13839B4867BC}" srcOrd="0" destOrd="0" parTransId="{CAA2A453-0293-4A38-8225-392354772F7E}" sibTransId="{B9A1FFD1-39CF-4F4E-B925-0FADB7C598E6}"/>
    <dgm:cxn modelId="{1436A59B-4E2D-4048-8F2E-F9CF6D5A34AF}" type="presOf" srcId="{F1983C4A-029D-4586-B526-13839B4867BC}" destId="{6E08F461-DE06-4EDF-867D-82886F3CB917}" srcOrd="0" destOrd="0" presId="urn:microsoft.com/office/officeart/2005/8/layout/vList2"/>
    <dgm:cxn modelId="{039AD9D4-D074-455E-8927-BF3A3D5DCFA4}" type="presParOf" srcId="{9978874D-CB28-4CBC-B31C-1EA7E8431B86}" destId="{6E08F461-DE06-4EDF-867D-82886F3CB917}" srcOrd="0" destOrd="0" presId="urn:microsoft.com/office/officeart/2005/8/layout/vList2"/>
  </dgm:cxnLst>
  <dgm:bg/>
  <dgm:whole/>
</dgm:dataModel>
</file>

<file path=ppt/diagrams/data40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2.2 </a:t>
          </a:r>
          <a:r>
            <a:rPr lang="en-US" b="1" i="0" dirty="0" smtClean="0"/>
            <a:t>Techniques of Mobile SEO?...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8DE29A5-AE96-4B3A-9E06-79A912005C7E}" type="presOf" srcId="{3ACEC7D9-09CB-4566-81F5-8EBF03B8E10E}" destId="{EE9EB026-F41F-45EA-ABE8-7123B2252BD0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76724603-D9EB-44BC-ACB0-FAF29B85B7C1}" type="presOf" srcId="{7E7993E3-BEB0-427C-A7A6-A7B650348FD2}" destId="{BAD4E54E-1427-407A-8D17-0C74786A588D}" srcOrd="0" destOrd="0" presId="urn:microsoft.com/office/officeart/2005/8/layout/vList2"/>
    <dgm:cxn modelId="{34BA5C37-8B2F-4269-9263-BF6CF80F6087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1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2.3 </a:t>
          </a:r>
          <a:r>
            <a:rPr lang="en-US" b="1" i="0" dirty="0" smtClean="0"/>
            <a:t>Tools for Mobile SEO?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D58C80A-532E-440E-9151-6A880629487C}" type="presOf" srcId="{7E7993E3-BEB0-427C-A7A6-A7B650348FD2}" destId="{BAD4E54E-1427-407A-8D17-0C74786A588D}" srcOrd="0" destOrd="0" presId="urn:microsoft.com/office/officeart/2005/8/layout/vList2"/>
    <dgm:cxn modelId="{E7DA46F4-599E-4C90-8DA1-1A1032079C8A}" type="presOf" srcId="{3ACEC7D9-09CB-4566-81F5-8EBF03B8E10E}" destId="{EE9EB026-F41F-45EA-ABE8-7123B2252BD0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AD90AFFF-8AFB-4B0E-9E7D-B5BEF2470BAC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2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3. </a:t>
          </a:r>
          <a:r>
            <a:rPr lang="en-US" b="0" i="0" dirty="0" smtClean="0"/>
            <a:t>SEO - Miscellaneous Techniques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60333F9-3F90-4AAA-9616-D25CD228565D}" type="presOf" srcId="{7E7993E3-BEB0-427C-A7A6-A7B650348FD2}" destId="{BAD4E54E-1427-407A-8D17-0C74786A588D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E82DF974-A633-4E71-8E4D-6705B0EF8149}" type="presOf" srcId="{3ACEC7D9-09CB-4566-81F5-8EBF03B8E10E}" destId="{EE9EB026-F41F-45EA-ABE8-7123B2252BD0}" srcOrd="0" destOrd="0" presId="urn:microsoft.com/office/officeart/2005/8/layout/vList2"/>
    <dgm:cxn modelId="{F8ACF86F-79A9-45F3-BB44-2AD1470BDB81}" type="presParOf" srcId="{EE9EB026-F41F-45EA-ABE8-7123B2252BD0}" destId="{BAD4E54E-1427-407A-8D17-0C74786A588D}" srcOrd="0" destOrd="0" presId="urn:microsoft.com/office/officeart/2005/8/layout/vList2"/>
  </dgm:cxnLst>
  <dgm:bg/>
  <dgm:whole/>
</dgm:dataModel>
</file>

<file path=ppt/diagrams/data43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3. </a:t>
          </a:r>
          <a:r>
            <a:rPr lang="en-US" b="0" i="0" dirty="0" smtClean="0"/>
            <a:t>SEO - Miscellaneous Techniques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82AB948-290E-41E3-85F0-601ACE0BA567}" type="presOf" srcId="{3ACEC7D9-09CB-4566-81F5-8EBF03B8E10E}" destId="{EE9EB026-F41F-45EA-ABE8-7123B2252BD0}" srcOrd="0" destOrd="0" presId="urn:microsoft.com/office/officeart/2005/8/layout/vList2"/>
    <dgm:cxn modelId="{A756FD66-9D5E-4A93-9EA2-776697B94597}" type="presOf" srcId="{7E7993E3-BEB0-427C-A7A6-A7B650348FD2}" destId="{BAD4E54E-1427-407A-8D17-0C74786A588D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7A225500-47A9-49D6-B737-48D744505E0B}" type="presParOf" srcId="{EE9EB026-F41F-45EA-ABE8-7123B2252BD0}" destId="{BAD4E54E-1427-407A-8D17-0C74786A588D}" srcOrd="0" destOrd="0" presId="urn:microsoft.com/office/officeart/2005/8/layout/vList2"/>
  </dgm:cxnLst>
  <dgm:bg/>
  <dgm:whole/>
</dgm:dataModel>
</file>

<file path=ppt/diagrams/data44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3. </a:t>
          </a:r>
          <a:r>
            <a:rPr lang="en-US" b="0" i="0" dirty="0" smtClean="0"/>
            <a:t>SEO - Miscellaneous Techniques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7769A35-7EFA-43AA-8629-A0E2D66B40A9}" type="presOf" srcId="{3ACEC7D9-09CB-4566-81F5-8EBF03B8E10E}" destId="{EE9EB026-F41F-45EA-ABE8-7123B2252BD0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8A4D5DBC-E414-45DC-A0F6-57947D72DBAF}" type="presOf" srcId="{7E7993E3-BEB0-427C-A7A6-A7B650348FD2}" destId="{BAD4E54E-1427-407A-8D17-0C74786A588D}" srcOrd="0" destOrd="0" presId="urn:microsoft.com/office/officeart/2005/8/layout/vList2"/>
    <dgm:cxn modelId="{B9085F3F-D295-43AF-A664-3568176ADA43}" type="presParOf" srcId="{EE9EB026-F41F-45EA-ABE8-7123B2252BD0}" destId="{BAD4E54E-1427-407A-8D17-0C74786A588D}" srcOrd="0" destOrd="0" presId="urn:microsoft.com/office/officeart/2005/8/layout/vList2"/>
  </dgm:cxnLst>
  <dgm:bg/>
  <dgm:whole/>
</dgm:dataModel>
</file>

<file path=ppt/diagrams/data45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3. </a:t>
          </a:r>
          <a:r>
            <a:rPr lang="en-US" b="0" i="0" dirty="0" smtClean="0"/>
            <a:t>SEO - Miscellaneous Techniques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EF9CC7B-708F-4172-B018-1A800E9E4A8F}" type="presOf" srcId="{3ACEC7D9-09CB-4566-81F5-8EBF03B8E10E}" destId="{EE9EB026-F41F-45EA-ABE8-7123B2252BD0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F00FF9C3-21CD-403E-B3E0-01913EFED089}" type="presOf" srcId="{7E7993E3-BEB0-427C-A7A6-A7B650348FD2}" destId="{BAD4E54E-1427-407A-8D17-0C74786A588D}" srcOrd="0" destOrd="0" presId="urn:microsoft.com/office/officeart/2005/8/layout/vList2"/>
    <dgm:cxn modelId="{A8B230A6-444E-4310-B54D-83531C8FE877}" type="presParOf" srcId="{EE9EB026-F41F-45EA-ABE8-7123B2252BD0}" destId="{BAD4E54E-1427-407A-8D17-0C74786A588D}" srcOrd="0" destOrd="0" presId="urn:microsoft.com/office/officeart/2005/8/layout/vList2"/>
  </dgm:cxnLst>
  <dgm:bg/>
  <dgm:whole/>
</dgm:dataModel>
</file>

<file path=ppt/diagrams/data46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dirty="0" smtClean="0"/>
            <a:t>For Review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 custLinFactNeighborX="-11111" custLinFactNeighborY="-2505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8BB480D-D7DC-4FF5-AB0F-7A1B2FCE1653}" type="presOf" srcId="{7E7993E3-BEB0-427C-A7A6-A7B650348FD2}" destId="{BAD4E54E-1427-407A-8D17-0C74786A588D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7FDA6FF4-9A70-47CE-B62F-0AA7A00EACC2}" type="presOf" srcId="{3ACEC7D9-09CB-4566-81F5-8EBF03B8E10E}" destId="{EE9EB026-F41F-45EA-ABE8-7123B2252BD0}" srcOrd="0" destOrd="0" presId="urn:microsoft.com/office/officeart/2005/8/layout/vList2"/>
    <dgm:cxn modelId="{8D95638A-2D09-42E5-8B87-0823DB29526E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7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Summary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91B80AA-F877-4E71-B659-BD24E2234AD8}" type="presOf" srcId="{3ACEC7D9-09CB-4566-81F5-8EBF03B8E10E}" destId="{EE9EB026-F41F-45EA-ABE8-7123B2252BD0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FA87E0DC-C992-49AB-9C9E-CF4B98A5C150}" type="presOf" srcId="{7E7993E3-BEB0-427C-A7A6-A7B650348FD2}" destId="{BAD4E54E-1427-407A-8D17-0C74786A588D}" srcOrd="0" destOrd="0" presId="urn:microsoft.com/office/officeart/2005/8/layout/vList2"/>
    <dgm:cxn modelId="{168AADA8-88DE-4249-8348-AF47EEB12331}" type="presParOf" srcId="{EE9EB026-F41F-45EA-ABE8-7123B2252BD0}" destId="{BAD4E54E-1427-407A-8D17-0C74786A588D}" srcOrd="0" destOrd="0" presId="urn:microsoft.com/office/officeart/2005/8/layout/vList2"/>
  </dgm:cxnLst>
  <dgm:bg/>
  <dgm:whole/>
</dgm:dataModel>
</file>

<file path=ppt/diagrams/data48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Summary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649D460B-8EEC-487A-AE1E-24A8E148BE2C}" type="presOf" srcId="{3ACEC7D9-09CB-4566-81F5-8EBF03B8E10E}" destId="{EE9EB026-F41F-45EA-ABE8-7123B2252BD0}" srcOrd="0" destOrd="0" presId="urn:microsoft.com/office/officeart/2005/8/layout/vList2"/>
    <dgm:cxn modelId="{5FD55A92-1AEB-4AF2-96C6-ED48A2DBBF84}" type="presOf" srcId="{7E7993E3-BEB0-427C-A7A6-A7B650348FD2}" destId="{BAD4E54E-1427-407A-8D17-0C74786A588D}" srcOrd="0" destOrd="0" presId="urn:microsoft.com/office/officeart/2005/8/layout/vList2"/>
    <dgm:cxn modelId="{5840CA36-13F8-45E8-8ED1-81D733AE13BD}" type="presParOf" srcId="{EE9EB026-F41F-45EA-ABE8-7123B2252BD0}" destId="{BAD4E54E-1427-407A-8D17-0C74786A588D}" srcOrd="0" destOrd="0" presId="urn:microsoft.com/office/officeart/2005/8/layout/vList2"/>
  </dgm:cxnLst>
  <dgm:bg/>
  <dgm:whole/>
</dgm:dataModel>
</file>

<file path=ppt/diagrams/data49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Summary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2A85C92-F635-4C45-9FEB-C9EE08E1DE7C}" type="presOf" srcId="{7E7993E3-BEB0-427C-A7A6-A7B650348FD2}" destId="{BAD4E54E-1427-407A-8D17-0C74786A588D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1D81A0D5-FFE5-4E90-989C-527AE8184E97}" type="presOf" srcId="{3ACEC7D9-09CB-4566-81F5-8EBF03B8E10E}" destId="{EE9EB026-F41F-45EA-ABE8-7123B2252BD0}" srcOrd="0" destOrd="0" presId="urn:microsoft.com/office/officeart/2005/8/layout/vList2"/>
    <dgm:cxn modelId="{D8CBE7CF-9A52-46D9-B885-B0094B85300D}" type="presParOf" srcId="{EE9EB026-F41F-45EA-ABE8-7123B2252BD0}" destId="{BAD4E54E-1427-407A-8D17-0C74786A588D}" srcOrd="0" destOrd="0" presId="urn:microsoft.com/office/officeart/2005/8/layout/vList2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D4BE74D-6505-4D4B-8897-1DEFFFA8CBB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040C602-7C62-42D3-85B6-27A672F02FAD}">
      <dgm:prSet/>
      <dgm:spPr/>
      <dgm:t>
        <a:bodyPr/>
        <a:lstStyle/>
        <a:p>
          <a:pPr rtl="0"/>
          <a:r>
            <a:rPr lang="en-US" b="1" smtClean="0"/>
            <a:t>Outline</a:t>
          </a:r>
          <a:endParaRPr lang="en-US"/>
        </a:p>
      </dgm:t>
    </dgm:pt>
    <dgm:pt modelId="{9007822A-85B6-4D9B-A865-2DCE4076A263}" type="parTrans" cxnId="{FCF6B5D3-8667-46C8-82B2-A142B64A8F25}">
      <dgm:prSet/>
      <dgm:spPr/>
      <dgm:t>
        <a:bodyPr/>
        <a:lstStyle/>
        <a:p>
          <a:endParaRPr lang="en-US"/>
        </a:p>
      </dgm:t>
    </dgm:pt>
    <dgm:pt modelId="{EB8F0B7E-2657-4111-AC25-98877F239410}" type="sibTrans" cxnId="{FCF6B5D3-8667-46C8-82B2-A142B64A8F25}">
      <dgm:prSet/>
      <dgm:spPr/>
      <dgm:t>
        <a:bodyPr/>
        <a:lstStyle/>
        <a:p>
          <a:endParaRPr lang="en-US"/>
        </a:p>
      </dgm:t>
    </dgm:pt>
    <dgm:pt modelId="{A411A753-2DDD-45B3-B692-8FE71A53A7EF}" type="pres">
      <dgm:prSet presAssocID="{AD4BE74D-6505-4D4B-8897-1DEFFFA8CBB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2E18DF1-694E-48C4-9EB1-AA0EA1F7CCB0}" type="pres">
      <dgm:prSet presAssocID="{7040C602-7C62-42D3-85B6-27A672F02FA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2E212A7-7EA1-49B4-BEDF-A0A23DE9927F}" type="presOf" srcId="{7040C602-7C62-42D3-85B6-27A672F02FAD}" destId="{D2E18DF1-694E-48C4-9EB1-AA0EA1F7CCB0}" srcOrd="0" destOrd="0" presId="urn:microsoft.com/office/officeart/2005/8/layout/vList2"/>
    <dgm:cxn modelId="{551B2669-CEEA-49BB-8994-73C6D46B9550}" type="presOf" srcId="{AD4BE74D-6505-4D4B-8897-1DEFFFA8CBBA}" destId="{A411A753-2DDD-45B3-B692-8FE71A53A7EF}" srcOrd="0" destOrd="0" presId="urn:microsoft.com/office/officeart/2005/8/layout/vList2"/>
    <dgm:cxn modelId="{FCF6B5D3-8667-46C8-82B2-A142B64A8F25}" srcId="{AD4BE74D-6505-4D4B-8897-1DEFFFA8CBBA}" destId="{7040C602-7C62-42D3-85B6-27A672F02FAD}" srcOrd="0" destOrd="0" parTransId="{9007822A-85B6-4D9B-A865-2DCE4076A263}" sibTransId="{EB8F0B7E-2657-4111-AC25-98877F239410}"/>
    <dgm:cxn modelId="{490C481D-6124-4D7C-86B1-0E9612659EF2}" type="presParOf" srcId="{A411A753-2DDD-45B3-B692-8FE71A53A7EF}" destId="{D2E18DF1-694E-48C4-9EB1-AA0EA1F7CCB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1. What is SEO?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5C21AFB7-3582-4D4F-865B-D93C96B1841E}" type="presOf" srcId="{7E7993E3-BEB0-427C-A7A6-A7B650348FD2}" destId="{BAD4E54E-1427-407A-8D17-0C74786A588D}" srcOrd="0" destOrd="0" presId="urn:microsoft.com/office/officeart/2005/8/layout/vList2"/>
    <dgm:cxn modelId="{9665E170-4F04-4A73-B198-F570AF3E1838}" type="presOf" srcId="{3ACEC7D9-09CB-4566-81F5-8EBF03B8E10E}" destId="{EE9EB026-F41F-45EA-ABE8-7123B2252BD0}" srcOrd="0" destOrd="0" presId="urn:microsoft.com/office/officeart/2005/8/layout/vList2"/>
    <dgm:cxn modelId="{03471480-648B-49FB-8B24-2ED2E8B7F781}" type="presParOf" srcId="{EE9EB026-F41F-45EA-ABE8-7123B2252BD0}" destId="{BAD4E54E-1427-407A-8D17-0C74786A588D}" srcOrd="0" destOrd="0" presId="urn:microsoft.com/office/officeart/2005/8/layout/vList2"/>
  </dgm:cxnLst>
  <dgm:bg/>
  <dgm:whole/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1. What is SEO?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D445AEB-C206-4615-91D7-E8867C1E4322}" type="presOf" srcId="{7E7993E3-BEB0-427C-A7A6-A7B650348FD2}" destId="{BAD4E54E-1427-407A-8D17-0C74786A588D}" srcOrd="0" destOrd="0" presId="urn:microsoft.com/office/officeart/2005/8/layout/vList2"/>
    <dgm:cxn modelId="{C4E77948-9AD1-4D66-9D40-430BBB0358EC}" type="presOf" srcId="{3ACEC7D9-09CB-4566-81F5-8EBF03B8E10E}" destId="{EE9EB026-F41F-45EA-ABE8-7123B2252BD0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60F2082E-7425-4736-B074-D032254AF1E0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1.1 What are Organic Results?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39928B7-5305-4C9F-A9FE-D54B785CFA10}" type="presOf" srcId="{7E7993E3-BEB0-427C-A7A6-A7B650348FD2}" destId="{BAD4E54E-1427-407A-8D17-0C74786A588D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DA5F9E32-8CD8-450C-832A-FE0F8E4B3429}" type="presOf" srcId="{3ACEC7D9-09CB-4566-81F5-8EBF03B8E10E}" destId="{EE9EB026-F41F-45EA-ABE8-7123B2252BD0}" srcOrd="0" destOrd="0" presId="urn:microsoft.com/office/officeart/2005/8/layout/vList2"/>
    <dgm:cxn modelId="{397B11B8-0ACA-4627-9E97-0EBD65128122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1.2 Why SEO?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2487B4E-1B10-42D3-B079-B993FBBA97D9}" type="presOf" srcId="{3ACEC7D9-09CB-4566-81F5-8EBF03B8E10E}" destId="{EE9EB026-F41F-45EA-ABE8-7123B2252BD0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DFF7D6C5-209C-4A2D-98D4-5A0CB625E45C}" type="presOf" srcId="{7E7993E3-BEB0-427C-A7A6-A7B650348FD2}" destId="{BAD4E54E-1427-407A-8D17-0C74786A588D}" srcOrd="0" destOrd="0" presId="urn:microsoft.com/office/officeart/2005/8/layout/vList2"/>
    <dgm:cxn modelId="{712791BB-7324-4B04-9F4E-4465C9D85225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grgf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C9DD3-3884-4B26-AB26-241C66525C6C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3A902-E3BA-4A95-AF82-2B528039EC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38925183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grgf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D48F49-0BBF-414A-A312-D7C0816DBF5A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99AF0-690D-4089-AED4-4E1704E908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62724297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CIIT-Human Computer Interaction-CSC456-Fall-2015-Mr. Tehseen Riaz Abbasi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E964C9-6C37-4060-8613-7D2859285AE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719118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grgf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D99AF0-690D-4089-AED4-4E1704E9089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695429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grgf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D99AF0-690D-4089-AED4-4E1704E9089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399122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grgf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D99AF0-690D-4089-AED4-4E1704E9089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751779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grgf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D99AF0-690D-4089-AED4-4E1704E9089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9629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grgf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D99AF0-690D-4089-AED4-4E1704E9089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493519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grgf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D99AF0-690D-4089-AED4-4E1704E9089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432838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grgf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D99AF0-690D-4089-AED4-4E1704E9089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065562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grgf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D99AF0-690D-4089-AED4-4E1704E9089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448555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grgf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D99AF0-690D-4089-AED4-4E1704E9089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510936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grgf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D99AF0-690D-4089-AED4-4E1704E9089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19304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99AF0-690D-4089-AED4-4E1704E9089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grgf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957870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grgf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D99AF0-690D-4089-AED4-4E1704E9089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056618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grgf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D99AF0-690D-4089-AED4-4E1704E9089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66185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grgf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D99AF0-690D-4089-AED4-4E1704E9089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66185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grgf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D99AF0-690D-4089-AED4-4E1704E9089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634673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grgf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D99AF0-690D-4089-AED4-4E1704E9089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50020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grgf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D99AF0-690D-4089-AED4-4E1704E9089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57571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grgf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D99AF0-690D-4089-AED4-4E1704E9089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938503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grgf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D99AF0-690D-4089-AED4-4E1704E9089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322554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grgf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D99AF0-690D-4089-AED4-4E1704E9089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628410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grgf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D99AF0-690D-4089-AED4-4E1704E9089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90088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The process of improving web pages so they rank higher in search engines for your targeted keywords.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grgf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D99AF0-690D-4089-AED4-4E1704E9089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97884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grgf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D99AF0-690D-4089-AED4-4E1704E9089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900888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grgf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D99AF0-690D-4089-AED4-4E1704E9089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900888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grgf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D99AF0-690D-4089-AED4-4E1704E9089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900888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grgf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D99AF0-690D-4089-AED4-4E1704E9089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90088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The process of improving web pages so they rank higher in search engines for your targeted keywords.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grgf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D99AF0-690D-4089-AED4-4E1704E9089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9788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grgf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D99AF0-690D-4089-AED4-4E1704E9089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084299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grgf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D99AF0-690D-4089-AED4-4E1704E9089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084299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grgf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D99AF0-690D-4089-AED4-4E1704E9089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0367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grgf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D99AF0-690D-4089-AED4-4E1704E9089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001390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grgf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D99AF0-690D-4089-AED4-4E1704E9089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6646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Science,CIIT,Islamabad, Pakistan.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Science,CIIT,Islamabad, Pakistan.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Science,CIIT,Islamabad, Pakistan.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Science,CIIT,Islamabad, Pakistan.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Science,CIIT,Islamabad, Pakistan.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Science,CIIT,Islamabad, Pakistan.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Science,CIIT,Islamabad, Pakistan.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Science,CIIT,Islamabad, Pakistan.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Science,CIIT,Islamabad, Pakistan.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Science,CIIT,Islamabad, Pakistan.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Science,CIIT,Islamabad, Pakistan.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Department of Computer Science,CIIT,Islamabad, Pakistan.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76D49-BD32-413B-8702-51B9392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9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0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0.xml"/><Relationship Id="rId5" Type="http://schemas.openxmlformats.org/officeDocument/2006/relationships/diagramQuickStyle" Target="../diagrams/quickStyle20.xml"/><Relationship Id="rId4" Type="http://schemas.openxmlformats.org/officeDocument/2006/relationships/diagramLayout" Target="../diagrams/layout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1.xml"/><Relationship Id="rId5" Type="http://schemas.openxmlformats.org/officeDocument/2006/relationships/diagramQuickStyle" Target="../diagrams/quickStyle21.xml"/><Relationship Id="rId4" Type="http://schemas.openxmlformats.org/officeDocument/2006/relationships/diagramLayout" Target="../diagrams/layout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2.xml"/><Relationship Id="rId5" Type="http://schemas.openxmlformats.org/officeDocument/2006/relationships/diagramQuickStyle" Target="../diagrams/quickStyle22.xml"/><Relationship Id="rId4" Type="http://schemas.openxmlformats.org/officeDocument/2006/relationships/diagramLayout" Target="../diagrams/layout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3.xml"/><Relationship Id="rId5" Type="http://schemas.openxmlformats.org/officeDocument/2006/relationships/diagramQuickStyle" Target="../diagrams/quickStyle23.xml"/><Relationship Id="rId4" Type="http://schemas.openxmlformats.org/officeDocument/2006/relationships/diagramLayout" Target="../diagrams/layout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4.xml"/><Relationship Id="rId5" Type="http://schemas.openxmlformats.org/officeDocument/2006/relationships/diagramQuickStyle" Target="../diagrams/quickStyle24.xml"/><Relationship Id="rId4" Type="http://schemas.openxmlformats.org/officeDocument/2006/relationships/diagramLayout" Target="../diagrams/layout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5.xml"/><Relationship Id="rId5" Type="http://schemas.openxmlformats.org/officeDocument/2006/relationships/diagramQuickStyle" Target="../diagrams/quickStyle25.xml"/><Relationship Id="rId4" Type="http://schemas.openxmlformats.org/officeDocument/2006/relationships/diagramLayout" Target="../diagrams/layout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6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6.xml"/><Relationship Id="rId5" Type="http://schemas.openxmlformats.org/officeDocument/2006/relationships/diagramQuickStyle" Target="../diagrams/quickStyle26.xml"/><Relationship Id="rId4" Type="http://schemas.openxmlformats.org/officeDocument/2006/relationships/diagramLayout" Target="../diagrams/layout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7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7.xml"/><Relationship Id="rId5" Type="http://schemas.openxmlformats.org/officeDocument/2006/relationships/diagramQuickStyle" Target="../diagrams/quickStyle27.xml"/><Relationship Id="rId4" Type="http://schemas.openxmlformats.org/officeDocument/2006/relationships/diagramLayout" Target="../diagrams/layout2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8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8.xml"/><Relationship Id="rId5" Type="http://schemas.openxmlformats.org/officeDocument/2006/relationships/diagramQuickStyle" Target="../diagrams/quickStyle28.xml"/><Relationship Id="rId4" Type="http://schemas.openxmlformats.org/officeDocument/2006/relationships/diagramLayout" Target="../diagrams/layout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9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9.xml"/><Relationship Id="rId5" Type="http://schemas.openxmlformats.org/officeDocument/2006/relationships/diagramQuickStyle" Target="../diagrams/quickStyle29.xml"/><Relationship Id="rId4" Type="http://schemas.openxmlformats.org/officeDocument/2006/relationships/diagramLayout" Target="../diagrams/layout2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0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0.xml"/><Relationship Id="rId5" Type="http://schemas.openxmlformats.org/officeDocument/2006/relationships/diagramQuickStyle" Target="../diagrams/quickStyle30.xml"/><Relationship Id="rId4" Type="http://schemas.openxmlformats.org/officeDocument/2006/relationships/diagramLayout" Target="../diagrams/layout3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1.xml"/><Relationship Id="rId5" Type="http://schemas.openxmlformats.org/officeDocument/2006/relationships/diagramQuickStyle" Target="../diagrams/quickStyle31.xml"/><Relationship Id="rId4" Type="http://schemas.openxmlformats.org/officeDocument/2006/relationships/diagramLayout" Target="../diagrams/layout3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2.xml"/><Relationship Id="rId5" Type="http://schemas.openxmlformats.org/officeDocument/2006/relationships/diagramQuickStyle" Target="../diagrams/quickStyle32.xml"/><Relationship Id="rId4" Type="http://schemas.openxmlformats.org/officeDocument/2006/relationships/diagramLayout" Target="../diagrams/layout3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3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3.xml"/><Relationship Id="rId5" Type="http://schemas.openxmlformats.org/officeDocument/2006/relationships/diagramQuickStyle" Target="../diagrams/quickStyle33.xml"/><Relationship Id="rId4" Type="http://schemas.openxmlformats.org/officeDocument/2006/relationships/diagramLayout" Target="../diagrams/layout3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4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4.xml"/><Relationship Id="rId5" Type="http://schemas.openxmlformats.org/officeDocument/2006/relationships/diagramQuickStyle" Target="../diagrams/quickStyle34.xml"/><Relationship Id="rId4" Type="http://schemas.openxmlformats.org/officeDocument/2006/relationships/diagramLayout" Target="../diagrams/layout3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5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5.xml"/><Relationship Id="rId5" Type="http://schemas.openxmlformats.org/officeDocument/2006/relationships/diagramQuickStyle" Target="../diagrams/quickStyle35.xml"/><Relationship Id="rId4" Type="http://schemas.openxmlformats.org/officeDocument/2006/relationships/diagramLayout" Target="../diagrams/layout3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6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6.xml"/><Relationship Id="rId5" Type="http://schemas.openxmlformats.org/officeDocument/2006/relationships/diagramQuickStyle" Target="../diagrams/quickStyle36.xml"/><Relationship Id="rId4" Type="http://schemas.openxmlformats.org/officeDocument/2006/relationships/diagramLayout" Target="../diagrams/layout3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7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7.xml"/><Relationship Id="rId5" Type="http://schemas.openxmlformats.org/officeDocument/2006/relationships/diagramQuickStyle" Target="../diagrams/quickStyle37.xml"/><Relationship Id="rId4" Type="http://schemas.openxmlformats.org/officeDocument/2006/relationships/diagramLayout" Target="../diagrams/layout3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8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8.xml"/><Relationship Id="rId5" Type="http://schemas.openxmlformats.org/officeDocument/2006/relationships/diagramQuickStyle" Target="../diagrams/quickStyle38.xml"/><Relationship Id="rId4" Type="http://schemas.openxmlformats.org/officeDocument/2006/relationships/diagramLayout" Target="../diagrams/layout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9.xm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9.xml"/><Relationship Id="rId5" Type="http://schemas.openxmlformats.org/officeDocument/2006/relationships/diagramQuickStyle" Target="../diagrams/quickStyle39.xml"/><Relationship Id="rId4" Type="http://schemas.openxmlformats.org/officeDocument/2006/relationships/diagramLayout" Target="../diagrams/layout3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0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0.xml"/><Relationship Id="rId5" Type="http://schemas.openxmlformats.org/officeDocument/2006/relationships/diagramQuickStyle" Target="../diagrams/quickStyle40.xml"/><Relationship Id="rId4" Type="http://schemas.openxmlformats.org/officeDocument/2006/relationships/diagramLayout" Target="../diagrams/layout4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1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1.xml"/><Relationship Id="rId5" Type="http://schemas.openxmlformats.org/officeDocument/2006/relationships/diagramQuickStyle" Target="../diagrams/quickStyle41.xml"/><Relationship Id="rId4" Type="http://schemas.openxmlformats.org/officeDocument/2006/relationships/diagramLayout" Target="../diagrams/layout4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2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2.xml"/><Relationship Id="rId5" Type="http://schemas.openxmlformats.org/officeDocument/2006/relationships/diagramQuickStyle" Target="../diagrams/quickStyle42.xml"/><Relationship Id="rId4" Type="http://schemas.openxmlformats.org/officeDocument/2006/relationships/diagramLayout" Target="../diagrams/layout4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3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3.xml"/><Relationship Id="rId5" Type="http://schemas.openxmlformats.org/officeDocument/2006/relationships/diagramQuickStyle" Target="../diagrams/quickStyle43.xml"/><Relationship Id="rId4" Type="http://schemas.openxmlformats.org/officeDocument/2006/relationships/diagramLayout" Target="../diagrams/layout4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4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4.xml"/><Relationship Id="rId5" Type="http://schemas.openxmlformats.org/officeDocument/2006/relationships/diagramQuickStyle" Target="../diagrams/quickStyle44.xml"/><Relationship Id="rId4" Type="http://schemas.openxmlformats.org/officeDocument/2006/relationships/diagramLayout" Target="../diagrams/layout4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5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5.xml"/><Relationship Id="rId5" Type="http://schemas.openxmlformats.org/officeDocument/2006/relationships/diagramQuickStyle" Target="../diagrams/quickStyle45.xml"/><Relationship Id="rId4" Type="http://schemas.openxmlformats.org/officeDocument/2006/relationships/diagramLayout" Target="../diagrams/layout4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6.xml"/><Relationship Id="rId2" Type="http://schemas.openxmlformats.org/officeDocument/2006/relationships/diagramData" Target="../diagrams/data46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6.xml"/><Relationship Id="rId4" Type="http://schemas.openxmlformats.org/officeDocument/2006/relationships/diagramQuickStyle" Target="../diagrams/quickStyle4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7.xml"/><Relationship Id="rId2" Type="http://schemas.openxmlformats.org/officeDocument/2006/relationships/diagramData" Target="../diagrams/data47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7.xml"/><Relationship Id="rId4" Type="http://schemas.openxmlformats.org/officeDocument/2006/relationships/diagramQuickStyle" Target="../diagrams/quickStyle4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8.xml"/><Relationship Id="rId2" Type="http://schemas.openxmlformats.org/officeDocument/2006/relationships/diagramData" Target="../diagrams/data48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8.xml"/><Relationship Id="rId4" Type="http://schemas.openxmlformats.org/officeDocument/2006/relationships/diagramQuickStyle" Target="../diagrams/quickStyle4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9.xml"/><Relationship Id="rId2" Type="http://schemas.openxmlformats.org/officeDocument/2006/relationships/diagramData" Target="../diagrams/data49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9.xml"/><Relationship Id="rId4" Type="http://schemas.openxmlformats.org/officeDocument/2006/relationships/diagramQuickStyle" Target="../diagrams/quickStyle4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bismillah arabic images"/>
          <p:cNvSpPr>
            <a:spLocks noChangeAspect="1" noChangeArrowheads="1"/>
          </p:cNvSpPr>
          <p:nvPr/>
        </p:nvSpPr>
        <p:spPr bwMode="auto">
          <a:xfrm>
            <a:off x="155578" y="-14446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105255" tIns="52627" rIns="105255" bIns="52627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43000" y="609600"/>
            <a:ext cx="6858000" cy="479266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33253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2159499576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8469" y="1676400"/>
            <a:ext cx="8229600" cy="45259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3400" b="1" dirty="0" smtClean="0"/>
              <a:t>To </a:t>
            </a:r>
            <a:r>
              <a:rPr lang="en-US" sz="3400" b="1" dirty="0" smtClean="0">
                <a:solidFill>
                  <a:srgbClr val="FF0000"/>
                </a:solidFill>
              </a:rPr>
              <a:t>rank </a:t>
            </a:r>
            <a:r>
              <a:rPr lang="en-US" sz="3400" b="1" dirty="0">
                <a:solidFill>
                  <a:srgbClr val="FF0000"/>
                </a:solidFill>
              </a:rPr>
              <a:t>a website</a:t>
            </a:r>
            <a:r>
              <a:rPr lang="en-US" sz="3400" b="1" dirty="0" smtClean="0">
                <a:solidFill>
                  <a:srgbClr val="FF0000"/>
                </a:solidFill>
              </a:rPr>
              <a:t> </a:t>
            </a:r>
            <a:r>
              <a:rPr lang="en-US" sz="3400" b="1" dirty="0"/>
              <a:t>well in search engine </a:t>
            </a:r>
            <a:r>
              <a:rPr lang="en-US" sz="3400" b="1" dirty="0" smtClean="0"/>
              <a:t>results.</a:t>
            </a:r>
            <a:endParaRPr lang="en-US" sz="3400" b="1" dirty="0"/>
          </a:p>
          <a:p>
            <a:pPr algn="just"/>
            <a:r>
              <a:rPr lang="en-US" sz="3400" b="1" dirty="0" smtClean="0"/>
              <a:t>To </a:t>
            </a:r>
            <a:r>
              <a:rPr lang="en-US" sz="3400" b="1" dirty="0" smtClean="0">
                <a:solidFill>
                  <a:srgbClr val="FF0000"/>
                </a:solidFill>
              </a:rPr>
              <a:t>improve </a:t>
            </a:r>
            <a:r>
              <a:rPr lang="en-US" sz="3400" b="1" dirty="0">
                <a:solidFill>
                  <a:srgbClr val="FF0000"/>
                </a:solidFill>
              </a:rPr>
              <a:t>the volume and quality of traffic </a:t>
            </a:r>
            <a:r>
              <a:rPr lang="en-US" sz="3400" b="1" dirty="0" smtClean="0"/>
              <a:t>of </a:t>
            </a:r>
            <a:r>
              <a:rPr lang="en-US" sz="3400" b="1" dirty="0"/>
              <a:t>a website from </a:t>
            </a:r>
            <a:r>
              <a:rPr lang="en-US" sz="3400" b="1" dirty="0" smtClean="0"/>
              <a:t>search engines.</a:t>
            </a:r>
            <a:endParaRPr lang="en-US" sz="3400" b="1" dirty="0"/>
          </a:p>
          <a:p>
            <a:r>
              <a:rPr lang="en-US" sz="3400" b="1" dirty="0" smtClean="0"/>
              <a:t>To </a:t>
            </a:r>
            <a:r>
              <a:rPr lang="en-US" sz="3400" b="1" dirty="0" smtClean="0">
                <a:solidFill>
                  <a:srgbClr val="FF0000"/>
                </a:solidFill>
              </a:rPr>
              <a:t>market </a:t>
            </a:r>
            <a:r>
              <a:rPr lang="en-US" sz="3400" b="1" dirty="0">
                <a:solidFill>
                  <a:srgbClr val="FF0000"/>
                </a:solidFill>
              </a:rPr>
              <a:t>by understanding </a:t>
            </a:r>
            <a:r>
              <a:rPr lang="en-US" sz="3400" b="1" dirty="0"/>
              <a:t>how </a:t>
            </a:r>
            <a:r>
              <a:rPr lang="en-US" sz="3400" b="1" dirty="0" smtClean="0"/>
              <a:t>search algorithms work</a:t>
            </a:r>
            <a:r>
              <a:rPr lang="en-US" sz="3400" b="1" dirty="0"/>
              <a:t>, and what </a:t>
            </a:r>
            <a:r>
              <a:rPr lang="en-US" sz="3400" b="1" dirty="0" smtClean="0"/>
              <a:t>human visitors might search</a:t>
            </a:r>
            <a:r>
              <a:rPr lang="en-US" sz="3400" b="1" dirty="0"/>
              <a:t>.</a:t>
            </a:r>
            <a:br>
              <a:rPr lang="en-US" sz="3400" b="1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9155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2535361818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US" sz="4100" b="1" dirty="0"/>
              <a:t>For better learning of SEO, it is essential that </a:t>
            </a:r>
            <a:r>
              <a:rPr lang="en-US" sz="4100" b="1" dirty="0" smtClean="0"/>
              <a:t>you </a:t>
            </a:r>
            <a:r>
              <a:rPr lang="en-US" sz="4100" b="1" dirty="0" smtClean="0">
                <a:solidFill>
                  <a:srgbClr val="FF0000"/>
                </a:solidFill>
              </a:rPr>
              <a:t>understand </a:t>
            </a:r>
            <a:r>
              <a:rPr lang="en-US" sz="4100" b="1" dirty="0">
                <a:solidFill>
                  <a:srgbClr val="FF0000"/>
                </a:solidFill>
              </a:rPr>
              <a:t>how search engines works</a:t>
            </a:r>
            <a:r>
              <a:rPr lang="en-US" sz="4100" b="1" dirty="0"/>
              <a:t>.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sz="3600" b="1" dirty="0" smtClean="0"/>
              <a:t>These are the activities a search engine perform to build result</a:t>
            </a:r>
            <a:endParaRPr lang="en-US" sz="3600" b="1" dirty="0"/>
          </a:p>
          <a:p>
            <a:pPr algn="just"/>
            <a:r>
              <a:rPr lang="en-US" sz="4000" b="1" dirty="0">
                <a:solidFill>
                  <a:srgbClr val="FF0000"/>
                </a:solidFill>
              </a:rPr>
              <a:t>Crawling </a:t>
            </a:r>
            <a:endParaRPr lang="en-US" sz="4000" b="1" dirty="0" smtClean="0">
              <a:solidFill>
                <a:srgbClr val="FF0000"/>
              </a:solidFill>
            </a:endParaRPr>
          </a:p>
          <a:p>
            <a:pPr algn="just"/>
            <a:r>
              <a:rPr lang="en-US" sz="4000" b="1" dirty="0" smtClean="0">
                <a:solidFill>
                  <a:srgbClr val="FF0000"/>
                </a:solidFill>
              </a:rPr>
              <a:t>Indexing</a:t>
            </a:r>
            <a:endParaRPr lang="en-US" sz="4000" dirty="0">
              <a:solidFill>
                <a:srgbClr val="FF0000"/>
              </a:solidFill>
            </a:endParaRPr>
          </a:p>
          <a:p>
            <a:pPr algn="just"/>
            <a:r>
              <a:rPr lang="en-US" sz="4000" b="1" dirty="0" smtClean="0">
                <a:solidFill>
                  <a:srgbClr val="FF0000"/>
                </a:solidFill>
              </a:rPr>
              <a:t>Processing</a:t>
            </a:r>
            <a:endParaRPr lang="en-US" sz="4000" dirty="0">
              <a:solidFill>
                <a:srgbClr val="FF0000"/>
              </a:solidFill>
            </a:endParaRPr>
          </a:p>
          <a:p>
            <a:pPr algn="just"/>
            <a:r>
              <a:rPr lang="en-US" sz="4000" b="1" dirty="0">
                <a:solidFill>
                  <a:srgbClr val="FF0000"/>
                </a:solidFill>
              </a:rPr>
              <a:t>Calculating </a:t>
            </a:r>
            <a:r>
              <a:rPr lang="en-US" sz="4000" b="1" dirty="0" smtClean="0">
                <a:solidFill>
                  <a:srgbClr val="FF0000"/>
                </a:solidFill>
              </a:rPr>
              <a:t>Relevancy</a:t>
            </a:r>
            <a:endParaRPr lang="en-US" sz="4000" dirty="0">
              <a:solidFill>
                <a:srgbClr val="FF0000"/>
              </a:solidFill>
            </a:endParaRPr>
          </a:p>
          <a:p>
            <a:pPr algn="just"/>
            <a:r>
              <a:rPr lang="en-US" sz="4000" b="1" dirty="0">
                <a:solidFill>
                  <a:srgbClr val="FF0000"/>
                </a:solidFill>
              </a:rPr>
              <a:t>Retrieving </a:t>
            </a:r>
            <a:r>
              <a:rPr lang="en-US" sz="4000" b="1" dirty="0" smtClean="0">
                <a:solidFill>
                  <a:srgbClr val="FF0000"/>
                </a:solidFill>
              </a:rPr>
              <a:t>Results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365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1581528182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>
                <a:solidFill>
                  <a:srgbClr val="FF0000"/>
                </a:solidFill>
              </a:rPr>
              <a:t>Crawling </a:t>
            </a:r>
            <a:endParaRPr lang="en-US" dirty="0">
              <a:solidFill>
                <a:srgbClr val="FF0000"/>
              </a:solidFill>
            </a:endParaRPr>
          </a:p>
          <a:p>
            <a:pPr lvl="1" algn="just"/>
            <a:r>
              <a:rPr lang="en-US" dirty="0" smtClean="0"/>
              <a:t>Process </a:t>
            </a:r>
            <a:r>
              <a:rPr lang="en-US" dirty="0"/>
              <a:t>of </a:t>
            </a:r>
            <a:r>
              <a:rPr lang="en-US" dirty="0">
                <a:solidFill>
                  <a:srgbClr val="FF0000"/>
                </a:solidFill>
              </a:rPr>
              <a:t>fetching </a:t>
            </a:r>
            <a:r>
              <a:rPr lang="en-US" dirty="0"/>
              <a:t>all the web pages </a:t>
            </a:r>
            <a:r>
              <a:rPr lang="en-US" dirty="0">
                <a:solidFill>
                  <a:srgbClr val="FF0000"/>
                </a:solidFill>
              </a:rPr>
              <a:t>linked to a website</a:t>
            </a:r>
            <a:r>
              <a:rPr lang="en-US" dirty="0"/>
              <a:t>. </a:t>
            </a:r>
            <a:r>
              <a:rPr lang="en-US" dirty="0" smtClean="0"/>
              <a:t>This task </a:t>
            </a:r>
            <a:r>
              <a:rPr lang="en-US" dirty="0"/>
              <a:t>is performed by a software called a </a:t>
            </a:r>
            <a:r>
              <a:rPr lang="en-US" b="1" dirty="0">
                <a:solidFill>
                  <a:srgbClr val="FF0000"/>
                </a:solidFill>
              </a:rPr>
              <a:t>crawler </a:t>
            </a:r>
            <a:r>
              <a:rPr lang="en-US" dirty="0"/>
              <a:t>or a </a:t>
            </a:r>
            <a:r>
              <a:rPr lang="en-US" b="1" dirty="0">
                <a:solidFill>
                  <a:srgbClr val="FF0000"/>
                </a:solidFill>
              </a:rPr>
              <a:t>spider </a:t>
            </a:r>
            <a:r>
              <a:rPr lang="en-US" dirty="0"/>
              <a:t>(or </a:t>
            </a:r>
            <a:r>
              <a:rPr lang="en-US" dirty="0" err="1"/>
              <a:t>Googlebot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in case of Google</a:t>
            </a:r>
            <a:r>
              <a:rPr lang="en-US" dirty="0" smtClean="0"/>
              <a:t>).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1709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1581528182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500" b="1" dirty="0" smtClean="0">
                <a:solidFill>
                  <a:srgbClr val="FF0000"/>
                </a:solidFill>
              </a:rPr>
              <a:t>Indexing</a:t>
            </a:r>
          </a:p>
          <a:p>
            <a:pPr lvl="1" algn="just"/>
            <a:r>
              <a:rPr lang="en-US" sz="3000" dirty="0" smtClean="0"/>
              <a:t>Process </a:t>
            </a:r>
            <a:r>
              <a:rPr lang="en-US" sz="3000" dirty="0"/>
              <a:t>of </a:t>
            </a:r>
            <a:r>
              <a:rPr lang="en-US" sz="3000" dirty="0">
                <a:solidFill>
                  <a:srgbClr val="FF0000"/>
                </a:solidFill>
              </a:rPr>
              <a:t>creating index</a:t>
            </a:r>
            <a:r>
              <a:rPr lang="en-US" sz="3000" dirty="0"/>
              <a:t> for all the fetched web pages </a:t>
            </a:r>
            <a:r>
              <a:rPr lang="en-US" sz="3000" dirty="0" smtClean="0"/>
              <a:t>and </a:t>
            </a:r>
            <a:r>
              <a:rPr lang="en-US" sz="3000" dirty="0" smtClean="0">
                <a:solidFill>
                  <a:srgbClr val="FF0000"/>
                </a:solidFill>
              </a:rPr>
              <a:t>keeping </a:t>
            </a:r>
            <a:r>
              <a:rPr lang="en-US" sz="3000" dirty="0">
                <a:solidFill>
                  <a:srgbClr val="FF0000"/>
                </a:solidFill>
              </a:rPr>
              <a:t>them into a giant database</a:t>
            </a:r>
            <a:r>
              <a:rPr lang="en-US" sz="3000" dirty="0"/>
              <a:t> from where it can later be </a:t>
            </a:r>
            <a:r>
              <a:rPr lang="en-US" sz="3000" dirty="0" smtClean="0">
                <a:solidFill>
                  <a:srgbClr val="FF0000"/>
                </a:solidFill>
              </a:rPr>
              <a:t>retrieved</a:t>
            </a:r>
            <a:r>
              <a:rPr lang="en-US" sz="3000" dirty="0" smtClean="0"/>
              <a:t>.</a:t>
            </a:r>
          </a:p>
          <a:p>
            <a:pPr lvl="1" algn="just"/>
            <a:r>
              <a:rPr lang="en-US" sz="3000" dirty="0" smtClean="0"/>
              <a:t>Essentially</a:t>
            </a:r>
            <a:r>
              <a:rPr lang="en-US" sz="3000" dirty="0"/>
              <a:t>, the process of indexing </a:t>
            </a:r>
            <a:r>
              <a:rPr lang="en-US" sz="3000" dirty="0">
                <a:solidFill>
                  <a:srgbClr val="FF0000"/>
                </a:solidFill>
              </a:rPr>
              <a:t>is identifying the words</a:t>
            </a:r>
            <a:r>
              <a:rPr lang="en-US" sz="3000" dirty="0"/>
              <a:t> and </a:t>
            </a:r>
            <a:r>
              <a:rPr lang="en-US" sz="3000" dirty="0" smtClean="0"/>
              <a:t>expressions that </a:t>
            </a:r>
            <a:r>
              <a:rPr lang="en-US" sz="3000" dirty="0">
                <a:solidFill>
                  <a:srgbClr val="FF0000"/>
                </a:solidFill>
              </a:rPr>
              <a:t>best describe the page </a:t>
            </a:r>
            <a:r>
              <a:rPr lang="en-US" sz="3000" dirty="0"/>
              <a:t>and assigning the page to particular keywords</a:t>
            </a:r>
            <a:r>
              <a:rPr lang="en-US" sz="3000" dirty="0" smtClean="0"/>
              <a:t>.</a:t>
            </a:r>
            <a:endParaRPr lang="en-US" sz="3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5121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1581528182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b="1" dirty="0" smtClean="0">
                <a:solidFill>
                  <a:srgbClr val="FF0000"/>
                </a:solidFill>
              </a:rPr>
              <a:t>Processing</a:t>
            </a:r>
            <a:endParaRPr lang="en-US" sz="3600" dirty="0">
              <a:solidFill>
                <a:srgbClr val="FF0000"/>
              </a:solidFill>
            </a:endParaRPr>
          </a:p>
          <a:p>
            <a:pPr lvl="1" algn="just"/>
            <a:r>
              <a:rPr lang="en-US" dirty="0" smtClean="0"/>
              <a:t>This is the process which </a:t>
            </a:r>
            <a:r>
              <a:rPr lang="en-US" dirty="0" smtClean="0">
                <a:solidFill>
                  <a:srgbClr val="FF0000"/>
                </a:solidFill>
              </a:rPr>
              <a:t>compares</a:t>
            </a:r>
            <a:r>
              <a:rPr lang="en-US" dirty="0" smtClean="0"/>
              <a:t> </a:t>
            </a:r>
            <a:r>
              <a:rPr lang="en-US" dirty="0"/>
              <a:t>the search string in the search request with the </a:t>
            </a:r>
            <a:r>
              <a:rPr lang="en-US" dirty="0">
                <a:solidFill>
                  <a:srgbClr val="FF0000"/>
                </a:solidFill>
              </a:rPr>
              <a:t>indexed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pages</a:t>
            </a:r>
            <a:r>
              <a:rPr lang="en-US" dirty="0"/>
              <a:t> in the database</a:t>
            </a:r>
            <a:r>
              <a:rPr lang="en-US" dirty="0" smtClean="0"/>
              <a:t>.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5204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1581528182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b="1" dirty="0">
                <a:solidFill>
                  <a:srgbClr val="FF0000"/>
                </a:solidFill>
              </a:rPr>
              <a:t>Calculating </a:t>
            </a:r>
            <a:r>
              <a:rPr lang="en-US" sz="3600" b="1" dirty="0" smtClean="0">
                <a:solidFill>
                  <a:srgbClr val="FF0000"/>
                </a:solidFill>
              </a:rPr>
              <a:t>Relevancy</a:t>
            </a:r>
            <a:endParaRPr lang="en-US" sz="3600" dirty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It </a:t>
            </a:r>
            <a:r>
              <a:rPr lang="en-US" dirty="0"/>
              <a:t>is likely that </a:t>
            </a:r>
            <a:r>
              <a:rPr lang="en-US" dirty="0">
                <a:solidFill>
                  <a:srgbClr val="FF0000"/>
                </a:solidFill>
              </a:rPr>
              <a:t>more than one page contains the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search string</a:t>
            </a:r>
            <a:r>
              <a:rPr lang="en-US" dirty="0"/>
              <a:t>, so the search engine </a:t>
            </a:r>
            <a:r>
              <a:rPr lang="en-US" dirty="0" smtClean="0"/>
              <a:t>starts </a:t>
            </a:r>
            <a:r>
              <a:rPr lang="en-US" dirty="0" smtClean="0">
                <a:solidFill>
                  <a:srgbClr val="FF0000"/>
                </a:solidFill>
              </a:rPr>
              <a:t>calculating </a:t>
            </a:r>
            <a:r>
              <a:rPr lang="en-US" dirty="0">
                <a:solidFill>
                  <a:srgbClr val="FF0000"/>
                </a:solidFill>
              </a:rPr>
              <a:t>the relevancy</a:t>
            </a:r>
            <a:r>
              <a:rPr lang="en-US" dirty="0"/>
              <a:t> of </a:t>
            </a:r>
            <a:r>
              <a:rPr lang="en-US" dirty="0" smtClean="0"/>
              <a:t>each of </a:t>
            </a:r>
            <a:r>
              <a:rPr lang="en-US" dirty="0"/>
              <a:t>the pages in its index to the search string.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7314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1581528182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b="1" dirty="0">
                <a:solidFill>
                  <a:srgbClr val="FF0000"/>
                </a:solidFill>
              </a:rPr>
              <a:t>Retrieving </a:t>
            </a:r>
            <a:r>
              <a:rPr lang="en-US" sz="3600" b="1" dirty="0" smtClean="0">
                <a:solidFill>
                  <a:srgbClr val="FF0000"/>
                </a:solidFill>
              </a:rPr>
              <a:t>Results</a:t>
            </a:r>
            <a:endParaRPr lang="en-US" sz="3600" dirty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The </a:t>
            </a:r>
            <a:r>
              <a:rPr lang="en-US" dirty="0"/>
              <a:t>last step in search engine activities is </a:t>
            </a:r>
            <a:r>
              <a:rPr lang="en-US" dirty="0" smtClean="0">
                <a:solidFill>
                  <a:srgbClr val="FF0000"/>
                </a:solidFill>
              </a:rPr>
              <a:t>retrieving the </a:t>
            </a:r>
            <a:r>
              <a:rPr lang="en-US" dirty="0">
                <a:solidFill>
                  <a:srgbClr val="FF0000"/>
                </a:solidFill>
              </a:rPr>
              <a:t>best matched results</a:t>
            </a:r>
            <a:r>
              <a:rPr lang="en-US" dirty="0"/>
              <a:t>. Basically, it is nothing more than </a:t>
            </a:r>
            <a:r>
              <a:rPr lang="en-US" dirty="0" smtClean="0"/>
              <a:t>simply displaying </a:t>
            </a:r>
            <a:r>
              <a:rPr lang="en-US" dirty="0"/>
              <a:t>them in </a:t>
            </a:r>
            <a:r>
              <a:rPr lang="en-US" dirty="0" smtClean="0"/>
              <a:t>the browser</a:t>
            </a:r>
            <a:r>
              <a:rPr lang="en-US" dirty="0"/>
              <a:t>.</a:t>
            </a:r>
            <a:br>
              <a:rPr lang="en-US" dirty="0"/>
            </a:b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860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3724934726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8768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/>
              <a:t>Conceptually</a:t>
            </a:r>
            <a:r>
              <a:rPr lang="en-US" dirty="0"/>
              <a:t>, there are two ways </a:t>
            </a:r>
            <a:r>
              <a:rPr lang="en-US" dirty="0" smtClean="0"/>
              <a:t>of optimization:</a:t>
            </a:r>
            <a:endParaRPr lang="en-US" dirty="0"/>
          </a:p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On-Page SEO:</a:t>
            </a:r>
          </a:p>
          <a:p>
            <a:pPr lvl="1" algn="just"/>
            <a:r>
              <a:rPr lang="en-US" dirty="0" smtClean="0">
                <a:solidFill>
                  <a:srgbClr val="FF0000"/>
                </a:solidFill>
              </a:rPr>
              <a:t>It </a:t>
            </a:r>
            <a:r>
              <a:rPr lang="en-US" dirty="0">
                <a:solidFill>
                  <a:srgbClr val="FF0000"/>
                </a:solidFill>
              </a:rPr>
              <a:t>includes providing good content</a:t>
            </a:r>
            <a:r>
              <a:rPr lang="en-US" dirty="0"/>
              <a:t>, </a:t>
            </a:r>
            <a:r>
              <a:rPr lang="en-US" dirty="0" smtClean="0"/>
              <a:t>good keywords selection</a:t>
            </a:r>
            <a:r>
              <a:rPr lang="en-US" dirty="0"/>
              <a:t>, putting keywords on correct places, giving appropriate title </a:t>
            </a:r>
            <a:r>
              <a:rPr lang="en-US" dirty="0" smtClean="0"/>
              <a:t>to every </a:t>
            </a:r>
            <a:r>
              <a:rPr lang="en-US" dirty="0"/>
              <a:t>page, </a:t>
            </a:r>
            <a:r>
              <a:rPr lang="en-US" dirty="0" smtClean="0"/>
              <a:t>etc.</a:t>
            </a:r>
            <a:endParaRPr lang="en-US" dirty="0"/>
          </a:p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Off-Page SEO:</a:t>
            </a:r>
          </a:p>
          <a:p>
            <a:pPr lvl="1" algn="just"/>
            <a:r>
              <a:rPr lang="en-US" dirty="0" smtClean="0">
                <a:solidFill>
                  <a:srgbClr val="FF0000"/>
                </a:solidFill>
              </a:rPr>
              <a:t>It </a:t>
            </a:r>
            <a:r>
              <a:rPr lang="en-US" dirty="0">
                <a:solidFill>
                  <a:srgbClr val="FF0000"/>
                </a:solidFill>
              </a:rPr>
              <a:t>includes link building, increasing link </a:t>
            </a:r>
            <a:r>
              <a:rPr lang="en-US" dirty="0"/>
              <a:t>popularity </a:t>
            </a:r>
            <a:r>
              <a:rPr lang="en-US" dirty="0" smtClean="0"/>
              <a:t>by submitting </a:t>
            </a:r>
            <a:r>
              <a:rPr lang="en-US" dirty="0"/>
              <a:t>open directories, search engines, link exchange, etc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518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3137579922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25963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b="1" dirty="0"/>
              <a:t>SEO techniques are classified into two </a:t>
            </a:r>
            <a:r>
              <a:rPr lang="en-US" b="1" dirty="0" smtClean="0"/>
              <a:t>broad categories</a:t>
            </a:r>
            <a:r>
              <a:rPr lang="en-US" dirty="0" smtClean="0"/>
              <a:t>:</a:t>
            </a:r>
            <a:endParaRPr lang="en-US" dirty="0"/>
          </a:p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White </a:t>
            </a:r>
            <a:r>
              <a:rPr lang="en-US" b="1" dirty="0">
                <a:solidFill>
                  <a:srgbClr val="FF0000"/>
                </a:solidFill>
              </a:rPr>
              <a:t>Hat </a:t>
            </a:r>
            <a:r>
              <a:rPr lang="en-US" b="1" dirty="0" smtClean="0">
                <a:solidFill>
                  <a:srgbClr val="FF0000"/>
                </a:solidFill>
              </a:rPr>
              <a:t>SEO:</a:t>
            </a:r>
          </a:p>
          <a:p>
            <a:pPr lvl="1" algn="just"/>
            <a:r>
              <a:rPr lang="en-US" dirty="0" smtClean="0"/>
              <a:t>Techniques </a:t>
            </a:r>
            <a:r>
              <a:rPr lang="en-US" dirty="0"/>
              <a:t>that </a:t>
            </a:r>
            <a:r>
              <a:rPr lang="en-US" dirty="0">
                <a:solidFill>
                  <a:srgbClr val="FF0000"/>
                </a:solidFill>
              </a:rPr>
              <a:t>search </a:t>
            </a:r>
            <a:r>
              <a:rPr lang="en-US" dirty="0" smtClean="0">
                <a:solidFill>
                  <a:srgbClr val="FF0000"/>
                </a:solidFill>
              </a:rPr>
              <a:t>engines recommend</a:t>
            </a:r>
            <a:r>
              <a:rPr lang="en-US" dirty="0" smtClean="0"/>
              <a:t> </a:t>
            </a:r>
            <a:r>
              <a:rPr lang="en-US" dirty="0"/>
              <a:t>as part of </a:t>
            </a:r>
            <a:r>
              <a:rPr lang="en-US" dirty="0" smtClean="0"/>
              <a:t>a good design.</a:t>
            </a:r>
            <a:endParaRPr lang="en-US" dirty="0"/>
          </a:p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Black </a:t>
            </a:r>
            <a:r>
              <a:rPr lang="en-US" b="1" dirty="0">
                <a:solidFill>
                  <a:srgbClr val="FF0000"/>
                </a:solidFill>
              </a:rPr>
              <a:t>Hat </a:t>
            </a:r>
            <a:r>
              <a:rPr lang="en-US" b="1" dirty="0" smtClean="0">
                <a:solidFill>
                  <a:srgbClr val="FF0000"/>
                </a:solidFill>
              </a:rPr>
              <a:t>SEO:</a:t>
            </a:r>
          </a:p>
          <a:p>
            <a:pPr lvl="1"/>
            <a:r>
              <a:rPr lang="en-US" dirty="0" smtClean="0"/>
              <a:t>Techniques </a:t>
            </a:r>
            <a:r>
              <a:rPr lang="en-US" dirty="0"/>
              <a:t>that search engines do not approve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0000"/>
                </a:solidFill>
              </a:rPr>
              <a:t>attempt </a:t>
            </a:r>
            <a:r>
              <a:rPr lang="en-US" dirty="0">
                <a:solidFill>
                  <a:srgbClr val="FF0000"/>
                </a:solidFill>
              </a:rPr>
              <a:t>to minimize</a:t>
            </a:r>
            <a:r>
              <a:rPr lang="en-US" dirty="0"/>
              <a:t> the effect of. These techniques are also known </a:t>
            </a:r>
            <a:r>
              <a:rPr lang="en-US" dirty="0" smtClean="0"/>
              <a:t>as </a:t>
            </a:r>
            <a:r>
              <a:rPr lang="en-US" b="1" dirty="0" err="1" smtClean="0">
                <a:solidFill>
                  <a:srgbClr val="FF0000"/>
                </a:solidFill>
              </a:rPr>
              <a:t>spamdexing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0427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3137579922"/>
              </p:ext>
            </p:extLst>
          </p:nvPr>
        </p:nvGraphicFramePr>
        <p:xfrm>
          <a:off x="457200" y="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50292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White Hat </a:t>
            </a:r>
            <a:r>
              <a:rPr lang="en-US" b="1" dirty="0" smtClean="0">
                <a:solidFill>
                  <a:srgbClr val="FF0000"/>
                </a:solidFill>
              </a:rPr>
              <a:t>SEO? 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An SEO tactic is considered as White Hat </a:t>
            </a:r>
            <a:r>
              <a:rPr lang="en-US" b="1" dirty="0" smtClean="0"/>
              <a:t>if it has the following features:</a:t>
            </a:r>
          </a:p>
          <a:p>
            <a:r>
              <a:rPr lang="en-US" b="1" dirty="0" smtClean="0"/>
              <a:t>It </a:t>
            </a:r>
            <a:r>
              <a:rPr lang="en-US" b="1" dirty="0" smtClean="0">
                <a:solidFill>
                  <a:srgbClr val="FF0000"/>
                </a:solidFill>
              </a:rPr>
              <a:t>conforms to the search engine's guidelines</a:t>
            </a:r>
            <a:r>
              <a:rPr lang="en-US" b="1" dirty="0" smtClean="0"/>
              <a:t>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It does not involve </a:t>
            </a:r>
            <a:r>
              <a:rPr lang="en-US" b="1" dirty="0" smtClean="0"/>
              <a:t>in any deception.</a:t>
            </a:r>
          </a:p>
          <a:p>
            <a:r>
              <a:rPr lang="en-US" b="1" dirty="0" smtClean="0"/>
              <a:t>It </a:t>
            </a:r>
            <a:r>
              <a:rPr lang="en-US" b="1" dirty="0" smtClean="0">
                <a:solidFill>
                  <a:srgbClr val="FF0000"/>
                </a:solidFill>
              </a:rPr>
              <a:t>ensures that the content </a:t>
            </a:r>
            <a:r>
              <a:rPr lang="en-US" b="1" dirty="0" smtClean="0"/>
              <a:t>a search engine indexes, and subsequently ranks, is the same content a user will see.</a:t>
            </a:r>
          </a:p>
          <a:p>
            <a:r>
              <a:rPr lang="en-US" b="1" dirty="0" smtClean="0"/>
              <a:t>It </a:t>
            </a:r>
            <a:r>
              <a:rPr lang="en-US" b="1" dirty="0" smtClean="0">
                <a:solidFill>
                  <a:srgbClr val="FF0000"/>
                </a:solidFill>
              </a:rPr>
              <a:t>ensures that a web page content </a:t>
            </a:r>
            <a:r>
              <a:rPr lang="en-US" b="1" dirty="0" smtClean="0"/>
              <a:t>should have been created for the users and not just for the search engines.</a:t>
            </a:r>
          </a:p>
          <a:p>
            <a:r>
              <a:rPr lang="en-US" b="1" dirty="0" smtClean="0"/>
              <a:t>It </a:t>
            </a:r>
            <a:r>
              <a:rPr lang="en-US" b="1" dirty="0" smtClean="0">
                <a:solidFill>
                  <a:srgbClr val="FF0000"/>
                </a:solidFill>
              </a:rPr>
              <a:t>ensures good quality </a:t>
            </a:r>
            <a:r>
              <a:rPr lang="en-US" b="1" dirty="0" smtClean="0"/>
              <a:t>of the web pages.</a:t>
            </a:r>
          </a:p>
          <a:p>
            <a:r>
              <a:rPr lang="en-US" b="1" dirty="0" smtClean="0"/>
              <a:t>It </a:t>
            </a:r>
            <a:r>
              <a:rPr lang="en-US" b="1" dirty="0" smtClean="0">
                <a:solidFill>
                  <a:srgbClr val="FF0000"/>
                </a:solidFill>
              </a:rPr>
              <a:t>ensures availability of useful content </a:t>
            </a:r>
            <a:r>
              <a:rPr lang="en-US" b="1" dirty="0" smtClean="0"/>
              <a:t>on the web pages.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90427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xmlns="" val="355831786"/>
              </p:ext>
            </p:extLst>
          </p:nvPr>
        </p:nvGraphicFramePr>
        <p:xfrm>
          <a:off x="609600" y="1752600"/>
          <a:ext cx="8015748" cy="2212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6193-0F17-465C-9A7B-55CBA6B04B6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63573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2333533335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686800" cy="502920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Note: We will discuss only white Hat techniques.</a:t>
            </a:r>
          </a:p>
          <a:p>
            <a:pPr marL="223838" indent="-223838" algn="just"/>
            <a:r>
              <a:rPr lang="en-US" sz="3500" b="1" dirty="0" smtClean="0">
                <a:latin typeface="Calibri" pitchFamily="34" charset="0"/>
                <a:cs typeface="Calibri" pitchFamily="34" charset="0"/>
              </a:rPr>
              <a:t>Selecting </a:t>
            </a:r>
            <a:r>
              <a:rPr lang="en-US" sz="3500" b="1" dirty="0" smtClean="0">
                <a:latin typeface="Calibri" pitchFamily="34" charset="0"/>
                <a:cs typeface="Calibri" pitchFamily="34" charset="0"/>
              </a:rPr>
              <a:t>appropriate Website domain:</a:t>
            </a:r>
          </a:p>
          <a:p>
            <a:pPr marL="0" indent="0" algn="just">
              <a:buNone/>
            </a:pPr>
            <a:r>
              <a:rPr lang="en-US" dirty="0" smtClean="0"/>
              <a:t>Before </a:t>
            </a:r>
            <a:r>
              <a:rPr lang="en-US" dirty="0"/>
              <a:t>you choose a domain </a:t>
            </a:r>
            <a:r>
              <a:rPr lang="en-US" dirty="0" smtClean="0"/>
              <a:t>name, you </a:t>
            </a:r>
            <a:r>
              <a:rPr lang="en-US" dirty="0"/>
              <a:t>should consider the following</a:t>
            </a:r>
            <a:r>
              <a:rPr lang="en-US" dirty="0" smtClean="0"/>
              <a:t>:</a:t>
            </a:r>
          </a:p>
          <a:p>
            <a:pPr marL="914400" lvl="1" indent="-514350" algn="just">
              <a:buFont typeface="+mj-lt"/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Who </a:t>
            </a:r>
            <a:r>
              <a:rPr lang="en-US" b="1" dirty="0">
                <a:solidFill>
                  <a:srgbClr val="FF0000"/>
                </a:solidFill>
              </a:rPr>
              <a:t>would be your target </a:t>
            </a:r>
            <a:r>
              <a:rPr lang="en-US" b="1" dirty="0" smtClean="0">
                <a:solidFill>
                  <a:srgbClr val="FF0000"/>
                </a:solidFill>
              </a:rPr>
              <a:t>audience?</a:t>
            </a:r>
          </a:p>
          <a:p>
            <a:pPr marL="914400" lvl="1" indent="-514350" algn="just">
              <a:buFont typeface="+mj-lt"/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What </a:t>
            </a:r>
            <a:r>
              <a:rPr lang="en-US" b="1" dirty="0">
                <a:solidFill>
                  <a:srgbClr val="FF0000"/>
                </a:solidFill>
              </a:rPr>
              <a:t>you intend </a:t>
            </a:r>
            <a:r>
              <a:rPr lang="en-US" dirty="0"/>
              <a:t>to sell to them. Is it a tangible item or just text </a:t>
            </a:r>
            <a:r>
              <a:rPr lang="en-US" dirty="0" smtClean="0"/>
              <a:t>content?</a:t>
            </a:r>
          </a:p>
          <a:p>
            <a:pPr marL="914400" lvl="1" indent="-514350" algn="just">
              <a:buFont typeface="+mj-lt"/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What </a:t>
            </a:r>
            <a:r>
              <a:rPr lang="en-US" b="1" dirty="0">
                <a:solidFill>
                  <a:srgbClr val="FF0000"/>
                </a:solidFill>
              </a:rPr>
              <a:t>will make your business idea unique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or different from everything </a:t>
            </a:r>
            <a:r>
              <a:rPr lang="en-US" dirty="0" smtClean="0"/>
              <a:t>else that </a:t>
            </a:r>
            <a:r>
              <a:rPr lang="en-US" dirty="0"/>
              <a:t>is already available in the market</a:t>
            </a:r>
            <a:r>
              <a:rPr lang="en-US" dirty="0" smtClean="0"/>
              <a:t>?</a:t>
            </a:r>
            <a:endParaRPr lang="en-US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9297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2333533335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686800" cy="5029200"/>
          </a:xfrm>
        </p:spPr>
        <p:txBody>
          <a:bodyPr>
            <a:normAutofit/>
          </a:bodyPr>
          <a:lstStyle/>
          <a:p>
            <a:r>
              <a:rPr lang="en-US" sz="3500" b="1" dirty="0" smtClean="0">
                <a:latin typeface="Calibri" pitchFamily="34" charset="0"/>
                <a:cs typeface="Calibri" pitchFamily="34" charset="0"/>
              </a:rPr>
              <a:t>Selecting appropriate Website domain:</a:t>
            </a:r>
            <a:endParaRPr lang="en-US" dirty="0" smtClean="0"/>
          </a:p>
          <a:p>
            <a:pPr marL="914400" lvl="1" indent="-514350" algn="just">
              <a:buFont typeface="+mj-lt"/>
              <a:buAutoNum type="arabicPeriod"/>
            </a:pPr>
            <a:r>
              <a:rPr lang="en-US" sz="3200" b="1" dirty="0" smtClean="0">
                <a:solidFill>
                  <a:srgbClr val="FF0000"/>
                </a:solidFill>
              </a:rPr>
              <a:t>Using </a:t>
            </a:r>
            <a:r>
              <a:rPr lang="en-US" sz="3200" b="1" dirty="0">
                <a:solidFill>
                  <a:srgbClr val="FF0000"/>
                </a:solidFill>
              </a:rPr>
              <a:t>keywords in your domain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/>
              <a:t>name gives you a strong competitive </a:t>
            </a:r>
            <a:r>
              <a:rPr lang="en-US" sz="3200" dirty="0" smtClean="0"/>
              <a:t>advantage.</a:t>
            </a:r>
          </a:p>
          <a:p>
            <a:pPr marL="914400" lvl="1" indent="-514350" algn="just">
              <a:buFont typeface="+mj-lt"/>
              <a:buAutoNum type="arabicPeriod"/>
            </a:pPr>
            <a:r>
              <a:rPr lang="en-US" sz="3200" b="1" dirty="0" smtClean="0">
                <a:solidFill>
                  <a:srgbClr val="FF0000"/>
                </a:solidFill>
              </a:rPr>
              <a:t>Keep </a:t>
            </a:r>
            <a:r>
              <a:rPr lang="en-US" sz="3200" b="1" dirty="0">
                <a:solidFill>
                  <a:srgbClr val="FF0000"/>
                </a:solidFill>
              </a:rPr>
              <a:t>two to three words </a:t>
            </a:r>
            <a:r>
              <a:rPr lang="en-US" sz="3200" dirty="0"/>
              <a:t>in your domain name that will be easy to </a:t>
            </a:r>
            <a:r>
              <a:rPr lang="en-US" sz="3200" dirty="0" smtClean="0"/>
              <a:t>memorize.</a:t>
            </a:r>
            <a:endParaRPr lang="en-US" sz="3200" dirty="0"/>
          </a:p>
          <a:p>
            <a:pPr marL="914400" lvl="1" indent="-514350" algn="just">
              <a:buFont typeface="+mj-lt"/>
              <a:buAutoNum type="arabicPeriod"/>
            </a:pPr>
            <a:r>
              <a:rPr lang="en-US" sz="3200" b="1" dirty="0" smtClean="0">
                <a:solidFill>
                  <a:srgbClr val="FF0000"/>
                </a:solidFill>
              </a:rPr>
              <a:t>Buy </a:t>
            </a:r>
            <a:r>
              <a:rPr lang="en-US" sz="3200" b="1" dirty="0">
                <a:solidFill>
                  <a:srgbClr val="FF0000"/>
                </a:solidFill>
              </a:rPr>
              <a:t>your domain name</a:t>
            </a:r>
            <a:r>
              <a:rPr lang="en-US" sz="3200" b="1" dirty="0"/>
              <a:t> </a:t>
            </a:r>
            <a:r>
              <a:rPr lang="en-US" sz="3200" dirty="0"/>
              <a:t>that is catchy, memorable, and relevant to </a:t>
            </a:r>
            <a:r>
              <a:rPr lang="en-US" sz="3200" dirty="0" smtClean="0"/>
              <a:t>your business</a:t>
            </a:r>
            <a:r>
              <a:rPr lang="en-US" sz="3200" dirty="0"/>
              <a:t>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3416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2333533335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763000" cy="5029200"/>
          </a:xfrm>
        </p:spPr>
        <p:txBody>
          <a:bodyPr>
            <a:normAutofit/>
          </a:bodyPr>
          <a:lstStyle/>
          <a:p>
            <a:r>
              <a:rPr lang="en-US" sz="3500" b="1" dirty="0" smtClean="0">
                <a:latin typeface="Calibri" pitchFamily="34" charset="0"/>
                <a:cs typeface="Calibri" pitchFamily="34" charset="0"/>
              </a:rPr>
              <a:t>Using Relevant FILENAMES:</a:t>
            </a:r>
            <a:endParaRPr lang="en-US" dirty="0"/>
          </a:p>
          <a:p>
            <a:pPr lvl="1" algn="just"/>
            <a:r>
              <a:rPr lang="en-US" sz="3000" dirty="0" smtClean="0"/>
              <a:t>One </a:t>
            </a:r>
            <a:r>
              <a:rPr lang="en-US" sz="3000" dirty="0"/>
              <a:t>of the </a:t>
            </a:r>
            <a:r>
              <a:rPr lang="en-US" sz="3000" dirty="0">
                <a:solidFill>
                  <a:srgbClr val="FF0000"/>
                </a:solidFill>
              </a:rPr>
              <a:t>simplest methods </a:t>
            </a:r>
            <a:r>
              <a:rPr lang="en-US" sz="3000" dirty="0"/>
              <a:t>to improve </a:t>
            </a:r>
            <a:r>
              <a:rPr lang="en-US" sz="3000" dirty="0" smtClean="0"/>
              <a:t>your search </a:t>
            </a:r>
            <a:r>
              <a:rPr lang="en-US" sz="3000" dirty="0"/>
              <a:t>engine optimization is to </a:t>
            </a:r>
            <a:r>
              <a:rPr lang="en-US" sz="3000" dirty="0" smtClean="0"/>
              <a:t>look at </a:t>
            </a:r>
            <a:r>
              <a:rPr lang="en-US" sz="3000" dirty="0"/>
              <a:t>the way you name your </a:t>
            </a:r>
            <a:r>
              <a:rPr lang="en-US" sz="3000" dirty="0" smtClean="0"/>
              <a:t>files.</a:t>
            </a:r>
            <a:endParaRPr lang="en-US" sz="3000" dirty="0"/>
          </a:p>
          <a:p>
            <a:pPr lvl="1"/>
            <a:r>
              <a:rPr lang="en-US" sz="3000" dirty="0" smtClean="0"/>
              <a:t>Search </a:t>
            </a:r>
            <a:r>
              <a:rPr lang="en-US" sz="3000" dirty="0"/>
              <a:t>engines like </a:t>
            </a:r>
            <a:r>
              <a:rPr lang="en-US" sz="3000" dirty="0">
                <a:solidFill>
                  <a:srgbClr val="FF0000"/>
                </a:solidFill>
              </a:rPr>
              <a:t>Google give too </a:t>
            </a:r>
            <a:r>
              <a:rPr lang="en-US" sz="3000" dirty="0" smtClean="0">
                <a:solidFill>
                  <a:srgbClr val="FF0000"/>
                </a:solidFill>
              </a:rPr>
              <a:t>much importance</a:t>
            </a:r>
            <a:r>
              <a:rPr lang="en-US" sz="3000" dirty="0">
                <a:solidFill>
                  <a:srgbClr val="FF0000"/>
                </a:solidFill>
              </a:rPr>
              <a:t> </a:t>
            </a:r>
            <a:r>
              <a:rPr lang="en-US" sz="3000" dirty="0" smtClean="0">
                <a:solidFill>
                  <a:srgbClr val="FF0000"/>
                </a:solidFill>
              </a:rPr>
              <a:t>to </a:t>
            </a:r>
            <a:r>
              <a:rPr lang="en-US" sz="3000" dirty="0">
                <a:solidFill>
                  <a:srgbClr val="FF0000"/>
                </a:solidFill>
              </a:rPr>
              <a:t>filenames</a:t>
            </a:r>
            <a:r>
              <a:rPr lang="en-US" sz="3000" dirty="0"/>
              <a:t>. </a:t>
            </a:r>
            <a:r>
              <a:rPr lang="en-US" dirty="0"/>
              <a:t/>
            </a:r>
            <a:br>
              <a:rPr lang="en-US" dirty="0"/>
            </a:br>
            <a:endParaRPr lang="en-US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1835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2333533335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915400" cy="5257800"/>
          </a:xfrm>
        </p:spPr>
        <p:txBody>
          <a:bodyPr>
            <a:normAutofit lnSpcReduction="10000"/>
          </a:bodyPr>
          <a:lstStyle/>
          <a:p>
            <a:r>
              <a:rPr lang="en-US" sz="3500" b="1" dirty="0" smtClean="0">
                <a:latin typeface="Calibri" pitchFamily="34" charset="0"/>
                <a:cs typeface="Calibri" pitchFamily="34" charset="0"/>
              </a:rPr>
              <a:t>Using Relevant </a:t>
            </a:r>
            <a:r>
              <a:rPr lang="en-US" sz="3500" b="1" dirty="0">
                <a:latin typeface="Calibri" pitchFamily="34" charset="0"/>
                <a:cs typeface="Calibri" pitchFamily="34" charset="0"/>
              </a:rPr>
              <a:t>FILENAMES</a:t>
            </a:r>
            <a:r>
              <a:rPr lang="en-US" sz="3500" b="1" dirty="0" smtClean="0">
                <a:latin typeface="Calibri" pitchFamily="34" charset="0"/>
                <a:cs typeface="Calibri" pitchFamily="34" charset="0"/>
              </a:rPr>
              <a:t>:</a:t>
            </a:r>
          </a:p>
          <a:p>
            <a:pPr marL="914400" lvl="1" indent="-514350" algn="just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filename should preferably be </a:t>
            </a:r>
            <a:r>
              <a:rPr lang="en-US" b="1" dirty="0">
                <a:solidFill>
                  <a:srgbClr val="FF0000"/>
                </a:solidFill>
              </a:rPr>
              <a:t>short and descriptive</a:t>
            </a:r>
            <a:r>
              <a:rPr lang="en-US" b="1" dirty="0" smtClean="0"/>
              <a:t>.</a:t>
            </a:r>
            <a:endParaRPr lang="en-US" b="1" dirty="0"/>
          </a:p>
          <a:p>
            <a:pPr marL="914400" lvl="1" indent="-514350" algn="just">
              <a:buFont typeface="+mj-lt"/>
              <a:buAutoNum type="arabicPeriod"/>
            </a:pPr>
            <a:r>
              <a:rPr lang="en-US" dirty="0" smtClean="0"/>
              <a:t>It </a:t>
            </a:r>
            <a:r>
              <a:rPr lang="en-US" dirty="0"/>
              <a:t>is always good to use </a:t>
            </a:r>
            <a:r>
              <a:rPr lang="en-US" b="1" dirty="0">
                <a:solidFill>
                  <a:srgbClr val="FF0000"/>
                </a:solidFill>
              </a:rPr>
              <a:t>same keywords in a filename as well as in </a:t>
            </a:r>
            <a:r>
              <a:rPr lang="en-US" b="1" dirty="0" smtClean="0">
                <a:solidFill>
                  <a:srgbClr val="FF0000"/>
                </a:solidFill>
              </a:rPr>
              <a:t>page title</a:t>
            </a:r>
            <a:r>
              <a:rPr lang="en-US" b="1" dirty="0" smtClean="0"/>
              <a:t>.</a:t>
            </a:r>
          </a:p>
          <a:p>
            <a:pPr marL="914400" lvl="1" indent="-514350" algn="just">
              <a:buFont typeface="+mj-lt"/>
              <a:buAutoNum type="arabicPeriod"/>
            </a:pPr>
            <a:r>
              <a:rPr lang="en-US" dirty="0" smtClean="0"/>
              <a:t>Do </a:t>
            </a:r>
            <a:r>
              <a:rPr lang="en-US" b="1" dirty="0">
                <a:solidFill>
                  <a:srgbClr val="FF0000"/>
                </a:solidFill>
              </a:rPr>
              <a:t>not </a:t>
            </a:r>
            <a:r>
              <a:rPr lang="en-US" b="1" dirty="0" smtClean="0">
                <a:solidFill>
                  <a:srgbClr val="FF0000"/>
                </a:solidFill>
              </a:rPr>
              <a:t>use generic </a:t>
            </a:r>
            <a:r>
              <a:rPr lang="en-US" b="1" dirty="0">
                <a:solidFill>
                  <a:srgbClr val="FF0000"/>
                </a:solidFill>
              </a:rPr>
              <a:t>filenames </a:t>
            </a:r>
            <a:r>
              <a:rPr lang="en-US" dirty="0"/>
              <a:t>such as </a:t>
            </a:r>
            <a:r>
              <a:rPr lang="en-US" i="1" dirty="0"/>
              <a:t>service.htm </a:t>
            </a:r>
            <a:r>
              <a:rPr lang="en-US" dirty="0"/>
              <a:t>or </a:t>
            </a:r>
            <a:r>
              <a:rPr lang="en-US" i="1" dirty="0" smtClean="0"/>
              <a:t>job.htm</a:t>
            </a:r>
            <a:r>
              <a:rPr lang="en-US" dirty="0" smtClean="0"/>
              <a:t>.</a:t>
            </a:r>
          </a:p>
          <a:p>
            <a:pPr marL="914400" lvl="1" indent="-514350" algn="just">
              <a:buFont typeface="+mj-lt"/>
              <a:buAutoNum type="arabicPeriod"/>
            </a:pPr>
            <a:r>
              <a:rPr lang="en-US" dirty="0" smtClean="0"/>
              <a:t>Do </a:t>
            </a:r>
            <a:r>
              <a:rPr lang="en-US" b="1" dirty="0">
                <a:solidFill>
                  <a:srgbClr val="FF0000"/>
                </a:solidFill>
              </a:rPr>
              <a:t>not use more than 3–4 words </a:t>
            </a:r>
            <a:r>
              <a:rPr lang="en-US" dirty="0"/>
              <a:t>in file </a:t>
            </a:r>
            <a:r>
              <a:rPr lang="en-US" dirty="0" smtClean="0"/>
              <a:t>names.</a:t>
            </a:r>
            <a:endParaRPr lang="en-US" dirty="0"/>
          </a:p>
          <a:p>
            <a:pPr marL="914400" lvl="1" indent="-514350" algn="just">
              <a:buFont typeface="+mj-lt"/>
              <a:buAutoNum type="arabicPeriod"/>
            </a:pPr>
            <a:r>
              <a:rPr lang="en-US" dirty="0" smtClean="0"/>
              <a:t>Separate </a:t>
            </a:r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</a:rPr>
              <a:t>keywords with hyphens </a:t>
            </a:r>
            <a:r>
              <a:rPr lang="en-US" dirty="0"/>
              <a:t>rather than </a:t>
            </a:r>
            <a:r>
              <a:rPr lang="en-US" dirty="0" smtClean="0"/>
              <a:t>underscore.</a:t>
            </a:r>
          </a:p>
          <a:p>
            <a:pPr marL="914400" lvl="1" indent="-514350" algn="just">
              <a:buFont typeface="+mj-lt"/>
              <a:buAutoNum type="arabicPeriod"/>
            </a:pPr>
            <a:r>
              <a:rPr lang="en-US" dirty="0" smtClean="0"/>
              <a:t>Try </a:t>
            </a:r>
            <a:r>
              <a:rPr lang="en-US" dirty="0"/>
              <a:t>to </a:t>
            </a:r>
            <a:r>
              <a:rPr lang="en-US" b="1" dirty="0">
                <a:solidFill>
                  <a:srgbClr val="FF0000"/>
                </a:solidFill>
              </a:rPr>
              <a:t>use 2 keywords </a:t>
            </a:r>
            <a:r>
              <a:rPr lang="en-US" dirty="0"/>
              <a:t>if possible</a:t>
            </a:r>
            <a:r>
              <a:rPr lang="en-US" dirty="0" smtClean="0"/>
              <a:t>.</a:t>
            </a:r>
            <a:endParaRPr lang="en-US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3172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2333533335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915400" cy="5181600"/>
          </a:xfrm>
        </p:spPr>
        <p:txBody>
          <a:bodyPr>
            <a:normAutofit/>
          </a:bodyPr>
          <a:lstStyle/>
          <a:p>
            <a:r>
              <a:rPr lang="en-US" sz="3500" b="1" dirty="0" smtClean="0">
                <a:latin typeface="Calibri" pitchFamily="34" charset="0"/>
                <a:cs typeface="Calibri" pitchFamily="34" charset="0"/>
              </a:rPr>
              <a:t>Design and Layout:</a:t>
            </a:r>
            <a:endParaRPr lang="en-US" dirty="0"/>
          </a:p>
          <a:p>
            <a:pPr lvl="1" algn="just"/>
            <a:r>
              <a:rPr lang="en-US" dirty="0" smtClean="0">
                <a:solidFill>
                  <a:srgbClr val="FF0000"/>
                </a:solidFill>
              </a:rPr>
              <a:t>The </a:t>
            </a:r>
            <a:r>
              <a:rPr lang="en-US" dirty="0">
                <a:solidFill>
                  <a:srgbClr val="FF0000"/>
                </a:solidFill>
              </a:rPr>
              <a:t>website design </a:t>
            </a:r>
            <a:r>
              <a:rPr lang="en-US" dirty="0"/>
              <a:t>and layout gives the </a:t>
            </a:r>
            <a:r>
              <a:rPr lang="en-US" dirty="0" smtClean="0"/>
              <a:t>first impression </a:t>
            </a:r>
            <a:r>
              <a:rPr lang="en-US" dirty="0"/>
              <a:t>about your </a:t>
            </a:r>
            <a:r>
              <a:rPr lang="en-US" dirty="0" smtClean="0"/>
              <a:t>site.</a:t>
            </a:r>
          </a:p>
          <a:p>
            <a:pPr lvl="1" algn="just"/>
            <a:r>
              <a:rPr lang="en-US" dirty="0" smtClean="0">
                <a:solidFill>
                  <a:srgbClr val="FF0000"/>
                </a:solidFill>
              </a:rPr>
              <a:t>If </a:t>
            </a:r>
            <a:r>
              <a:rPr lang="en-US" dirty="0">
                <a:solidFill>
                  <a:srgbClr val="FF0000"/>
                </a:solidFill>
              </a:rPr>
              <a:t>you make your site </a:t>
            </a:r>
            <a:r>
              <a:rPr lang="en-US" dirty="0" smtClean="0">
                <a:solidFill>
                  <a:srgbClr val="FF0000"/>
                </a:solidFill>
              </a:rPr>
              <a:t>too complicated</a:t>
            </a:r>
            <a:r>
              <a:rPr lang="en-US" dirty="0"/>
              <a:t>, then the search engine would not be able to parse the content </a:t>
            </a:r>
            <a:endParaRPr lang="en-US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6121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2333533335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15400" cy="5029200"/>
          </a:xfrm>
        </p:spPr>
        <p:txBody>
          <a:bodyPr>
            <a:normAutofit/>
          </a:bodyPr>
          <a:lstStyle/>
          <a:p>
            <a:r>
              <a:rPr lang="en-US" sz="3500" b="1" dirty="0" smtClean="0">
                <a:latin typeface="Calibri" pitchFamily="34" charset="0"/>
                <a:cs typeface="Calibri" pitchFamily="34" charset="0"/>
              </a:rPr>
              <a:t>Design and Layout: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Follow the following guideline for better Design and Layout.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You </a:t>
            </a:r>
            <a:r>
              <a:rPr lang="en-US" dirty="0" smtClean="0">
                <a:solidFill>
                  <a:srgbClr val="FF0000"/>
                </a:solidFill>
              </a:rPr>
              <a:t>should have more text content </a:t>
            </a:r>
            <a:r>
              <a:rPr lang="en-US" dirty="0"/>
              <a:t>than HTML </a:t>
            </a:r>
            <a:r>
              <a:rPr lang="en-US" dirty="0" smtClean="0"/>
              <a:t>elements.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No frames </a:t>
            </a:r>
            <a:r>
              <a:rPr lang="en-US" dirty="0" smtClean="0"/>
              <a:t>as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/>
              <a:t>t</a:t>
            </a:r>
            <a:r>
              <a:rPr lang="en-US" dirty="0" smtClean="0"/>
              <a:t>hey </a:t>
            </a:r>
            <a:r>
              <a:rPr lang="en-US" dirty="0"/>
              <a:t>are the enemies of search engines, and search engines </a:t>
            </a:r>
            <a:r>
              <a:rPr lang="en-US" dirty="0" smtClean="0"/>
              <a:t>are enemies </a:t>
            </a:r>
            <a:r>
              <a:rPr lang="en-US" dirty="0"/>
              <a:t>of </a:t>
            </a:r>
            <a:r>
              <a:rPr lang="en-US" dirty="0" smtClean="0"/>
              <a:t>frames.</a:t>
            </a:r>
            <a:endParaRPr lang="en-US" dirty="0"/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No </a:t>
            </a:r>
            <a:r>
              <a:rPr lang="en-US" dirty="0">
                <a:solidFill>
                  <a:srgbClr val="FF0000"/>
                </a:solidFill>
              </a:rPr>
              <a:t>ads if </a:t>
            </a:r>
            <a:r>
              <a:rPr lang="en-US" dirty="0" smtClean="0">
                <a:solidFill>
                  <a:srgbClr val="FF0000"/>
                </a:solidFill>
              </a:rPr>
              <a:t>possible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/>
              <a:t>because </a:t>
            </a:r>
            <a:r>
              <a:rPr lang="en-US" dirty="0"/>
              <a:t>most of the ads use JavaScript which is </a:t>
            </a:r>
            <a:r>
              <a:rPr lang="en-US" dirty="0" smtClean="0"/>
              <a:t>not advised </a:t>
            </a:r>
            <a:r>
              <a:rPr lang="en-US" dirty="0"/>
              <a:t>to be used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6820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2333533335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15400" cy="5257800"/>
          </a:xfrm>
        </p:spPr>
        <p:txBody>
          <a:bodyPr>
            <a:normAutofit/>
          </a:bodyPr>
          <a:lstStyle/>
          <a:p>
            <a:r>
              <a:rPr lang="en-US" sz="3500" b="1" dirty="0" smtClean="0">
                <a:latin typeface="Calibri" pitchFamily="34" charset="0"/>
                <a:cs typeface="Calibri" pitchFamily="34" charset="0"/>
              </a:rPr>
              <a:t>Design and Layout:</a:t>
            </a:r>
            <a:endParaRPr lang="en-US" dirty="0" smtClean="0"/>
          </a:p>
          <a:p>
            <a:pPr marL="914400" lvl="1" indent="-514350">
              <a:buFont typeface="+mj-lt"/>
              <a:buAutoNum type="arabicPeriod" startAt="4"/>
            </a:pPr>
            <a:r>
              <a:rPr lang="en-US" dirty="0" smtClean="0">
                <a:solidFill>
                  <a:srgbClr val="FF0000"/>
                </a:solidFill>
              </a:rPr>
              <a:t>No internal </a:t>
            </a:r>
            <a:r>
              <a:rPr lang="en-US" dirty="0">
                <a:solidFill>
                  <a:srgbClr val="FF0000"/>
                </a:solidFill>
              </a:rPr>
              <a:t>JavaScript</a:t>
            </a:r>
            <a:r>
              <a:rPr lang="en-US" dirty="0"/>
              <a:t>. If you need JavaScript, call it from an external file </a:t>
            </a:r>
            <a:r>
              <a:rPr lang="en-US" dirty="0" smtClean="0"/>
              <a:t>rather than </a:t>
            </a:r>
            <a:r>
              <a:rPr lang="en-US" dirty="0"/>
              <a:t>dumping the code in the HTML file. </a:t>
            </a:r>
            <a:endParaRPr lang="en-US" dirty="0" smtClean="0"/>
          </a:p>
          <a:p>
            <a:pPr marL="914400" lvl="1" indent="-514350">
              <a:buFont typeface="+mj-lt"/>
              <a:buAutoNum type="arabicPeriod" startAt="4"/>
            </a:pPr>
            <a:r>
              <a:rPr lang="en-US" dirty="0" smtClean="0"/>
              <a:t>Do </a:t>
            </a:r>
            <a:r>
              <a:rPr lang="en-US" dirty="0">
                <a:solidFill>
                  <a:srgbClr val="FF0000"/>
                </a:solidFill>
              </a:rPr>
              <a:t>not put anything in the page topic that does not fit </a:t>
            </a:r>
            <a:r>
              <a:rPr lang="en-US" dirty="0" smtClean="0"/>
              <a:t>perfectly.</a:t>
            </a:r>
          </a:p>
          <a:p>
            <a:pPr marL="914400" lvl="1" indent="-514350">
              <a:buFont typeface="+mj-lt"/>
              <a:buAutoNum type="arabicPeriod" startAt="4"/>
            </a:pPr>
            <a:r>
              <a:rPr lang="en-US" dirty="0" smtClean="0">
                <a:solidFill>
                  <a:srgbClr val="FF0000"/>
                </a:solidFill>
              </a:rPr>
              <a:t>No </a:t>
            </a:r>
            <a:r>
              <a:rPr lang="en-US" dirty="0">
                <a:solidFill>
                  <a:srgbClr val="FF0000"/>
                </a:solidFill>
              </a:rPr>
              <a:t>unnecessary directories</a:t>
            </a:r>
            <a:r>
              <a:rPr lang="en-US" dirty="0"/>
              <a:t>. Keep your files as close to the root as </a:t>
            </a:r>
            <a:r>
              <a:rPr lang="en-US" dirty="0" smtClean="0"/>
              <a:t>possible.</a:t>
            </a:r>
          </a:p>
          <a:p>
            <a:pPr marL="914400" lvl="1" indent="-514350">
              <a:buFont typeface="+mj-lt"/>
              <a:buAutoNum type="arabicPeriod" startAt="4"/>
            </a:pPr>
            <a:r>
              <a:rPr lang="en-US" dirty="0" smtClean="0">
                <a:solidFill>
                  <a:srgbClr val="FF0000"/>
                </a:solidFill>
              </a:rPr>
              <a:t>No </a:t>
            </a:r>
            <a:r>
              <a:rPr lang="en-US" dirty="0">
                <a:solidFill>
                  <a:srgbClr val="FF0000"/>
                </a:solidFill>
              </a:rPr>
              <a:t>fancy stuff </a:t>
            </a:r>
            <a:r>
              <a:rPr lang="en-US" dirty="0"/>
              <a:t>(Flash, Splash, Animated Gifs, Rollovers, etc.) </a:t>
            </a:r>
            <a:r>
              <a:rPr lang="en-US" dirty="0" smtClean="0"/>
              <a:t>unless absolutely </a:t>
            </a:r>
            <a:r>
              <a:rPr lang="en-US" dirty="0"/>
              <a:t>necessary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4374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2333533335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15400" cy="5257800"/>
          </a:xfrm>
        </p:spPr>
        <p:txBody>
          <a:bodyPr>
            <a:normAutofit/>
          </a:bodyPr>
          <a:lstStyle/>
          <a:p>
            <a:r>
              <a:rPr lang="en-US" sz="3500" b="1" dirty="0" smtClean="0">
                <a:latin typeface="Calibri" pitchFamily="34" charset="0"/>
                <a:cs typeface="Calibri" pitchFamily="34" charset="0"/>
              </a:rPr>
              <a:t>Optimized Keywords:</a:t>
            </a:r>
            <a:endParaRPr lang="en-US" sz="3500" b="1" dirty="0">
              <a:latin typeface="Calibri" pitchFamily="34" charset="0"/>
              <a:cs typeface="Calibri" pitchFamily="34" charset="0"/>
            </a:endParaRPr>
          </a:p>
          <a:p>
            <a:pPr lvl="1" algn="just"/>
            <a:r>
              <a:rPr lang="en-US" dirty="0" smtClean="0"/>
              <a:t>A </a:t>
            </a:r>
            <a:r>
              <a:rPr lang="en-US" dirty="0"/>
              <a:t>keyword is a </a:t>
            </a:r>
            <a:r>
              <a:rPr lang="en-US" dirty="0">
                <a:solidFill>
                  <a:srgbClr val="FF0000"/>
                </a:solidFill>
              </a:rPr>
              <a:t>term that is used to match </a:t>
            </a:r>
            <a:r>
              <a:rPr lang="en-US" dirty="0"/>
              <a:t>with the </a:t>
            </a:r>
            <a:r>
              <a:rPr lang="en-US" dirty="0">
                <a:solidFill>
                  <a:srgbClr val="FF0000"/>
                </a:solidFill>
              </a:rPr>
              <a:t>query a person enters </a:t>
            </a:r>
            <a:r>
              <a:rPr lang="en-US" dirty="0"/>
              <a:t>into </a:t>
            </a:r>
            <a:r>
              <a:rPr lang="en-US" dirty="0" smtClean="0"/>
              <a:t>a search </a:t>
            </a:r>
            <a:r>
              <a:rPr lang="en-US" dirty="0"/>
              <a:t>engine to find specific information. </a:t>
            </a:r>
          </a:p>
          <a:p>
            <a:pPr lvl="1" algn="just"/>
            <a:r>
              <a:rPr lang="en-US" dirty="0" smtClean="0"/>
              <a:t>Most </a:t>
            </a:r>
            <a:r>
              <a:rPr lang="en-US" dirty="0"/>
              <a:t>people enter </a:t>
            </a:r>
            <a:r>
              <a:rPr lang="en-US" dirty="0">
                <a:solidFill>
                  <a:srgbClr val="FF0000"/>
                </a:solidFill>
              </a:rPr>
              <a:t>search phrases </a:t>
            </a:r>
            <a:r>
              <a:rPr lang="en-US" dirty="0" smtClean="0">
                <a:solidFill>
                  <a:srgbClr val="FF0000"/>
                </a:solidFill>
              </a:rPr>
              <a:t>that consist </a:t>
            </a:r>
            <a:r>
              <a:rPr lang="en-US" dirty="0">
                <a:solidFill>
                  <a:srgbClr val="FF0000"/>
                </a:solidFill>
              </a:rPr>
              <a:t>of two to five words.</a:t>
            </a:r>
            <a:r>
              <a:rPr lang="en-US" dirty="0"/>
              <a:t> Such phrases may be called search phrases, </a:t>
            </a:r>
            <a:r>
              <a:rPr lang="en-US" dirty="0" smtClean="0"/>
              <a:t>keyword phrases</a:t>
            </a:r>
            <a:r>
              <a:rPr lang="en-US" dirty="0"/>
              <a:t>, query phrases, or just keywords. </a:t>
            </a:r>
            <a:r>
              <a:rPr lang="en-US" dirty="0">
                <a:solidFill>
                  <a:srgbClr val="FF0000"/>
                </a:solidFill>
              </a:rPr>
              <a:t>Good keyword phrases are specific </a:t>
            </a:r>
            <a:r>
              <a:rPr lang="en-US" dirty="0" smtClean="0">
                <a:solidFill>
                  <a:srgbClr val="FF0000"/>
                </a:solidFill>
              </a:rPr>
              <a:t>and descriptive.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6405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2333533335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91600" cy="5257800"/>
          </a:xfrm>
        </p:spPr>
        <p:txBody>
          <a:bodyPr>
            <a:normAutofit/>
          </a:bodyPr>
          <a:lstStyle/>
          <a:p>
            <a:r>
              <a:rPr lang="en-US" sz="3500" b="1" dirty="0" smtClean="0">
                <a:latin typeface="Calibri" pitchFamily="34" charset="0"/>
                <a:cs typeface="Calibri" pitchFamily="34" charset="0"/>
              </a:rPr>
              <a:t>Optimized Keywords:</a:t>
            </a:r>
            <a:endParaRPr lang="en-US" sz="3500" b="1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Following are methods for keyword optimization: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Repeat </a:t>
            </a:r>
            <a:r>
              <a:rPr lang="en-US" dirty="0">
                <a:solidFill>
                  <a:srgbClr val="FF0000"/>
                </a:solidFill>
              </a:rPr>
              <a:t>your keyword in the document as many times as </a:t>
            </a:r>
            <a:r>
              <a:rPr lang="en-US" dirty="0" smtClean="0">
                <a:solidFill>
                  <a:srgbClr val="FF0000"/>
                </a:solidFill>
              </a:rPr>
              <a:t>you can </a:t>
            </a:r>
            <a:r>
              <a:rPr lang="en-US" dirty="0"/>
              <a:t>get away with, and up to 3-7 times in your list of metatags</a:t>
            </a:r>
            <a:r>
              <a:rPr lang="en-US" dirty="0" smtClean="0"/>
              <a:t>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One technique that often works well is to create some smaller </a:t>
            </a:r>
            <a:r>
              <a:rPr lang="en-US" dirty="0" smtClean="0"/>
              <a:t>pages is by </a:t>
            </a:r>
            <a:r>
              <a:rPr lang="en-US" dirty="0">
                <a:solidFill>
                  <a:srgbClr val="FF0000"/>
                </a:solidFill>
              </a:rPr>
              <a:t>keeping </a:t>
            </a:r>
            <a:r>
              <a:rPr lang="en-US" dirty="0" smtClean="0">
                <a:solidFill>
                  <a:srgbClr val="FF0000"/>
                </a:solidFill>
              </a:rPr>
              <a:t>the overall </a:t>
            </a:r>
            <a:r>
              <a:rPr lang="en-US" dirty="0">
                <a:solidFill>
                  <a:srgbClr val="FF0000"/>
                </a:solidFill>
              </a:rPr>
              <a:t>number of words to a minimum</a:t>
            </a:r>
            <a:r>
              <a:rPr lang="en-US" dirty="0"/>
              <a:t>, you can increase the "weight" of </a:t>
            </a:r>
            <a:r>
              <a:rPr lang="en-US" dirty="0" smtClean="0"/>
              <a:t>the keyword </a:t>
            </a:r>
            <a:r>
              <a:rPr lang="en-US" dirty="0"/>
              <a:t>you are </a:t>
            </a:r>
            <a:r>
              <a:rPr lang="en-US" dirty="0" smtClean="0"/>
              <a:t>emphasizing</a:t>
            </a:r>
            <a:r>
              <a:rPr lang="en-US" dirty="0"/>
              <a:t>.</a:t>
            </a:r>
            <a:br>
              <a:rPr lang="en-US" dirty="0"/>
            </a:b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0602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2333533335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91600" cy="5257800"/>
          </a:xfrm>
        </p:spPr>
        <p:txBody>
          <a:bodyPr>
            <a:normAutofit/>
          </a:bodyPr>
          <a:lstStyle/>
          <a:p>
            <a:r>
              <a:rPr lang="en-US" sz="3500" b="1" dirty="0" smtClean="0">
                <a:latin typeface="Calibri" pitchFamily="34" charset="0"/>
                <a:cs typeface="Calibri" pitchFamily="34" charset="0"/>
              </a:rPr>
              <a:t>Optimized Keywords:</a:t>
            </a:r>
          </a:p>
          <a:p>
            <a:pPr marL="914400" lvl="1" indent="-514350">
              <a:buFont typeface="+mj-lt"/>
              <a:buAutoNum type="arabicPeriod" startAt="3"/>
            </a:pPr>
            <a:r>
              <a:rPr lang="en-US" dirty="0" smtClean="0"/>
              <a:t>Having </a:t>
            </a:r>
            <a:r>
              <a:rPr lang="en-US" dirty="0" smtClean="0">
                <a:solidFill>
                  <a:srgbClr val="FF0000"/>
                </a:solidFill>
              </a:rPr>
              <a:t>keywords </a:t>
            </a:r>
            <a:r>
              <a:rPr lang="en-US" dirty="0">
                <a:solidFill>
                  <a:srgbClr val="FF0000"/>
                </a:solidFill>
              </a:rPr>
              <a:t>in the first heading </a:t>
            </a:r>
            <a:r>
              <a:rPr lang="en-US" dirty="0"/>
              <a:t>and in the first paragraph (first 20 words or so) </a:t>
            </a:r>
            <a:r>
              <a:rPr lang="en-US" dirty="0" smtClean="0"/>
              <a:t>on a </a:t>
            </a:r>
            <a:r>
              <a:rPr lang="en-US" dirty="0"/>
              <a:t>page are best</a:t>
            </a:r>
            <a:r>
              <a:rPr lang="en-US" dirty="0" smtClean="0"/>
              <a:t>.</a:t>
            </a:r>
            <a:endParaRPr lang="en-US" dirty="0"/>
          </a:p>
          <a:p>
            <a:pPr marL="914400" lvl="1" indent="-514350">
              <a:buFont typeface="+mj-lt"/>
              <a:buAutoNum type="arabicPeriod" startAt="3"/>
            </a:pPr>
            <a:r>
              <a:rPr lang="en-US" dirty="0">
                <a:solidFill>
                  <a:srgbClr val="FF0000"/>
                </a:solidFill>
              </a:rPr>
              <a:t>Where your keywords are placed on a page is very important</a:t>
            </a:r>
            <a:r>
              <a:rPr lang="en-US" dirty="0"/>
              <a:t>. </a:t>
            </a:r>
            <a:r>
              <a:rPr lang="en-US" dirty="0" smtClean="0"/>
              <a:t>For </a:t>
            </a:r>
            <a:r>
              <a:rPr lang="en-US" dirty="0"/>
              <a:t>example, </a:t>
            </a:r>
            <a:r>
              <a:rPr lang="en-US" dirty="0" smtClean="0"/>
              <a:t>in most </a:t>
            </a:r>
            <a:r>
              <a:rPr lang="en-US" dirty="0"/>
              <a:t>engines, placing the </a:t>
            </a:r>
            <a:r>
              <a:rPr lang="en-US" dirty="0">
                <a:solidFill>
                  <a:srgbClr val="FF0000"/>
                </a:solidFill>
              </a:rPr>
              <a:t>keywords in the Title</a:t>
            </a:r>
            <a:r>
              <a:rPr lang="en-US" dirty="0"/>
              <a:t> of the page, or in the Heading </a:t>
            </a:r>
            <a:r>
              <a:rPr lang="en-US" dirty="0" smtClean="0"/>
              <a:t>tags will </a:t>
            </a:r>
            <a:r>
              <a:rPr lang="en-US" dirty="0"/>
              <a:t>give it more relevancy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9119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1718193304"/>
              </p:ext>
            </p:extLst>
          </p:nvPr>
        </p:nvGraphicFramePr>
        <p:xfrm>
          <a:off x="685800" y="2130425"/>
          <a:ext cx="8229600" cy="1470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2333533335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91600" cy="5257800"/>
          </a:xfrm>
        </p:spPr>
        <p:txBody>
          <a:bodyPr>
            <a:normAutofit/>
          </a:bodyPr>
          <a:lstStyle/>
          <a:p>
            <a:r>
              <a:rPr lang="en-US" sz="3500" b="1" dirty="0" smtClean="0">
                <a:latin typeface="Calibri" pitchFamily="34" charset="0"/>
                <a:cs typeface="Calibri" pitchFamily="34" charset="0"/>
              </a:rPr>
              <a:t>Content is Important:</a:t>
            </a:r>
          </a:p>
          <a:p>
            <a:pPr lvl="1"/>
            <a:r>
              <a:rPr lang="en-US" dirty="0" smtClean="0"/>
              <a:t>Content </a:t>
            </a:r>
            <a:r>
              <a:rPr lang="en-US" dirty="0"/>
              <a:t>basically includes what you see on the site: </a:t>
            </a:r>
            <a:r>
              <a:rPr lang="en-US" dirty="0">
                <a:solidFill>
                  <a:srgbClr val="FF0000"/>
                </a:solidFill>
              </a:rPr>
              <a:t>the text, graphics, and </a:t>
            </a:r>
            <a:r>
              <a:rPr lang="en-US" dirty="0" smtClean="0">
                <a:solidFill>
                  <a:srgbClr val="FF0000"/>
                </a:solidFill>
              </a:rPr>
              <a:t>even links </a:t>
            </a:r>
            <a:r>
              <a:rPr lang="en-US" dirty="0">
                <a:solidFill>
                  <a:srgbClr val="FF0000"/>
                </a:solidFill>
              </a:rPr>
              <a:t>to other </a:t>
            </a:r>
            <a:r>
              <a:rPr lang="en-US" dirty="0" smtClean="0">
                <a:solidFill>
                  <a:srgbClr val="FF0000"/>
                </a:solidFill>
              </a:rPr>
              <a:t>websites.</a:t>
            </a:r>
          </a:p>
          <a:p>
            <a:pPr lvl="1"/>
            <a:r>
              <a:rPr lang="en-US" dirty="0"/>
              <a:t>Creating, editing, and promoting unique high-quality content is difficult and time consuming. But in the end, the </a:t>
            </a:r>
            <a:r>
              <a:rPr lang="en-US" dirty="0">
                <a:solidFill>
                  <a:srgbClr val="FF0000"/>
                </a:solidFill>
              </a:rPr>
              <a:t>golden rule of SEO is that Content is the King</a:t>
            </a:r>
            <a:r>
              <a:rPr lang="en-US" dirty="0"/>
              <a:t>. It is not because of a search engine, but it is for your site visitors.</a:t>
            </a:r>
            <a:r>
              <a:rPr lang="en-US" sz="3600" dirty="0"/>
              <a:t> </a:t>
            </a:r>
            <a:endParaRPr lang="en-US" sz="36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5667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2333533335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91600" cy="5257800"/>
          </a:xfrm>
        </p:spPr>
        <p:txBody>
          <a:bodyPr>
            <a:normAutofit/>
          </a:bodyPr>
          <a:lstStyle/>
          <a:p>
            <a:r>
              <a:rPr lang="en-US" sz="3500" b="1" dirty="0" smtClean="0">
                <a:latin typeface="Calibri" pitchFamily="34" charset="0"/>
                <a:cs typeface="Calibri" pitchFamily="34" charset="0"/>
              </a:rPr>
              <a:t>Link building:</a:t>
            </a:r>
          </a:p>
          <a:p>
            <a:pPr lvl="1"/>
            <a:r>
              <a:rPr lang="en-US" dirty="0" smtClean="0"/>
              <a:t>Link </a:t>
            </a:r>
            <a:r>
              <a:rPr lang="en-US" dirty="0"/>
              <a:t>building is the SEO practice of </a:t>
            </a:r>
            <a:r>
              <a:rPr lang="en-US" dirty="0">
                <a:solidFill>
                  <a:srgbClr val="FF0000"/>
                </a:solidFill>
              </a:rPr>
              <a:t>obtaining links from external websites to </a:t>
            </a:r>
            <a:r>
              <a:rPr lang="en-US" dirty="0" smtClean="0">
                <a:solidFill>
                  <a:srgbClr val="FF0000"/>
                </a:solidFill>
              </a:rPr>
              <a:t>your own</a:t>
            </a:r>
            <a:r>
              <a:rPr lang="en-US" dirty="0" smtClean="0"/>
              <a:t> </a:t>
            </a:r>
            <a:r>
              <a:rPr lang="en-US" dirty="0"/>
              <a:t>to improve both direct referrals (i.e., people clicking on the links), and </a:t>
            </a:r>
            <a:r>
              <a:rPr lang="en-US" dirty="0" smtClean="0"/>
              <a:t>search</a:t>
            </a:r>
            <a:r>
              <a:rPr lang="en-US" dirty="0"/>
              <a:t> </a:t>
            </a:r>
            <a:r>
              <a:rPr lang="en-US" dirty="0" smtClean="0"/>
              <a:t>engine </a:t>
            </a:r>
            <a:r>
              <a:rPr lang="en-US" dirty="0"/>
              <a:t>ranking. Link building is all about </a:t>
            </a:r>
            <a:r>
              <a:rPr lang="en-US" dirty="0">
                <a:solidFill>
                  <a:srgbClr val="FF0000"/>
                </a:solidFill>
              </a:rPr>
              <a:t>increasing your site link popularity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7878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2333533335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91600" cy="5257800"/>
          </a:xfrm>
        </p:spPr>
        <p:txBody>
          <a:bodyPr>
            <a:normAutofit lnSpcReduction="10000"/>
          </a:bodyPr>
          <a:lstStyle/>
          <a:p>
            <a:r>
              <a:rPr lang="en-US" sz="3500" b="1" dirty="0" smtClean="0">
                <a:latin typeface="Calibri" pitchFamily="34" charset="0"/>
                <a:cs typeface="Calibri" pitchFamily="34" charset="0"/>
              </a:rPr>
              <a:t>Link building:</a:t>
            </a:r>
          </a:p>
          <a:p>
            <a:pPr marL="0" indent="0">
              <a:buNone/>
            </a:pPr>
            <a:r>
              <a:rPr lang="en-US" sz="3500" dirty="0"/>
              <a:t>Following are the methods to do link </a:t>
            </a:r>
            <a:r>
              <a:rPr lang="en-US" sz="3500" dirty="0" smtClean="0"/>
              <a:t>building.</a:t>
            </a:r>
          </a:p>
          <a:p>
            <a:pPr marL="1143000" lvl="1" indent="-7429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Submit </a:t>
            </a:r>
            <a:r>
              <a:rPr lang="en-US" dirty="0">
                <a:solidFill>
                  <a:srgbClr val="FF0000"/>
                </a:solidFill>
              </a:rPr>
              <a:t>your site in popular search engines manually</a:t>
            </a:r>
            <a:r>
              <a:rPr lang="en-US" dirty="0"/>
              <a:t>. Do not go </a:t>
            </a:r>
            <a:r>
              <a:rPr lang="en-US" dirty="0" smtClean="0"/>
              <a:t>for automated submission.</a:t>
            </a:r>
            <a:endParaRPr lang="en-US" dirty="0"/>
          </a:p>
          <a:p>
            <a:pPr marL="1143000" lvl="1" indent="-742950">
              <a:buFont typeface="+mj-lt"/>
              <a:buAutoNum type="arabicPeriod"/>
            </a:pPr>
            <a:r>
              <a:rPr lang="en-US" dirty="0" smtClean="0"/>
              <a:t>Get </a:t>
            </a:r>
            <a:r>
              <a:rPr lang="en-US" dirty="0"/>
              <a:t>your site </a:t>
            </a:r>
            <a:r>
              <a:rPr lang="en-US" dirty="0">
                <a:solidFill>
                  <a:srgbClr val="FF0000"/>
                </a:solidFill>
              </a:rPr>
              <a:t>listed in Open Directory Projects </a:t>
            </a:r>
            <a:r>
              <a:rPr lang="en-US" dirty="0"/>
              <a:t>like </a:t>
            </a:r>
            <a:r>
              <a:rPr lang="en-US" dirty="0">
                <a:solidFill>
                  <a:srgbClr val="FF0000"/>
                </a:solidFill>
              </a:rPr>
              <a:t>dmog.org, </a:t>
            </a:r>
            <a:r>
              <a:rPr lang="en-US" dirty="0" smtClean="0">
                <a:solidFill>
                  <a:srgbClr val="FF0000"/>
                </a:solidFill>
              </a:rPr>
              <a:t>yahoo.com</a:t>
            </a:r>
            <a:r>
              <a:rPr lang="en-US" dirty="0" smtClean="0"/>
              <a:t>. Getting </a:t>
            </a:r>
            <a:r>
              <a:rPr lang="en-US" dirty="0"/>
              <a:t>listed in these directories gives a boost in link popularity and</a:t>
            </a:r>
            <a:br>
              <a:rPr lang="en-US" dirty="0"/>
            </a:br>
            <a:r>
              <a:rPr lang="en-US" dirty="0"/>
              <a:t>improve search engine ranking in other search engines.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4581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2333533335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91600" cy="5257800"/>
          </a:xfrm>
        </p:spPr>
        <p:txBody>
          <a:bodyPr>
            <a:normAutofit lnSpcReduction="10000"/>
          </a:bodyPr>
          <a:lstStyle/>
          <a:p>
            <a:r>
              <a:rPr lang="en-US" sz="4600" b="1" dirty="0" smtClean="0">
                <a:latin typeface="Calibri" pitchFamily="34" charset="0"/>
                <a:cs typeface="Calibri" pitchFamily="34" charset="0"/>
              </a:rPr>
              <a:t>Link </a:t>
            </a:r>
            <a:r>
              <a:rPr lang="en-US" sz="4600" b="1" dirty="0">
                <a:latin typeface="Calibri" pitchFamily="34" charset="0"/>
                <a:cs typeface="Calibri" pitchFamily="34" charset="0"/>
              </a:rPr>
              <a:t>building:</a:t>
            </a:r>
          </a:p>
          <a:p>
            <a:pPr marL="1143000" lvl="1" indent="-742950">
              <a:buFont typeface="+mj-lt"/>
              <a:buAutoNum type="arabicPeriod" startAt="3"/>
            </a:pPr>
            <a:r>
              <a:rPr lang="en-US" dirty="0" smtClean="0">
                <a:solidFill>
                  <a:srgbClr val="FF0000"/>
                </a:solidFill>
              </a:rPr>
              <a:t>Participate </a:t>
            </a:r>
            <a:r>
              <a:rPr lang="en-US" dirty="0">
                <a:solidFill>
                  <a:srgbClr val="FF0000"/>
                </a:solidFill>
              </a:rPr>
              <a:t>in Link Exchange Programs</a:t>
            </a:r>
            <a:r>
              <a:rPr lang="en-US" dirty="0"/>
              <a:t>. Find top 20 sites doing the same business and contact them for reciprocal links</a:t>
            </a:r>
            <a:r>
              <a:rPr lang="en-US" dirty="0" smtClean="0"/>
              <a:t>.</a:t>
            </a:r>
            <a:endParaRPr lang="en-US" sz="3600" dirty="0" smtClean="0"/>
          </a:p>
          <a:p>
            <a:pPr marL="1143000" lvl="1" indent="-742950">
              <a:buFont typeface="+mj-lt"/>
              <a:buAutoNum type="arabicPeriod" startAt="3"/>
            </a:pPr>
            <a:r>
              <a:rPr lang="en-US" dirty="0" smtClean="0"/>
              <a:t>Get </a:t>
            </a:r>
            <a:r>
              <a:rPr lang="en-US" dirty="0"/>
              <a:t>your site </a:t>
            </a:r>
            <a:r>
              <a:rPr lang="en-US" dirty="0">
                <a:solidFill>
                  <a:srgbClr val="FF0000"/>
                </a:solidFill>
              </a:rPr>
              <a:t>listed in Open Directory Projects </a:t>
            </a:r>
            <a:r>
              <a:rPr lang="en-US" dirty="0"/>
              <a:t>like </a:t>
            </a:r>
            <a:r>
              <a:rPr lang="en-US" dirty="0">
                <a:solidFill>
                  <a:srgbClr val="FF0000"/>
                </a:solidFill>
              </a:rPr>
              <a:t>dmog.org, </a:t>
            </a:r>
            <a:r>
              <a:rPr lang="en-US" dirty="0" smtClean="0">
                <a:solidFill>
                  <a:srgbClr val="FF0000"/>
                </a:solidFill>
              </a:rPr>
              <a:t>yahoo.com</a:t>
            </a:r>
            <a:r>
              <a:rPr lang="en-US" dirty="0" smtClean="0"/>
              <a:t>. Getting </a:t>
            </a:r>
            <a:r>
              <a:rPr lang="en-US" dirty="0"/>
              <a:t>listed in these directories gives a boost in link popularity </a:t>
            </a:r>
            <a:r>
              <a:rPr lang="en-US" dirty="0" smtClean="0"/>
              <a:t>and improve </a:t>
            </a:r>
            <a:r>
              <a:rPr lang="en-US" dirty="0"/>
              <a:t>search engine ranking in other search engines.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242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2333533335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91600" cy="5257800"/>
          </a:xfrm>
        </p:spPr>
        <p:txBody>
          <a:bodyPr>
            <a:normAutofit/>
          </a:bodyPr>
          <a:lstStyle/>
          <a:p>
            <a:r>
              <a:rPr lang="en-US" sz="3500" b="1" dirty="0" smtClean="0">
                <a:latin typeface="Calibri" pitchFamily="34" charset="0"/>
                <a:cs typeface="Calibri" pitchFamily="34" charset="0"/>
              </a:rPr>
              <a:t>Link building:</a:t>
            </a:r>
          </a:p>
          <a:p>
            <a:pPr marL="1143000" lvl="1" indent="-742950">
              <a:buFont typeface="+mj-lt"/>
              <a:buAutoNum type="arabicPeriod" startAt="5"/>
            </a:pPr>
            <a:r>
              <a:rPr lang="en-US" dirty="0" smtClean="0">
                <a:solidFill>
                  <a:srgbClr val="FF0000"/>
                </a:solidFill>
              </a:rPr>
              <a:t>Buy </a:t>
            </a:r>
            <a:r>
              <a:rPr lang="en-US" dirty="0">
                <a:solidFill>
                  <a:srgbClr val="FF0000"/>
                </a:solidFill>
              </a:rPr>
              <a:t>a place on high-rank website </a:t>
            </a:r>
            <a:r>
              <a:rPr lang="en-US" dirty="0"/>
              <a:t>where you can put your link.</a:t>
            </a:r>
          </a:p>
          <a:p>
            <a:pPr marL="1143000" lvl="1" indent="-742950">
              <a:buFont typeface="+mj-lt"/>
              <a:buAutoNum type="arabicPeriod" startAt="5"/>
            </a:pPr>
            <a:r>
              <a:rPr lang="en-US" dirty="0" smtClean="0">
                <a:solidFill>
                  <a:srgbClr val="FF0000"/>
                </a:solidFill>
              </a:rPr>
              <a:t>Subscribe </a:t>
            </a:r>
            <a:r>
              <a:rPr lang="en-US" dirty="0">
                <a:solidFill>
                  <a:srgbClr val="FF0000"/>
                </a:solidFill>
              </a:rPr>
              <a:t>for Google's AdWords </a:t>
            </a:r>
            <a:r>
              <a:rPr lang="en-US" dirty="0"/>
              <a:t>program to drive traffic towards your site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3187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2333533335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91600" cy="52578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Verifying Web Site</a:t>
            </a:r>
            <a:r>
              <a:rPr lang="en-US" sz="3600" dirty="0" smtClean="0"/>
              <a:t>: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You </a:t>
            </a:r>
            <a:r>
              <a:rPr lang="en-US" dirty="0" smtClean="0">
                <a:solidFill>
                  <a:srgbClr val="FF0000"/>
                </a:solidFill>
              </a:rPr>
              <a:t>design and develop a website </a:t>
            </a:r>
            <a:r>
              <a:rPr lang="en-US" dirty="0" smtClean="0"/>
              <a:t>but how would you know if you have put all the HTML syntax in a correct way. Most browsers do not complain against your wrong syntax, but </a:t>
            </a:r>
            <a:r>
              <a:rPr lang="en-US" i="1" dirty="0" smtClean="0"/>
              <a:t>wrong is wrong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There are many SEO experts </a:t>
            </a:r>
            <a:r>
              <a:rPr lang="en-US" dirty="0" smtClean="0"/>
              <a:t>who claim that SEO is not dependent on site HTML/XHTML verification. </a:t>
            </a:r>
            <a:r>
              <a:rPr lang="en-US" dirty="0" smtClean="0"/>
              <a:t>But still your site should be as per W3C Compliance. 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3187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1277084003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91600" cy="52578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Millions </a:t>
            </a:r>
            <a:r>
              <a:rPr lang="en-US" sz="3600" dirty="0"/>
              <a:t>of users these days </a:t>
            </a:r>
            <a:r>
              <a:rPr lang="en-US" sz="3600" dirty="0">
                <a:solidFill>
                  <a:srgbClr val="FF0000"/>
                </a:solidFill>
              </a:rPr>
              <a:t>access the web using smartphones</a:t>
            </a:r>
            <a:r>
              <a:rPr lang="en-US" sz="3600" dirty="0"/>
              <a:t> running </a:t>
            </a:r>
            <a:r>
              <a:rPr lang="en-US" sz="3600" dirty="0" smtClean="0"/>
              <a:t>on Android</a:t>
            </a:r>
            <a:r>
              <a:rPr lang="en-US" sz="3600" dirty="0"/>
              <a:t>, iOS, or </a:t>
            </a:r>
            <a:r>
              <a:rPr lang="en-US" sz="3600" dirty="0" smtClean="0"/>
              <a:t>Windows.</a:t>
            </a:r>
          </a:p>
          <a:p>
            <a:r>
              <a:rPr lang="en-US" sz="3600" dirty="0" smtClean="0"/>
              <a:t>Hence</a:t>
            </a:r>
            <a:r>
              <a:rPr lang="en-US" sz="3600" dirty="0"/>
              <a:t>, it has become imperative that </a:t>
            </a:r>
            <a:r>
              <a:rPr lang="en-US" sz="3600" dirty="0">
                <a:solidFill>
                  <a:srgbClr val="FF0000"/>
                </a:solidFill>
              </a:rPr>
              <a:t>websites </a:t>
            </a:r>
            <a:r>
              <a:rPr lang="en-US" sz="3600" dirty="0" smtClean="0">
                <a:solidFill>
                  <a:srgbClr val="FF0000"/>
                </a:solidFill>
              </a:rPr>
              <a:t>adapt themselves </a:t>
            </a:r>
            <a:r>
              <a:rPr lang="en-US" sz="3600" dirty="0">
                <a:solidFill>
                  <a:srgbClr val="FF0000"/>
                </a:solidFill>
              </a:rPr>
              <a:t>to this changing environment </a:t>
            </a:r>
            <a:r>
              <a:rPr lang="en-US" sz="3600" dirty="0"/>
              <a:t>and make suitable changes in </a:t>
            </a:r>
            <a:r>
              <a:rPr lang="en-US" sz="3600" dirty="0" smtClean="0"/>
              <a:t>their</a:t>
            </a:r>
            <a:r>
              <a:rPr lang="en-US" sz="3600" dirty="0"/>
              <a:t> </a:t>
            </a:r>
            <a:r>
              <a:rPr lang="en-US" sz="3600" dirty="0" smtClean="0"/>
              <a:t>website </a:t>
            </a:r>
            <a:r>
              <a:rPr lang="en-US" sz="3600" dirty="0"/>
              <a:t>design to attract more viewership.</a:t>
            </a:r>
            <a:br>
              <a:rPr lang="en-US" sz="3600" dirty="0"/>
            </a:br>
            <a:endParaRPr lang="en-US" sz="36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9619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1034866083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91600" cy="52578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Mobile </a:t>
            </a:r>
            <a:r>
              <a:rPr lang="en-US" sz="3600" dirty="0"/>
              <a:t>Search Engine Optimization is the </a:t>
            </a:r>
            <a:r>
              <a:rPr lang="en-US" sz="3600" dirty="0">
                <a:solidFill>
                  <a:srgbClr val="FF0000"/>
                </a:solidFill>
              </a:rPr>
              <a:t>process of designing a website to make</a:t>
            </a:r>
            <a:br>
              <a:rPr lang="en-US" sz="3600" dirty="0">
                <a:solidFill>
                  <a:srgbClr val="FF0000"/>
                </a:solidFill>
              </a:rPr>
            </a:br>
            <a:r>
              <a:rPr lang="en-US" sz="3600" dirty="0">
                <a:solidFill>
                  <a:srgbClr val="FF0000"/>
                </a:solidFill>
              </a:rPr>
              <a:t>it suitable for viewing on mobile devices </a:t>
            </a:r>
            <a:r>
              <a:rPr lang="en-US" sz="3600" dirty="0"/>
              <a:t>of different screen sizes and load times</a:t>
            </a:r>
            <a:r>
              <a:rPr lang="en-US" sz="3600" dirty="0" smtClean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865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1722941132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91600" cy="5257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b="1" dirty="0" smtClean="0"/>
              <a:t>A </a:t>
            </a:r>
            <a:r>
              <a:rPr lang="en-US" sz="3600" b="1" dirty="0"/>
              <a:t>website is mobile friendly if it has the following attributes</a:t>
            </a:r>
            <a:r>
              <a:rPr lang="en-US" sz="3600" dirty="0" smtClean="0"/>
              <a:t>:</a:t>
            </a:r>
          </a:p>
          <a:p>
            <a:r>
              <a:rPr lang="en-US" sz="3600" dirty="0" smtClean="0"/>
              <a:t>Its </a:t>
            </a:r>
            <a:r>
              <a:rPr lang="en-US" sz="3600" dirty="0">
                <a:solidFill>
                  <a:srgbClr val="FF0000"/>
                </a:solidFill>
              </a:rPr>
              <a:t>contents are easy to read</a:t>
            </a:r>
            <a:r>
              <a:rPr lang="en-US" sz="3600" dirty="0"/>
              <a:t> on a mobile device without having to </a:t>
            </a:r>
            <a:r>
              <a:rPr lang="en-US" sz="3600" dirty="0" smtClean="0"/>
              <a:t>zoom the </a:t>
            </a:r>
            <a:r>
              <a:rPr lang="en-US" sz="3600" dirty="0"/>
              <a:t>screen</a:t>
            </a:r>
            <a:r>
              <a:rPr lang="en-US" sz="3600" dirty="0" smtClean="0"/>
              <a:t>.</a:t>
            </a:r>
            <a:endParaRPr lang="en-US" sz="3600" dirty="0"/>
          </a:p>
          <a:p>
            <a:r>
              <a:rPr lang="en-US" sz="3600" dirty="0" smtClean="0"/>
              <a:t>It </a:t>
            </a:r>
            <a:r>
              <a:rPr lang="en-US" sz="3600" dirty="0"/>
              <a:t>should be </a:t>
            </a:r>
            <a:r>
              <a:rPr lang="en-US" sz="3600" dirty="0">
                <a:solidFill>
                  <a:srgbClr val="FF0000"/>
                </a:solidFill>
              </a:rPr>
              <a:t>easy to navigate </a:t>
            </a:r>
            <a:r>
              <a:rPr lang="en-US" sz="3600" dirty="0"/>
              <a:t>through the site on a small </a:t>
            </a:r>
            <a:r>
              <a:rPr lang="en-US" sz="3600" dirty="0" smtClean="0"/>
              <a:t>screen.</a:t>
            </a:r>
          </a:p>
          <a:p>
            <a:r>
              <a:rPr lang="en-US" sz="3600" dirty="0" smtClean="0"/>
              <a:t>Most </a:t>
            </a:r>
            <a:r>
              <a:rPr lang="en-US" sz="3600" dirty="0"/>
              <a:t>important of all, it should </a:t>
            </a:r>
            <a:r>
              <a:rPr lang="en-US" sz="3600" dirty="0">
                <a:solidFill>
                  <a:srgbClr val="FF0000"/>
                </a:solidFill>
              </a:rPr>
              <a:t>show up in Google search results</a:t>
            </a:r>
            <a:r>
              <a:rPr lang="en-US" sz="3600" dirty="0"/>
              <a:t>.</a:t>
            </a:r>
            <a:br>
              <a:rPr lang="en-US" sz="3600" dirty="0"/>
            </a:br>
            <a:r>
              <a:rPr lang="en-US" sz="3600" dirty="0"/>
              <a:t/>
            </a:r>
            <a:br>
              <a:rPr lang="en-US" sz="3600" dirty="0"/>
            </a:br>
            <a:endParaRPr lang="en-US" sz="36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1641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2982590990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91600" cy="5257800"/>
          </a:xfrm>
        </p:spPr>
        <p:txBody>
          <a:bodyPr>
            <a:normAutofit/>
          </a:bodyPr>
          <a:lstStyle/>
          <a:p>
            <a:r>
              <a:rPr lang="en-US" dirty="0"/>
              <a:t>If your site is already optimized for search engines, then it should not be </a:t>
            </a:r>
            <a:r>
              <a:rPr lang="en-US" dirty="0" smtClean="0"/>
              <a:t>too difficult </a:t>
            </a:r>
            <a:r>
              <a:rPr lang="en-US" dirty="0"/>
              <a:t>to optimize it for mobile devices. </a:t>
            </a:r>
            <a:r>
              <a:rPr lang="en-US" dirty="0" smtClean="0"/>
              <a:t>We </a:t>
            </a:r>
            <a:r>
              <a:rPr lang="en-US" dirty="0"/>
              <a:t>can </a:t>
            </a:r>
            <a:r>
              <a:rPr lang="en-US" dirty="0">
                <a:solidFill>
                  <a:srgbClr val="FF0000"/>
                </a:solidFill>
              </a:rPr>
              <a:t>categorize the steps into </a:t>
            </a:r>
            <a:r>
              <a:rPr lang="en-US" dirty="0" smtClean="0">
                <a:solidFill>
                  <a:srgbClr val="FF0000"/>
                </a:solidFill>
              </a:rPr>
              <a:t>two </a:t>
            </a:r>
            <a:r>
              <a:rPr lang="en-US" dirty="0"/>
              <a:t>broad </a:t>
            </a:r>
            <a:r>
              <a:rPr lang="en-US" dirty="0" smtClean="0"/>
              <a:t>categories:</a:t>
            </a:r>
            <a:endParaRPr lang="en-US" b="1" dirty="0">
              <a:solidFill>
                <a:srgbClr val="FF0000"/>
              </a:solidFill>
              <a:latin typeface="Calibri" pitchFamily="34" charset="0"/>
            </a:endParaRP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Select </a:t>
            </a:r>
            <a:r>
              <a:rPr lang="en-US" b="1" dirty="0">
                <a:solidFill>
                  <a:srgbClr val="FF0000"/>
                </a:solidFill>
              </a:rPr>
              <a:t>a Mobile </a:t>
            </a:r>
            <a:r>
              <a:rPr lang="en-US" b="1" dirty="0" smtClean="0">
                <a:solidFill>
                  <a:srgbClr val="FF0000"/>
                </a:solidFill>
              </a:rPr>
              <a:t>Configuration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Avoid </a:t>
            </a:r>
            <a:r>
              <a:rPr lang="en-US" b="1" dirty="0">
                <a:solidFill>
                  <a:srgbClr val="FF0000"/>
                </a:solidFill>
              </a:rPr>
              <a:t>Common Mistakes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4903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3501273912"/>
              </p:ext>
            </p:extLst>
          </p:nvPr>
        </p:nvGraphicFramePr>
        <p:xfrm>
          <a:off x="457200" y="228600"/>
          <a:ext cx="8229600" cy="99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51054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Web Services - Introduction</a:t>
            </a:r>
          </a:p>
          <a:p>
            <a:r>
              <a:rPr lang="en-US" sz="3000" b="1" dirty="0" smtClean="0">
                <a:latin typeface="Calibri" pitchFamily="34" charset="0"/>
                <a:cs typeface="Calibri" pitchFamily="34" charset="0"/>
              </a:rPr>
              <a:t>History of Web Services</a:t>
            </a:r>
          </a:p>
          <a:p>
            <a:r>
              <a:rPr lang="en-US" sz="3000" b="1" dirty="0" smtClean="0">
                <a:latin typeface="Calibri" pitchFamily="34" charset="0"/>
                <a:cs typeface="Calibri" pitchFamily="34" charset="0"/>
              </a:rPr>
              <a:t>Web services serves as a component </a:t>
            </a:r>
          </a:p>
          <a:p>
            <a:r>
              <a:rPr lang="en-US" sz="3000" b="1" dirty="0" smtClean="0">
                <a:latin typeface="Calibri" pitchFamily="34" charset="0"/>
                <a:cs typeface="Calibri" pitchFamily="34" charset="0"/>
              </a:rPr>
              <a:t>Web Services Advantages</a:t>
            </a:r>
          </a:p>
          <a:p>
            <a:r>
              <a:rPr lang="en-US" sz="3000" b="1" dirty="0" smtClean="0">
                <a:latin typeface="Calibri" pitchFamily="34" charset="0"/>
                <a:cs typeface="Calibri" pitchFamily="34" charset="0"/>
              </a:rPr>
              <a:t>How Does a Web Service Work?</a:t>
            </a:r>
          </a:p>
          <a:p>
            <a:r>
              <a:rPr lang="en-US" sz="3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Web Services architecture </a:t>
            </a:r>
          </a:p>
          <a:p>
            <a:r>
              <a:rPr lang="en-US" sz="3000" b="1" dirty="0" smtClean="0">
                <a:latin typeface="Calibri" pitchFamily="34" charset="0"/>
                <a:cs typeface="Calibri" pitchFamily="34" charset="0"/>
              </a:rPr>
              <a:t>	Service provider</a:t>
            </a:r>
          </a:p>
          <a:p>
            <a:r>
              <a:rPr lang="en-US" sz="3000" b="1" dirty="0" smtClean="0">
                <a:latin typeface="Calibri" pitchFamily="34" charset="0"/>
                <a:cs typeface="Calibri" pitchFamily="34" charset="0"/>
              </a:rPr>
              <a:t>	Service registry</a:t>
            </a:r>
          </a:p>
          <a:p>
            <a:r>
              <a:rPr lang="en-US" sz="3000" b="1" dirty="0" smtClean="0">
                <a:latin typeface="Calibri" pitchFamily="34" charset="0"/>
                <a:cs typeface="Calibri" pitchFamily="34" charset="0"/>
              </a:rPr>
              <a:t>	Service requestor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7826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3691245395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91600" cy="1295400"/>
          </a:xfrm>
        </p:spPr>
        <p:txBody>
          <a:bodyPr>
            <a:normAutofit fontScale="55000" lnSpcReduction="20000"/>
          </a:bodyPr>
          <a:lstStyle/>
          <a:p>
            <a:r>
              <a:rPr lang="en-US" sz="7300" b="1" dirty="0" smtClean="0"/>
              <a:t>Select a Mobile Configuration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3600" dirty="0"/>
              <a:t/>
            </a:r>
            <a:br>
              <a:rPr lang="en-US" sz="3600" dirty="0"/>
            </a:br>
            <a:endParaRPr lang="en-US" sz="36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2551321"/>
            <a:ext cx="830580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6497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4168129476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199"/>
            <a:ext cx="8991600" cy="512127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Avoid Common Mistakes</a:t>
            </a:r>
            <a:endParaRPr lang="en-US" sz="2800" b="1" dirty="0" smtClean="0">
              <a:solidFill>
                <a:srgbClr val="FF0000"/>
              </a:solidFill>
            </a:endParaRPr>
          </a:p>
          <a:p>
            <a:pPr lvl="1"/>
            <a:r>
              <a:rPr lang="en-US" sz="3000" b="1" dirty="0" smtClean="0"/>
              <a:t>Avoid slow Mobile Pages.</a:t>
            </a:r>
          </a:p>
          <a:p>
            <a:pPr lvl="1"/>
            <a:r>
              <a:rPr lang="en-US" sz="3000" b="1" dirty="0"/>
              <a:t>Don't Block CSS, JavaScript, or Image </a:t>
            </a:r>
            <a:r>
              <a:rPr lang="en-US" sz="3000" b="1" dirty="0" smtClean="0"/>
              <a:t>Files.</a:t>
            </a:r>
          </a:p>
          <a:p>
            <a:pPr lvl="1"/>
            <a:r>
              <a:rPr lang="en-US" sz="3000" b="1" dirty="0" smtClean="0"/>
              <a:t>Avoid popups.</a:t>
            </a:r>
            <a:endParaRPr lang="en-US" sz="3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8816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1740453484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8153400" cy="512127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600" dirty="0" smtClean="0"/>
              <a:t>Here </a:t>
            </a:r>
            <a:r>
              <a:rPr lang="en-US" sz="3600" dirty="0"/>
              <a:t>is a </a:t>
            </a:r>
            <a:r>
              <a:rPr lang="en-US" sz="3600" dirty="0">
                <a:solidFill>
                  <a:srgbClr val="FF0000"/>
                </a:solidFill>
              </a:rPr>
              <a:t>list of some useful tools</a:t>
            </a:r>
            <a:r>
              <a:rPr lang="en-US" sz="3600" dirty="0"/>
              <a:t> that you can use to find out how mobile </a:t>
            </a:r>
            <a:r>
              <a:rPr lang="en-US" sz="3600" dirty="0" smtClean="0"/>
              <a:t>friendly your </a:t>
            </a:r>
            <a:r>
              <a:rPr lang="en-US" sz="3600" dirty="0"/>
              <a:t>site </a:t>
            </a:r>
            <a:r>
              <a:rPr lang="en-US" sz="3600" dirty="0" smtClean="0"/>
              <a:t>is:</a:t>
            </a:r>
            <a:endParaRPr lang="en-US" sz="3600" dirty="0"/>
          </a:p>
          <a:p>
            <a:pPr algn="just"/>
            <a:r>
              <a:rPr lang="en-US" sz="3600" b="1" dirty="0" smtClean="0"/>
              <a:t>Mobile Emulator</a:t>
            </a:r>
            <a:endParaRPr lang="en-US" sz="3600" dirty="0"/>
          </a:p>
          <a:p>
            <a:pPr algn="just"/>
            <a:r>
              <a:rPr lang="en-US" sz="3600" b="1" dirty="0" err="1"/>
              <a:t>Moz</a:t>
            </a:r>
            <a:r>
              <a:rPr lang="en-US" sz="3600" b="1" dirty="0"/>
              <a:t> </a:t>
            </a:r>
            <a:r>
              <a:rPr lang="en-US" sz="3600" b="1" dirty="0" smtClean="0"/>
              <a:t>Local</a:t>
            </a:r>
            <a:endParaRPr lang="en-US" sz="3600" dirty="0"/>
          </a:p>
          <a:p>
            <a:pPr algn="just"/>
            <a:r>
              <a:rPr lang="en-US" sz="3600" b="1" dirty="0"/>
              <a:t>Responsive Web Design Testing </a:t>
            </a:r>
            <a:r>
              <a:rPr lang="en-US" sz="3600" b="1" dirty="0" smtClean="0"/>
              <a:t>Tool</a:t>
            </a:r>
          </a:p>
          <a:p>
            <a:pPr algn="just"/>
            <a:r>
              <a:rPr lang="en-US" sz="3600" b="1" dirty="0"/>
              <a:t>Screaming </a:t>
            </a:r>
            <a:r>
              <a:rPr lang="en-US" sz="3600" b="1" dirty="0" smtClean="0"/>
              <a:t>Frog</a:t>
            </a:r>
            <a:endParaRPr lang="en-US" sz="36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0345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1740453484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5121275"/>
          </a:xfrm>
        </p:spPr>
        <p:txBody>
          <a:bodyPr>
            <a:normAutofit fontScale="77500" lnSpcReduction="20000"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To-Don't List</a:t>
            </a:r>
          </a:p>
          <a:p>
            <a:r>
              <a:rPr lang="en-US" sz="3600" b="1" dirty="0" smtClean="0">
                <a:solidFill>
                  <a:srgbClr val="FF0000"/>
                </a:solidFill>
              </a:rPr>
              <a:t>Don't keep hidden text </a:t>
            </a:r>
            <a:r>
              <a:rPr lang="en-US" sz="3600" b="1" dirty="0" smtClean="0"/>
              <a:t>on your </a:t>
            </a:r>
            <a:r>
              <a:rPr lang="en-US" sz="3600" b="1" dirty="0" err="1" smtClean="0"/>
              <a:t>webpages</a:t>
            </a:r>
            <a:r>
              <a:rPr lang="en-US" sz="3600" b="1" dirty="0" smtClean="0"/>
              <a:t>.</a:t>
            </a:r>
          </a:p>
          <a:p>
            <a:r>
              <a:rPr lang="en-US" sz="3600" b="1" dirty="0" smtClean="0">
                <a:solidFill>
                  <a:srgbClr val="FF0000"/>
                </a:solidFill>
              </a:rPr>
              <a:t>Don't create </a:t>
            </a:r>
            <a:r>
              <a:rPr lang="en-US" sz="3600" b="1" dirty="0" smtClean="0"/>
              <a:t>alternate image spamming by putting wrong keywords.</a:t>
            </a:r>
          </a:p>
          <a:p>
            <a:r>
              <a:rPr lang="en-US" sz="3600" b="1" dirty="0" smtClean="0">
                <a:solidFill>
                  <a:srgbClr val="FF0000"/>
                </a:solidFill>
              </a:rPr>
              <a:t>Don't use </a:t>
            </a:r>
            <a:r>
              <a:rPr lang="en-US" sz="3600" b="1" dirty="0" smtClean="0"/>
              <a:t>meta tags stuffing.</a:t>
            </a:r>
          </a:p>
          <a:p>
            <a:r>
              <a:rPr lang="en-US" sz="3600" b="1" dirty="0" smtClean="0">
                <a:solidFill>
                  <a:srgbClr val="FF0000"/>
                </a:solidFill>
              </a:rPr>
              <a:t>Don't use </a:t>
            </a:r>
            <a:r>
              <a:rPr lang="en-US" sz="3600" b="1" dirty="0" smtClean="0"/>
              <a:t>frames and flash on your site.</a:t>
            </a:r>
          </a:p>
          <a:p>
            <a:r>
              <a:rPr lang="en-US" sz="3600" b="1" dirty="0" smtClean="0">
                <a:solidFill>
                  <a:srgbClr val="FF0000"/>
                </a:solidFill>
              </a:rPr>
              <a:t>Don't exchange </a:t>
            </a:r>
            <a:r>
              <a:rPr lang="en-US" sz="3600" b="1" dirty="0" smtClean="0"/>
              <a:t>your links with black listed sites.</a:t>
            </a:r>
          </a:p>
          <a:p>
            <a:r>
              <a:rPr lang="en-US" sz="3600" b="1" dirty="0" smtClean="0">
                <a:solidFill>
                  <a:srgbClr val="FF0000"/>
                </a:solidFill>
              </a:rPr>
              <a:t>Don't try </a:t>
            </a:r>
            <a:r>
              <a:rPr lang="en-US" sz="3600" b="1" dirty="0" smtClean="0"/>
              <a:t>to fool your site visitors by using misspelled keyword.</a:t>
            </a:r>
          </a:p>
          <a:p>
            <a:r>
              <a:rPr lang="en-US" sz="3600" b="1" dirty="0" smtClean="0">
                <a:solidFill>
                  <a:srgbClr val="FF0000"/>
                </a:solidFill>
              </a:rPr>
              <a:t>Don't send </a:t>
            </a:r>
            <a:r>
              <a:rPr lang="en-US" sz="3600" b="1" dirty="0" smtClean="0"/>
              <a:t>spam emails to thousands of email IDs.</a:t>
            </a:r>
          </a:p>
          <a:p>
            <a:r>
              <a:rPr lang="en-US" sz="3600" b="1" dirty="0" smtClean="0">
                <a:solidFill>
                  <a:srgbClr val="FF0000"/>
                </a:solidFill>
              </a:rPr>
              <a:t>Don't use too much </a:t>
            </a:r>
            <a:r>
              <a:rPr lang="en-US" sz="3600" b="1" dirty="0" smtClean="0"/>
              <a:t>graphics on your site.</a:t>
            </a:r>
          </a:p>
          <a:p>
            <a:r>
              <a:rPr lang="en-US" sz="3600" b="1" dirty="0" smtClean="0">
                <a:solidFill>
                  <a:srgbClr val="FF0000"/>
                </a:solidFill>
              </a:rPr>
              <a:t>Don't create </a:t>
            </a:r>
            <a:r>
              <a:rPr lang="en-US" sz="3600" b="1" dirty="0" smtClean="0"/>
              <a:t>too many doorway pages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0345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1740453484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5121275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To-Don't List</a:t>
            </a:r>
          </a:p>
          <a:p>
            <a:pPr algn="just"/>
            <a:r>
              <a:rPr lang="en-US" sz="3600" b="1" dirty="0" smtClean="0">
                <a:solidFill>
                  <a:srgbClr val="FF0000"/>
                </a:solidFill>
              </a:rPr>
              <a:t>Don't </a:t>
            </a:r>
            <a:r>
              <a:rPr lang="en-US" sz="3600" b="1" dirty="0" smtClean="0">
                <a:solidFill>
                  <a:srgbClr val="FF0000"/>
                </a:solidFill>
              </a:rPr>
              <a:t>try </a:t>
            </a:r>
            <a:r>
              <a:rPr lang="en-US" sz="3600" dirty="0" smtClean="0"/>
              <a:t>to create duplicate content of pages.</a:t>
            </a:r>
          </a:p>
          <a:p>
            <a:pPr algn="just"/>
            <a:r>
              <a:rPr lang="en-US" sz="3600" b="1" dirty="0" smtClean="0">
                <a:solidFill>
                  <a:srgbClr val="FF0000"/>
                </a:solidFill>
              </a:rPr>
              <a:t>Don't submit </a:t>
            </a:r>
            <a:r>
              <a:rPr lang="en-US" sz="3600" dirty="0" smtClean="0"/>
              <a:t>your website many times in a single search engine.</a:t>
            </a:r>
          </a:p>
          <a:p>
            <a:pPr algn="just"/>
            <a:r>
              <a:rPr lang="en-US" sz="3600" b="1" dirty="0" smtClean="0">
                <a:solidFill>
                  <a:srgbClr val="FF0000"/>
                </a:solidFill>
              </a:rPr>
              <a:t>Don't use </a:t>
            </a:r>
            <a:r>
              <a:rPr lang="en-US" sz="3600" dirty="0" smtClean="0"/>
              <a:t>sub-directory depth more than 1-2.</a:t>
            </a:r>
          </a:p>
          <a:p>
            <a:pPr algn="just"/>
            <a:r>
              <a:rPr lang="en-US" sz="3600" b="1" dirty="0" smtClean="0">
                <a:solidFill>
                  <a:srgbClr val="FF0000"/>
                </a:solidFill>
              </a:rPr>
              <a:t>Don't create </a:t>
            </a:r>
            <a:r>
              <a:rPr lang="en-US" sz="3600" dirty="0" smtClean="0"/>
              <a:t>too many dynamic pages. Try to convert them into static pages.</a:t>
            </a:r>
          </a:p>
          <a:p>
            <a:pPr algn="just"/>
            <a:r>
              <a:rPr lang="en-US" sz="3600" b="1" dirty="0" smtClean="0">
                <a:solidFill>
                  <a:srgbClr val="FF0000"/>
                </a:solidFill>
              </a:rPr>
              <a:t>Don't bloat </a:t>
            </a:r>
            <a:r>
              <a:rPr lang="en-US" sz="3600" dirty="0" smtClean="0"/>
              <a:t>your pages with code.</a:t>
            </a:r>
          </a:p>
          <a:p>
            <a:pPr algn="just"/>
            <a:r>
              <a:rPr lang="en-US" sz="3600" b="1" dirty="0" smtClean="0">
                <a:solidFill>
                  <a:srgbClr val="FF0000"/>
                </a:solidFill>
              </a:rPr>
              <a:t>Don't nest </a:t>
            </a:r>
            <a:r>
              <a:rPr lang="en-US" sz="3600" dirty="0" smtClean="0"/>
              <a:t>your pages.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0345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1740453484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5121275"/>
          </a:xfrm>
        </p:spPr>
        <p:txBody>
          <a:bodyPr>
            <a:normAutofit/>
          </a:bodyPr>
          <a:lstStyle/>
          <a:p>
            <a:pPr algn="just"/>
            <a:r>
              <a:rPr lang="en-US" sz="3600" b="1" dirty="0" smtClean="0">
                <a:solidFill>
                  <a:srgbClr val="FF0000"/>
                </a:solidFill>
              </a:rPr>
              <a:t>To-Do List</a:t>
            </a:r>
          </a:p>
          <a:p>
            <a:pPr algn="just"/>
            <a:r>
              <a:rPr lang="en-US" sz="3600" dirty="0" smtClean="0">
                <a:solidFill>
                  <a:srgbClr val="FF0000"/>
                </a:solidFill>
              </a:rPr>
              <a:t>Create </a:t>
            </a:r>
            <a:r>
              <a:rPr lang="en-US" sz="3600" dirty="0" smtClean="0">
                <a:solidFill>
                  <a:srgbClr val="FF0000"/>
                </a:solidFill>
              </a:rPr>
              <a:t>logs of pages </a:t>
            </a:r>
            <a:r>
              <a:rPr lang="en-US" sz="3600" dirty="0" smtClean="0"/>
              <a:t>and each page should however contain a minimum of about 200 visible words of text to maximize relevance with Google.</a:t>
            </a:r>
          </a:p>
          <a:p>
            <a:pPr algn="just"/>
            <a:r>
              <a:rPr lang="en-US" sz="3600" dirty="0" smtClean="0">
                <a:solidFill>
                  <a:srgbClr val="FF0000"/>
                </a:solidFill>
              </a:rPr>
              <a:t>Create a Sitemap</a:t>
            </a:r>
            <a:r>
              <a:rPr lang="en-US" sz="3600" dirty="0" smtClean="0"/>
              <a:t>, Help, FAQ, About Us, Link to Us, Copyright, Disclaimer, Privacy Policy pages on mandatory basis</a:t>
            </a:r>
            <a:r>
              <a:rPr lang="en-US" sz="3600" dirty="0" smtClean="0"/>
              <a:t>.</a:t>
            </a:r>
            <a:endParaRPr lang="en-US" sz="36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0345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1740453484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5121275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4100" b="1" dirty="0" smtClean="0">
                <a:solidFill>
                  <a:srgbClr val="FF0000"/>
                </a:solidFill>
              </a:rPr>
              <a:t>To-Do List</a:t>
            </a:r>
          </a:p>
          <a:p>
            <a:pPr algn="just"/>
            <a:r>
              <a:rPr lang="en-US" sz="3600" b="1" dirty="0" smtClean="0">
                <a:solidFill>
                  <a:srgbClr val="FF0000"/>
                </a:solidFill>
              </a:rPr>
              <a:t>Create a homepage link </a:t>
            </a:r>
            <a:r>
              <a:rPr lang="en-US" sz="3600" dirty="0" smtClean="0"/>
              <a:t>to each and every webpage and provide easy navigation through all the pages.</a:t>
            </a:r>
          </a:p>
          <a:p>
            <a:pPr algn="just"/>
            <a:r>
              <a:rPr lang="en-US" sz="3600" b="1" dirty="0" smtClean="0">
                <a:solidFill>
                  <a:srgbClr val="FF0000"/>
                </a:solidFill>
              </a:rPr>
              <a:t>Pay attention to your dynamic page URLs. </a:t>
            </a:r>
            <a:r>
              <a:rPr lang="en-US" sz="3600" dirty="0" smtClean="0"/>
              <a:t>Google can crawl and index dynamic pages as long as you don't have more than 2 parameters in the URL.</a:t>
            </a:r>
          </a:p>
          <a:p>
            <a:pPr algn="just"/>
            <a:r>
              <a:rPr lang="en-US" sz="3600" b="1" dirty="0" smtClean="0">
                <a:solidFill>
                  <a:srgbClr val="FF0000"/>
                </a:solidFill>
              </a:rPr>
              <a:t>Check your complete site for broken links. </a:t>
            </a:r>
            <a:r>
              <a:rPr lang="en-US" sz="3600" dirty="0" smtClean="0"/>
              <a:t>Broken links will reduce your other pages rank as well.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0345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2125637237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We have covered almost all major concepts </a:t>
            </a:r>
            <a:r>
              <a:rPr lang="en-US" dirty="0"/>
              <a:t>related to Search Engine </a:t>
            </a:r>
            <a:r>
              <a:rPr lang="en-US" dirty="0" smtClean="0"/>
              <a:t>Optimization.</a:t>
            </a:r>
          </a:p>
          <a:p>
            <a:pPr algn="just"/>
            <a:r>
              <a:rPr lang="en-US" b="1" dirty="0" smtClean="0"/>
              <a:t>Now </a:t>
            </a:r>
            <a:r>
              <a:rPr lang="en-US" b="1" dirty="0"/>
              <a:t>you are familiar</a:t>
            </a:r>
            <a:r>
              <a:rPr lang="en-US" dirty="0"/>
              <a:t> with most frequently used SEO related terminologies as well</a:t>
            </a:r>
            <a:r>
              <a:rPr lang="en-US" dirty="0" smtClean="0"/>
              <a:t>.</a:t>
            </a:r>
          </a:p>
          <a:p>
            <a:pPr algn="just"/>
            <a:r>
              <a:rPr lang="en-US" b="1" dirty="0" smtClean="0"/>
              <a:t>Learn keywords and layout </a:t>
            </a:r>
            <a:r>
              <a:rPr lang="en-US" dirty="0" smtClean="0"/>
              <a:t>optimization techniques.</a:t>
            </a:r>
          </a:p>
          <a:p>
            <a:r>
              <a:rPr lang="en-US" b="1" dirty="0" smtClean="0"/>
              <a:t>Learn all the ethical strategies </a:t>
            </a:r>
            <a:r>
              <a:rPr lang="en-US" dirty="0" smtClean="0"/>
              <a:t>to enhance your website ranking. </a:t>
            </a:r>
            <a:r>
              <a:rPr lang="en-US" dirty="0"/>
              <a:t/>
            </a:r>
            <a:br>
              <a:rPr lang="en-US" dirty="0"/>
            </a:b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120319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2125637237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Autofit/>
          </a:bodyPr>
          <a:lstStyle/>
          <a:p>
            <a:pPr algn="just"/>
            <a:r>
              <a:rPr lang="en-US" sz="2500" b="1" dirty="0" smtClean="0"/>
              <a:t>What is SEO?</a:t>
            </a:r>
          </a:p>
          <a:p>
            <a:pPr algn="just"/>
            <a:r>
              <a:rPr lang="en-US" sz="2500" b="1" dirty="0" smtClean="0"/>
              <a:t>What are Organic Results?</a:t>
            </a:r>
          </a:p>
          <a:p>
            <a:pPr algn="just"/>
            <a:r>
              <a:rPr lang="en-US" sz="2500" b="1" dirty="0" smtClean="0"/>
              <a:t>Why SEO?</a:t>
            </a:r>
          </a:p>
          <a:p>
            <a:pPr algn="just"/>
            <a:r>
              <a:rPr lang="en-US" sz="2500" b="1" dirty="0" smtClean="0"/>
              <a:t>How does a Search Engine works?</a:t>
            </a:r>
          </a:p>
          <a:p>
            <a:pPr lvl="1" algn="just"/>
            <a:r>
              <a:rPr lang="en-US" sz="2100" b="1" dirty="0" smtClean="0"/>
              <a:t>	Crawling </a:t>
            </a:r>
          </a:p>
          <a:p>
            <a:pPr lvl="1" algn="just"/>
            <a:r>
              <a:rPr lang="en-US" sz="2100" b="1" dirty="0" smtClean="0"/>
              <a:t>	Indexing</a:t>
            </a:r>
          </a:p>
          <a:p>
            <a:pPr lvl="1" algn="just"/>
            <a:r>
              <a:rPr lang="en-US" sz="2100" b="1" dirty="0" smtClean="0"/>
              <a:t>	Processing</a:t>
            </a:r>
          </a:p>
          <a:p>
            <a:pPr lvl="1" algn="just"/>
            <a:r>
              <a:rPr lang="en-US" sz="2100" b="1" dirty="0" smtClean="0"/>
              <a:t>	Calculating Relevancy</a:t>
            </a:r>
          </a:p>
          <a:p>
            <a:pPr lvl="1" algn="just"/>
            <a:r>
              <a:rPr lang="en-US" sz="2100" b="1" dirty="0" smtClean="0"/>
              <a:t>	Retrieving Results</a:t>
            </a:r>
          </a:p>
          <a:p>
            <a:pPr algn="just"/>
            <a:r>
              <a:rPr lang="en-US" sz="2500" b="1" dirty="0" smtClean="0"/>
              <a:t>Conceptual </a:t>
            </a:r>
            <a:r>
              <a:rPr lang="en-US" sz="2500" b="1" dirty="0" smtClean="0"/>
              <a:t>Categories</a:t>
            </a:r>
          </a:p>
          <a:p>
            <a:pPr algn="just"/>
            <a:r>
              <a:rPr lang="en-US" sz="2500" b="1" dirty="0" smtClean="0"/>
              <a:t>	On-Page SEO:</a:t>
            </a:r>
          </a:p>
          <a:p>
            <a:r>
              <a:rPr lang="en-US" sz="2500" b="1" dirty="0" smtClean="0"/>
              <a:t>	Off-Page SEO: </a:t>
            </a:r>
            <a:r>
              <a:rPr lang="en-US" sz="2500" dirty="0"/>
              <a:t/>
            </a:r>
            <a:br>
              <a:rPr lang="en-US" sz="2500" dirty="0"/>
            </a:br>
            <a:endParaRPr lang="en-US" sz="25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120319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2125637237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Autofit/>
          </a:bodyPr>
          <a:lstStyle/>
          <a:p>
            <a:pPr algn="just"/>
            <a:r>
              <a:rPr lang="en-US" sz="2500" b="1" dirty="0" smtClean="0"/>
              <a:t>SEO Tactics and Methods</a:t>
            </a:r>
          </a:p>
          <a:p>
            <a:pPr lvl="1" algn="just"/>
            <a:r>
              <a:rPr lang="en-US" sz="2100" b="1" dirty="0" smtClean="0"/>
              <a:t>Black Hat SEO?</a:t>
            </a:r>
          </a:p>
          <a:p>
            <a:pPr lvl="1" algn="just"/>
            <a:r>
              <a:rPr lang="en-US" sz="2100" b="1" dirty="0" smtClean="0"/>
              <a:t>White Hat SEO?</a:t>
            </a:r>
          </a:p>
          <a:p>
            <a:pPr lvl="2" algn="just"/>
            <a:r>
              <a:rPr lang="en-US" sz="1700" b="1" dirty="0" smtClean="0"/>
              <a:t>Selecting appropriate Website domain</a:t>
            </a:r>
          </a:p>
          <a:p>
            <a:pPr lvl="2" algn="just"/>
            <a:r>
              <a:rPr lang="en-US" sz="1700" b="1" dirty="0" smtClean="0"/>
              <a:t>Using Relevant FILENAMES</a:t>
            </a:r>
          </a:p>
          <a:p>
            <a:pPr lvl="2" algn="just"/>
            <a:r>
              <a:rPr lang="en-US" sz="1700" b="1" dirty="0" smtClean="0"/>
              <a:t>Design and Layout</a:t>
            </a:r>
          </a:p>
          <a:p>
            <a:pPr lvl="2" algn="just"/>
            <a:r>
              <a:rPr lang="en-US" sz="1700" b="1" dirty="0" smtClean="0"/>
              <a:t>Optimized Keywords</a:t>
            </a:r>
          </a:p>
          <a:p>
            <a:pPr lvl="2" algn="just"/>
            <a:r>
              <a:rPr lang="en-US" sz="1700" b="1" dirty="0" smtClean="0"/>
              <a:t>Link building:</a:t>
            </a:r>
          </a:p>
          <a:p>
            <a:pPr lvl="2" algn="just"/>
            <a:r>
              <a:rPr lang="en-US" sz="1700" b="1" dirty="0" smtClean="0"/>
              <a:t>Verifying Web Site</a:t>
            </a:r>
          </a:p>
          <a:p>
            <a:pPr algn="just"/>
            <a:r>
              <a:rPr lang="en-US" sz="2500" b="1" dirty="0" smtClean="0"/>
              <a:t>Mobile </a:t>
            </a:r>
            <a:r>
              <a:rPr lang="en-US" sz="2500" b="1" dirty="0" smtClean="0"/>
              <a:t>SEO</a:t>
            </a:r>
          </a:p>
          <a:p>
            <a:pPr lvl="1" algn="just"/>
            <a:r>
              <a:rPr lang="en-US" sz="2100" b="1" dirty="0" smtClean="0"/>
              <a:t>What is Mobile SEO</a:t>
            </a:r>
          </a:p>
          <a:p>
            <a:pPr lvl="1" algn="just"/>
            <a:r>
              <a:rPr lang="en-US" sz="2100" b="1" dirty="0" smtClean="0"/>
              <a:t>Techniques of Mobile SEO</a:t>
            </a:r>
          </a:p>
          <a:p>
            <a:pPr lvl="1" algn="just"/>
            <a:r>
              <a:rPr lang="en-US" sz="2100" b="1" dirty="0" smtClean="0"/>
              <a:t>Tools for Mobile </a:t>
            </a:r>
            <a:r>
              <a:rPr lang="en-US" sz="2100" b="1" dirty="0" smtClean="0"/>
              <a:t>SEO</a:t>
            </a:r>
            <a:endParaRPr lang="en-US" sz="21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120319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3501273912"/>
              </p:ext>
            </p:extLst>
          </p:nvPr>
        </p:nvGraphicFramePr>
        <p:xfrm>
          <a:off x="457200" y="228600"/>
          <a:ext cx="8229600" cy="76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534400" cy="5486400"/>
          </a:xfrm>
        </p:spPr>
        <p:txBody>
          <a:bodyPr>
            <a:no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Components of Web Services</a:t>
            </a:r>
          </a:p>
          <a:p>
            <a:pPr lvl="1"/>
            <a:r>
              <a:rPr lang="en-US" sz="2200" b="1" dirty="0" smtClean="0">
                <a:latin typeface="Calibri" pitchFamily="34" charset="0"/>
                <a:cs typeface="Calibri" pitchFamily="34" charset="0"/>
              </a:rPr>
              <a:t>XML – </a:t>
            </a:r>
            <a:r>
              <a:rPr lang="en-US" sz="2200" b="1" dirty="0" err="1" smtClean="0">
                <a:latin typeface="Calibri" pitchFamily="34" charset="0"/>
                <a:cs typeface="Calibri" pitchFamily="34" charset="0"/>
              </a:rPr>
              <a:t>eXtensible</a:t>
            </a:r>
            <a:r>
              <a:rPr lang="en-US" sz="2200" b="1" dirty="0" smtClean="0">
                <a:latin typeface="Calibri" pitchFamily="34" charset="0"/>
                <a:cs typeface="Calibri" pitchFamily="34" charset="0"/>
              </a:rPr>
              <a:t> Markup Language </a:t>
            </a:r>
          </a:p>
          <a:p>
            <a:pPr lvl="1"/>
            <a:r>
              <a:rPr lang="en-US" sz="2200" b="1" dirty="0" smtClean="0">
                <a:latin typeface="Calibri" pitchFamily="34" charset="0"/>
                <a:cs typeface="Calibri" pitchFamily="34" charset="0"/>
              </a:rPr>
              <a:t>SOAP – Simple Object Access Protocol </a:t>
            </a:r>
          </a:p>
          <a:p>
            <a:pPr lvl="1"/>
            <a:r>
              <a:rPr lang="en-US" sz="2200" b="1" dirty="0" smtClean="0">
                <a:latin typeface="Calibri" pitchFamily="34" charset="0"/>
                <a:cs typeface="Calibri" pitchFamily="34" charset="0"/>
              </a:rPr>
              <a:t>UDDI – Universal Description, Discovery and Integration specification </a:t>
            </a:r>
          </a:p>
          <a:p>
            <a:pPr lvl="1"/>
            <a:r>
              <a:rPr lang="en-US" sz="2200" b="1" dirty="0" smtClean="0">
                <a:latin typeface="Calibri" pitchFamily="34" charset="0"/>
                <a:cs typeface="Calibri" pitchFamily="34" charset="0"/>
              </a:rPr>
              <a:t>WSDL – Web Services Description Language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2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Introduction to Web Hosting</a:t>
            </a:r>
          </a:p>
          <a:p>
            <a:pPr lvl="1"/>
            <a:r>
              <a:rPr lang="en-US" sz="22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Types of Web Hosting</a:t>
            </a:r>
          </a:p>
          <a:p>
            <a:pPr lvl="3"/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Self-hosting</a:t>
            </a:r>
          </a:p>
          <a:p>
            <a:pPr lvl="3"/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Shared hosting</a:t>
            </a:r>
          </a:p>
          <a:p>
            <a:pPr lvl="3"/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Dedicated hosting</a:t>
            </a:r>
          </a:p>
          <a:p>
            <a:pPr lvl="3"/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Grid Hosting</a:t>
            </a:r>
          </a:p>
          <a:p>
            <a:pPr lvl="3"/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Collocated hosting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2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Web Hosting Companies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200" b="1" dirty="0" smtClean="0">
                <a:latin typeface="Calibri" pitchFamily="34" charset="0"/>
                <a:cs typeface="Calibri" pitchFamily="34" charset="0"/>
              </a:rPr>
              <a:t>Selecting a Host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sz="2200" b="1" dirty="0" smtClean="0">
              <a:latin typeface="Calibri" pitchFamily="34" charset="0"/>
              <a:cs typeface="Calibri" pitchFamily="34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sz="2200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7826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2125637237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Autofit/>
          </a:bodyPr>
          <a:lstStyle/>
          <a:p>
            <a:pPr algn="just"/>
            <a:r>
              <a:rPr lang="en-US" sz="3000" b="1" dirty="0" smtClean="0"/>
              <a:t>SEO </a:t>
            </a:r>
            <a:r>
              <a:rPr lang="en-US" sz="3000" b="1" dirty="0" smtClean="0"/>
              <a:t>- Miscellaneous Techniques</a:t>
            </a:r>
          </a:p>
          <a:p>
            <a:pPr lvl="1" algn="just"/>
            <a:r>
              <a:rPr lang="en-US" sz="4400" b="1" dirty="0" smtClean="0"/>
              <a:t>To-Don't List</a:t>
            </a:r>
          </a:p>
          <a:p>
            <a:pPr lvl="1" algn="just"/>
            <a:r>
              <a:rPr lang="en-US" sz="4400" b="1" dirty="0" smtClean="0"/>
              <a:t>To-Do List</a:t>
            </a:r>
            <a:endParaRPr lang="en-US" sz="44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120319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362200"/>
            <a:ext cx="7467600" cy="838200"/>
          </a:xfrm>
        </p:spPr>
        <p:txBody>
          <a:bodyPr>
            <a:noAutofit/>
          </a:bodyPr>
          <a:lstStyle/>
          <a:p>
            <a:pPr lvl="1"/>
            <a:r>
              <a:rPr lang="en-US" sz="8300" b="1" u="sng" dirty="0">
                <a:latin typeface="Bookman Old Style" panose="02050604050505020204" pitchFamily="18" charset="0"/>
              </a:rPr>
              <a:t>THANK </a:t>
            </a:r>
            <a:r>
              <a:rPr lang="en-US" sz="8300" b="1" u="sng" dirty="0" smtClean="0">
                <a:latin typeface="Bookman Old Style" panose="02050604050505020204" pitchFamily="18" charset="0"/>
              </a:rPr>
              <a:t>YOU</a:t>
            </a:r>
            <a:br>
              <a:rPr lang="en-US" sz="8300" b="1" u="sng" dirty="0" smtClean="0">
                <a:latin typeface="Bookman Old Style" panose="02050604050505020204" pitchFamily="18" charset="0"/>
              </a:rPr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sz="8300" b="1" u="sng" dirty="0">
              <a:latin typeface="Bookman Old Style" panose="020506040505050202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60849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What is SEO?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What are Organic Results?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Why SEO?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How does a Search Engine works?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Conceptual Categories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SEO Tactics and Methods</a:t>
            </a:r>
          </a:p>
          <a:p>
            <a:pPr marL="514350" indent="-514350">
              <a:buAutoNum type="arabicPeriod"/>
            </a:pP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Mobile SEO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What is Mobile SEO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Techniques of Mobile SEO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Tools for Mobile SEO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pPr marL="514350" indent="-514350">
              <a:buAutoNum type="arabicPeriod"/>
            </a:pPr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pPr marL="514350" indent="-514350">
              <a:buAutoNum type="arabicPeriod"/>
            </a:pPr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71929777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462" y="1827889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Search Engine Optimization (SEO) </a:t>
            </a:r>
            <a:r>
              <a:rPr lang="en-US" b="1" dirty="0" smtClean="0"/>
              <a:t>is the activity of optimizing web pages or whole sites in order to make them search engine friendly, thus getting higher positions in search results.</a:t>
            </a:r>
            <a:endParaRPr lang="en-US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129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71929777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462" y="1827889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SEO stands for </a:t>
            </a:r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dirty="0"/>
              <a:t>earch </a:t>
            </a:r>
            <a:r>
              <a:rPr lang="en-US" b="1" dirty="0">
                <a:solidFill>
                  <a:srgbClr val="FF0000"/>
                </a:solidFill>
              </a:rPr>
              <a:t>E</a:t>
            </a:r>
            <a:r>
              <a:rPr lang="en-US" dirty="0"/>
              <a:t>ngine </a:t>
            </a:r>
            <a:r>
              <a:rPr lang="en-US" b="1" dirty="0" smtClean="0">
                <a:solidFill>
                  <a:srgbClr val="FF0000"/>
                </a:solidFill>
              </a:rPr>
              <a:t>O</a:t>
            </a:r>
            <a:r>
              <a:rPr lang="en-US" dirty="0" smtClean="0"/>
              <a:t>ptimization.</a:t>
            </a:r>
          </a:p>
          <a:p>
            <a:pPr algn="just"/>
            <a:r>
              <a:rPr lang="en-US" dirty="0" smtClean="0"/>
              <a:t>SEO </a:t>
            </a:r>
            <a:r>
              <a:rPr lang="en-US" dirty="0"/>
              <a:t>is all about </a:t>
            </a:r>
            <a:r>
              <a:rPr lang="en-US" dirty="0">
                <a:solidFill>
                  <a:srgbClr val="FF0000"/>
                </a:solidFill>
              </a:rPr>
              <a:t>optimizing </a:t>
            </a:r>
            <a:r>
              <a:rPr lang="en-US" dirty="0" smtClean="0">
                <a:solidFill>
                  <a:srgbClr val="FF0000"/>
                </a:solidFill>
              </a:rPr>
              <a:t>a website </a:t>
            </a:r>
            <a:r>
              <a:rPr lang="en-US" dirty="0" smtClean="0"/>
              <a:t>for </a:t>
            </a:r>
            <a:r>
              <a:rPr lang="en-US" dirty="0" smtClean="0">
                <a:solidFill>
                  <a:srgbClr val="FF0000"/>
                </a:solidFill>
              </a:rPr>
              <a:t>growing </a:t>
            </a:r>
            <a:r>
              <a:rPr lang="en-US" dirty="0">
                <a:solidFill>
                  <a:srgbClr val="FF0000"/>
                </a:solidFill>
              </a:rPr>
              <a:t>visibility </a:t>
            </a:r>
            <a:r>
              <a:rPr lang="en-US" dirty="0"/>
              <a:t>in organic (</a:t>
            </a:r>
            <a:r>
              <a:rPr lang="en-US" dirty="0" smtClean="0"/>
              <a:t>non-paid, natural) </a:t>
            </a:r>
            <a:r>
              <a:rPr lang="en-US" dirty="0"/>
              <a:t>search engine </a:t>
            </a:r>
            <a:r>
              <a:rPr lang="en-US" dirty="0" smtClean="0"/>
              <a:t>results.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129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2536709363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8329"/>
          <a:stretch>
            <a:fillRect/>
          </a:stretch>
        </p:blipFill>
        <p:spPr bwMode="auto">
          <a:xfrm>
            <a:off x="381000" y="1600200"/>
            <a:ext cx="8458200" cy="4814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09600" y="2667000"/>
            <a:ext cx="5943600" cy="990600"/>
          </a:xfrm>
          <a:prstGeom prst="rect">
            <a:avLst/>
          </a:prstGeom>
          <a:solidFill>
            <a:schemeClr val="tx2">
              <a:alpha val="39999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en-US" altLang="en-US" sz="2400" dirty="0">
                <a:solidFill>
                  <a:srgbClr val="FF0000"/>
                </a:solidFill>
              </a:rPr>
              <a:t>Pay Per Click</a:t>
            </a:r>
          </a:p>
          <a:p>
            <a:pPr algn="ctr"/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09600" y="3880214"/>
            <a:ext cx="5943600" cy="2476136"/>
          </a:xfrm>
          <a:prstGeom prst="rect">
            <a:avLst/>
          </a:prstGeom>
          <a:solidFill>
            <a:srgbClr val="FA7C5A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endParaRPr lang="en-US" altLang="en-US" sz="2400">
              <a:solidFill>
                <a:srgbClr val="D7280B"/>
              </a:solidFill>
            </a:endParaRPr>
          </a:p>
          <a:p>
            <a:pPr algn="ctr"/>
            <a:r>
              <a:rPr lang="en-US" altLang="en-US" sz="2400">
                <a:solidFill>
                  <a:srgbClr val="D7280B"/>
                </a:solidFill>
              </a:rPr>
              <a:t>Organic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6781800" y="2742211"/>
            <a:ext cx="1676400" cy="3048000"/>
          </a:xfrm>
          <a:prstGeom prst="rect">
            <a:avLst/>
          </a:prstGeom>
          <a:solidFill>
            <a:schemeClr val="tx2">
              <a:alpha val="39999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en-US" altLang="en-US" b="1" dirty="0">
                <a:solidFill>
                  <a:srgbClr val="FF0000"/>
                </a:solidFill>
              </a:rPr>
              <a:t>Pay Per Click</a:t>
            </a:r>
          </a:p>
          <a:p>
            <a:pPr algn="ctr"/>
            <a:endParaRPr lang="en-US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562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2048</TotalTime>
  <Words>2554</Words>
  <Application>Microsoft Office PowerPoint</Application>
  <PresentationFormat>On-screen Show (4:3)</PresentationFormat>
  <Paragraphs>390</Paragraphs>
  <Slides>51</Slides>
  <Notes>33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THANK YOU  </vt:lpstr>
    </vt:vector>
  </TitlesOfParts>
  <Company>library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basharat</dc:creator>
  <cp:lastModifiedBy>NTS</cp:lastModifiedBy>
  <cp:revision>845</cp:revision>
  <dcterms:created xsi:type="dcterms:W3CDTF">2012-07-02T06:31:41Z</dcterms:created>
  <dcterms:modified xsi:type="dcterms:W3CDTF">2016-02-10T14:34:44Z</dcterms:modified>
</cp:coreProperties>
</file>