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Default Extension="png" ContentType="image/png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67" r:id="rId2"/>
    <p:sldId id="513" r:id="rId3"/>
    <p:sldId id="468" r:id="rId4"/>
    <p:sldId id="304" r:id="rId5"/>
    <p:sldId id="474" r:id="rId6"/>
    <p:sldId id="475" r:id="rId7"/>
    <p:sldId id="384" r:id="rId8"/>
    <p:sldId id="472" r:id="rId9"/>
    <p:sldId id="476" r:id="rId10"/>
    <p:sldId id="477" r:id="rId11"/>
    <p:sldId id="478" r:id="rId12"/>
    <p:sldId id="479" r:id="rId13"/>
    <p:sldId id="514" r:id="rId14"/>
    <p:sldId id="481" r:id="rId15"/>
    <p:sldId id="482" r:id="rId16"/>
    <p:sldId id="483" r:id="rId17"/>
    <p:sldId id="484" r:id="rId18"/>
    <p:sldId id="485" r:id="rId19"/>
    <p:sldId id="515" r:id="rId20"/>
    <p:sldId id="486" r:id="rId21"/>
    <p:sldId id="516" r:id="rId22"/>
    <p:sldId id="487" r:id="rId23"/>
    <p:sldId id="488" r:id="rId24"/>
    <p:sldId id="489" r:id="rId25"/>
    <p:sldId id="517" r:id="rId26"/>
    <p:sldId id="490" r:id="rId27"/>
    <p:sldId id="491" r:id="rId28"/>
    <p:sldId id="511" r:id="rId29"/>
    <p:sldId id="492" r:id="rId30"/>
    <p:sldId id="493" r:id="rId31"/>
    <p:sldId id="494" r:id="rId32"/>
    <p:sldId id="518" r:id="rId33"/>
    <p:sldId id="495" r:id="rId34"/>
    <p:sldId id="496" r:id="rId35"/>
    <p:sldId id="497" r:id="rId36"/>
    <p:sldId id="519" r:id="rId37"/>
    <p:sldId id="498" r:id="rId38"/>
    <p:sldId id="512" r:id="rId39"/>
    <p:sldId id="499" r:id="rId40"/>
    <p:sldId id="500" r:id="rId41"/>
    <p:sldId id="501" r:id="rId42"/>
    <p:sldId id="520" r:id="rId43"/>
    <p:sldId id="502" r:id="rId44"/>
    <p:sldId id="503" r:id="rId45"/>
    <p:sldId id="504" r:id="rId46"/>
    <p:sldId id="522" r:id="rId47"/>
    <p:sldId id="506" r:id="rId48"/>
    <p:sldId id="523" r:id="rId49"/>
    <p:sldId id="507" r:id="rId50"/>
    <p:sldId id="508" r:id="rId51"/>
    <p:sldId id="509" r:id="rId52"/>
    <p:sldId id="510" r:id="rId53"/>
    <p:sldId id="47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98043" autoAdjust="0"/>
  </p:normalViewPr>
  <p:slideViewPr>
    <p:cSldViewPr>
      <p:cViewPr varScale="1">
        <p:scale>
          <a:sx n="68" d="100"/>
          <a:sy n="68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b="1" dirty="0" smtClean="0"/>
            <a:t>Web Technologies and Programming</a:t>
          </a:r>
        </a:p>
        <a:p>
          <a:pPr algn="ctr" rtl="0"/>
          <a:r>
            <a:rPr lang="en-US" sz="3600" b="1" dirty="0" smtClean="0"/>
            <a:t>Lecture 31</a:t>
          </a:r>
          <a:endParaRPr lang="en-US" sz="3600" b="1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CFB89461-6ABA-43E6-B5EE-BE29C0EE3845}" type="presOf" srcId="{1A4D2600-6C97-4F32-B00F-D96585924F45}" destId="{FE07BE64-8717-48DF-AE6A-829B547CC5F7}" srcOrd="0" destOrd="0" presId="urn:microsoft.com/office/officeart/2005/8/layout/vList2"/>
    <dgm:cxn modelId="{33C90061-781A-49C5-ABF5-13B28A8DBB5B}" type="presOf" srcId="{FD71A567-23F0-42D0-A2E6-3886C0DAA8C4}" destId="{A066085A-9674-46E4-B0BF-D0C728A69A1C}" srcOrd="0" destOrd="0" presId="urn:microsoft.com/office/officeart/2005/8/layout/vList2"/>
    <dgm:cxn modelId="{3029ABBA-270F-41BD-8BE7-1D43D1C87DD2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3. </a:t>
          </a:r>
          <a:r>
            <a:rPr lang="en-US" b="1" dirty="0" smtClean="0"/>
            <a:t>Web Project Management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75CC0-50F2-426E-A007-694AB369B158}" type="presOf" srcId="{3728125B-E2CF-4F6E-A028-E84444CD9056}" destId="{5BB62395-2E48-4B10-B79C-FA219043040E}" srcOrd="0" destOrd="0" presId="urn:microsoft.com/office/officeart/2005/8/layout/vList2"/>
    <dgm:cxn modelId="{D367D03A-16BC-4F50-BDED-C0E4157850FA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1D59CCC-8A7F-426D-9F9C-C8C4172C28D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3. </a:t>
          </a:r>
          <a:r>
            <a:rPr lang="en-US" b="1" dirty="0" smtClean="0"/>
            <a:t>Web Project Management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A44A3B-0256-4503-93A0-1F868439409C}" type="presOf" srcId="{3728125B-E2CF-4F6E-A028-E84444CD9056}" destId="{5BB62395-2E48-4B10-B79C-FA219043040E}" srcOrd="0" destOrd="0" presId="urn:microsoft.com/office/officeart/2005/8/layout/vList2"/>
    <dgm:cxn modelId="{E956C48A-5D71-4155-BF5F-63BB7A30B8D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475D9E6-BFFF-4FFE-81EE-FACCC745731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4. </a:t>
          </a:r>
          <a:r>
            <a:rPr lang="en-US" b="1" dirty="0" smtClean="0"/>
            <a:t>Requirement Engineering 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E7461-688A-48F3-96A4-E6EE40B48E0E}" type="presOf" srcId="{9E399CDC-4B91-4736-BB53-03DA78D3B197}" destId="{3BE102E2-744A-4280-9ED9-723F79A83B5C}" srcOrd="0" destOrd="0" presId="urn:microsoft.com/office/officeart/2005/8/layout/vList2"/>
    <dgm:cxn modelId="{BB772284-86A7-4046-88C8-71CD623C626B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7107A8B9-6706-410C-9F6D-796120242C4E}" type="presParOf" srcId="{A4F28AB7-ED47-449A-8E7D-1C59E6C2E9C7}" destId="{3BE102E2-744A-4280-9ED9-723F79A83B5C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4. </a:t>
          </a:r>
          <a:r>
            <a:rPr lang="en-US" b="1" dirty="0" smtClean="0"/>
            <a:t>Requirement Engineering 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2BB6F-BCC8-4AFB-8C08-398572A25136}" type="presOf" srcId="{92B95CBD-A730-481F-AD91-61BFF8F3AD71}" destId="{060E133F-72D8-4CC6-8F7F-75CFF64A81CE}" srcOrd="0" destOrd="0" presId="urn:microsoft.com/office/officeart/2005/8/layout/vList2"/>
    <dgm:cxn modelId="{F869A109-A276-4F01-ACB1-768099F507C2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2EFBEC4-5C9D-4F74-ADE7-D1C9338DE59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5. </a:t>
          </a:r>
          <a:r>
            <a:rPr lang="en-US" b="1" dirty="0" smtClean="0"/>
            <a:t>Modeling web applications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544F9-10B6-400D-AFEF-AEC7B4303BF2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1A66E3E-1953-41AC-B3D8-DF20D9983280}" type="presOf" srcId="{3728125B-E2CF-4F6E-A028-E84444CD9056}" destId="{5BB62395-2E48-4B10-B79C-FA219043040E}" srcOrd="0" destOrd="0" presId="urn:microsoft.com/office/officeart/2005/8/layout/vList2"/>
    <dgm:cxn modelId="{6AA240D0-CEEA-4532-8783-A178957ACB1C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5. </a:t>
          </a:r>
          <a:r>
            <a:rPr lang="en-US" b="1" dirty="0" smtClean="0"/>
            <a:t>Modeling web applications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3F1C63-3F6E-4BEC-BFA4-9CE3FCE31B89}" type="presOf" srcId="{3728125B-E2CF-4F6E-A028-E84444CD9056}" destId="{5BB62395-2E48-4B10-B79C-FA219043040E}" srcOrd="0" destOrd="0" presId="urn:microsoft.com/office/officeart/2005/8/layout/vList2"/>
    <dgm:cxn modelId="{3A6604A7-79EB-4C8E-9061-2BA069731EDA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0399B04-3018-4A2B-932B-4F5618324AF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6. </a:t>
          </a:r>
          <a:r>
            <a:rPr lang="en-US" b="1" dirty="0" smtClean="0"/>
            <a:t>Implementing and testing web applications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C6E40F-0C12-4A19-BE89-7427E975C633}" type="presOf" srcId="{92B95CBD-A730-481F-AD91-61BFF8F3AD71}" destId="{060E133F-72D8-4CC6-8F7F-75CFF64A81CE}" srcOrd="0" destOrd="0" presId="urn:microsoft.com/office/officeart/2005/8/layout/vList2"/>
    <dgm:cxn modelId="{70E53DDC-D6A1-4787-B700-127AF7CFAB1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F06B907-8718-46BE-A6C0-AC8AAC8BAC6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6. </a:t>
          </a:r>
          <a:r>
            <a:rPr lang="en-US" b="1" dirty="0" smtClean="0"/>
            <a:t>Implementing and testing web applications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6ADAF-47A1-438F-BF2E-C3E1982F19B5}" type="presOf" srcId="{92B95CBD-A730-481F-AD91-61BFF8F3AD71}" destId="{060E133F-72D8-4CC6-8F7F-75CFF64A81CE}" srcOrd="0" destOrd="0" presId="urn:microsoft.com/office/officeart/2005/8/layout/vList2"/>
    <dgm:cxn modelId="{887A0676-DCD6-4B7D-BCCF-845F812F275C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2F20428-C225-4707-B200-9C304A3F392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6. </a:t>
          </a:r>
          <a:r>
            <a:rPr lang="en-US" b="1" dirty="0" smtClean="0"/>
            <a:t>Implementing and testing web applications</a:t>
          </a:r>
          <a:endParaRPr lang="en-US" dirty="0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1DCDE8-051F-4D3B-B19A-06CBD9B241F3}" type="presOf" srcId="{990A9B58-5476-4B72-9D8F-6CAF12C0C3B4}" destId="{BB3A74EA-2282-4F97-AFA2-04E48D551C0D}" srcOrd="0" destOrd="0" presId="urn:microsoft.com/office/officeart/2005/8/layout/vList2"/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F0939F39-5234-43B1-9173-0BD8C66DE7F9}" type="presOf" srcId="{30120FAD-9212-4624-B9A2-7D8D44D42E1C}" destId="{7811F518-7D82-4A38-97B2-6E06EA09ADAA}" srcOrd="0" destOrd="0" presId="urn:microsoft.com/office/officeart/2005/8/layout/vList2"/>
    <dgm:cxn modelId="{FE676755-95DA-415D-8E39-4709F7214CA8}" type="presParOf" srcId="{7811F518-7D82-4A38-97B2-6E06EA09ADAA}" destId="{BB3A74EA-2282-4F97-AFA2-04E48D551C0D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7. </a:t>
          </a:r>
          <a:r>
            <a:rPr lang="en-US" b="1" dirty="0" smtClean="0"/>
            <a:t>Web application architecture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A5E66-FB3A-4364-8855-8862F75A2C97}" type="presOf" srcId="{92B95CBD-A730-481F-AD91-61BFF8F3AD71}" destId="{060E133F-72D8-4CC6-8F7F-75CFF64A81CE}" srcOrd="0" destOrd="0" presId="urn:microsoft.com/office/officeart/2005/8/layout/vList2"/>
    <dgm:cxn modelId="{7104A196-E0E7-4C40-9F04-54D260CCCAAA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06B5822-46F0-4056-A0B6-FB405D5C58E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Summary of Lecture 1 - 15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316B30F0-3CF7-44A0-B276-F3C3FF1AD82E}" type="presOf" srcId="{1A4D2600-6C97-4F32-B00F-D96585924F45}" destId="{FE07BE64-8717-48DF-AE6A-829B547CC5F7}" srcOrd="0" destOrd="0" presId="urn:microsoft.com/office/officeart/2005/8/layout/vList2"/>
    <dgm:cxn modelId="{B3BE88A2-B07D-4780-822C-0B6F744043AA}" type="presOf" srcId="{FD71A567-23F0-42D0-A2E6-3886C0DAA8C4}" destId="{A066085A-9674-46E4-B0BF-D0C728A69A1C}" srcOrd="0" destOrd="0" presId="urn:microsoft.com/office/officeart/2005/8/layout/vList2"/>
    <dgm:cxn modelId="{76723CED-8EC2-4811-BD4E-94882C8EA9A4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>
              <a:latin typeface="Calibri" pitchFamily="34" charset="0"/>
              <a:cs typeface="Calibri" pitchFamily="34" charset="0"/>
            </a:rPr>
            <a:t>7</a:t>
          </a:r>
          <a:r>
            <a:rPr lang="en-US" sz="3600" b="0" dirty="0" smtClean="0"/>
            <a:t>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D14DD-6CA1-44F6-BF25-AC9DBAB42224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843F7F25-994F-47F3-8BC6-9F16355C1F33}" type="presOf" srcId="{145CD5FB-CCAC-49BE-93F3-0AF4F07C7645}" destId="{84D8BBFB-50C0-4D20-BADE-9E4A3CD0D435}" srcOrd="0" destOrd="0" presId="urn:microsoft.com/office/officeart/2005/8/layout/vList2"/>
    <dgm:cxn modelId="{844FB730-C4AC-4292-A73F-61D2995729AC}" type="presParOf" srcId="{84D8BBFB-50C0-4D20-BADE-9E4A3CD0D435}" destId="{DF90E73F-A376-41E9-AF28-D85475F2BAFD}" srcOrd="0" destOrd="0" presId="urn:microsoft.com/office/officeart/2005/8/layout/vList2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7. </a:t>
          </a:r>
          <a:r>
            <a:rPr lang="en-US" b="1" dirty="0" smtClean="0"/>
            <a:t>Web application architecture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F7FA3-20AA-4061-8D9D-5385C508415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1D4BBAA-2ACD-46F5-B6BA-B58697C2B1C1}" type="presOf" srcId="{3728125B-E2CF-4F6E-A028-E84444CD9056}" destId="{5BB62395-2E48-4B10-B79C-FA219043040E}" srcOrd="0" destOrd="0" presId="urn:microsoft.com/office/officeart/2005/8/layout/vList2"/>
    <dgm:cxn modelId="{69C2877A-1E82-4945-B9D2-A3046B08529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8. </a:t>
          </a:r>
          <a:r>
            <a:rPr lang="en-US" b="1" dirty="0" smtClean="0"/>
            <a:t>Introduction to HTML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B4AC31-2B22-465C-9A6E-5C0BBB9344E9}" type="presOf" srcId="{3728125B-E2CF-4F6E-A028-E84444CD9056}" destId="{5BB62395-2E48-4B10-B79C-FA219043040E}" srcOrd="0" destOrd="0" presId="urn:microsoft.com/office/officeart/2005/8/layout/vList2"/>
    <dgm:cxn modelId="{66F64867-A62F-4D9A-88B4-409D7407C21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85C6F9B-E681-4970-AEC5-90194B2FCD2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8. </a:t>
          </a:r>
          <a:r>
            <a:rPr lang="en-US" b="1" dirty="0" smtClean="0"/>
            <a:t>HTML Links and navigation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1852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A365A-DF61-441A-9FC6-685CEC884007}" type="presOf" srcId="{3728125B-E2CF-4F6E-A028-E84444CD9056}" destId="{5BB62395-2E48-4B10-B79C-FA219043040E}" srcOrd="0" destOrd="0" presId="urn:microsoft.com/office/officeart/2005/8/layout/vList2"/>
    <dgm:cxn modelId="{F52EF669-1EB0-4C6E-8E67-E959805B35A6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699DBCC-B119-4BB8-BC6F-3BE4E9A6D75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9. </a:t>
          </a:r>
          <a:r>
            <a:rPr lang="en-US" b="1" dirty="0" smtClean="0"/>
            <a:t>HTML Links and navigation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46C0AF-4221-4725-ACE0-56F8B648295C}" type="presOf" srcId="{92B95CBD-A730-481F-AD91-61BFF8F3AD71}" destId="{060E133F-72D8-4CC6-8F7F-75CFF64A81CE}" srcOrd="0" destOrd="0" presId="urn:microsoft.com/office/officeart/2005/8/layout/vList2"/>
    <dgm:cxn modelId="{C7DBC337-2163-4E0F-AD1E-4E99158C7A3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DAE88922-ABC2-47FE-AE95-E91AD179E25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9. Introduction to Web Technologies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43437-9419-4404-8993-3B531B9DBF25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B64A488-1993-47AE-BB92-2F8B3843BB75}" type="presOf" srcId="{3728125B-E2CF-4F6E-A028-E84444CD9056}" destId="{5BB62395-2E48-4B10-B79C-FA219043040E}" srcOrd="0" destOrd="0" presId="urn:microsoft.com/office/officeart/2005/8/layout/vList2"/>
    <dgm:cxn modelId="{5B59A0DA-D8AF-44C3-AC4E-609F762B723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10. </a:t>
          </a:r>
          <a:r>
            <a:rPr lang="en-US" b="1" dirty="0" smtClean="0"/>
            <a:t>Adding Image, audio and video files to web pages 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A536CD-87FA-4E83-9C86-2FFFEF66D565}" type="presOf" srcId="{92B95CBD-A730-481F-AD91-61BFF8F3AD71}" destId="{060E133F-72D8-4CC6-8F7F-75CFF64A81CE}" srcOrd="0" destOrd="0" presId="urn:microsoft.com/office/officeart/2005/8/layout/vList2"/>
    <dgm:cxn modelId="{D458F931-8474-4F03-B6B5-8305F09A3AE0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F5C1C6C-519F-47DE-AB16-369455AA4CA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10. </a:t>
          </a:r>
          <a:r>
            <a:rPr lang="en-US" b="1" dirty="0" smtClean="0"/>
            <a:t>Adding Image, audio and video files to web pages 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066F84-1FDD-4E23-B541-293558C0C6A7}" type="presOf" srcId="{92B95CBD-A730-481F-AD91-61BFF8F3AD71}" destId="{060E133F-72D8-4CC6-8F7F-75CFF64A81CE}" srcOrd="0" destOrd="0" presId="urn:microsoft.com/office/officeart/2005/8/layout/vList2"/>
    <dgm:cxn modelId="{3CE07A1D-464A-4777-AA12-117CB9B8F012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AA813B7-4647-4D28-B774-EA6BF4018BC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10. </a:t>
          </a:r>
          <a:r>
            <a:rPr lang="en-US" b="1" dirty="0" smtClean="0"/>
            <a:t>Adding Image, audio and video files to web pages 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96DEB39-9376-4436-B243-49DBE065326D}" type="presOf" srcId="{3728125B-E2CF-4F6E-A028-E84444CD9056}" destId="{5BB62395-2E48-4B10-B79C-FA219043040E}" srcOrd="0" destOrd="0" presId="urn:microsoft.com/office/officeart/2005/8/layout/vList2"/>
    <dgm:cxn modelId="{FE03AEF0-ED69-4587-B38D-83E833745538}" type="presOf" srcId="{92B95CBD-A730-481F-AD91-61BFF8F3AD71}" destId="{060E133F-72D8-4CC6-8F7F-75CFF64A81CE}" srcOrd="0" destOrd="0" presId="urn:microsoft.com/office/officeart/2005/8/layout/vList2"/>
    <dgm:cxn modelId="{09CA01CB-C161-451E-B450-47C53700FDAC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11. </a:t>
          </a:r>
          <a:r>
            <a:rPr lang="en-US" b="1" dirty="0" smtClean="0"/>
            <a:t>Tables in HTML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94533F-F3E4-4A62-8D6F-DCD22A49D4EF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2644125-5862-42E8-93F5-E1BDD6E08E5B}" type="presOf" srcId="{92B95CBD-A730-481F-AD91-61BFF8F3AD71}" destId="{060E133F-72D8-4CC6-8F7F-75CFF64A81CE}" srcOrd="0" destOrd="0" presId="urn:microsoft.com/office/officeart/2005/8/layout/vList2"/>
    <dgm:cxn modelId="{8CBD5396-268D-4848-BF18-3256AC679AD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Creating HTML tables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9EC89-9CBA-4E0F-A9B3-B1F070FA678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DE13A0B-3693-4F2F-B3CB-234084BB5402}" type="presOf" srcId="{3ACEC7D9-09CB-4566-81F5-8EBF03B8E10E}" destId="{EE9EB026-F41F-45EA-ABE8-7123B2252BD0}" srcOrd="0" destOrd="0" presId="urn:microsoft.com/office/officeart/2005/8/layout/vList2"/>
    <dgm:cxn modelId="{84DB82DC-DAD6-4825-A48B-C643EB1994F3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11. </a:t>
          </a:r>
          <a:r>
            <a:rPr lang="en-US" b="1" dirty="0" smtClean="0"/>
            <a:t>Page Layout using Tables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5546D-E459-4A99-ABE6-71C611E22459}" type="presOf" srcId="{3728125B-E2CF-4F6E-A028-E84444CD9056}" destId="{5BB62395-2E48-4B10-B79C-FA219043040E}" srcOrd="0" destOrd="0" presId="urn:microsoft.com/office/officeart/2005/8/layout/vList2"/>
    <dgm:cxn modelId="{AE298BD2-252E-47F3-84F4-9A6528E70DF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54C72A0-D35C-488A-9051-EA3F0792D90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12. </a:t>
          </a:r>
          <a:r>
            <a:rPr lang="en-US" b="1" dirty="0" smtClean="0"/>
            <a:t>HTML Form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A5010-BC11-4173-B9A7-4FFB842B6D1E}" type="presOf" srcId="{92B95CBD-A730-481F-AD91-61BFF8F3AD71}" destId="{060E133F-72D8-4CC6-8F7F-75CFF64A81CE}" srcOrd="0" destOrd="0" presId="urn:microsoft.com/office/officeart/2005/8/layout/vList2"/>
    <dgm:cxn modelId="{993D0FF0-6A7B-4D4C-AF27-C7E45676A511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C2E93A9-2522-44AB-BE8B-61C2E8FED94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12. </a:t>
          </a:r>
          <a:r>
            <a:rPr lang="en-US" b="1" dirty="0" smtClean="0"/>
            <a:t>HTML Form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68D0B-5457-4A0B-A7C8-4551216A451E}" type="presOf" srcId="{3728125B-E2CF-4F6E-A028-E84444CD9056}" destId="{5BB62395-2E48-4B10-B79C-FA219043040E}" srcOrd="0" destOrd="0" presId="urn:microsoft.com/office/officeart/2005/8/layout/vList2"/>
    <dgm:cxn modelId="{B9FDE52A-E8EE-465D-BB8F-D1E15A97D6A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1C9219F-613A-4C32-A442-22BD4BE28DF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3FD47A0-3022-4AE8-B536-E24FA5416D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9B03E-4D5C-432B-80DB-0880056E960D}">
      <dgm:prSet/>
      <dgm:spPr/>
      <dgm:t>
        <a:bodyPr/>
        <a:lstStyle/>
        <a:p>
          <a:pPr rtl="0"/>
          <a:r>
            <a:rPr lang="en-US" b="1" dirty="0" smtClean="0"/>
            <a:t>12. HTML FORMS…</a:t>
          </a:r>
          <a:endParaRPr lang="en-US" dirty="0"/>
        </a:p>
      </dgm:t>
    </dgm:pt>
    <dgm:pt modelId="{C87A5AC1-F815-47E2-848C-20C40C1DF6EB}" type="parTrans" cxnId="{9C99D024-5A8E-4E5D-8616-94FF8693239C}">
      <dgm:prSet/>
      <dgm:spPr/>
      <dgm:t>
        <a:bodyPr/>
        <a:lstStyle/>
        <a:p>
          <a:endParaRPr lang="en-US"/>
        </a:p>
      </dgm:t>
    </dgm:pt>
    <dgm:pt modelId="{9EBC9A55-04AF-4D68-9BF2-00341310036B}" type="sibTrans" cxnId="{9C99D024-5A8E-4E5D-8616-94FF8693239C}">
      <dgm:prSet/>
      <dgm:spPr/>
      <dgm:t>
        <a:bodyPr/>
        <a:lstStyle/>
        <a:p>
          <a:endParaRPr lang="en-US"/>
        </a:p>
      </dgm:t>
    </dgm:pt>
    <dgm:pt modelId="{7230DF86-58CF-438C-8A18-5A36CDE3D60B}" type="pres">
      <dgm:prSet presAssocID="{33FD47A0-3022-4AE8-B536-E24FA5416D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FC5B4-F135-48DB-A2D0-32AE94FD2723}" type="pres">
      <dgm:prSet presAssocID="{9759B03E-4D5C-432B-80DB-0880056E96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9D024-5A8E-4E5D-8616-94FF8693239C}" srcId="{33FD47A0-3022-4AE8-B536-E24FA5416D5F}" destId="{9759B03E-4D5C-432B-80DB-0880056E960D}" srcOrd="0" destOrd="0" parTransId="{C87A5AC1-F815-47E2-848C-20C40C1DF6EB}" sibTransId="{9EBC9A55-04AF-4D68-9BF2-00341310036B}"/>
    <dgm:cxn modelId="{14592609-CD48-4524-B4F1-26CC2FFE9878}" type="presOf" srcId="{9759B03E-4D5C-432B-80DB-0880056E960D}" destId="{6CFFC5B4-F135-48DB-A2D0-32AE94FD2723}" srcOrd="0" destOrd="0" presId="urn:microsoft.com/office/officeart/2005/8/layout/vList2"/>
    <dgm:cxn modelId="{DFC150A1-B4DF-4079-B4D5-0CEC036E2C7A}" type="presOf" srcId="{33FD47A0-3022-4AE8-B536-E24FA5416D5F}" destId="{7230DF86-58CF-438C-8A18-5A36CDE3D60B}" srcOrd="0" destOrd="0" presId="urn:microsoft.com/office/officeart/2005/8/layout/vList2"/>
    <dgm:cxn modelId="{DA42A274-1F5A-46C1-8C90-55A5651B675E}" type="presParOf" srcId="{7230DF86-58CF-438C-8A18-5A36CDE3D60B}" destId="{6CFFC5B4-F135-48DB-A2D0-32AE94FD2723}" srcOrd="0" destOrd="0" presId="urn:microsoft.com/office/officeart/2005/8/layout/vList2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13. </a:t>
          </a:r>
          <a:r>
            <a:rPr lang="en-US" b="1" smtClean="0"/>
            <a:t>HTML 5 Form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710FE1-480A-4B73-A9E2-DDE9270479C2}" type="presOf" srcId="{92B95CBD-A730-481F-AD91-61BFF8F3AD71}" destId="{060E133F-72D8-4CC6-8F7F-75CFF64A81CE}" srcOrd="0" destOrd="0" presId="urn:microsoft.com/office/officeart/2005/8/layout/vList2"/>
    <dgm:cxn modelId="{D2CCB7F4-108C-4580-BE8E-75BD8F3A805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7F6FD45-1C38-4FDD-818E-E03826BA5A8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13. </a:t>
          </a:r>
          <a:r>
            <a:rPr lang="en-US" b="1" smtClean="0"/>
            <a:t>HTML 5 Form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1B18C8-D9C9-4937-A51B-89905D511D4E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E7B1BC2-2A4B-46A5-AA9B-BE421E27BE49}" type="presOf" srcId="{92B95CBD-A730-481F-AD91-61BFF8F3AD71}" destId="{060E133F-72D8-4CC6-8F7F-75CFF64A81CE}" srcOrd="0" destOrd="0" presId="urn:microsoft.com/office/officeart/2005/8/layout/vList2"/>
    <dgm:cxn modelId="{310481AE-8874-4EF4-A278-1FBB6D15149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13. </a:t>
          </a:r>
          <a:r>
            <a:rPr lang="en-US" b="1" dirty="0" smtClean="0"/>
            <a:t>HTML 5 Form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FD435-BA54-4775-B050-D98DCBFFD99C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D67050B-0DE3-4F1B-B8D2-3A3CBDAB100D}" type="presOf" srcId="{92B95CBD-A730-481F-AD91-61BFF8F3AD71}" destId="{060E133F-72D8-4CC6-8F7F-75CFF64A81CE}" srcOrd="0" destOrd="0" presId="urn:microsoft.com/office/officeart/2005/8/layout/vList2"/>
    <dgm:cxn modelId="{699ED373-BBE4-4879-AF95-A827E009CD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14. </a:t>
          </a:r>
          <a:r>
            <a:rPr lang="en-US" b="1" dirty="0" smtClean="0"/>
            <a:t>Introduction to Cascading Style-sheets (CSS)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E7611-F3A2-48C1-BA0F-F783E0B6792D}" type="presOf" srcId="{3728125B-E2CF-4F6E-A028-E84444CD9056}" destId="{5BB62395-2E48-4B10-B79C-FA219043040E}" srcOrd="0" destOrd="0" presId="urn:microsoft.com/office/officeart/2005/8/layout/vList2"/>
    <dgm:cxn modelId="{2E6C0AA0-CD7E-4CE8-AC1F-300F3503DF87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E674F33-A987-4136-82D4-74FD6D64844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14. </a:t>
          </a:r>
          <a:r>
            <a:rPr lang="en-US" b="1" dirty="0" smtClean="0"/>
            <a:t>Introduction to Cascading Style-sheets (CSS)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DA4C8C-266D-49B5-866E-802C030EE48A}" type="presOf" srcId="{3728125B-E2CF-4F6E-A028-E84444CD9056}" destId="{5BB62395-2E48-4B10-B79C-FA219043040E}" srcOrd="0" destOrd="0" presId="urn:microsoft.com/office/officeart/2005/8/layout/vList2"/>
    <dgm:cxn modelId="{FDE3AF2D-8F95-42CD-9E50-8CDD3CCFD477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53A6B7B-3C50-43A5-8953-9F97148AF34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B925EB68-5C70-4B0B-96AA-6C0CF9C42360}" type="presOf" srcId="{F1983C4A-029D-4586-B526-13839B4867BC}" destId="{6E08F461-DE06-4EDF-867D-82886F3CB917}" srcOrd="0" destOrd="0" presId="urn:microsoft.com/office/officeart/2005/8/layout/vList2"/>
    <dgm:cxn modelId="{D7FFA4E1-0546-4589-A8CE-2276026AF74D}" type="presOf" srcId="{0C7F24CE-FA76-496A-B1EF-988E19FE7AC5}" destId="{9978874D-CB28-4CBC-B31C-1EA7E8431B86}" srcOrd="0" destOrd="0" presId="urn:microsoft.com/office/officeart/2005/8/layout/vList2"/>
    <dgm:cxn modelId="{5F2407AF-3102-41C5-AE99-B319AC21052E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14. CSS -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3C2C6501-32F9-491B-80A1-A7615C6322C9}" type="presOf" srcId="{F9731FA0-CED7-4154-82F5-3281BED52FBE}" destId="{6F3DF76B-961C-43A5-B4BA-09F2BC7E6698}" srcOrd="0" destOrd="0" presId="urn:microsoft.com/office/officeart/2005/8/layout/vList2"/>
    <dgm:cxn modelId="{384A17AB-656F-4783-AF2D-E6CE2C96523F}" type="presOf" srcId="{85068643-E94C-4AE8-8B5F-38033E079AC1}" destId="{47D3E566-1173-497B-AC43-4B1C2246B174}" srcOrd="0" destOrd="0" presId="urn:microsoft.com/office/officeart/2005/8/layout/vList2"/>
    <dgm:cxn modelId="{F34F3970-CAB8-436C-B416-167993687E45}" type="presParOf" srcId="{47D3E566-1173-497B-AC43-4B1C2246B174}" destId="{6F3DF76B-961C-43A5-B4BA-09F2BC7E6698}" srcOrd="0" destOrd="0" presId="urn:microsoft.com/office/officeart/2005/8/layout/vList2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15. </a:t>
          </a:r>
          <a:r>
            <a:rPr lang="en-US" b="1" dirty="0" smtClean="0"/>
            <a:t>Page Layout 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66E352-AA91-4DFE-9DF9-09906EB92A99}" type="presOf" srcId="{92B95CBD-A730-481F-AD91-61BFF8F3AD71}" destId="{060E133F-72D8-4CC6-8F7F-75CFF64A81CE}" srcOrd="0" destOrd="0" presId="urn:microsoft.com/office/officeart/2005/8/layout/vList2"/>
    <dgm:cxn modelId="{4939BA59-8FAB-4128-8992-B310C9BD5CA1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F13E160-714D-44AA-A7CE-546B8E0E9B5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15. </a:t>
          </a:r>
          <a:r>
            <a:rPr lang="en-US" b="1" dirty="0" smtClean="0"/>
            <a:t>Page Layout 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CA789-3F78-467B-BEF0-E03C401F1035}" type="presOf" srcId="{92B95CBD-A730-481F-AD91-61BFF8F3AD71}" destId="{060E133F-72D8-4CC6-8F7F-75CFF64A81CE}" srcOrd="0" destOrd="0" presId="urn:microsoft.com/office/officeart/2005/8/layout/vList2"/>
    <dgm:cxn modelId="{EF07EC5F-5865-43B1-B755-F5F6AFE84313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B509BAB-15C2-4768-A869-2BF1BF87A25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16. </a:t>
          </a:r>
          <a:r>
            <a:rPr lang="en-US" b="1" dirty="0" smtClean="0"/>
            <a:t>CSS Properties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62F9D-F43D-47CD-BF4A-59944FF2EC4E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B4A07FA-0545-4E79-8055-4045DBD808C8}" type="presOf" srcId="{3728125B-E2CF-4F6E-A028-E84444CD9056}" destId="{5BB62395-2E48-4B10-B79C-FA219043040E}" srcOrd="0" destOrd="0" presId="urn:microsoft.com/office/officeart/2005/8/layout/vList2"/>
    <dgm:cxn modelId="{EAD6950B-8075-4C38-ABBC-F4B969DA470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16. </a:t>
          </a:r>
          <a:r>
            <a:rPr lang="en-US" b="1" dirty="0" smtClean="0"/>
            <a:t>CSS Properties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D9A388-674A-4D11-83FE-C02A8570461C}" type="presOf" srcId="{3728125B-E2CF-4F6E-A028-E84444CD9056}" destId="{5BB62395-2E48-4B10-B79C-FA219043040E}" srcOrd="0" destOrd="0" presId="urn:microsoft.com/office/officeart/2005/8/layout/vList2"/>
    <dgm:cxn modelId="{C9985312-48D7-46A1-A8A1-E766082241C8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6C8FB3B-BEB4-47CB-A0B4-F7AB687A2FA8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17. </a:t>
          </a:r>
          <a:r>
            <a:rPr lang="en-US" b="1" dirty="0" smtClean="0"/>
            <a:t>CSS 3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F4A041-F1B1-4164-8E45-AF3431B412D8}" type="presOf" srcId="{3728125B-E2CF-4F6E-A028-E84444CD9056}" destId="{5BB62395-2E48-4B10-B79C-FA219043040E}" srcOrd="0" destOrd="0" presId="urn:microsoft.com/office/officeart/2005/8/layout/vList2"/>
    <dgm:cxn modelId="{2DD8F99C-2BD1-49F5-BF97-CEAF3AA4551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36A7CAE-013F-4EFB-9732-5B1D9B0824A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17. </a:t>
          </a:r>
          <a:r>
            <a:rPr lang="en-US" b="1" dirty="0" smtClean="0"/>
            <a:t>CSS3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DDD4E0-B41F-474E-B36D-63536F4DD9C1}" type="presOf" srcId="{3728125B-E2CF-4F6E-A028-E84444CD9056}" destId="{5BB62395-2E48-4B10-B79C-FA219043040E}" srcOrd="0" destOrd="0" presId="urn:microsoft.com/office/officeart/2005/8/layout/vList2"/>
    <dgm:cxn modelId="{0CC048C8-2475-4AD3-A040-0E3EF12B3929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94E7CD4-4739-4EEE-A025-BB144C265789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17. </a:t>
          </a:r>
          <a:r>
            <a:rPr lang="en-US" b="1" dirty="0" smtClean="0"/>
            <a:t>CSS 3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A44626-3F91-46F8-9B41-FE788CF2CFE4}" type="presOf" srcId="{3728125B-E2CF-4F6E-A028-E84444CD9056}" destId="{5BB62395-2E48-4B10-B79C-FA219043040E}" srcOrd="0" destOrd="0" presId="urn:microsoft.com/office/officeart/2005/8/layout/vList2"/>
    <dgm:cxn modelId="{A286FACE-8704-4C9F-922B-EC8C9FB6BA3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F144C56-6E70-408E-AEC1-1441FD56CF4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-2314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50F3DD-E8CD-483B-9A76-496D65CD6149}" type="presOf" srcId="{F1983C4A-029D-4586-B526-13839B4867BC}" destId="{6E08F461-DE06-4EDF-867D-82886F3CB917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BA6B7C9C-9490-4D71-9E4A-50FC2ADF2F75}" type="presOf" srcId="{0C7F24CE-FA76-496A-B1EF-988E19FE7AC5}" destId="{9978874D-CB28-4CBC-B31C-1EA7E8431B86}" srcOrd="0" destOrd="0" presId="urn:microsoft.com/office/officeart/2005/8/layout/vList2"/>
    <dgm:cxn modelId="{AF4E8341-0CC5-4435-B6D9-D56E92CC883B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DA96094E-341C-43D6-9775-62400789A150}" type="presOf" srcId="{F1983C4A-029D-4586-B526-13839B4867BC}" destId="{6E08F461-DE06-4EDF-867D-82886F3CB917}" srcOrd="0" destOrd="0" presId="urn:microsoft.com/office/officeart/2005/8/layout/vList2"/>
    <dgm:cxn modelId="{F91A1F8B-D4EE-4D1B-A6B3-4F6C2927930A}" type="presOf" srcId="{0C7F24CE-FA76-496A-B1EF-988E19FE7AC5}" destId="{9978874D-CB28-4CBC-B31C-1EA7E8431B86}" srcOrd="0" destOrd="0" presId="urn:microsoft.com/office/officeart/2005/8/layout/vList2"/>
    <dgm:cxn modelId="{315EE933-3D13-4173-8C64-181F637F969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49819-4FAF-49F0-9EFC-3456E939B0D9}" type="presOf" srcId="{0C7F24CE-FA76-496A-B1EF-988E19FE7AC5}" destId="{9978874D-CB28-4CBC-B31C-1EA7E8431B86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CEF1316-A8CC-4BBC-AC48-ECF44E744D24}" type="presOf" srcId="{F1983C4A-029D-4586-B526-13839B4867BC}" destId="{6E08F461-DE06-4EDF-867D-82886F3CB917}" srcOrd="0" destOrd="0" presId="urn:microsoft.com/office/officeart/2005/8/layout/vList2"/>
    <dgm:cxn modelId="{98CDDE96-E3E6-4175-81FD-9A299585C3B8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3813E-7CEF-4274-A6F8-3AB795B1DECC}" type="presOf" srcId="{F1983C4A-029D-4586-B526-13839B4867BC}" destId="{6E08F461-DE06-4EDF-867D-82886F3CB917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DA8B25BC-9377-4545-ACB1-FC3B413A88CE}" type="presOf" srcId="{0C7F24CE-FA76-496A-B1EF-988E19FE7AC5}" destId="{9978874D-CB28-4CBC-B31C-1EA7E8431B86}" srcOrd="0" destOrd="0" presId="urn:microsoft.com/office/officeart/2005/8/layout/vList2"/>
    <dgm:cxn modelId="{62F3D36C-3443-4DE4-8B11-17B2F233BD8B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1. Introduction to Web Technologies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CFEC9-3F0C-48D4-B864-026B878BAA3E}" type="presOf" srcId="{3728125B-E2CF-4F6E-A028-E84444CD9056}" destId="{5BB62395-2E48-4B10-B79C-FA219043040E}" srcOrd="0" destOrd="0" presId="urn:microsoft.com/office/officeart/2005/8/layout/vList2"/>
    <dgm:cxn modelId="{200937C5-796A-4D11-9913-DAFFFC5C77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577AB8D-283F-437B-BCC9-A8B1435AE32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1. Introduction to Web Technologies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48CD05-B433-4AA1-A9E5-A58E2EF72440}" type="presOf" srcId="{3728125B-E2CF-4F6E-A028-E84444CD9056}" destId="{5BB62395-2E48-4B10-B79C-FA219043040E}" srcOrd="0" destOrd="0" presId="urn:microsoft.com/office/officeart/2005/8/layout/vList2"/>
    <dgm:cxn modelId="{DE2D638E-2A0A-4E42-9E8C-45CD46A176A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84033E6-8A8D-4F65-BEB5-A9D13C639AE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2. The web application development process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12F260-8E0E-45D9-95B2-BBB40900E8EA}" type="presOf" srcId="{92B95CBD-A730-481F-AD91-61BFF8F3AD71}" destId="{060E133F-72D8-4CC6-8F7F-75CFF64A81CE}" srcOrd="0" destOrd="0" presId="urn:microsoft.com/office/officeart/2005/8/layout/vList2"/>
    <dgm:cxn modelId="{6A0E8FF1-C405-4D55-87C6-5FFF57AC23E9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7D4FFFE-E7C6-4A51-BF1E-38FA767029C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2. The web application development process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3F9738-52F0-4D85-A6FD-9D2537C74DC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EE93F0A-7F91-4B04-B2F2-313A7424CFA5}" type="presOf" srcId="{3728125B-E2CF-4F6E-A028-E84444CD9056}" destId="{5BB62395-2E48-4B10-B79C-FA219043040E}" srcOrd="0" destOrd="0" presId="urn:microsoft.com/office/officeart/2005/8/layout/vList2"/>
    <dgm:cxn modelId="{BA16EE1A-F032-40EF-9689-7C04AB36111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B94F-8D94-443A-951E-CC946E56E4A1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8046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758A-E463-4A1F-8FC7-6771259B71A9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F4AE-4F46-4874-A4F5-5B31815CE9F4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9128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B0A-D6BF-4BC7-BCB7-ED8FE30924B6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7594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7E13-B5CF-43A1-9774-9EF217696267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0749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F94F-7613-49BA-A202-8C814F6738E1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662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AC0-F982-4F94-95F5-BA80C8ABCB55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200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44CE-DE7F-4254-A009-2ABA6AAA6BC9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802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836-D536-4F0D-920D-D45913A90708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5068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7583-8C9E-4391-B502-B58A57A2DE83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8341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C96-2F03-4E72-98EA-9F49AB38493D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225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CB3B-DE94-476A-8818-DCB7187A714A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hyperlink" Target="../protocol/get.htm" TargetMode="Externa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protocol/post.htm" TargetMode="Externa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0298324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Software specification: </a:t>
            </a:r>
          </a:p>
          <a:p>
            <a:pPr algn="just"/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functionality </a:t>
            </a:r>
            <a:r>
              <a:rPr lang="en-US" b="1" dirty="0"/>
              <a:t>of the software and </a:t>
            </a:r>
            <a:r>
              <a:rPr lang="en-US" b="1" dirty="0">
                <a:solidFill>
                  <a:srgbClr val="FF0000"/>
                </a:solidFill>
              </a:rPr>
              <a:t>constraints</a:t>
            </a:r>
            <a:r>
              <a:rPr lang="en-US" b="1" dirty="0"/>
              <a:t> on its operation must be defined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critical stage </a:t>
            </a:r>
            <a:r>
              <a:rPr lang="en-US" b="1" dirty="0"/>
              <a:t>(can lead to problems in design and implementation)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Activities:</a:t>
            </a:r>
          </a:p>
          <a:p>
            <a:pPr lvl="1" algn="just"/>
            <a:r>
              <a:rPr lang="en-US" b="1" dirty="0"/>
              <a:t>Feasibility study</a:t>
            </a:r>
          </a:p>
          <a:p>
            <a:pPr lvl="1" algn="just"/>
            <a:r>
              <a:rPr lang="en-US" b="1" dirty="0"/>
              <a:t>Requirement elicitation and analysis</a:t>
            </a:r>
          </a:p>
          <a:p>
            <a:pPr lvl="1" algn="just"/>
            <a:r>
              <a:rPr lang="en-US" b="1" dirty="0"/>
              <a:t>Requirement specification</a:t>
            </a:r>
          </a:p>
          <a:p>
            <a:pPr lvl="1" algn="just"/>
            <a:r>
              <a:rPr lang="en-US" b="1" dirty="0"/>
              <a:t>Requirement validation</a:t>
            </a:r>
          </a:p>
          <a:p>
            <a:pPr algn="just"/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90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9166689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Project </a:t>
            </a:r>
            <a:r>
              <a:rPr lang="en-US" b="1" dirty="0" smtClean="0"/>
              <a:t>management is </a:t>
            </a: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b="1" dirty="0"/>
              <a:t> of </a:t>
            </a:r>
            <a:r>
              <a:rPr lang="en-US" b="1" dirty="0" smtClean="0"/>
              <a:t>planning</a:t>
            </a:r>
            <a:r>
              <a:rPr lang="en-US" b="1" dirty="0"/>
              <a:t>, organizing, motivating and </a:t>
            </a:r>
            <a:r>
              <a:rPr lang="en-US" b="1" dirty="0" smtClean="0"/>
              <a:t>controlling </a:t>
            </a:r>
            <a:r>
              <a:rPr lang="en-US" b="1" dirty="0">
                <a:solidFill>
                  <a:srgbClr val="FF0000"/>
                </a:solidFill>
              </a:rPr>
              <a:t>resources</a:t>
            </a:r>
            <a:r>
              <a:rPr lang="en-US" b="1" dirty="0"/>
              <a:t> and</a:t>
            </a:r>
            <a:r>
              <a:rPr lang="en-US" b="1" dirty="0">
                <a:solidFill>
                  <a:srgbClr val="FF0000"/>
                </a:solidFill>
              </a:rPr>
              <a:t> procedures </a:t>
            </a:r>
            <a:r>
              <a:rPr lang="en-US" b="1" dirty="0"/>
              <a:t>to develop a software/web </a:t>
            </a:r>
            <a:r>
              <a:rPr lang="en-US" b="1" dirty="0" smtClean="0"/>
              <a:t>project</a:t>
            </a:r>
          </a:p>
          <a:p>
            <a:r>
              <a:rPr lang="en-US" b="1" dirty="0" smtClean="0"/>
              <a:t>Projects need to be managed</a:t>
            </a:r>
          </a:p>
          <a:p>
            <a:pPr lvl="1"/>
            <a:r>
              <a:rPr lang="en-US" b="1" dirty="0" smtClean="0"/>
              <a:t>to </a:t>
            </a:r>
            <a:r>
              <a:rPr lang="en-US" b="1" dirty="0" smtClean="0">
                <a:solidFill>
                  <a:srgbClr val="FF0000"/>
                </a:solidFill>
              </a:rPr>
              <a:t>ensure</a:t>
            </a:r>
            <a:r>
              <a:rPr lang="en-US" b="1" dirty="0" smtClean="0"/>
              <a:t> budget and time constraints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Project </a:t>
            </a:r>
            <a:r>
              <a:rPr lang="en-US" b="1" dirty="0">
                <a:solidFill>
                  <a:srgbClr val="FF0000"/>
                </a:solidFill>
              </a:rPr>
              <a:t>manager: </a:t>
            </a:r>
            <a:r>
              <a:rPr lang="en-US" b="1" dirty="0"/>
              <a:t>tasks/responsibilities</a:t>
            </a:r>
          </a:p>
          <a:p>
            <a:pPr algn="just"/>
            <a:r>
              <a:rPr lang="en-US" b="1" dirty="0"/>
              <a:t>Traditional vs. web project management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07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85238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Managers 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Project planning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Risk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People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Reporting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Proposal writing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332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005965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Requirements Engineering:  </a:t>
            </a:r>
            <a:r>
              <a:rPr lang="en-US" sz="2400" b="1" dirty="0" smtClean="0"/>
              <a:t>the principles, methods, &amp; tools for drawing, describing, validating, and managing project goals and needs</a:t>
            </a:r>
          </a:p>
          <a:p>
            <a:pPr algn="just">
              <a:lnSpc>
                <a:spcPct val="90000"/>
              </a:lnSpc>
            </a:pPr>
            <a:r>
              <a:rPr lang="en-GB" sz="2400" b="1" dirty="0" smtClean="0">
                <a:solidFill>
                  <a:srgbClr val="FF0000"/>
                </a:solidFill>
              </a:rPr>
              <a:t>It </a:t>
            </a:r>
            <a:r>
              <a:rPr lang="en-GB" sz="2400" b="1" dirty="0">
                <a:solidFill>
                  <a:srgbClr val="FF0000"/>
                </a:solidFill>
              </a:rPr>
              <a:t>may range from a high-level abstract statement of a service or of a system constraint to a detailed mathematical functional specification.</a:t>
            </a:r>
          </a:p>
          <a:p>
            <a:pPr algn="just">
              <a:lnSpc>
                <a:spcPct val="90000"/>
              </a:lnSpc>
            </a:pPr>
            <a:r>
              <a:rPr lang="en-GB" altLang="en-US" sz="2400" b="1" dirty="0"/>
              <a:t>The processes used for RE vary widely depending on the application domain, the people involved and the organisation developing the requirements</a:t>
            </a:r>
            <a:r>
              <a:rPr lang="en-GB" altLang="en-US" sz="2400" b="1" dirty="0" smtClean="0"/>
              <a:t>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Functional requirements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Non-functional requirements</a:t>
            </a:r>
            <a:endParaRPr lang="en-GB" altLang="en-US" sz="2400" b="1" dirty="0"/>
          </a:p>
          <a:p>
            <a:pPr algn="just">
              <a:lnSpc>
                <a:spcPct val="90000"/>
              </a:lnSpc>
            </a:pPr>
            <a:r>
              <a:rPr lang="en-GB" altLang="en-US" sz="2400" b="1" dirty="0"/>
              <a:t>However, there are a number of generic </a:t>
            </a:r>
            <a:r>
              <a:rPr lang="en-GB" altLang="en-US" sz="2400" b="1" dirty="0">
                <a:solidFill>
                  <a:srgbClr val="FF0000"/>
                </a:solidFill>
              </a:rPr>
              <a:t>activities common to all processes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elicitation;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analysis;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validation;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management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7198380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5800" y="1905000"/>
            <a:ext cx="8077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endParaRPr lang="en-US" altLang="en-US"/>
          </a:p>
        </p:txBody>
      </p:sp>
      <p:pic>
        <p:nvPicPr>
          <p:cNvPr id="8" name="Picture 7" descr="7.1 RE-process.eps                                             001057BBMacintosh HD                   B8AA5F2E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67730"/>
            <a:ext cx="5670553" cy="430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0" y="1535357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/>
              <a:t>The requirements engineering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63915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809965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Process of developing </a:t>
            </a:r>
            <a:r>
              <a:rPr lang="en-US" b="1" dirty="0" smtClean="0">
                <a:solidFill>
                  <a:srgbClr val="FF0000"/>
                </a:solidFill>
              </a:rPr>
              <a:t>abstract models </a:t>
            </a:r>
            <a:r>
              <a:rPr lang="en-US" b="1" dirty="0" smtClean="0"/>
              <a:t>of a system</a:t>
            </a:r>
          </a:p>
          <a:p>
            <a:r>
              <a:rPr lang="en-US" sz="2800" b="1" dirty="0" smtClean="0"/>
              <a:t>Representing system using </a:t>
            </a:r>
            <a:r>
              <a:rPr lang="en-US" sz="2800" b="1" dirty="0" smtClean="0">
                <a:solidFill>
                  <a:srgbClr val="FF0000"/>
                </a:solidFill>
              </a:rPr>
              <a:t>graphical notation - </a:t>
            </a:r>
            <a:r>
              <a:rPr lang="en-US" sz="2800" b="1" dirty="0" smtClean="0"/>
              <a:t>UML </a:t>
            </a:r>
          </a:p>
          <a:p>
            <a:pPr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Requirement modeling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200" b="1" dirty="0" smtClean="0"/>
              <a:t>use-case diagram</a:t>
            </a:r>
          </a:p>
          <a:p>
            <a:pPr lvl="1">
              <a:defRPr/>
            </a:pPr>
            <a:r>
              <a:rPr lang="en-US" sz="2200" b="1" dirty="0" smtClean="0"/>
              <a:t>activity diagram</a:t>
            </a:r>
          </a:p>
          <a:p>
            <a:pPr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Content modeling</a:t>
            </a:r>
          </a:p>
          <a:p>
            <a:pPr lvl="1">
              <a:defRPr/>
            </a:pPr>
            <a:r>
              <a:rPr lang="en-US" sz="2200" b="1" dirty="0" smtClean="0"/>
              <a:t>class diagram</a:t>
            </a:r>
            <a:endParaRPr lang="en-US" sz="2600" b="1" dirty="0" smtClean="0"/>
          </a:p>
          <a:p>
            <a:pPr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Navigational modeling</a:t>
            </a:r>
          </a:p>
          <a:p>
            <a:pPr lvl="1">
              <a:defRPr/>
            </a:pPr>
            <a:r>
              <a:rPr lang="en-US" sz="2600" b="1" dirty="0" smtClean="0"/>
              <a:t>to model nodes and navigational structure among them</a:t>
            </a:r>
          </a:p>
          <a:p>
            <a:pPr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Presentation modeling</a:t>
            </a:r>
          </a:p>
          <a:p>
            <a:pPr lvl="1">
              <a:defRPr/>
            </a:pPr>
            <a:r>
              <a:rPr lang="en-US" sz="2200" b="1" dirty="0" smtClean="0"/>
              <a:t>model user interface, page-layout</a:t>
            </a:r>
          </a:p>
          <a:p>
            <a:pPr>
              <a:defRPr/>
            </a:pPr>
            <a:endParaRPr lang="en-US" sz="3000" b="1" dirty="0"/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243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396740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080051"/>
            <a:ext cx="45720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09800" y="273632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208998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&lt;&lt;page&gt;&gt;</a:t>
            </a:r>
          </a:p>
          <a:p>
            <a:pPr algn="ctr"/>
            <a:r>
              <a:rPr lang="en-US" b="1" dirty="0" smtClean="0"/>
              <a:t>User registration page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69365" y="2741217"/>
            <a:ext cx="23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presentationUnit</a:t>
            </a:r>
            <a:r>
              <a:rPr lang="en-US" b="1" dirty="0" smtClean="0"/>
              <a:t>&gt;&gt;</a:t>
            </a:r>
          </a:p>
          <a:p>
            <a:pPr algn="ctr"/>
            <a:r>
              <a:rPr lang="en-US" b="1" dirty="0" smtClean="0"/>
              <a:t>Logo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4061251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71530" y="3387546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&lt;&lt;image&gt;&gt;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3900" y="3387547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&lt;&lt;text&gt;&gt;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1530" y="4137451"/>
            <a:ext cx="41910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69365" y="421365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presentationUnit</a:t>
            </a:r>
            <a:r>
              <a:rPr lang="en-US" b="1" dirty="0" smtClean="0"/>
              <a:t>&gt;&gt;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531165" y="4582983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textinput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1165" y="5351609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textinput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3339" y="4586296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textinput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9965" y="5356651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524000"/>
            <a:ext cx="518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549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3537646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we have decided the </a:t>
            </a:r>
            <a:r>
              <a:rPr lang="en-US" b="1" dirty="0">
                <a:solidFill>
                  <a:srgbClr val="FF0000"/>
                </a:solidFill>
              </a:rPr>
              <a:t>‘What’ </a:t>
            </a:r>
            <a:r>
              <a:rPr lang="en-US" b="1" dirty="0"/>
              <a:t>of the web application i.e.</a:t>
            </a:r>
          </a:p>
          <a:p>
            <a:pPr lvl="1"/>
            <a:r>
              <a:rPr lang="en-US" b="1" dirty="0"/>
              <a:t>requirements are defined</a:t>
            </a:r>
          </a:p>
          <a:p>
            <a:pPr lvl="1"/>
            <a:r>
              <a:rPr lang="en-US" b="1" dirty="0"/>
              <a:t>system architecture is decided</a:t>
            </a:r>
          </a:p>
          <a:p>
            <a:pPr lvl="1"/>
            <a:r>
              <a:rPr lang="en-US" b="1" dirty="0"/>
              <a:t>system model and design is ready</a:t>
            </a:r>
          </a:p>
          <a:p>
            <a:r>
              <a:rPr lang="en-US" b="1" dirty="0"/>
              <a:t>We are ready for </a:t>
            </a:r>
            <a:r>
              <a:rPr lang="en-US" b="1" dirty="0">
                <a:solidFill>
                  <a:srgbClr val="FF0000"/>
                </a:solidFill>
              </a:rPr>
              <a:t>‘how’ </a:t>
            </a:r>
            <a:r>
              <a:rPr lang="en-US" b="1" dirty="0"/>
              <a:t>i.e. to implementation phase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036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33365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Testing is an </a:t>
            </a:r>
            <a:r>
              <a:rPr lang="en-US" b="1" dirty="0">
                <a:solidFill>
                  <a:srgbClr val="FF0000"/>
                </a:solidFill>
              </a:rPr>
              <a:t>activity</a:t>
            </a:r>
            <a:r>
              <a:rPr lang="en-US" b="1" dirty="0"/>
              <a:t> conducted to evaluate the quality of a product and to improve it by </a:t>
            </a:r>
            <a:r>
              <a:rPr lang="en-US" b="1" dirty="0">
                <a:solidFill>
                  <a:srgbClr val="FF0000"/>
                </a:solidFill>
              </a:rPr>
              <a:t>identifying</a:t>
            </a:r>
            <a:r>
              <a:rPr lang="en-US" b="1" dirty="0"/>
              <a:t> defects and problems</a:t>
            </a:r>
          </a:p>
          <a:p>
            <a:r>
              <a:rPr lang="en-US" b="1" dirty="0"/>
              <a:t>If we run a program with the </a:t>
            </a:r>
            <a:r>
              <a:rPr lang="en-US" b="1" dirty="0">
                <a:solidFill>
                  <a:srgbClr val="FF0000"/>
                </a:solidFill>
              </a:rPr>
              <a:t>intent</a:t>
            </a:r>
            <a:r>
              <a:rPr lang="en-US" b="1" dirty="0"/>
              <a:t> to find errors, then we talk about testing</a:t>
            </a:r>
          </a:p>
          <a:p>
            <a:r>
              <a:rPr lang="en-US" b="1" dirty="0"/>
              <a:t>By testing we determine the </a:t>
            </a:r>
            <a:r>
              <a:rPr lang="en-US" b="1" dirty="0">
                <a:solidFill>
                  <a:srgbClr val="FF0000"/>
                </a:solidFill>
              </a:rPr>
              <a:t>quality state </a:t>
            </a:r>
            <a:r>
              <a:rPr lang="en-US" b="1" dirty="0"/>
              <a:t>of the system</a:t>
            </a:r>
          </a:p>
          <a:p>
            <a:pPr lvl="1"/>
            <a:r>
              <a:rPr lang="en-US" b="1" dirty="0"/>
              <a:t>which provides a basis for improvement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604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Technologies for web development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Protocol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lient-side technologies</a:t>
            </a:r>
          </a:p>
          <a:p>
            <a:pPr lvl="1"/>
            <a:r>
              <a:rPr lang="en-US" b="1" dirty="0" smtClean="0"/>
              <a:t>server-side technologies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Testing web applications</a:t>
            </a:r>
          </a:p>
          <a:p>
            <a:pPr lvl="1"/>
            <a:r>
              <a:rPr lang="en-US" b="1" dirty="0" smtClean="0"/>
              <a:t>Objectives</a:t>
            </a:r>
          </a:p>
          <a:p>
            <a:pPr lvl="1"/>
            <a:r>
              <a:rPr lang="en-US" b="1" dirty="0" smtClean="0"/>
              <a:t>Levels</a:t>
            </a:r>
          </a:p>
          <a:p>
            <a:pPr lvl="1"/>
            <a:r>
              <a:rPr lang="en-US" b="1" dirty="0" smtClean="0"/>
              <a:t>Web application specifics</a:t>
            </a:r>
          </a:p>
          <a:p>
            <a:pPr lvl="1"/>
            <a:r>
              <a:rPr lang="en-US" b="1" dirty="0" smtClean="0"/>
              <a:t>challenges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56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55831786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57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152125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Software system </a:t>
            </a:r>
            <a:r>
              <a:rPr lang="en-US" b="1" dirty="0" smtClean="0"/>
              <a:t>architecture</a:t>
            </a:r>
          </a:p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architecture</a:t>
            </a:r>
            <a:r>
              <a:rPr lang="en-US" b="1" dirty="0"/>
              <a:t> of a computer system is the high-level (most general) design on which the system is based</a:t>
            </a:r>
          </a:p>
          <a:p>
            <a:r>
              <a:rPr lang="en-US" b="1" dirty="0">
                <a:solidFill>
                  <a:srgbClr val="FF0000"/>
                </a:solidFill>
              </a:rPr>
              <a:t>Architectural features include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Components (</a:t>
            </a:r>
            <a:r>
              <a:rPr lang="en-US" dirty="0"/>
              <a:t>a </a:t>
            </a:r>
            <a:r>
              <a:rPr lang="en-US" b="1" dirty="0"/>
              <a:t>Component</a:t>
            </a:r>
            <a:r>
              <a:rPr lang="en-US" dirty="0"/>
              <a:t> is a part of a </a:t>
            </a:r>
            <a:r>
              <a:rPr lang="en-US" b="1" dirty="0"/>
              <a:t>program)</a:t>
            </a:r>
          </a:p>
          <a:p>
            <a:pPr lvl="2"/>
            <a:r>
              <a:rPr lang="en-US" dirty="0"/>
              <a:t>It contains one or several routines</a:t>
            </a:r>
            <a:endParaRPr lang="en-US" b="1" dirty="0"/>
          </a:p>
          <a:p>
            <a:pPr lvl="1"/>
            <a:r>
              <a:rPr lang="en-US" b="1" dirty="0"/>
              <a:t>Connectors (how components communicate)</a:t>
            </a:r>
          </a:p>
          <a:p>
            <a:pPr lvl="1"/>
            <a:r>
              <a:rPr lang="en-US" b="1" dirty="0"/>
              <a:t>Collaborations (how components interact)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552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35312185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14478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lient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2209799"/>
            <a:ext cx="1066800" cy="26317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Browser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9718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Plug -In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5054" y="1524000"/>
            <a:ext cx="1066800" cy="3886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Firewall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9233" y="1524000"/>
            <a:ext cx="97736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proxy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1524000"/>
            <a:ext cx="3429000" cy="200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Web-server</a:t>
            </a:r>
            <a:endParaRPr lang="en-US" b="1" dirty="0"/>
          </a:p>
        </p:txBody>
      </p:sp>
      <p:sp>
        <p:nvSpPr>
          <p:cNvPr id="13" name="Vertical Scroll 12"/>
          <p:cNvSpPr/>
          <p:nvPr/>
        </p:nvSpPr>
        <p:spPr>
          <a:xfrm>
            <a:off x="7086600" y="1981200"/>
            <a:ext cx="838200" cy="76200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2300" y="27871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HTML, XML 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334000" y="1981200"/>
            <a:ext cx="1219200" cy="1175266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CGI support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27918" y="3910081"/>
            <a:ext cx="1101282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1010" y="3910081"/>
            <a:ext cx="135836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6565" y="5283958"/>
            <a:ext cx="1282814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Legacy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5282820"/>
            <a:ext cx="15240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 server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600200" y="2743200"/>
            <a:ext cx="4548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55054" y="2743200"/>
            <a:ext cx="10668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1854" y="2743200"/>
            <a:ext cx="80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2"/>
          </p:cNvCxnSpPr>
          <p:nvPr/>
        </p:nvCxnSpPr>
        <p:spPr>
          <a:xfrm flipV="1">
            <a:off x="3927918" y="2438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</p:cNvCxnSpPr>
          <p:nvPr/>
        </p:nvCxnSpPr>
        <p:spPr>
          <a:xfrm>
            <a:off x="4416602" y="1981200"/>
            <a:ext cx="61259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5250" y="3525670"/>
            <a:ext cx="0" cy="3844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7715250" y="4824481"/>
            <a:ext cx="0" cy="4583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 flipH="1">
            <a:off x="5791200" y="3525670"/>
            <a:ext cx="609600" cy="17571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H="1">
            <a:off x="5029200" y="3525670"/>
            <a:ext cx="457200" cy="3844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7" idx="3"/>
            <a:endCxn id="18" idx="1"/>
          </p:cNvCxnSpPr>
          <p:nvPr/>
        </p:nvCxnSpPr>
        <p:spPr>
          <a:xfrm>
            <a:off x="5029200" y="4367281"/>
            <a:ext cx="21218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6952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934398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Specifics of web application architecture</a:t>
            </a:r>
          </a:p>
          <a:p>
            <a:r>
              <a:rPr lang="en-US" b="1" dirty="0">
                <a:solidFill>
                  <a:srgbClr val="FF0000"/>
                </a:solidFill>
              </a:rPr>
              <a:t>Layered web architecture</a:t>
            </a:r>
          </a:p>
          <a:p>
            <a:pPr lvl="1"/>
            <a:r>
              <a:rPr lang="en-US" b="1" dirty="0"/>
              <a:t>2-layered architecture</a:t>
            </a:r>
          </a:p>
          <a:p>
            <a:pPr lvl="1"/>
            <a:r>
              <a:rPr lang="en-US" b="1" dirty="0"/>
              <a:t>3-layered architecture</a:t>
            </a:r>
          </a:p>
          <a:p>
            <a:pPr lvl="1"/>
            <a:r>
              <a:rPr lang="en-US" b="1" dirty="0"/>
              <a:t>N-layered architecture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748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0307466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smtClean="0"/>
              <a:t>HTML</a:t>
            </a:r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HTML – </a:t>
            </a:r>
            <a:r>
              <a:rPr lang="en-US" b="1" dirty="0">
                <a:solidFill>
                  <a:srgbClr val="FF0000"/>
                </a:solidFill>
              </a:rPr>
              <a:t>Hyper-Text Markup Language </a:t>
            </a:r>
            <a:r>
              <a:rPr lang="en-US" dirty="0"/>
              <a:t>– The Language of Web Pages on the World Wide Web</a:t>
            </a:r>
          </a:p>
          <a:p>
            <a:r>
              <a:rPr lang="en-US" b="1" dirty="0">
                <a:solidFill>
                  <a:srgbClr val="FF0000"/>
                </a:solidFill>
              </a:rPr>
              <a:t>Hypertext:</a:t>
            </a:r>
          </a:p>
          <a:p>
            <a:pPr lvl="1"/>
            <a:r>
              <a:rPr lang="en-US" dirty="0"/>
              <a:t>Allows for non-linear linking to other documents</a:t>
            </a:r>
          </a:p>
          <a:p>
            <a:r>
              <a:rPr lang="en-US" b="1" dirty="0">
                <a:solidFill>
                  <a:srgbClr val="FF0000"/>
                </a:solidFill>
              </a:rPr>
              <a:t>Markup Language:</a:t>
            </a:r>
          </a:p>
          <a:p>
            <a:pPr lvl="1"/>
            <a:r>
              <a:rPr lang="en-US" dirty="0"/>
              <a:t>Content  is “marked up” or tagged to tell the browser how to display it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417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0263186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 </a:t>
            </a:r>
            <a:r>
              <a:rPr lang="en-US" b="1" dirty="0"/>
              <a:t>Structure of a HTML page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2055812"/>
            <a:ext cx="8909271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9912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smtClean="0">
                <a:solidFill>
                  <a:srgbClr val="FF0000"/>
                </a:solidFill>
              </a:rPr>
              <a:t>Basic Structure of HTML page</a:t>
            </a:r>
            <a:endParaRPr lang="en-US" sz="3400" b="1" dirty="0">
              <a:solidFill>
                <a:srgbClr val="FF0000"/>
              </a:solidFill>
            </a:endParaRPr>
          </a:p>
          <a:p>
            <a:r>
              <a:rPr lang="en-US" sz="3400" b="1" dirty="0" smtClean="0">
                <a:solidFill>
                  <a:srgbClr val="FF0000"/>
                </a:solidFill>
              </a:rPr>
              <a:t>Body tag attributes</a:t>
            </a:r>
            <a:endParaRPr lang="en-US" sz="3400" b="1" dirty="0">
              <a:solidFill>
                <a:srgbClr val="FF0000"/>
              </a:solidFill>
            </a:endParaRPr>
          </a:p>
          <a:p>
            <a:r>
              <a:rPr lang="en-US" sz="3400" b="1" dirty="0" smtClean="0">
                <a:solidFill>
                  <a:srgbClr val="FF0000"/>
                </a:solidFill>
              </a:rPr>
              <a:t>Text formatting tags</a:t>
            </a:r>
          </a:p>
          <a:p>
            <a:r>
              <a:rPr lang="en-US" sz="3400" b="1" dirty="0" smtClean="0">
                <a:solidFill>
                  <a:srgbClr val="FF0000"/>
                </a:solidFill>
              </a:rPr>
              <a:t>Lists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228600" y="76200"/>
            <a:ext cx="86868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>
                  <a:latin typeface="Calibri" pitchFamily="34" charset="0"/>
                  <a:cs typeface="Calibri" pitchFamily="34" charset="0"/>
                </a:rPr>
                <a:t>8. </a:t>
              </a:r>
              <a:r>
                <a:rPr lang="en-US" sz="5400" b="1" dirty="0" smtClean="0"/>
                <a:t>HTML </a:t>
              </a:r>
              <a:endParaRPr lang="en-US" sz="5400" dirty="0" smtClean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3826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8458604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How to link between pages of your site (internal links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b="1" dirty="0"/>
              <a:t>Anything between the opening </a:t>
            </a:r>
            <a:r>
              <a:rPr lang="en-US" b="1" dirty="0">
                <a:solidFill>
                  <a:srgbClr val="FF0000"/>
                </a:solidFill>
              </a:rPr>
              <a:t>&lt;a&gt; </a:t>
            </a:r>
            <a:r>
              <a:rPr lang="en-US" b="1" dirty="0"/>
              <a:t>tag and the closing </a:t>
            </a:r>
            <a:r>
              <a:rPr lang="en-US" b="1" dirty="0">
                <a:solidFill>
                  <a:srgbClr val="FF0000"/>
                </a:solidFill>
              </a:rPr>
              <a:t>&lt;/a&gt; </a:t>
            </a:r>
            <a:r>
              <a:rPr lang="en-US" b="1" dirty="0"/>
              <a:t>tag becomes part of the link that users can click in a browser</a:t>
            </a:r>
          </a:p>
          <a:p>
            <a:r>
              <a:rPr lang="en-US" b="1" dirty="0">
                <a:solidFill>
                  <a:srgbClr val="FF0000"/>
                </a:solidFill>
              </a:rPr>
              <a:t>A Local link uses </a:t>
            </a:r>
            <a:r>
              <a:rPr lang="en-US" b="1" dirty="0"/>
              <a:t>a page name (including sub-directories if needed) as the target. It is “local” to the current server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39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923441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How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link to other sites (external)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To link the page of another website, again 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 of opening tag of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used 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value of the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 is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full web address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for the page you want to link to rather than just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filename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="https://www.google.com.pk"&gt; Click here &lt;/a&gt;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8959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r>
              <a:rPr lang="en-US" dirty="0" smtClean="0"/>
              <a:t> element (inside &lt;a&gt;) to use an image as a link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Images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can be added as follows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can add an image by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=“image-name”&gt;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=“abc.jpg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lvl="1">
              <a:buNone/>
            </a:pP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img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/>
              <a:t>="</a:t>
            </a:r>
            <a:r>
              <a:rPr lang="en-US" b="1" i="1" dirty="0" err="1" smtClean="0"/>
              <a:t>url</a:t>
            </a:r>
            <a:r>
              <a:rPr lang="en-US" b="1" dirty="0" smtClean="0"/>
              <a:t>" </a:t>
            </a:r>
            <a:r>
              <a:rPr lang="en-US" b="1" dirty="0" smtClean="0">
                <a:solidFill>
                  <a:srgbClr val="FF0000"/>
                </a:solidFill>
              </a:rPr>
              <a:t>alt</a:t>
            </a:r>
            <a:r>
              <a:rPr lang="en-US" b="1" dirty="0" smtClean="0"/>
              <a:t>="</a:t>
            </a:r>
            <a:r>
              <a:rPr lang="en-US" b="1" i="1" dirty="0" err="1" smtClean="0"/>
              <a:t>some_text</a:t>
            </a:r>
            <a:r>
              <a:rPr lang="en-US" b="1" dirty="0" smtClean="0"/>
              <a:t>"&gt;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7062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7659240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&lt;video&gt;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is used to add a video to a web page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This tag is provided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HTML5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 of the &lt;video&gt; tag is used to indicate the source of the video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add a video to our page as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&lt;video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=“abc.mp4”&gt;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&lt;video width="320" height="240" controls&gt;</a:t>
            </a:r>
            <a:endParaRPr lang="en-US" dirty="0"/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87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35065226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2960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tab is used to add a audio to a web page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This tag is provided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HTML5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 of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is used to indicate the source of the audio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add a audio to our page as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=“abc.mp3”&gt;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08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112301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Tables display information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rows and columns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Tables are commonly used to display all manner of data that fits in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such as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train schedules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television listings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financial reports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etc.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91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An HTML table consists of the &lt;table&gt; element and one or </a:t>
            </a:r>
            <a:r>
              <a:rPr lang="en-US" b="1" dirty="0" smtClean="0"/>
              <a:t>more elements like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Tables</a:t>
            </a:r>
            <a:r>
              <a:rPr lang="en-US" dirty="0" smtClean="0"/>
              <a:t> are divided into </a:t>
            </a:r>
            <a:r>
              <a:rPr lang="en-US" b="1" dirty="0" smtClean="0">
                <a:solidFill>
                  <a:srgbClr val="FF0000"/>
                </a:solidFill>
              </a:rPr>
              <a:t>table rows</a:t>
            </a:r>
            <a:r>
              <a:rPr lang="en-US" dirty="0" smtClean="0"/>
              <a:t> with the 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 tag.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Table rows </a:t>
            </a:r>
            <a:r>
              <a:rPr lang="en-US" dirty="0" smtClean="0"/>
              <a:t>are divided into </a:t>
            </a:r>
            <a:r>
              <a:rPr lang="en-US" b="1" dirty="0" smtClean="0">
                <a:solidFill>
                  <a:srgbClr val="FF0000"/>
                </a:solidFill>
              </a:rPr>
              <a:t>table data</a:t>
            </a:r>
            <a:r>
              <a:rPr lang="en-US" dirty="0" smtClean="0"/>
              <a:t> with the </a:t>
            </a:r>
            <a:r>
              <a:rPr lang="en-US" b="1" dirty="0" smtClean="0">
                <a:solidFill>
                  <a:srgbClr val="FF0000"/>
                </a:solidFill>
              </a:rPr>
              <a:t>&lt;td&gt;</a:t>
            </a:r>
            <a:r>
              <a:rPr lang="en-US" dirty="0" smtClean="0"/>
              <a:t> tag.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table row </a:t>
            </a:r>
            <a:r>
              <a:rPr lang="en-US" dirty="0" smtClean="0"/>
              <a:t>can also be divided into</a:t>
            </a:r>
            <a:r>
              <a:rPr lang="en-US" b="1" dirty="0" smtClean="0">
                <a:solidFill>
                  <a:srgbClr val="FF0000"/>
                </a:solidFill>
              </a:rPr>
              <a:t> table headings</a:t>
            </a:r>
            <a:r>
              <a:rPr lang="en-US" dirty="0" smtClean="0"/>
              <a:t> with the 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 tag.</a:t>
            </a:r>
          </a:p>
          <a:p>
            <a:endParaRPr lang="en-US" dirty="0" smtClean="0"/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Table level attributes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Row level attributes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Cell level attributes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45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13747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 using Table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Content Placeholder 6" descr="Tables for page layout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135801"/>
            <a:ext cx="8229600" cy="44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00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364114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HTML forms are used to collect user input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HTML </a:t>
            </a:r>
            <a:r>
              <a:rPr lang="en-US" b="1" dirty="0">
                <a:solidFill>
                  <a:srgbClr val="FF0000"/>
                </a:solidFill>
              </a:rPr>
              <a:t>forms </a:t>
            </a:r>
            <a:r>
              <a:rPr lang="en-US" dirty="0"/>
              <a:t>contain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Form </a:t>
            </a:r>
            <a:r>
              <a:rPr lang="en-US" b="1" dirty="0">
                <a:solidFill>
                  <a:srgbClr val="FF0000"/>
                </a:solidFill>
              </a:rPr>
              <a:t>elements are </a:t>
            </a:r>
            <a:r>
              <a:rPr lang="en-US" dirty="0"/>
              <a:t>different types of input elements, checkboxes, radio buttons, submit buttons, and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&lt;form&gt;</a:t>
            </a:r>
            <a:r>
              <a:rPr lang="en-US" dirty="0" smtClean="0"/>
              <a:t> element defines an HTML form:</a:t>
            </a:r>
          </a:p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i="1" dirty="0" smtClean="0"/>
              <a:t>form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015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670000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AU" b="1" dirty="0">
                <a:latin typeface="Calibri" pitchFamily="34" charset="0"/>
                <a:cs typeface="Calibri" pitchFamily="34" charset="0"/>
              </a:rPr>
              <a:t>Forms provide a means of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information from the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client to the server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HTML supports tags 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creating forms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however, it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 not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process the information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server-side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process form information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Server-side script runs on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receives data from a form and uses it to perform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set of tasks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667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71561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 dirty="0" smtClean="0">
                <a:latin typeface="Calibri" pitchFamily="34" charset="0"/>
                <a:cs typeface="Calibri" pitchFamily="34" charset="0"/>
              </a:rPr>
              <a:t>Common Form Attributes:</a:t>
            </a: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 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gives the URL of the application that is to receive and process the forms data</a:t>
            </a: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sets the HTTP method that the browser uses to send the form's data to the server for processing; Either </a:t>
            </a:r>
            <a:r>
              <a:rPr lang="en-AU" sz="3000" b="1" dirty="0">
                <a:latin typeface="Calibri" pitchFamily="34" charset="0"/>
                <a:cs typeface="Calibri" pitchFamily="34" charset="0"/>
                <a:hlinkClick r:id="rId6" action="ppaction://hlinkfile"/>
              </a:rPr>
              <a:t>POST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AU" sz="3000" b="1" dirty="0" smtClean="0">
                <a:latin typeface="Calibri" pitchFamily="34" charset="0"/>
                <a:cs typeface="Calibri" pitchFamily="34" charset="0"/>
                <a:hlinkClick r:id="rId7" action="ppaction://hlinkfile"/>
              </a:rPr>
              <a:t>GET</a:t>
            </a:r>
            <a:endParaRPr lang="en-AU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 –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name of the form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334359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New Attributes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Required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Placeholder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Autocomplete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Pattern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Disable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Read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4303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94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Elements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Textbox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 Password Field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Hidden Field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Checkbox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Radio Button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Text Area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Select List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Submit Button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Reset Button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New Elements</a:t>
            </a:r>
          </a:p>
          <a:p>
            <a:pPr lvl="1"/>
            <a:r>
              <a:rPr lang="en-US" b="1" dirty="0"/>
              <a:t>Email element</a:t>
            </a:r>
          </a:p>
          <a:p>
            <a:pPr lvl="1"/>
            <a:r>
              <a:rPr lang="en-US" b="1" dirty="0"/>
              <a:t>Date element</a:t>
            </a:r>
          </a:p>
          <a:p>
            <a:pPr lvl="1"/>
            <a:r>
              <a:rPr lang="en-US" b="1" dirty="0"/>
              <a:t>Number element</a:t>
            </a:r>
          </a:p>
          <a:p>
            <a:pPr lvl="1"/>
            <a:r>
              <a:rPr lang="en-US" b="1" dirty="0"/>
              <a:t>Color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2192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273870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XHTML</a:t>
            </a:r>
          </a:p>
          <a:p>
            <a:r>
              <a:rPr lang="en-US" b="1" dirty="0" err="1"/>
              <a:t>E</a:t>
            </a:r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b="1" dirty="0" err="1"/>
              <a:t>tensible</a:t>
            </a:r>
            <a:r>
              <a:rPr lang="en-US" b="1" dirty="0"/>
              <a:t> </a:t>
            </a:r>
            <a:r>
              <a:rPr lang="en-US" b="1" dirty="0" err="1">
                <a:solidFill>
                  <a:srgbClr val="FF0000"/>
                </a:solidFill>
              </a:rPr>
              <a:t>H</a:t>
            </a:r>
            <a:r>
              <a:rPr lang="en-US" b="1" dirty="0" err="1"/>
              <a:t>yper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dirty="0" err="1"/>
              <a:t>ext</a:t>
            </a:r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/>
              <a:t>anguage</a:t>
            </a:r>
          </a:p>
          <a:p>
            <a:r>
              <a:rPr lang="en-US" b="1" dirty="0"/>
              <a:t>XHTML is almost identical to HTML</a:t>
            </a:r>
          </a:p>
          <a:p>
            <a:r>
              <a:rPr lang="en-US" b="1" dirty="0">
                <a:solidFill>
                  <a:srgbClr val="FF0000"/>
                </a:solidFill>
              </a:rPr>
              <a:t>Stricter version </a:t>
            </a:r>
            <a:r>
              <a:rPr lang="en-US" b="1" dirty="0"/>
              <a:t>than HTML</a:t>
            </a:r>
          </a:p>
          <a:p>
            <a:r>
              <a:rPr lang="en-US" b="1" dirty="0"/>
              <a:t>XHTML is HTML defined as an XML application</a:t>
            </a:r>
          </a:p>
          <a:p>
            <a:r>
              <a:rPr lang="en-US" b="1" dirty="0"/>
              <a:t>XHTML is supported by all major browsers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5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Introduction to Web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web application development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Web Project Management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Requirement Engineering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Modeling web </a:t>
            </a:r>
            <a:r>
              <a:rPr lang="en-US" b="1" dirty="0" smtClean="0"/>
              <a:t>applications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Implementing and testing web applications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Web application architecture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74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7146024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Understand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basics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of CSS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CSS ( Cascading Style Sheets ) is a style sheet language that describes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presentation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style of an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Page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describes how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elements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must be rendered/displayed on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screen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Enforce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standards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uniformity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dynamic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effects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Works by allowing you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specify rules</a:t>
            </a:r>
          </a:p>
          <a:p>
            <a:pPr marL="469900" indent="-469900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69900" indent="-469900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317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642900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Understand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differences among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inline, internal and external style sheets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Understand the difference 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ids and classes.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Understand how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declare a style.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322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9964165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22316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Common font properties: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font-family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ont-size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ont-weight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font-style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ont-variant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277507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Group related information/sections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Home page: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form, registration form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User page: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user’s information, recent messages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Inbox: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Received messages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Outbox: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Sent messages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Send a message: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Send message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</a:p>
          <a:p>
            <a:pPr lvl="1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Liquid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vs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Fixed design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Div tag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the design</a:t>
            </a:r>
          </a:p>
          <a:p>
            <a:pPr lvl="1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116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189049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site map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2514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4290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page</a:t>
            </a:r>
            <a:endParaRPr lang="en-US" b="1" dirty="0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3048000" y="2667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266700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3048000" y="3619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810000"/>
            <a:ext cx="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19600" y="4267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Inbox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419600" y="48768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Outbox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419600" y="5486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a message</a:t>
            </a:r>
            <a:endParaRPr lang="en-US" b="1" dirty="0"/>
          </a:p>
        </p:txBody>
      </p:sp>
      <p:cxnSp>
        <p:nvCxnSpPr>
          <p:cNvPr id="16" name="Straight Connector 15"/>
          <p:cNvCxnSpPr>
            <a:endCxn id="13" idx="1"/>
          </p:cNvCxnSpPr>
          <p:nvPr/>
        </p:nvCxnSpPr>
        <p:spPr>
          <a:xfrm>
            <a:off x="3886200" y="44577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3886200" y="5067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1"/>
          </p:cNvCxnSpPr>
          <p:nvPr/>
        </p:nvCxnSpPr>
        <p:spPr>
          <a:xfrm>
            <a:off x="3886200" y="56769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86200" y="44577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86200" y="50673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247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423484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To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control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presentation of an element, you need to know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corresponding properties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Properties with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related functionalities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are grouped together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Properties to control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presentation of text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07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608184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Allows for scalable fonts</a:t>
            </a:r>
          </a:p>
          <a:p>
            <a:pPr algn="just"/>
            <a:r>
              <a:rPr lang="en-US" b="1" dirty="0"/>
              <a:t>Monitors vary in size of display and screen resolution</a:t>
            </a:r>
          </a:p>
          <a:p>
            <a:pPr lvl="1" algn="just"/>
            <a:r>
              <a:rPr lang="en-US" b="1" dirty="0"/>
              <a:t>Specifying a relative unit ensures a uniform viewing experience across the variety of monitors rendering your page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As a scalable font:</a:t>
            </a:r>
          </a:p>
          <a:p>
            <a:pPr lvl="1" algn="just"/>
            <a:r>
              <a:rPr lang="en-US" b="1" dirty="0"/>
              <a:t>body {font-size: 150%}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Use descriptive keywords: xx-small through xx-large:</a:t>
            </a:r>
          </a:p>
          <a:p>
            <a:pPr lvl="1" algn="just"/>
            <a:r>
              <a:rPr lang="en-US" b="1" dirty="0"/>
              <a:t>b {font-size: xx-large}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2905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831038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Introduction to CSS3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CSS3 Properties.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Rounded Corners, Box Shadows.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CSS3 Transformations.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CSS3 Media Queries.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667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CSS3 is split up into </a:t>
            </a:r>
            <a:r>
              <a:rPr lang="en-US" b="1" dirty="0">
                <a:solidFill>
                  <a:srgbClr val="FF0000"/>
                </a:solidFill>
              </a:rPr>
              <a:t>"modules". </a:t>
            </a:r>
            <a:r>
              <a:rPr lang="en-US" b="1" dirty="0" smtClean="0"/>
              <a:t>Some </a:t>
            </a:r>
            <a:r>
              <a:rPr lang="en-US" b="1" dirty="0"/>
              <a:t>of the most important CSS3 modules </a:t>
            </a:r>
            <a:r>
              <a:rPr lang="en-US" b="1" dirty="0" smtClean="0"/>
              <a:t>are</a:t>
            </a:r>
            <a:endParaRPr lang="en-US" b="1" dirty="0"/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Selectors</a:t>
            </a:r>
          </a:p>
          <a:p>
            <a:pPr lvl="1"/>
            <a:r>
              <a:rPr lang="en-US" b="1" dirty="0"/>
              <a:t> Box Model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Backgrounds and Borders</a:t>
            </a:r>
          </a:p>
          <a:p>
            <a:pPr lvl="1"/>
            <a:r>
              <a:rPr lang="en-US" b="1" dirty="0"/>
              <a:t> Text Effects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2D/3D Transformations</a:t>
            </a:r>
          </a:p>
          <a:p>
            <a:pPr lvl="1"/>
            <a:r>
              <a:rPr lang="en-US" b="1" dirty="0"/>
              <a:t> Animations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Multiple Column Layout</a:t>
            </a:r>
          </a:p>
          <a:p>
            <a:pPr lvl="1"/>
            <a:r>
              <a:rPr lang="en-US" b="1" dirty="0"/>
              <a:t> User Interface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86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497269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 media query consists of a media type and can contain one or more expressions, which resolve to either true or false.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Media </a:t>
            </a:r>
            <a:r>
              <a:rPr lang="en-US" b="1" dirty="0">
                <a:solidFill>
                  <a:srgbClr val="FF0000"/>
                </a:solidFill>
              </a:rPr>
              <a:t>queries </a:t>
            </a:r>
            <a:r>
              <a:rPr lang="en-US" b="1" dirty="0"/>
              <a:t>can be used to check many things, such as:</a:t>
            </a:r>
          </a:p>
          <a:p>
            <a:pPr lvl="1"/>
            <a:r>
              <a:rPr lang="en-US" b="1" dirty="0"/>
              <a:t>width and height of the viewport</a:t>
            </a:r>
          </a:p>
          <a:p>
            <a:pPr lvl="1"/>
            <a:r>
              <a:rPr lang="en-US" b="1" dirty="0"/>
              <a:t>width and height of the device</a:t>
            </a:r>
          </a:p>
          <a:p>
            <a:pPr lvl="1"/>
            <a:r>
              <a:rPr lang="en-US" b="1" dirty="0"/>
              <a:t>orientation (is the tablet/phone in landscape or portrait mode?)</a:t>
            </a:r>
          </a:p>
          <a:p>
            <a:pPr lvl="1"/>
            <a:r>
              <a:rPr lang="en-US" b="1" dirty="0"/>
              <a:t>resolution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35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en-US" b="1" dirty="0"/>
              <a:t>Introduction to </a:t>
            </a:r>
            <a:r>
              <a:rPr lang="en-US" b="1" dirty="0" smtClean="0"/>
              <a:t>HTML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HTML Links and navigation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Adding Image, audio and video files to web pages 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Tables in HTML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HTML FORMS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HTML 5 Form </a:t>
            </a:r>
            <a:r>
              <a:rPr lang="en-US" b="1" dirty="0" err="1"/>
              <a:t>elments</a:t>
            </a:r>
            <a:endParaRPr lang="en-US" dirty="0"/>
          </a:p>
          <a:p>
            <a:pPr marL="514350" lvl="0" indent="-51435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0656278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Introduction to Web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web application development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Web Project Management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Requirement Engineering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Modeling web </a:t>
            </a:r>
            <a:r>
              <a:rPr lang="en-US" b="1" dirty="0" smtClean="0"/>
              <a:t>applications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Implementing and testing web applications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Web application architecture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7616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839369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en-US" b="1" dirty="0"/>
              <a:t>Introduction to </a:t>
            </a:r>
            <a:r>
              <a:rPr lang="en-US" b="1" dirty="0" smtClean="0"/>
              <a:t>HTML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HTML Links and navigation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Adding Image, audio and video files to web pages 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Tables in HTML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HTML FORMS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HTML 5 Form </a:t>
            </a:r>
            <a:r>
              <a:rPr lang="en-US" b="1" dirty="0" err="1"/>
              <a:t>elments</a:t>
            </a:r>
            <a:endParaRPr lang="en-US" dirty="0"/>
          </a:p>
          <a:p>
            <a:pPr marL="514350" lvl="0" indent="-51435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424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2310126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Introduction to Cascading Style-sheets (CSS)</a:t>
            </a:r>
            <a:endParaRPr lang="en-US" dirty="0"/>
          </a:p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Page Layout </a:t>
            </a:r>
            <a:endParaRPr lang="en-US" dirty="0"/>
          </a:p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CSS Properties</a:t>
            </a:r>
            <a:endParaRPr lang="en-US" dirty="0"/>
          </a:p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CSS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1552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Introduction to Cascading Style-sheets (CSS)</a:t>
            </a:r>
            <a:endParaRPr lang="en-US" dirty="0"/>
          </a:p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Page Layout </a:t>
            </a:r>
            <a:endParaRPr lang="en-US" dirty="0"/>
          </a:p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CSS Properties</a:t>
            </a:r>
            <a:endParaRPr lang="en-US" dirty="0"/>
          </a:p>
          <a:p>
            <a:pPr marL="514350" indent="-514350">
              <a:buFont typeface="+mj-lt"/>
              <a:buAutoNum type="arabicPeriod" startAt="14"/>
            </a:pPr>
            <a:r>
              <a:rPr lang="en-US" b="1" dirty="0"/>
              <a:t>CSS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223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475830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What is web?</a:t>
            </a:r>
          </a:p>
          <a:p>
            <a:r>
              <a:rPr lang="en-US" b="1" dirty="0"/>
              <a:t>Web applications</a:t>
            </a:r>
          </a:p>
          <a:p>
            <a:r>
              <a:rPr lang="en-US" b="1" dirty="0"/>
              <a:t>The case for web engineering</a:t>
            </a:r>
          </a:p>
          <a:p>
            <a:r>
              <a:rPr lang="en-US" b="1" dirty="0">
                <a:solidFill>
                  <a:srgbClr val="FF0000"/>
                </a:solidFill>
              </a:rPr>
              <a:t>Categories of web </a:t>
            </a:r>
            <a:r>
              <a:rPr lang="en-US" b="1" dirty="0" smtClean="0">
                <a:solidFill>
                  <a:srgbClr val="FF0000"/>
                </a:solidFill>
              </a:rPr>
              <a:t>applications</a:t>
            </a:r>
          </a:p>
          <a:p>
            <a:pPr lvl="1"/>
            <a:r>
              <a:rPr lang="en-US" b="1" dirty="0" smtClean="0"/>
              <a:t>Document-centric web</a:t>
            </a:r>
          </a:p>
          <a:p>
            <a:pPr lvl="1"/>
            <a:r>
              <a:rPr lang="en-US" b="1" dirty="0" smtClean="0"/>
              <a:t>Interactive and transactional web applications</a:t>
            </a:r>
          </a:p>
          <a:p>
            <a:pPr lvl="1"/>
            <a:r>
              <a:rPr lang="en-US" b="1" dirty="0" smtClean="0"/>
              <a:t>Workflow-based web applications</a:t>
            </a:r>
          </a:p>
          <a:p>
            <a:pPr lvl="1"/>
            <a:r>
              <a:rPr lang="en-US" b="1" dirty="0" smtClean="0"/>
              <a:t>Collaborative and social web applications</a:t>
            </a:r>
          </a:p>
          <a:p>
            <a:pPr lvl="1"/>
            <a:r>
              <a:rPr lang="en-US" b="1" dirty="0" smtClean="0"/>
              <a:t>Portal-oriented web applications</a:t>
            </a:r>
          </a:p>
          <a:p>
            <a:pPr lvl="1"/>
            <a:r>
              <a:rPr lang="en-US" b="1" dirty="0" smtClean="0"/>
              <a:t>Ubiquitous web applications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Characteristics of web </a:t>
            </a:r>
            <a:r>
              <a:rPr lang="en-US" b="1" dirty="0" smtClean="0">
                <a:solidFill>
                  <a:srgbClr val="FF0000"/>
                </a:solidFill>
              </a:rPr>
              <a:t>applications</a:t>
            </a:r>
          </a:p>
          <a:p>
            <a:pPr lvl="1"/>
            <a:r>
              <a:rPr lang="en-US" b="1" dirty="0" smtClean="0"/>
              <a:t>(Product, Usage, Development)</a:t>
            </a:r>
            <a:endParaRPr lang="en-US" b="1" dirty="0"/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864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4861534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Web engineering extends </a:t>
            </a:r>
            <a:r>
              <a:rPr lang="en-US" b="1" i="1" dirty="0"/>
              <a:t>Software Engineering</a:t>
            </a:r>
            <a:r>
              <a:rPr lang="en-US" b="1" dirty="0"/>
              <a:t> to Web applications</a:t>
            </a:r>
          </a:p>
          <a:p>
            <a:r>
              <a:rPr lang="en-US" b="1" dirty="0"/>
              <a:t>Why web engineering?</a:t>
            </a:r>
          </a:p>
          <a:p>
            <a:r>
              <a:rPr lang="en-US" b="1" dirty="0"/>
              <a:t>Web applications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/>
              <a:t>Integration: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Internal</a:t>
            </a:r>
            <a:r>
              <a:rPr lang="en-US" b="1" dirty="0"/>
              <a:t>: with existing legacy systems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External</a:t>
            </a:r>
            <a:r>
              <a:rPr lang="en-US" b="1" dirty="0"/>
              <a:t>: with Web </a:t>
            </a:r>
            <a:r>
              <a:rPr lang="en-US" b="1" dirty="0" smtClean="0"/>
              <a:t>services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Integration issues: </a:t>
            </a:r>
            <a:r>
              <a:rPr lang="en-US" b="1" dirty="0" smtClean="0"/>
              <a:t>correct interaction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86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992916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Development Process model</a:t>
            </a:r>
          </a:p>
          <a:p>
            <a:pPr lvl="1"/>
            <a:r>
              <a:rPr lang="en-US" b="1" dirty="0"/>
              <a:t>software development process activities</a:t>
            </a:r>
          </a:p>
          <a:p>
            <a:r>
              <a:rPr lang="en-US" b="1" dirty="0"/>
              <a:t>Requirement for a web development process </a:t>
            </a:r>
            <a:r>
              <a:rPr lang="en-US" b="1" dirty="0" smtClean="0"/>
              <a:t>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Rational </a:t>
            </a:r>
            <a:r>
              <a:rPr lang="en-US" b="1" dirty="0">
                <a:solidFill>
                  <a:srgbClr val="FF0000"/>
                </a:solidFill>
              </a:rPr>
              <a:t>unified process model (RUP)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 modern process model derived from the work on the UML and associated process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b="1" dirty="0" smtClean="0"/>
              <a:t>RUP is a </a:t>
            </a:r>
            <a:r>
              <a:rPr lang="en-US" b="1" dirty="0" smtClean="0">
                <a:solidFill>
                  <a:srgbClr val="FF0000"/>
                </a:solidFill>
              </a:rPr>
              <a:t>heavyweight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phase oriented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incremental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iterative</a:t>
            </a:r>
            <a:r>
              <a:rPr lang="en-US" b="1" dirty="0" smtClean="0"/>
              <a:t> process</a:t>
            </a:r>
          </a:p>
          <a:p>
            <a:pPr lvl="1"/>
            <a:r>
              <a:rPr lang="en-US" b="1" dirty="0" smtClean="0"/>
              <a:t>suitability </a:t>
            </a:r>
            <a:r>
              <a:rPr lang="en-US" b="1" dirty="0"/>
              <a:t>for web application development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59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1936</Words>
  <Application>Microsoft Office PowerPoint</Application>
  <PresentationFormat>On-screen Show (4:3)</PresentationFormat>
  <Paragraphs>430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565</cp:revision>
  <dcterms:created xsi:type="dcterms:W3CDTF">2013-12-11T04:17:36Z</dcterms:created>
  <dcterms:modified xsi:type="dcterms:W3CDTF">2016-02-10T16:54:26Z</dcterms:modified>
</cp:coreProperties>
</file>