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notesSlides/notesSlide16.xml" ContentType="application/vnd.openxmlformats-officedocument.presentationml.notesSlid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31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diagrams/quickStyle36.xml" ContentType="application/vnd.openxmlformats-officedocument.drawingml.diagramStyl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notesSlides/notesSlide13.xml" ContentType="application/vnd.openxmlformats-officedocument.presentationml.notesSlid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quickStyle19.xml" ContentType="application/vnd.openxmlformats-officedocument.drawingml.diagramStyle+xml"/>
  <Override PartName="/ppt/notesSlides/notesSlide18.xml" ContentType="application/vnd.openxmlformats-officedocument.presentationml.notesSlid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notesSlides/notesSlide32.xml" ContentType="application/vnd.openxmlformats-officedocument.presentationml.notesSlide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notesSlides/notesSlide19.xml" ContentType="application/vnd.openxmlformats-officedocument.presentationml.notesSlide+xml"/>
  <Override PartName="/ppt/diagrams/quickStyle49.xml" ContentType="application/vnd.openxmlformats-officedocument.drawingml.diagramStyl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quickStyle27.xml" ContentType="application/vnd.openxmlformats-officedocument.drawingml.diagramStyle+xml"/>
  <Override PartName="/ppt/notesSlides/notesSlide26.xml" ContentType="application/vnd.openxmlformats-officedocument.presentationml.notesSlid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quickStyle34.xml" ContentType="application/vnd.openxmlformats-officedocument.drawingml.diagramStyle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notesSlides/notesSlide40.xml" ContentType="application/vnd.openxmlformats-officedocument.presentationml.notesSlide+xml"/>
  <Override PartName="/ppt/diagrams/colors48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notesSlides/notesSlide34.xml" ContentType="application/vnd.openxmlformats-officedocument.presentationml.notesSlid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notesSlides/notesSlide23.xml" ContentType="application/vnd.openxmlformats-officedocument.presentationml.notesSlid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29.xml" ContentType="application/vnd.openxmlformats-officedocument.drawingml.diagramStyl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notesSlides/notesSlide31.xml" ContentType="application/vnd.openxmlformats-officedocument.presentationml.notesSlid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notesSlides/notesSlide36.xml" ContentType="application/vnd.openxmlformats-officedocument.presentationml.notesSlide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notesSlides/notesSlide25.xml" ContentType="application/vnd.openxmlformats-officedocument.presentationml.notesSlid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layout37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3" r:id="rId2"/>
    <p:sldId id="434" r:id="rId3"/>
    <p:sldId id="435" r:id="rId4"/>
    <p:sldId id="285" r:id="rId5"/>
    <p:sldId id="396" r:id="rId6"/>
    <p:sldId id="430" r:id="rId7"/>
    <p:sldId id="352" r:id="rId8"/>
    <p:sldId id="388" r:id="rId9"/>
    <p:sldId id="437" r:id="rId10"/>
    <p:sldId id="438" r:id="rId11"/>
    <p:sldId id="389" r:id="rId12"/>
    <p:sldId id="390" r:id="rId13"/>
    <p:sldId id="391" r:id="rId14"/>
    <p:sldId id="392" r:id="rId15"/>
    <p:sldId id="393" r:id="rId16"/>
    <p:sldId id="394" r:id="rId17"/>
    <p:sldId id="397" r:id="rId18"/>
    <p:sldId id="439" r:id="rId19"/>
    <p:sldId id="395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9" r:id="rId30"/>
    <p:sldId id="408" r:id="rId31"/>
    <p:sldId id="410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1" r:id="rId50"/>
    <p:sldId id="432" r:id="rId51"/>
    <p:sldId id="43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0D75FA5D-8600-406D-9489-435EA4F78E95}">
          <p14:sldIdLst>
            <p14:sldId id="256"/>
            <p14:sldId id="285"/>
            <p14:sldId id="396"/>
            <p14:sldId id="430"/>
            <p14:sldId id="352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9"/>
            <p14:sldId id="408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387"/>
            <p14:sldId id="431"/>
            <p14:sldId id="432"/>
          </p14:sldIdLst>
        </p14:section>
        <p14:section name="Untitled Section" id="{9D65C9B4-8F73-4BC1-95D4-B02202BB2EE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86535" autoAdjust="0"/>
  </p:normalViewPr>
  <p:slideViewPr>
    <p:cSldViewPr>
      <p:cViewPr varScale="1">
        <p:scale>
          <a:sx n="59" d="100"/>
          <a:sy n="59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b="1" dirty="0" smtClean="0"/>
            <a:t>Web Technologies and Programming</a:t>
          </a:r>
        </a:p>
        <a:p>
          <a:pPr algn="ctr" rtl="0"/>
          <a:r>
            <a:rPr lang="en-US" sz="3600" b="1" dirty="0" smtClean="0"/>
            <a:t>Lecture 32</a:t>
          </a:r>
          <a:endParaRPr lang="en-US" sz="3600" b="1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1D67C030-9FF4-4D65-B8D6-6F56DFA09E67}" type="presOf" srcId="{FD71A567-23F0-42D0-A2E6-3886C0DAA8C4}" destId="{A066085A-9674-46E4-B0BF-D0C728A69A1C}" srcOrd="0" destOrd="0" presId="urn:microsoft.com/office/officeart/2005/8/layout/vList2"/>
    <dgm:cxn modelId="{9D53F513-07B0-4699-9276-3B850103AAA3}" type="presOf" srcId="{1A4D2600-6C97-4F32-B00F-D96585924F45}" destId="{FE07BE64-8717-48DF-AE6A-829B547CC5F7}" srcOrd="0" destOrd="0" presId="urn:microsoft.com/office/officeart/2005/8/layout/vList2"/>
    <dgm:cxn modelId="{3099BB24-0C7D-49C4-B1F0-CF22F46BA6D4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Guidelines of Good Interface Design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64E91F-4BBC-4D6F-92C1-09C9D1B6F726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D032D78-DA8C-46E4-AB38-91F589E0F4DA}" type="presOf" srcId="{3ACEC7D9-09CB-4566-81F5-8EBF03B8E10E}" destId="{EE9EB026-F41F-45EA-ABE8-7123B2252BD0}" srcOrd="0" destOrd="0" presId="urn:microsoft.com/office/officeart/2005/8/layout/vList2"/>
    <dgm:cxn modelId="{A89CC985-CA41-4A7E-B682-0E86B627EAB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 Introduction to JavaScript.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35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81C1A59-B408-48B0-AE45-8DB084C51FF3}" type="presOf" srcId="{7E7993E3-BEB0-427C-A7A6-A7B650348FD2}" destId="{BAD4E54E-1427-407A-8D17-0C74786A588D}" srcOrd="0" destOrd="0" presId="urn:microsoft.com/office/officeart/2005/8/layout/vList2"/>
    <dgm:cxn modelId="{7D649E8C-4E46-41E1-9CEC-39BC9F4BABAA}" type="presOf" srcId="{3ACEC7D9-09CB-4566-81F5-8EBF03B8E10E}" destId="{EE9EB026-F41F-45EA-ABE8-7123B2252BD0}" srcOrd="0" destOrd="0" presId="urn:microsoft.com/office/officeart/2005/8/layout/vList2"/>
    <dgm:cxn modelId="{7F96C3BD-DB17-4F18-BBA9-D285C863D9B3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 Introduction to JavaScript.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35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27382E-7724-43FF-9435-C305FC4A5D85}" type="presOf" srcId="{3ACEC7D9-09CB-4566-81F5-8EBF03B8E10E}" destId="{EE9EB026-F41F-45EA-ABE8-7123B2252BD0}" srcOrd="0" destOrd="0" presId="urn:microsoft.com/office/officeart/2005/8/layout/vList2"/>
    <dgm:cxn modelId="{AF8C522F-44FD-4F4E-B0FB-EB21D5895BA0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D4FCA40-9038-462C-97DC-22CECE5851D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 Introduction to JavaScript.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35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3AC090-2295-4123-BB9E-9843BAD06FF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DEFC5A1-865B-4BDA-84ED-41BA588F38C3}" type="presOf" srcId="{7E7993E3-BEB0-427C-A7A6-A7B650348FD2}" destId="{BAD4E54E-1427-407A-8D17-0C74786A588D}" srcOrd="0" destOrd="0" presId="urn:microsoft.com/office/officeart/2005/8/layout/vList2"/>
    <dgm:cxn modelId="{C75AF6C8-41FE-4166-8EA7-2D49B1364D9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3. Dialog Boxes in JavaScript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35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C42B4-BCEC-4512-83EB-CD2B3397999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5E02F60-E6C3-426E-80D7-6B6DC2548270}" type="presOf" srcId="{3ACEC7D9-09CB-4566-81F5-8EBF03B8E10E}" destId="{EE9EB026-F41F-45EA-ABE8-7123B2252BD0}" srcOrd="0" destOrd="0" presId="urn:microsoft.com/office/officeart/2005/8/layout/vList2"/>
    <dgm:cxn modelId="{20A09E47-5471-4ED3-B644-6F02692A3E42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4. Document Object Model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35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2BBBA-F36F-47FA-8F16-EA10F158D224}" type="presOf" srcId="{7E7993E3-BEB0-427C-A7A6-A7B650348FD2}" destId="{BAD4E54E-1427-407A-8D17-0C74786A588D}" srcOrd="0" destOrd="0" presId="urn:microsoft.com/office/officeart/2005/8/layout/vList2"/>
    <dgm:cxn modelId="{426A219D-D7B4-4744-AF8E-2C1674449B5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EFA746A-B303-4B52-9FB2-62A8DE2FAE4A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4. Document Object Model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35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FCC451-73DC-4691-9AEF-EFDAFBFC9A1A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2827893-23E3-49B8-BEF1-500ED1A3EF92}" type="presOf" srcId="{7E7993E3-BEB0-427C-A7A6-A7B650348FD2}" destId="{BAD4E54E-1427-407A-8D17-0C74786A588D}" srcOrd="0" destOrd="0" presId="urn:microsoft.com/office/officeart/2005/8/layout/vList2"/>
    <dgm:cxn modelId="{7279B535-8E54-4B4D-BD91-0E4EF2163674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4.1 </a:t>
          </a:r>
          <a:r>
            <a:rPr lang="en-US" b="1" i="0" dirty="0" smtClean="0"/>
            <a:t>HTML DOM Elements</a:t>
          </a:r>
          <a:endParaRPr lang="en-US" b="1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50A4B6-0149-4444-9E12-D94D4FAAACFD}" type="presOf" srcId="{3728125B-E2CF-4F6E-A028-E84444CD9056}" destId="{5BB62395-2E48-4B10-B79C-FA219043040E}" srcOrd="0" destOrd="0" presId="urn:microsoft.com/office/officeart/2005/8/layout/vList2"/>
    <dgm:cxn modelId="{26F2D69F-D7DC-4688-85E5-C3CB6145B188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6BF92D3-B6A2-4358-92E3-4DC2669D9970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5. Controlling the Backgrounds Dynamically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882" custLinFactNeighborY="21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4C6C2-5C28-4521-BAA2-638E8A07F0B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A9500CC4-04BF-45BC-B9EB-247DB782290B}" type="presOf" srcId="{3ACEC7D9-09CB-4566-81F5-8EBF03B8E10E}" destId="{EE9EB026-F41F-45EA-ABE8-7123B2252BD0}" srcOrd="0" destOrd="0" presId="urn:microsoft.com/office/officeart/2005/8/layout/vList2"/>
    <dgm:cxn modelId="{FD4AA42C-F73D-416F-A106-BB2D169E9F6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6. Working with Images.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852" custLinFactNeighborY="-5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30CA55-FE8B-4057-A51A-F93B90D8A0A3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7B72491-D88E-4AB6-9068-E6AB79003F7E}" type="presOf" srcId="{7E7993E3-BEB0-427C-A7A6-A7B650348FD2}" destId="{BAD4E54E-1427-407A-8D17-0C74786A588D}" srcOrd="0" destOrd="0" presId="urn:microsoft.com/office/officeart/2005/8/layout/vList2"/>
    <dgm:cxn modelId="{853335A3-CD77-416D-AC1D-6A347BBCE2E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b="1" dirty="0" smtClean="0"/>
            <a:t>Summary of Lecture 16 - 30</a:t>
          </a:r>
          <a:endParaRPr lang="en-US" sz="3600" b="1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3BC66F47-D532-4CC0-AD32-EDBF01249B77}" type="presOf" srcId="{1A4D2600-6C97-4F32-B00F-D96585924F45}" destId="{FE07BE64-8717-48DF-AE6A-829B547CC5F7}" srcOrd="0" destOrd="0" presId="urn:microsoft.com/office/officeart/2005/8/layout/vList2"/>
    <dgm:cxn modelId="{ED9576EE-289A-4E55-95E0-D2EA0DF8A326}" type="presOf" srcId="{FD71A567-23F0-42D0-A2E6-3886C0DAA8C4}" destId="{A066085A-9674-46E4-B0BF-D0C728A69A1C}" srcOrd="0" destOrd="0" presId="urn:microsoft.com/office/officeart/2005/8/layout/vList2"/>
    <dgm:cxn modelId="{04DB382B-D5A1-4876-8266-8B871423ED08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7. Working with dates.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852" custLinFactNeighborY="-5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850E75-8C73-44EB-B790-A86087C8700F}" type="presOf" srcId="{3ACEC7D9-09CB-4566-81F5-8EBF03B8E10E}" destId="{EE9EB026-F41F-45EA-ABE8-7123B2252BD0}" srcOrd="0" destOrd="0" presId="urn:microsoft.com/office/officeart/2005/8/layout/vList2"/>
    <dgm:cxn modelId="{92F1B8AA-7CD2-4384-9A0E-0F7F114C010B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416A976-9437-4973-B3A9-5E02C733DEE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8. History Object.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852" custLinFactNeighborY="-5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F7D808-1071-49E0-8B01-468AF4A6BDC5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4BFAF184-E44F-43EC-8F50-942139682FC7}" type="presOf" srcId="{3ACEC7D9-09CB-4566-81F5-8EBF03B8E10E}" destId="{EE9EB026-F41F-45EA-ABE8-7123B2252BD0}" srcOrd="0" destOrd="0" presId="urn:microsoft.com/office/officeart/2005/8/layout/vList2"/>
    <dgm:cxn modelId="{34AF9423-51A8-4B8E-82B1-3AA64EF2A78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9. Navigator Object.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852" custLinFactNeighborY="-5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B63FE9-71F2-4641-BA8E-11703DD91389}" type="presOf" srcId="{7E7993E3-BEB0-427C-A7A6-A7B650348FD2}" destId="{BAD4E54E-1427-407A-8D17-0C74786A588D}" srcOrd="0" destOrd="0" presId="urn:microsoft.com/office/officeart/2005/8/layout/vList2"/>
    <dgm:cxn modelId="{D33A75E0-222E-401F-B8E8-FD0B7D3934DB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C2378FC-258A-45E9-9F2C-D9738FCAE033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10. Screen Object.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852" custLinFactNeighborY="-5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ABCBB5-8CE3-4B95-9565-7A99915BA26D}" type="presOf" srcId="{3ACEC7D9-09CB-4566-81F5-8EBF03B8E10E}" destId="{EE9EB026-F41F-45EA-ABE8-7123B2252BD0}" srcOrd="0" destOrd="0" presId="urn:microsoft.com/office/officeart/2005/8/layout/vList2"/>
    <dgm:cxn modelId="{4835AE6B-6D24-48D9-9CBB-D50CE12CFE05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A734ED00-B3B5-4935-9A3A-C19B2FA6B177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11. Form Object.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852" custLinFactNeighborY="-5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3E1C8-0CFE-4774-92CA-7A159233B685}" type="presOf" srcId="{3ACEC7D9-09CB-4566-81F5-8EBF03B8E10E}" destId="{EE9EB026-F41F-45EA-ABE8-7123B2252BD0}" srcOrd="0" destOrd="0" presId="urn:microsoft.com/office/officeart/2005/8/layout/vList2"/>
    <dgm:cxn modelId="{AC9802B2-AED0-409A-84CB-84704BAB330F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9CC7EFA-90F6-4239-A489-51F8B259BBC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12. Introduction to </a:t>
          </a:r>
          <a:r>
            <a:rPr lang="en-US" dirty="0" err="1" smtClean="0"/>
            <a:t>jQuery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25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72DEC-5149-445E-A47D-8554AAFF3466}" type="presOf" srcId="{7E7993E3-BEB0-427C-A7A6-A7B650348FD2}" destId="{BAD4E54E-1427-407A-8D17-0C74786A588D}" srcOrd="0" destOrd="0" presId="urn:microsoft.com/office/officeart/2005/8/layout/vList2"/>
    <dgm:cxn modelId="{DA390F7A-EA2B-41FC-85BA-6FDD9B6EC9F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BBD7934-D5B2-4DF0-AE4B-33337D6E4EA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12. Introduction to </a:t>
          </a:r>
          <a:r>
            <a:rPr lang="en-US" dirty="0" err="1" smtClean="0"/>
            <a:t>jQuery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25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7549A5-62D3-4924-95CC-D6F8FDDC730C}" type="presOf" srcId="{7E7993E3-BEB0-427C-A7A6-A7B650348FD2}" destId="{BAD4E54E-1427-407A-8D17-0C74786A588D}" srcOrd="0" destOrd="0" presId="urn:microsoft.com/office/officeart/2005/8/layout/vList2"/>
    <dgm:cxn modelId="{D6520502-BE26-48BB-A17C-719D46F3F60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CB1AD56-1850-40B3-AA0C-06B57073143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13. XML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25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A69FB2-5023-423C-8D70-43FA2C45353F}" type="presOf" srcId="{3ACEC7D9-09CB-4566-81F5-8EBF03B8E10E}" destId="{EE9EB026-F41F-45EA-ABE8-7123B2252BD0}" srcOrd="0" destOrd="0" presId="urn:microsoft.com/office/officeart/2005/8/layout/vList2"/>
    <dgm:cxn modelId="{08E738D5-9B20-463D-8ACE-E3017BDB712E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20B63BA-E373-477A-BA41-6269F5C6CDA4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14. PHP (Part 1)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25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0FDF67B-D739-46EF-B680-ED585D39D02A}" type="presOf" srcId="{3ACEC7D9-09CB-4566-81F5-8EBF03B8E10E}" destId="{EE9EB026-F41F-45EA-ABE8-7123B2252BD0}" srcOrd="0" destOrd="0" presId="urn:microsoft.com/office/officeart/2005/8/layout/vList2"/>
    <dgm:cxn modelId="{FD88A96A-4546-4206-9BF0-64D5753A10F4}" type="presOf" srcId="{7E7993E3-BEB0-427C-A7A6-A7B650348FD2}" destId="{BAD4E54E-1427-407A-8D17-0C74786A588D}" srcOrd="0" destOrd="0" presId="urn:microsoft.com/office/officeart/2005/8/layout/vList2"/>
    <dgm:cxn modelId="{FC1EB779-BD92-43E6-8E16-5B33A234E93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14. PHP (Part 1)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A81B4E-BE0C-4210-89C1-03679A8AB7EF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6C6437A-A5C3-46EC-AD80-BB161D6EAEA2}" type="presOf" srcId="{3ACEC7D9-09CB-4566-81F5-8EBF03B8E10E}" destId="{EE9EB026-F41F-45EA-ABE8-7123B2252BD0}" srcOrd="0" destOrd="0" presId="urn:microsoft.com/office/officeart/2005/8/layout/vList2"/>
    <dgm:cxn modelId="{5573B644-ABBD-4D0A-8446-EDE1B4820327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212A7-7EA1-49B4-BEDF-A0A23DE9927F}" type="presOf" srcId="{7040C602-7C62-42D3-85B6-27A672F02FAD}" destId="{D2E18DF1-694E-48C4-9EB1-AA0EA1F7CCB0}" srcOrd="0" destOrd="0" presId="urn:microsoft.com/office/officeart/2005/8/layout/vList2"/>
    <dgm:cxn modelId="{551B2669-CEEA-49BB-8994-73C6D46B9550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490C481D-6124-4D7C-86B1-0E9612659EF2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14. PHP (Part 2)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0DF510-B802-4163-A9E7-CEEE25BB41F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66C7688-6CE8-410B-8EE6-47FAD3661287}" type="presOf" srcId="{7E7993E3-BEB0-427C-A7A6-A7B650348FD2}" destId="{BAD4E54E-1427-407A-8D17-0C74786A588D}" srcOrd="0" destOrd="0" presId="urn:microsoft.com/office/officeart/2005/8/layout/vList2"/>
    <dgm:cxn modelId="{C223B020-5DD8-4ADB-BE86-C82FACADB2B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15. PHP (Part 2)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8D387-6B05-4AC8-ADC7-5019ACC2F6D3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E4726EB-F5DD-4D12-8867-2BAC2F321FC6}" type="presOf" srcId="{7E7993E3-BEB0-427C-A7A6-A7B650348FD2}" destId="{BAD4E54E-1427-407A-8D17-0C74786A588D}" srcOrd="0" destOrd="0" presId="urn:microsoft.com/office/officeart/2005/8/layout/vList2"/>
    <dgm:cxn modelId="{38F93903-ED93-4EAA-98DD-81BE1B7BC34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15. PHP (Part 2)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ACD47B-A15E-4DED-B924-ADF1DF26158E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5DF9C24-E0D1-487D-8FB9-A7FA074ECC68}" type="presOf" srcId="{7E7993E3-BEB0-427C-A7A6-A7B650348FD2}" destId="{BAD4E54E-1427-407A-8D17-0C74786A588D}" srcOrd="0" destOrd="0" presId="urn:microsoft.com/office/officeart/2005/8/layout/vList2"/>
    <dgm:cxn modelId="{A32505B3-FEE4-40B9-A868-A8578F8DA9DF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16. Passing Data Between Pages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08D1C-C533-48C0-B1D1-22D317ED2A97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E869FC6-F195-45FD-808D-873D1BF82A60}" type="presOf" srcId="{3ACEC7D9-09CB-4566-81F5-8EBF03B8E10E}" destId="{EE9EB026-F41F-45EA-ABE8-7123B2252BD0}" srcOrd="0" destOrd="0" presId="urn:microsoft.com/office/officeart/2005/8/layout/vList2"/>
    <dgm:cxn modelId="{3A3D1EB3-5BB4-4508-A0F5-CBCA84A0261F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16. Passing Data Between Pages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349" custLinFactNeighborY="1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1EC0CD-2E99-43BC-9A4C-8EEB6410398E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7E1F6A4-05BB-4C6D-BB3F-78914CD8E017}" type="presOf" srcId="{3ACEC7D9-09CB-4566-81F5-8EBF03B8E10E}" destId="{EE9EB026-F41F-45EA-ABE8-7123B2252BD0}" srcOrd="0" destOrd="0" presId="urn:microsoft.com/office/officeart/2005/8/layout/vList2"/>
    <dgm:cxn modelId="{C554D96C-D08E-4C8B-940D-21DF2F0B5384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17. Validating User Input</a:t>
          </a:r>
          <a:endParaRPr lang="en-US" b="1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ScaleY="50594" custLinFactNeighborX="-67593" custLinFactNeighborY="17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F6FD41-5979-42C5-A9A3-B1EBF37FEA7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D384186-84C2-4F2A-9743-60F14642E62D}" type="presOf" srcId="{3ACEC7D9-09CB-4566-81F5-8EBF03B8E10E}" destId="{EE9EB026-F41F-45EA-ABE8-7123B2252BD0}" srcOrd="0" destOrd="0" presId="urn:microsoft.com/office/officeart/2005/8/layout/vList2"/>
    <dgm:cxn modelId="{743610CE-071D-40EF-B12D-131708C2D10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17. Validating User Input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18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AF23DA-89DA-4EBA-8BC9-86A8AEE84D05}" type="presOf" srcId="{7E7993E3-BEB0-427C-A7A6-A7B650348FD2}" destId="{BAD4E54E-1427-407A-8D17-0C74786A588D}" srcOrd="0" destOrd="0" presId="urn:microsoft.com/office/officeart/2005/8/layout/vList2"/>
    <dgm:cxn modelId="{AF6EBDA6-A02D-4A82-A4A4-A1983823E3AD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3FE8EF4-B55B-4E53-8061-933AD80DF872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18. Introduction to ASP.NET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18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FC02D6-BD89-4633-BBF5-74376BF06B99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A7CCCA1-67A5-4919-9F49-9B19CF8128B0}" type="presOf" srcId="{3ACEC7D9-09CB-4566-81F5-8EBF03B8E10E}" destId="{EE9EB026-F41F-45EA-ABE8-7123B2252BD0}" srcOrd="0" destOrd="0" presId="urn:microsoft.com/office/officeart/2005/8/layout/vList2"/>
    <dgm:cxn modelId="{1B6404D8-E87A-4A74-A716-7C1A9964110A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18. Introduction to ASP.NET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18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B0EF8-E4DA-439C-9EAD-7191D4162EF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AC5C815C-6BD1-4E27-9DD3-A33A49C28291}" type="presOf" srcId="{3ACEC7D9-09CB-4566-81F5-8EBF03B8E10E}" destId="{EE9EB026-F41F-45EA-ABE8-7123B2252BD0}" srcOrd="0" destOrd="0" presId="urn:microsoft.com/office/officeart/2005/8/layout/vList2"/>
    <dgm:cxn modelId="{F80ADD21-538A-4FB5-ABF4-8DAF890C69D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19. Data base Connectivity and data insertion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53704" custLinFactNeighborY="-4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8459DE-2FEA-4767-B725-3C5C2DACFBA0}" type="presOf" srcId="{7E7993E3-BEB0-427C-A7A6-A7B650348FD2}" destId="{BAD4E54E-1427-407A-8D17-0C74786A588D}" srcOrd="0" destOrd="0" presId="urn:microsoft.com/office/officeart/2005/8/layout/vList2"/>
    <dgm:cxn modelId="{AF949E84-9EC8-4427-ADAE-2624D445D216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6888079-2890-4CD9-941A-F9B6C3BC7627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E0757-D5F0-48DB-AFA3-B3521C60A5FC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1466E5AF-3EE3-4182-B4B0-9D53BF487BB8}" type="presOf" srcId="{7040C602-7C62-42D3-85B6-27A672F02FAD}" destId="{D2E18DF1-694E-48C4-9EB1-AA0EA1F7CCB0}" srcOrd="0" destOrd="0" presId="urn:microsoft.com/office/officeart/2005/8/layout/vList2"/>
    <dgm:cxn modelId="{AB179DEB-C0E9-4D06-A50D-DF2ABEF0FB6B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19. Data base Connectivity and data insertion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53704" custLinFactNeighborY="-4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D8838-640D-43F8-B0D7-C2938C0C8C64}" type="presOf" srcId="{7E7993E3-BEB0-427C-A7A6-A7B650348FD2}" destId="{BAD4E54E-1427-407A-8D17-0C74786A588D}" srcOrd="0" destOrd="0" presId="urn:microsoft.com/office/officeart/2005/8/layout/vList2"/>
    <dgm:cxn modelId="{C94C0BED-B65C-452E-9F25-A616D86A0361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41F7765D-5510-401B-AB4B-92105814B634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19. Retrieving Data from MySQL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53704" custLinFactNeighborY="-4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50826-1D7F-47A1-9682-7F10DF679BF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320F12C-2FFE-4F9C-B77F-7E63F0E6CE8E}" type="presOf" srcId="{3ACEC7D9-09CB-4566-81F5-8EBF03B8E10E}" destId="{EE9EB026-F41F-45EA-ABE8-7123B2252BD0}" srcOrd="0" destOrd="0" presId="urn:microsoft.com/office/officeart/2005/8/layout/vList2"/>
    <dgm:cxn modelId="{43DAFD95-4A96-470D-9DCB-201DE08F85B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19. Retrieving Data from MySQL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53704" custLinFactNeighborY="-4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50DE1E-D296-47BB-B0DF-C9A26367B0E2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5181A40-47A2-4AAC-BAB5-C8A34CDC813A}" type="presOf" srcId="{7E7993E3-BEB0-427C-A7A6-A7B650348FD2}" destId="{BAD4E54E-1427-407A-8D17-0C74786A588D}" srcOrd="0" destOrd="0" presId="urn:microsoft.com/office/officeart/2005/8/layout/vList2"/>
    <dgm:cxn modelId="{CDDAAEFD-8FF6-4ABE-8F8A-8B5CD526D85A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20. Web Services, Intro to Web Hosting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53704" custLinFactNeighborY="-4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C60426D-A2F1-47DD-894F-868D9F140532}" type="presOf" srcId="{7E7993E3-BEB0-427C-A7A6-A7B650348FD2}" destId="{BAD4E54E-1427-407A-8D17-0C74786A588D}" srcOrd="0" destOrd="0" presId="urn:microsoft.com/office/officeart/2005/8/layout/vList2"/>
    <dgm:cxn modelId="{018D745C-F09D-4F0F-A28C-4059F4FB7A91}" type="presOf" srcId="{3ACEC7D9-09CB-4566-81F5-8EBF03B8E10E}" destId="{EE9EB026-F41F-45EA-ABE8-7123B2252BD0}" srcOrd="0" destOrd="0" presId="urn:microsoft.com/office/officeart/2005/8/layout/vList2"/>
    <dgm:cxn modelId="{08A9133C-9803-415C-8798-AD512E5D256A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20. Web Services, Intro to Web Hosting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53704" custLinFactNeighborY="-4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CA4100-1F78-4F0C-BC44-588FCC6B2166}" type="presOf" srcId="{7E7993E3-BEB0-427C-A7A6-A7B650348FD2}" destId="{BAD4E54E-1427-407A-8D17-0C74786A588D}" srcOrd="0" destOrd="0" presId="urn:microsoft.com/office/officeart/2005/8/layout/vList2"/>
    <dgm:cxn modelId="{5B29D098-DF94-4B1E-A6BF-A60515026EF6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61BD7B6-30BD-471E-AC2E-D9394323508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20. Web Services, Intro to Web Hosting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53704" custLinFactNeighborY="-4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256A2B-5456-441C-A282-CB1ABBA0214D}" type="presOf" srcId="{3ACEC7D9-09CB-4566-81F5-8EBF03B8E10E}" destId="{EE9EB026-F41F-45EA-ABE8-7123B2252BD0}" srcOrd="0" destOrd="0" presId="urn:microsoft.com/office/officeart/2005/8/layout/vList2"/>
    <dgm:cxn modelId="{95B4EF48-2433-43F3-BD43-66501E6F936B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2502EA8-AE95-4163-A9BB-FCE68CC874D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21. Search Engine Optimization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53704" custLinFactNeighborY="-4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781824-0E0A-4B6B-898B-A372BAB26F0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1EE2F1C-B564-4E04-B115-F8334BD5BDD4}" type="presOf" srcId="{7E7993E3-BEB0-427C-A7A6-A7B650348FD2}" destId="{BAD4E54E-1427-407A-8D17-0C74786A588D}" srcOrd="0" destOrd="0" presId="urn:microsoft.com/office/officeart/2005/8/layout/vList2"/>
    <dgm:cxn modelId="{C09AC53F-8056-43B7-84EE-655228CDE40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21. Search Engine Optimization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53704" custLinFactNeighborY="-4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9C9BBA-0AA2-49D6-B038-58248345DB28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3AA1E0F-FCA2-4191-BD57-8C464A34379D}" type="presOf" srcId="{7E7993E3-BEB0-427C-A7A6-A7B650348FD2}" destId="{BAD4E54E-1427-407A-8D17-0C74786A588D}" srcOrd="0" destOrd="0" presId="urn:microsoft.com/office/officeart/2005/8/layout/vList2"/>
    <dgm:cxn modelId="{37E90F51-65F6-498D-8ECC-C9F84E45AD7F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BA8F64-9775-47DD-B49F-6AE84163B147}" type="presOf" srcId="{7040C602-7C62-42D3-85B6-27A672F02FAD}" destId="{D2E18DF1-694E-48C4-9EB1-AA0EA1F7CCB0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E399B468-EAF1-47F4-91A8-8CABA1249022}" type="presOf" srcId="{AD4BE74D-6505-4D4B-8897-1DEFFFA8CBBA}" destId="{A411A753-2DDD-45B3-B692-8FE71A53A7EF}" srcOrd="0" destOrd="0" presId="urn:microsoft.com/office/officeart/2005/8/layout/vList2"/>
    <dgm:cxn modelId="{55AB3555-7580-498F-937A-853111F8E1A4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35B3AB-C7C3-4D40-9D6D-A518A81FF7EA}" type="presOf" srcId="{7040C602-7C62-42D3-85B6-27A672F02FAD}" destId="{D2E18DF1-694E-48C4-9EB1-AA0EA1F7CCB0}" srcOrd="0" destOrd="0" presId="urn:microsoft.com/office/officeart/2005/8/layout/vList2"/>
    <dgm:cxn modelId="{0C85F832-A3C6-4A4A-9A89-13DD5CD79D50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CDF740EA-DA1B-43B4-9828-0F26B22BF1AC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AE0F4-2994-48A4-9529-5D4896F24E60}" type="presOf" srcId="{7040C602-7C62-42D3-85B6-27A672F02FAD}" destId="{D2E18DF1-694E-48C4-9EB1-AA0EA1F7CCB0}" srcOrd="0" destOrd="0" presId="urn:microsoft.com/office/officeart/2005/8/layout/vList2"/>
    <dgm:cxn modelId="{B45380A2-8C04-4892-88B8-C876C6C9BCE1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F5DC1574-BDE4-4E26-94A8-C3C8CE35A484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Guidelines of Good Interface Design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445AEB-C206-4615-91D7-E8867C1E4322}" type="presOf" srcId="{7E7993E3-BEB0-427C-A7A6-A7B650348FD2}" destId="{BAD4E54E-1427-407A-8D17-0C74786A588D}" srcOrd="0" destOrd="0" presId="urn:microsoft.com/office/officeart/2005/8/layout/vList2"/>
    <dgm:cxn modelId="{C4E77948-9AD1-4D66-9D40-430BBB0358E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0F2082E-7425-4736-B074-D032254AF1E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Guidelines of Good Interface Design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15E448-5D84-4306-ABBE-6CB34BADCF13}" type="presOf" srcId="{7E7993E3-BEB0-427C-A7A6-A7B650348FD2}" destId="{BAD4E54E-1427-407A-8D17-0C74786A588D}" srcOrd="0" destOrd="0" presId="urn:microsoft.com/office/officeart/2005/8/layout/vList2"/>
    <dgm:cxn modelId="{0A86FCED-D540-4A8A-891F-41DE5546F2E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4ABC76D-F073-428B-BCB2-322963A77372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F25305-A0E6-4A01-A426-7347DFEFD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1E5F1-DE28-4A78-A239-80532D96CA4D}">
      <dgm:prSet/>
      <dgm:spPr/>
      <dgm:t>
        <a:bodyPr/>
        <a:lstStyle/>
        <a:p>
          <a:pPr rtl="0"/>
          <a:r>
            <a:rPr lang="en-US" b="1" dirty="0" smtClean="0"/>
            <a:t>1 Interface Design Goals</a:t>
          </a:r>
          <a:endParaRPr lang="en-US" dirty="0"/>
        </a:p>
      </dgm:t>
    </dgm:pt>
    <dgm:pt modelId="{D8BEDD7F-4897-4416-BB8C-9323DBB1405B}" type="parTrans" cxnId="{3170E3B0-CFB2-4ECC-B1F8-AA60111A62C3}">
      <dgm:prSet/>
      <dgm:spPr/>
      <dgm:t>
        <a:bodyPr/>
        <a:lstStyle/>
        <a:p>
          <a:endParaRPr lang="en-US"/>
        </a:p>
      </dgm:t>
    </dgm:pt>
    <dgm:pt modelId="{6919DD83-7271-4B18-BC05-F2BC17327235}" type="sibTrans" cxnId="{3170E3B0-CFB2-4ECC-B1F8-AA60111A62C3}">
      <dgm:prSet/>
      <dgm:spPr/>
      <dgm:t>
        <a:bodyPr/>
        <a:lstStyle/>
        <a:p>
          <a:endParaRPr lang="en-US"/>
        </a:p>
      </dgm:t>
    </dgm:pt>
    <dgm:pt modelId="{AEB2650F-4C16-47ED-ADA3-0B773F12BC41}" type="pres">
      <dgm:prSet presAssocID="{57F25305-A0E6-4A01-A426-7347DFEFD7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722F7-5ADF-45C3-AABE-C379440BFBD7}" type="pres">
      <dgm:prSet presAssocID="{4DD1E5F1-DE28-4A78-A239-80532D96CA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6E1DCB-F31E-4384-85A5-459A7A1BD64E}" type="presOf" srcId="{4DD1E5F1-DE28-4A78-A239-80532D96CA4D}" destId="{159722F7-5ADF-45C3-AABE-C379440BFBD7}" srcOrd="0" destOrd="0" presId="urn:microsoft.com/office/officeart/2005/8/layout/vList2"/>
    <dgm:cxn modelId="{50C95A08-3D52-42D0-8F26-BBFCF8E02CC3}" type="presOf" srcId="{57F25305-A0E6-4A01-A426-7347DFEFD73F}" destId="{AEB2650F-4C16-47ED-ADA3-0B773F12BC41}" srcOrd="0" destOrd="0" presId="urn:microsoft.com/office/officeart/2005/8/layout/vList2"/>
    <dgm:cxn modelId="{3170E3B0-CFB2-4ECC-B1F8-AA60111A62C3}" srcId="{57F25305-A0E6-4A01-A426-7347DFEFD73F}" destId="{4DD1E5F1-DE28-4A78-A239-80532D96CA4D}" srcOrd="0" destOrd="0" parTransId="{D8BEDD7F-4897-4416-BB8C-9323DBB1405B}" sibTransId="{6919DD83-7271-4B18-BC05-F2BC17327235}"/>
    <dgm:cxn modelId="{463DF344-2579-4C7B-849B-E4812D267B47}" type="presParOf" srcId="{AEB2650F-4C16-47ED-ADA3-0B773F12BC41}" destId="{159722F7-5ADF-45C3-AABE-C379440BFBD7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F25305-A0E6-4A01-A426-7347DFEFD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1E5F1-DE28-4A78-A239-80532D96CA4D}">
      <dgm:prSet custT="1"/>
      <dgm:spPr/>
      <dgm:t>
        <a:bodyPr/>
        <a:lstStyle/>
        <a:p>
          <a:pPr rtl="0"/>
          <a:r>
            <a:rPr lang="en-US" sz="2600" b="1" dirty="0" smtClean="0"/>
            <a:t>1. Interface Design Convention (Web Based Application)</a:t>
          </a:r>
          <a:endParaRPr lang="en-US" sz="2600" dirty="0"/>
        </a:p>
      </dgm:t>
    </dgm:pt>
    <dgm:pt modelId="{D8BEDD7F-4897-4416-BB8C-9323DBB1405B}" type="parTrans" cxnId="{3170E3B0-CFB2-4ECC-B1F8-AA60111A62C3}">
      <dgm:prSet/>
      <dgm:spPr/>
      <dgm:t>
        <a:bodyPr/>
        <a:lstStyle/>
        <a:p>
          <a:endParaRPr lang="en-US"/>
        </a:p>
      </dgm:t>
    </dgm:pt>
    <dgm:pt modelId="{6919DD83-7271-4B18-BC05-F2BC17327235}" type="sibTrans" cxnId="{3170E3B0-CFB2-4ECC-B1F8-AA60111A62C3}">
      <dgm:prSet/>
      <dgm:spPr/>
      <dgm:t>
        <a:bodyPr/>
        <a:lstStyle/>
        <a:p>
          <a:endParaRPr lang="en-US"/>
        </a:p>
      </dgm:t>
    </dgm:pt>
    <dgm:pt modelId="{AEB2650F-4C16-47ED-ADA3-0B773F12BC41}" type="pres">
      <dgm:prSet presAssocID="{57F25305-A0E6-4A01-A426-7347DFEFD7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722F7-5ADF-45C3-AABE-C379440BFBD7}" type="pres">
      <dgm:prSet presAssocID="{4DD1E5F1-DE28-4A78-A239-80532D96CA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96F491-74A2-4EB1-9B45-C47EEDCB2C0E}" type="presOf" srcId="{4DD1E5F1-DE28-4A78-A239-80532D96CA4D}" destId="{159722F7-5ADF-45C3-AABE-C379440BFBD7}" srcOrd="0" destOrd="0" presId="urn:microsoft.com/office/officeart/2005/8/layout/vList2"/>
    <dgm:cxn modelId="{3170E3B0-CFB2-4ECC-B1F8-AA60111A62C3}" srcId="{57F25305-A0E6-4A01-A426-7347DFEFD73F}" destId="{4DD1E5F1-DE28-4A78-A239-80532D96CA4D}" srcOrd="0" destOrd="0" parTransId="{D8BEDD7F-4897-4416-BB8C-9323DBB1405B}" sibTransId="{6919DD83-7271-4B18-BC05-F2BC17327235}"/>
    <dgm:cxn modelId="{15C412AC-0208-4C40-A9B0-3ADD2EA667EB}" type="presOf" srcId="{57F25305-A0E6-4A01-A426-7347DFEFD73F}" destId="{AEB2650F-4C16-47ED-ADA3-0B773F12BC41}" srcOrd="0" destOrd="0" presId="urn:microsoft.com/office/officeart/2005/8/layout/vList2"/>
    <dgm:cxn modelId="{89D41E6B-D43B-4F3B-93C4-FA821D6A2553}" type="presParOf" srcId="{AEB2650F-4C16-47ED-ADA3-0B773F12BC41}" destId="{159722F7-5ADF-45C3-AABE-C379440BFBD7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9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626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095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481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6991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4917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612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7075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5507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9289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6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788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682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9418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5288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219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659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7733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8787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481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8837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257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26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059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393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8385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6672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3386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3701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3992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1886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545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79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8423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653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448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214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544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27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710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5.xml"/><Relationship Id="rId5" Type="http://schemas.openxmlformats.org/officeDocument/2006/relationships/diagramQuickStyle" Target="../diagrams/quickStyle45.xml"/><Relationship Id="rId4" Type="http://schemas.openxmlformats.org/officeDocument/2006/relationships/diagramLayout" Target="../diagrams/layout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6.xml"/><Relationship Id="rId5" Type="http://schemas.openxmlformats.org/officeDocument/2006/relationships/diagramQuickStyle" Target="../diagrams/quickStyle46.xml"/><Relationship Id="rId4" Type="http://schemas.openxmlformats.org/officeDocument/2006/relationships/diagramLayout" Target="../diagrams/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42560946"/>
              </p:ext>
            </p:extLst>
          </p:nvPr>
        </p:nvGraphicFramePr>
        <p:xfrm>
          <a:off x="457200" y="274638"/>
          <a:ext cx="8229600" cy="102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3" descr="C:\Users\mano\Desktop\4-17-700.jpg"/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28600" y="1447800"/>
            <a:ext cx="8686800" cy="5029200"/>
          </a:xfrm>
        </p:spPr>
      </p:pic>
    </p:spTree>
    <p:extLst>
      <p:ext uri="{BB962C8B-B14F-4D97-AF65-F5344CB8AC3E}">
        <p14:creationId xmlns:p14="http://schemas.microsoft.com/office/powerpoint/2010/main" xmlns="" val="3767155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Elements of Visual Design.</a:t>
            </a:r>
          </a:p>
          <a:p>
            <a:pPr lvl="1" algn="just"/>
            <a:r>
              <a:rPr lang="en-US" dirty="0" smtClean="0"/>
              <a:t>Principles.</a:t>
            </a:r>
          </a:p>
          <a:p>
            <a:pPr lvl="1" algn="just"/>
            <a:r>
              <a:rPr lang="en-US" dirty="0" smtClean="0"/>
              <a:t>Elements.</a:t>
            </a:r>
          </a:p>
          <a:p>
            <a:pPr lvl="2" algn="just"/>
            <a:r>
              <a:rPr lang="en-US" dirty="0"/>
              <a:t>Font</a:t>
            </a:r>
          </a:p>
          <a:p>
            <a:pPr lvl="3" algn="just"/>
            <a:r>
              <a:rPr lang="en-US" dirty="0"/>
              <a:t>Six Typographic Terms</a:t>
            </a:r>
          </a:p>
          <a:p>
            <a:pPr lvl="3" algn="just"/>
            <a:r>
              <a:rPr lang="en-US" dirty="0"/>
              <a:t>Font Size</a:t>
            </a:r>
          </a:p>
          <a:p>
            <a:pPr lvl="3" algn="just"/>
            <a:r>
              <a:rPr lang="en-US" dirty="0"/>
              <a:t>Types of Fonts</a:t>
            </a:r>
          </a:p>
          <a:p>
            <a:pPr lvl="3" algn="just"/>
            <a:r>
              <a:rPr lang="en-US" dirty="0"/>
              <a:t>Proportional Vs. Fixed width Fonts</a:t>
            </a:r>
          </a:p>
          <a:p>
            <a:pPr lvl="3" algn="just"/>
            <a:r>
              <a:rPr lang="en-US" dirty="0"/>
              <a:t>Case of Text</a:t>
            </a:r>
          </a:p>
          <a:p>
            <a:pPr lvl="2" algn="just"/>
            <a:r>
              <a:rPr lang="en-US" dirty="0"/>
              <a:t>Layout</a:t>
            </a:r>
          </a:p>
          <a:p>
            <a:pPr lvl="2" algn="just"/>
            <a:r>
              <a:rPr lang="en-US" dirty="0"/>
              <a:t>Color</a:t>
            </a:r>
          </a:p>
          <a:p>
            <a:pPr lvl="3" algn="just"/>
            <a:r>
              <a:rPr lang="en-US" dirty="0"/>
              <a:t>Guidelines for Color Use</a:t>
            </a:r>
          </a:p>
          <a:p>
            <a:pPr lvl="2" algn="just"/>
            <a:r>
              <a:rPr lang="en-US" dirty="0"/>
              <a:t>Labels</a:t>
            </a:r>
          </a:p>
          <a:p>
            <a:pPr lvl="2"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0301736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2"/>
            <a:ext cx="8229600" cy="49228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 is JavaScript?</a:t>
            </a:r>
          </a:p>
          <a:p>
            <a:pPr lvl="1" algn="just"/>
            <a:r>
              <a:rPr lang="tr-TR" b="1" dirty="0" smtClean="0">
                <a:latin typeface="Calibri" pitchFamily="34" charset="0"/>
                <a:cs typeface="Calibri" pitchFamily="34" charset="0"/>
              </a:rPr>
              <a:t>JavaScript </a:t>
            </a:r>
            <a:r>
              <a:rPr lang="tr-TR" b="1" dirty="0">
                <a:latin typeface="Calibri" pitchFamily="34" charset="0"/>
                <a:cs typeface="Calibri" pitchFamily="34" charset="0"/>
              </a:rPr>
              <a:t>is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client-side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b="1" dirty="0">
                <a:latin typeface="Calibri" pitchFamily="34" charset="0"/>
                <a:cs typeface="Calibri" pitchFamily="34" charset="0"/>
              </a:rPr>
              <a:t>scripting language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tr-TR" b="1" dirty="0">
                <a:latin typeface="Calibri" pitchFamily="34" charset="0"/>
                <a:cs typeface="Calibri" pitchFamily="34" charset="0"/>
              </a:rPr>
              <a:t>JavaScript was designed to add </a:t>
            </a:r>
            <a:r>
              <a:rPr lang="tr-T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interactivity </a:t>
            </a:r>
            <a:r>
              <a:rPr lang="tr-TR" b="1" dirty="0">
                <a:latin typeface="Calibri" pitchFamily="34" charset="0"/>
                <a:cs typeface="Calibri" pitchFamily="34" charset="0"/>
              </a:rPr>
              <a:t>to HTML pages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Common Uses of JavaScript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Cookie, Validating Data, Event Handling etc.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Embedding JavaScript in </a:t>
            </a:r>
            <a:r>
              <a:rPr lang="en-US" b="1" dirty="0" smtClean="0">
                <a:solidFill>
                  <a:srgbClr val="FF0000"/>
                </a:solidFill>
              </a:rPr>
              <a:t>HTML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Internal: </a:t>
            </a:r>
            <a:r>
              <a:rPr lang="en-US" b="1" dirty="0" smtClean="0"/>
              <a:t>&lt;Script&gt; tag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External: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separate file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include this in HTML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code.</a:t>
            </a:r>
          </a:p>
          <a:p>
            <a:pPr lvl="1"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86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2"/>
            <a:ext cx="8229600" cy="4922838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JavaScript </a:t>
            </a:r>
            <a:r>
              <a:rPr lang="en-US" b="1" dirty="0" smtClean="0">
                <a:solidFill>
                  <a:srgbClr val="FF0000"/>
                </a:solidFill>
              </a:rPr>
              <a:t>Conventions</a:t>
            </a:r>
          </a:p>
          <a:p>
            <a:pPr lvl="1"/>
            <a:r>
              <a:rPr lang="en-US" b="1" dirty="0" smtClean="0"/>
              <a:t>Case Sensitivity, Comments, Using Quotes etc.</a:t>
            </a:r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Variables in JavaScript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Numbers, Strings, Boolean, null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values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JavaScript Operators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b="1" dirty="0"/>
              <a:t>Assignment Operator:  =</a:t>
            </a:r>
          </a:p>
          <a:p>
            <a:pPr lvl="1" algn="just"/>
            <a:r>
              <a:rPr lang="en-US" b="1" dirty="0"/>
              <a:t>Arithmetic Operators: +, - , *,  /,  %,  ++,  --</a:t>
            </a:r>
          </a:p>
          <a:p>
            <a:pPr lvl="1" algn="just"/>
            <a:r>
              <a:rPr lang="en-US" b="1" dirty="0"/>
              <a:t>Logical Operators: &amp;&amp;,  ||, !</a:t>
            </a:r>
          </a:p>
          <a:p>
            <a:pPr lvl="1" algn="just"/>
            <a:r>
              <a:rPr lang="en-US" b="1" dirty="0"/>
              <a:t>Comparison Operators: ==, ===, !=, !==, &lt;, &gt;, </a:t>
            </a:r>
            <a:r>
              <a:rPr lang="en-US" b="1" dirty="0" smtClean="0"/>
              <a:t>&lt;=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07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2"/>
            <a:ext cx="8229600" cy="4922838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I/O in JavaScript</a:t>
            </a:r>
          </a:p>
          <a:p>
            <a:pPr lvl="1"/>
            <a:r>
              <a:rPr lang="en-US" b="1" dirty="0" smtClean="0"/>
              <a:t>Write(); and Prompt();</a:t>
            </a:r>
            <a:endParaRPr lang="en-US" dirty="0"/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Functions in JavaScript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User defined and Pre-defined Functions.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Conditional Statements and Loops.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JavaScript Output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Using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innerHTML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 algn="just"/>
            <a:r>
              <a:rPr lang="en-US" b="1" dirty="0">
                <a:latin typeface="Calibri" pitchFamily="34" charset="0"/>
                <a:cs typeface="Calibri" pitchFamily="34" charset="0"/>
              </a:rPr>
              <a:t>using 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document.write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79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14810310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2"/>
            <a:ext cx="8229600" cy="49228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JavaScript provides the ability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pickup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user input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display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small amounts of text to the user by using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dialog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boxes.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JavaScript has three kind of popup boxes: </a:t>
            </a:r>
          </a:p>
          <a:p>
            <a:pPr lvl="1" algn="just"/>
            <a:r>
              <a:rPr lang="en-US" b="1" dirty="0"/>
              <a:t>Alert </a:t>
            </a:r>
            <a:r>
              <a:rPr lang="en-US" b="1" dirty="0" smtClean="0"/>
              <a:t>box </a:t>
            </a:r>
          </a:p>
          <a:p>
            <a:pPr lvl="2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An alert dialog box is mostly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give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warning message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to the users</a:t>
            </a:r>
          </a:p>
          <a:p>
            <a:pPr lvl="1" algn="just"/>
            <a:r>
              <a:rPr lang="en-US" b="1" dirty="0" smtClean="0"/>
              <a:t>Prompt box</a:t>
            </a:r>
          </a:p>
          <a:p>
            <a:pPr lvl="2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prompt box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is often used if you want the user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 value before entering a page</a:t>
            </a:r>
          </a:p>
          <a:p>
            <a:pPr lvl="1" algn="just"/>
            <a:r>
              <a:rPr lang="en-US" b="1" dirty="0" smtClean="0"/>
              <a:t>Confirm box</a:t>
            </a:r>
          </a:p>
          <a:p>
            <a:pPr lvl="2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confirm box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is often used if you want the user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verify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accept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something</a:t>
            </a:r>
          </a:p>
          <a:p>
            <a:pPr lvl="1" algn="just"/>
            <a:endParaRPr lang="en-US" b="1" dirty="0"/>
          </a:p>
          <a:p>
            <a:pPr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3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42712824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2"/>
            <a:ext cx="8229600" cy="4922838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W3C Document Object Model (DOM) is a platform and language-neutral interface that allows programs and scripts to dynamically access and update the content, structure, and style of a document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.”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W3C DOM standard is separated into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3 different parts: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Core DOM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- standard model for all document types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XML DOM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- standard model for XML documents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DOM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- standard model for HTML documents</a:t>
            </a:r>
          </a:p>
          <a:p>
            <a:pPr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13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33512"/>
            <a:ext cx="8382000" cy="5043488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52800" y="1717343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Window</a:t>
            </a:r>
            <a:endParaRPr lang="en-US" b="1" dirty="0"/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>
            <a:off x="4457700" y="2250743"/>
            <a:ext cx="0" cy="17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219200" y="2420771"/>
            <a:ext cx="6678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10101" y="2420771"/>
            <a:ext cx="90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26660" y="2690315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Navigator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460276" y="2417075"/>
            <a:ext cx="6824" cy="232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729552" y="2690315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Document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5543266" y="2405418"/>
            <a:ext cx="0" cy="28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58603" y="2690315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History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897504" y="2420771"/>
            <a:ext cx="0" cy="26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200900" y="2690315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Location</a:t>
            </a:r>
            <a:endParaRPr lang="en-US" b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467100" y="3223715"/>
            <a:ext cx="0" cy="35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6660" y="3581400"/>
            <a:ext cx="4267200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9600" y="3595048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28600" y="3823648"/>
            <a:ext cx="990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Forms[ ]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Array of forms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26876" y="3823648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links[]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Array of links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460276" y="3595048"/>
            <a:ext cx="682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447800" y="3823648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Images[]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Array of images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885666" y="3595048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360460" y="3839570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anchors[]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Array of anchors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76800" y="3595048"/>
            <a:ext cx="0" cy="24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23900" y="4982570"/>
            <a:ext cx="0" cy="27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09600" y="52578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Element[ ] </a:t>
            </a:r>
            <a:r>
              <a:rPr lang="en-US" dirty="0" smtClean="0">
                <a:solidFill>
                  <a:srgbClr val="FF0000"/>
                </a:solidFill>
              </a:rPr>
              <a:t>Array of element of forms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Textboxes buttons select list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files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514600" y="6324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14600" y="64770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352800" y="5791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52800" y="5791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86200" y="5120185"/>
            <a:ext cx="1541060" cy="101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Options[]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7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78109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 HTML Elements</a:t>
            </a:r>
          </a:p>
          <a:p>
            <a:r>
              <a:rPr lang="en-US" dirty="0" smtClean="0"/>
              <a:t>To do so, you have to find the elements first. There are a couple of ways to do this:</a:t>
            </a:r>
          </a:p>
          <a:p>
            <a:pPr lvl="1"/>
            <a:r>
              <a:rPr lang="en-US" dirty="0" smtClean="0"/>
              <a:t>Finding HTML elements by id</a:t>
            </a:r>
          </a:p>
          <a:p>
            <a:pPr lvl="1"/>
            <a:r>
              <a:rPr lang="en-US" dirty="0" smtClean="0"/>
              <a:t>Finding HTML elements by tag name</a:t>
            </a:r>
          </a:p>
          <a:p>
            <a:pPr lvl="1"/>
            <a:r>
              <a:rPr lang="en-US" dirty="0" smtClean="0"/>
              <a:t>Finding HTML elements by class name</a:t>
            </a:r>
          </a:p>
          <a:p>
            <a:pPr lvl="1"/>
            <a:r>
              <a:rPr lang="en-US" dirty="0" smtClean="0"/>
              <a:t>Finding HTML elements by CSS selectors</a:t>
            </a:r>
          </a:p>
          <a:p>
            <a:pPr lvl="1"/>
            <a:r>
              <a:rPr lang="en-US" dirty="0" smtClean="0"/>
              <a:t>Finding HTML elements by HTML object collections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80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7030978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body tag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has the following attributes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Bgcolor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Background, Text</a:t>
            </a:r>
          </a:p>
          <a:p>
            <a:r>
              <a:rPr lang="en-US" b="1" dirty="0"/>
              <a:t>We can </a:t>
            </a:r>
            <a:r>
              <a:rPr lang="en-US" b="1" dirty="0">
                <a:solidFill>
                  <a:srgbClr val="FF0000"/>
                </a:solidFill>
              </a:rPr>
              <a:t>access</a:t>
            </a:r>
            <a:r>
              <a:rPr lang="en-US" b="1" dirty="0"/>
              <a:t> the </a:t>
            </a:r>
            <a:r>
              <a:rPr lang="en-US" b="1" dirty="0" err="1"/>
              <a:t>bgcolor</a:t>
            </a:r>
            <a:r>
              <a:rPr lang="en-US" b="1" dirty="0"/>
              <a:t> by following </a:t>
            </a:r>
            <a:r>
              <a:rPr lang="en-US" b="1" dirty="0" smtClean="0"/>
              <a:t>methods: </a:t>
            </a:r>
            <a:r>
              <a:rPr lang="en-US" b="1" dirty="0" err="1" smtClean="0">
                <a:solidFill>
                  <a:srgbClr val="FF0000"/>
                </a:solidFill>
              </a:rPr>
              <a:t>document.body.bgColor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We can </a:t>
            </a:r>
            <a:r>
              <a:rPr lang="en-US" b="1" dirty="0">
                <a:solidFill>
                  <a:srgbClr val="FF0000"/>
                </a:solidFill>
              </a:rPr>
              <a:t>access</a:t>
            </a:r>
            <a:r>
              <a:rPr lang="en-US" b="1" dirty="0"/>
              <a:t> the body text by following </a:t>
            </a:r>
            <a:r>
              <a:rPr lang="en-US" b="1" dirty="0" smtClean="0"/>
              <a:t>methods: </a:t>
            </a:r>
            <a:r>
              <a:rPr lang="en-US" b="1" dirty="0" err="1" smtClean="0">
                <a:solidFill>
                  <a:srgbClr val="FF0000"/>
                </a:solidFill>
              </a:rPr>
              <a:t>document.body.style.color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Other Properties are:</a:t>
            </a:r>
          </a:p>
          <a:p>
            <a:pPr lvl="1"/>
            <a:r>
              <a:rPr lang="en-US" b="1" dirty="0"/>
              <a:t>background-color</a:t>
            </a:r>
          </a:p>
          <a:p>
            <a:pPr lvl="1"/>
            <a:r>
              <a:rPr lang="en-US" b="1" dirty="0"/>
              <a:t>background-image</a:t>
            </a:r>
          </a:p>
          <a:p>
            <a:pPr lvl="1"/>
            <a:r>
              <a:rPr lang="en-US" b="1" dirty="0"/>
              <a:t>background-repeat</a:t>
            </a:r>
          </a:p>
          <a:p>
            <a:pPr lvl="1"/>
            <a:r>
              <a:rPr lang="en-US" b="1" dirty="0"/>
              <a:t>background-attachment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86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55831786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357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87148991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JavaScript has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built-in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object called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Image object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allows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you to create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objects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that represent images created using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element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Properties: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name, border, height, width,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hspace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vspace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An image object can be created as</a:t>
            </a:r>
          </a:p>
          <a:p>
            <a:pPr lvl="1"/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objname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new image()</a:t>
            </a:r>
          </a:p>
          <a:p>
            <a:r>
              <a:rPr lang="en-US" dirty="0"/>
              <a:t>You can access an &lt;</a:t>
            </a:r>
            <a:r>
              <a:rPr lang="en-US" dirty="0" err="1"/>
              <a:t>img</a:t>
            </a:r>
            <a:r>
              <a:rPr lang="en-US" dirty="0"/>
              <a:t>&gt; element by using 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rgbClr val="FF0000"/>
                </a:solidFill>
              </a:rPr>
              <a:t>():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9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2179019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5571"/>
            <a:ext cx="8458200" cy="520382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Date object methods:</a:t>
            </a:r>
          </a:p>
          <a:p>
            <a:pPr lvl="1" fontAlgn="t"/>
            <a:r>
              <a:rPr lang="en-US" b="1" dirty="0" err="1">
                <a:latin typeface="Calibri" pitchFamily="34" charset="0"/>
                <a:cs typeface="Calibri" pitchFamily="34" charset="0"/>
              </a:rPr>
              <a:t>getDate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():</a:t>
            </a:r>
          </a:p>
          <a:p>
            <a:pPr lvl="2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the day of the month (from 1-31)</a:t>
            </a:r>
          </a:p>
          <a:p>
            <a:pPr lvl="1" fontAlgn="t"/>
            <a:r>
              <a:rPr lang="en-US" b="1" dirty="0" err="1">
                <a:latin typeface="Calibri" pitchFamily="34" charset="0"/>
                <a:cs typeface="Calibri" pitchFamily="34" charset="0"/>
              </a:rPr>
              <a:t>getDay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():</a:t>
            </a:r>
          </a:p>
          <a:p>
            <a:pPr lvl="2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the day of the week (from 0-6)</a:t>
            </a:r>
          </a:p>
          <a:p>
            <a:pPr lvl="1" fontAlgn="t"/>
            <a:r>
              <a:rPr lang="en-US" b="1" dirty="0" err="1">
                <a:latin typeface="Calibri" pitchFamily="34" charset="0"/>
                <a:cs typeface="Calibri" pitchFamily="34" charset="0"/>
              </a:rPr>
              <a:t>getFullYear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():</a:t>
            </a:r>
          </a:p>
          <a:p>
            <a:pPr lvl="2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the year (four digits)</a:t>
            </a:r>
          </a:p>
          <a:p>
            <a:pPr lvl="1" fontAlgn="t"/>
            <a:r>
              <a:rPr lang="en-US" b="1" dirty="0" err="1">
                <a:latin typeface="Calibri" pitchFamily="34" charset="0"/>
                <a:cs typeface="Calibri" pitchFamily="34" charset="0"/>
              </a:rPr>
              <a:t>getMonth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():</a:t>
            </a:r>
          </a:p>
          <a:p>
            <a:pPr lvl="2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the month (from 0-11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lvl="1" fontAlgn="t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getHours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():</a:t>
            </a:r>
          </a:p>
          <a:p>
            <a:pPr lvl="2" fontAlgn="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the hour (from 0-23)</a:t>
            </a:r>
          </a:p>
          <a:p>
            <a:pPr lvl="1" fontAlgn="t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getMilliseconds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():</a:t>
            </a:r>
          </a:p>
          <a:p>
            <a:pPr lvl="2" fontAlgn="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the milliseconds (from 0-999)</a:t>
            </a:r>
          </a:p>
          <a:p>
            <a:pPr lvl="1" fontAlgn="t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getMinutes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():</a:t>
            </a:r>
          </a:p>
          <a:p>
            <a:pPr lvl="2" fontAlgn="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the minutes (from 0-59)</a:t>
            </a:r>
          </a:p>
          <a:p>
            <a:pPr lvl="1" fontAlgn="t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getSeconds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():</a:t>
            </a:r>
          </a:p>
          <a:p>
            <a:pPr lvl="2" fontAlgn="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the seconds (from 0-59)</a:t>
            </a:r>
          </a:p>
          <a:p>
            <a:pPr lvl="2" fontAlgn="t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94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977290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history object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contains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URLs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visited by the user (within a browser window)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The history object is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part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the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 object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and is accessed through 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window.history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property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History object properties:</a:t>
            </a:r>
          </a:p>
          <a:p>
            <a:pPr lvl="1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Length: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Returns the number of URLs in the history list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History object methods:</a:t>
            </a:r>
          </a:p>
          <a:p>
            <a:pPr lvl="1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back():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Loads the previous URL in the history list</a:t>
            </a:r>
          </a:p>
          <a:p>
            <a:pPr lvl="1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forward():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Loads the next URL in the history list</a:t>
            </a:r>
          </a:p>
          <a:p>
            <a:pPr lvl="1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go():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Loads a specific URL from the history list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50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95410569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navigator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object contains information about the </a:t>
            </a:r>
            <a:r>
              <a:rPr lang="en-US" b="1" dirty="0">
                <a:solidFill>
                  <a:srgbClr val="FF0000"/>
                </a:solidFill>
              </a:rPr>
              <a:t>visitor's</a:t>
            </a:r>
            <a:r>
              <a:rPr lang="en-US" dirty="0"/>
              <a:t> 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browser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It also provides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several properties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that assist in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detection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of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various elements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the visitor’s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environment</a:t>
            </a:r>
          </a:p>
          <a:p>
            <a:pPr fontAlgn="t"/>
            <a:r>
              <a:rPr lang="en-US" b="1" dirty="0"/>
              <a:t>Navigator object properties:</a:t>
            </a:r>
          </a:p>
          <a:p>
            <a:pPr lvl="1" fontAlgn="t"/>
            <a:r>
              <a:rPr lang="en-US" b="1" dirty="0" err="1">
                <a:solidFill>
                  <a:srgbClr val="FF0000"/>
                </a:solidFill>
              </a:rPr>
              <a:t>appCodeName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/>
              <a:t>Returns the </a:t>
            </a:r>
            <a:r>
              <a:rPr lang="en-US" b="1" dirty="0">
                <a:solidFill>
                  <a:srgbClr val="FF0000"/>
                </a:solidFill>
              </a:rPr>
              <a:t>code name</a:t>
            </a:r>
            <a:r>
              <a:rPr lang="en-US" b="1" dirty="0"/>
              <a:t> of the browser</a:t>
            </a:r>
          </a:p>
          <a:p>
            <a:pPr lvl="1" fontAlgn="t"/>
            <a:r>
              <a:rPr lang="en-US" b="1" dirty="0" err="1">
                <a:solidFill>
                  <a:srgbClr val="FF0000"/>
                </a:solidFill>
              </a:rPr>
              <a:t>appName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/>
              <a:t>Returns the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b="1" dirty="0"/>
              <a:t> of the browser</a:t>
            </a:r>
          </a:p>
          <a:p>
            <a:pPr lvl="1" fontAlgn="t"/>
            <a:r>
              <a:rPr lang="en-US" b="1" dirty="0" err="1">
                <a:solidFill>
                  <a:srgbClr val="FF0000"/>
                </a:solidFill>
              </a:rPr>
              <a:t>appVersion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/>
              <a:t>Returns the </a:t>
            </a:r>
            <a:r>
              <a:rPr lang="en-US" b="1" dirty="0">
                <a:solidFill>
                  <a:srgbClr val="FF0000"/>
                </a:solidFill>
              </a:rPr>
              <a:t>version information </a:t>
            </a:r>
            <a:r>
              <a:rPr lang="en-US" b="1" dirty="0"/>
              <a:t>of the browser</a:t>
            </a:r>
          </a:p>
          <a:p>
            <a:pPr lvl="2" fontAlgn="t"/>
            <a:r>
              <a:rPr lang="en-US" b="1" dirty="0"/>
              <a:t>The properties </a:t>
            </a:r>
            <a:r>
              <a:rPr lang="en-US" b="1" dirty="0" err="1">
                <a:solidFill>
                  <a:srgbClr val="FF0000"/>
                </a:solidFill>
              </a:rPr>
              <a:t>appName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/>
              <a:t>and </a:t>
            </a:r>
            <a:r>
              <a:rPr lang="en-US" b="1" dirty="0" err="1">
                <a:solidFill>
                  <a:srgbClr val="FF0000"/>
                </a:solidFill>
              </a:rPr>
              <a:t>appCodeName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return </a:t>
            </a:r>
            <a:r>
              <a:rPr lang="en-US" b="1" dirty="0">
                <a:solidFill>
                  <a:srgbClr val="FF0000"/>
                </a:solidFill>
              </a:rPr>
              <a:t>the name of the browse</a:t>
            </a:r>
          </a:p>
          <a:p>
            <a:pPr fontAlgn="t"/>
            <a:r>
              <a:rPr lang="en-US" b="1" dirty="0"/>
              <a:t>Navigator object methods:</a:t>
            </a:r>
          </a:p>
          <a:p>
            <a:pPr lvl="1" fontAlgn="t"/>
            <a:r>
              <a:rPr lang="en-US" b="1" dirty="0" err="1">
                <a:solidFill>
                  <a:srgbClr val="FF0000"/>
                </a:solidFill>
              </a:rPr>
              <a:t>javaEnabled</a:t>
            </a:r>
            <a:r>
              <a:rPr lang="en-US" b="1" dirty="0">
                <a:solidFill>
                  <a:srgbClr val="FF0000"/>
                </a:solidFill>
              </a:rPr>
              <a:t>(): </a:t>
            </a:r>
            <a:r>
              <a:rPr lang="en-US" b="1" dirty="0"/>
              <a:t>Specifies whether or not the browser has </a:t>
            </a:r>
            <a:r>
              <a:rPr lang="en-US" b="1" dirty="0">
                <a:solidFill>
                  <a:srgbClr val="FF0000"/>
                </a:solidFill>
              </a:rPr>
              <a:t>Java enabled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98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1431125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5571"/>
            <a:ext cx="8382000" cy="512762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screen object contains information about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visitor's screen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screen object properties:</a:t>
            </a:r>
          </a:p>
          <a:p>
            <a:pPr lvl="1" fontAlgn="t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availHeight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 fontAlgn="t"/>
            <a:r>
              <a:rPr lang="en-US" b="1" dirty="0">
                <a:latin typeface="Calibri" pitchFamily="34" charset="0"/>
                <a:cs typeface="Calibri" pitchFamily="34" charset="0"/>
              </a:rPr>
              <a:t>Returns the height of the screen (excluding the Windows Taskbar)</a:t>
            </a:r>
          </a:p>
          <a:p>
            <a:pPr lvl="1" fontAlgn="t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availWidth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 fontAlgn="t"/>
            <a:r>
              <a:rPr lang="en-US" b="1" dirty="0">
                <a:latin typeface="Calibri" pitchFamily="34" charset="0"/>
                <a:cs typeface="Calibri" pitchFamily="34" charset="0"/>
              </a:rPr>
              <a:t>Returns the width of the screen (excluding the Windows Taskbar)</a:t>
            </a:r>
          </a:p>
          <a:p>
            <a:pPr lvl="1" fontAlgn="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Height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 fontAlgn="t"/>
            <a:r>
              <a:rPr lang="en-US" b="1" dirty="0">
                <a:latin typeface="Calibri" pitchFamily="34" charset="0"/>
                <a:cs typeface="Calibri" pitchFamily="34" charset="0"/>
              </a:rPr>
              <a:t>Returns the total height of the screen</a:t>
            </a:r>
          </a:p>
          <a:p>
            <a:pPr lvl="1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Width</a:t>
            </a:r>
          </a:p>
          <a:p>
            <a:pPr lvl="2" fontAlgn="t"/>
            <a:r>
              <a:rPr lang="en-US" b="1" dirty="0">
                <a:latin typeface="Calibri" pitchFamily="34" charset="0"/>
                <a:cs typeface="Calibri" pitchFamily="34" charset="0"/>
              </a:rPr>
              <a:t>Returns the total width of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screen</a:t>
            </a:r>
          </a:p>
          <a:p>
            <a:pPr lvl="1" fontAlgn="t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colorDepth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 fontAlgn="t"/>
            <a:r>
              <a:rPr lang="en-US" b="1" dirty="0" smtClean="0">
                <a:latin typeface="Calibri" pitchFamily="34" charset="0"/>
                <a:cs typeface="Calibri" pitchFamily="34" charset="0"/>
              </a:rPr>
              <a:t>Returns the bit depth of the color palette for displaying images</a:t>
            </a:r>
          </a:p>
          <a:p>
            <a:pPr lvl="2" fontAlgn="t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2" fontAlgn="t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2" fontAlgn="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 fontAlgn="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9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8486190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object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represents an HTML form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each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&lt;form&gt; tag in an HTML document,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object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created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Accessing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Form Elements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[0].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name.value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document.form1.elements[0].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Setting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Form Elements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document.forms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[0].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name.value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“Ali”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document.form1.elements[0].value = “Ali”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4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5645158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9752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jQuery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is a lightweight JavaScript library that emphasizes interaction between JavaScript and HTML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.”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Why use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jQuery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 lvl="1"/>
            <a:r>
              <a:rPr lang="en-US" b="1" dirty="0"/>
              <a:t>Rich Internet Applications (RIA)</a:t>
            </a:r>
          </a:p>
          <a:p>
            <a:pPr lvl="1"/>
            <a:r>
              <a:rPr lang="en-US" b="1" dirty="0"/>
              <a:t>Dynamic HTML (DHTML)</a:t>
            </a:r>
          </a:p>
          <a:p>
            <a:pPr lvl="1"/>
            <a:r>
              <a:rPr lang="en-US" b="1" dirty="0"/>
              <a:t>“Unobtrusive” JavaScript – separation of behavior from structure</a:t>
            </a:r>
          </a:p>
          <a:p>
            <a:pPr lvl="1"/>
            <a:r>
              <a:rPr lang="en-US" b="1" dirty="0"/>
              <a:t>Allows adding JavaScript to your web pages</a:t>
            </a:r>
          </a:p>
          <a:p>
            <a:pPr lvl="1"/>
            <a:r>
              <a:rPr lang="en-US" b="1" dirty="0"/>
              <a:t>Much easier to use</a:t>
            </a:r>
          </a:p>
          <a:p>
            <a:pPr lvl="1"/>
            <a:r>
              <a:rPr lang="en-US" b="1" dirty="0"/>
              <a:t>Eliminates cross-browser problems</a:t>
            </a:r>
          </a:p>
          <a:p>
            <a:pPr lvl="1"/>
            <a:r>
              <a:rPr lang="en-US" b="1" dirty="0"/>
              <a:t>Mobile First Web </a:t>
            </a:r>
            <a:r>
              <a:rPr lang="en-US" b="1" dirty="0" err="1"/>
              <a:t>Developement</a:t>
            </a:r>
            <a:endParaRPr lang="en-US" b="1" dirty="0"/>
          </a:p>
          <a:p>
            <a:pPr lvl="1"/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23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6642979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5571"/>
            <a:ext cx="8458200" cy="520382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jQuery</a:t>
            </a:r>
            <a:r>
              <a:rPr lang="en-US" b="1" dirty="0" smtClean="0">
                <a:solidFill>
                  <a:srgbClr val="FF0000"/>
                </a:solidFill>
              </a:rPr>
              <a:t> Syntax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tailor made for </a:t>
            </a:r>
            <a:r>
              <a:rPr lang="en-US" b="1" dirty="0"/>
              <a:t>selecting</a:t>
            </a:r>
            <a:r>
              <a:rPr lang="en-US" dirty="0"/>
              <a:t> HTML elements and performing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</a:p>
          <a:p>
            <a:pPr lvl="2"/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pPr lvl="3"/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 sign to define/access </a:t>
            </a:r>
            <a:r>
              <a:rPr lang="en-US" sz="2400" dirty="0" err="1"/>
              <a:t>jQuery</a:t>
            </a:r>
            <a:endParaRPr lang="en-US" sz="2400" dirty="0"/>
          </a:p>
          <a:p>
            <a:pPr lvl="3"/>
            <a:r>
              <a:rPr lang="en-US" sz="2400" dirty="0"/>
              <a:t>A (</a:t>
            </a:r>
            <a:r>
              <a:rPr lang="en-US" sz="2400" i="1" dirty="0">
                <a:solidFill>
                  <a:srgbClr val="FF0000"/>
                </a:solidFill>
              </a:rPr>
              <a:t>selector</a:t>
            </a:r>
            <a:r>
              <a:rPr lang="en-US" sz="2400" dirty="0"/>
              <a:t>) to "query (or find)" HTML elements</a:t>
            </a:r>
          </a:p>
          <a:p>
            <a:pPr lvl="3"/>
            <a:r>
              <a:rPr lang="en-US" sz="2400" dirty="0"/>
              <a:t>A </a:t>
            </a:r>
            <a:r>
              <a:rPr lang="en-US" sz="2400" dirty="0" err="1"/>
              <a:t>jQuery</a:t>
            </a:r>
            <a:r>
              <a:rPr lang="en-US" sz="2400" dirty="0"/>
              <a:t> </a:t>
            </a:r>
            <a:r>
              <a:rPr lang="en-US" sz="2400" i="1" dirty="0">
                <a:solidFill>
                  <a:srgbClr val="FF0000"/>
                </a:solidFill>
              </a:rPr>
              <a:t>action</a:t>
            </a:r>
            <a:r>
              <a:rPr lang="en-US" sz="2400" dirty="0"/>
              <a:t>() to be performed on the </a:t>
            </a:r>
            <a:r>
              <a:rPr lang="en-US" sz="2400" dirty="0">
                <a:solidFill>
                  <a:srgbClr val="FF0000"/>
                </a:solidFill>
              </a:rPr>
              <a:t>element</a:t>
            </a:r>
            <a:r>
              <a:rPr lang="en-US" sz="2400" dirty="0"/>
              <a:t>(s</a:t>
            </a:r>
            <a:r>
              <a:rPr lang="en-US" sz="2400" dirty="0" smtClean="0"/>
              <a:t>)</a:t>
            </a:r>
          </a:p>
          <a:p>
            <a:pPr lvl="3"/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jQuery</a:t>
            </a:r>
            <a:r>
              <a:rPr lang="en-US" b="1" dirty="0">
                <a:solidFill>
                  <a:srgbClr val="FF0000"/>
                </a:solidFill>
              </a:rPr>
              <a:t> Selectors.</a:t>
            </a:r>
          </a:p>
          <a:p>
            <a:pPr lvl="1"/>
            <a:r>
              <a:rPr lang="en-US" dirty="0"/>
              <a:t>Element selector</a:t>
            </a:r>
          </a:p>
          <a:p>
            <a:pPr lvl="1"/>
            <a:r>
              <a:rPr lang="en-US" dirty="0"/>
              <a:t>Id selector</a:t>
            </a:r>
          </a:p>
          <a:p>
            <a:pPr lvl="1"/>
            <a:r>
              <a:rPr lang="en-US" dirty="0"/>
              <a:t>Class selector</a:t>
            </a:r>
          </a:p>
          <a:p>
            <a:pPr lvl="1"/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39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71125444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5571"/>
            <a:ext cx="8458200" cy="520382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XML stands for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dirty="0" err="1">
                <a:solidFill>
                  <a:srgbClr val="FF0000"/>
                </a:solidFill>
              </a:rPr>
              <a:t>tensible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arkup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anguage </a:t>
            </a:r>
          </a:p>
          <a:p>
            <a:r>
              <a:rPr lang="en-US" dirty="0"/>
              <a:t>A meta-language for descriptive markup: you invent your own </a:t>
            </a:r>
            <a:r>
              <a:rPr lang="en-US" dirty="0" smtClean="0"/>
              <a:t>tags</a:t>
            </a:r>
          </a:p>
          <a:p>
            <a:r>
              <a:rPr lang="en-US" b="1" dirty="0" smtClean="0"/>
              <a:t>Components of XML</a:t>
            </a:r>
            <a:endParaRPr lang="en-US" b="1" dirty="0"/>
          </a:p>
          <a:p>
            <a:pPr lvl="1"/>
            <a:r>
              <a:rPr lang="en-US" b="1" dirty="0" smtClean="0"/>
              <a:t>Processing </a:t>
            </a:r>
            <a:r>
              <a:rPr lang="en-US" b="1" dirty="0"/>
              <a:t>instructions </a:t>
            </a:r>
          </a:p>
          <a:p>
            <a:pPr lvl="2"/>
            <a:r>
              <a:rPr lang="en-US" dirty="0"/>
              <a:t>Encoding specification (Unicode by default) </a:t>
            </a:r>
          </a:p>
          <a:p>
            <a:pPr lvl="2"/>
            <a:r>
              <a:rPr lang="en-US" dirty="0"/>
              <a:t>Namespace declaration</a:t>
            </a:r>
          </a:p>
          <a:p>
            <a:pPr lvl="2"/>
            <a:r>
              <a:rPr lang="en-US" dirty="0"/>
              <a:t>Schema declaration</a:t>
            </a:r>
          </a:p>
          <a:p>
            <a:pPr lvl="1"/>
            <a:r>
              <a:rPr lang="en-US" b="1" dirty="0"/>
              <a:t>Elements</a:t>
            </a:r>
          </a:p>
          <a:p>
            <a:pPr lvl="2"/>
            <a:r>
              <a:rPr lang="en-US" dirty="0"/>
              <a:t>Each element has a beginning and ending tag</a:t>
            </a:r>
          </a:p>
          <a:p>
            <a:pPr lvl="3"/>
            <a:r>
              <a:rPr lang="en-US" dirty="0"/>
              <a:t>&lt;TAG_NAME&gt;...&lt;/TAG_NAME&gt;</a:t>
            </a:r>
          </a:p>
          <a:p>
            <a:pPr lvl="2"/>
            <a:r>
              <a:rPr lang="en-US" dirty="0"/>
              <a:t>Elements can be empty (&lt;TAG_NAME /&gt;)</a:t>
            </a:r>
          </a:p>
          <a:p>
            <a:pPr lvl="1"/>
            <a:r>
              <a:rPr lang="en-US" b="1" dirty="0"/>
              <a:t>Attributes</a:t>
            </a:r>
          </a:p>
          <a:p>
            <a:pPr lvl="2"/>
            <a:r>
              <a:rPr lang="en-US" dirty="0"/>
              <a:t>Describes an element; e.g. data type, data range, etc.</a:t>
            </a:r>
          </a:p>
          <a:p>
            <a:pPr lvl="2"/>
            <a:r>
              <a:rPr lang="en-US" dirty="0"/>
              <a:t>Can only appear on beginning tag</a:t>
            </a:r>
          </a:p>
          <a:p>
            <a:pPr lvl="1"/>
            <a:endParaRPr lang="en-US" dirty="0"/>
          </a:p>
          <a:p>
            <a:pPr lvl="1"/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00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1501756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Hypertext Preprocessor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Originally called “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Personal Home Page Tools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”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Used to create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dynamic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web pages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Popular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server-side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scripting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technology</a:t>
            </a:r>
          </a:p>
          <a:p>
            <a:r>
              <a:rPr lang="en-US" b="1" dirty="0" smtClean="0">
                <a:latin typeface="Calibri" pitchFamily="34" charset="0"/>
              </a:rPr>
              <a:t>Setting Up the Environment:</a:t>
            </a:r>
            <a:endParaRPr lang="en-US" dirty="0"/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Web Server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</a:t>
            </a:r>
          </a:p>
          <a:p>
            <a:pPr lvl="1"/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b="1" dirty="0"/>
              <a:t>Writing and Executing PHP </a:t>
            </a:r>
            <a:r>
              <a:rPr lang="en-US" b="1" dirty="0" smtClean="0"/>
              <a:t>Code with HTML.</a:t>
            </a: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2743200" y="4114800"/>
            <a:ext cx="838200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4355812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WAMP Server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258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35065226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7398040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5571"/>
            <a:ext cx="8382000" cy="520382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Constants: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constant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is a placeholder for a value that you reference within your code that is formally defined before using it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must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begin with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or an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underscore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are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case sensitive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typically they are named using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 capital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letters</a:t>
            </a:r>
          </a:p>
          <a:p>
            <a:pPr lvl="1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Variables: 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Begin with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sign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First character must be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 or underscore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Remaining characters may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letters, numbers or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underscores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 Types: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Float,Integer,Boolean,String,Array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 Object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61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98684676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Operators in PHP</a:t>
            </a:r>
          </a:p>
          <a:p>
            <a:pPr marL="571500" indent="-171450"/>
            <a:r>
              <a:rPr lang="en-US" b="1" dirty="0" smtClean="0"/>
              <a:t>Arithmetic Operators:  +, - ,*, /, %, **</a:t>
            </a:r>
          </a:p>
          <a:p>
            <a:pPr marL="571500" indent="-171450"/>
            <a:r>
              <a:rPr lang="en-US" b="1" dirty="0" smtClean="0"/>
              <a:t>Assignment Operators:   =</a:t>
            </a:r>
          </a:p>
          <a:p>
            <a:pPr marL="571500" indent="-171450"/>
            <a:r>
              <a:rPr lang="en-US" b="1" dirty="0" smtClean="0"/>
              <a:t>String Operators:           .   ,   .=</a:t>
            </a:r>
          </a:p>
          <a:p>
            <a:pPr marL="571500" indent="-171450"/>
            <a:r>
              <a:rPr lang="en-US" b="1" dirty="0" smtClean="0"/>
              <a:t>Increment/decrement Operators:      ++ ,  --</a:t>
            </a:r>
          </a:p>
          <a:p>
            <a:pPr marL="571500" indent="-171450"/>
            <a:r>
              <a:rPr lang="en-US" b="1" dirty="0" smtClean="0"/>
              <a:t>Logical Operators:      AND, OR, NOT, XOR, &amp;&amp;, ||, !</a:t>
            </a:r>
          </a:p>
          <a:p>
            <a:pPr marL="571500" indent="-171450"/>
            <a:r>
              <a:rPr lang="en-US" b="1" dirty="0" smtClean="0"/>
              <a:t>Comparison Operators:          &gt;, &lt;, &lt;=, &gt;=</a:t>
            </a:r>
          </a:p>
          <a:p>
            <a:pPr marL="571500" indent="-171450"/>
            <a:r>
              <a:rPr lang="en-US" b="1" dirty="0" smtClean="0"/>
              <a:t>Equality Operators: ==, !=, ===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00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5663957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Conditional Statements: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if statement </a:t>
            </a:r>
            <a:r>
              <a:rPr lang="en-US" sz="1800" b="1" dirty="0" smtClean="0"/>
              <a:t>- executes some code if one condition is true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if...else statement</a:t>
            </a:r>
            <a:r>
              <a:rPr lang="en-US" sz="1800" b="1" dirty="0" smtClean="0"/>
              <a:t> - executes some code if a condition is true and another code if that condition is false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if...</a:t>
            </a:r>
            <a:r>
              <a:rPr lang="en-US" sz="1800" b="1" dirty="0" err="1" smtClean="0">
                <a:solidFill>
                  <a:srgbClr val="FF0000"/>
                </a:solidFill>
              </a:rPr>
              <a:t>elseif</a:t>
            </a:r>
            <a:r>
              <a:rPr lang="en-US" sz="1800" b="1" dirty="0" smtClean="0"/>
              <a:t>....else statement - executes different codes for more than two conditions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switch statement</a:t>
            </a:r>
            <a:r>
              <a:rPr lang="en-US" sz="1800" b="1" dirty="0" smtClean="0"/>
              <a:t> - selects one of many blocks of code to be executed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Looping Statements:</a:t>
            </a:r>
          </a:p>
          <a:p>
            <a:pPr lvl="1"/>
            <a:r>
              <a:rPr lang="en-US" sz="2400" b="1" dirty="0">
                <a:latin typeface="Calibri" pitchFamily="34" charset="0"/>
                <a:cs typeface="Calibri" pitchFamily="34" charset="0"/>
              </a:rPr>
              <a:t>For Loop</a:t>
            </a:r>
          </a:p>
          <a:p>
            <a:pPr lvl="1"/>
            <a:r>
              <a:rPr lang="en-US" sz="2400" b="1" dirty="0">
                <a:latin typeface="Calibri" pitchFamily="34" charset="0"/>
                <a:cs typeface="Calibri" pitchFamily="34" charset="0"/>
              </a:rPr>
              <a:t>While Loop</a:t>
            </a:r>
          </a:p>
          <a:p>
            <a:pPr lvl="1"/>
            <a:r>
              <a:rPr lang="en-US" sz="2400" b="1" dirty="0">
                <a:latin typeface="Calibri" pitchFamily="34" charset="0"/>
                <a:cs typeface="Calibri" pitchFamily="34" charset="0"/>
              </a:rPr>
              <a:t>Do-While Loop</a:t>
            </a:r>
          </a:p>
          <a:p>
            <a:pPr lvl="1"/>
            <a:r>
              <a:rPr lang="en-US" sz="2400" b="1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Loop</a:t>
            </a:r>
          </a:p>
          <a:p>
            <a:pPr lvl="1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71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2655461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Arrays in PHP:</a:t>
            </a:r>
          </a:p>
          <a:p>
            <a:pPr lvl="1"/>
            <a:r>
              <a:rPr lang="en-US" sz="2400" b="1" dirty="0">
                <a:latin typeface="Calibri" pitchFamily="34" charset="0"/>
                <a:cs typeface="Calibri" pitchFamily="34" charset="0"/>
              </a:rPr>
              <a:t>An array is traditionally defined as a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group of items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share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certain characteristics</a:t>
            </a:r>
          </a:p>
          <a:p>
            <a:pPr lvl="1"/>
            <a:r>
              <a:rPr lang="en-US" sz="2400" b="1" dirty="0">
                <a:latin typeface="Calibri" pitchFamily="34" charset="0"/>
                <a:cs typeface="Calibri" pitchFamily="34" charset="0"/>
              </a:rPr>
              <a:t>Each item consists of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two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components: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Key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Declaring an array: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array_name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[key] = value;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$players[0] = “Shahid Khan 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Afridi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Adding element in an array: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$players[1] = “Muhammad Amir”;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Accessing element in an array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 $players[0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];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06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56654899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/>
          </a:bodyPr>
          <a:lstStyle/>
          <a:p>
            <a:r>
              <a:rPr lang="en-AU" b="1" dirty="0">
                <a:latin typeface="Calibri" pitchFamily="34" charset="0"/>
                <a:cs typeface="Calibri" pitchFamily="34" charset="0"/>
              </a:rPr>
              <a:t>Forms provide a mean of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submitting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 information from the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client 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 attribute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 attribute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 Method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 Method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GLOBAL Variables: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$_GET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$_POST</a:t>
            </a: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2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903050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1"/>
            <a:ext cx="8229600" cy="474662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Passing data between sessions.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basically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temporary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set of variables that exists only until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has shut down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$_SESSION:</a:t>
            </a:r>
          </a:p>
          <a:p>
            <a:pPr lvl="2"/>
            <a:r>
              <a:rPr lang="en-US" b="1" dirty="0">
                <a:latin typeface="Calibri" pitchFamily="34" charset="0"/>
                <a:cs typeface="Calibri" pitchFamily="34" charset="0"/>
              </a:rPr>
              <a:t>represents data available to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script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that has previously been stored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</a:t>
            </a:r>
          </a:p>
          <a:p>
            <a:pPr>
              <a:lnSpc>
                <a:spcPct val="9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session_start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SESSION[‘</a:t>
            </a:r>
            <a:r>
              <a:rPr lang="en-AU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</a:t>
            </a:r>
          </a:p>
          <a:p>
            <a:pPr>
              <a:lnSpc>
                <a:spcPct val="90000"/>
              </a:lnSpc>
            </a:pPr>
            <a:r>
              <a:rPr lang="en-AU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session_destroy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AU" sz="26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unset($_SESSION[‘</a:t>
            </a:r>
            <a:r>
              <a:rPr lang="en-AU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63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686242773"/>
              </p:ext>
            </p:extLst>
          </p:nvPr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97815" cy="5638801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/>
              <a:t>Regular expressions in PHP</a:t>
            </a:r>
            <a:endParaRPr lang="en-US" dirty="0"/>
          </a:p>
          <a:p>
            <a:pPr lvl="1"/>
            <a:r>
              <a:rPr lang="en-US" sz="3200" b="1" dirty="0">
                <a:latin typeface="Calibri" pitchFamily="34" charset="0"/>
                <a:cs typeface="Calibri" pitchFamily="34" charset="0"/>
              </a:rPr>
              <a:t>A regular expression is a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concise notation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to describe patterns in strings </a:t>
            </a:r>
          </a:p>
          <a:p>
            <a:pPr lvl="2"/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|^[0-9]{2}-[0-9]{2}-[0-9]{4}$| </a:t>
            </a:r>
            <a:endParaRPr lang="en-US" sz="32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b="1" dirty="0" smtClean="0"/>
              <a:t>Notations of Regular Expressions.</a:t>
            </a:r>
            <a:endParaRPr lang="en-US" dirty="0"/>
          </a:p>
          <a:p>
            <a:pPr lvl="1"/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^: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$:</a:t>
            </a:r>
            <a:endParaRPr lang="en-US" sz="32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-:</a:t>
            </a:r>
            <a:r>
              <a:rPr lang="en-US" sz="32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32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]:</a:t>
            </a:r>
          </a:p>
          <a:p>
            <a:pPr lvl="1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[^ ]:</a:t>
            </a:r>
          </a:p>
          <a:p>
            <a:pPr lvl="1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 lvl="1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</a:t>
            </a:r>
          </a:p>
          <a:p>
            <a:pPr lvl="1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*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Validating User’s Input</a:t>
            </a:r>
          </a:p>
          <a:p>
            <a:pPr lvl="2"/>
            <a:r>
              <a:rPr lang="en-US" sz="3200" b="1" dirty="0" smtClean="0"/>
              <a:t>Validating name:</a:t>
            </a:r>
          </a:p>
          <a:p>
            <a:pPr lvl="2"/>
            <a:r>
              <a:rPr lang="en-US" sz="3200" b="1" dirty="0" smtClean="0"/>
              <a:t>Validating Password:</a:t>
            </a:r>
          </a:p>
          <a:p>
            <a:pPr lvl="2"/>
            <a:r>
              <a:rPr lang="en-US" sz="3200" b="1" dirty="0" smtClean="0"/>
              <a:t>Validating date:</a:t>
            </a:r>
          </a:p>
          <a:p>
            <a:pPr lvl="2"/>
            <a:r>
              <a:rPr lang="en-US" sz="3200" b="1" dirty="0" smtClean="0"/>
              <a:t>Validating CNIC:</a:t>
            </a:r>
          </a:p>
          <a:p>
            <a:pPr lvl="2"/>
            <a:r>
              <a:rPr lang="en-US" sz="3200" b="1" dirty="0" smtClean="0"/>
              <a:t>Validating Email:</a:t>
            </a:r>
          </a:p>
          <a:p>
            <a:pPr lvl="2"/>
            <a:r>
              <a:rPr lang="en-US" sz="3200" b="1" dirty="0" smtClean="0"/>
              <a:t>Validating user’s input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25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8315534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15" y="1644227"/>
            <a:ext cx="8229600" cy="474662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/>
              <a:t>String Function in PHP</a:t>
            </a:r>
          </a:p>
          <a:p>
            <a:pPr lvl="1">
              <a:lnSpc>
                <a:spcPct val="80000"/>
              </a:lnSpc>
            </a:pPr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strtolower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Convert a string in lower case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strtolower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($string);</a:t>
            </a:r>
          </a:p>
          <a:p>
            <a:pPr lvl="1">
              <a:lnSpc>
                <a:spcPct val="80000"/>
              </a:lnSpc>
            </a:pPr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strtoupper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Convert a string in upper case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strtoupper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($string);</a:t>
            </a:r>
          </a:p>
          <a:p>
            <a:pPr lvl="1">
              <a:lnSpc>
                <a:spcPct val="80000"/>
              </a:lnSpc>
            </a:pPr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ucfirst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Convert the first character of a  string to upper case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ucfirst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($string);</a:t>
            </a:r>
          </a:p>
          <a:p>
            <a:pPr lvl="1">
              <a:lnSpc>
                <a:spcPct val="80000"/>
              </a:lnSpc>
            </a:pPr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ucwords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Convert the first character of each word in a string to upper case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ucfirst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($string);</a:t>
            </a:r>
          </a:p>
          <a:p>
            <a:pPr lvl="0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42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7194633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15" y="1644227"/>
            <a:ext cx="8229600" cy="4746629"/>
          </a:xfrm>
        </p:spPr>
        <p:txBody>
          <a:bodyPr>
            <a:normAutofit/>
          </a:bodyPr>
          <a:lstStyle/>
          <a:p>
            <a:r>
              <a:rPr lang="en-US" b="1" dirty="0"/>
              <a:t>ASP.NET is a web development platform, which provides</a:t>
            </a:r>
          </a:p>
          <a:p>
            <a:pPr lvl="1"/>
            <a:r>
              <a:rPr lang="en-US" dirty="0"/>
              <a:t>A programming model</a:t>
            </a:r>
          </a:p>
          <a:p>
            <a:pPr lvl="1"/>
            <a:r>
              <a:rPr lang="en-US" dirty="0"/>
              <a:t>A comprehensive software infrastructure</a:t>
            </a:r>
          </a:p>
          <a:p>
            <a:pPr lvl="1"/>
            <a:r>
              <a:rPr lang="en-US" dirty="0"/>
              <a:t>Various services required to build up robust web applications for PC as well as mobile devices. 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Setting Up the Environment.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CLR and other components in .NET Framework 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90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9601699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15" y="1644227"/>
            <a:ext cx="8229600" cy="4746629"/>
          </a:xfrm>
        </p:spPr>
        <p:txBody>
          <a:bodyPr>
            <a:normAutofit/>
          </a:bodyPr>
          <a:lstStyle/>
          <a:p>
            <a:r>
              <a:rPr lang="en-US" b="1" dirty="0" smtClean="0"/>
              <a:t>Event Handling in ASP.NET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Application_Start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Application_End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Session_Start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Session_End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b="1" dirty="0" smtClean="0"/>
              <a:t>Page and Control events in </a:t>
            </a:r>
            <a:r>
              <a:rPr lang="en-US" b="1" dirty="0"/>
              <a:t>ASP.NET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DataBinding</a:t>
            </a: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</a:rPr>
              <a:t>Disposed</a:t>
            </a:r>
            <a:endParaRPr lang="en-US" sz="2200" b="1" dirty="0"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</a:rPr>
              <a:t>Error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 smtClean="0">
                <a:solidFill>
                  <a:srgbClr val="FF0000"/>
                </a:solidFill>
                <a:latin typeface="Calibri" pitchFamily="34" charset="0"/>
              </a:rPr>
              <a:t>Init</a:t>
            </a:r>
            <a:endParaRPr lang="en-US" sz="2600" b="1" dirty="0">
              <a:solidFill>
                <a:srgbClr val="FF0000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03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Guidelines of Interface Design</a:t>
            </a:r>
          </a:p>
          <a:p>
            <a:pPr lvl="2" indent="-342900"/>
            <a:r>
              <a:rPr lang="en-US" b="1" dirty="0">
                <a:latin typeface="Calibri" pitchFamily="34" charset="0"/>
                <a:cs typeface="Calibri" pitchFamily="34" charset="0"/>
              </a:rPr>
              <a:t>Principles of Screen Design</a:t>
            </a:r>
          </a:p>
          <a:p>
            <a:pPr lvl="2" indent="-342900"/>
            <a:r>
              <a:rPr lang="en-US" b="1" dirty="0">
                <a:latin typeface="Calibri" pitchFamily="34" charset="0"/>
                <a:cs typeface="Calibri" pitchFamily="34" charset="0"/>
              </a:rPr>
              <a:t>Interface Design Goals</a:t>
            </a:r>
          </a:p>
          <a:p>
            <a:pPr lvl="2" indent="-342900"/>
            <a:r>
              <a:rPr lang="en-US" b="1" dirty="0">
                <a:latin typeface="Calibri" pitchFamily="34" charset="0"/>
                <a:cs typeface="Calibri" pitchFamily="34" charset="0"/>
              </a:rPr>
              <a:t>Interaction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Styles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Introduction to JavaScript.</a:t>
            </a:r>
          </a:p>
          <a:p>
            <a:pPr marL="1314450" lvl="2" indent="-514350"/>
            <a:r>
              <a:rPr lang="en-US" b="1" dirty="0">
                <a:latin typeface="Calibri" pitchFamily="34" charset="0"/>
                <a:cs typeface="Calibri" pitchFamily="34" charset="0"/>
              </a:rPr>
              <a:t>Embedding JavaScript with HTML</a:t>
            </a:r>
          </a:p>
          <a:p>
            <a:pPr marL="1314450" lvl="2" indent="-514350"/>
            <a:r>
              <a:rPr lang="en-US" b="1" dirty="0">
                <a:latin typeface="Calibri" pitchFamily="34" charset="0"/>
                <a:cs typeface="Calibri" pitchFamily="34" charset="0"/>
              </a:rPr>
              <a:t>JavaScript conventions</a:t>
            </a:r>
          </a:p>
          <a:p>
            <a:pPr marL="1314450" lvl="2" indent="-514350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Datatypes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Operations in Java Script.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Dialog boxes in JavaScript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HTML DOM (Document Object Model)</a:t>
            </a:r>
          </a:p>
          <a:p>
            <a:pPr marL="514350" indent="-514350"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6608377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15" y="1644227"/>
            <a:ext cx="8229600" cy="474662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latin typeface="Calibri" pitchFamily="34" charset="0"/>
                <a:cs typeface="Calibri" pitchFamily="34" charset="0"/>
              </a:rPr>
              <a:t>Creating database in MySQL using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WAMP</a:t>
            </a:r>
            <a:r>
              <a:rPr lang="en-US" b="1" dirty="0" smtClean="0"/>
              <a:t>.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Connecting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with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</a:t>
            </a:r>
          </a:p>
          <a:p>
            <a:pPr lvl="1"/>
            <a:r>
              <a:rPr lang="en-US" b="1" dirty="0" err="1"/>
              <a:t>mysql_connect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“hostname”</a:t>
            </a:r>
            <a:r>
              <a:rPr lang="en-US" b="1" dirty="0"/>
              <a:t> 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”username”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”password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r>
              <a:rPr lang="en-US" b="1" dirty="0" smtClean="0"/>
              <a:t>)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Inserting data in database.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/>
              <a:t>Insert SQL command: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INSERT INTO `</a:t>
            </a:r>
            <a:r>
              <a:rPr lang="en-US" b="1" dirty="0" err="1">
                <a:solidFill>
                  <a:srgbClr val="FF0000"/>
                </a:solidFill>
              </a:rPr>
              <a:t>table_name</a:t>
            </a:r>
            <a:r>
              <a:rPr lang="en-US" b="1" dirty="0">
                <a:solidFill>
                  <a:srgbClr val="FF0000"/>
                </a:solidFill>
              </a:rPr>
              <a:t>`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FF0000"/>
                </a:solidFill>
              </a:rPr>
              <a:t> (list of columns) 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FF0000"/>
                </a:solidFill>
              </a:rPr>
              <a:t>VALUES (list of values)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INSERT INTO users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FF0000"/>
                </a:solidFill>
              </a:rPr>
              <a:t>(‘user_Name’,’user_Email’,’</a:t>
            </a:r>
            <a:r>
              <a:rPr lang="en-US" b="1" dirty="0" err="1">
                <a:solidFill>
                  <a:srgbClr val="FF0000"/>
                </a:solidFill>
              </a:rPr>
              <a:t>user_Password</a:t>
            </a:r>
            <a:r>
              <a:rPr lang="en-US" b="1" dirty="0">
                <a:solidFill>
                  <a:srgbClr val="FF0000"/>
                </a:solidFill>
              </a:rPr>
              <a:t>’)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FF0000"/>
                </a:solidFill>
              </a:rPr>
              <a:t>VALUES (‘$</a:t>
            </a:r>
            <a:r>
              <a:rPr lang="en-US" b="1" dirty="0" err="1">
                <a:solidFill>
                  <a:srgbClr val="FF0000"/>
                </a:solidFill>
              </a:rPr>
              <a:t>name’,’$email’,’$password</a:t>
            </a:r>
            <a:r>
              <a:rPr lang="en-US" b="1" dirty="0" smtClean="0">
                <a:solidFill>
                  <a:srgbClr val="FF0000"/>
                </a:solidFill>
              </a:rPr>
              <a:t>’)</a:t>
            </a:r>
          </a:p>
          <a:p>
            <a:pPr lvl="1"/>
            <a:r>
              <a:rPr lang="en-US" b="1" dirty="0" err="1"/>
              <a:t>mysql_query</a:t>
            </a:r>
            <a:r>
              <a:rPr lang="en-US" b="1" dirty="0"/>
              <a:t>(query to execute)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06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67904794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15" y="1371601"/>
            <a:ext cx="8229600" cy="5019256"/>
          </a:xfrm>
        </p:spPr>
        <p:txBody>
          <a:bodyPr>
            <a:normAutofit/>
          </a:bodyPr>
          <a:lstStyle/>
          <a:p>
            <a:pPr lvl="0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File Upload.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$_FILES: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contains any item uploaded to the server when the post method is used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Form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Enctype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should be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multipart/form-data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Accessing file information</a:t>
            </a:r>
          </a:p>
          <a:p>
            <a:pPr lvl="1" algn="just"/>
            <a:r>
              <a:rPr lang="en-US" b="1" dirty="0">
                <a:latin typeface="Calibri" pitchFamily="34" charset="0"/>
                <a:cs typeface="Calibri" pitchFamily="34" charset="0"/>
              </a:rPr>
              <a:t>$_FILES[‘input-field name’][‘name’];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Uploading File.</a:t>
            </a:r>
          </a:p>
          <a:p>
            <a:pPr lvl="1" algn="just"/>
            <a:r>
              <a:rPr lang="en-US" b="1" dirty="0" err="1">
                <a:latin typeface="Calibri" pitchFamily="34" charset="0"/>
                <a:cs typeface="Calibri" pitchFamily="34" charset="0"/>
              </a:rPr>
              <a:t>move_uploaded_file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(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string $filename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,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string $destination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);</a:t>
            </a:r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6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67846602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15" y="1644227"/>
            <a:ext cx="8229600" cy="4746629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Connection with </a:t>
            </a:r>
            <a:r>
              <a:rPr lang="en-US" b="1" dirty="0" smtClean="0"/>
              <a:t>database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Selecting Data.</a:t>
            </a:r>
          </a:p>
          <a:p>
            <a:pPr marL="857250" lvl="1" indent="-457200"/>
            <a:r>
              <a:rPr lang="en-US" b="1" dirty="0"/>
              <a:t>$</a:t>
            </a:r>
            <a:r>
              <a:rPr lang="en-US" b="1" dirty="0" err="1"/>
              <a:t>sql</a:t>
            </a:r>
            <a:r>
              <a:rPr lang="en-US" b="1" dirty="0"/>
              <a:t> = ‘</a:t>
            </a:r>
            <a:r>
              <a:rPr lang="en-US" b="1" dirty="0">
                <a:solidFill>
                  <a:srgbClr val="FF0000"/>
                </a:solidFill>
              </a:rPr>
              <a:t>select * from users</a:t>
            </a:r>
            <a:r>
              <a:rPr lang="en-US" b="1" dirty="0"/>
              <a:t>’;</a:t>
            </a:r>
          </a:p>
          <a:p>
            <a:pPr marL="857250" lvl="1" indent="-457200"/>
            <a:r>
              <a:rPr lang="en-US" b="1" dirty="0">
                <a:solidFill>
                  <a:srgbClr val="FF0000"/>
                </a:solidFill>
              </a:rPr>
              <a:t>$result </a:t>
            </a:r>
            <a:r>
              <a:rPr lang="en-US" b="1" dirty="0"/>
              <a:t>= </a:t>
            </a:r>
            <a:r>
              <a:rPr lang="en-US" b="1" dirty="0" err="1"/>
              <a:t>mysql_query</a:t>
            </a:r>
            <a:r>
              <a:rPr lang="en-US" b="1" dirty="0"/>
              <a:t>($</a:t>
            </a:r>
            <a:r>
              <a:rPr lang="en-US" b="1" dirty="0" err="1"/>
              <a:t>sql</a:t>
            </a:r>
            <a:r>
              <a:rPr lang="en-US" b="1" dirty="0"/>
              <a:t>);</a:t>
            </a:r>
          </a:p>
          <a:p>
            <a:pPr marL="857250" lvl="1" indent="-457200"/>
            <a:r>
              <a:rPr lang="en-US" b="1" dirty="0"/>
              <a:t>$users = </a:t>
            </a:r>
            <a:r>
              <a:rPr lang="en-US" b="1" dirty="0" err="1"/>
              <a:t>mysql_num_rows</a:t>
            </a:r>
            <a:r>
              <a:rPr lang="en-US" b="1" dirty="0"/>
              <a:t>($result</a:t>
            </a:r>
            <a:r>
              <a:rPr lang="en-US" b="1" dirty="0" smtClean="0"/>
              <a:t>);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Deleting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Data.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=“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 FROM users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WHERE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=5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”;</a:t>
            </a:r>
          </a:p>
          <a:p>
            <a:pPr lvl="1"/>
            <a:r>
              <a:rPr lang="en-US" b="1" dirty="0" err="1">
                <a:latin typeface="Calibri" pitchFamily="34" charset="0"/>
                <a:cs typeface="Calibri" pitchFamily="34" charset="0"/>
              </a:rPr>
              <a:t>mysql_query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857250" lvl="1" indent="-457200"/>
            <a:endParaRPr lang="en-US" b="1" dirty="0" smtClean="0"/>
          </a:p>
          <a:p>
            <a:pPr marL="857250" lvl="1" indent="-457200"/>
            <a:endParaRPr lang="en-US" b="1" dirty="0"/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9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15" y="1644227"/>
            <a:ext cx="8229600" cy="4746629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Update Data.</a:t>
            </a:r>
          </a:p>
          <a:p>
            <a:pPr marL="857250" lvl="1" indent="-457200"/>
            <a:r>
              <a:rPr lang="en-US" b="1" dirty="0"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=“UPDATE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pPr marL="857250" lvl="1" indent="-457200"/>
            <a:r>
              <a:rPr lang="en-US" b="1" dirty="0">
                <a:latin typeface="Calibri" pitchFamily="34" charset="0"/>
                <a:cs typeface="Calibri" pitchFamily="34" charset="0"/>
              </a:rPr>
              <a:t>	SET 	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user_Name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‘Ali’,</a:t>
            </a:r>
          </a:p>
          <a:p>
            <a:pPr marL="857250" lvl="1" indent="-457200"/>
            <a:r>
              <a:rPr lang="en-US" b="1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user_Email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‘ali@yahoo.com’,</a:t>
            </a:r>
          </a:p>
          <a:p>
            <a:pPr marL="857250" lvl="1" indent="-457200"/>
            <a:r>
              <a:rPr lang="en-US" b="1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user_Password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=‘123</a:t>
            </a:r>
          </a:p>
          <a:p>
            <a:pPr marL="857250" lvl="1" indent="-4572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=1’’;</a:t>
            </a:r>
          </a:p>
          <a:p>
            <a:pPr marL="857250" lvl="1" indent="-457200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mysql_query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857250" lvl="1" indent="-457200"/>
            <a:endParaRPr lang="en-US" b="1" dirty="0"/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31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5771592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05800" cy="5105400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b="1" dirty="0"/>
              <a:t>Web services evolved </a:t>
            </a:r>
            <a:r>
              <a:rPr lang="en-US" dirty="0"/>
              <a:t>from previous technologies that served the same purpose such as RPC, ORPC (DCOM, CORBA and JAVA RMI</a:t>
            </a:r>
            <a:r>
              <a:rPr lang="en-US" dirty="0" smtClean="0"/>
              <a:t>).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b="1" dirty="0" smtClean="0"/>
              <a:t>Three Problems solved: </a:t>
            </a:r>
            <a:r>
              <a:rPr lang="en-US" b="1" dirty="0" smtClean="0">
                <a:solidFill>
                  <a:srgbClr val="FF0000"/>
                </a:solidFill>
              </a:rPr>
              <a:t>Interoperability, Firewall traversal, Complexity</a:t>
            </a:r>
          </a:p>
          <a:p>
            <a:pPr lvl="1" algn="just"/>
            <a:r>
              <a:rPr lang="en-US" b="1" dirty="0"/>
              <a:t>Web services serves as a component that: </a:t>
            </a:r>
          </a:p>
          <a:p>
            <a:pPr lvl="1" algn="just"/>
            <a:r>
              <a:rPr lang="en-US" dirty="0"/>
              <a:t>Communicates via open protocols (HTTP, SMTP, etc.) </a:t>
            </a:r>
          </a:p>
          <a:p>
            <a:pPr lvl="1" algn="just"/>
            <a:r>
              <a:rPr lang="en-US" dirty="0"/>
              <a:t>Processes XML messages framed using SOAP </a:t>
            </a:r>
          </a:p>
          <a:p>
            <a:pPr marL="609600" indent="-609600">
              <a:lnSpc>
                <a:spcPct val="90000"/>
              </a:lnSpc>
            </a:pPr>
            <a:endParaRPr lang="en-US" b="1" dirty="0" smtClean="0"/>
          </a:p>
          <a:p>
            <a:pPr marL="857250" lvl="1" indent="-457200"/>
            <a:endParaRPr lang="en-US" b="1" dirty="0"/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75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21615" cy="5334000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Model of Web Services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Service provider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Service registry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Service requestor</a:t>
            </a:r>
          </a:p>
          <a:p>
            <a:pPr marL="609600" indent="-609600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SOAP: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Simple Object Access Protocol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Soap is an XML vocabulary standard to enable programs on separate computers to interact across any network</a:t>
            </a:r>
            <a:r>
              <a:rPr lang="en-US" b="1" dirty="0" smtClean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WSDL: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Web Services Description Language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 rotWithShape="0">
                  <a:srgbClr val="FFFFFF"/>
                </a:outerShdw>
              </a:effectLst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b="1" dirty="0"/>
              <a:t>WSDL specifies what a request message must contain and what the response message will look like in unambiguous notation</a:t>
            </a:r>
            <a:r>
              <a:rPr lang="en-US" b="1" dirty="0" smtClean="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UDDI: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Universal Description, Discovery and Integration specification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 rotWithShape="0">
                  <a:srgbClr val="FFFFFF"/>
                </a:outerShdw>
              </a:effectLst>
            </a:endParaRPr>
          </a:p>
          <a:p>
            <a:pPr marL="1009650" lvl="1" indent="-609600"/>
            <a:r>
              <a:rPr lang="en-US" b="1" dirty="0"/>
              <a:t>UDDI is a directory for storing information about web services , like yellow pages.</a:t>
            </a:r>
          </a:p>
          <a:p>
            <a:pPr marL="1009650" lvl="1" indent="-609600">
              <a:lnSpc>
                <a:spcPct val="90000"/>
              </a:lnSpc>
            </a:pPr>
            <a:endParaRPr lang="en-US" dirty="0"/>
          </a:p>
          <a:p>
            <a:pPr marL="609600" indent="-609600">
              <a:lnSpc>
                <a:spcPct val="90000"/>
              </a:lnSpc>
            </a:pPr>
            <a:endParaRPr lang="en-US" b="1" dirty="0" smtClean="0"/>
          </a:p>
          <a:p>
            <a:pPr marL="857250" lvl="1" indent="-457200"/>
            <a:endParaRPr lang="en-US" b="1" dirty="0"/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15" y="1644227"/>
            <a:ext cx="8229600" cy="4746629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3000" dirty="0" smtClean="0">
                <a:solidFill>
                  <a:srgbClr val="FF0000"/>
                </a:solidFill>
              </a:rPr>
              <a:t>Web Hosting</a:t>
            </a:r>
          </a:p>
          <a:p>
            <a:pPr lvl="1"/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Types of Web Hosting</a:t>
            </a:r>
          </a:p>
          <a:p>
            <a:pPr lvl="3"/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Self-hosting</a:t>
            </a:r>
          </a:p>
          <a:p>
            <a:pPr lvl="3"/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Shared hosting</a:t>
            </a:r>
          </a:p>
          <a:p>
            <a:pPr lvl="3"/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Dedicated hosting</a:t>
            </a:r>
          </a:p>
          <a:p>
            <a:pPr lvl="3"/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Grid Hosting</a:t>
            </a:r>
          </a:p>
          <a:p>
            <a:pPr lvl="3"/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Collocated hosting</a:t>
            </a:r>
            <a:endParaRPr lang="en-US" sz="3000" dirty="0"/>
          </a:p>
          <a:p>
            <a:pPr marL="1009650" lvl="1" indent="-609600">
              <a:lnSpc>
                <a:spcPct val="90000"/>
              </a:lnSpc>
            </a:pPr>
            <a:endParaRPr lang="en-US" dirty="0"/>
          </a:p>
          <a:p>
            <a:pPr marL="609600" indent="-609600">
              <a:lnSpc>
                <a:spcPct val="90000"/>
              </a:lnSpc>
            </a:pPr>
            <a:endParaRPr lang="en-US" b="1" dirty="0" smtClean="0"/>
          </a:p>
          <a:p>
            <a:pPr marL="857250" lvl="1" indent="-457200"/>
            <a:endParaRPr lang="en-US" b="1" dirty="0"/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48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2637549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4227"/>
            <a:ext cx="8321615" cy="490897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What is SEO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lvl="1"/>
            <a:r>
              <a:rPr lang="en-US" dirty="0"/>
              <a:t>SEO is all about </a:t>
            </a:r>
            <a:r>
              <a:rPr lang="en-US" dirty="0">
                <a:solidFill>
                  <a:srgbClr val="FF0000"/>
                </a:solidFill>
              </a:rPr>
              <a:t>optimizing a website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growing visibility </a:t>
            </a:r>
            <a:r>
              <a:rPr lang="en-US" dirty="0"/>
              <a:t>in organic (non-paid) search engine results</a:t>
            </a:r>
            <a:r>
              <a:rPr lang="en-US" dirty="0" smtClean="0"/>
              <a:t>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US" b="1" dirty="0" smtClean="0">
                <a:latin typeface="Calibri" pitchFamily="34" charset="0"/>
                <a:cs typeface="Calibri" pitchFamily="34" charset="0"/>
              </a:rPr>
              <a:t>What are Organic Results?</a:t>
            </a:r>
          </a:p>
          <a:p>
            <a:pPr marL="457200" indent="-457200"/>
            <a:r>
              <a:rPr lang="en-US" b="1" dirty="0" smtClean="0">
                <a:latin typeface="Calibri" pitchFamily="34" charset="0"/>
                <a:cs typeface="Calibri" pitchFamily="34" charset="0"/>
              </a:rPr>
              <a:t>Why SEO?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rank a website </a:t>
            </a:r>
            <a:r>
              <a:rPr lang="en-US" dirty="0"/>
              <a:t>well in search engine results</a:t>
            </a:r>
            <a:r>
              <a:rPr lang="en-US" dirty="0" smtClean="0"/>
              <a:t>.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US" b="1" dirty="0" smtClean="0">
                <a:latin typeface="Calibri" pitchFamily="34" charset="0"/>
                <a:cs typeface="Calibri" pitchFamily="34" charset="0"/>
              </a:rPr>
              <a:t>How does a Search Engine works?</a:t>
            </a:r>
          </a:p>
          <a:p>
            <a:pPr lvl="1"/>
            <a:r>
              <a:rPr lang="en-US" dirty="0" smtClean="0"/>
              <a:t>Crawling ,Indexing, Processing,	Calculating Relevancy, Retrieving Results</a:t>
            </a:r>
          </a:p>
          <a:p>
            <a:pPr marL="457200" indent="-457200"/>
            <a:r>
              <a:rPr lang="en-US" b="1" dirty="0" smtClean="0">
                <a:latin typeface="Calibri" pitchFamily="34" charset="0"/>
                <a:cs typeface="Calibri" pitchFamily="34" charset="0"/>
              </a:rPr>
              <a:t>Conceptual Categories</a:t>
            </a:r>
          </a:p>
          <a:p>
            <a:pPr marL="857250" lvl="1" indent="-45720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On-Page SEO, Off-Page SEO</a:t>
            </a:r>
          </a:p>
          <a:p>
            <a:pPr marL="457200" indent="-457200"/>
            <a:r>
              <a:rPr lang="en-US" b="1" dirty="0" smtClean="0">
                <a:latin typeface="Calibri" pitchFamily="34" charset="0"/>
                <a:cs typeface="Calibri" pitchFamily="34" charset="0"/>
              </a:rPr>
              <a:t>SEO Tactics and Methods</a:t>
            </a:r>
          </a:p>
          <a:p>
            <a:pPr marL="1009650" lvl="1" indent="-609600">
              <a:lnSpc>
                <a:spcPct val="90000"/>
              </a:lnSpc>
            </a:pPr>
            <a:endParaRPr lang="en-US" dirty="0"/>
          </a:p>
          <a:p>
            <a:pPr marL="1009650" lvl="1" indent="-609600">
              <a:lnSpc>
                <a:spcPct val="90000"/>
              </a:lnSpc>
            </a:pPr>
            <a:endParaRPr lang="en-US" dirty="0"/>
          </a:p>
          <a:p>
            <a:pPr marL="609600" indent="-609600">
              <a:lnSpc>
                <a:spcPct val="90000"/>
              </a:lnSpc>
            </a:pPr>
            <a:endParaRPr lang="en-US" b="1" dirty="0" smtClean="0"/>
          </a:p>
          <a:p>
            <a:pPr marL="857250" lvl="1" indent="-457200"/>
            <a:endParaRPr lang="en-US" b="1" dirty="0"/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74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15" y="1644227"/>
            <a:ext cx="8229600" cy="47466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Mobile SEO</a:t>
            </a:r>
          </a:p>
          <a:p>
            <a:pPr lvl="1"/>
            <a:r>
              <a:rPr lang="en-US" dirty="0"/>
              <a:t>Mobile Search Engine Optimization is the </a:t>
            </a:r>
            <a:r>
              <a:rPr lang="en-US" dirty="0">
                <a:solidFill>
                  <a:srgbClr val="FF0000"/>
                </a:solidFill>
              </a:rPr>
              <a:t>process of designing a website to make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it suitable for viewing on mobile devices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US" b="1" dirty="0" smtClean="0">
                <a:latin typeface="Calibri" pitchFamily="34" charset="0"/>
                <a:cs typeface="Calibri" pitchFamily="34" charset="0"/>
              </a:rPr>
              <a:t>Techniques of Mobile SEO</a:t>
            </a:r>
          </a:p>
          <a:p>
            <a:pPr marL="857250" lvl="1" indent="-457200"/>
            <a:r>
              <a:rPr lang="en-US" b="1" dirty="0" smtClean="0">
                <a:latin typeface="Calibri" pitchFamily="34" charset="0"/>
                <a:cs typeface="Calibri" pitchFamily="34" charset="0"/>
              </a:rPr>
              <a:t>Select Mobile Configuration.</a:t>
            </a:r>
          </a:p>
          <a:p>
            <a:pPr marL="857250" lvl="1" indent="-457200"/>
            <a:r>
              <a:rPr lang="en-US" b="1" dirty="0" smtClean="0">
                <a:latin typeface="Calibri" pitchFamily="34" charset="0"/>
                <a:cs typeface="Calibri" pitchFamily="34" charset="0"/>
              </a:rPr>
              <a:t>Avoid common mistakes.</a:t>
            </a:r>
          </a:p>
          <a:p>
            <a:pPr marL="457200" indent="-457200"/>
            <a:r>
              <a:rPr lang="en-US" b="1" dirty="0" smtClean="0">
                <a:latin typeface="Calibri" pitchFamily="34" charset="0"/>
                <a:cs typeface="Calibri" pitchFamily="34" charset="0"/>
              </a:rPr>
              <a:t>Tools for Mobile SEO</a:t>
            </a:r>
          </a:p>
          <a:p>
            <a:pPr marL="1009650" lvl="1" indent="-609600">
              <a:lnSpc>
                <a:spcPct val="90000"/>
              </a:lnSpc>
            </a:pPr>
            <a:endParaRPr lang="en-US" dirty="0"/>
          </a:p>
          <a:p>
            <a:pPr marL="1009650" lvl="1" indent="-609600">
              <a:lnSpc>
                <a:spcPct val="90000"/>
              </a:lnSpc>
            </a:pPr>
            <a:endParaRPr lang="en-US" dirty="0"/>
          </a:p>
          <a:p>
            <a:pPr marL="609600" indent="-609600">
              <a:lnSpc>
                <a:spcPct val="90000"/>
              </a:lnSpc>
            </a:pPr>
            <a:endParaRPr lang="en-US" b="1" dirty="0" smtClean="0"/>
          </a:p>
          <a:p>
            <a:pPr marL="857250" lvl="1" indent="-457200"/>
            <a:endParaRPr lang="en-US" b="1" dirty="0"/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82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6570528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Guidelines of Interface Design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Introduction to JavaScript.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Dialog boxes in JavaScript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HTML DOM (Document Object Model)</a:t>
            </a:r>
          </a:p>
          <a:p>
            <a:pPr marL="914400" lvl="1" indent="-514350">
              <a:buAutoNum type="arabicPeriod" startAt="5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Controlling the background dynamically</a:t>
            </a:r>
          </a:p>
          <a:p>
            <a:pPr marL="914400" lvl="1" indent="-514350">
              <a:buAutoNum type="arabicPeriod" startAt="5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Working with images</a:t>
            </a:r>
          </a:p>
          <a:p>
            <a:pPr marL="914400" lvl="1" indent="-514350">
              <a:buAutoNum type="arabicPeriod" startAt="5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Date Object</a:t>
            </a:r>
          </a:p>
          <a:p>
            <a:pPr marL="914400" lvl="1" indent="-514350">
              <a:buAutoNum type="arabicPeriod" startAt="5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History Object</a:t>
            </a:r>
          </a:p>
          <a:p>
            <a:pPr marL="914400" lvl="1" indent="-514350">
              <a:buAutoNum type="arabicPeriod" startAt="5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Navigator Object</a:t>
            </a:r>
          </a:p>
          <a:p>
            <a:pPr marL="914400" lvl="1" indent="-514350">
              <a:buAutoNum type="arabicPeriod" startAt="5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Screen Object</a:t>
            </a:r>
          </a:p>
          <a:p>
            <a:pPr marL="514350" indent="-514350"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98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Controlling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background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dynamically</a:t>
            </a:r>
          </a:p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Working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images</a:t>
            </a:r>
          </a:p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Date Object</a:t>
            </a:r>
          </a:p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History Object</a:t>
            </a:r>
          </a:p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Navigator Object</a:t>
            </a:r>
          </a:p>
          <a:p>
            <a:pPr marL="914400" lvl="1" indent="-514350">
              <a:buAutoNum type="arabicPeriod" startAt="5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Screen Object</a:t>
            </a:r>
          </a:p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Form Object</a:t>
            </a:r>
          </a:p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Introduction to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jQuery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XML</a:t>
            </a:r>
          </a:p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PHP (Part 1)</a:t>
            </a:r>
          </a:p>
          <a:p>
            <a:pPr marL="914400" lvl="1" indent="-514350">
              <a:buAutoNum type="arabicPeriod" startAt="5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PHP (Part 2)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71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lvl="1" indent="-514350">
              <a:buAutoNum type="arabicPeriod" startAt="11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Form Object</a:t>
            </a:r>
          </a:p>
          <a:p>
            <a:pPr marL="914400" lvl="1" indent="-514350">
              <a:buAutoNum type="arabicPeriod" startAt="11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Introduction to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14400" lvl="1" indent="-514350">
              <a:buAutoNum type="arabicPeriod" startAt="11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XML</a:t>
            </a:r>
          </a:p>
          <a:p>
            <a:pPr marL="914400" lvl="1" indent="-514350">
              <a:buAutoNum type="arabicPeriod" startAt="11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PHP (Part 1)</a:t>
            </a:r>
          </a:p>
          <a:p>
            <a:pPr marL="914400" lvl="1" indent="-514350">
              <a:buAutoNum type="arabicPeriod" startAt="11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PHP (Part 2)</a:t>
            </a:r>
          </a:p>
          <a:p>
            <a:pPr marL="914400" lvl="1" indent="-514350">
              <a:buAutoNum type="arabicPeriod" startAt="16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Passing data between Pages.</a:t>
            </a:r>
          </a:p>
          <a:p>
            <a:pPr marL="914400" lvl="1" indent="-514350">
              <a:buAutoNum type="arabicPeriod" startAt="16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Validating User Input</a:t>
            </a:r>
          </a:p>
          <a:p>
            <a:pPr marL="914400" lvl="1" indent="-514350">
              <a:buAutoNum type="arabicPeriod" startAt="16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Introduction to ASP.NET</a:t>
            </a:r>
          </a:p>
          <a:p>
            <a:pPr marL="914400" lvl="1" indent="-514350">
              <a:buAutoNum type="arabicPeriod" startAt="16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Database connectivity, data insertion and Data Retrieval.</a:t>
            </a:r>
          </a:p>
          <a:p>
            <a:pPr marL="914400" lvl="1" indent="-514350">
              <a:buAutoNum type="arabicPeriod" startAt="16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Web Services and Intro to Web Hosting</a:t>
            </a:r>
          </a:p>
          <a:p>
            <a:pPr marL="914400" lvl="1" indent="-514350">
              <a:buAutoNum type="arabicPeriod" startAt="16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SEO Techniques</a:t>
            </a:r>
          </a:p>
          <a:p>
            <a:pPr marL="914400" lvl="1" indent="-514350">
              <a:buAutoNum type="arabicPeriod" startAt="11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78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AutoNum type="arabicPeriod" startAt="16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Passing data between Pages.</a:t>
            </a:r>
          </a:p>
          <a:p>
            <a:pPr marL="914400" lvl="1" indent="-514350">
              <a:buAutoNum type="arabicPeriod" startAt="16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Validating User Input</a:t>
            </a:r>
          </a:p>
          <a:p>
            <a:pPr marL="914400" lvl="1" indent="-514350">
              <a:buAutoNum type="arabicPeriod" startAt="16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Introduction to ASP.NET</a:t>
            </a:r>
          </a:p>
          <a:p>
            <a:pPr marL="914400" lvl="1" indent="-514350">
              <a:buAutoNum type="arabicPeriod" startAt="16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Database connectivity, data insertion and Data Retrieval.</a:t>
            </a:r>
          </a:p>
          <a:p>
            <a:pPr marL="914400" lvl="1" indent="-514350">
              <a:buAutoNum type="arabicPeriod" startAt="16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Web Services and Intro to Web Hosting</a:t>
            </a:r>
          </a:p>
          <a:p>
            <a:pPr marL="914400" lvl="1" indent="-514350">
              <a:buAutoNum type="arabicPeriod" startAt="16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SEO Techniques</a:t>
            </a:r>
          </a:p>
          <a:p>
            <a:pPr marL="914400" lvl="1" indent="-514350">
              <a:buAutoNum type="arabicPeriod" startAt="16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7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5597553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“</a:t>
            </a:r>
            <a:r>
              <a:rPr lang="en-US" b="1" dirty="0">
                <a:solidFill>
                  <a:srgbClr val="FF0000"/>
                </a:solidFill>
              </a:rPr>
              <a:t>The user interface is the most important part of any computer system.</a:t>
            </a:r>
            <a:r>
              <a:rPr lang="en-US" b="1" dirty="0"/>
              <a:t>” (</a:t>
            </a:r>
            <a:r>
              <a:rPr lang="en-US" b="1" dirty="0" err="1"/>
              <a:t>Galitz</a:t>
            </a:r>
            <a:r>
              <a:rPr lang="en-US" b="1" dirty="0"/>
              <a:t>, 2002, p. 1)</a:t>
            </a:r>
          </a:p>
          <a:p>
            <a:pPr algn="just"/>
            <a:r>
              <a:rPr lang="en-US" b="1" dirty="0" smtClean="0"/>
              <a:t>Benefits of Good Design</a:t>
            </a:r>
          </a:p>
          <a:p>
            <a:pPr lvl="1" algn="just"/>
            <a:r>
              <a:rPr lang="en-US" dirty="0"/>
              <a:t>Higher task completion rates</a:t>
            </a:r>
          </a:p>
          <a:p>
            <a:pPr lvl="1" algn="just"/>
            <a:r>
              <a:rPr lang="en-US" dirty="0"/>
              <a:t>More efficient task completion rates</a:t>
            </a:r>
          </a:p>
          <a:p>
            <a:pPr lvl="1" algn="just"/>
            <a:r>
              <a:rPr lang="en-US" dirty="0"/>
              <a:t>Reduced training costs</a:t>
            </a:r>
          </a:p>
          <a:p>
            <a:pPr lvl="1" algn="just"/>
            <a:r>
              <a:rPr lang="en-US" dirty="0"/>
              <a:t>Improved customer service</a:t>
            </a:r>
          </a:p>
          <a:p>
            <a:pPr lvl="1"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12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Interface Design Process</a:t>
            </a:r>
          </a:p>
          <a:p>
            <a:pPr lvl="1" algn="just"/>
            <a:r>
              <a:rPr lang="en-US" dirty="0" smtClean="0"/>
              <a:t>Guidelines for this process.</a:t>
            </a:r>
            <a:endParaRPr lang="en-US" dirty="0"/>
          </a:p>
          <a:p>
            <a:pPr lvl="1" algn="just"/>
            <a:r>
              <a:rPr lang="en-US" dirty="0" smtClean="0"/>
              <a:t>Principles of User Interface Design.</a:t>
            </a:r>
          </a:p>
          <a:p>
            <a:pPr lvl="1" algn="just"/>
            <a:r>
              <a:rPr lang="en-US" dirty="0" smtClean="0"/>
              <a:t>Choice Of Interaction Style.</a:t>
            </a:r>
          </a:p>
          <a:p>
            <a:pPr lvl="1" algn="just"/>
            <a:r>
              <a:rPr lang="en-US" dirty="0" smtClean="0"/>
              <a:t>Choice of Interface types.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Types of Interfaces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Interface Design Conventions for Web Based Applications.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Difference between Good and Bad Interface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8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3531224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6990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Reduce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visual work</a:t>
            </a:r>
          </a:p>
          <a:p>
            <a:pPr marL="469900" indent="-46990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Reduce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intellectual work</a:t>
            </a:r>
          </a:p>
          <a:p>
            <a:pPr marL="469900" indent="-46990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Reduce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memory work</a:t>
            </a:r>
          </a:p>
          <a:p>
            <a:pPr marL="469900" indent="-46990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Reduce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motor work</a:t>
            </a:r>
          </a:p>
          <a:p>
            <a:pPr marL="469900" indent="-46990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Minimize or eliminate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any burdens or obstructions imposed by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119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3070</Words>
  <Application>Microsoft Office PowerPoint</Application>
  <PresentationFormat>On-screen Show (4:3)</PresentationFormat>
  <Paragraphs>866</Paragraphs>
  <Slides>51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THANK YOU  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NTS</cp:lastModifiedBy>
  <cp:revision>851</cp:revision>
  <dcterms:created xsi:type="dcterms:W3CDTF">2012-07-02T06:31:41Z</dcterms:created>
  <dcterms:modified xsi:type="dcterms:W3CDTF">2016-02-11T14:21:01Z</dcterms:modified>
</cp:coreProperties>
</file>