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  <p:sldMasterId id="2147483769" r:id="rId2"/>
  </p:sldMasterIdLst>
  <p:notesMasterIdLst>
    <p:notesMasterId r:id="rId51"/>
  </p:notesMasterIdLst>
  <p:handoutMasterIdLst>
    <p:handoutMasterId r:id="rId52"/>
  </p:handoutMasterIdLst>
  <p:sldIdLst>
    <p:sldId id="283" r:id="rId3"/>
    <p:sldId id="315" r:id="rId4"/>
    <p:sldId id="257" r:id="rId5"/>
    <p:sldId id="286" r:id="rId6"/>
    <p:sldId id="288" r:id="rId7"/>
    <p:sldId id="289" r:id="rId8"/>
    <p:sldId id="290" r:id="rId9"/>
    <p:sldId id="292" r:id="rId10"/>
    <p:sldId id="297" r:id="rId11"/>
    <p:sldId id="307" r:id="rId12"/>
    <p:sldId id="301" r:id="rId13"/>
    <p:sldId id="314" r:id="rId14"/>
    <p:sldId id="317" r:id="rId15"/>
    <p:sldId id="318" r:id="rId16"/>
    <p:sldId id="319" r:id="rId17"/>
    <p:sldId id="320" r:id="rId18"/>
    <p:sldId id="352" r:id="rId19"/>
    <p:sldId id="351" r:id="rId20"/>
    <p:sldId id="321" r:id="rId21"/>
    <p:sldId id="322" r:id="rId22"/>
    <p:sldId id="324" r:id="rId23"/>
    <p:sldId id="325" r:id="rId24"/>
    <p:sldId id="326" r:id="rId25"/>
    <p:sldId id="353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4" r:id="rId50"/>
  </p:sldIdLst>
  <p:sldSz cx="8412163" cy="5486400"/>
  <p:notesSz cx="6858000" cy="9144000"/>
  <p:defaultTextStyle>
    <a:defPPr>
      <a:defRPr lang="en-US"/>
    </a:defPPr>
    <a:lvl1pPr marL="0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2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36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49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62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73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86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98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4E2F05-C656-45D2-8E05-9E7EC7B6F1C3}">
          <p14:sldIdLst>
            <p14:sldId id="283"/>
            <p14:sldId id="315"/>
            <p14:sldId id="257"/>
            <p14:sldId id="286"/>
            <p14:sldId id="288"/>
            <p14:sldId id="289"/>
            <p14:sldId id="290"/>
            <p14:sldId id="292"/>
            <p14:sldId id="297"/>
            <p14:sldId id="307"/>
            <p14:sldId id="301"/>
            <p14:sldId id="314"/>
            <p14:sldId id="317"/>
            <p14:sldId id="318"/>
            <p14:sldId id="319"/>
            <p14:sldId id="320"/>
            <p14:sldId id="352"/>
            <p14:sldId id="351"/>
            <p14:sldId id="321"/>
            <p14:sldId id="322"/>
            <p14:sldId id="324"/>
            <p14:sldId id="325"/>
            <p14:sldId id="326"/>
            <p14:sldId id="353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729">
          <p15:clr>
            <a:srgbClr val="A4A3A4"/>
          </p15:clr>
        </p15:guide>
        <p15:guide id="2" pos="26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58" y="-90"/>
      </p:cViewPr>
      <p:guideLst>
        <p:guide orient="horz" pos="1729"/>
        <p:guide pos="265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000" b="1" dirty="0" smtClean="0"/>
            <a:t>Web </a:t>
          </a:r>
          <a:r>
            <a:rPr lang="en-US" sz="3000" b="1" dirty="0" smtClean="0"/>
            <a:t>Technologies and Programming</a:t>
          </a:r>
          <a:endParaRPr lang="en-US" sz="3000" b="1" dirty="0" smtClean="0"/>
        </a:p>
        <a:p>
          <a:pPr algn="ctr" rtl="0"/>
          <a:r>
            <a:rPr lang="en-US" sz="3000" b="1" dirty="0" smtClean="0"/>
            <a:t>Introduction to Web Technologies</a:t>
          </a:r>
        </a:p>
        <a:p>
          <a:pPr algn="ctr" rtl="0"/>
          <a:endParaRPr lang="en-US" sz="900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448141" custLinFactNeighborX="-87" custLinFactNeighborY="-203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E4719BA4-34E1-4D7C-9943-349FE744D263}" type="presOf" srcId="{1A4D2600-6C97-4F32-B00F-D96585924F45}" destId="{FE07BE64-8717-48DF-AE6A-829B547CC5F7}" srcOrd="0" destOrd="0" presId="urn:microsoft.com/office/officeart/2005/8/layout/vList2"/>
    <dgm:cxn modelId="{533F5C8F-B58B-4BEA-80D9-D49A953D5A3E}" type="presOf" srcId="{FD71A567-23F0-42D0-A2E6-3886C0DAA8C4}" destId="{A066085A-9674-46E4-B0BF-D0C728A69A1C}" srcOrd="0" destOrd="0" presId="urn:microsoft.com/office/officeart/2005/8/layout/vList2"/>
    <dgm:cxn modelId="{7457B3EB-25A6-428F-83B9-1129C96FD470}" type="presParOf" srcId="{A066085A-9674-46E4-B0BF-D0C728A69A1C}" destId="{FE07BE64-8717-48DF-AE6A-829B547CC5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E865712-A220-4018-B5EE-28CAD752B6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1A2920-5619-41DC-8CF1-24863A4527A8}">
      <dgm:prSet/>
      <dgm:spPr/>
      <dgm:t>
        <a:bodyPr/>
        <a:lstStyle/>
        <a:p>
          <a:pPr rtl="0"/>
          <a:r>
            <a:rPr lang="en-US" b="1" smtClean="0"/>
            <a:t>2.  Web engineering…</a:t>
          </a:r>
          <a:endParaRPr lang="en-US"/>
        </a:p>
      </dgm:t>
    </dgm:pt>
    <dgm:pt modelId="{3693E4AA-053B-4907-9A8D-9C56EB6125FE}" type="parTrans" cxnId="{20056ADA-2017-4AA2-AA62-F6AA4D313F87}">
      <dgm:prSet/>
      <dgm:spPr/>
      <dgm:t>
        <a:bodyPr/>
        <a:lstStyle/>
        <a:p>
          <a:endParaRPr lang="en-US"/>
        </a:p>
      </dgm:t>
    </dgm:pt>
    <dgm:pt modelId="{88092F52-E1F7-4D32-A11B-8746D22621FD}" type="sibTrans" cxnId="{20056ADA-2017-4AA2-AA62-F6AA4D313F87}">
      <dgm:prSet/>
      <dgm:spPr/>
      <dgm:t>
        <a:bodyPr/>
        <a:lstStyle/>
        <a:p>
          <a:endParaRPr lang="en-US"/>
        </a:p>
      </dgm:t>
    </dgm:pt>
    <dgm:pt modelId="{88A0F30D-E4E9-48EF-9137-36AADCC6F30E}" type="pres">
      <dgm:prSet presAssocID="{6E865712-A220-4018-B5EE-28CAD752B6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03B08C-8768-40B7-92E5-17257A655EC2}" type="pres">
      <dgm:prSet presAssocID="{D51A2920-5619-41DC-8CF1-24863A4527A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056ADA-2017-4AA2-AA62-F6AA4D313F87}" srcId="{6E865712-A220-4018-B5EE-28CAD752B6E7}" destId="{D51A2920-5619-41DC-8CF1-24863A4527A8}" srcOrd="0" destOrd="0" parTransId="{3693E4AA-053B-4907-9A8D-9C56EB6125FE}" sibTransId="{88092F52-E1F7-4D32-A11B-8746D22621FD}"/>
    <dgm:cxn modelId="{20AA868D-5ED8-4991-893B-19BD4E426390}" type="presOf" srcId="{D51A2920-5619-41DC-8CF1-24863A4527A8}" destId="{C403B08C-8768-40B7-92E5-17257A655EC2}" srcOrd="0" destOrd="0" presId="urn:microsoft.com/office/officeart/2005/8/layout/vList2"/>
    <dgm:cxn modelId="{6BA35557-721B-43C0-8D97-5C210BA526D1}" type="presOf" srcId="{6E865712-A220-4018-B5EE-28CAD752B6E7}" destId="{88A0F30D-E4E9-48EF-9137-36AADCC6F30E}" srcOrd="0" destOrd="0" presId="urn:microsoft.com/office/officeart/2005/8/layout/vList2"/>
    <dgm:cxn modelId="{029322FC-DC7A-4101-82B3-E56EBCD112C7}" type="presParOf" srcId="{88A0F30D-E4E9-48EF-9137-36AADCC6F30E}" destId="{C403B08C-8768-40B7-92E5-17257A655EC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E865712-A220-4018-B5EE-28CAD752B6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1A2920-5619-41DC-8CF1-24863A4527A8}">
      <dgm:prSet/>
      <dgm:spPr/>
      <dgm:t>
        <a:bodyPr/>
        <a:lstStyle/>
        <a:p>
          <a:pPr rtl="0"/>
          <a:r>
            <a:rPr lang="en-US" b="1" dirty="0" smtClean="0"/>
            <a:t>2.  </a:t>
          </a:r>
          <a:r>
            <a:rPr lang="en-US" b="1" dirty="0" smtClean="0">
              <a:solidFill>
                <a:schemeClr val="bg1"/>
              </a:solidFill>
            </a:rPr>
            <a:t>Web technology </a:t>
          </a:r>
          <a:endParaRPr lang="en-US" dirty="0">
            <a:solidFill>
              <a:schemeClr val="bg1"/>
            </a:solidFill>
          </a:endParaRPr>
        </a:p>
      </dgm:t>
    </dgm:pt>
    <dgm:pt modelId="{3693E4AA-053B-4907-9A8D-9C56EB6125FE}" type="parTrans" cxnId="{20056ADA-2017-4AA2-AA62-F6AA4D313F87}">
      <dgm:prSet/>
      <dgm:spPr/>
      <dgm:t>
        <a:bodyPr/>
        <a:lstStyle/>
        <a:p>
          <a:endParaRPr lang="en-US"/>
        </a:p>
      </dgm:t>
    </dgm:pt>
    <dgm:pt modelId="{88092F52-E1F7-4D32-A11B-8746D22621FD}" type="sibTrans" cxnId="{20056ADA-2017-4AA2-AA62-F6AA4D313F87}">
      <dgm:prSet/>
      <dgm:spPr/>
      <dgm:t>
        <a:bodyPr/>
        <a:lstStyle/>
        <a:p>
          <a:endParaRPr lang="en-US"/>
        </a:p>
      </dgm:t>
    </dgm:pt>
    <dgm:pt modelId="{88A0F30D-E4E9-48EF-9137-36AADCC6F30E}" type="pres">
      <dgm:prSet presAssocID="{6E865712-A220-4018-B5EE-28CAD752B6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03B08C-8768-40B7-92E5-17257A655EC2}" type="pres">
      <dgm:prSet presAssocID="{D51A2920-5619-41DC-8CF1-24863A4527A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CA9F8B-F56C-4DB3-8FED-CF3EB54DED30}" type="presOf" srcId="{D51A2920-5619-41DC-8CF1-24863A4527A8}" destId="{C403B08C-8768-40B7-92E5-17257A655EC2}" srcOrd="0" destOrd="0" presId="urn:microsoft.com/office/officeart/2005/8/layout/vList2"/>
    <dgm:cxn modelId="{20056ADA-2017-4AA2-AA62-F6AA4D313F87}" srcId="{6E865712-A220-4018-B5EE-28CAD752B6E7}" destId="{D51A2920-5619-41DC-8CF1-24863A4527A8}" srcOrd="0" destOrd="0" parTransId="{3693E4AA-053B-4907-9A8D-9C56EB6125FE}" sibTransId="{88092F52-E1F7-4D32-A11B-8746D22621FD}"/>
    <dgm:cxn modelId="{05A725B0-6B4A-4ED6-AA76-01A8CA883538}" type="presOf" srcId="{6E865712-A220-4018-B5EE-28CAD752B6E7}" destId="{88A0F30D-E4E9-48EF-9137-36AADCC6F30E}" srcOrd="0" destOrd="0" presId="urn:microsoft.com/office/officeart/2005/8/layout/vList2"/>
    <dgm:cxn modelId="{6DC85B5A-5B89-426B-A2C5-C7135D6AF624}" type="presParOf" srcId="{88A0F30D-E4E9-48EF-9137-36AADCC6F30E}" destId="{C403B08C-8768-40B7-92E5-17257A655EC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318F414-E441-44CA-B5EA-3999A4FE99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1C4DD2-985A-467B-92D7-89CC9CBCE112}">
      <dgm:prSet/>
      <dgm:spPr/>
      <dgm:t>
        <a:bodyPr/>
        <a:lstStyle/>
        <a:p>
          <a:pPr rtl="0"/>
          <a:r>
            <a:rPr lang="en-US" b="1" smtClean="0"/>
            <a:t>3.  Web applications</a:t>
          </a:r>
          <a:endParaRPr lang="en-US"/>
        </a:p>
      </dgm:t>
    </dgm:pt>
    <dgm:pt modelId="{2DA15007-12A7-483F-BA0C-6F39B390CC7F}" type="parTrans" cxnId="{7811A2F1-0BC2-43B1-9553-49A5E571D6F9}">
      <dgm:prSet/>
      <dgm:spPr/>
      <dgm:t>
        <a:bodyPr/>
        <a:lstStyle/>
        <a:p>
          <a:endParaRPr lang="en-US"/>
        </a:p>
      </dgm:t>
    </dgm:pt>
    <dgm:pt modelId="{BD453CB5-2231-4C1B-BB45-C3CA92731B21}" type="sibTrans" cxnId="{7811A2F1-0BC2-43B1-9553-49A5E571D6F9}">
      <dgm:prSet/>
      <dgm:spPr/>
      <dgm:t>
        <a:bodyPr/>
        <a:lstStyle/>
        <a:p>
          <a:endParaRPr lang="en-US"/>
        </a:p>
      </dgm:t>
    </dgm:pt>
    <dgm:pt modelId="{C9EF9EC2-868F-4BC1-87A4-057E668A1296}" type="pres">
      <dgm:prSet presAssocID="{E318F414-E441-44CA-B5EA-3999A4FE99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524851-3AAB-4029-AB1F-9C1A6FB01D77}" type="pres">
      <dgm:prSet presAssocID="{9A1C4DD2-985A-467B-92D7-89CC9CBCE11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11A2F1-0BC2-43B1-9553-49A5E571D6F9}" srcId="{E318F414-E441-44CA-B5EA-3999A4FE99F4}" destId="{9A1C4DD2-985A-467B-92D7-89CC9CBCE112}" srcOrd="0" destOrd="0" parTransId="{2DA15007-12A7-483F-BA0C-6F39B390CC7F}" sibTransId="{BD453CB5-2231-4C1B-BB45-C3CA92731B21}"/>
    <dgm:cxn modelId="{1C1E5DF7-C20E-4ACC-8648-F5950F856887}" type="presOf" srcId="{E318F414-E441-44CA-B5EA-3999A4FE99F4}" destId="{C9EF9EC2-868F-4BC1-87A4-057E668A1296}" srcOrd="0" destOrd="0" presId="urn:microsoft.com/office/officeart/2005/8/layout/vList2"/>
    <dgm:cxn modelId="{F687DD0D-1029-4D08-A038-585D471B84B0}" type="presOf" srcId="{9A1C4DD2-985A-467B-92D7-89CC9CBCE112}" destId="{98524851-3AAB-4029-AB1F-9C1A6FB01D77}" srcOrd="0" destOrd="0" presId="urn:microsoft.com/office/officeart/2005/8/layout/vList2"/>
    <dgm:cxn modelId="{E6FBB8BC-E4F8-48EF-BB5B-2444018EE8A8}" type="presParOf" srcId="{C9EF9EC2-868F-4BC1-87A4-057E668A1296}" destId="{98524851-3AAB-4029-AB1F-9C1A6FB01D7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81296EB-2FFB-4917-9944-2D936E1BB8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14603D-4623-480F-9EED-9D99AF4D3B57}">
      <dgm:prSet/>
      <dgm:spPr/>
      <dgm:t>
        <a:bodyPr/>
        <a:lstStyle/>
        <a:p>
          <a:pPr rtl="0"/>
          <a:r>
            <a:rPr lang="en-US" b="1" smtClean="0"/>
            <a:t>3.  Web applications…</a:t>
          </a:r>
          <a:endParaRPr lang="en-US"/>
        </a:p>
      </dgm:t>
    </dgm:pt>
    <dgm:pt modelId="{7816A66F-EF66-4CF0-BE6A-77737C737F8B}" type="parTrans" cxnId="{EB0D25B7-A18C-47F8-913B-265D3DE77FE6}">
      <dgm:prSet/>
      <dgm:spPr/>
      <dgm:t>
        <a:bodyPr/>
        <a:lstStyle/>
        <a:p>
          <a:endParaRPr lang="en-US"/>
        </a:p>
      </dgm:t>
    </dgm:pt>
    <dgm:pt modelId="{357B534D-BA8C-4243-81B6-73E2BC35774C}" type="sibTrans" cxnId="{EB0D25B7-A18C-47F8-913B-265D3DE77FE6}">
      <dgm:prSet/>
      <dgm:spPr/>
      <dgm:t>
        <a:bodyPr/>
        <a:lstStyle/>
        <a:p>
          <a:endParaRPr lang="en-US"/>
        </a:p>
      </dgm:t>
    </dgm:pt>
    <dgm:pt modelId="{F351B734-41E8-4F63-8EE4-D48FC1478A6F}" type="pres">
      <dgm:prSet presAssocID="{881296EB-2FFB-4917-9944-2D936E1BB8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2340D0-FD42-4D6A-B0E2-3A4A9AF50F84}" type="pres">
      <dgm:prSet presAssocID="{1014603D-4623-480F-9EED-9D99AF4D3B5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304A0A-674B-422A-8F7F-6E2A137526F4}" type="presOf" srcId="{881296EB-2FFB-4917-9944-2D936E1BB8EF}" destId="{F351B734-41E8-4F63-8EE4-D48FC1478A6F}" srcOrd="0" destOrd="0" presId="urn:microsoft.com/office/officeart/2005/8/layout/vList2"/>
    <dgm:cxn modelId="{7C6BFA2C-B1F6-498F-8753-0FA6C01A0C9D}" type="presOf" srcId="{1014603D-4623-480F-9EED-9D99AF4D3B57}" destId="{C82340D0-FD42-4D6A-B0E2-3A4A9AF50F84}" srcOrd="0" destOrd="0" presId="urn:microsoft.com/office/officeart/2005/8/layout/vList2"/>
    <dgm:cxn modelId="{EB0D25B7-A18C-47F8-913B-265D3DE77FE6}" srcId="{881296EB-2FFB-4917-9944-2D936E1BB8EF}" destId="{1014603D-4623-480F-9EED-9D99AF4D3B57}" srcOrd="0" destOrd="0" parTransId="{7816A66F-EF66-4CF0-BE6A-77737C737F8B}" sibTransId="{357B534D-BA8C-4243-81B6-73E2BC35774C}"/>
    <dgm:cxn modelId="{7F79A058-6240-408D-97AB-3BDF5E1256FE}" type="presParOf" srcId="{F351B734-41E8-4F63-8EE4-D48FC1478A6F}" destId="{C82340D0-FD42-4D6A-B0E2-3A4A9AF50F8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F5AB94A-9045-4B71-8FCB-5D76C629DD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A9BFED-F9A3-49BD-8C0B-B07694635CFA}">
      <dgm:prSet/>
      <dgm:spPr/>
      <dgm:t>
        <a:bodyPr/>
        <a:lstStyle/>
        <a:p>
          <a:pPr rtl="0"/>
          <a:r>
            <a:rPr lang="en-US" b="1" smtClean="0"/>
            <a:t>3.  Web applications…</a:t>
          </a:r>
          <a:endParaRPr lang="en-US"/>
        </a:p>
      </dgm:t>
    </dgm:pt>
    <dgm:pt modelId="{ECD510F9-D208-4FEC-A5D2-A2DD50AC308E}" type="parTrans" cxnId="{53BFB317-6FF0-47B7-87AA-0357A3E1A168}">
      <dgm:prSet/>
      <dgm:spPr/>
      <dgm:t>
        <a:bodyPr/>
        <a:lstStyle/>
        <a:p>
          <a:endParaRPr lang="en-US"/>
        </a:p>
      </dgm:t>
    </dgm:pt>
    <dgm:pt modelId="{414EE0F7-BE03-4125-8BAF-8580D7CE4DF3}" type="sibTrans" cxnId="{53BFB317-6FF0-47B7-87AA-0357A3E1A168}">
      <dgm:prSet/>
      <dgm:spPr/>
      <dgm:t>
        <a:bodyPr/>
        <a:lstStyle/>
        <a:p>
          <a:endParaRPr lang="en-US"/>
        </a:p>
      </dgm:t>
    </dgm:pt>
    <dgm:pt modelId="{D6D00B20-9EDE-4C6E-99E1-99C6AA7DDC3E}" type="pres">
      <dgm:prSet presAssocID="{CF5AB94A-9045-4B71-8FCB-5D76C629DD2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8CBF1B-FBE4-40B5-BCAD-9457EBE9346C}" type="pres">
      <dgm:prSet presAssocID="{97A9BFED-F9A3-49BD-8C0B-B07694635CF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BFB317-6FF0-47B7-87AA-0357A3E1A168}" srcId="{CF5AB94A-9045-4B71-8FCB-5D76C629DD2C}" destId="{97A9BFED-F9A3-49BD-8C0B-B07694635CFA}" srcOrd="0" destOrd="0" parTransId="{ECD510F9-D208-4FEC-A5D2-A2DD50AC308E}" sibTransId="{414EE0F7-BE03-4125-8BAF-8580D7CE4DF3}"/>
    <dgm:cxn modelId="{49EED6F6-8386-4CEC-9FA9-BB375EC18302}" type="presOf" srcId="{97A9BFED-F9A3-49BD-8C0B-B07694635CFA}" destId="{078CBF1B-FBE4-40B5-BCAD-9457EBE9346C}" srcOrd="0" destOrd="0" presId="urn:microsoft.com/office/officeart/2005/8/layout/vList2"/>
    <dgm:cxn modelId="{9760AFBC-27BA-414E-B912-FC08B87FCA11}" type="presOf" srcId="{CF5AB94A-9045-4B71-8FCB-5D76C629DD2C}" destId="{D6D00B20-9EDE-4C6E-99E1-99C6AA7DDC3E}" srcOrd="0" destOrd="0" presId="urn:microsoft.com/office/officeart/2005/8/layout/vList2"/>
    <dgm:cxn modelId="{FB707ADE-FC6C-4651-B659-460F27B89AC5}" type="presParOf" srcId="{D6D00B20-9EDE-4C6E-99E1-99C6AA7DDC3E}" destId="{078CBF1B-FBE4-40B5-BCAD-9457EBE9346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207F2A0-B9AE-481D-9476-2982157F5B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62E23D-C71C-426F-BAAB-D8829578C904}">
      <dgm:prSet/>
      <dgm:spPr/>
      <dgm:t>
        <a:bodyPr/>
        <a:lstStyle/>
        <a:p>
          <a:pPr rtl="0"/>
          <a:r>
            <a:rPr lang="en-US" b="1" smtClean="0"/>
            <a:t>4. The case for web engineering</a:t>
          </a:r>
          <a:endParaRPr lang="en-US"/>
        </a:p>
      </dgm:t>
    </dgm:pt>
    <dgm:pt modelId="{B1CBE2BE-7D28-4FF9-BA60-3AE87E245689}" type="parTrans" cxnId="{59B6F93F-2BB5-4FBC-A22A-9531C4DF4D67}">
      <dgm:prSet/>
      <dgm:spPr/>
      <dgm:t>
        <a:bodyPr/>
        <a:lstStyle/>
        <a:p>
          <a:endParaRPr lang="en-US"/>
        </a:p>
      </dgm:t>
    </dgm:pt>
    <dgm:pt modelId="{3B945297-7894-4176-956A-28C6610B62B0}" type="sibTrans" cxnId="{59B6F93F-2BB5-4FBC-A22A-9531C4DF4D67}">
      <dgm:prSet/>
      <dgm:spPr/>
      <dgm:t>
        <a:bodyPr/>
        <a:lstStyle/>
        <a:p>
          <a:endParaRPr lang="en-US"/>
        </a:p>
      </dgm:t>
    </dgm:pt>
    <dgm:pt modelId="{5DF92350-2E37-4428-8F33-0DA8AA9EA495}" type="pres">
      <dgm:prSet presAssocID="{F207F2A0-B9AE-481D-9476-2982157F5B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C36825-096A-44F9-B833-318A5B50E3AF}" type="pres">
      <dgm:prSet presAssocID="{8962E23D-C71C-426F-BAAB-D8829578C90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B6F93F-2BB5-4FBC-A22A-9531C4DF4D67}" srcId="{F207F2A0-B9AE-481D-9476-2982157F5B64}" destId="{8962E23D-C71C-426F-BAAB-D8829578C904}" srcOrd="0" destOrd="0" parTransId="{B1CBE2BE-7D28-4FF9-BA60-3AE87E245689}" sibTransId="{3B945297-7894-4176-956A-28C6610B62B0}"/>
    <dgm:cxn modelId="{90CB276C-7846-4049-849F-202C8FEDFBE6}" type="presOf" srcId="{F207F2A0-B9AE-481D-9476-2982157F5B64}" destId="{5DF92350-2E37-4428-8F33-0DA8AA9EA495}" srcOrd="0" destOrd="0" presId="urn:microsoft.com/office/officeart/2005/8/layout/vList2"/>
    <dgm:cxn modelId="{44225438-CD76-494F-9295-301808D57ACA}" type="presOf" srcId="{8962E23D-C71C-426F-BAAB-D8829578C904}" destId="{73C36825-096A-44F9-B833-318A5B50E3AF}" srcOrd="0" destOrd="0" presId="urn:microsoft.com/office/officeart/2005/8/layout/vList2"/>
    <dgm:cxn modelId="{682DEB46-F2EA-4D9C-BC66-91816C920FE5}" type="presParOf" srcId="{5DF92350-2E37-4428-8F33-0DA8AA9EA495}" destId="{73C36825-096A-44F9-B833-318A5B50E3A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8CBF5D6-E62A-4BFC-929D-DEA3C67DC7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AAE58E-DBC7-412C-80B2-71B2A3992180}">
      <dgm:prSet/>
      <dgm:spPr/>
      <dgm:t>
        <a:bodyPr/>
        <a:lstStyle/>
        <a:p>
          <a:pPr rtl="0"/>
          <a:r>
            <a:rPr lang="en-US" b="1" smtClean="0"/>
            <a:t>4. The case for web engineering…</a:t>
          </a:r>
          <a:endParaRPr lang="en-US"/>
        </a:p>
      </dgm:t>
    </dgm:pt>
    <dgm:pt modelId="{460A5725-C546-4943-A4FB-A911E8471C86}" type="parTrans" cxnId="{55DF203C-20FE-4E79-8E2B-540B060C43E9}">
      <dgm:prSet/>
      <dgm:spPr/>
      <dgm:t>
        <a:bodyPr/>
        <a:lstStyle/>
        <a:p>
          <a:endParaRPr lang="en-US"/>
        </a:p>
      </dgm:t>
    </dgm:pt>
    <dgm:pt modelId="{CB8CB1A3-65A5-4360-8B3C-9F62A93CB61F}" type="sibTrans" cxnId="{55DF203C-20FE-4E79-8E2B-540B060C43E9}">
      <dgm:prSet/>
      <dgm:spPr/>
      <dgm:t>
        <a:bodyPr/>
        <a:lstStyle/>
        <a:p>
          <a:endParaRPr lang="en-US"/>
        </a:p>
      </dgm:t>
    </dgm:pt>
    <dgm:pt modelId="{8A7D6830-4614-4748-A92E-BD7C79EEB510}" type="pres">
      <dgm:prSet presAssocID="{98CBF5D6-E62A-4BFC-929D-DEA3C67DC7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A94FA0-F979-4FE2-B88A-8456F0CE101F}" type="pres">
      <dgm:prSet presAssocID="{8BAAE58E-DBC7-412C-80B2-71B2A399218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388107-21D4-453F-980F-38B25EF3E95B}" type="presOf" srcId="{8BAAE58E-DBC7-412C-80B2-71B2A3992180}" destId="{13A94FA0-F979-4FE2-B88A-8456F0CE101F}" srcOrd="0" destOrd="0" presId="urn:microsoft.com/office/officeart/2005/8/layout/vList2"/>
    <dgm:cxn modelId="{55DF203C-20FE-4E79-8E2B-540B060C43E9}" srcId="{98CBF5D6-E62A-4BFC-929D-DEA3C67DC712}" destId="{8BAAE58E-DBC7-412C-80B2-71B2A3992180}" srcOrd="0" destOrd="0" parTransId="{460A5725-C546-4943-A4FB-A911E8471C86}" sibTransId="{CB8CB1A3-65A5-4360-8B3C-9F62A93CB61F}"/>
    <dgm:cxn modelId="{DEA9A1BB-75AF-43FB-A782-A0650520D288}" type="presOf" srcId="{98CBF5D6-E62A-4BFC-929D-DEA3C67DC712}" destId="{8A7D6830-4614-4748-A92E-BD7C79EEB510}" srcOrd="0" destOrd="0" presId="urn:microsoft.com/office/officeart/2005/8/layout/vList2"/>
    <dgm:cxn modelId="{5D5EF610-9458-4112-8BBB-8DFF866271A4}" type="presParOf" srcId="{8A7D6830-4614-4748-A92E-BD7C79EEB510}" destId="{13A94FA0-F979-4FE2-B88A-8456F0CE101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B3B880F-3CF1-4B9E-9DAB-19CA4E9E14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7A43E9-EEF0-436B-9976-D9BC188F51BE}">
      <dgm:prSet/>
      <dgm:spPr/>
      <dgm:t>
        <a:bodyPr/>
        <a:lstStyle/>
        <a:p>
          <a:pPr rtl="0"/>
          <a:r>
            <a:rPr lang="en-US" b="1" smtClean="0"/>
            <a:t>4. The case for web engineering…</a:t>
          </a:r>
          <a:endParaRPr lang="en-US"/>
        </a:p>
      </dgm:t>
    </dgm:pt>
    <dgm:pt modelId="{0B37C045-8515-444C-A89D-782122B7103C}" type="parTrans" cxnId="{2099368E-4AFA-44D0-B2F5-D219C7DC36DA}">
      <dgm:prSet/>
      <dgm:spPr/>
      <dgm:t>
        <a:bodyPr/>
        <a:lstStyle/>
        <a:p>
          <a:endParaRPr lang="en-US"/>
        </a:p>
      </dgm:t>
    </dgm:pt>
    <dgm:pt modelId="{5BDB08C6-8A2C-49DC-AC35-8EE2A4506597}" type="sibTrans" cxnId="{2099368E-4AFA-44D0-B2F5-D219C7DC36DA}">
      <dgm:prSet/>
      <dgm:spPr/>
      <dgm:t>
        <a:bodyPr/>
        <a:lstStyle/>
        <a:p>
          <a:endParaRPr lang="en-US"/>
        </a:p>
      </dgm:t>
    </dgm:pt>
    <dgm:pt modelId="{6C49EC02-0CB9-47E2-8D7F-22B819870065}" type="pres">
      <dgm:prSet presAssocID="{7B3B880F-3CF1-4B9E-9DAB-19CA4E9E14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9318FF-3C21-48B0-82BB-836F1DFD9DA9}" type="pres">
      <dgm:prSet presAssocID="{537A43E9-EEF0-436B-9976-D9BC188F51B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B8FC90-0567-45FC-B7E1-394725B0BD30}" type="presOf" srcId="{7B3B880F-3CF1-4B9E-9DAB-19CA4E9E149E}" destId="{6C49EC02-0CB9-47E2-8D7F-22B819870065}" srcOrd="0" destOrd="0" presId="urn:microsoft.com/office/officeart/2005/8/layout/vList2"/>
    <dgm:cxn modelId="{2099368E-4AFA-44D0-B2F5-D219C7DC36DA}" srcId="{7B3B880F-3CF1-4B9E-9DAB-19CA4E9E149E}" destId="{537A43E9-EEF0-436B-9976-D9BC188F51BE}" srcOrd="0" destOrd="0" parTransId="{0B37C045-8515-444C-A89D-782122B7103C}" sibTransId="{5BDB08C6-8A2C-49DC-AC35-8EE2A4506597}"/>
    <dgm:cxn modelId="{E4CE7365-071D-43A8-BBF1-F900AA743CA1}" type="presOf" srcId="{537A43E9-EEF0-436B-9976-D9BC188F51BE}" destId="{B19318FF-3C21-48B0-82BB-836F1DFD9DA9}" srcOrd="0" destOrd="0" presId="urn:microsoft.com/office/officeart/2005/8/layout/vList2"/>
    <dgm:cxn modelId="{619EC1E1-8395-44E6-862B-D132805330CB}" type="presParOf" srcId="{6C49EC02-0CB9-47E2-8D7F-22B819870065}" destId="{B19318FF-3C21-48B0-82BB-836F1DFD9DA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73C21D4-B67A-4029-8A6D-8ACC79A622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D77772-86B9-4E56-B31D-B2A72FD3276B}">
      <dgm:prSet/>
      <dgm:spPr/>
      <dgm:t>
        <a:bodyPr/>
        <a:lstStyle/>
        <a:p>
          <a:pPr rtl="0"/>
          <a:r>
            <a:rPr lang="en-US" b="1" smtClean="0"/>
            <a:t>5. Categories of web applications</a:t>
          </a:r>
          <a:endParaRPr lang="en-US"/>
        </a:p>
      </dgm:t>
    </dgm:pt>
    <dgm:pt modelId="{78444C02-B1E3-4670-8012-4E28214A8E07}" type="parTrans" cxnId="{70C2ED82-25C8-43A3-9543-EAA63D0BE5A0}">
      <dgm:prSet/>
      <dgm:spPr/>
      <dgm:t>
        <a:bodyPr/>
        <a:lstStyle/>
        <a:p>
          <a:endParaRPr lang="en-US"/>
        </a:p>
      </dgm:t>
    </dgm:pt>
    <dgm:pt modelId="{DE927779-D068-46F3-AD43-92005657BA7D}" type="sibTrans" cxnId="{70C2ED82-25C8-43A3-9543-EAA63D0BE5A0}">
      <dgm:prSet/>
      <dgm:spPr/>
      <dgm:t>
        <a:bodyPr/>
        <a:lstStyle/>
        <a:p>
          <a:endParaRPr lang="en-US"/>
        </a:p>
      </dgm:t>
    </dgm:pt>
    <dgm:pt modelId="{260FD6AA-5F94-4595-BA35-5AE5433D631F}" type="pres">
      <dgm:prSet presAssocID="{873C21D4-B67A-4029-8A6D-8ACC79A622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87D959-9E45-41D4-ADA9-B3A4A40D1C5A}" type="pres">
      <dgm:prSet presAssocID="{12D77772-86B9-4E56-B31D-B2A72FD3276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047E1A-68CA-4D4F-976B-3104775F98AC}" type="presOf" srcId="{12D77772-86B9-4E56-B31D-B2A72FD3276B}" destId="{2D87D959-9E45-41D4-ADA9-B3A4A40D1C5A}" srcOrd="0" destOrd="0" presId="urn:microsoft.com/office/officeart/2005/8/layout/vList2"/>
    <dgm:cxn modelId="{70C2ED82-25C8-43A3-9543-EAA63D0BE5A0}" srcId="{873C21D4-B67A-4029-8A6D-8ACC79A622E4}" destId="{12D77772-86B9-4E56-B31D-B2A72FD3276B}" srcOrd="0" destOrd="0" parTransId="{78444C02-B1E3-4670-8012-4E28214A8E07}" sibTransId="{DE927779-D068-46F3-AD43-92005657BA7D}"/>
    <dgm:cxn modelId="{BDEAE266-4D7A-48D3-8FFE-7D80AC58ECE4}" type="presOf" srcId="{873C21D4-B67A-4029-8A6D-8ACC79A622E4}" destId="{260FD6AA-5F94-4595-BA35-5AE5433D631F}" srcOrd="0" destOrd="0" presId="urn:microsoft.com/office/officeart/2005/8/layout/vList2"/>
    <dgm:cxn modelId="{7800A54F-4933-460D-89B6-1B5E3141DD5C}" type="presParOf" srcId="{260FD6AA-5F94-4595-BA35-5AE5433D631F}" destId="{2D87D959-9E45-41D4-ADA9-B3A4A40D1C5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0806CF8-5542-4D99-AB29-00F4872807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BDC9AC-5A26-4960-AC8E-DC3286A7A3E0}">
      <dgm:prSet/>
      <dgm:spPr/>
      <dgm:t>
        <a:bodyPr/>
        <a:lstStyle/>
        <a:p>
          <a:pPr rtl="0"/>
          <a:r>
            <a:rPr lang="en-US" b="1" smtClean="0"/>
            <a:t>5.1 Document-centric web sites</a:t>
          </a:r>
          <a:endParaRPr lang="en-US"/>
        </a:p>
      </dgm:t>
    </dgm:pt>
    <dgm:pt modelId="{93A236EB-0B45-42F0-AD8C-7132A60C2CC5}" type="parTrans" cxnId="{1CE78FC5-717F-47CF-9206-F70799F40A62}">
      <dgm:prSet/>
      <dgm:spPr/>
      <dgm:t>
        <a:bodyPr/>
        <a:lstStyle/>
        <a:p>
          <a:endParaRPr lang="en-US"/>
        </a:p>
      </dgm:t>
    </dgm:pt>
    <dgm:pt modelId="{6590DF80-DE45-4F50-9186-076B2EAE6D2B}" type="sibTrans" cxnId="{1CE78FC5-717F-47CF-9206-F70799F40A62}">
      <dgm:prSet/>
      <dgm:spPr/>
      <dgm:t>
        <a:bodyPr/>
        <a:lstStyle/>
        <a:p>
          <a:endParaRPr lang="en-US"/>
        </a:p>
      </dgm:t>
    </dgm:pt>
    <dgm:pt modelId="{C6A07394-58EF-4715-982F-E50A499AE652}" type="pres">
      <dgm:prSet presAssocID="{B0806CF8-5542-4D99-AB29-00F4872807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690E28-5E5A-4223-B80E-239E102B6D6F}" type="pres">
      <dgm:prSet presAssocID="{1BBDC9AC-5A26-4960-AC8E-DC3286A7A3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B96A15-2452-44F2-83C7-ACB8A8FA6284}" type="presOf" srcId="{B0806CF8-5542-4D99-AB29-00F48728076D}" destId="{C6A07394-58EF-4715-982F-E50A499AE652}" srcOrd="0" destOrd="0" presId="urn:microsoft.com/office/officeart/2005/8/layout/vList2"/>
    <dgm:cxn modelId="{BF635E95-C722-4FBF-AB5C-013CC6F2DC1C}" type="presOf" srcId="{1BBDC9AC-5A26-4960-AC8E-DC3286A7A3E0}" destId="{22690E28-5E5A-4223-B80E-239E102B6D6F}" srcOrd="0" destOrd="0" presId="urn:microsoft.com/office/officeart/2005/8/layout/vList2"/>
    <dgm:cxn modelId="{1CE78FC5-717F-47CF-9206-F70799F40A62}" srcId="{B0806CF8-5542-4D99-AB29-00F48728076D}" destId="{1BBDC9AC-5A26-4960-AC8E-DC3286A7A3E0}" srcOrd="0" destOrd="0" parTransId="{93A236EB-0B45-42F0-AD8C-7132A60C2CC5}" sibTransId="{6590DF80-DE45-4F50-9186-076B2EAE6D2B}"/>
    <dgm:cxn modelId="{56BDA324-CDC4-4A27-87DB-2F4F45408D15}" type="presParOf" srcId="{C6A07394-58EF-4715-982F-E50A499AE652}" destId="{22690E28-5E5A-4223-B80E-239E102B6D6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62A886-0CE8-4A11-AFB2-B89043B3F9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224662-2B2D-4BF0-A598-0F84A2EFAD73}">
      <dgm:prSet/>
      <dgm:spPr/>
      <dgm:t>
        <a:bodyPr/>
        <a:lstStyle/>
        <a:p>
          <a:pPr rtl="0"/>
          <a:r>
            <a:rPr lang="en-US" b="1" dirty="0" smtClean="0"/>
            <a:t>Outline</a:t>
          </a:r>
          <a:endParaRPr lang="en-US" dirty="0"/>
        </a:p>
      </dgm:t>
    </dgm:pt>
    <dgm:pt modelId="{887F81AC-EE84-4331-855B-E679599E77C3}" type="parTrans" cxnId="{A287E72F-BF8A-4DA7-9D6B-10E6ED92F4CE}">
      <dgm:prSet/>
      <dgm:spPr/>
      <dgm:t>
        <a:bodyPr/>
        <a:lstStyle/>
        <a:p>
          <a:endParaRPr lang="en-US"/>
        </a:p>
      </dgm:t>
    </dgm:pt>
    <dgm:pt modelId="{4A7A0E51-1BCB-4C62-AA5C-DB181F47527F}" type="sibTrans" cxnId="{A287E72F-BF8A-4DA7-9D6B-10E6ED92F4CE}">
      <dgm:prSet/>
      <dgm:spPr/>
      <dgm:t>
        <a:bodyPr/>
        <a:lstStyle/>
        <a:p>
          <a:endParaRPr lang="en-US"/>
        </a:p>
      </dgm:t>
    </dgm:pt>
    <dgm:pt modelId="{1FCF9220-229B-4EF9-892F-E7431AFF867C}" type="pres">
      <dgm:prSet presAssocID="{C262A886-0CE8-4A11-AFB2-B89043B3F9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8227A3-F076-4F6C-92CD-DB02A7AFFEAA}" type="pres">
      <dgm:prSet presAssocID="{02224662-2B2D-4BF0-A598-0F84A2EFAD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F0AE2F-82FE-4AC2-84C0-B4B05CD77FD2}" type="presOf" srcId="{02224662-2B2D-4BF0-A598-0F84A2EFAD73}" destId="{5D8227A3-F076-4F6C-92CD-DB02A7AFFEAA}" srcOrd="0" destOrd="0" presId="urn:microsoft.com/office/officeart/2005/8/layout/vList2"/>
    <dgm:cxn modelId="{603F391C-06F9-41D8-AF66-0DAB4B9243AA}" type="presOf" srcId="{C262A886-0CE8-4A11-AFB2-B89043B3F9C4}" destId="{1FCF9220-229B-4EF9-892F-E7431AFF867C}" srcOrd="0" destOrd="0" presId="urn:microsoft.com/office/officeart/2005/8/layout/vList2"/>
    <dgm:cxn modelId="{A287E72F-BF8A-4DA7-9D6B-10E6ED92F4CE}" srcId="{C262A886-0CE8-4A11-AFB2-B89043B3F9C4}" destId="{02224662-2B2D-4BF0-A598-0F84A2EFAD73}" srcOrd="0" destOrd="0" parTransId="{887F81AC-EE84-4331-855B-E679599E77C3}" sibTransId="{4A7A0E51-1BCB-4C62-AA5C-DB181F47527F}"/>
    <dgm:cxn modelId="{9474980B-0AE0-4464-9399-663D35DB1464}" type="presParOf" srcId="{1FCF9220-229B-4EF9-892F-E7431AFF867C}" destId="{5D8227A3-F076-4F6C-92CD-DB02A7AFFEA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25E7FE1-E3C8-47A2-A66A-170902E7A1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EC22BE-90B2-4E96-A7D4-3616A3A3F723}">
      <dgm:prSet/>
      <dgm:spPr/>
      <dgm:t>
        <a:bodyPr/>
        <a:lstStyle/>
        <a:p>
          <a:pPr rtl="0"/>
          <a:r>
            <a:rPr lang="en-US" b="1" smtClean="0"/>
            <a:t>5.2 Interactive &amp; transactional</a:t>
          </a:r>
          <a:endParaRPr lang="en-US"/>
        </a:p>
      </dgm:t>
    </dgm:pt>
    <dgm:pt modelId="{A345A541-13B5-4423-977C-A442291E9905}" type="parTrans" cxnId="{4C43773A-19CE-488E-A528-80CAC8D51C9D}">
      <dgm:prSet/>
      <dgm:spPr/>
      <dgm:t>
        <a:bodyPr/>
        <a:lstStyle/>
        <a:p>
          <a:endParaRPr lang="en-US"/>
        </a:p>
      </dgm:t>
    </dgm:pt>
    <dgm:pt modelId="{B4060B9A-062D-4D1B-8D85-5C3B96369A7A}" type="sibTrans" cxnId="{4C43773A-19CE-488E-A528-80CAC8D51C9D}">
      <dgm:prSet/>
      <dgm:spPr/>
      <dgm:t>
        <a:bodyPr/>
        <a:lstStyle/>
        <a:p>
          <a:endParaRPr lang="en-US"/>
        </a:p>
      </dgm:t>
    </dgm:pt>
    <dgm:pt modelId="{145CD146-8E95-442A-A37C-E17ABF0DEED9}" type="pres">
      <dgm:prSet presAssocID="{625E7FE1-E3C8-47A2-A66A-170902E7A12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A765E1-25AE-484F-8285-E03DBE740B6C}" type="pres">
      <dgm:prSet presAssocID="{CAEC22BE-90B2-4E96-A7D4-3616A3A3F72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43773A-19CE-488E-A528-80CAC8D51C9D}" srcId="{625E7FE1-E3C8-47A2-A66A-170902E7A125}" destId="{CAEC22BE-90B2-4E96-A7D4-3616A3A3F723}" srcOrd="0" destOrd="0" parTransId="{A345A541-13B5-4423-977C-A442291E9905}" sibTransId="{B4060B9A-062D-4D1B-8D85-5C3B96369A7A}"/>
    <dgm:cxn modelId="{81F19E52-F0DC-411B-95A3-4F20AE3AD90B}" type="presOf" srcId="{CAEC22BE-90B2-4E96-A7D4-3616A3A3F723}" destId="{DCA765E1-25AE-484F-8285-E03DBE740B6C}" srcOrd="0" destOrd="0" presId="urn:microsoft.com/office/officeart/2005/8/layout/vList2"/>
    <dgm:cxn modelId="{A295044A-02F9-447E-93A7-D5718C8C4E89}" type="presOf" srcId="{625E7FE1-E3C8-47A2-A66A-170902E7A125}" destId="{145CD146-8E95-442A-A37C-E17ABF0DEED9}" srcOrd="0" destOrd="0" presId="urn:microsoft.com/office/officeart/2005/8/layout/vList2"/>
    <dgm:cxn modelId="{913702E6-C90B-428B-B158-F368293143EC}" type="presParOf" srcId="{145CD146-8E95-442A-A37C-E17ABF0DEED9}" destId="{DCA765E1-25AE-484F-8285-E03DBE740B6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25E7FE1-E3C8-47A2-A66A-170902E7A1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EC22BE-90B2-4E96-A7D4-3616A3A3F723}">
      <dgm:prSet/>
      <dgm:spPr/>
      <dgm:t>
        <a:bodyPr/>
        <a:lstStyle/>
        <a:p>
          <a:pPr rtl="0"/>
          <a:r>
            <a:rPr lang="en-US" b="1" dirty="0" smtClean="0"/>
            <a:t>5.2 Interactive &amp; transactional…</a:t>
          </a:r>
          <a:endParaRPr lang="en-US" dirty="0"/>
        </a:p>
      </dgm:t>
    </dgm:pt>
    <dgm:pt modelId="{A345A541-13B5-4423-977C-A442291E9905}" type="parTrans" cxnId="{4C43773A-19CE-488E-A528-80CAC8D51C9D}">
      <dgm:prSet/>
      <dgm:spPr/>
      <dgm:t>
        <a:bodyPr/>
        <a:lstStyle/>
        <a:p>
          <a:endParaRPr lang="en-US"/>
        </a:p>
      </dgm:t>
    </dgm:pt>
    <dgm:pt modelId="{B4060B9A-062D-4D1B-8D85-5C3B96369A7A}" type="sibTrans" cxnId="{4C43773A-19CE-488E-A528-80CAC8D51C9D}">
      <dgm:prSet/>
      <dgm:spPr/>
      <dgm:t>
        <a:bodyPr/>
        <a:lstStyle/>
        <a:p>
          <a:endParaRPr lang="en-US"/>
        </a:p>
      </dgm:t>
    </dgm:pt>
    <dgm:pt modelId="{145CD146-8E95-442A-A37C-E17ABF0DEED9}" type="pres">
      <dgm:prSet presAssocID="{625E7FE1-E3C8-47A2-A66A-170902E7A12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A765E1-25AE-484F-8285-E03DBE740B6C}" type="pres">
      <dgm:prSet presAssocID="{CAEC22BE-90B2-4E96-A7D4-3616A3A3F72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FCCD9B-BA8E-4018-9BB3-FA7DBB866877}" type="presOf" srcId="{625E7FE1-E3C8-47A2-A66A-170902E7A125}" destId="{145CD146-8E95-442A-A37C-E17ABF0DEED9}" srcOrd="0" destOrd="0" presId="urn:microsoft.com/office/officeart/2005/8/layout/vList2"/>
    <dgm:cxn modelId="{4C43773A-19CE-488E-A528-80CAC8D51C9D}" srcId="{625E7FE1-E3C8-47A2-A66A-170902E7A125}" destId="{CAEC22BE-90B2-4E96-A7D4-3616A3A3F723}" srcOrd="0" destOrd="0" parTransId="{A345A541-13B5-4423-977C-A442291E9905}" sibTransId="{B4060B9A-062D-4D1B-8D85-5C3B96369A7A}"/>
    <dgm:cxn modelId="{39B2EF6A-87FB-45E5-90E4-B379C7C3D8EB}" type="presOf" srcId="{CAEC22BE-90B2-4E96-A7D4-3616A3A3F723}" destId="{DCA765E1-25AE-484F-8285-E03DBE740B6C}" srcOrd="0" destOrd="0" presId="urn:microsoft.com/office/officeart/2005/8/layout/vList2"/>
    <dgm:cxn modelId="{D72F55EF-68AD-4403-B229-0496EE61FDFE}" type="presParOf" srcId="{145CD146-8E95-442A-A37C-E17ABF0DEED9}" destId="{DCA765E1-25AE-484F-8285-E03DBE740B6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09ED709-57DD-4B71-A25F-1C7C8530C4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0D94DF-D8C1-4C20-84D6-11049E8B6A3D}">
      <dgm:prSet/>
      <dgm:spPr/>
      <dgm:t>
        <a:bodyPr/>
        <a:lstStyle/>
        <a:p>
          <a:pPr rtl="0"/>
          <a:r>
            <a:rPr lang="en-US" b="1" smtClean="0"/>
            <a:t>5.3 Workflow-based applications</a:t>
          </a:r>
          <a:endParaRPr lang="en-US"/>
        </a:p>
      </dgm:t>
    </dgm:pt>
    <dgm:pt modelId="{02118F4F-10AD-4068-ADD2-53B857BD4ED2}" type="parTrans" cxnId="{21CA66EB-12B5-49C2-9295-66D1D92E8B13}">
      <dgm:prSet/>
      <dgm:spPr/>
      <dgm:t>
        <a:bodyPr/>
        <a:lstStyle/>
        <a:p>
          <a:endParaRPr lang="en-US"/>
        </a:p>
      </dgm:t>
    </dgm:pt>
    <dgm:pt modelId="{DF6550F6-0616-411E-A0AA-B17BC0165053}" type="sibTrans" cxnId="{21CA66EB-12B5-49C2-9295-66D1D92E8B13}">
      <dgm:prSet/>
      <dgm:spPr/>
      <dgm:t>
        <a:bodyPr/>
        <a:lstStyle/>
        <a:p>
          <a:endParaRPr lang="en-US"/>
        </a:p>
      </dgm:t>
    </dgm:pt>
    <dgm:pt modelId="{D6FBC08F-A483-4131-88C6-30079D1A0E61}" type="pres">
      <dgm:prSet presAssocID="{809ED709-57DD-4B71-A25F-1C7C8530C4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382E66-595C-40CC-86FC-3BEF5A52CA9C}" type="pres">
      <dgm:prSet presAssocID="{CD0D94DF-D8C1-4C20-84D6-11049E8B6A3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CA66EB-12B5-49C2-9295-66D1D92E8B13}" srcId="{809ED709-57DD-4B71-A25F-1C7C8530C4A7}" destId="{CD0D94DF-D8C1-4C20-84D6-11049E8B6A3D}" srcOrd="0" destOrd="0" parTransId="{02118F4F-10AD-4068-ADD2-53B857BD4ED2}" sibTransId="{DF6550F6-0616-411E-A0AA-B17BC0165053}"/>
    <dgm:cxn modelId="{4AEC6919-1C38-474B-ADA7-AE499A3426D5}" type="presOf" srcId="{809ED709-57DD-4B71-A25F-1C7C8530C4A7}" destId="{D6FBC08F-A483-4131-88C6-30079D1A0E61}" srcOrd="0" destOrd="0" presId="urn:microsoft.com/office/officeart/2005/8/layout/vList2"/>
    <dgm:cxn modelId="{DB9267E0-D527-468F-9E64-938834145184}" type="presOf" srcId="{CD0D94DF-D8C1-4C20-84D6-11049E8B6A3D}" destId="{C0382E66-595C-40CC-86FC-3BEF5A52CA9C}" srcOrd="0" destOrd="0" presId="urn:microsoft.com/office/officeart/2005/8/layout/vList2"/>
    <dgm:cxn modelId="{AD369343-A09D-4C39-8A01-3CBAF93C1812}" type="presParOf" srcId="{D6FBC08F-A483-4131-88C6-30079D1A0E61}" destId="{C0382E66-595C-40CC-86FC-3BEF5A52CA9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55A449B-FE32-4169-B875-3FAB946ABC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0D69D7-A06A-4E99-BB17-032E6810745D}">
      <dgm:prSet/>
      <dgm:spPr/>
      <dgm:t>
        <a:bodyPr/>
        <a:lstStyle/>
        <a:p>
          <a:pPr rtl="0"/>
          <a:r>
            <a:rPr lang="en-US" b="1" smtClean="0"/>
            <a:t>5.4 Collaborative &amp; social web</a:t>
          </a:r>
          <a:endParaRPr lang="en-US"/>
        </a:p>
      </dgm:t>
    </dgm:pt>
    <dgm:pt modelId="{6580F181-CD08-4CD9-8F29-B15B7D7BCDB0}" type="parTrans" cxnId="{D145A481-E3A7-4D20-A504-86863000018A}">
      <dgm:prSet/>
      <dgm:spPr/>
      <dgm:t>
        <a:bodyPr/>
        <a:lstStyle/>
        <a:p>
          <a:endParaRPr lang="en-US"/>
        </a:p>
      </dgm:t>
    </dgm:pt>
    <dgm:pt modelId="{682D4A3B-27B0-4981-BB80-273291894441}" type="sibTrans" cxnId="{D145A481-E3A7-4D20-A504-86863000018A}">
      <dgm:prSet/>
      <dgm:spPr/>
      <dgm:t>
        <a:bodyPr/>
        <a:lstStyle/>
        <a:p>
          <a:endParaRPr lang="en-US"/>
        </a:p>
      </dgm:t>
    </dgm:pt>
    <dgm:pt modelId="{F81CCC27-0D22-433E-81DE-6FD6A5189567}" type="pres">
      <dgm:prSet presAssocID="{B55A449B-FE32-4169-B875-3FAB946ABCF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C1EBF6-7578-43A4-B27A-3969B38596BF}" type="pres">
      <dgm:prSet presAssocID="{E90D69D7-A06A-4E99-BB17-032E6810745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81CF7D-CA81-4A40-8570-23BFC9B50F1D}" type="presOf" srcId="{B55A449B-FE32-4169-B875-3FAB946ABCF6}" destId="{F81CCC27-0D22-433E-81DE-6FD6A5189567}" srcOrd="0" destOrd="0" presId="urn:microsoft.com/office/officeart/2005/8/layout/vList2"/>
    <dgm:cxn modelId="{D145A481-E3A7-4D20-A504-86863000018A}" srcId="{B55A449B-FE32-4169-B875-3FAB946ABCF6}" destId="{E90D69D7-A06A-4E99-BB17-032E6810745D}" srcOrd="0" destOrd="0" parTransId="{6580F181-CD08-4CD9-8F29-B15B7D7BCDB0}" sibTransId="{682D4A3B-27B0-4981-BB80-273291894441}"/>
    <dgm:cxn modelId="{DCA39313-94C4-4F01-8CEE-023A4B6EA683}" type="presOf" srcId="{E90D69D7-A06A-4E99-BB17-032E6810745D}" destId="{24C1EBF6-7578-43A4-B27A-3969B38596BF}" srcOrd="0" destOrd="0" presId="urn:microsoft.com/office/officeart/2005/8/layout/vList2"/>
    <dgm:cxn modelId="{F9FD569E-701C-4339-9E19-90C3E900A511}" type="presParOf" srcId="{F81CCC27-0D22-433E-81DE-6FD6A5189567}" destId="{24C1EBF6-7578-43A4-B27A-3969B38596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BE73457-57EC-47E2-8173-F6F0540F42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E89C0C-B678-4D81-B15A-3499E3F570C3}">
      <dgm:prSet/>
      <dgm:spPr/>
      <dgm:t>
        <a:bodyPr/>
        <a:lstStyle/>
        <a:p>
          <a:pPr rtl="0"/>
          <a:r>
            <a:rPr lang="en-US" b="1" smtClean="0"/>
            <a:t>5.5 Web portals</a:t>
          </a:r>
          <a:endParaRPr lang="en-US"/>
        </a:p>
      </dgm:t>
    </dgm:pt>
    <dgm:pt modelId="{18DDCFE8-A1F7-46A0-A25D-893D33377A75}" type="parTrans" cxnId="{187730A5-0D3E-4EB7-83F7-4E814AA64D09}">
      <dgm:prSet/>
      <dgm:spPr/>
      <dgm:t>
        <a:bodyPr/>
        <a:lstStyle/>
        <a:p>
          <a:endParaRPr lang="en-US"/>
        </a:p>
      </dgm:t>
    </dgm:pt>
    <dgm:pt modelId="{469212A3-1CC7-41E6-B45C-7B581F9E3F33}" type="sibTrans" cxnId="{187730A5-0D3E-4EB7-83F7-4E814AA64D09}">
      <dgm:prSet/>
      <dgm:spPr/>
      <dgm:t>
        <a:bodyPr/>
        <a:lstStyle/>
        <a:p>
          <a:endParaRPr lang="en-US"/>
        </a:p>
      </dgm:t>
    </dgm:pt>
    <dgm:pt modelId="{32F21200-DB4C-4E05-8C68-4792D307E206}" type="pres">
      <dgm:prSet presAssocID="{CBE73457-57EC-47E2-8173-F6F0540F42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184783-63E0-4443-9337-B40F8457152E}" type="pres">
      <dgm:prSet presAssocID="{CBE89C0C-B678-4D81-B15A-3499E3F570C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432309-5374-4496-A47A-56A778E2E01D}" type="presOf" srcId="{CBE89C0C-B678-4D81-B15A-3499E3F570C3}" destId="{16184783-63E0-4443-9337-B40F8457152E}" srcOrd="0" destOrd="0" presId="urn:microsoft.com/office/officeart/2005/8/layout/vList2"/>
    <dgm:cxn modelId="{187730A5-0D3E-4EB7-83F7-4E814AA64D09}" srcId="{CBE73457-57EC-47E2-8173-F6F0540F42E4}" destId="{CBE89C0C-B678-4D81-B15A-3499E3F570C3}" srcOrd="0" destOrd="0" parTransId="{18DDCFE8-A1F7-46A0-A25D-893D33377A75}" sibTransId="{469212A3-1CC7-41E6-B45C-7B581F9E3F33}"/>
    <dgm:cxn modelId="{9B6A2D67-DA93-4619-9BBE-DFFE113C254D}" type="presOf" srcId="{CBE73457-57EC-47E2-8173-F6F0540F42E4}" destId="{32F21200-DB4C-4E05-8C68-4792D307E206}" srcOrd="0" destOrd="0" presId="urn:microsoft.com/office/officeart/2005/8/layout/vList2"/>
    <dgm:cxn modelId="{C4A5CA2D-BDD1-42BA-8C38-D7CBE84C4E3B}" type="presParOf" srcId="{32F21200-DB4C-4E05-8C68-4792D307E206}" destId="{16184783-63E0-4443-9337-B40F8457152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51EEA63-A9E1-47E7-80CB-B217AD778A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C54B91-8AF5-4173-AE15-EFF460D0D3F3}">
      <dgm:prSet/>
      <dgm:spPr/>
      <dgm:t>
        <a:bodyPr/>
        <a:lstStyle/>
        <a:p>
          <a:pPr rtl="0"/>
          <a:r>
            <a:rPr lang="en-US" b="1" smtClean="0"/>
            <a:t>5.6 Ubiquitous web applications</a:t>
          </a:r>
          <a:endParaRPr lang="en-US"/>
        </a:p>
      </dgm:t>
    </dgm:pt>
    <dgm:pt modelId="{1A7188EE-666D-4FAA-BF3D-ED443262B7BD}" type="parTrans" cxnId="{9FD29C22-98D6-4DB2-9441-E9D4BDC0EFB6}">
      <dgm:prSet/>
      <dgm:spPr/>
      <dgm:t>
        <a:bodyPr/>
        <a:lstStyle/>
        <a:p>
          <a:endParaRPr lang="en-US"/>
        </a:p>
      </dgm:t>
    </dgm:pt>
    <dgm:pt modelId="{F77F20ED-DD4F-4028-BCD4-60EFC4C5CF8F}" type="sibTrans" cxnId="{9FD29C22-98D6-4DB2-9441-E9D4BDC0EFB6}">
      <dgm:prSet/>
      <dgm:spPr/>
      <dgm:t>
        <a:bodyPr/>
        <a:lstStyle/>
        <a:p>
          <a:endParaRPr lang="en-US"/>
        </a:p>
      </dgm:t>
    </dgm:pt>
    <dgm:pt modelId="{81DCD724-21B1-4518-92FD-863D0BD037E8}" type="pres">
      <dgm:prSet presAssocID="{951EEA63-A9E1-47E7-80CB-B217AD778A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6E68CD-2A98-4408-AFE2-C70134B15E24}" type="pres">
      <dgm:prSet presAssocID="{40C54B91-8AF5-4173-AE15-EFF460D0D3F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38964D-EFED-463B-8F83-FFB93108DF94}" type="presOf" srcId="{951EEA63-A9E1-47E7-80CB-B217AD778A77}" destId="{81DCD724-21B1-4518-92FD-863D0BD037E8}" srcOrd="0" destOrd="0" presId="urn:microsoft.com/office/officeart/2005/8/layout/vList2"/>
    <dgm:cxn modelId="{2D8215AF-B1C0-451B-A267-90CFF7FC3403}" type="presOf" srcId="{40C54B91-8AF5-4173-AE15-EFF460D0D3F3}" destId="{146E68CD-2A98-4408-AFE2-C70134B15E24}" srcOrd="0" destOrd="0" presId="urn:microsoft.com/office/officeart/2005/8/layout/vList2"/>
    <dgm:cxn modelId="{9FD29C22-98D6-4DB2-9441-E9D4BDC0EFB6}" srcId="{951EEA63-A9E1-47E7-80CB-B217AD778A77}" destId="{40C54B91-8AF5-4173-AE15-EFF460D0D3F3}" srcOrd="0" destOrd="0" parTransId="{1A7188EE-666D-4FAA-BF3D-ED443262B7BD}" sibTransId="{F77F20ED-DD4F-4028-BCD4-60EFC4C5CF8F}"/>
    <dgm:cxn modelId="{120BB4BB-FF54-4B19-AFC1-D3520DA5F95A}" type="presParOf" srcId="{81DCD724-21B1-4518-92FD-863D0BD037E8}" destId="{146E68CD-2A98-4408-AFE2-C70134B15E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A72121E-3693-4681-BBCD-1D1D334830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5DB719-C56D-4388-B126-833BFD385C16}">
      <dgm:prSet/>
      <dgm:spPr/>
      <dgm:t>
        <a:bodyPr/>
        <a:lstStyle/>
        <a:p>
          <a:pPr rtl="0"/>
          <a:r>
            <a:rPr lang="en-US" b="1" dirty="0" smtClean="0"/>
            <a:t>6. Characteristics of Web Applications</a:t>
          </a:r>
          <a:endParaRPr lang="en-US" dirty="0"/>
        </a:p>
      </dgm:t>
    </dgm:pt>
    <dgm:pt modelId="{C4C4BC65-FEE1-4835-AFCE-A54ABB80B0C5}" type="parTrans" cxnId="{DFCE1F98-9BB7-4CB5-BDC7-08E321BEA797}">
      <dgm:prSet/>
      <dgm:spPr/>
      <dgm:t>
        <a:bodyPr/>
        <a:lstStyle/>
        <a:p>
          <a:endParaRPr lang="en-US"/>
        </a:p>
      </dgm:t>
    </dgm:pt>
    <dgm:pt modelId="{7B6BAB4A-3F6D-4782-86D3-355EC52A8D10}" type="sibTrans" cxnId="{DFCE1F98-9BB7-4CB5-BDC7-08E321BEA797}">
      <dgm:prSet/>
      <dgm:spPr/>
      <dgm:t>
        <a:bodyPr/>
        <a:lstStyle/>
        <a:p>
          <a:endParaRPr lang="en-US"/>
        </a:p>
      </dgm:t>
    </dgm:pt>
    <dgm:pt modelId="{AAAF2184-003C-4C9C-967B-95CB3B55D8EF}" type="pres">
      <dgm:prSet presAssocID="{EA72121E-3693-4681-BBCD-1D1D3348304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ADE7CD-5856-4503-A988-3E2735376878}" type="pres">
      <dgm:prSet presAssocID="{535DB719-C56D-4388-B126-833BFD385C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E1F98-9BB7-4CB5-BDC7-08E321BEA797}" srcId="{EA72121E-3693-4681-BBCD-1D1D3348304F}" destId="{535DB719-C56D-4388-B126-833BFD385C16}" srcOrd="0" destOrd="0" parTransId="{C4C4BC65-FEE1-4835-AFCE-A54ABB80B0C5}" sibTransId="{7B6BAB4A-3F6D-4782-86D3-355EC52A8D10}"/>
    <dgm:cxn modelId="{43771481-387A-442A-948F-3E9E615DD88F}" type="presOf" srcId="{535DB719-C56D-4388-B126-833BFD385C16}" destId="{96ADE7CD-5856-4503-A988-3E2735376878}" srcOrd="0" destOrd="0" presId="urn:microsoft.com/office/officeart/2005/8/layout/vList2"/>
    <dgm:cxn modelId="{FD9268B0-CD7E-4A97-9CEA-ED52C4E41A25}" type="presOf" srcId="{EA72121E-3693-4681-BBCD-1D1D3348304F}" destId="{AAAF2184-003C-4C9C-967B-95CB3B55D8EF}" srcOrd="0" destOrd="0" presId="urn:microsoft.com/office/officeart/2005/8/layout/vList2"/>
    <dgm:cxn modelId="{ABBA6137-EFF2-49A3-AD08-400CCD4D3BFF}" type="presParOf" srcId="{AAAF2184-003C-4C9C-967B-95CB3B55D8EF}" destId="{96ADE7CD-5856-4503-A988-3E27353768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6F29EDF-EF39-4021-B40F-1418AED186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6710DA-BDE5-47F1-9A61-CCD6C6478CF7}">
      <dgm:prSet/>
      <dgm:spPr/>
      <dgm:t>
        <a:bodyPr/>
        <a:lstStyle/>
        <a:p>
          <a:pPr rtl="0"/>
          <a:r>
            <a:rPr lang="en-US" b="1" dirty="0" smtClean="0"/>
            <a:t>6.1 Product-based characteristics</a:t>
          </a:r>
          <a:endParaRPr lang="en-US" dirty="0"/>
        </a:p>
      </dgm:t>
    </dgm:pt>
    <dgm:pt modelId="{4C7087A8-F5EC-4433-B0F6-BDD8CE4AF27B}" type="parTrans" cxnId="{70B3D0B2-5ABD-44C0-9820-0AD284C0EDA2}">
      <dgm:prSet/>
      <dgm:spPr/>
      <dgm:t>
        <a:bodyPr/>
        <a:lstStyle/>
        <a:p>
          <a:endParaRPr lang="en-US"/>
        </a:p>
      </dgm:t>
    </dgm:pt>
    <dgm:pt modelId="{E5EA58F4-2540-4564-9A68-599C51A5BFC2}" type="sibTrans" cxnId="{70B3D0B2-5ABD-44C0-9820-0AD284C0EDA2}">
      <dgm:prSet/>
      <dgm:spPr/>
      <dgm:t>
        <a:bodyPr/>
        <a:lstStyle/>
        <a:p>
          <a:endParaRPr lang="en-US"/>
        </a:p>
      </dgm:t>
    </dgm:pt>
    <dgm:pt modelId="{0A64B2F0-4542-4FDD-8729-0409F1984E36}" type="pres">
      <dgm:prSet presAssocID="{36F29EDF-EF39-4021-B40F-1418AED186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91FB8F-0C3E-4E6E-854B-36D11C864C4F}" type="pres">
      <dgm:prSet presAssocID="{4A6710DA-BDE5-47F1-9A61-CCD6C6478C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401EC2-5A77-4CAA-8E02-1D0B9EF8FB2F}" type="presOf" srcId="{36F29EDF-EF39-4021-B40F-1418AED18657}" destId="{0A64B2F0-4542-4FDD-8729-0409F1984E36}" srcOrd="0" destOrd="0" presId="urn:microsoft.com/office/officeart/2005/8/layout/vList2"/>
    <dgm:cxn modelId="{70B3D0B2-5ABD-44C0-9820-0AD284C0EDA2}" srcId="{36F29EDF-EF39-4021-B40F-1418AED18657}" destId="{4A6710DA-BDE5-47F1-9A61-CCD6C6478CF7}" srcOrd="0" destOrd="0" parTransId="{4C7087A8-F5EC-4433-B0F6-BDD8CE4AF27B}" sibTransId="{E5EA58F4-2540-4564-9A68-599C51A5BFC2}"/>
    <dgm:cxn modelId="{1EB8EB3B-0186-48CB-A964-70791220D9B1}" type="presOf" srcId="{4A6710DA-BDE5-47F1-9A61-CCD6C6478CF7}" destId="{E191FB8F-0C3E-4E6E-854B-36D11C864C4F}" srcOrd="0" destOrd="0" presId="urn:microsoft.com/office/officeart/2005/8/layout/vList2"/>
    <dgm:cxn modelId="{D0BED9C3-8678-4AEE-97AE-E16F132A8F9D}" type="presParOf" srcId="{0A64B2F0-4542-4FDD-8729-0409F1984E36}" destId="{E191FB8F-0C3E-4E6E-854B-36D11C864C4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6F29EDF-EF39-4021-B40F-1418AED186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6710DA-BDE5-47F1-9A61-CCD6C6478CF7}">
      <dgm:prSet/>
      <dgm:spPr/>
      <dgm:t>
        <a:bodyPr/>
        <a:lstStyle/>
        <a:p>
          <a:pPr rtl="0"/>
          <a:r>
            <a:rPr lang="en-US" b="1" dirty="0" smtClean="0"/>
            <a:t>6.1 Product-based characteristics…</a:t>
          </a:r>
          <a:endParaRPr lang="en-US" dirty="0"/>
        </a:p>
      </dgm:t>
    </dgm:pt>
    <dgm:pt modelId="{4C7087A8-F5EC-4433-B0F6-BDD8CE4AF27B}" type="parTrans" cxnId="{70B3D0B2-5ABD-44C0-9820-0AD284C0EDA2}">
      <dgm:prSet/>
      <dgm:spPr/>
      <dgm:t>
        <a:bodyPr/>
        <a:lstStyle/>
        <a:p>
          <a:endParaRPr lang="en-US"/>
        </a:p>
      </dgm:t>
    </dgm:pt>
    <dgm:pt modelId="{E5EA58F4-2540-4564-9A68-599C51A5BFC2}" type="sibTrans" cxnId="{70B3D0B2-5ABD-44C0-9820-0AD284C0EDA2}">
      <dgm:prSet/>
      <dgm:spPr/>
      <dgm:t>
        <a:bodyPr/>
        <a:lstStyle/>
        <a:p>
          <a:endParaRPr lang="en-US"/>
        </a:p>
      </dgm:t>
    </dgm:pt>
    <dgm:pt modelId="{0A64B2F0-4542-4FDD-8729-0409F1984E36}" type="pres">
      <dgm:prSet presAssocID="{36F29EDF-EF39-4021-B40F-1418AED186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91FB8F-0C3E-4E6E-854B-36D11C864C4F}" type="pres">
      <dgm:prSet presAssocID="{4A6710DA-BDE5-47F1-9A61-CCD6C6478C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3D0B2-5ABD-44C0-9820-0AD284C0EDA2}" srcId="{36F29EDF-EF39-4021-B40F-1418AED18657}" destId="{4A6710DA-BDE5-47F1-9A61-CCD6C6478CF7}" srcOrd="0" destOrd="0" parTransId="{4C7087A8-F5EC-4433-B0F6-BDD8CE4AF27B}" sibTransId="{E5EA58F4-2540-4564-9A68-599C51A5BFC2}"/>
    <dgm:cxn modelId="{137AB60F-3BE9-4DD1-911E-13369527FBFF}" type="presOf" srcId="{4A6710DA-BDE5-47F1-9A61-CCD6C6478CF7}" destId="{E191FB8F-0C3E-4E6E-854B-36D11C864C4F}" srcOrd="0" destOrd="0" presId="urn:microsoft.com/office/officeart/2005/8/layout/vList2"/>
    <dgm:cxn modelId="{389CE6A0-6E5B-439A-9468-33A10FCD6A91}" type="presOf" srcId="{36F29EDF-EF39-4021-B40F-1418AED18657}" destId="{0A64B2F0-4542-4FDD-8729-0409F1984E36}" srcOrd="0" destOrd="0" presId="urn:microsoft.com/office/officeart/2005/8/layout/vList2"/>
    <dgm:cxn modelId="{BB1FFC9E-935E-4D44-B7AA-CF729C28807D}" type="presParOf" srcId="{0A64B2F0-4542-4FDD-8729-0409F1984E36}" destId="{E191FB8F-0C3E-4E6E-854B-36D11C864C4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8493C1A-DF8D-415A-A4AD-D80D123431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CC5C49-34F8-4AFE-9F47-D589C84D5580}">
      <dgm:prSet/>
      <dgm:spPr/>
      <dgm:t>
        <a:bodyPr/>
        <a:lstStyle/>
        <a:p>
          <a:pPr rtl="0"/>
          <a:r>
            <a:rPr lang="en-US" b="1" dirty="0" smtClean="0"/>
            <a:t>6.2 Usage-based characteristics </a:t>
          </a:r>
          <a:endParaRPr lang="en-US" dirty="0"/>
        </a:p>
      </dgm:t>
    </dgm:pt>
    <dgm:pt modelId="{38CD6A0A-08D1-43FF-8F68-98478AFF2784}" type="parTrans" cxnId="{FFF6EBDA-2882-47E1-80AA-956E089E00AB}">
      <dgm:prSet/>
      <dgm:spPr/>
      <dgm:t>
        <a:bodyPr/>
        <a:lstStyle/>
        <a:p>
          <a:endParaRPr lang="en-US"/>
        </a:p>
      </dgm:t>
    </dgm:pt>
    <dgm:pt modelId="{8ED3CC89-AD8D-43DE-9F80-50DACA17FD55}" type="sibTrans" cxnId="{FFF6EBDA-2882-47E1-80AA-956E089E00AB}">
      <dgm:prSet/>
      <dgm:spPr/>
      <dgm:t>
        <a:bodyPr/>
        <a:lstStyle/>
        <a:p>
          <a:endParaRPr lang="en-US"/>
        </a:p>
      </dgm:t>
    </dgm:pt>
    <dgm:pt modelId="{EA87BA99-347B-4FE6-A3E9-AF6CA2DD00E1}" type="pres">
      <dgm:prSet presAssocID="{A8493C1A-DF8D-415A-A4AD-D80D123431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F02B8F-A608-41B1-9B01-543F08EB8188}" type="pres">
      <dgm:prSet presAssocID="{7BCC5C49-34F8-4AFE-9F47-D589C84D558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2B13DB-5B3D-4A5E-8440-8DCA4638C9CB}" type="presOf" srcId="{A8493C1A-DF8D-415A-A4AD-D80D123431E9}" destId="{EA87BA99-347B-4FE6-A3E9-AF6CA2DD00E1}" srcOrd="0" destOrd="0" presId="urn:microsoft.com/office/officeart/2005/8/layout/vList2"/>
    <dgm:cxn modelId="{FFF6EBDA-2882-47E1-80AA-956E089E00AB}" srcId="{A8493C1A-DF8D-415A-A4AD-D80D123431E9}" destId="{7BCC5C49-34F8-4AFE-9F47-D589C84D5580}" srcOrd="0" destOrd="0" parTransId="{38CD6A0A-08D1-43FF-8F68-98478AFF2784}" sibTransId="{8ED3CC89-AD8D-43DE-9F80-50DACA17FD55}"/>
    <dgm:cxn modelId="{4DE870FC-FD1F-4AEE-AD67-25A36D05F46C}" type="presOf" srcId="{7BCC5C49-34F8-4AFE-9F47-D589C84D5580}" destId="{14F02B8F-A608-41B1-9B01-543F08EB8188}" srcOrd="0" destOrd="0" presId="urn:microsoft.com/office/officeart/2005/8/layout/vList2"/>
    <dgm:cxn modelId="{5B7D3629-1C83-46EC-9E50-7F2FAFA650DA}" type="presParOf" srcId="{EA87BA99-347B-4FE6-A3E9-AF6CA2DD00E1}" destId="{14F02B8F-A608-41B1-9B01-543F08EB818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CE4484-B9C7-4491-A201-0E0A946820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C4DD6D-EC35-4450-BFE1-492C4BA67FE8}">
      <dgm:prSet/>
      <dgm:spPr/>
      <dgm:t>
        <a:bodyPr/>
        <a:lstStyle/>
        <a:p>
          <a:pPr rtl="0"/>
          <a:r>
            <a:rPr lang="en-US" b="1" smtClean="0"/>
            <a:t>1. Introduction to the Course</a:t>
          </a:r>
          <a:endParaRPr lang="en-US"/>
        </a:p>
      </dgm:t>
    </dgm:pt>
    <dgm:pt modelId="{52EC6CA4-8B49-4E91-B591-38C416138CD9}" type="parTrans" cxnId="{3A74E5AA-1FEF-4C03-80C4-1BB78BA0BF2B}">
      <dgm:prSet/>
      <dgm:spPr/>
      <dgm:t>
        <a:bodyPr/>
        <a:lstStyle/>
        <a:p>
          <a:endParaRPr lang="en-US"/>
        </a:p>
      </dgm:t>
    </dgm:pt>
    <dgm:pt modelId="{FDBC8261-934D-4156-9F5C-A49F28FD3471}" type="sibTrans" cxnId="{3A74E5AA-1FEF-4C03-80C4-1BB78BA0BF2B}">
      <dgm:prSet/>
      <dgm:spPr/>
      <dgm:t>
        <a:bodyPr/>
        <a:lstStyle/>
        <a:p>
          <a:endParaRPr lang="en-US"/>
        </a:p>
      </dgm:t>
    </dgm:pt>
    <dgm:pt modelId="{9E7F529B-510D-437F-A178-2024904E7FAF}" type="pres">
      <dgm:prSet presAssocID="{D7CE4484-B9C7-4491-A201-0E0A946820A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CC55F3-2F55-463A-8163-420C5B842B6A}" type="pres">
      <dgm:prSet presAssocID="{C9C4DD6D-EC35-4450-BFE1-492C4BA67FE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48F4E4-C92A-4B11-BD72-B533D448EB97}" type="presOf" srcId="{D7CE4484-B9C7-4491-A201-0E0A946820AE}" destId="{9E7F529B-510D-437F-A178-2024904E7FAF}" srcOrd="0" destOrd="0" presId="urn:microsoft.com/office/officeart/2005/8/layout/vList2"/>
    <dgm:cxn modelId="{3A74E5AA-1FEF-4C03-80C4-1BB78BA0BF2B}" srcId="{D7CE4484-B9C7-4491-A201-0E0A946820AE}" destId="{C9C4DD6D-EC35-4450-BFE1-492C4BA67FE8}" srcOrd="0" destOrd="0" parTransId="{52EC6CA4-8B49-4E91-B591-38C416138CD9}" sibTransId="{FDBC8261-934D-4156-9F5C-A49F28FD3471}"/>
    <dgm:cxn modelId="{BEFEF531-9D81-483C-B493-D8E54A3633A5}" type="presOf" srcId="{C9C4DD6D-EC35-4450-BFE1-492C4BA67FE8}" destId="{C9CC55F3-2F55-463A-8163-420C5B842B6A}" srcOrd="0" destOrd="0" presId="urn:microsoft.com/office/officeart/2005/8/layout/vList2"/>
    <dgm:cxn modelId="{4DFA0E57-FF0B-49B4-9B46-46885B4E418F}" type="presParOf" srcId="{9E7F529B-510D-437F-A178-2024904E7FAF}" destId="{C9CC55F3-2F55-463A-8163-420C5B842B6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8493C1A-DF8D-415A-A4AD-D80D123431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CC5C49-34F8-4AFE-9F47-D589C84D5580}">
      <dgm:prSet/>
      <dgm:spPr/>
      <dgm:t>
        <a:bodyPr/>
        <a:lstStyle/>
        <a:p>
          <a:pPr rtl="0"/>
          <a:r>
            <a:rPr lang="en-US" b="1" dirty="0" smtClean="0"/>
            <a:t>6.2 Usage-based characteristics… </a:t>
          </a:r>
          <a:endParaRPr lang="en-US" dirty="0"/>
        </a:p>
      </dgm:t>
    </dgm:pt>
    <dgm:pt modelId="{38CD6A0A-08D1-43FF-8F68-98478AFF2784}" type="parTrans" cxnId="{FFF6EBDA-2882-47E1-80AA-956E089E00AB}">
      <dgm:prSet/>
      <dgm:spPr/>
      <dgm:t>
        <a:bodyPr/>
        <a:lstStyle/>
        <a:p>
          <a:endParaRPr lang="en-US"/>
        </a:p>
      </dgm:t>
    </dgm:pt>
    <dgm:pt modelId="{8ED3CC89-AD8D-43DE-9F80-50DACA17FD55}" type="sibTrans" cxnId="{FFF6EBDA-2882-47E1-80AA-956E089E00AB}">
      <dgm:prSet/>
      <dgm:spPr/>
      <dgm:t>
        <a:bodyPr/>
        <a:lstStyle/>
        <a:p>
          <a:endParaRPr lang="en-US"/>
        </a:p>
      </dgm:t>
    </dgm:pt>
    <dgm:pt modelId="{EA87BA99-347B-4FE6-A3E9-AF6CA2DD00E1}" type="pres">
      <dgm:prSet presAssocID="{A8493C1A-DF8D-415A-A4AD-D80D123431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F02B8F-A608-41B1-9B01-543F08EB8188}" type="pres">
      <dgm:prSet presAssocID="{7BCC5C49-34F8-4AFE-9F47-D589C84D558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BA60C3-E5C9-4441-A336-4589F82DBD78}" type="presOf" srcId="{7BCC5C49-34F8-4AFE-9F47-D589C84D5580}" destId="{14F02B8F-A608-41B1-9B01-543F08EB8188}" srcOrd="0" destOrd="0" presId="urn:microsoft.com/office/officeart/2005/8/layout/vList2"/>
    <dgm:cxn modelId="{FFF6EBDA-2882-47E1-80AA-956E089E00AB}" srcId="{A8493C1A-DF8D-415A-A4AD-D80D123431E9}" destId="{7BCC5C49-34F8-4AFE-9F47-D589C84D5580}" srcOrd="0" destOrd="0" parTransId="{38CD6A0A-08D1-43FF-8F68-98478AFF2784}" sibTransId="{8ED3CC89-AD8D-43DE-9F80-50DACA17FD55}"/>
    <dgm:cxn modelId="{21E7F805-940E-49D1-950A-90323ACA377E}" type="presOf" srcId="{A8493C1A-DF8D-415A-A4AD-D80D123431E9}" destId="{EA87BA99-347B-4FE6-A3E9-AF6CA2DD00E1}" srcOrd="0" destOrd="0" presId="urn:microsoft.com/office/officeart/2005/8/layout/vList2"/>
    <dgm:cxn modelId="{D5859B26-A156-4BEA-BE00-DB9C0D3DA2E6}" type="presParOf" srcId="{EA87BA99-347B-4FE6-A3E9-AF6CA2DD00E1}" destId="{14F02B8F-A608-41B1-9B01-543F08EB818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3314D46-F96D-4F7B-B58F-DE0A83BC09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5BB726-59B6-4762-812F-FC8892B0EFD1}">
      <dgm:prSet/>
      <dgm:spPr/>
      <dgm:t>
        <a:bodyPr/>
        <a:lstStyle/>
        <a:p>
          <a:pPr rtl="0"/>
          <a:r>
            <a:rPr lang="en-US" b="1" smtClean="0"/>
            <a:t>6.3 Development-based characteristics</a:t>
          </a:r>
          <a:endParaRPr lang="en-US"/>
        </a:p>
      </dgm:t>
    </dgm:pt>
    <dgm:pt modelId="{4B6FD93D-97FF-4827-83FF-FE2AB9614B25}" type="parTrans" cxnId="{3B8D3276-A4B3-4222-BD4C-252304185E05}">
      <dgm:prSet/>
      <dgm:spPr/>
      <dgm:t>
        <a:bodyPr/>
        <a:lstStyle/>
        <a:p>
          <a:endParaRPr lang="en-US"/>
        </a:p>
      </dgm:t>
    </dgm:pt>
    <dgm:pt modelId="{F17B367F-626C-460C-BEDF-1991CF8B5A19}" type="sibTrans" cxnId="{3B8D3276-A4B3-4222-BD4C-252304185E05}">
      <dgm:prSet/>
      <dgm:spPr/>
      <dgm:t>
        <a:bodyPr/>
        <a:lstStyle/>
        <a:p>
          <a:endParaRPr lang="en-US"/>
        </a:p>
      </dgm:t>
    </dgm:pt>
    <dgm:pt modelId="{CEF88D84-8CE8-4A29-9748-1C2497DE4BD4}" type="pres">
      <dgm:prSet presAssocID="{43314D46-F96D-4F7B-B58F-DE0A83BC09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AE24D4-BD24-40EC-9EE9-78A12CBC3CAB}" type="pres">
      <dgm:prSet presAssocID="{4D5BB726-59B6-4762-812F-FC8892B0EF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8D3276-A4B3-4222-BD4C-252304185E05}" srcId="{43314D46-F96D-4F7B-B58F-DE0A83BC0934}" destId="{4D5BB726-59B6-4762-812F-FC8892B0EFD1}" srcOrd="0" destOrd="0" parTransId="{4B6FD93D-97FF-4827-83FF-FE2AB9614B25}" sibTransId="{F17B367F-626C-460C-BEDF-1991CF8B5A19}"/>
    <dgm:cxn modelId="{799D7DA0-E780-4557-82D5-7F2D851E2ED7}" type="presOf" srcId="{4D5BB726-59B6-4762-812F-FC8892B0EFD1}" destId="{49AE24D4-BD24-40EC-9EE9-78A12CBC3CAB}" srcOrd="0" destOrd="0" presId="urn:microsoft.com/office/officeart/2005/8/layout/vList2"/>
    <dgm:cxn modelId="{9D5473F1-E342-4F02-A8F8-3C1003A81DB5}" type="presOf" srcId="{43314D46-F96D-4F7B-B58F-DE0A83BC0934}" destId="{CEF88D84-8CE8-4A29-9748-1C2497DE4BD4}" srcOrd="0" destOrd="0" presId="urn:microsoft.com/office/officeart/2005/8/layout/vList2"/>
    <dgm:cxn modelId="{470016C9-665F-42D2-B410-86D32F3B4A11}" type="presParOf" srcId="{CEF88D84-8CE8-4A29-9748-1C2497DE4BD4}" destId="{49AE24D4-BD24-40EC-9EE9-78A12CBC3CA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43314D46-F96D-4F7B-B58F-DE0A83BC09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5BB726-59B6-4762-812F-FC8892B0EFD1}">
      <dgm:prSet/>
      <dgm:spPr/>
      <dgm:t>
        <a:bodyPr/>
        <a:lstStyle/>
        <a:p>
          <a:pPr rtl="0"/>
          <a:r>
            <a:rPr lang="en-US" b="1" smtClean="0"/>
            <a:t>6.3 Development-based characteristics</a:t>
          </a:r>
          <a:endParaRPr lang="en-US"/>
        </a:p>
      </dgm:t>
    </dgm:pt>
    <dgm:pt modelId="{4B6FD93D-97FF-4827-83FF-FE2AB9614B25}" type="parTrans" cxnId="{3B8D3276-A4B3-4222-BD4C-252304185E05}">
      <dgm:prSet/>
      <dgm:spPr/>
      <dgm:t>
        <a:bodyPr/>
        <a:lstStyle/>
        <a:p>
          <a:endParaRPr lang="en-US"/>
        </a:p>
      </dgm:t>
    </dgm:pt>
    <dgm:pt modelId="{F17B367F-626C-460C-BEDF-1991CF8B5A19}" type="sibTrans" cxnId="{3B8D3276-A4B3-4222-BD4C-252304185E05}">
      <dgm:prSet/>
      <dgm:spPr/>
      <dgm:t>
        <a:bodyPr/>
        <a:lstStyle/>
        <a:p>
          <a:endParaRPr lang="en-US"/>
        </a:p>
      </dgm:t>
    </dgm:pt>
    <dgm:pt modelId="{CEF88D84-8CE8-4A29-9748-1C2497DE4BD4}" type="pres">
      <dgm:prSet presAssocID="{43314D46-F96D-4F7B-B58F-DE0A83BC09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AE24D4-BD24-40EC-9EE9-78A12CBC3CAB}" type="pres">
      <dgm:prSet presAssocID="{4D5BB726-59B6-4762-812F-FC8892B0EF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7FC313-8817-4BD7-9AE0-1F9EC7FF4F17}" type="presOf" srcId="{4D5BB726-59B6-4762-812F-FC8892B0EFD1}" destId="{49AE24D4-BD24-40EC-9EE9-78A12CBC3CAB}" srcOrd="0" destOrd="0" presId="urn:microsoft.com/office/officeart/2005/8/layout/vList2"/>
    <dgm:cxn modelId="{3B8D3276-A4B3-4222-BD4C-252304185E05}" srcId="{43314D46-F96D-4F7B-B58F-DE0A83BC0934}" destId="{4D5BB726-59B6-4762-812F-FC8892B0EFD1}" srcOrd="0" destOrd="0" parTransId="{4B6FD93D-97FF-4827-83FF-FE2AB9614B25}" sibTransId="{F17B367F-626C-460C-BEDF-1991CF8B5A19}"/>
    <dgm:cxn modelId="{7C2E96A0-4629-4C87-8702-DDDD2FED84BD}" type="presOf" srcId="{43314D46-F96D-4F7B-B58F-DE0A83BC0934}" destId="{CEF88D84-8CE8-4A29-9748-1C2497DE4BD4}" srcOrd="0" destOrd="0" presId="urn:microsoft.com/office/officeart/2005/8/layout/vList2"/>
    <dgm:cxn modelId="{5E5535B8-5531-47DD-9CC5-3293EFB7DE8B}" type="presParOf" srcId="{CEF88D84-8CE8-4A29-9748-1C2497DE4BD4}" destId="{49AE24D4-BD24-40EC-9EE9-78A12CBC3CA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CF2BF8D3-6C05-4BFE-AD90-9A7D431961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F8E5E-03FC-43FC-A864-7B1F52DA47A3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6E73D5B8-F4EA-490B-A092-7FB4F8C062CB}" type="parTrans" cxnId="{419AE151-4E7F-462C-A01A-602C9025CDF1}">
      <dgm:prSet/>
      <dgm:spPr/>
      <dgm:t>
        <a:bodyPr/>
        <a:lstStyle/>
        <a:p>
          <a:endParaRPr lang="en-US"/>
        </a:p>
      </dgm:t>
    </dgm:pt>
    <dgm:pt modelId="{291BF18A-D15B-46BA-8B76-98A747B04358}" type="sibTrans" cxnId="{419AE151-4E7F-462C-A01A-602C9025CDF1}">
      <dgm:prSet/>
      <dgm:spPr/>
      <dgm:t>
        <a:bodyPr/>
        <a:lstStyle/>
        <a:p>
          <a:endParaRPr lang="en-US"/>
        </a:p>
      </dgm:t>
    </dgm:pt>
    <dgm:pt modelId="{A11AE275-2A45-42DA-B66B-2B7954C20330}" type="pres">
      <dgm:prSet presAssocID="{CF2BF8D3-6C05-4BFE-AD90-9A7D43196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14D99-8F44-4A9E-A855-A08AB2C3673E}" type="pres">
      <dgm:prSet presAssocID="{EF0F8E5E-03FC-43FC-A864-7B1F52DA47A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892240-5CA6-40ED-8887-EAF0C38D8B16}" type="presOf" srcId="{CF2BF8D3-6C05-4BFE-AD90-9A7D43196170}" destId="{A11AE275-2A45-42DA-B66B-2B7954C20330}" srcOrd="0" destOrd="0" presId="urn:microsoft.com/office/officeart/2005/8/layout/vList2"/>
    <dgm:cxn modelId="{419AE151-4E7F-462C-A01A-602C9025CDF1}" srcId="{CF2BF8D3-6C05-4BFE-AD90-9A7D43196170}" destId="{EF0F8E5E-03FC-43FC-A864-7B1F52DA47A3}" srcOrd="0" destOrd="0" parTransId="{6E73D5B8-F4EA-490B-A092-7FB4F8C062CB}" sibTransId="{291BF18A-D15B-46BA-8B76-98A747B04358}"/>
    <dgm:cxn modelId="{C27F763B-DE8D-4A0E-B348-4FDF84B2F35D}" type="presOf" srcId="{EF0F8E5E-03FC-43FC-A864-7B1F52DA47A3}" destId="{E2514D99-8F44-4A9E-A855-A08AB2C3673E}" srcOrd="0" destOrd="0" presId="urn:microsoft.com/office/officeart/2005/8/layout/vList2"/>
    <dgm:cxn modelId="{BAE563F4-E30D-4C18-B678-E5797354B048}" type="presParOf" srcId="{A11AE275-2A45-42DA-B66B-2B7954C20330}" destId="{E2514D99-8F44-4A9E-A855-A08AB2C367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01012E-96ED-43FC-A721-165D56B039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75FC42-25D8-494F-8116-10A004EA136E}">
      <dgm:prSet/>
      <dgm:spPr/>
      <dgm:t>
        <a:bodyPr/>
        <a:lstStyle/>
        <a:p>
          <a:pPr rtl="0"/>
          <a:r>
            <a:rPr lang="en-US" b="1" dirty="0" smtClean="0"/>
            <a:t>1.1 Web engineering methods and techniques </a:t>
          </a:r>
          <a:endParaRPr lang="en-US" dirty="0"/>
        </a:p>
      </dgm:t>
    </dgm:pt>
    <dgm:pt modelId="{4FBBF325-C409-44A1-8F6F-6A393A3F8ED2}" type="parTrans" cxnId="{F3AC5D63-BB93-4F20-8A13-728A6D620F15}">
      <dgm:prSet/>
      <dgm:spPr/>
      <dgm:t>
        <a:bodyPr/>
        <a:lstStyle/>
        <a:p>
          <a:endParaRPr lang="en-US"/>
        </a:p>
      </dgm:t>
    </dgm:pt>
    <dgm:pt modelId="{1524D0C6-3D88-4763-BFD1-9712BE0FCA23}" type="sibTrans" cxnId="{F3AC5D63-BB93-4F20-8A13-728A6D620F15}">
      <dgm:prSet/>
      <dgm:spPr/>
      <dgm:t>
        <a:bodyPr/>
        <a:lstStyle/>
        <a:p>
          <a:endParaRPr lang="en-US"/>
        </a:p>
      </dgm:t>
    </dgm:pt>
    <dgm:pt modelId="{A1B7A63F-3A6A-49DA-AC28-40A81C29488E}" type="pres">
      <dgm:prSet presAssocID="{0C01012E-96ED-43FC-A721-165D56B039F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C7ADFA-F118-40F0-81EC-723892EB6F22}" type="pres">
      <dgm:prSet presAssocID="{8875FC42-25D8-494F-8116-10A004EA136E}" presName="parentText" presStyleLbl="node1" presStyleIdx="0" presStyleCnt="1" custScaleY="1489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AC5D63-BB93-4F20-8A13-728A6D620F15}" srcId="{0C01012E-96ED-43FC-A721-165D56B039F1}" destId="{8875FC42-25D8-494F-8116-10A004EA136E}" srcOrd="0" destOrd="0" parTransId="{4FBBF325-C409-44A1-8F6F-6A393A3F8ED2}" sibTransId="{1524D0C6-3D88-4763-BFD1-9712BE0FCA23}"/>
    <dgm:cxn modelId="{03415126-3AE0-4A69-8AA3-5640D3C5E4FD}" type="presOf" srcId="{0C01012E-96ED-43FC-A721-165D56B039F1}" destId="{A1B7A63F-3A6A-49DA-AC28-40A81C29488E}" srcOrd="0" destOrd="0" presId="urn:microsoft.com/office/officeart/2005/8/layout/vList2"/>
    <dgm:cxn modelId="{A9A3F3E2-33AA-4C84-B646-51BDD6E899DC}" type="presOf" srcId="{8875FC42-25D8-494F-8116-10A004EA136E}" destId="{CAC7ADFA-F118-40F0-81EC-723892EB6F22}" srcOrd="0" destOrd="0" presId="urn:microsoft.com/office/officeart/2005/8/layout/vList2"/>
    <dgm:cxn modelId="{0DE10690-47AB-44AA-89D1-B784D0FA5801}" type="presParOf" srcId="{A1B7A63F-3A6A-49DA-AC28-40A81C29488E}" destId="{CAC7ADFA-F118-40F0-81EC-723892EB6F2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01012E-96ED-43FC-A721-165D56B039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75FC42-25D8-494F-8116-10A004EA136E}">
      <dgm:prSet/>
      <dgm:spPr/>
      <dgm:t>
        <a:bodyPr/>
        <a:lstStyle/>
        <a:p>
          <a:pPr rtl="0"/>
          <a:r>
            <a:rPr lang="en-US" b="1" smtClean="0"/>
            <a:t>1.1 Web engineering methods and techniques </a:t>
          </a:r>
          <a:endParaRPr lang="en-US"/>
        </a:p>
      </dgm:t>
    </dgm:pt>
    <dgm:pt modelId="{4FBBF325-C409-44A1-8F6F-6A393A3F8ED2}" type="parTrans" cxnId="{F3AC5D63-BB93-4F20-8A13-728A6D620F15}">
      <dgm:prSet/>
      <dgm:spPr/>
      <dgm:t>
        <a:bodyPr/>
        <a:lstStyle/>
        <a:p>
          <a:endParaRPr lang="en-US"/>
        </a:p>
      </dgm:t>
    </dgm:pt>
    <dgm:pt modelId="{1524D0C6-3D88-4763-BFD1-9712BE0FCA23}" type="sibTrans" cxnId="{F3AC5D63-BB93-4F20-8A13-728A6D620F15}">
      <dgm:prSet/>
      <dgm:spPr/>
      <dgm:t>
        <a:bodyPr/>
        <a:lstStyle/>
        <a:p>
          <a:endParaRPr lang="en-US"/>
        </a:p>
      </dgm:t>
    </dgm:pt>
    <dgm:pt modelId="{A1B7A63F-3A6A-49DA-AC28-40A81C29488E}" type="pres">
      <dgm:prSet presAssocID="{0C01012E-96ED-43FC-A721-165D56B039F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C7ADFA-F118-40F0-81EC-723892EB6F22}" type="pres">
      <dgm:prSet presAssocID="{8875FC42-25D8-494F-8116-10A004EA136E}" presName="parentText" presStyleLbl="node1" presStyleIdx="0" presStyleCnt="1" custScaleY="1489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17A9CD-59C6-4798-8977-E6AFD7F1FE63}" type="presOf" srcId="{0C01012E-96ED-43FC-A721-165D56B039F1}" destId="{A1B7A63F-3A6A-49DA-AC28-40A81C29488E}" srcOrd="0" destOrd="0" presId="urn:microsoft.com/office/officeart/2005/8/layout/vList2"/>
    <dgm:cxn modelId="{F3AC5D63-BB93-4F20-8A13-728A6D620F15}" srcId="{0C01012E-96ED-43FC-A721-165D56B039F1}" destId="{8875FC42-25D8-494F-8116-10A004EA136E}" srcOrd="0" destOrd="0" parTransId="{4FBBF325-C409-44A1-8F6F-6A393A3F8ED2}" sibTransId="{1524D0C6-3D88-4763-BFD1-9712BE0FCA23}"/>
    <dgm:cxn modelId="{B62F81C4-3372-4AB1-90C2-A38876C7D34F}" type="presOf" srcId="{8875FC42-25D8-494F-8116-10A004EA136E}" destId="{CAC7ADFA-F118-40F0-81EC-723892EB6F22}" srcOrd="0" destOrd="0" presId="urn:microsoft.com/office/officeart/2005/8/layout/vList2"/>
    <dgm:cxn modelId="{EE8A5284-2168-49FF-86BC-1F8DAC75113E}" type="presParOf" srcId="{A1B7A63F-3A6A-49DA-AC28-40A81C29488E}" destId="{CAC7ADFA-F118-40F0-81EC-723892EB6F2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4701DB-C01D-4BB6-BC9C-7F1DF64208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775250-5F76-4633-B915-E12061453B40}">
      <dgm:prSet/>
      <dgm:spPr/>
      <dgm:t>
        <a:bodyPr/>
        <a:lstStyle/>
        <a:p>
          <a:pPr rtl="0"/>
          <a:r>
            <a:rPr lang="en-US" b="1" dirty="0" smtClean="0"/>
            <a:t>1.2 Web application development</a:t>
          </a:r>
          <a:endParaRPr lang="en-US" dirty="0"/>
        </a:p>
      </dgm:t>
    </dgm:pt>
    <dgm:pt modelId="{8A6239AB-39F1-4B81-8B0E-B8DE3245C0F0}" type="parTrans" cxnId="{34022C77-59E1-4A02-B442-47424A6BF520}">
      <dgm:prSet/>
      <dgm:spPr/>
      <dgm:t>
        <a:bodyPr/>
        <a:lstStyle/>
        <a:p>
          <a:endParaRPr lang="en-US"/>
        </a:p>
      </dgm:t>
    </dgm:pt>
    <dgm:pt modelId="{4AC6C63F-694F-4D07-9308-197C9E600E65}" type="sibTrans" cxnId="{34022C77-59E1-4A02-B442-47424A6BF520}">
      <dgm:prSet/>
      <dgm:spPr/>
      <dgm:t>
        <a:bodyPr/>
        <a:lstStyle/>
        <a:p>
          <a:endParaRPr lang="en-US"/>
        </a:p>
      </dgm:t>
    </dgm:pt>
    <dgm:pt modelId="{48973143-5BE5-485F-92C3-021E372AE0CB}" type="pres">
      <dgm:prSet presAssocID="{C44701DB-C01D-4BB6-BC9C-7F1DF642089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A101F6-B5AC-49C9-B0BE-0EE0231DD2AA}" type="pres">
      <dgm:prSet presAssocID="{D1775250-5F76-4633-B915-E12061453B40}" presName="parentText" presStyleLbl="node1" presStyleIdx="0" presStyleCnt="1" custScaleY="1059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74429C-87B0-4F97-B813-89D1089AE8F7}" type="presOf" srcId="{D1775250-5F76-4633-B915-E12061453B40}" destId="{11A101F6-B5AC-49C9-B0BE-0EE0231DD2AA}" srcOrd="0" destOrd="0" presId="urn:microsoft.com/office/officeart/2005/8/layout/vList2"/>
    <dgm:cxn modelId="{34022C77-59E1-4A02-B442-47424A6BF520}" srcId="{C44701DB-C01D-4BB6-BC9C-7F1DF642089F}" destId="{D1775250-5F76-4633-B915-E12061453B40}" srcOrd="0" destOrd="0" parTransId="{8A6239AB-39F1-4B81-8B0E-B8DE3245C0F0}" sibTransId="{4AC6C63F-694F-4D07-9308-197C9E600E65}"/>
    <dgm:cxn modelId="{EBFAFB44-B346-4F1E-9276-C36FA73A951D}" type="presOf" srcId="{C44701DB-C01D-4BB6-BC9C-7F1DF642089F}" destId="{48973143-5BE5-485F-92C3-021E372AE0CB}" srcOrd="0" destOrd="0" presId="urn:microsoft.com/office/officeart/2005/8/layout/vList2"/>
    <dgm:cxn modelId="{7BA7731C-E3C2-43E4-8512-31E375EB73FB}" type="presParOf" srcId="{48973143-5BE5-485F-92C3-021E372AE0CB}" destId="{11A101F6-B5AC-49C9-B0BE-0EE0231DD2A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205E00-7723-4464-85C2-2C3C93D198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E6309A-C2C7-4630-8A15-262E0325B7D1}">
      <dgm:prSet/>
      <dgm:spPr/>
      <dgm:t>
        <a:bodyPr/>
        <a:lstStyle/>
        <a:p>
          <a:pPr rtl="0"/>
          <a:r>
            <a:rPr lang="en-US" b="1" dirty="0" smtClean="0"/>
            <a:t>1.2 Web application development…</a:t>
          </a:r>
          <a:endParaRPr lang="en-US" dirty="0"/>
        </a:p>
      </dgm:t>
    </dgm:pt>
    <dgm:pt modelId="{2BAE11E7-06D1-417D-BF00-0E409AD789FB}" type="parTrans" cxnId="{A313BD18-7C97-4AA9-81A1-A850DD8E68E2}">
      <dgm:prSet/>
      <dgm:spPr/>
      <dgm:t>
        <a:bodyPr/>
        <a:lstStyle/>
        <a:p>
          <a:endParaRPr lang="en-US"/>
        </a:p>
      </dgm:t>
    </dgm:pt>
    <dgm:pt modelId="{ED6E89CB-1F5B-4A62-A843-D3F3DA0455E8}" type="sibTrans" cxnId="{A313BD18-7C97-4AA9-81A1-A850DD8E68E2}">
      <dgm:prSet/>
      <dgm:spPr/>
      <dgm:t>
        <a:bodyPr/>
        <a:lstStyle/>
        <a:p>
          <a:endParaRPr lang="en-US"/>
        </a:p>
      </dgm:t>
    </dgm:pt>
    <dgm:pt modelId="{24591EAF-6ABB-468B-958F-29AD362183DA}" type="pres">
      <dgm:prSet presAssocID="{06205E00-7723-4464-85C2-2C3C93D198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E757FE-F451-4E25-B699-6CAA84CA5B51}" type="pres">
      <dgm:prSet presAssocID="{61E6309A-C2C7-4630-8A15-262E0325B7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13BD18-7C97-4AA9-81A1-A850DD8E68E2}" srcId="{06205E00-7723-4464-85C2-2C3C93D198E4}" destId="{61E6309A-C2C7-4630-8A15-262E0325B7D1}" srcOrd="0" destOrd="0" parTransId="{2BAE11E7-06D1-417D-BF00-0E409AD789FB}" sibTransId="{ED6E89CB-1F5B-4A62-A843-D3F3DA0455E8}"/>
    <dgm:cxn modelId="{8FB3A18A-6D12-4B7B-955F-17094146073A}" type="presOf" srcId="{61E6309A-C2C7-4630-8A15-262E0325B7D1}" destId="{99E757FE-F451-4E25-B699-6CAA84CA5B51}" srcOrd="0" destOrd="0" presId="urn:microsoft.com/office/officeart/2005/8/layout/vList2"/>
    <dgm:cxn modelId="{915D1F9E-D96E-48CD-8CF4-F55492F57F1E}" type="presOf" srcId="{06205E00-7723-4464-85C2-2C3C93D198E4}" destId="{24591EAF-6ABB-468B-958F-29AD362183DA}" srcOrd="0" destOrd="0" presId="urn:microsoft.com/office/officeart/2005/8/layout/vList2"/>
    <dgm:cxn modelId="{81624D16-5217-437E-920F-E680E4C1286D}" type="presParOf" srcId="{24591EAF-6ABB-468B-958F-29AD362183DA}" destId="{99E757FE-F451-4E25-B699-6CAA84CA5B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CD130B-159D-4024-BDE0-904F92994D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0AA5F9-042B-44BF-9CAD-C9CC912FB807}">
      <dgm:prSet/>
      <dgm:spPr/>
      <dgm:t>
        <a:bodyPr/>
        <a:lstStyle/>
        <a:p>
          <a:pPr rtl="0"/>
          <a:r>
            <a:rPr lang="en-US" b="1" smtClean="0"/>
            <a:t>2.  Web engineering</a:t>
          </a:r>
          <a:endParaRPr lang="en-US"/>
        </a:p>
      </dgm:t>
    </dgm:pt>
    <dgm:pt modelId="{17BEBA5A-7F72-44CD-BF56-719E60DF01DD}" type="parTrans" cxnId="{F713136D-001F-4CEE-8752-86247B57E6EE}">
      <dgm:prSet/>
      <dgm:spPr/>
      <dgm:t>
        <a:bodyPr/>
        <a:lstStyle/>
        <a:p>
          <a:endParaRPr lang="en-US"/>
        </a:p>
      </dgm:t>
    </dgm:pt>
    <dgm:pt modelId="{6A669EB1-574E-49D8-9DF9-0C8F1E3129E5}" type="sibTrans" cxnId="{F713136D-001F-4CEE-8752-86247B57E6EE}">
      <dgm:prSet/>
      <dgm:spPr/>
      <dgm:t>
        <a:bodyPr/>
        <a:lstStyle/>
        <a:p>
          <a:endParaRPr lang="en-US"/>
        </a:p>
      </dgm:t>
    </dgm:pt>
    <dgm:pt modelId="{D5060CC8-1813-4BC5-A827-BBAE29719098}" type="pres">
      <dgm:prSet presAssocID="{18CD130B-159D-4024-BDE0-904F92994D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114D30-6311-482E-BBF0-523E036DB3D7}" type="pres">
      <dgm:prSet presAssocID="{DD0AA5F9-042B-44BF-9CAD-C9CC912FB80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13136D-001F-4CEE-8752-86247B57E6EE}" srcId="{18CD130B-159D-4024-BDE0-904F92994D60}" destId="{DD0AA5F9-042B-44BF-9CAD-C9CC912FB807}" srcOrd="0" destOrd="0" parTransId="{17BEBA5A-7F72-44CD-BF56-719E60DF01DD}" sibTransId="{6A669EB1-574E-49D8-9DF9-0C8F1E3129E5}"/>
    <dgm:cxn modelId="{0816F487-09A7-4DA7-B9E7-9D9943D0F18A}" type="presOf" srcId="{DD0AA5F9-042B-44BF-9CAD-C9CC912FB807}" destId="{6F114D30-6311-482E-BBF0-523E036DB3D7}" srcOrd="0" destOrd="0" presId="urn:microsoft.com/office/officeart/2005/8/layout/vList2"/>
    <dgm:cxn modelId="{74B88435-DAD0-4996-A08B-C650B18D217D}" type="presOf" srcId="{18CD130B-159D-4024-BDE0-904F92994D60}" destId="{D5060CC8-1813-4BC5-A827-BBAE29719098}" srcOrd="0" destOrd="0" presId="urn:microsoft.com/office/officeart/2005/8/layout/vList2"/>
    <dgm:cxn modelId="{C8DE915E-A627-43EC-8A1C-1A079ACFFA75}" type="presParOf" srcId="{D5060CC8-1813-4BC5-A827-BBAE29719098}" destId="{6F114D30-6311-482E-BBF0-523E036DB3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D2CFE87-5325-4E31-9125-852518D84E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D24EED-675B-4E93-BCB5-5E4602D3EB19}">
      <dgm:prSet/>
      <dgm:spPr/>
      <dgm:t>
        <a:bodyPr/>
        <a:lstStyle/>
        <a:p>
          <a:pPr rtl="0"/>
          <a:r>
            <a:rPr lang="en-US" b="1" smtClean="0"/>
            <a:t>2.  Web engineering…</a:t>
          </a:r>
          <a:endParaRPr lang="en-US"/>
        </a:p>
      </dgm:t>
    </dgm:pt>
    <dgm:pt modelId="{4E7337F3-C84A-47B2-8982-36FBAEA66F3B}" type="parTrans" cxnId="{BD96BBE9-5F50-4118-AA60-EBF2CC49EB66}">
      <dgm:prSet/>
      <dgm:spPr/>
      <dgm:t>
        <a:bodyPr/>
        <a:lstStyle/>
        <a:p>
          <a:endParaRPr lang="en-US"/>
        </a:p>
      </dgm:t>
    </dgm:pt>
    <dgm:pt modelId="{BF5F4D09-2F9F-49A3-AF25-DC4D0A681E80}" type="sibTrans" cxnId="{BD96BBE9-5F50-4118-AA60-EBF2CC49EB66}">
      <dgm:prSet/>
      <dgm:spPr/>
      <dgm:t>
        <a:bodyPr/>
        <a:lstStyle/>
        <a:p>
          <a:endParaRPr lang="en-US"/>
        </a:p>
      </dgm:t>
    </dgm:pt>
    <dgm:pt modelId="{0D31AE11-933F-4250-A59E-0F67BB65921E}" type="pres">
      <dgm:prSet presAssocID="{5D2CFE87-5325-4E31-9125-852518D84E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7F89B4-81FB-4E41-9921-AC2281E7B26C}" type="pres">
      <dgm:prSet presAssocID="{7CD24EED-675B-4E93-BCB5-5E4602D3EB1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96BBE9-5F50-4118-AA60-EBF2CC49EB66}" srcId="{5D2CFE87-5325-4E31-9125-852518D84E70}" destId="{7CD24EED-675B-4E93-BCB5-5E4602D3EB19}" srcOrd="0" destOrd="0" parTransId="{4E7337F3-C84A-47B2-8982-36FBAEA66F3B}" sibTransId="{BF5F4D09-2F9F-49A3-AF25-DC4D0A681E80}"/>
    <dgm:cxn modelId="{B2FCEBFE-3ABE-47ED-B3C0-451BF5AEFF79}" type="presOf" srcId="{7CD24EED-675B-4E93-BCB5-5E4602D3EB19}" destId="{097F89B4-81FB-4E41-9921-AC2281E7B26C}" srcOrd="0" destOrd="0" presId="urn:microsoft.com/office/officeart/2005/8/layout/vList2"/>
    <dgm:cxn modelId="{89989C81-7E0C-4D85-8717-2C5E9AFF2F92}" type="presOf" srcId="{5D2CFE87-5325-4E31-9125-852518D84E70}" destId="{0D31AE11-933F-4250-A59E-0F67BB65921E}" srcOrd="0" destOrd="0" presId="urn:microsoft.com/office/officeart/2005/8/layout/vList2"/>
    <dgm:cxn modelId="{4BDE556E-2553-44D5-83AB-512069F479C3}" type="presParOf" srcId="{0D31AE11-933F-4250-A59E-0F67BB65921E}" destId="{097F89B4-81FB-4E41-9921-AC2281E7B26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7BE64-8717-48DF-AE6A-829B547CC5F7}">
      <dsp:nvSpPr>
        <dsp:cNvPr id="0" name=""/>
        <dsp:cNvSpPr/>
      </dsp:nvSpPr>
      <dsp:spPr>
        <a:xfrm>
          <a:off x="0" y="676566"/>
          <a:ext cx="7150339" cy="246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Web </a:t>
          </a:r>
          <a:r>
            <a:rPr lang="en-US" sz="3000" b="1" kern="1200" dirty="0" smtClean="0"/>
            <a:t>Technologies and Programming</a:t>
          </a:r>
          <a:endParaRPr lang="en-US" sz="3000" b="1" kern="1200" dirty="0" smtClean="0"/>
        </a:p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Introduction to Web Technologies</a:t>
          </a:r>
        </a:p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120181" y="796747"/>
        <a:ext cx="6909977" cy="22215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3B08C-8768-40B7-92E5-17257A655EC2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smtClean="0"/>
            <a:t>2.  Web engineering…</a:t>
          </a:r>
          <a:endParaRPr lang="en-US" sz="3800" kern="1200"/>
        </a:p>
      </dsp:txBody>
      <dsp:txXfrm>
        <a:off x="44492" y="45976"/>
        <a:ext cx="7481963" cy="8224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3B08C-8768-40B7-92E5-17257A655EC2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2.  </a:t>
          </a:r>
          <a:r>
            <a:rPr lang="en-US" sz="3800" b="1" kern="1200" dirty="0" smtClean="0">
              <a:solidFill>
                <a:schemeClr val="bg1"/>
              </a:solidFill>
            </a:rPr>
            <a:t>Web technology </a:t>
          </a:r>
          <a:endParaRPr lang="en-US" sz="3800" kern="1200" dirty="0">
            <a:solidFill>
              <a:schemeClr val="bg1"/>
            </a:solidFill>
          </a:endParaRPr>
        </a:p>
      </dsp:txBody>
      <dsp:txXfrm>
        <a:off x="44492" y="45976"/>
        <a:ext cx="7481963" cy="8224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4851-3AAB-4029-AB1F-9C1A6FB01D77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smtClean="0"/>
            <a:t>3.  Web applications</a:t>
          </a:r>
          <a:endParaRPr lang="en-US" sz="3800" kern="1200"/>
        </a:p>
      </dsp:txBody>
      <dsp:txXfrm>
        <a:off x="44492" y="45976"/>
        <a:ext cx="7481963" cy="82244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340D0-FD42-4D6A-B0E2-3A4A9AF50F84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smtClean="0"/>
            <a:t>3.  Web applications…</a:t>
          </a:r>
          <a:endParaRPr lang="en-US" sz="3800" kern="1200"/>
        </a:p>
      </dsp:txBody>
      <dsp:txXfrm>
        <a:off x="44492" y="45976"/>
        <a:ext cx="7481963" cy="82244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CBF1B-FBE4-40B5-BCAD-9457EBE9346C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smtClean="0"/>
            <a:t>3.  Web applications…</a:t>
          </a:r>
          <a:endParaRPr lang="en-US" sz="3800" kern="1200"/>
        </a:p>
      </dsp:txBody>
      <dsp:txXfrm>
        <a:off x="44492" y="45976"/>
        <a:ext cx="7481963" cy="82244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36825-096A-44F9-B833-318A5B50E3AF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smtClean="0"/>
            <a:t>4. The case for web engineering</a:t>
          </a:r>
          <a:endParaRPr lang="en-US" sz="3800" kern="1200"/>
        </a:p>
      </dsp:txBody>
      <dsp:txXfrm>
        <a:off x="44492" y="45976"/>
        <a:ext cx="7481963" cy="82244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94FA0-F979-4FE2-B88A-8456F0CE101F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smtClean="0"/>
            <a:t>4. The case for web engineering…</a:t>
          </a:r>
          <a:endParaRPr lang="en-US" sz="3800" kern="1200"/>
        </a:p>
      </dsp:txBody>
      <dsp:txXfrm>
        <a:off x="44492" y="45976"/>
        <a:ext cx="7481963" cy="82244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318FF-3C21-48B0-82BB-836F1DFD9DA9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smtClean="0"/>
            <a:t>4. The case for web engineering…</a:t>
          </a:r>
          <a:endParaRPr lang="en-US" sz="3800" kern="1200"/>
        </a:p>
      </dsp:txBody>
      <dsp:txXfrm>
        <a:off x="44492" y="45976"/>
        <a:ext cx="7481963" cy="82244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7D959-9E45-41D4-ADA9-B3A4A40D1C5A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smtClean="0"/>
            <a:t>5. Categories of web applications</a:t>
          </a:r>
          <a:endParaRPr lang="en-US" sz="3800" kern="1200"/>
        </a:p>
      </dsp:txBody>
      <dsp:txXfrm>
        <a:off x="44492" y="45976"/>
        <a:ext cx="7481963" cy="82244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90E28-5E5A-4223-B80E-239E102B6D6F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smtClean="0"/>
            <a:t>5.1 Document-centric web sites</a:t>
          </a:r>
          <a:endParaRPr lang="en-US" sz="3800" kern="1200"/>
        </a:p>
      </dsp:txBody>
      <dsp:txXfrm>
        <a:off x="44492" y="45976"/>
        <a:ext cx="7481963" cy="822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227A3-F076-4F6C-92CD-DB02A7AFFEAA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Outline</a:t>
          </a:r>
          <a:endParaRPr lang="en-US" sz="3800" kern="1200" dirty="0"/>
        </a:p>
      </dsp:txBody>
      <dsp:txXfrm>
        <a:off x="44492" y="45976"/>
        <a:ext cx="7481963" cy="82244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765E1-25AE-484F-8285-E03DBE740B6C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smtClean="0"/>
            <a:t>5.2 Interactive &amp; transactional</a:t>
          </a:r>
          <a:endParaRPr lang="en-US" sz="3800" kern="1200"/>
        </a:p>
      </dsp:txBody>
      <dsp:txXfrm>
        <a:off x="44492" y="45976"/>
        <a:ext cx="7481963" cy="82244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765E1-25AE-484F-8285-E03DBE740B6C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5.2 Interactive &amp; transactional…</a:t>
          </a:r>
          <a:endParaRPr lang="en-US" sz="3800" kern="1200" dirty="0"/>
        </a:p>
      </dsp:txBody>
      <dsp:txXfrm>
        <a:off x="44492" y="45976"/>
        <a:ext cx="7481963" cy="82244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82E66-595C-40CC-86FC-3BEF5A52CA9C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smtClean="0"/>
            <a:t>5.3 Workflow-based applications</a:t>
          </a:r>
          <a:endParaRPr lang="en-US" sz="3800" kern="1200"/>
        </a:p>
      </dsp:txBody>
      <dsp:txXfrm>
        <a:off x="44492" y="45976"/>
        <a:ext cx="7481963" cy="82244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1EBF6-7578-43A4-B27A-3969B38596BF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smtClean="0"/>
            <a:t>5.4 Collaborative &amp; social web</a:t>
          </a:r>
          <a:endParaRPr lang="en-US" sz="3800" kern="1200"/>
        </a:p>
      </dsp:txBody>
      <dsp:txXfrm>
        <a:off x="44492" y="45976"/>
        <a:ext cx="7481963" cy="82244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84783-63E0-4443-9337-B40F8457152E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smtClean="0"/>
            <a:t>5.5 Web portals</a:t>
          </a:r>
          <a:endParaRPr lang="en-US" sz="3800" kern="1200"/>
        </a:p>
      </dsp:txBody>
      <dsp:txXfrm>
        <a:off x="44492" y="45976"/>
        <a:ext cx="7481963" cy="82244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E68CD-2A98-4408-AFE2-C70134B15E24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smtClean="0"/>
            <a:t>5.6 Ubiquitous web applications</a:t>
          </a:r>
          <a:endParaRPr lang="en-US" sz="3800" kern="1200"/>
        </a:p>
      </dsp:txBody>
      <dsp:txXfrm>
        <a:off x="44492" y="45976"/>
        <a:ext cx="7481963" cy="82244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DE7CD-5856-4503-A988-3E2735376878}">
      <dsp:nvSpPr>
        <dsp:cNvPr id="0" name=""/>
        <dsp:cNvSpPr/>
      </dsp:nvSpPr>
      <dsp:spPr>
        <a:xfrm>
          <a:off x="0" y="25469"/>
          <a:ext cx="7570947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6. Characteristics of Web Applications</a:t>
          </a:r>
          <a:endParaRPr lang="en-US" sz="3600" kern="1200" dirty="0"/>
        </a:p>
      </dsp:txBody>
      <dsp:txXfrm>
        <a:off x="42151" y="67620"/>
        <a:ext cx="7486645" cy="77915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1FB8F-0C3E-4E6E-854B-36D11C864C4F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6.1 Product-based characteristics</a:t>
          </a:r>
          <a:endParaRPr lang="en-US" sz="3800" kern="1200" dirty="0"/>
        </a:p>
      </dsp:txBody>
      <dsp:txXfrm>
        <a:off x="44492" y="45976"/>
        <a:ext cx="7481963" cy="82244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1FB8F-0C3E-4E6E-854B-36D11C864C4F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6.1 Product-based characteristics…</a:t>
          </a:r>
          <a:endParaRPr lang="en-US" sz="3800" kern="1200" dirty="0"/>
        </a:p>
      </dsp:txBody>
      <dsp:txXfrm>
        <a:off x="44492" y="45976"/>
        <a:ext cx="7481963" cy="82244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02B8F-A608-41B1-9B01-543F08EB8188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6.2 Usage-based characteristics </a:t>
          </a:r>
          <a:endParaRPr lang="en-US" sz="3800" kern="1200" dirty="0"/>
        </a:p>
      </dsp:txBody>
      <dsp:txXfrm>
        <a:off x="44492" y="45976"/>
        <a:ext cx="7481963" cy="822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C55F3-2F55-463A-8163-420C5B842B6A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smtClean="0"/>
            <a:t>1. Introduction to the Course</a:t>
          </a:r>
          <a:endParaRPr lang="en-US" sz="3800" kern="1200"/>
        </a:p>
      </dsp:txBody>
      <dsp:txXfrm>
        <a:off x="44492" y="45976"/>
        <a:ext cx="7481963" cy="822446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02B8F-A608-41B1-9B01-543F08EB8188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6.2 Usage-based characteristics… </a:t>
          </a:r>
          <a:endParaRPr lang="en-US" sz="3800" kern="1200" dirty="0"/>
        </a:p>
      </dsp:txBody>
      <dsp:txXfrm>
        <a:off x="44492" y="45976"/>
        <a:ext cx="7481963" cy="822446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E24D4-BD24-40EC-9EE9-78A12CBC3CAB}">
      <dsp:nvSpPr>
        <dsp:cNvPr id="0" name=""/>
        <dsp:cNvSpPr/>
      </dsp:nvSpPr>
      <dsp:spPr>
        <a:xfrm>
          <a:off x="0" y="37462"/>
          <a:ext cx="7570947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smtClean="0"/>
            <a:t>6.3 Development-based characteristics</a:t>
          </a:r>
          <a:endParaRPr lang="en-US" sz="3500" kern="1200"/>
        </a:p>
      </dsp:txBody>
      <dsp:txXfrm>
        <a:off x="40980" y="78442"/>
        <a:ext cx="7488987" cy="757514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E24D4-BD24-40EC-9EE9-78A12CBC3CAB}">
      <dsp:nvSpPr>
        <dsp:cNvPr id="0" name=""/>
        <dsp:cNvSpPr/>
      </dsp:nvSpPr>
      <dsp:spPr>
        <a:xfrm>
          <a:off x="0" y="37462"/>
          <a:ext cx="7570947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smtClean="0"/>
            <a:t>6.3 Development-based characteristics</a:t>
          </a:r>
          <a:endParaRPr lang="en-US" sz="3500" kern="1200"/>
        </a:p>
      </dsp:txBody>
      <dsp:txXfrm>
        <a:off x="40980" y="78442"/>
        <a:ext cx="7488987" cy="757514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D99-8F44-4A9E-A855-A08AB2C3673E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Summary</a:t>
          </a:r>
          <a:endParaRPr lang="en-US" sz="3800" kern="1200" dirty="0"/>
        </a:p>
      </dsp:txBody>
      <dsp:txXfrm>
        <a:off x="44492" y="45976"/>
        <a:ext cx="7481963" cy="8224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7ADFA-F118-40F0-81EC-723892EB6F22}">
      <dsp:nvSpPr>
        <dsp:cNvPr id="0" name=""/>
        <dsp:cNvSpPr/>
      </dsp:nvSpPr>
      <dsp:spPr>
        <a:xfrm>
          <a:off x="0" y="10716"/>
          <a:ext cx="7570947" cy="8929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1.1 Web engineering methods and techniques </a:t>
          </a:r>
          <a:endParaRPr lang="en-US" sz="2500" kern="1200" dirty="0"/>
        </a:p>
      </dsp:txBody>
      <dsp:txXfrm>
        <a:off x="43591" y="54307"/>
        <a:ext cx="7483765" cy="8057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7ADFA-F118-40F0-81EC-723892EB6F22}">
      <dsp:nvSpPr>
        <dsp:cNvPr id="0" name=""/>
        <dsp:cNvSpPr/>
      </dsp:nvSpPr>
      <dsp:spPr>
        <a:xfrm>
          <a:off x="0" y="10716"/>
          <a:ext cx="7570947" cy="8929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1.1 Web engineering methods and techniques </a:t>
          </a:r>
          <a:endParaRPr lang="en-US" sz="2500" kern="1200"/>
        </a:p>
      </dsp:txBody>
      <dsp:txXfrm>
        <a:off x="43591" y="54307"/>
        <a:ext cx="7483765" cy="8057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101F6-B5AC-49C9-B0BE-0EE0231DD2AA}">
      <dsp:nvSpPr>
        <dsp:cNvPr id="0" name=""/>
        <dsp:cNvSpPr/>
      </dsp:nvSpPr>
      <dsp:spPr>
        <a:xfrm>
          <a:off x="0" y="5078"/>
          <a:ext cx="8201859" cy="6604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1.2 Web application development</a:t>
          </a:r>
          <a:endParaRPr lang="en-US" sz="2600" kern="1200" dirty="0"/>
        </a:p>
      </dsp:txBody>
      <dsp:txXfrm>
        <a:off x="32238" y="37316"/>
        <a:ext cx="8137383" cy="5959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757FE-F451-4E25-B699-6CAA84CA5B51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1.2 Web application development…</a:t>
          </a:r>
          <a:endParaRPr lang="en-US" sz="3800" kern="1200" dirty="0"/>
        </a:p>
      </dsp:txBody>
      <dsp:txXfrm>
        <a:off x="44492" y="45976"/>
        <a:ext cx="7481963" cy="8224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14D30-6311-482E-BBF0-523E036DB3D7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smtClean="0"/>
            <a:t>2.  Web engineering</a:t>
          </a:r>
          <a:endParaRPr lang="en-US" sz="3800" kern="1200"/>
        </a:p>
      </dsp:txBody>
      <dsp:txXfrm>
        <a:off x="44492" y="45976"/>
        <a:ext cx="7481963" cy="8224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F89B4-81FB-4E41-9921-AC2281E7B26C}">
      <dsp:nvSpPr>
        <dsp:cNvPr id="0" name=""/>
        <dsp:cNvSpPr/>
      </dsp:nvSpPr>
      <dsp:spPr>
        <a:xfrm>
          <a:off x="0" y="1484"/>
          <a:ext cx="757094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smtClean="0"/>
            <a:t>2.  Web engineering…</a:t>
          </a:r>
          <a:endParaRPr lang="en-US" sz="3800" kern="1200"/>
        </a:p>
      </dsp:txBody>
      <dsp:txXfrm>
        <a:off x="44492" y="45976"/>
        <a:ext cx="7481963" cy="82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AA98F-7DF8-4B08-9A8B-9D0955952D71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B8D14-356B-41F1-B2D4-BAD32B4EA2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64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AC8E8-AFD0-4F81-BC1C-79283A4A8750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1688" y="685800"/>
            <a:ext cx="52546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964C9-6C37-4060-8613-7D2859285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7467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2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36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49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62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73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86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98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1688" y="685800"/>
            <a:ext cx="52546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9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1688" y="685800"/>
            <a:ext cx="52546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8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1688" y="685800"/>
            <a:ext cx="52546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8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B6EAA-25E0-4C1A-B6ED-1CC812A60564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1688" y="685800"/>
            <a:ext cx="5254625" cy="34290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1688" y="685800"/>
            <a:ext cx="52546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A7AB-0208-426B-BD15-D514FBF2F46D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7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15" y="1704340"/>
            <a:ext cx="7150339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25" y="3108960"/>
            <a:ext cx="5888514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0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87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8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8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7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75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2146-D2CA-4DD0-825E-CCF487254DB1}" type="datetime1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CIIT-Human Computer Interaction-CSC456-Fall-2015</a:t>
            </a:r>
          </a:p>
          <a:p>
            <a:r>
              <a:rPr lang="en-US" smtClean="0"/>
              <a:t>Mr. Tehseen Riaz Abbasi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BC-0B66-4C71-A568-B2F606B93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2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A2D0-93E4-4429-9281-79811D367D6F}" type="datetime1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CIIT-Human Computer Interaction-CSC456-Fall-2015</a:t>
            </a:r>
          </a:p>
          <a:p>
            <a:r>
              <a:rPr lang="en-US" smtClean="0"/>
              <a:t>Mr. Tehseen Riaz Abbasi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BC-0B66-4C71-A568-B2F606B93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2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1030" y="175260"/>
            <a:ext cx="1740850" cy="37452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7019" y="175260"/>
            <a:ext cx="5083808" cy="37452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F676-8581-45E5-9311-D5AA1A059BE4}" type="datetime1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CIIT-Human Computer Interaction-CSC456-Fall-2015</a:t>
            </a:r>
          </a:p>
          <a:p>
            <a:r>
              <a:rPr lang="en-US" smtClean="0"/>
              <a:t>Mr. Tehseen Riaz Abbasi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BC-0B66-4C71-A568-B2F606B93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74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12" y="1704340"/>
            <a:ext cx="7150339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25" y="3108960"/>
            <a:ext cx="5888514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4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1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88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85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82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79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76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4926-B689-441C-A084-F296616430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Basharat Mahmood, COMSATS Institute of Information Technology, Islamabad, Pakistan.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40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DD80-BDB3-4107-AD50-206A686DAB6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Basharat Mahmood, COMSATS Institute of Information Technology, Islamabad, Pakistan.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50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503" y="3525520"/>
            <a:ext cx="7150339" cy="1089660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503" y="2325371"/>
            <a:ext cx="7150339" cy="120015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70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41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12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883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8539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824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795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766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8042-59F2-48E2-BE6B-DDC4576EE4F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Basharat Mahmood, COMSATS Institute of Information Technology, Islamabad, Pakistan.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55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608" y="1280161"/>
            <a:ext cx="3715372" cy="362077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6183" y="1280161"/>
            <a:ext cx="3715372" cy="362077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EBEF-76D8-4E81-A222-F6193F0DC9D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Basharat Mahmood, COMSATS Institute of Information Technology, Islamabad, Pakistan.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12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608" y="1228090"/>
            <a:ext cx="3716833" cy="51181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7078" indent="0">
              <a:buNone/>
              <a:defRPr sz="1700" b="1"/>
            </a:lvl2pPr>
            <a:lvl3pPr marL="794156" indent="0">
              <a:buNone/>
              <a:defRPr sz="1600" b="1"/>
            </a:lvl3pPr>
            <a:lvl4pPr marL="1191235" indent="0">
              <a:buNone/>
              <a:defRPr sz="1400" b="1"/>
            </a:lvl4pPr>
            <a:lvl5pPr marL="1588313" indent="0">
              <a:buNone/>
              <a:defRPr sz="1400" b="1"/>
            </a:lvl5pPr>
            <a:lvl6pPr marL="1985391" indent="0">
              <a:buNone/>
              <a:defRPr sz="1400" b="1"/>
            </a:lvl6pPr>
            <a:lvl7pPr marL="2382469" indent="0">
              <a:buNone/>
              <a:defRPr sz="1400" b="1"/>
            </a:lvl7pPr>
            <a:lvl8pPr marL="2779547" indent="0">
              <a:buNone/>
              <a:defRPr sz="1400" b="1"/>
            </a:lvl8pPr>
            <a:lvl9pPr marL="31766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608" y="1739900"/>
            <a:ext cx="3716833" cy="316103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3262" y="1228090"/>
            <a:ext cx="3718293" cy="51181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7078" indent="0">
              <a:buNone/>
              <a:defRPr sz="1700" b="1"/>
            </a:lvl2pPr>
            <a:lvl3pPr marL="794156" indent="0">
              <a:buNone/>
              <a:defRPr sz="1600" b="1"/>
            </a:lvl3pPr>
            <a:lvl4pPr marL="1191235" indent="0">
              <a:buNone/>
              <a:defRPr sz="1400" b="1"/>
            </a:lvl4pPr>
            <a:lvl5pPr marL="1588313" indent="0">
              <a:buNone/>
              <a:defRPr sz="1400" b="1"/>
            </a:lvl5pPr>
            <a:lvl6pPr marL="1985391" indent="0">
              <a:buNone/>
              <a:defRPr sz="1400" b="1"/>
            </a:lvl6pPr>
            <a:lvl7pPr marL="2382469" indent="0">
              <a:buNone/>
              <a:defRPr sz="1400" b="1"/>
            </a:lvl7pPr>
            <a:lvl8pPr marL="2779547" indent="0">
              <a:buNone/>
              <a:defRPr sz="1400" b="1"/>
            </a:lvl8pPr>
            <a:lvl9pPr marL="31766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3262" y="1739900"/>
            <a:ext cx="3718293" cy="316103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86F5-C116-4E71-AD31-B69B2D53F2C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Basharat Mahmood, COMSATS Institute of Information Technology, Islamabad, Pakistan.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72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5724-978A-455E-992C-3FBEA7FF77A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Basharat Mahmood, COMSATS Institute of Information Technology, Islamabad, Pakistan.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15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6B07-0341-4107-A747-FCD2B0222E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Basharat Mahmood, COMSATS Institute of Information Technology, Islamabad, Pakistan.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97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08" y="218440"/>
            <a:ext cx="2767544" cy="92964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8922" y="218441"/>
            <a:ext cx="4702633" cy="46824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08" y="1148081"/>
            <a:ext cx="2767544" cy="3752850"/>
          </a:xfrm>
        </p:spPr>
        <p:txBody>
          <a:bodyPr/>
          <a:lstStyle>
            <a:lvl1pPr marL="0" indent="0">
              <a:buNone/>
              <a:defRPr sz="1200"/>
            </a:lvl1pPr>
            <a:lvl2pPr marL="397078" indent="0">
              <a:buNone/>
              <a:defRPr sz="1000"/>
            </a:lvl2pPr>
            <a:lvl3pPr marL="794156" indent="0">
              <a:buNone/>
              <a:defRPr sz="900"/>
            </a:lvl3pPr>
            <a:lvl4pPr marL="1191235" indent="0">
              <a:buNone/>
              <a:defRPr sz="800"/>
            </a:lvl4pPr>
            <a:lvl5pPr marL="1588313" indent="0">
              <a:buNone/>
              <a:defRPr sz="800"/>
            </a:lvl5pPr>
            <a:lvl6pPr marL="1985391" indent="0">
              <a:buNone/>
              <a:defRPr sz="800"/>
            </a:lvl6pPr>
            <a:lvl7pPr marL="2382469" indent="0">
              <a:buNone/>
              <a:defRPr sz="800"/>
            </a:lvl7pPr>
            <a:lvl8pPr marL="2779547" indent="0">
              <a:buNone/>
              <a:defRPr sz="800"/>
            </a:lvl8pPr>
            <a:lvl9pPr marL="31766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D45D-2AA7-4D21-AC0A-FD0B0F59FDA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Basharat Mahmood, COMSATS Institute of Information Technology, Islamabad, Pakistan.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4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826D-80F1-45F7-9A11-11F9F8413548}" type="datetime1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CIIT-Human Computer Interaction-CSC456-Fall-2015</a:t>
            </a:r>
          </a:p>
          <a:p>
            <a:r>
              <a:rPr lang="en-US" smtClean="0"/>
              <a:t>Mr. Tehseen Riaz Abbasi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BC-0B66-4C71-A568-B2F606B93D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0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843" y="3840480"/>
            <a:ext cx="5047298" cy="45339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48843" y="490220"/>
            <a:ext cx="5047298" cy="3291840"/>
          </a:xfrm>
        </p:spPr>
        <p:txBody>
          <a:bodyPr/>
          <a:lstStyle>
            <a:lvl1pPr marL="0" indent="0">
              <a:buNone/>
              <a:defRPr sz="2800"/>
            </a:lvl1pPr>
            <a:lvl2pPr marL="397078" indent="0">
              <a:buNone/>
              <a:defRPr sz="2400"/>
            </a:lvl2pPr>
            <a:lvl3pPr marL="794156" indent="0">
              <a:buNone/>
              <a:defRPr sz="2100"/>
            </a:lvl3pPr>
            <a:lvl4pPr marL="1191235" indent="0">
              <a:buNone/>
              <a:defRPr sz="1700"/>
            </a:lvl4pPr>
            <a:lvl5pPr marL="1588313" indent="0">
              <a:buNone/>
              <a:defRPr sz="1700"/>
            </a:lvl5pPr>
            <a:lvl6pPr marL="1985391" indent="0">
              <a:buNone/>
              <a:defRPr sz="1700"/>
            </a:lvl6pPr>
            <a:lvl7pPr marL="2382469" indent="0">
              <a:buNone/>
              <a:defRPr sz="1700"/>
            </a:lvl7pPr>
            <a:lvl8pPr marL="2779547" indent="0">
              <a:buNone/>
              <a:defRPr sz="1700"/>
            </a:lvl8pPr>
            <a:lvl9pPr marL="3176626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8843" y="4293870"/>
            <a:ext cx="5047298" cy="643890"/>
          </a:xfrm>
        </p:spPr>
        <p:txBody>
          <a:bodyPr/>
          <a:lstStyle>
            <a:lvl1pPr marL="0" indent="0">
              <a:buNone/>
              <a:defRPr sz="1200"/>
            </a:lvl1pPr>
            <a:lvl2pPr marL="397078" indent="0">
              <a:buNone/>
              <a:defRPr sz="1000"/>
            </a:lvl2pPr>
            <a:lvl3pPr marL="794156" indent="0">
              <a:buNone/>
              <a:defRPr sz="900"/>
            </a:lvl3pPr>
            <a:lvl4pPr marL="1191235" indent="0">
              <a:buNone/>
              <a:defRPr sz="800"/>
            </a:lvl4pPr>
            <a:lvl5pPr marL="1588313" indent="0">
              <a:buNone/>
              <a:defRPr sz="800"/>
            </a:lvl5pPr>
            <a:lvl6pPr marL="1985391" indent="0">
              <a:buNone/>
              <a:defRPr sz="800"/>
            </a:lvl6pPr>
            <a:lvl7pPr marL="2382469" indent="0">
              <a:buNone/>
              <a:defRPr sz="800"/>
            </a:lvl7pPr>
            <a:lvl8pPr marL="2779547" indent="0">
              <a:buNone/>
              <a:defRPr sz="800"/>
            </a:lvl8pPr>
            <a:lvl9pPr marL="31766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15C8-0615-4BA9-A2CE-AFC6EE49A0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Basharat Mahmood, COMSATS Institute of Information Technology, Islamabad, Pakistan.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08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ED7C-0C69-4DE7-AA30-165C0A0883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Basharat Mahmood, COMSATS Institute of Information Technology, Islamabad, Pakistan.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16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8818" y="219711"/>
            <a:ext cx="1892737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08" y="219711"/>
            <a:ext cx="5538007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69E8-7341-4E01-8F70-894141DC09A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Basharat Mahmood, COMSATS Institute of Information Technology, Islamabad, Pakistan.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8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12" y="182880"/>
            <a:ext cx="7150339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0912" y="1706880"/>
            <a:ext cx="3505068" cy="3413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276183" y="1706880"/>
            <a:ext cx="3505068" cy="3413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0912" y="5119370"/>
            <a:ext cx="1752534" cy="365760"/>
          </a:xfrm>
        </p:spPr>
        <p:txBody>
          <a:bodyPr/>
          <a:lstStyle>
            <a:lvl1pPr>
              <a:defRPr/>
            </a:lvl1pPr>
          </a:lstStyle>
          <a:p>
            <a:fld id="{51961AA0-93BF-4BA7-9E62-F5E8934AEA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3953" y="5119370"/>
            <a:ext cx="2804054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Basharat Mahmood, COMSATS Institute of Information Technology, Islamabad, Pakistan.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28717" y="5119370"/>
            <a:ext cx="1752534" cy="365760"/>
          </a:xfrm>
        </p:spPr>
        <p:txBody>
          <a:bodyPr/>
          <a:lstStyle>
            <a:lvl1pPr>
              <a:defRPr/>
            </a:lvl1pPr>
          </a:lstStyle>
          <a:p>
            <a:fld id="{F7D046CE-C340-4AD6-A849-9FB44CC2C97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1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505" y="3525520"/>
            <a:ext cx="7150339" cy="1089660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505" y="2325371"/>
            <a:ext cx="7150339" cy="120015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6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39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08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878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848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8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787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757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787C-6A52-4D2D-B0A3-2588EE6365B8}" type="datetime1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CIIT-Human Computer Interaction-CSC456-Fall-2015</a:t>
            </a:r>
          </a:p>
          <a:p>
            <a:r>
              <a:rPr lang="en-US" smtClean="0"/>
              <a:t>Mr. Tehseen Riaz Abbasi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BC-0B66-4C71-A568-B2F606B93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2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020" y="1023620"/>
            <a:ext cx="3411599" cy="289687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8824" y="1023620"/>
            <a:ext cx="3413059" cy="289687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17BB-9B0D-4579-B7D0-EFFEA7898D16}" type="datetime1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CIIT-Human Computer Interaction-CSC456-Fall-2015</a:t>
            </a:r>
          </a:p>
          <a:p>
            <a:r>
              <a:rPr lang="en-US" smtClean="0"/>
              <a:t>Mr. Tehseen Riaz Abbasi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BC-0B66-4C71-A568-B2F606B93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4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11" y="219710"/>
            <a:ext cx="7570947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608" y="1228090"/>
            <a:ext cx="3716833" cy="51181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6964" indent="0">
              <a:buNone/>
              <a:defRPr sz="1700" b="1"/>
            </a:lvl2pPr>
            <a:lvl3pPr marL="793928" indent="0">
              <a:buNone/>
              <a:defRPr sz="1600" b="1"/>
            </a:lvl3pPr>
            <a:lvl4pPr marL="1190892" indent="0">
              <a:buNone/>
              <a:defRPr sz="1400" b="1"/>
            </a:lvl4pPr>
            <a:lvl5pPr marL="1587857" indent="0">
              <a:buNone/>
              <a:defRPr sz="1400" b="1"/>
            </a:lvl5pPr>
            <a:lvl6pPr marL="1984820" indent="0">
              <a:buNone/>
              <a:defRPr sz="1400" b="1"/>
            </a:lvl6pPr>
            <a:lvl7pPr marL="2381783" indent="0">
              <a:buNone/>
              <a:defRPr sz="1400" b="1"/>
            </a:lvl7pPr>
            <a:lvl8pPr marL="2778747" indent="0">
              <a:buNone/>
              <a:defRPr sz="1400" b="1"/>
            </a:lvl8pPr>
            <a:lvl9pPr marL="317571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608" y="1739900"/>
            <a:ext cx="3716833" cy="316103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3265" y="1228090"/>
            <a:ext cx="3718293" cy="51181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6964" indent="0">
              <a:buNone/>
              <a:defRPr sz="1700" b="1"/>
            </a:lvl2pPr>
            <a:lvl3pPr marL="793928" indent="0">
              <a:buNone/>
              <a:defRPr sz="1600" b="1"/>
            </a:lvl3pPr>
            <a:lvl4pPr marL="1190892" indent="0">
              <a:buNone/>
              <a:defRPr sz="1400" b="1"/>
            </a:lvl4pPr>
            <a:lvl5pPr marL="1587857" indent="0">
              <a:buNone/>
              <a:defRPr sz="1400" b="1"/>
            </a:lvl5pPr>
            <a:lvl6pPr marL="1984820" indent="0">
              <a:buNone/>
              <a:defRPr sz="1400" b="1"/>
            </a:lvl6pPr>
            <a:lvl7pPr marL="2381783" indent="0">
              <a:buNone/>
              <a:defRPr sz="1400" b="1"/>
            </a:lvl7pPr>
            <a:lvl8pPr marL="2778747" indent="0">
              <a:buNone/>
              <a:defRPr sz="1400" b="1"/>
            </a:lvl8pPr>
            <a:lvl9pPr marL="317571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3265" y="1739900"/>
            <a:ext cx="3718293" cy="316103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4AA8-FF1C-4813-84E0-F32D036C39E5}" type="datetime1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CIIT-Human Computer Interaction-CSC456-Fall-2015</a:t>
            </a:r>
          </a:p>
          <a:p>
            <a:r>
              <a:rPr lang="en-US" smtClean="0"/>
              <a:t>Mr. Tehseen Riaz Abbasi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BC-0B66-4C71-A568-B2F606B93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0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1D69-CD6D-4F28-B48C-49438D05A570}" type="datetime1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CIIT-Human Computer Interaction-CSC456-Fall-2015</a:t>
            </a:r>
          </a:p>
          <a:p>
            <a:r>
              <a:rPr lang="en-US" smtClean="0"/>
              <a:t>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BC-0B66-4C71-A568-B2F606B93D2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21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DE7D-8FCD-4D7C-8383-EAE70153EEFA}" type="datetime1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CIIT-Human Computer Interaction-CSC456-Fall-2015</a:t>
            </a:r>
          </a:p>
          <a:p>
            <a:r>
              <a:rPr lang="en-US" smtClean="0"/>
              <a:t>Mr. Tehseen Riaz Abbasi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BC-0B66-4C71-A568-B2F606B93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5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08" y="218440"/>
            <a:ext cx="2767544" cy="92964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8925" y="218441"/>
            <a:ext cx="4702633" cy="46824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08" y="1148081"/>
            <a:ext cx="2767544" cy="3752850"/>
          </a:xfrm>
        </p:spPr>
        <p:txBody>
          <a:bodyPr/>
          <a:lstStyle>
            <a:lvl1pPr marL="0" indent="0">
              <a:buNone/>
              <a:defRPr sz="1200"/>
            </a:lvl1pPr>
            <a:lvl2pPr marL="396964" indent="0">
              <a:buNone/>
              <a:defRPr sz="1000"/>
            </a:lvl2pPr>
            <a:lvl3pPr marL="793928" indent="0">
              <a:buNone/>
              <a:defRPr sz="900"/>
            </a:lvl3pPr>
            <a:lvl4pPr marL="1190892" indent="0">
              <a:buNone/>
              <a:defRPr sz="800"/>
            </a:lvl4pPr>
            <a:lvl5pPr marL="1587857" indent="0">
              <a:buNone/>
              <a:defRPr sz="800"/>
            </a:lvl5pPr>
            <a:lvl6pPr marL="1984820" indent="0">
              <a:buNone/>
              <a:defRPr sz="800"/>
            </a:lvl6pPr>
            <a:lvl7pPr marL="2381783" indent="0">
              <a:buNone/>
              <a:defRPr sz="800"/>
            </a:lvl7pPr>
            <a:lvl8pPr marL="2778747" indent="0">
              <a:buNone/>
              <a:defRPr sz="800"/>
            </a:lvl8pPr>
            <a:lvl9pPr marL="317571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11A3-86D6-4161-8DDF-6B99DC26F316}" type="datetime1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CIIT-Human Computer Interaction-CSC456-Fall-2015</a:t>
            </a:r>
          </a:p>
          <a:p>
            <a:r>
              <a:rPr lang="en-US" smtClean="0"/>
              <a:t>Mr. Tehseen Riaz Abbasi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BC-0B66-4C71-A568-B2F606B93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8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843" y="3840480"/>
            <a:ext cx="5047298" cy="45339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48843" y="490220"/>
            <a:ext cx="5047298" cy="3291840"/>
          </a:xfrm>
        </p:spPr>
        <p:txBody>
          <a:bodyPr/>
          <a:lstStyle>
            <a:lvl1pPr marL="0" indent="0">
              <a:buNone/>
              <a:defRPr sz="2800"/>
            </a:lvl1pPr>
            <a:lvl2pPr marL="396964" indent="0">
              <a:buNone/>
              <a:defRPr sz="2400"/>
            </a:lvl2pPr>
            <a:lvl3pPr marL="793928" indent="0">
              <a:buNone/>
              <a:defRPr sz="2100"/>
            </a:lvl3pPr>
            <a:lvl4pPr marL="1190892" indent="0">
              <a:buNone/>
              <a:defRPr sz="1700"/>
            </a:lvl4pPr>
            <a:lvl5pPr marL="1587857" indent="0">
              <a:buNone/>
              <a:defRPr sz="1700"/>
            </a:lvl5pPr>
            <a:lvl6pPr marL="1984820" indent="0">
              <a:buNone/>
              <a:defRPr sz="1700"/>
            </a:lvl6pPr>
            <a:lvl7pPr marL="2381783" indent="0">
              <a:buNone/>
              <a:defRPr sz="1700"/>
            </a:lvl7pPr>
            <a:lvl8pPr marL="2778747" indent="0">
              <a:buNone/>
              <a:defRPr sz="1700"/>
            </a:lvl8pPr>
            <a:lvl9pPr marL="3175714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8843" y="4293870"/>
            <a:ext cx="5047298" cy="643890"/>
          </a:xfrm>
        </p:spPr>
        <p:txBody>
          <a:bodyPr/>
          <a:lstStyle>
            <a:lvl1pPr marL="0" indent="0">
              <a:buNone/>
              <a:defRPr sz="1200"/>
            </a:lvl1pPr>
            <a:lvl2pPr marL="396964" indent="0">
              <a:buNone/>
              <a:defRPr sz="1000"/>
            </a:lvl2pPr>
            <a:lvl3pPr marL="793928" indent="0">
              <a:buNone/>
              <a:defRPr sz="900"/>
            </a:lvl3pPr>
            <a:lvl4pPr marL="1190892" indent="0">
              <a:buNone/>
              <a:defRPr sz="800"/>
            </a:lvl4pPr>
            <a:lvl5pPr marL="1587857" indent="0">
              <a:buNone/>
              <a:defRPr sz="800"/>
            </a:lvl5pPr>
            <a:lvl6pPr marL="1984820" indent="0">
              <a:buNone/>
              <a:defRPr sz="800"/>
            </a:lvl6pPr>
            <a:lvl7pPr marL="2381783" indent="0">
              <a:buNone/>
              <a:defRPr sz="800"/>
            </a:lvl7pPr>
            <a:lvl8pPr marL="2778747" indent="0">
              <a:buNone/>
              <a:defRPr sz="800"/>
            </a:lvl8pPr>
            <a:lvl9pPr marL="317571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E1F1-1910-4DC2-9581-FD1E6E181BC7}" type="datetime1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CIIT-Human Computer Interaction-CSC456-Fall-2015</a:t>
            </a:r>
          </a:p>
          <a:p>
            <a:r>
              <a:rPr lang="en-US" smtClean="0"/>
              <a:t>Mr. Tehseen Riaz Abbasi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BC-0B66-4C71-A568-B2F606B93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7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611" y="219710"/>
            <a:ext cx="7570947" cy="914400"/>
          </a:xfrm>
          <a:prstGeom prst="rect">
            <a:avLst/>
          </a:prstGeom>
        </p:spPr>
        <p:txBody>
          <a:bodyPr vert="horz" lIns="79395" tIns="39697" rIns="79395" bIns="396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611" y="1280161"/>
            <a:ext cx="7570947" cy="3620770"/>
          </a:xfrm>
          <a:prstGeom prst="rect">
            <a:avLst/>
          </a:prstGeom>
        </p:spPr>
        <p:txBody>
          <a:bodyPr vert="horz" lIns="79395" tIns="39697" rIns="79395" bIns="396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608" y="5085080"/>
            <a:ext cx="1962838" cy="292100"/>
          </a:xfrm>
          <a:prstGeom prst="rect">
            <a:avLst/>
          </a:prstGeom>
        </p:spPr>
        <p:txBody>
          <a:bodyPr vert="horz" lIns="79395" tIns="39697" rIns="79395" bIns="3969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62944-88D2-4AB1-A5A3-088C2A3234F5}" type="datetime1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4156" y="5085080"/>
            <a:ext cx="2663852" cy="292100"/>
          </a:xfrm>
          <a:prstGeom prst="rect">
            <a:avLst/>
          </a:prstGeom>
        </p:spPr>
        <p:txBody>
          <a:bodyPr vert="horz" lIns="79395" tIns="39697" rIns="79395" bIns="3969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CIIT-Human Computer Interaction-CSC456-Fall-2015</a:t>
            </a:r>
          </a:p>
          <a:p>
            <a:r>
              <a:rPr lang="en-US" smtClean="0"/>
              <a:t>Mr. Tehseen Riaz Abbasi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28717" y="5085080"/>
            <a:ext cx="1962838" cy="292100"/>
          </a:xfrm>
          <a:prstGeom prst="rect">
            <a:avLst/>
          </a:prstGeom>
        </p:spPr>
        <p:txBody>
          <a:bodyPr vert="horz" lIns="79395" tIns="39697" rIns="79395" bIns="3969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E8BC-0B66-4C71-A568-B2F606B93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8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 ftr="0" dt="0"/>
  <p:txStyles>
    <p:titleStyle>
      <a:lvl1pPr algn="ctr" defTabSz="793928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724" indent="-297724" algn="l" defTabSz="7939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5066" indent="-248102" algn="l" defTabSz="793928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2411" indent="-198482" algn="l" defTabSz="7939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89375" indent="-198482" algn="l" defTabSz="793928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86339" indent="-198482" algn="l" defTabSz="793928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3301" indent="-198482" algn="l" defTabSz="7939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80266" indent="-198482" algn="l" defTabSz="7939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30" indent="-198482" algn="l" defTabSz="7939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4193" indent="-198482" algn="l" defTabSz="7939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392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6964" algn="l" defTabSz="79392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3928" algn="l" defTabSz="79392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0892" algn="l" defTabSz="79392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7857" algn="l" defTabSz="79392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4820" algn="l" defTabSz="79392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81783" algn="l" defTabSz="79392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78747" algn="l" defTabSz="79392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75714" algn="l" defTabSz="79392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608" y="219710"/>
            <a:ext cx="7570947" cy="914400"/>
          </a:xfrm>
          <a:prstGeom prst="rect">
            <a:avLst/>
          </a:prstGeom>
        </p:spPr>
        <p:txBody>
          <a:bodyPr vert="horz" lIns="79416" tIns="39708" rIns="79416" bIns="397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608" y="1280161"/>
            <a:ext cx="7570947" cy="3620770"/>
          </a:xfrm>
          <a:prstGeom prst="rect">
            <a:avLst/>
          </a:prstGeom>
        </p:spPr>
        <p:txBody>
          <a:bodyPr vert="horz" lIns="79416" tIns="39708" rIns="79416" bIns="397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608" y="5085080"/>
            <a:ext cx="1962838" cy="292100"/>
          </a:xfrm>
          <a:prstGeom prst="rect">
            <a:avLst/>
          </a:prstGeom>
        </p:spPr>
        <p:txBody>
          <a:bodyPr vert="horz" lIns="79416" tIns="39708" rIns="79416" bIns="39708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94156"/>
            <a:fld id="{0A7D101F-4BEA-452F-B44D-C846F6C6BC6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94156"/>
              <a:t>2/1/2016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4156" y="5085080"/>
            <a:ext cx="2663852" cy="292100"/>
          </a:xfrm>
          <a:prstGeom prst="rect">
            <a:avLst/>
          </a:prstGeom>
        </p:spPr>
        <p:txBody>
          <a:bodyPr vert="horz" lIns="79416" tIns="39708" rIns="79416" bIns="39708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94156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Basharat Mahmood, COMSATS Institute of Information Technology, Islamabad, Pakistan.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28717" y="5085080"/>
            <a:ext cx="1962838" cy="292100"/>
          </a:xfrm>
          <a:prstGeom prst="rect">
            <a:avLst/>
          </a:prstGeom>
        </p:spPr>
        <p:txBody>
          <a:bodyPr vert="horz" lIns="79416" tIns="39708" rIns="79416" bIns="39708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94156"/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9415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2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hf hdr="0" ftr="0" dt="0"/>
  <p:txStyles>
    <p:titleStyle>
      <a:lvl1pPr algn="ctr" defTabSz="794156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809" indent="-297809" algn="l" defTabSz="79415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5252" indent="-248174" algn="l" defTabSz="79415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2696" indent="-198539" algn="l" defTabSz="79415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89774" indent="-198539" algn="l" defTabSz="794156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86852" indent="-198539" algn="l" defTabSz="794156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3930" indent="-198539" algn="l" defTabSz="79415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81008" indent="-198539" algn="l" defTabSz="79415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8087" indent="-198539" algn="l" defTabSz="79415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5165" indent="-198539" algn="l" defTabSz="79415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41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7078" algn="l" defTabSz="7941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4156" algn="l" defTabSz="7941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1235" algn="l" defTabSz="7941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8313" algn="l" defTabSz="7941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5391" algn="l" defTabSz="7941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82469" algn="l" defTabSz="7941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79547" algn="l" defTabSz="7941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76626" algn="l" defTabSz="7941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foundation/default.asp" TargetMode="External"/><Relationship Id="rId3" Type="http://schemas.openxmlformats.org/officeDocument/2006/relationships/hyperlink" Target="http://www.dontfeartheinternet.com/" TargetMode="External"/><Relationship Id="rId7" Type="http://schemas.openxmlformats.org/officeDocument/2006/relationships/hyperlink" Target="http://www.w3schools.com/js/default.asp" TargetMode="External"/><Relationship Id="rId2" Type="http://schemas.openxmlformats.org/officeDocument/2006/relationships/hyperlink" Target="https://en.wikipedia.org/wiki/World_Wide_We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/default.asp" TargetMode="External"/><Relationship Id="rId5" Type="http://schemas.openxmlformats.org/officeDocument/2006/relationships/hyperlink" Target="http://www.w3schools.com/html/default.asp" TargetMode="External"/><Relationship Id="rId10" Type="http://schemas.openxmlformats.org/officeDocument/2006/relationships/hyperlink" Target="http://www.useit.com/" TargetMode="External"/><Relationship Id="rId4" Type="http://schemas.openxmlformats.org/officeDocument/2006/relationships/hyperlink" Target="https://www.udemy.com/complete-web-developer-course/" TargetMode="External"/><Relationship Id="rId9" Type="http://schemas.openxmlformats.org/officeDocument/2006/relationships/hyperlink" Target="http://www.tutorialspoint.com/web_development_tutorials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13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diagramLayout" Target="../diagrams/layout6.xml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6" Type="http://schemas.openxmlformats.org/officeDocument/2006/relationships/diagramData" Target="../diagrams/data6.xml"/><Relationship Id="rId11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0" Type="http://schemas.microsoft.com/office/2007/relationships/diagramDrawing" Target="../diagrams/drawing6.xml"/><Relationship Id="rId4" Type="http://schemas.openxmlformats.org/officeDocument/2006/relationships/oleObject" Target="../embeddings/oleObject1.bin"/><Relationship Id="rId9" Type="http://schemas.openxmlformats.org/officeDocument/2006/relationships/diagramColors" Target="../diagrams/colors6.xml"/><Relationship Id="rId1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43126" y="-115569"/>
            <a:ext cx="280405" cy="24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19" y="128270"/>
            <a:ext cx="6309122" cy="38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79402" tIns="39700" rIns="79402" bIns="39700">
            <a:normAutofit/>
          </a:bodyPr>
          <a:lstStyle/>
          <a:p>
            <a:pPr marL="365689" indent="-255983" defTabSz="914226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4200" b="1" u="sng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ookman Old Style" panose="02050604050505020204" pitchFamily="18" charset="0"/>
              </a:rPr>
              <a:t>Online Resources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167481" y="1280161"/>
            <a:ext cx="8077200" cy="3620770"/>
          </a:xfrm>
        </p:spPr>
        <p:txBody>
          <a:bodyPr lIns="79402" tIns="39700" rIns="79402" bIns="39700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https://en.wikipedia.org/wiki/World_Wide_Web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HTML &amp; CSS for NON-WEB DESIGNERS: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http://www.dontfeartheinternet.com/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https://www.udemy.com/complete-web-developer-course/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HTML(5) Tutorial: 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http://www.w3schools.com/html/default.asp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Tutorial: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http://www.w3schools.com/css/default.asp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Tutorial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http://www.w3schools.com/js/default.asp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http://www.w3schools.com/foundation/default.asp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Technologies: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http://www.tutorialspoint.com/web_development_tutorials.htm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and Web Design -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Jakob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Nielsen: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http://www.useit.com/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sz="1700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402" tIns="39700" rIns="79402" bIns="397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45128" indent="-24812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992506" indent="-19850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389508" indent="-19850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786510" indent="-19850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183511" indent="-198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80513" indent="-198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77516" indent="-198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374517" indent="-198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E6A26DA-7F0A-42EB-A901-92CA5A90A2E1}" type="slidenum">
              <a:rPr lang="en-US" altLang="en-US" smtClean="0">
                <a:solidFill>
                  <a:srgbClr val="EEEBCA"/>
                </a:solidFill>
                <a:latin typeface="Calibri" pitchFamily="34" charset="0"/>
              </a:rPr>
              <a:pPr eaLnBrk="1" hangingPunct="1"/>
              <a:t>10</a:t>
            </a:fld>
            <a:endParaRPr lang="en-US" altLang="en-US" dirty="0" smtClean="0">
              <a:solidFill>
                <a:srgbClr val="EEEBCA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914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48481" y="304800"/>
            <a:ext cx="7150339" cy="548640"/>
          </a:xfrm>
        </p:spPr>
        <p:txBody>
          <a:bodyPr lIns="79402" tIns="39700" rIns="79402" bIns="39700">
            <a:noAutofit/>
          </a:bodyPr>
          <a:lstStyle/>
          <a:p>
            <a:pPr marL="365689" indent="-255983" defTabSz="914226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4200" b="1" u="sng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ookman Old Style" panose="02050604050505020204" pitchFamily="18" charset="0"/>
              </a:rPr>
              <a:t>Books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43681" y="990600"/>
            <a:ext cx="7991555" cy="3901440"/>
          </a:xfrm>
        </p:spPr>
        <p:txBody>
          <a:bodyPr lIns="79402" tIns="39700" rIns="79402" bIns="39700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Books: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and MySQL Web Development, Welling, L. &amp; Thomson, L., 5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 (2015).     Addison-Wesley.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books:</a:t>
            </a:r>
          </a:p>
          <a:p>
            <a:pPr lvl="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Modern Web: Multi-Device Web Development with HTML5, CSS3, and JavaScript, Gasston, P., 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 (2013). No Starch Press.</a:t>
            </a:r>
          </a:p>
          <a:p>
            <a:pPr lvl="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Pressman, R. (2008). Web Engineering: A Practitioner's Approach. McGraw-Hill Higher Education</a:t>
            </a:r>
          </a:p>
          <a:p>
            <a:pPr>
              <a:defRPr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098" indent="-213666" algn="just">
              <a:lnSpc>
                <a:spcPct val="80000"/>
              </a:lnSpc>
              <a:buFont typeface="Wingdings 2" pitchFamily="18" charset="2"/>
              <a:buChar char=""/>
            </a:pPr>
            <a:endParaRPr lang="en-US" alt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098" indent="-213666" algn="just">
              <a:lnSpc>
                <a:spcPct val="80000"/>
              </a:lnSpc>
              <a:buFont typeface="Wingdings 2" pitchFamily="18" charset="2"/>
              <a:buChar char=""/>
            </a:pPr>
            <a:endParaRPr lang="en-US" alt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098" indent="-213666" algn="just">
              <a:lnSpc>
                <a:spcPct val="80000"/>
              </a:lnSpc>
              <a:buFont typeface="Wingdings 2" pitchFamily="18" charset="2"/>
              <a:buChar char=""/>
            </a:pPr>
            <a:endParaRPr lang="en-US" alt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098" indent="-213666">
              <a:lnSpc>
                <a:spcPct val="80000"/>
              </a:lnSpc>
              <a:buFont typeface="Wingdings 2" pitchFamily="18" charset="2"/>
              <a:buChar char=""/>
            </a:pPr>
            <a:endParaRPr lang="en-US" alt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098" indent="-213666">
              <a:lnSpc>
                <a:spcPct val="80000"/>
              </a:lnSpc>
              <a:buFont typeface="Wingdings 2" pitchFamily="18" charset="2"/>
              <a:buChar char=""/>
            </a:pPr>
            <a:endParaRPr lang="en-US" alt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098" indent="-213666">
              <a:lnSpc>
                <a:spcPct val="80000"/>
              </a:lnSpc>
              <a:buFont typeface="Wingdings 2" pitchFamily="18" charset="2"/>
              <a:buChar char=""/>
            </a:pPr>
            <a:endParaRPr lang="en-US" alt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098" indent="-213666">
              <a:lnSpc>
                <a:spcPct val="80000"/>
              </a:lnSpc>
              <a:buFont typeface="Wingdings 2" pitchFamily="18" charset="2"/>
              <a:buChar char=""/>
            </a:pPr>
            <a:endParaRPr lang="en-US" alt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098" indent="-213666">
              <a:lnSpc>
                <a:spcPct val="80000"/>
              </a:lnSpc>
              <a:buFont typeface="Wingdings 2" pitchFamily="18" charset="2"/>
              <a:buChar char=""/>
            </a:pPr>
            <a:endParaRPr lang="en-US" alt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402" tIns="39700" rIns="79402" bIns="39700"/>
          <a:lstStyle>
            <a:lvl1pPr>
              <a:defRPr sz="2100" b="1">
                <a:solidFill>
                  <a:schemeClr val="tx1"/>
                </a:solidFill>
                <a:latin typeface="Times New Roman" pitchFamily="18" charset="0"/>
              </a:defRPr>
            </a:lvl1pPr>
            <a:lvl2pPr marL="645128" indent="-248126">
              <a:defRPr sz="2100" b="1">
                <a:solidFill>
                  <a:schemeClr val="tx1"/>
                </a:solidFill>
                <a:latin typeface="Times New Roman" pitchFamily="18" charset="0"/>
              </a:defRPr>
            </a:lvl2pPr>
            <a:lvl3pPr marL="992506" indent="-198501">
              <a:defRPr sz="2100" b="1">
                <a:solidFill>
                  <a:schemeClr val="tx1"/>
                </a:solidFill>
                <a:latin typeface="Times New Roman" pitchFamily="18" charset="0"/>
              </a:defRPr>
            </a:lvl3pPr>
            <a:lvl4pPr marL="1389508" indent="-198501">
              <a:defRPr sz="2100" b="1">
                <a:solidFill>
                  <a:schemeClr val="tx1"/>
                </a:solidFill>
                <a:latin typeface="Times New Roman" pitchFamily="18" charset="0"/>
              </a:defRPr>
            </a:lvl4pPr>
            <a:lvl5pPr marL="1786510" indent="-198501">
              <a:defRPr sz="2100" b="1">
                <a:solidFill>
                  <a:schemeClr val="tx1"/>
                </a:solidFill>
                <a:latin typeface="Times New Roman" pitchFamily="18" charset="0"/>
              </a:defRPr>
            </a:lvl5pPr>
            <a:lvl6pPr marL="2183511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6pPr>
            <a:lvl7pPr marL="2580513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7pPr>
            <a:lvl8pPr marL="2977516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8pPr>
            <a:lvl9pPr marL="3374517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B28B9D-0403-4530-B9FB-42A769D91E67}" type="slidenum">
              <a:rPr lang="en-US" altLang="en-US" sz="1200" b="0">
                <a:latin typeface="Arial" charset="0"/>
              </a:rPr>
              <a:pPr/>
              <a:t>11</a:t>
            </a:fld>
            <a:endParaRPr lang="en-US" altLang="en-US" sz="12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47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48481" y="304800"/>
            <a:ext cx="7150339" cy="548640"/>
          </a:xfrm>
        </p:spPr>
        <p:txBody>
          <a:bodyPr lIns="79402" tIns="39700" rIns="79402" bIns="39700">
            <a:noAutofit/>
          </a:bodyPr>
          <a:lstStyle/>
          <a:p>
            <a:pPr marL="365689" indent="-255983" defTabSz="914226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4200" b="1" u="sng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ookman Old Style" panose="02050604050505020204" pitchFamily="18" charset="0"/>
              </a:rPr>
              <a:t>Contact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43681" y="1371600"/>
            <a:ext cx="7991555" cy="3520440"/>
          </a:xfrm>
        </p:spPr>
        <p:txBody>
          <a:bodyPr lIns="79402" tIns="39700" rIns="79402" bIns="39700">
            <a:normAutofit/>
          </a:bodyPr>
          <a:lstStyle/>
          <a:p>
            <a:pPr marL="452541" lvl="1" indent="-342834" algn="just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u="sng" dirty="0">
                <a:solidFill>
                  <a:srgbClr val="0070C0"/>
                </a:solidFill>
                <a:cs typeface="Times New Roman" panose="02020603050405020304" pitchFamily="18" charset="0"/>
              </a:rPr>
              <a:t>tehseenriazabbasi@gmail.com </a:t>
            </a:r>
          </a:p>
          <a:p>
            <a:pPr marL="452541" lvl="1" indent="-342834" algn="just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u="sng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tehseen.abbasi@comsats.edu.pk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defRPr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098" indent="-213666" algn="just">
              <a:lnSpc>
                <a:spcPct val="80000"/>
              </a:lnSpc>
              <a:buFont typeface="Wingdings 2" pitchFamily="18" charset="2"/>
              <a:buChar char=""/>
            </a:pPr>
            <a:endParaRPr lang="en-US" alt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098" indent="-213666" algn="just">
              <a:lnSpc>
                <a:spcPct val="80000"/>
              </a:lnSpc>
              <a:buFont typeface="Wingdings 2" pitchFamily="18" charset="2"/>
              <a:buChar char=""/>
            </a:pPr>
            <a:endParaRPr lang="en-US" alt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098" indent="-213666" algn="just">
              <a:lnSpc>
                <a:spcPct val="80000"/>
              </a:lnSpc>
              <a:buFont typeface="Wingdings 2" pitchFamily="18" charset="2"/>
              <a:buChar char=""/>
            </a:pPr>
            <a:endParaRPr lang="en-US" alt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098" indent="-213666">
              <a:lnSpc>
                <a:spcPct val="80000"/>
              </a:lnSpc>
              <a:buFont typeface="Wingdings 2" pitchFamily="18" charset="2"/>
              <a:buChar char=""/>
            </a:pPr>
            <a:endParaRPr lang="en-US" alt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098" indent="-213666">
              <a:lnSpc>
                <a:spcPct val="80000"/>
              </a:lnSpc>
              <a:buFont typeface="Wingdings 2" pitchFamily="18" charset="2"/>
              <a:buChar char=""/>
            </a:pPr>
            <a:endParaRPr lang="en-US" alt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098" indent="-213666">
              <a:lnSpc>
                <a:spcPct val="80000"/>
              </a:lnSpc>
              <a:buFont typeface="Wingdings 2" pitchFamily="18" charset="2"/>
              <a:buChar char=""/>
            </a:pPr>
            <a:endParaRPr lang="en-US" alt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098" indent="-213666">
              <a:lnSpc>
                <a:spcPct val="80000"/>
              </a:lnSpc>
              <a:buFont typeface="Wingdings 2" pitchFamily="18" charset="2"/>
              <a:buChar char=""/>
            </a:pPr>
            <a:endParaRPr lang="en-US" alt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098" indent="-213666">
              <a:lnSpc>
                <a:spcPct val="80000"/>
              </a:lnSpc>
              <a:buFont typeface="Wingdings 2" pitchFamily="18" charset="2"/>
              <a:buChar char=""/>
            </a:pPr>
            <a:endParaRPr lang="en-US" alt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402" tIns="39700" rIns="79402" bIns="39700"/>
          <a:lstStyle>
            <a:lvl1pPr>
              <a:defRPr sz="2100" b="1">
                <a:solidFill>
                  <a:schemeClr val="tx1"/>
                </a:solidFill>
                <a:latin typeface="Times New Roman" pitchFamily="18" charset="0"/>
              </a:defRPr>
            </a:lvl1pPr>
            <a:lvl2pPr marL="645128" indent="-248126">
              <a:defRPr sz="2100" b="1">
                <a:solidFill>
                  <a:schemeClr val="tx1"/>
                </a:solidFill>
                <a:latin typeface="Times New Roman" pitchFamily="18" charset="0"/>
              </a:defRPr>
            </a:lvl2pPr>
            <a:lvl3pPr marL="992506" indent="-198501">
              <a:defRPr sz="2100" b="1">
                <a:solidFill>
                  <a:schemeClr val="tx1"/>
                </a:solidFill>
                <a:latin typeface="Times New Roman" pitchFamily="18" charset="0"/>
              </a:defRPr>
            </a:lvl3pPr>
            <a:lvl4pPr marL="1389508" indent="-198501">
              <a:defRPr sz="2100" b="1">
                <a:solidFill>
                  <a:schemeClr val="tx1"/>
                </a:solidFill>
                <a:latin typeface="Times New Roman" pitchFamily="18" charset="0"/>
              </a:defRPr>
            </a:lvl4pPr>
            <a:lvl5pPr marL="1786510" indent="-198501">
              <a:defRPr sz="2100" b="1">
                <a:solidFill>
                  <a:schemeClr val="tx1"/>
                </a:solidFill>
                <a:latin typeface="Times New Roman" pitchFamily="18" charset="0"/>
              </a:defRPr>
            </a:lvl5pPr>
            <a:lvl6pPr marL="2183511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6pPr>
            <a:lvl7pPr marL="2580513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7pPr>
            <a:lvl8pPr marL="2977516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8pPr>
            <a:lvl9pPr marL="3374517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B28B9D-0403-4530-B9FB-42A769D91E67}" type="slidenum">
              <a:rPr lang="en-US" altLang="en-US" sz="1200" b="0">
                <a:latin typeface="Arial" charset="0"/>
              </a:rPr>
              <a:pPr/>
              <a:t>12</a:t>
            </a:fld>
            <a:endParaRPr lang="en-US" altLang="en-US" sz="12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8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16735229"/>
              </p:ext>
            </p:extLst>
          </p:nvPr>
        </p:nvGraphicFramePr>
        <p:xfrm>
          <a:off x="630913" y="762000"/>
          <a:ext cx="7150339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38225152"/>
              </p:ext>
            </p:extLst>
          </p:nvPr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 to the Course</a:t>
            </a:r>
          </a:p>
          <a:p>
            <a:r>
              <a:rPr lang="en-US" b="1" dirty="0" smtClean="0"/>
              <a:t>What is web?</a:t>
            </a:r>
          </a:p>
          <a:p>
            <a:r>
              <a:rPr lang="en-US" b="1" dirty="0" smtClean="0"/>
              <a:t>Web applications</a:t>
            </a:r>
          </a:p>
          <a:p>
            <a:r>
              <a:rPr lang="en-US" b="1" dirty="0" smtClean="0"/>
              <a:t>The case for web engineering</a:t>
            </a:r>
          </a:p>
          <a:p>
            <a:r>
              <a:rPr lang="en-US" b="1" dirty="0" smtClean="0"/>
              <a:t>Categories of web applications</a:t>
            </a:r>
          </a:p>
          <a:p>
            <a:r>
              <a:rPr lang="en-US" b="1" dirty="0" smtClean="0"/>
              <a:t>Characteristics of web applications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This course </a:t>
            </a:r>
            <a:r>
              <a:rPr lang="en-US" b="1" dirty="0" smtClean="0"/>
              <a:t>aims: </a:t>
            </a:r>
          </a:p>
          <a:p>
            <a:r>
              <a:rPr lang="en-US" b="1" dirty="0"/>
              <a:t>t</a:t>
            </a:r>
            <a:r>
              <a:rPr lang="en-US" b="1" dirty="0" smtClean="0"/>
              <a:t>o introduce </a:t>
            </a:r>
            <a:r>
              <a:rPr lang="en-US" b="1" dirty="0"/>
              <a:t>the </a:t>
            </a:r>
            <a:r>
              <a:rPr lang="en-US" b="1" dirty="0">
                <a:solidFill>
                  <a:srgbClr val="FF0000"/>
                </a:solidFill>
              </a:rPr>
              <a:t>methods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techniques </a:t>
            </a:r>
            <a:r>
              <a:rPr lang="en-US" b="1" dirty="0"/>
              <a:t>used in Web-based application </a:t>
            </a:r>
            <a:r>
              <a:rPr lang="en-US" b="1" dirty="0" smtClean="0"/>
              <a:t>development </a:t>
            </a:r>
          </a:p>
          <a:p>
            <a:r>
              <a:rPr lang="en-US" b="1" dirty="0" smtClean="0"/>
              <a:t>to </a:t>
            </a:r>
            <a:r>
              <a:rPr lang="en-US" b="1" dirty="0">
                <a:solidFill>
                  <a:srgbClr val="FF0000"/>
                </a:solidFill>
              </a:rPr>
              <a:t>develop</a:t>
            </a:r>
            <a:r>
              <a:rPr lang="en-US" b="1" dirty="0"/>
              <a:t> practical web </a:t>
            </a:r>
            <a:r>
              <a:rPr lang="en-US" b="1" dirty="0" smtClean="0"/>
              <a:t>applications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5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73583851"/>
              </p:ext>
            </p:extLst>
          </p:nvPr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08" y="1280161"/>
            <a:ext cx="7824073" cy="36207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This modules includes the following topics:</a:t>
            </a:r>
          </a:p>
          <a:p>
            <a:r>
              <a:rPr lang="en-US" b="1" dirty="0" smtClean="0"/>
              <a:t>Web application development approaches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Process models </a:t>
            </a:r>
          </a:p>
          <a:p>
            <a:pPr lvl="1"/>
            <a:r>
              <a:rPr lang="en-GB" altLang="en-US" i="1" dirty="0">
                <a:solidFill>
                  <a:srgbClr val="FF0000"/>
                </a:solidFill>
              </a:rPr>
              <a:t>“</a:t>
            </a:r>
            <a:r>
              <a:rPr lang="en-GB" altLang="en-US" sz="2800" b="1" dirty="0">
                <a:solidFill>
                  <a:srgbClr val="FF0000"/>
                </a:solidFill>
              </a:rPr>
              <a:t>A set of activities whose goal is the development or evolution of software”.</a:t>
            </a:r>
          </a:p>
          <a:p>
            <a:pPr marL="297809" lvl="1" indent="-297809">
              <a:buFont typeface="Arial" pitchFamily="34" charset="0"/>
              <a:buChar char="•"/>
            </a:pPr>
            <a:r>
              <a:rPr lang="en-GB" altLang="en-US" sz="2800" b="1" dirty="0">
                <a:solidFill>
                  <a:srgbClr val="FF0000"/>
                </a:solidFill>
              </a:rPr>
              <a:t>Generic activities </a:t>
            </a:r>
            <a:r>
              <a:rPr lang="en-GB" altLang="en-US" sz="2800" b="1" dirty="0"/>
              <a:t>in all software processes are:</a:t>
            </a:r>
          </a:p>
          <a:p>
            <a:r>
              <a:rPr lang="en-GB" altLang="en-US" sz="2300" b="1" dirty="0"/>
              <a:t>Specification</a:t>
            </a:r>
          </a:p>
          <a:p>
            <a:r>
              <a:rPr lang="en-GB" altLang="en-US" sz="2300" b="1" dirty="0"/>
              <a:t>Development</a:t>
            </a:r>
          </a:p>
          <a:p>
            <a:r>
              <a:rPr lang="en-GB" altLang="en-US" sz="2300" b="1" dirty="0"/>
              <a:t>Validation</a:t>
            </a:r>
          </a:p>
          <a:p>
            <a:r>
              <a:rPr lang="en-GB" altLang="en-US" sz="2300" b="1" dirty="0"/>
              <a:t>Evolution</a:t>
            </a:r>
            <a:endParaRPr lang="en-US" sz="23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18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12" y="243840"/>
            <a:ext cx="7150339" cy="731520"/>
          </a:xfrm>
        </p:spPr>
        <p:txBody>
          <a:bodyPr lIns="79416" tIns="39708" rIns="79416" bIns="39708">
            <a:normAutofit fontScale="90000"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SzPct val="68000"/>
              <a:defRPr/>
            </a:pPr>
            <a:r>
              <a:rPr lang="en-US" altLang="en-US" sz="2800" dirty="0" smtClean="0">
                <a:cs typeface="Arial" charset="0"/>
              </a:rPr>
              <a:t/>
            </a:r>
            <a:br>
              <a:rPr lang="en-US" altLang="en-US" sz="2800" dirty="0" smtClean="0">
                <a:cs typeface="Arial" charset="0"/>
              </a:rPr>
            </a:br>
            <a:r>
              <a:rPr lang="en-US" altLang="en-US" sz="2800" dirty="0">
                <a:cs typeface="Arial" charset="0"/>
              </a:rPr>
              <a:t/>
            </a:r>
            <a:br>
              <a:rPr lang="en-US" altLang="en-US" sz="2800" dirty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/>
            </a:r>
            <a:br>
              <a:rPr lang="en-US" altLang="en-US" sz="2800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/>
            </a:r>
            <a:br>
              <a:rPr lang="en-US" altLang="en-US" sz="2800" dirty="0" smtClean="0">
                <a:cs typeface="Arial" charset="0"/>
              </a:rPr>
            </a:br>
            <a:r>
              <a:rPr lang="en-US" altLang="en-US" sz="2800" dirty="0">
                <a:cs typeface="Arial" charset="0"/>
              </a:rPr>
              <a:t/>
            </a:r>
            <a:br>
              <a:rPr lang="en-US" altLang="en-US" sz="2800" dirty="0">
                <a:cs typeface="Arial" charset="0"/>
              </a:rPr>
            </a:br>
            <a:endParaRPr lang="en-US" altLang="en-US" sz="2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154560" y="1550921"/>
            <a:ext cx="1659191" cy="40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9416" tIns="39708" rIns="79416" bIns="39708">
            <a:spAutoFit/>
          </a:bodyPr>
          <a:lstStyle/>
          <a:p>
            <a:pPr eaLnBrk="0" hangingPunct="0"/>
            <a:r>
              <a:rPr lang="en-US" altLang="en-US" sz="2100" dirty="0">
                <a:latin typeface="Times New Roman" pitchFamily="18" charset="0"/>
              </a:rPr>
              <a:t>Requirements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175083" y="4147779"/>
            <a:ext cx="1892737" cy="72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416" tIns="39708" rIns="79416" bIns="3970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100" dirty="0">
                <a:latin typeface="Times New Roman" pitchFamily="18" charset="0"/>
              </a:rPr>
              <a:t>Operation and</a:t>
            </a:r>
          </a:p>
          <a:p>
            <a:pPr algn="ctr" eaLnBrk="0" hangingPunct="0"/>
            <a:r>
              <a:rPr lang="en-US" altLang="en-US" sz="2100" dirty="0">
                <a:latin typeface="Times New Roman" pitchFamily="18" charset="0"/>
              </a:rPr>
              <a:t>Maintenance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118519" y="3913121"/>
            <a:ext cx="2173142" cy="40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416" tIns="39708" rIns="79416" bIns="39708">
            <a:spAutoFit/>
          </a:bodyPr>
          <a:lstStyle/>
          <a:p>
            <a:pPr algn="ctr" eaLnBrk="0" hangingPunct="0"/>
            <a:r>
              <a:rPr lang="en-US" altLang="en-US" sz="2100" dirty="0">
                <a:latin typeface="Times New Roman" pitchFamily="18" charset="0"/>
              </a:rPr>
              <a:t>Implementation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034881" y="4084320"/>
            <a:ext cx="2173142" cy="853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9416" tIns="39708" rIns="79416" bIns="39708" anchor="ctr"/>
          <a:lstStyle/>
          <a:p>
            <a:endParaRPr lang="en-US" dirty="0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2996644" y="2709161"/>
            <a:ext cx="2173142" cy="40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416" tIns="39708" rIns="79416" bIns="39708">
            <a:spAutoFit/>
          </a:bodyPr>
          <a:lstStyle/>
          <a:p>
            <a:pPr algn="ctr" eaLnBrk="0" hangingPunct="0"/>
            <a:r>
              <a:rPr lang="en-US" altLang="en-US" sz="2100" dirty="0">
                <a:latin typeface="Times New Roman" pitchFamily="18" charset="0"/>
              </a:rPr>
              <a:t>Design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340510" y="1291147"/>
            <a:ext cx="1892737" cy="72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416" tIns="39708" rIns="79416" bIns="3970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100" dirty="0">
                <a:latin typeface="Times New Roman" pitchFamily="18" charset="0"/>
              </a:rPr>
              <a:t>Feasibility and</a:t>
            </a:r>
          </a:p>
          <a:p>
            <a:pPr algn="ctr" eaLnBrk="0" hangingPunct="0"/>
            <a:r>
              <a:rPr lang="en-US" altLang="en-US" sz="2100" dirty="0">
                <a:latin typeface="Times New Roman" pitchFamily="18" charset="0"/>
              </a:rPr>
              <a:t>Planning</a:t>
            </a: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2804054" y="1356360"/>
            <a:ext cx="2453548" cy="79248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9416" tIns="39708" rIns="79416" bIns="39708" anchor="ctr"/>
          <a:lstStyle/>
          <a:p>
            <a:endParaRPr lang="en-US" dirty="0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2453548" y="1752600"/>
            <a:ext cx="2804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416" tIns="39708" rIns="79416" bIns="39708"/>
          <a:lstStyle/>
          <a:p>
            <a:endParaRPr lang="en-US" dirty="0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5538007" y="4511040"/>
            <a:ext cx="4968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416" tIns="39708" rIns="79416" bIns="39708"/>
          <a:lstStyle/>
          <a:p>
            <a:endParaRPr lang="en-US" dirty="0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4069044" y="2148840"/>
            <a:ext cx="0" cy="365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416" tIns="39708" rIns="79416" bIns="39708"/>
          <a:lstStyle/>
          <a:p>
            <a:endParaRPr lang="en-US" dirty="0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4080945" y="3307080"/>
            <a:ext cx="0" cy="365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416" tIns="39708" rIns="79416" bIns="39708"/>
          <a:lstStyle/>
          <a:p>
            <a:endParaRPr lang="en-US" dirty="0"/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2888194" y="2514600"/>
            <a:ext cx="2453548" cy="79248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9416" tIns="39708" rIns="79416" bIns="39708" anchor="ctr"/>
          <a:lstStyle/>
          <a:p>
            <a:endParaRPr lang="en-US" dirty="0"/>
          </a:p>
        </p:txBody>
      </p:sp>
      <p:sp>
        <p:nvSpPr>
          <p:cNvPr id="41999" name="Oval 15"/>
          <p:cNvSpPr>
            <a:spLocks noChangeArrowheads="1"/>
          </p:cNvSpPr>
          <p:nvPr/>
        </p:nvSpPr>
        <p:spPr bwMode="auto">
          <a:xfrm>
            <a:off x="2902233" y="3718560"/>
            <a:ext cx="2453548" cy="79248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9416" tIns="39708" rIns="79416" bIns="39708" anchor="ctr"/>
          <a:lstStyle/>
          <a:p>
            <a:endParaRPr lang="en-US" dirty="0"/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210304" y="1227688"/>
            <a:ext cx="2173142" cy="853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9416" tIns="39708" rIns="79416" bIns="39708" anchor="ctr"/>
          <a:lstStyle/>
          <a:p>
            <a:endParaRPr lang="en-US" dirty="0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2733953" y="1219200"/>
            <a:ext cx="2804054" cy="35356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9416" tIns="39708" rIns="79416" bIns="39708" anchor="ctr"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BC-0B66-4C71-A568-B2F606B93D27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12546" y="76200"/>
            <a:ext cx="7570947" cy="892967"/>
            <a:chOff x="0" y="10716"/>
            <a:chExt cx="7570947" cy="892967"/>
          </a:xfrm>
        </p:grpSpPr>
        <p:sp>
          <p:nvSpPr>
            <p:cNvPr id="21" name="Rounded Rectangle 20"/>
            <p:cNvSpPr/>
            <p:nvPr/>
          </p:nvSpPr>
          <p:spPr>
            <a:xfrm>
              <a:off x="0" y="10716"/>
              <a:ext cx="7570947" cy="89296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43591" y="54307"/>
              <a:ext cx="7483765" cy="8057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l" defTabSz="1111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b="1" kern="1200" smtClean="0"/>
                <a:t>1.1 Web engineering methods and techniques </a:t>
              </a:r>
              <a:endParaRPr lang="en-US" sz="2500" kern="1200"/>
            </a:p>
          </p:txBody>
        </p:sp>
      </p:grpSp>
      <p:sp>
        <p:nvSpPr>
          <p:cNvPr id="4" name="Rectangle 3"/>
          <p:cNvSpPr/>
          <p:nvPr/>
        </p:nvSpPr>
        <p:spPr>
          <a:xfrm>
            <a:off x="210304" y="2385995"/>
            <a:ext cx="2413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cs typeface="Arial" charset="0"/>
              </a:rPr>
              <a:t>The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</a:rPr>
              <a:t>Process </a:t>
            </a:r>
            <a:r>
              <a:rPr lang="en-US" altLang="en-US" dirty="0">
                <a:solidFill>
                  <a:srgbClr val="FF0000"/>
                </a:solidFill>
                <a:cs typeface="Arial" charset="0"/>
              </a:rPr>
              <a:t>(Simplified)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9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68477540"/>
              </p:ext>
            </p:extLst>
          </p:nvPr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This modules includes the following topics:</a:t>
            </a:r>
          </a:p>
          <a:p>
            <a:r>
              <a:rPr lang="en-US" b="1" dirty="0" smtClean="0"/>
              <a:t>Product development</a:t>
            </a:r>
          </a:p>
          <a:p>
            <a:pPr lvl="1"/>
            <a:r>
              <a:rPr lang="en-US" b="1" dirty="0" smtClean="0"/>
              <a:t>Requirement engineering</a:t>
            </a:r>
          </a:p>
          <a:p>
            <a:pPr lvl="1"/>
            <a:r>
              <a:rPr lang="en-US" b="1" dirty="0" smtClean="0"/>
              <a:t>Web application modeling</a:t>
            </a:r>
          </a:p>
          <a:p>
            <a:pPr lvl="1"/>
            <a:r>
              <a:rPr lang="en-US" b="1" dirty="0" smtClean="0"/>
              <a:t>Web application architectures</a:t>
            </a:r>
          </a:p>
          <a:p>
            <a:pPr lvl="1"/>
            <a:r>
              <a:rPr lang="en-US" b="1" dirty="0" smtClean="0"/>
              <a:t>Technologies and tools</a:t>
            </a:r>
          </a:p>
          <a:p>
            <a:pPr lvl="1"/>
            <a:r>
              <a:rPr lang="en-US" b="1" dirty="0" smtClean="0"/>
              <a:t>Testing web applications</a:t>
            </a:r>
          </a:p>
          <a:p>
            <a:pPr lvl="1"/>
            <a:r>
              <a:rPr lang="en-US" b="1" dirty="0" smtClean="0"/>
              <a:t>Maintenance </a:t>
            </a:r>
          </a:p>
          <a:p>
            <a:r>
              <a:rPr lang="en-US" b="1" dirty="0" smtClean="0"/>
              <a:t>Quality Aspects:</a:t>
            </a:r>
          </a:p>
          <a:p>
            <a:pPr lvl="1"/>
            <a:r>
              <a:rPr lang="en-US" b="1" dirty="0" smtClean="0"/>
              <a:t>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2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4" name="Object 2"/>
          <p:cNvGraphicFramePr>
            <a:graphicFrameLocks noChangeAspect="1"/>
          </p:cNvGraphicFramePr>
          <p:nvPr/>
        </p:nvGraphicFramePr>
        <p:xfrm>
          <a:off x="3434967" y="2499360"/>
          <a:ext cx="2044623" cy="1191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Clip" r:id="rId4" imgW="2223360" imgH="1490040" progId="MS_ClipArt_Gallery.2">
                  <p:embed/>
                </p:oleObj>
              </mc:Choice>
              <mc:Fallback>
                <p:oleObj name="Clip" r:id="rId4" imgW="2223360" imgH="14900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4967" y="2499360"/>
                        <a:ext cx="2044623" cy="1191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72987560"/>
              </p:ext>
            </p:extLst>
          </p:nvPr>
        </p:nvGraphicFramePr>
        <p:xfrm>
          <a:off x="70101" y="121920"/>
          <a:ext cx="8201859" cy="67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25956" name="Object 4">
            <a:hlinkClick r:id="" action="ppaction://ole?verb=0"/>
          </p:cNvPr>
          <p:cNvGraphicFramePr>
            <a:graphicFrameLocks noGrp="1"/>
          </p:cNvGraphicFramePr>
          <p:nvPr>
            <p:ph type="clipArt" sz="half" idx="2"/>
          </p:nvPr>
        </p:nvGraphicFramePr>
        <p:xfrm>
          <a:off x="981419" y="2593340"/>
          <a:ext cx="1402027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Microsoft ClipArt Gallery" r:id="rId11" imgW="3936960" imgH="3419280" progId="MS_ClipArt_Gallery">
                  <p:embed/>
                </p:oleObj>
              </mc:Choice>
              <mc:Fallback>
                <p:oleObj name="Microsoft ClipArt Gallery" r:id="rId11" imgW="3936960" imgH="341928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419" y="2593340"/>
                        <a:ext cx="1402027" cy="1097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09122" y="2377440"/>
          <a:ext cx="119172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Microsoft ClipArt Gallery" r:id="rId13" imgW="1925280" imgH="3381120" progId="MS_ClipArt_Gallery">
                  <p:embed/>
                </p:oleObj>
              </mc:Choice>
              <mc:Fallback>
                <p:oleObj name="Microsoft ClipArt Gallery" r:id="rId13" imgW="1925280" imgH="338112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9122" y="2377440"/>
                        <a:ext cx="119172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2065069" y="4234180"/>
            <a:ext cx="3753344" cy="908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582" tIns="38601" rIns="78582" bIns="38601">
            <a:spAutoFit/>
          </a:bodyPr>
          <a:lstStyle/>
          <a:p>
            <a:pPr defTabSz="794080"/>
            <a:r>
              <a:rPr lang="en-US" dirty="0" smtClean="0">
                <a:solidFill>
                  <a:prstClr val="black"/>
                </a:solidFill>
                <a:latin typeface="Arial" pitchFamily="34" charset="0"/>
              </a:rPr>
              <a:t>Browser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</a:rPr>
              <a:t>interprets user’s </a:t>
            </a:r>
          </a:p>
          <a:p>
            <a:pPr defTabSz="794080"/>
            <a:r>
              <a:rPr lang="en-US" dirty="0">
                <a:solidFill>
                  <a:prstClr val="black"/>
                </a:solidFill>
                <a:latin typeface="Arial" pitchFamily="34" charset="0"/>
              </a:rPr>
              <a:t>selection and makes request from appropriate server</a:t>
            </a: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5958616" y="3698241"/>
            <a:ext cx="2355698" cy="1185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582" tIns="38601" rIns="78582" bIns="38601">
            <a:spAutoFit/>
          </a:bodyPr>
          <a:lstStyle/>
          <a:p>
            <a:pPr defTabSz="794080"/>
            <a:r>
              <a:rPr lang="en-US" dirty="0" smtClean="0">
                <a:solidFill>
                  <a:prstClr val="black"/>
                </a:solidFill>
                <a:latin typeface="Arial" pitchFamily="34" charset="0"/>
              </a:rPr>
              <a:t>Server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</a:rPr>
              <a:t>accepts </a:t>
            </a:r>
          </a:p>
          <a:p>
            <a:pPr defTabSz="794080"/>
            <a:r>
              <a:rPr lang="en-US" dirty="0">
                <a:solidFill>
                  <a:prstClr val="black"/>
                </a:solidFill>
                <a:latin typeface="Arial" pitchFamily="34" charset="0"/>
              </a:rPr>
              <a:t>and processes </a:t>
            </a:r>
          </a:p>
          <a:p>
            <a:pPr defTabSz="794080"/>
            <a:r>
              <a:rPr lang="en-US" dirty="0">
                <a:solidFill>
                  <a:prstClr val="black"/>
                </a:solidFill>
                <a:latin typeface="Arial" pitchFamily="34" charset="0"/>
              </a:rPr>
              <a:t>request from </a:t>
            </a:r>
          </a:p>
          <a:p>
            <a:pPr defTabSz="794080"/>
            <a:r>
              <a:rPr lang="en-US" dirty="0">
                <a:solidFill>
                  <a:prstClr val="black"/>
                </a:solidFill>
                <a:latin typeface="Arial" pitchFamily="34" charset="0"/>
              </a:rPr>
              <a:t>browser</a:t>
            </a: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4065879" y="1645921"/>
            <a:ext cx="4346284" cy="631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582" tIns="38601" rIns="78582" bIns="38601">
            <a:spAutoFit/>
          </a:bodyPr>
          <a:lstStyle/>
          <a:p>
            <a:pPr algn="ctr" defTabSz="794080"/>
            <a:r>
              <a:rPr lang="en-US" b="1" dirty="0">
                <a:solidFill>
                  <a:srgbClr val="FFFFFF"/>
                </a:solidFill>
                <a:latin typeface="Arial" pitchFamily="34" charset="0"/>
              </a:rPr>
              <a:t>4.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</a:rPr>
              <a:t> Server sends requested files to browser to be interpreted</a:t>
            </a:r>
            <a:endParaRPr lang="en-US" sz="1700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210304" y="3779521"/>
            <a:ext cx="3014358" cy="35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582" tIns="38601" rIns="78582" bIns="38601">
            <a:spAutoFit/>
          </a:bodyPr>
          <a:lstStyle/>
          <a:p>
            <a:pPr defTabSz="794080"/>
            <a:r>
              <a:rPr lang="en-US" b="1">
                <a:solidFill>
                  <a:srgbClr val="FFFFFF"/>
                </a:solidFill>
                <a:latin typeface="Arial" pitchFamily="34" charset="0"/>
              </a:rPr>
              <a:t>1.</a:t>
            </a:r>
            <a:r>
              <a:rPr lang="en-US">
                <a:solidFill>
                  <a:prstClr val="black"/>
                </a:solidFill>
                <a:latin typeface="Arial" pitchFamily="34" charset="0"/>
              </a:rPr>
              <a:t> User sends request</a:t>
            </a:r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1051521" y="1706881"/>
            <a:ext cx="2593750" cy="91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9409" tIns="39704" rIns="79409" bIns="39704">
            <a:spAutoFit/>
          </a:bodyPr>
          <a:lstStyle/>
          <a:p>
            <a:pPr defTabSz="794080"/>
            <a:r>
              <a:rPr lang="en-US" dirty="0" smtClean="0">
                <a:solidFill>
                  <a:prstClr val="black"/>
                </a:solidFill>
                <a:latin typeface="Arial" pitchFamily="34" charset="0"/>
              </a:rPr>
              <a:t>User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</a:rPr>
              <a:t>receives file displayed by the browser</a:t>
            </a:r>
            <a:endParaRPr lang="en-US" sz="1700" b="1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25963" name="Text Box 11"/>
          <p:cNvSpPr txBox="1">
            <a:spLocks noChangeArrowheads="1"/>
          </p:cNvSpPr>
          <p:nvPr/>
        </p:nvSpPr>
        <p:spPr bwMode="auto">
          <a:xfrm>
            <a:off x="3645270" y="2865121"/>
            <a:ext cx="1321297" cy="357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9409" tIns="39704" rIns="79409" bIns="39704">
            <a:spAutoFit/>
          </a:bodyPr>
          <a:lstStyle/>
          <a:p>
            <a:pPr defTabSz="794080"/>
            <a:r>
              <a:rPr lang="en-US" b="1" dirty="0">
                <a:latin typeface="Garamond" pitchFamily="18" charset="0"/>
              </a:rPr>
              <a:t>Browser</a:t>
            </a:r>
            <a:endParaRPr lang="en-US" dirty="0"/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>
            <a:off x="5538007" y="3141980"/>
            <a:ext cx="701014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409" tIns="39704" rIns="79409" bIns="39704" anchor="ctr"/>
          <a:lstStyle/>
          <a:p>
            <a:pPr defTabSz="794080"/>
            <a:endParaRPr lang="en-US">
              <a:solidFill>
                <a:prstClr val="black"/>
              </a:solidFill>
            </a:endParaRPr>
          </a:p>
        </p:txBody>
      </p:sp>
      <p:sp>
        <p:nvSpPr>
          <p:cNvPr id="125965" name="Line 13"/>
          <p:cNvSpPr>
            <a:spLocks noChangeShapeType="1"/>
          </p:cNvSpPr>
          <p:nvPr/>
        </p:nvSpPr>
        <p:spPr bwMode="auto">
          <a:xfrm flipH="1">
            <a:off x="5047299" y="2532380"/>
            <a:ext cx="77111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409" tIns="39704" rIns="79409" bIns="39704" anchor="ctr"/>
          <a:lstStyle/>
          <a:p>
            <a:pPr defTabSz="794080"/>
            <a:endParaRPr lang="en-US">
              <a:solidFill>
                <a:prstClr val="black"/>
              </a:solidFill>
            </a:endParaRPr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>
            <a:off x="2523649" y="3141980"/>
            <a:ext cx="91131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409" tIns="39704" rIns="79409" bIns="39704" anchor="ctr"/>
          <a:lstStyle/>
          <a:p>
            <a:pPr defTabSz="794080"/>
            <a:endParaRPr lang="en-US">
              <a:solidFill>
                <a:prstClr val="black"/>
              </a:solidFill>
            </a:endParaRPr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 flipH="1">
            <a:off x="2804054" y="2560320"/>
            <a:ext cx="841216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409" tIns="39704" rIns="79409" bIns="39704" anchor="ctr"/>
          <a:lstStyle/>
          <a:p>
            <a:pPr defTabSz="794080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46CE-C340-4AD6-A849-9FB44CC2C9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31575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 autoUpdateAnimBg="0"/>
      <p:bldP spid="125959" grpId="0" autoUpdateAnimBg="0"/>
      <p:bldP spid="125960" grpId="0" autoUpdateAnimBg="0"/>
      <p:bldP spid="125961" grpId="0" autoUpdateAnimBg="0"/>
      <p:bldP spid="125962" grpId="0" autoUpdateAnimBg="0"/>
      <p:bldP spid="125963" grpId="0" autoUpdateAnimBg="0"/>
      <p:bldP spid="125964" grpId="0" animBg="1"/>
      <p:bldP spid="125965" grpId="0" animBg="1"/>
      <p:bldP spid="125966" grpId="0" animBg="1"/>
      <p:bldP spid="1259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015" y="1889760"/>
            <a:ext cx="6869933" cy="670560"/>
          </a:xfrm>
        </p:spPr>
        <p:txBody>
          <a:bodyPr>
            <a:noAutofit/>
          </a:bodyPr>
          <a:lstStyle/>
          <a:p>
            <a:pPr algn="ctr"/>
            <a:r>
              <a:rPr lang="en-US" sz="7200" b="1" u="sng" dirty="0">
                <a:latin typeface="Bookman Old Style" panose="02050604050505020204" pitchFamily="18" charset="0"/>
              </a:rPr>
              <a:t>Course</a:t>
            </a:r>
            <a:br>
              <a:rPr lang="en-US" sz="7200" b="1" u="sng" dirty="0">
                <a:latin typeface="Bookman Old Style" panose="02050604050505020204" pitchFamily="18" charset="0"/>
              </a:rPr>
            </a:br>
            <a:r>
              <a:rPr lang="en-US" sz="7200" b="1" u="sng" dirty="0">
                <a:latin typeface="Bookman Old Style" panose="020506040505050202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946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98402881"/>
              </p:ext>
            </p:extLst>
          </p:nvPr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08" y="1280161"/>
            <a:ext cx="7711149" cy="362077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b="1" dirty="0"/>
              <a:t> </a:t>
            </a:r>
            <a:r>
              <a:rPr lang="en-US" b="1" dirty="0" smtClean="0"/>
              <a:t>Hyper-text Markup Language </a:t>
            </a:r>
            <a:r>
              <a:rPr lang="en-US" b="1" dirty="0" smtClean="0">
                <a:solidFill>
                  <a:srgbClr val="FF0000"/>
                </a:solidFill>
              </a:rPr>
              <a:t>(HTML)</a:t>
            </a:r>
          </a:p>
          <a:p>
            <a:pPr>
              <a:buFontTx/>
              <a:buChar char="•"/>
            </a:pPr>
            <a:r>
              <a:rPr lang="en-US" b="1" dirty="0" smtClean="0"/>
              <a:t>Cascading Style-sheets </a:t>
            </a:r>
            <a:r>
              <a:rPr lang="en-US" b="1" dirty="0" smtClean="0">
                <a:solidFill>
                  <a:srgbClr val="FF0000"/>
                </a:solidFill>
              </a:rPr>
              <a:t>(CSS)</a:t>
            </a:r>
          </a:p>
          <a:p>
            <a:pPr>
              <a:buFontTx/>
              <a:buChar char="•"/>
            </a:pPr>
            <a:r>
              <a:rPr lang="en-US" b="1" dirty="0" smtClean="0"/>
              <a:t>Client-side Scripting Language </a:t>
            </a:r>
            <a:r>
              <a:rPr lang="en-US" b="1" dirty="0" smtClean="0">
                <a:solidFill>
                  <a:srgbClr val="FF0000"/>
                </a:solidFill>
              </a:rPr>
              <a:t>(JavaScript)</a:t>
            </a:r>
          </a:p>
          <a:p>
            <a:pPr>
              <a:buFontTx/>
              <a:buChar char="•"/>
            </a:pPr>
            <a:r>
              <a:rPr lang="en-US" b="1" dirty="0" smtClean="0"/>
              <a:t>Serve-side Scripting Language </a:t>
            </a:r>
            <a:r>
              <a:rPr lang="en-US" b="1" dirty="0" smtClean="0">
                <a:solidFill>
                  <a:srgbClr val="FF0000"/>
                </a:solidFill>
              </a:rPr>
              <a:t>(PHP)</a:t>
            </a:r>
          </a:p>
          <a:p>
            <a:pPr>
              <a:buFontTx/>
              <a:buChar char="•"/>
            </a:pPr>
            <a:r>
              <a:rPr lang="en-US" b="1" dirty="0" smtClean="0"/>
              <a:t>Database Language </a:t>
            </a:r>
            <a:r>
              <a:rPr lang="en-US" b="1" dirty="0" smtClean="0">
                <a:solidFill>
                  <a:srgbClr val="FF0000"/>
                </a:solidFill>
              </a:rPr>
              <a:t>(MySQL)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 marL="397040" lvl="1" indent="0">
              <a:buNone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5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08" y="1280161"/>
            <a:ext cx="7711149" cy="362077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b="1" dirty="0">
                <a:solidFill>
                  <a:srgbClr val="FF0000"/>
                </a:solidFill>
              </a:rPr>
              <a:t>Software engineering </a:t>
            </a:r>
            <a:r>
              <a:rPr lang="en-US" b="1" dirty="0"/>
              <a:t>is an engineering </a:t>
            </a:r>
            <a:r>
              <a:rPr lang="en-US" b="1" dirty="0" smtClean="0"/>
              <a:t>discipline that </a:t>
            </a:r>
            <a:r>
              <a:rPr lang="en-US" b="1" dirty="0"/>
              <a:t>is </a:t>
            </a:r>
            <a:r>
              <a:rPr lang="en-US" b="1" dirty="0">
                <a:solidFill>
                  <a:srgbClr val="FF0000"/>
                </a:solidFill>
              </a:rPr>
              <a:t>concerned </a:t>
            </a:r>
            <a:r>
              <a:rPr lang="en-US" b="1" dirty="0"/>
              <a:t>with all aspects of </a:t>
            </a:r>
            <a:r>
              <a:rPr lang="en-US" b="1" dirty="0" smtClean="0">
                <a:solidFill>
                  <a:srgbClr val="FF0000"/>
                </a:solidFill>
              </a:rPr>
              <a:t>software production 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Software </a:t>
            </a:r>
            <a:r>
              <a:rPr lang="en-US" b="1" dirty="0">
                <a:solidFill>
                  <a:srgbClr val="FF0000"/>
                </a:solidFill>
              </a:rPr>
              <a:t>Engineering </a:t>
            </a:r>
            <a:r>
              <a:rPr lang="en-US" b="1" dirty="0"/>
              <a:t>is the science and art </a:t>
            </a:r>
            <a:r>
              <a:rPr lang="en-US" b="1" dirty="0" smtClean="0"/>
              <a:t>of </a:t>
            </a:r>
            <a:r>
              <a:rPr lang="en-US" b="1" dirty="0" smtClean="0">
                <a:solidFill>
                  <a:srgbClr val="FF0000"/>
                </a:solidFill>
              </a:rPr>
              <a:t>building</a:t>
            </a:r>
            <a:r>
              <a:rPr lang="en-US" b="1" dirty="0" smtClean="0"/>
              <a:t> </a:t>
            </a:r>
            <a:r>
              <a:rPr lang="en-US" b="1" dirty="0"/>
              <a:t>significant software systems that are:</a:t>
            </a:r>
          </a:p>
          <a:p>
            <a:pPr lvl="1"/>
            <a:r>
              <a:rPr lang="en-US" sz="2800" b="1" dirty="0"/>
              <a:t>on time</a:t>
            </a:r>
          </a:p>
          <a:p>
            <a:pPr lvl="1"/>
            <a:r>
              <a:rPr lang="en-US" sz="2800" b="1" dirty="0"/>
              <a:t>on budget</a:t>
            </a:r>
          </a:p>
          <a:p>
            <a:pPr lvl="1"/>
            <a:r>
              <a:rPr lang="en-US" sz="2800" b="1" dirty="0"/>
              <a:t>with acceptable performance</a:t>
            </a:r>
          </a:p>
          <a:p>
            <a:pPr lvl="1"/>
            <a:r>
              <a:rPr lang="en-US" sz="2800" b="1" dirty="0"/>
              <a:t>with correct operation</a:t>
            </a:r>
            <a:endParaRPr lang="en-US" b="1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5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305" y="1280160"/>
            <a:ext cx="7991555" cy="3657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Web engineering </a:t>
            </a:r>
            <a:r>
              <a:rPr lang="en-US" b="1" dirty="0"/>
              <a:t>is </a:t>
            </a:r>
            <a:r>
              <a:rPr lang="en-US" b="1" dirty="0" smtClean="0"/>
              <a:t>the study of the process, </a:t>
            </a:r>
            <a:r>
              <a:rPr lang="en-US" b="1" dirty="0"/>
              <a:t>used to </a:t>
            </a:r>
            <a:r>
              <a:rPr lang="en-US" b="1" dirty="0">
                <a:solidFill>
                  <a:srgbClr val="FF0000"/>
                </a:solidFill>
              </a:rPr>
              <a:t>create</a:t>
            </a:r>
            <a:r>
              <a:rPr lang="en-US" b="1" dirty="0"/>
              <a:t> high quality </a:t>
            </a:r>
            <a:r>
              <a:rPr lang="en-US" b="1" dirty="0">
                <a:solidFill>
                  <a:srgbClr val="FF0000"/>
                </a:solidFill>
              </a:rPr>
              <a:t>Web-based </a:t>
            </a:r>
            <a:r>
              <a:rPr lang="en-US" b="1" dirty="0" smtClean="0">
                <a:solidFill>
                  <a:srgbClr val="FF0000"/>
                </a:solidFill>
              </a:rPr>
              <a:t>applications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b="1" dirty="0"/>
              <a:t>Web engineering </a:t>
            </a:r>
            <a:r>
              <a:rPr lang="en-US" b="1" dirty="0" smtClean="0">
                <a:solidFill>
                  <a:srgbClr val="FF0000"/>
                </a:solidFill>
              </a:rPr>
              <a:t>draws</a:t>
            </a:r>
            <a:r>
              <a:rPr lang="en-US" b="1" dirty="0" smtClean="0"/>
              <a:t> </a:t>
            </a:r>
            <a:r>
              <a:rPr lang="en-US" b="1" dirty="0"/>
              <a:t>heavily on the </a:t>
            </a:r>
            <a:r>
              <a:rPr lang="en-US" b="1" dirty="0">
                <a:solidFill>
                  <a:srgbClr val="FF0000"/>
                </a:solidFill>
              </a:rPr>
              <a:t>principles and management </a:t>
            </a:r>
            <a:r>
              <a:rPr lang="en-US" b="1" dirty="0"/>
              <a:t>activities found in software engineering </a:t>
            </a:r>
            <a:r>
              <a:rPr lang="en-US" b="1" dirty="0" smtClean="0"/>
              <a:t>processes</a:t>
            </a:r>
          </a:p>
          <a:p>
            <a:r>
              <a:rPr lang="en-US" b="1" dirty="0"/>
              <a:t>Web engineering </a:t>
            </a:r>
            <a:r>
              <a:rPr lang="en-US" b="1" dirty="0">
                <a:solidFill>
                  <a:srgbClr val="FF0000"/>
                </a:solidFill>
              </a:rPr>
              <a:t>extends</a:t>
            </a:r>
            <a:r>
              <a:rPr lang="en-US" b="1" dirty="0"/>
              <a:t> Software </a:t>
            </a:r>
            <a:r>
              <a:rPr lang="en-US" b="1" dirty="0" smtClean="0"/>
              <a:t>Engineering </a:t>
            </a:r>
            <a:r>
              <a:rPr lang="en-US" b="1" dirty="0"/>
              <a:t>to Web </a:t>
            </a:r>
            <a:r>
              <a:rPr lang="en-US" b="1" dirty="0" smtClean="0"/>
              <a:t>applications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Web </a:t>
            </a:r>
            <a:r>
              <a:rPr lang="en-US" b="1" dirty="0">
                <a:solidFill>
                  <a:srgbClr val="FF0000"/>
                </a:solidFill>
              </a:rPr>
              <a:t>technology </a:t>
            </a:r>
            <a:r>
              <a:rPr lang="en-US" b="1" dirty="0"/>
              <a:t>provides a platform for effective communication among different users and devices on a computer network.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24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The </a:t>
            </a:r>
            <a:r>
              <a:rPr lang="en-US" b="1" dirty="0"/>
              <a:t>application of </a:t>
            </a:r>
            <a:r>
              <a:rPr lang="en-US" b="1" dirty="0">
                <a:solidFill>
                  <a:srgbClr val="FF0000"/>
                </a:solidFill>
              </a:rPr>
              <a:t>systematic and quantifiable</a:t>
            </a:r>
            <a:r>
              <a:rPr lang="en-US" b="1" dirty="0"/>
              <a:t> approaches to cost-effective analysis, design, implementation, testing, operation, and maintenance of high-quality </a:t>
            </a:r>
            <a:r>
              <a:rPr lang="en-US" b="1" dirty="0" smtClean="0"/>
              <a:t>web applications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07248694"/>
              </p:ext>
            </p:extLst>
          </p:nvPr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Web technology is the </a:t>
            </a:r>
            <a:r>
              <a:rPr lang="en-US" b="1" dirty="0">
                <a:solidFill>
                  <a:srgbClr val="FF0000"/>
                </a:solidFill>
              </a:rPr>
              <a:t>establishment and use of mechanisms</a:t>
            </a:r>
            <a:r>
              <a:rPr lang="en-US" b="1" dirty="0"/>
              <a:t> that make it possible for different computers to communicate and share resources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7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08" y="1280161"/>
            <a:ext cx="7711149" cy="36207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WWW(World Wide Web) </a:t>
            </a:r>
            <a:r>
              <a:rPr lang="en-US" b="1" dirty="0" smtClean="0"/>
              <a:t> has massive and permanent influence on our lives</a:t>
            </a:r>
          </a:p>
          <a:p>
            <a:pPr lvl="1"/>
            <a:r>
              <a:rPr lang="en-US" b="1" dirty="0" smtClean="0"/>
              <a:t>Economy, Industry, education, healthcare, entertainment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Why?</a:t>
            </a:r>
          </a:p>
          <a:p>
            <a:pPr lvl="1"/>
            <a:r>
              <a:rPr lang="en-US" b="1" dirty="0" smtClean="0"/>
              <a:t> global and permanent</a:t>
            </a:r>
          </a:p>
          <a:p>
            <a:pPr lvl="1"/>
            <a:r>
              <a:rPr lang="en-US" b="1" dirty="0" smtClean="0"/>
              <a:t>Comfortable and uniform access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1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WWW started as an </a:t>
            </a:r>
            <a:r>
              <a:rPr lang="en-US" b="1" dirty="0" smtClean="0">
                <a:solidFill>
                  <a:srgbClr val="FF0000"/>
                </a:solidFill>
              </a:rPr>
              <a:t>informational medium</a:t>
            </a:r>
          </a:p>
          <a:p>
            <a:r>
              <a:rPr lang="en-US" b="1" dirty="0" smtClean="0"/>
              <a:t>Evolved into </a:t>
            </a:r>
            <a:r>
              <a:rPr lang="en-US" b="1" dirty="0" smtClean="0">
                <a:solidFill>
                  <a:srgbClr val="FF0000"/>
                </a:solidFill>
              </a:rPr>
              <a:t>application medium</a:t>
            </a:r>
          </a:p>
          <a:p>
            <a:pPr lvl="1"/>
            <a:r>
              <a:rPr lang="en-US" b="1" dirty="0" smtClean="0"/>
              <a:t>Interactive, data intensive services</a:t>
            </a:r>
          </a:p>
          <a:p>
            <a:r>
              <a:rPr lang="en-US" b="1" dirty="0"/>
              <a:t>Distinguishing factors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How</a:t>
            </a:r>
            <a:r>
              <a:rPr lang="en-US" b="1" dirty="0" smtClean="0"/>
              <a:t> it is used?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Technologies and standards </a:t>
            </a:r>
            <a:r>
              <a:rPr lang="en-US" b="1" dirty="0" smtClean="0"/>
              <a:t>for development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17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A </a:t>
            </a:r>
            <a:r>
              <a:rPr lang="en-US" b="1" dirty="0">
                <a:solidFill>
                  <a:srgbClr val="FF0000"/>
                </a:solidFill>
              </a:rPr>
              <a:t>Web application </a:t>
            </a:r>
            <a:r>
              <a:rPr lang="en-US" b="1" dirty="0"/>
              <a:t>is a system that utilizes </a:t>
            </a:r>
            <a:r>
              <a:rPr lang="en-US" b="1" dirty="0" smtClean="0">
                <a:solidFill>
                  <a:srgbClr val="FF0000"/>
                </a:solidFill>
              </a:rPr>
              <a:t>W3C</a:t>
            </a:r>
            <a:r>
              <a:rPr lang="en-US" b="1" dirty="0" smtClean="0"/>
              <a:t> (</a:t>
            </a:r>
            <a:r>
              <a:rPr lang="en-US" b="1" dirty="0">
                <a:solidFill>
                  <a:srgbClr val="FF0000"/>
                </a:solidFill>
              </a:rPr>
              <a:t>World Wide Web Consortium </a:t>
            </a:r>
            <a:r>
              <a:rPr lang="en-US" dirty="0" smtClean="0"/>
              <a:t>) </a:t>
            </a:r>
            <a:r>
              <a:rPr lang="en-US" b="1" dirty="0" smtClean="0"/>
              <a:t>standards </a:t>
            </a:r>
            <a:r>
              <a:rPr lang="en-US" b="1" dirty="0"/>
              <a:t>&amp; technologies to deliver </a:t>
            </a:r>
            <a:r>
              <a:rPr lang="en-US" b="1" dirty="0" smtClean="0">
                <a:solidFill>
                  <a:srgbClr val="FF0000"/>
                </a:solidFill>
              </a:rPr>
              <a:t>web-specific</a:t>
            </a:r>
            <a:r>
              <a:rPr lang="en-US" b="1" dirty="0" smtClean="0"/>
              <a:t> </a:t>
            </a:r>
            <a:r>
              <a:rPr lang="en-US" b="1" dirty="0"/>
              <a:t>resources to clients (typically) through a </a:t>
            </a:r>
            <a:r>
              <a:rPr lang="en-US" b="1" dirty="0" smtClean="0"/>
              <a:t>browser</a:t>
            </a:r>
            <a:endParaRPr lang="en-US" b="1" dirty="0"/>
          </a:p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</a:rPr>
              <a:t>Technology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interaction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/>
              <a:t>Application development on the Web remains largely </a:t>
            </a:r>
            <a:r>
              <a:rPr lang="en-US" b="1" dirty="0" smtClean="0">
                <a:solidFill>
                  <a:srgbClr val="FF0000"/>
                </a:solidFill>
              </a:rPr>
              <a:t>ad hoc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/>
              <a:t>unplanned, one-time events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/>
              <a:t>Individual </a:t>
            </a:r>
            <a:r>
              <a:rPr lang="en-US" b="1" dirty="0"/>
              <a:t>experience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/>
              <a:t>Little or no documentation for code/design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rgbClr val="FF0000"/>
                </a:solidFill>
              </a:rPr>
              <a:t>Short-term </a:t>
            </a:r>
            <a:r>
              <a:rPr lang="en-US" b="1" dirty="0"/>
              <a:t>savings lead to long-term problems in operation, maintenance, usability, etc.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/>
              <a:t>lack of performance, reliability, user-</a:t>
            </a:r>
            <a:r>
              <a:rPr lang="en-US" b="1" dirty="0" err="1"/>
              <a:t>freindliness</a:t>
            </a:r>
            <a:r>
              <a:rPr lang="en-US" b="1" dirty="0"/>
              <a:t> and scalability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4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b="1" dirty="0"/>
              <a:t>Root Causes of poor </a:t>
            </a:r>
            <a:r>
              <a:rPr lang="en-US" b="1" dirty="0" smtClean="0"/>
              <a:t>design:</a:t>
            </a:r>
            <a:endParaRPr lang="en-US" b="1" dirty="0"/>
          </a:p>
          <a:p>
            <a:pPr lvl="1">
              <a:lnSpc>
                <a:spcPct val="90000"/>
              </a:lnSpc>
              <a:defRPr/>
            </a:pPr>
            <a:r>
              <a:rPr lang="en-US" b="1" dirty="0"/>
              <a:t>Development as an </a:t>
            </a:r>
            <a:r>
              <a:rPr lang="en-US" b="1" dirty="0">
                <a:solidFill>
                  <a:srgbClr val="FF0000"/>
                </a:solidFill>
              </a:rPr>
              <a:t>authoring </a:t>
            </a:r>
            <a:r>
              <a:rPr lang="en-US" b="1" dirty="0" smtClean="0">
                <a:solidFill>
                  <a:srgbClr val="FF0000"/>
                </a:solidFill>
              </a:rPr>
              <a:t>activity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/>
              <a:t>Communication Gap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/>
              <a:t>Considered Development </a:t>
            </a:r>
            <a:r>
              <a:rPr lang="en-US" b="1" dirty="0"/>
              <a:t>is </a:t>
            </a:r>
            <a:r>
              <a:rPr lang="en-US" b="1" dirty="0">
                <a:solidFill>
                  <a:srgbClr val="FF0000"/>
                </a:solidFill>
              </a:rPr>
              <a:t>“easy”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/>
              <a:t>Techniques that should not be used are </a:t>
            </a:r>
            <a:r>
              <a:rPr lang="en-US" b="1" dirty="0" smtClean="0"/>
              <a:t>misapplied</a:t>
            </a:r>
            <a:endParaRPr lang="en-US" b="1" dirty="0"/>
          </a:p>
          <a:p>
            <a:pPr lvl="1">
              <a:lnSpc>
                <a:spcPct val="90000"/>
              </a:lnSpc>
              <a:defRPr/>
            </a:pPr>
            <a:r>
              <a:rPr lang="en-US" b="1" dirty="0"/>
              <a:t>Techniques that should be used are </a:t>
            </a:r>
            <a:r>
              <a:rPr lang="en-US" b="1" dirty="0" smtClean="0"/>
              <a:t>not applied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9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689" indent="-255983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4800" b="1" u="sng" dirty="0">
                <a:latin typeface="Bookman Old Style" panose="02050604050505020204" pitchFamily="18" charset="0"/>
              </a:rPr>
              <a:t>PREFACE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10" y="1097281"/>
            <a:ext cx="7570947" cy="362077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The key objective of the policies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is to create a set of defined rules between teacher and students, so that there will be consistency and professional learning environment will be maintained.</a:t>
            </a:r>
          </a:p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Course decorum and University quality policy can also be achieved by adopting these policies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BC-0B66-4C71-A568-B2F606B93D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100" b="1" dirty="0"/>
              <a:t>Top project drawbacks </a:t>
            </a:r>
          </a:p>
          <a:p>
            <a:pPr lvl="1">
              <a:defRPr/>
            </a:pPr>
            <a:r>
              <a:rPr lang="en-US" sz="1700" b="1" dirty="0"/>
              <a:t>84% - Failure to meet business objectives</a:t>
            </a:r>
          </a:p>
          <a:p>
            <a:pPr lvl="1">
              <a:defRPr/>
            </a:pPr>
            <a:r>
              <a:rPr lang="en-US" sz="1700" b="1" dirty="0"/>
              <a:t>79% - Project schedule delays</a:t>
            </a:r>
          </a:p>
          <a:p>
            <a:pPr lvl="1">
              <a:defRPr/>
            </a:pPr>
            <a:r>
              <a:rPr lang="en-US" sz="1700" b="1" dirty="0"/>
              <a:t>63% - Budget overrun</a:t>
            </a:r>
          </a:p>
          <a:p>
            <a:pPr lvl="1">
              <a:defRPr/>
            </a:pPr>
            <a:r>
              <a:rPr lang="en-US" sz="1700" b="1" dirty="0"/>
              <a:t>53% - Lack of functionality</a:t>
            </a:r>
          </a:p>
          <a:p>
            <a:pPr>
              <a:defRPr/>
            </a:pPr>
            <a:r>
              <a:rPr lang="en-US" sz="2100" b="1" dirty="0"/>
              <a:t>Web Engineering’s solution:</a:t>
            </a:r>
          </a:p>
          <a:p>
            <a:pPr lvl="1">
              <a:defRPr/>
            </a:pPr>
            <a:r>
              <a:rPr lang="en-US" sz="1700" b="1" dirty="0"/>
              <a:t>Clearly defined goals &amp; objectives</a:t>
            </a:r>
          </a:p>
          <a:p>
            <a:pPr lvl="1">
              <a:defRPr/>
            </a:pPr>
            <a:r>
              <a:rPr lang="en-US" sz="1700" b="1" dirty="0"/>
              <a:t>Systematic, phased development</a:t>
            </a:r>
          </a:p>
          <a:p>
            <a:pPr lvl="1">
              <a:defRPr/>
            </a:pPr>
            <a:r>
              <a:rPr lang="en-US" sz="1700" b="1" dirty="0"/>
              <a:t>Careful planning</a:t>
            </a:r>
          </a:p>
          <a:p>
            <a:pPr lvl="1">
              <a:defRPr/>
            </a:pPr>
            <a:r>
              <a:rPr lang="en-US" sz="1700" b="1" dirty="0"/>
              <a:t>Iterative &amp; continuous auditing of the entire process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1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09" y="1280161"/>
            <a:ext cx="7781251" cy="3620770"/>
          </a:xfrm>
        </p:spPr>
        <p:txBody>
          <a:bodyPr/>
          <a:lstStyle/>
          <a:p>
            <a:r>
              <a:rPr lang="en-US" b="1" dirty="0" smtClean="0"/>
              <a:t>Document-centric web</a:t>
            </a:r>
          </a:p>
          <a:p>
            <a:r>
              <a:rPr lang="en-US" b="1" dirty="0" smtClean="0"/>
              <a:t>Interactive and transactional web applications</a:t>
            </a:r>
          </a:p>
          <a:p>
            <a:r>
              <a:rPr lang="en-US" b="1" dirty="0" smtClean="0"/>
              <a:t>Workflow-based web applications</a:t>
            </a:r>
          </a:p>
          <a:p>
            <a:r>
              <a:rPr lang="en-US" b="1" dirty="0" smtClean="0"/>
              <a:t>Collaborative and social web applications</a:t>
            </a:r>
          </a:p>
          <a:p>
            <a:r>
              <a:rPr lang="en-US" b="1" dirty="0" smtClean="0"/>
              <a:t>Portal-oriented web applications</a:t>
            </a:r>
          </a:p>
          <a:p>
            <a:r>
              <a:rPr lang="en-US" b="1" dirty="0" smtClean="0"/>
              <a:t>Ubiquitous web applications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78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FF0000"/>
                </a:solidFill>
              </a:rPr>
              <a:t>originator</a:t>
            </a:r>
            <a:r>
              <a:rPr lang="en-US" sz="2400" b="1" dirty="0"/>
              <a:t> to Web applications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FF0000"/>
                </a:solidFill>
              </a:rPr>
              <a:t>Static</a:t>
            </a:r>
            <a:r>
              <a:rPr lang="en-US" sz="2400" b="1" dirty="0"/>
              <a:t> HTML documents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FF0000"/>
                </a:solidFill>
              </a:rPr>
              <a:t>Manual</a:t>
            </a:r>
            <a:r>
              <a:rPr lang="en-US" sz="2400" b="1" dirty="0"/>
              <a:t> updates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Pros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/>
              <a:t>Simple, stable, short response times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Cons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/>
              <a:t>High management costs for frequent updates &amp; large collections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/>
              <a:t>More prone to inconsistent/redundant info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FF0000"/>
                </a:solidFill>
              </a:rPr>
              <a:t>Example: </a:t>
            </a:r>
            <a:r>
              <a:rPr lang="en-US" sz="2400" b="1" dirty="0"/>
              <a:t>static home pages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9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600" b="1" dirty="0"/>
              <a:t>Not only read-only content but also allow </a:t>
            </a:r>
            <a:r>
              <a:rPr lang="en-US" sz="2600" b="1" dirty="0">
                <a:solidFill>
                  <a:srgbClr val="FF0000"/>
                </a:solidFill>
              </a:rPr>
              <a:t>content modification</a:t>
            </a:r>
          </a:p>
          <a:p>
            <a:pPr>
              <a:lnSpc>
                <a:spcPct val="90000"/>
              </a:lnSpc>
              <a:defRPr/>
            </a:pPr>
            <a:r>
              <a:rPr lang="en-US" sz="2600" b="1" dirty="0"/>
              <a:t>Come with the introduction of </a:t>
            </a:r>
            <a:r>
              <a:rPr lang="en-US" sz="2600" b="1" dirty="0">
                <a:solidFill>
                  <a:srgbClr val="FF0000"/>
                </a:solidFill>
              </a:rPr>
              <a:t>HTML forms</a:t>
            </a:r>
          </a:p>
          <a:p>
            <a:pPr>
              <a:lnSpc>
                <a:spcPct val="90000"/>
              </a:lnSpc>
              <a:defRPr/>
            </a:pPr>
            <a:r>
              <a:rPr lang="en-US" sz="2600" b="1" dirty="0">
                <a:solidFill>
                  <a:srgbClr val="FF0000"/>
                </a:solidFill>
              </a:rPr>
              <a:t>Simple</a:t>
            </a:r>
            <a:r>
              <a:rPr lang="en-US" sz="2600" b="1" dirty="0"/>
              <a:t> interactivity</a:t>
            </a:r>
          </a:p>
          <a:p>
            <a:pPr>
              <a:lnSpc>
                <a:spcPct val="90000"/>
              </a:lnSpc>
              <a:defRPr/>
            </a:pPr>
            <a:r>
              <a:rPr lang="en-US" sz="2600" b="1" dirty="0">
                <a:solidFill>
                  <a:srgbClr val="FF0000"/>
                </a:solidFill>
              </a:rPr>
              <a:t>Dynamic</a:t>
            </a:r>
            <a:r>
              <a:rPr lang="en-US" sz="2600" b="1" dirty="0"/>
              <a:t> page creation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b="1" dirty="0"/>
              <a:t>Web </a:t>
            </a:r>
            <a:r>
              <a:rPr lang="en-US" sz="2600" b="1" dirty="0">
                <a:solidFill>
                  <a:srgbClr val="FF0000"/>
                </a:solidFill>
              </a:rPr>
              <a:t>pages and links </a:t>
            </a:r>
            <a:r>
              <a:rPr lang="en-US" sz="2600" b="1" dirty="0"/>
              <a:t>to other pages generated dynamically based on user input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1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66635593"/>
              </p:ext>
            </p:extLst>
          </p:nvPr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FF0000"/>
                </a:solidFill>
              </a:rPr>
              <a:t>Content updates </a:t>
            </a:r>
            <a:r>
              <a:rPr lang="en-US" sz="2400" b="1" dirty="0"/>
              <a:t>-&gt; Transactions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/>
              <a:t>Database connectivity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/>
              <a:t>Increased complexity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FF0000"/>
                </a:solidFill>
              </a:rPr>
              <a:t>Examples: </a:t>
            </a:r>
            <a:r>
              <a:rPr lang="en-US" sz="2400" b="1" dirty="0"/>
              <a:t>news sites, booking systems, online banking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5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Designed to handle business processes across </a:t>
            </a:r>
            <a:r>
              <a:rPr lang="en-US" b="1" dirty="0">
                <a:solidFill>
                  <a:srgbClr val="FF0000"/>
                </a:solidFill>
              </a:rPr>
              <a:t>departments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organizations</a:t>
            </a:r>
            <a:r>
              <a:rPr lang="en-US" b="1" dirty="0"/>
              <a:t>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enterprises</a:t>
            </a:r>
          </a:p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</a:rPr>
              <a:t>Automates</a:t>
            </a:r>
            <a:r>
              <a:rPr lang="en-US" b="1" dirty="0" smtClean="0"/>
              <a:t> processes consisting of series of steps</a:t>
            </a:r>
            <a:endParaRPr lang="en-US" b="1" dirty="0"/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Business logic </a:t>
            </a:r>
            <a:r>
              <a:rPr lang="en-US" b="1" dirty="0"/>
              <a:t>defines the </a:t>
            </a:r>
            <a:r>
              <a:rPr lang="en-US" b="1" dirty="0" smtClean="0"/>
              <a:t>structure</a:t>
            </a: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High complexity</a:t>
            </a:r>
            <a:r>
              <a:rPr lang="en-US" b="1" dirty="0"/>
              <a:t>; autonomous entities </a:t>
            </a:r>
          </a:p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</a:rPr>
              <a:t>Examples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/>
              <a:t>B2B </a:t>
            </a:r>
            <a:r>
              <a:rPr lang="en-US" b="1" dirty="0" smtClean="0"/>
              <a:t>and </a:t>
            </a:r>
            <a:r>
              <a:rPr lang="en-US" b="1" dirty="0"/>
              <a:t>e-Government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1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100" b="1" dirty="0">
                <a:solidFill>
                  <a:srgbClr val="FF0000"/>
                </a:solidFill>
              </a:rPr>
              <a:t>Unstructured</a:t>
            </a:r>
            <a:r>
              <a:rPr lang="en-US" sz="2100" b="1" dirty="0"/>
              <a:t>, </a:t>
            </a:r>
            <a:r>
              <a:rPr lang="en-US" sz="2100" b="1" dirty="0">
                <a:solidFill>
                  <a:srgbClr val="FF0000"/>
                </a:solidFill>
              </a:rPr>
              <a:t>cooperative</a:t>
            </a:r>
            <a:r>
              <a:rPr lang="en-US" sz="2100" b="1" dirty="0"/>
              <a:t> environments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b="1" dirty="0"/>
              <a:t>Support shared information workspaces to </a:t>
            </a:r>
            <a:r>
              <a:rPr lang="en-US" sz="2100" b="1" dirty="0">
                <a:solidFill>
                  <a:srgbClr val="FF0000"/>
                </a:solidFill>
              </a:rPr>
              <a:t>create</a:t>
            </a:r>
            <a:r>
              <a:rPr lang="en-US" sz="2100" b="1" dirty="0"/>
              <a:t>, </a:t>
            </a:r>
            <a:r>
              <a:rPr lang="en-US" sz="2100" b="1" dirty="0">
                <a:solidFill>
                  <a:srgbClr val="FF0000"/>
                </a:solidFill>
              </a:rPr>
              <a:t>edit </a:t>
            </a:r>
            <a:r>
              <a:rPr lang="en-US" sz="2100" b="1" dirty="0"/>
              <a:t>and </a:t>
            </a:r>
            <a:r>
              <a:rPr lang="en-US" sz="2100" b="1" dirty="0">
                <a:solidFill>
                  <a:srgbClr val="FF0000"/>
                </a:solidFill>
              </a:rPr>
              <a:t>manage</a:t>
            </a:r>
            <a:r>
              <a:rPr lang="en-US" sz="2100" b="1" dirty="0"/>
              <a:t> shared information</a:t>
            </a:r>
          </a:p>
          <a:p>
            <a:pPr>
              <a:lnSpc>
                <a:spcPct val="80000"/>
              </a:lnSpc>
              <a:defRPr/>
            </a:pPr>
            <a:r>
              <a:rPr lang="en-US" sz="2100" b="1" dirty="0">
                <a:solidFill>
                  <a:srgbClr val="FF0000"/>
                </a:solidFill>
              </a:rPr>
              <a:t>Interpersonal communication</a:t>
            </a:r>
            <a:r>
              <a:rPr lang="en-US" sz="2100" b="1" dirty="0"/>
              <a:t> is paramount</a:t>
            </a:r>
          </a:p>
          <a:p>
            <a:pPr>
              <a:lnSpc>
                <a:spcPct val="80000"/>
              </a:lnSpc>
              <a:defRPr/>
            </a:pPr>
            <a:r>
              <a:rPr lang="en-US" sz="2100" b="1" dirty="0">
                <a:solidFill>
                  <a:srgbClr val="FF0000"/>
                </a:solidFill>
              </a:rPr>
              <a:t>Classic example: </a:t>
            </a:r>
            <a:r>
              <a:rPr lang="en-US" sz="2100" b="1" dirty="0"/>
              <a:t>Wikis</a:t>
            </a:r>
          </a:p>
          <a:p>
            <a:pPr>
              <a:lnSpc>
                <a:spcPct val="80000"/>
              </a:lnSpc>
              <a:defRPr/>
            </a:pPr>
            <a:r>
              <a:rPr lang="en-US" sz="2100" b="1" dirty="0"/>
              <a:t>The Social Web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b="1" dirty="0"/>
              <a:t>Unrecognizability traditionally characterized </a:t>
            </a:r>
            <a:r>
              <a:rPr lang="en-US" sz="2100" b="1" dirty="0">
                <a:solidFill>
                  <a:srgbClr val="FF0000"/>
                </a:solidFill>
              </a:rPr>
              <a:t>WWW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b="1" dirty="0"/>
              <a:t>Moving towards </a:t>
            </a:r>
            <a:r>
              <a:rPr lang="en-US" sz="2100" b="1" dirty="0">
                <a:solidFill>
                  <a:srgbClr val="FF0000"/>
                </a:solidFill>
              </a:rPr>
              <a:t>communities of interest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b="1" dirty="0">
                <a:solidFill>
                  <a:srgbClr val="FF0000"/>
                </a:solidFill>
              </a:rPr>
              <a:t>Examples: </a:t>
            </a:r>
            <a:r>
              <a:rPr lang="en-US" sz="2100" b="1" dirty="0"/>
              <a:t>Blogs, </a:t>
            </a:r>
            <a:r>
              <a:rPr lang="en-US" sz="2100" b="1" dirty="0" err="1"/>
              <a:t>facebook</a:t>
            </a:r>
            <a:r>
              <a:rPr lang="en-US" sz="2100" b="1" dirty="0"/>
              <a:t>, twitter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0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O</a:t>
            </a:r>
            <a:r>
              <a:rPr lang="en-US" b="1" dirty="0" smtClean="0"/>
              <a:t>ne specially-designed</a:t>
            </a:r>
            <a:r>
              <a:rPr lang="en-US" b="1" dirty="0"/>
              <a:t> at a </a:t>
            </a:r>
            <a:r>
              <a:rPr lang="en-US" b="1" dirty="0" smtClean="0"/>
              <a:t>website</a:t>
            </a:r>
            <a:r>
              <a:rPr lang="en-US" b="1" dirty="0"/>
              <a:t> which brings information together from diverse sources in a uniform </a:t>
            </a:r>
            <a:r>
              <a:rPr lang="en-US" b="1" dirty="0" smtClean="0"/>
              <a:t>way</a:t>
            </a:r>
          </a:p>
          <a:p>
            <a:pPr>
              <a:lnSpc>
                <a:spcPct val="110000"/>
              </a:lnSpc>
            </a:pPr>
            <a:r>
              <a:rPr lang="en-US" b="1" dirty="0"/>
              <a:t>E</a:t>
            </a:r>
            <a:r>
              <a:rPr lang="en-US" b="1" dirty="0" smtClean="0"/>
              <a:t>ach </a:t>
            </a:r>
            <a:r>
              <a:rPr lang="en-US" b="1" dirty="0"/>
              <a:t>information source gets its dedicated </a:t>
            </a:r>
            <a:r>
              <a:rPr lang="en-US" b="1" dirty="0" smtClean="0"/>
              <a:t>area</a:t>
            </a:r>
          </a:p>
          <a:p>
            <a:pPr>
              <a:lnSpc>
                <a:spcPct val="110000"/>
              </a:lnSpc>
              <a:defRPr/>
            </a:pPr>
            <a:r>
              <a:rPr lang="en-US" b="1" dirty="0">
                <a:solidFill>
                  <a:srgbClr val="FF0000"/>
                </a:solidFill>
              </a:rPr>
              <a:t>Specialized portals</a:t>
            </a:r>
          </a:p>
          <a:p>
            <a:pPr lvl="1">
              <a:lnSpc>
                <a:spcPct val="110000"/>
              </a:lnSpc>
              <a:defRPr/>
            </a:pPr>
            <a:r>
              <a:rPr lang="en-US" b="1" dirty="0"/>
              <a:t>Business portals </a:t>
            </a:r>
            <a:endParaRPr lang="en-US" b="1" dirty="0" smtClean="0"/>
          </a:p>
          <a:p>
            <a:pPr lvl="1">
              <a:lnSpc>
                <a:spcPct val="110000"/>
              </a:lnSpc>
              <a:defRPr/>
            </a:pPr>
            <a:r>
              <a:rPr lang="en-US" b="1" dirty="0" smtClean="0"/>
              <a:t>Marketplace </a:t>
            </a:r>
            <a:r>
              <a:rPr lang="en-US" b="1" dirty="0"/>
              <a:t>portals </a:t>
            </a:r>
            <a:endParaRPr lang="en-US" b="1" dirty="0" smtClean="0"/>
          </a:p>
          <a:p>
            <a:pPr lvl="1">
              <a:lnSpc>
                <a:spcPct val="110000"/>
              </a:lnSpc>
              <a:defRPr/>
            </a:pPr>
            <a:r>
              <a:rPr lang="en-US" b="1" dirty="0" smtClean="0"/>
              <a:t>Community portals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2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Customized services delivered anywhere via </a:t>
            </a:r>
            <a:r>
              <a:rPr lang="en-US" b="1" dirty="0">
                <a:solidFill>
                  <a:srgbClr val="FF0000"/>
                </a:solidFill>
              </a:rPr>
              <a:t>multiple devices</a:t>
            </a:r>
          </a:p>
          <a:p>
            <a:r>
              <a:rPr lang="en-US" b="1" dirty="0"/>
              <a:t>Still an emerging field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7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5.7 Categories of Web Applications (development history vs complexity)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 flipV="1">
            <a:off x="981419" y="1097280"/>
            <a:ext cx="0" cy="353568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9409" tIns="39704" rIns="79409" bIns="39704"/>
          <a:lstStyle/>
          <a:p>
            <a:pPr defTabSz="79408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981419" y="4632960"/>
            <a:ext cx="672973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9409" tIns="39704" rIns="79409" bIns="39704"/>
          <a:lstStyle/>
          <a:p>
            <a:pPr defTabSz="79408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1121622" y="3883660"/>
            <a:ext cx="1331926" cy="62738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79409" tIns="39704" rIns="79409" bIns="39704" anchor="ctr"/>
          <a:lstStyle/>
          <a:p>
            <a:pPr algn="ctr" defTabSz="794080"/>
            <a:r>
              <a:rPr lang="en-US" b="1" dirty="0">
                <a:latin typeface="Times New Roman" pitchFamily="18" charset="0"/>
              </a:rPr>
              <a:t>Doc-Centric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1612331" y="3291840"/>
            <a:ext cx="1331926" cy="627380"/>
          </a:xfrm>
          <a:prstGeom prst="ellipse">
            <a:avLst/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79409" tIns="39704" rIns="79409" bIns="39704" anchor="ctr"/>
          <a:lstStyle/>
          <a:p>
            <a:pPr algn="ctr" defTabSz="794080"/>
            <a:r>
              <a:rPr lang="en-US" b="1" dirty="0">
                <a:latin typeface="Times New Roman" pitchFamily="18" charset="0"/>
              </a:rPr>
              <a:t>Interactive</a:t>
            </a: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2313345" y="2804160"/>
            <a:ext cx="1331926" cy="627380"/>
          </a:xfrm>
          <a:prstGeom prst="ellipse">
            <a:avLst/>
          </a:prstGeom>
          <a:solidFill>
            <a:srgbClr val="CC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79409" tIns="39704" rIns="79409" bIns="39704" anchor="ctr"/>
          <a:lstStyle/>
          <a:p>
            <a:pPr algn="ctr" defTabSz="794080"/>
            <a:r>
              <a:rPr lang="en-US" b="1" dirty="0">
                <a:latin typeface="Times New Roman" pitchFamily="18" charset="0"/>
              </a:rPr>
              <a:t>Transactional</a:t>
            </a:r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3154561" y="2438400"/>
            <a:ext cx="1331926" cy="627380"/>
          </a:xfrm>
          <a:prstGeom prst="ellipse">
            <a:avLst/>
          </a:prstGeom>
          <a:solidFill>
            <a:srgbClr val="FF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79409" tIns="39704" rIns="79409" bIns="39704" anchor="ctr"/>
          <a:lstStyle/>
          <a:p>
            <a:pPr algn="ctr" defTabSz="794080"/>
            <a:r>
              <a:rPr lang="en-US" b="1" dirty="0">
                <a:latin typeface="Times New Roman" pitchFamily="18" charset="0"/>
              </a:rPr>
              <a:t>Workflow</a:t>
            </a:r>
          </a:p>
          <a:p>
            <a:pPr algn="ctr" defTabSz="794080"/>
            <a:r>
              <a:rPr lang="en-US" b="1" dirty="0">
                <a:latin typeface="Times New Roman" pitchFamily="18" charset="0"/>
              </a:rPr>
              <a:t>Based</a:t>
            </a:r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5573058" y="1863969"/>
            <a:ext cx="1331926" cy="62738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79409" tIns="39704" rIns="79409" bIns="39704" anchor="ctr"/>
          <a:lstStyle/>
          <a:p>
            <a:pPr algn="ctr" defTabSz="794080"/>
            <a:r>
              <a:rPr lang="en-US" b="1" dirty="0">
                <a:solidFill>
                  <a:srgbClr val="EEECE1"/>
                </a:solidFill>
                <a:latin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</a:rPr>
              <a:t>Social Web</a:t>
            </a: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3995777" y="1889760"/>
            <a:ext cx="1331926" cy="627380"/>
          </a:xfrm>
          <a:prstGeom prst="ellipse">
            <a:avLst/>
          </a:prstGeom>
          <a:solidFill>
            <a:srgbClr val="FF99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79409" tIns="39704" rIns="79409" bIns="39704" anchor="ctr"/>
          <a:lstStyle/>
          <a:p>
            <a:pPr algn="ctr" defTabSz="794080"/>
            <a:r>
              <a:rPr lang="en-US" b="1" dirty="0">
                <a:latin typeface="Times New Roman" pitchFamily="18" charset="0"/>
              </a:rPr>
              <a:t>Collaborative</a:t>
            </a:r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4869422" y="1262380"/>
            <a:ext cx="1331926" cy="627380"/>
          </a:xfrm>
          <a:prstGeom prst="ellipse">
            <a:avLst/>
          </a:prstGeom>
          <a:solidFill>
            <a:srgbClr val="CC6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79409" tIns="39704" rIns="79409" bIns="39704" anchor="ctr"/>
          <a:lstStyle/>
          <a:p>
            <a:pPr algn="ctr" defTabSz="794080"/>
            <a:r>
              <a:rPr lang="en-US" b="1" dirty="0">
                <a:solidFill>
                  <a:srgbClr val="1F497D"/>
                </a:solidFill>
                <a:latin typeface="Times New Roman" pitchFamily="18" charset="0"/>
              </a:rPr>
              <a:t>Ubiquitous</a:t>
            </a: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5047298" y="2804160"/>
            <a:ext cx="1331926" cy="62738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79409" tIns="39704" rIns="79409" bIns="39704" anchor="ctr"/>
          <a:lstStyle/>
          <a:p>
            <a:pPr algn="ctr" defTabSz="794080"/>
            <a:r>
              <a:rPr lang="en-US" b="1" dirty="0">
                <a:latin typeface="Times New Roman" pitchFamily="18" charset="0"/>
              </a:rPr>
              <a:t>Portal</a:t>
            </a:r>
          </a:p>
          <a:p>
            <a:pPr algn="ctr" defTabSz="794080"/>
            <a:r>
              <a:rPr lang="en-US" b="1" dirty="0">
                <a:latin typeface="Times New Roman" pitchFamily="18" charset="0"/>
              </a:rPr>
              <a:t>Oriented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3014359" y="4754881"/>
            <a:ext cx="2608155" cy="40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409" tIns="39704" rIns="79409" bIns="397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794080" eaLnBrk="1" hangingPunct="1"/>
            <a:r>
              <a:rPr lang="en-US" sz="2100" b="1" dirty="0">
                <a:solidFill>
                  <a:prstClr val="black"/>
                </a:solidFill>
                <a:latin typeface="Times New Roman" pitchFamily="18" charset="0"/>
              </a:rPr>
              <a:t>Development History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 rot="-5400000">
            <a:off x="-185420" y="2612012"/>
            <a:ext cx="1492465" cy="40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409" tIns="39704" rIns="79409" bIns="397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794080" eaLnBrk="1" hangingPunct="1"/>
            <a:r>
              <a:rPr lang="en-US" sz="2100" b="1" dirty="0">
                <a:solidFill>
                  <a:prstClr val="black"/>
                </a:solidFill>
                <a:latin typeface="Times New Roman" pitchFamily="18" charset="0"/>
              </a:rPr>
              <a:t>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3" y="304800"/>
            <a:ext cx="7570947" cy="914400"/>
          </a:xfrm>
        </p:spPr>
        <p:txBody>
          <a:bodyPr>
            <a:normAutofit/>
          </a:bodyPr>
          <a:lstStyle/>
          <a:p>
            <a:pPr marL="365689" indent="-255983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4800" b="1" u="sng" dirty="0">
                <a:latin typeface="Bookman Old Style" panose="02050604050505020204" pitchFamily="18" charset="0"/>
              </a:rPr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82" y="1295401"/>
            <a:ext cx="7772400" cy="35814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Computer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TECHNOLOGIES &amp; PROGRAMMING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CSC-536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Couse Credit Hours: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(3 0)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 lectures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course excluding exams.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BC-0B66-4C71-A568-B2F606B93D2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6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FF0000"/>
                </a:solidFill>
              </a:rPr>
              <a:t>How</a:t>
            </a:r>
            <a:r>
              <a:rPr lang="en-US" b="1" dirty="0" smtClean="0"/>
              <a:t> do Web applications differ from traditional applications?</a:t>
            </a:r>
          </a:p>
          <a:p>
            <a:pPr eaLnBrk="1" hangingPunct="1">
              <a:defRPr/>
            </a:pPr>
            <a:r>
              <a:rPr lang="en-US" b="1" dirty="0" smtClean="0"/>
              <a:t>3 dimensions </a:t>
            </a:r>
          </a:p>
          <a:p>
            <a:pPr lvl="1">
              <a:defRPr/>
            </a:pPr>
            <a:r>
              <a:rPr lang="en-US" b="1" dirty="0" smtClean="0"/>
              <a:t>Product-based</a:t>
            </a:r>
          </a:p>
          <a:p>
            <a:pPr lvl="1">
              <a:defRPr/>
            </a:pPr>
            <a:r>
              <a:rPr lang="en-US" b="1" dirty="0" smtClean="0"/>
              <a:t>Usage-based</a:t>
            </a:r>
          </a:p>
          <a:p>
            <a:pPr lvl="1">
              <a:defRPr/>
            </a:pPr>
            <a:r>
              <a:rPr lang="en-US" b="1" dirty="0" smtClean="0"/>
              <a:t>Development-based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6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7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/>
              <a:t>Product-related characteristics constitute the </a:t>
            </a:r>
            <a:r>
              <a:rPr lang="en-US" b="1" dirty="0" smtClean="0">
                <a:solidFill>
                  <a:srgbClr val="FF0000"/>
                </a:solidFill>
              </a:rPr>
              <a:t>“building blocks” </a:t>
            </a:r>
            <a:r>
              <a:rPr lang="en-US" b="1" dirty="0" smtClean="0"/>
              <a:t>of a Web application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/>
              <a:t>Content:</a:t>
            </a:r>
            <a:endParaRPr lang="en-US" b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b="1" dirty="0"/>
              <a:t>Document character &amp; multimedia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FF0000"/>
                </a:solidFill>
              </a:rPr>
              <a:t>Quality demands: </a:t>
            </a:r>
            <a:r>
              <a:rPr lang="en-US" sz="2800" b="1" dirty="0"/>
              <a:t>current, exact, consistent, reliable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8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64309090"/>
              </p:ext>
            </p:extLst>
          </p:nvPr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7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/>
              <a:t>Navigation Structure (Hypertext</a:t>
            </a:r>
            <a:r>
              <a:rPr lang="en-US" b="1" dirty="0" smtClean="0"/>
              <a:t>):</a:t>
            </a:r>
            <a:endParaRPr lang="en-US" b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 smtClean="0"/>
              <a:t>Non-linearity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rgbClr val="FF0000"/>
                </a:solidFill>
              </a:rPr>
              <a:t>Potential problems: </a:t>
            </a:r>
            <a:r>
              <a:rPr lang="en-US" b="1" dirty="0" smtClean="0"/>
              <a:t>Disorientation &amp; cognitive overload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/>
              <a:t>User interface (Presentation</a:t>
            </a:r>
            <a:r>
              <a:rPr lang="en-US" b="1" dirty="0" smtClean="0"/>
              <a:t>):</a:t>
            </a:r>
            <a:endParaRPr lang="en-US" b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 smtClean="0"/>
              <a:t>Appearance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 smtClean="0"/>
              <a:t>Self-explanation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8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0608" y="1280161"/>
            <a:ext cx="7991555" cy="362077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/>
              <a:t>Much </a:t>
            </a:r>
            <a:r>
              <a:rPr lang="en-US" b="1" dirty="0" smtClean="0">
                <a:solidFill>
                  <a:srgbClr val="FF0000"/>
                </a:solidFill>
              </a:rPr>
              <a:t>greater diversity </a:t>
            </a:r>
            <a:r>
              <a:rPr lang="en-US" b="1" dirty="0" smtClean="0"/>
              <a:t>compared to traditional non-Web applications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b="1" dirty="0"/>
              <a:t>Users vary in numbers, cultural background, devices, h/w, s/w, location etc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/>
              <a:t>Social Context (Users):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FF0000"/>
                </a:solidFill>
              </a:rPr>
              <a:t>Spontaneity </a:t>
            </a:r>
            <a:r>
              <a:rPr lang="en-US" sz="2800" b="1" dirty="0"/>
              <a:t>- scalability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FF0000"/>
                </a:solidFill>
              </a:rPr>
              <a:t>Heterogeneous</a:t>
            </a:r>
            <a:r>
              <a:rPr lang="en-US" sz="2800" b="1" dirty="0"/>
              <a:t> groups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1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90441570"/>
              </p:ext>
            </p:extLst>
          </p:nvPr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8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rgbClr val="FF0000"/>
                </a:solidFill>
              </a:rPr>
              <a:t>Technical Context </a:t>
            </a:r>
            <a:r>
              <a:rPr lang="en-US" b="1" dirty="0"/>
              <a:t>(Network &amp; Devices)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 smtClean="0"/>
              <a:t>Quality-of-Service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rgbClr val="FF0000"/>
                </a:solidFill>
              </a:rPr>
              <a:t>Natural Context </a:t>
            </a:r>
            <a:r>
              <a:rPr lang="en-US" b="1" dirty="0"/>
              <a:t>(Place &amp; Time</a:t>
            </a:r>
            <a:r>
              <a:rPr lang="en-US" b="1" dirty="0" smtClean="0"/>
              <a:t>):</a:t>
            </a:r>
            <a:endParaRPr lang="en-US" b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 err="1" smtClean="0"/>
              <a:t>Globality</a:t>
            </a:r>
            <a:endParaRPr lang="en-US" b="1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 smtClean="0"/>
              <a:t>Availability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09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711" y="1158240"/>
            <a:ext cx="7290541" cy="420624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/>
              <a:t>The Development Team: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FF0000"/>
                </a:solidFill>
              </a:rPr>
              <a:t>Multidisciplinary</a:t>
            </a:r>
            <a:r>
              <a:rPr lang="en-US" sz="2800" b="1" dirty="0"/>
              <a:t> – print publishing, s/w development, marketing &amp; computing, art &amp; technology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/>
              <a:t>Technical Infrastructure: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b="1" dirty="0"/>
              <a:t>Lack of control on the </a:t>
            </a:r>
            <a:r>
              <a:rPr lang="en-US" sz="2800" b="1" dirty="0">
                <a:solidFill>
                  <a:srgbClr val="FF0000"/>
                </a:solidFill>
              </a:rPr>
              <a:t>client side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5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711" y="1158240"/>
            <a:ext cx="7290541" cy="420624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 smtClean="0"/>
              <a:t>Integration:</a:t>
            </a:r>
            <a:endParaRPr lang="en-US" b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rgbClr val="FF0000"/>
                </a:solidFill>
              </a:rPr>
              <a:t>Internal</a:t>
            </a:r>
            <a:r>
              <a:rPr lang="en-US" b="1" dirty="0" smtClean="0"/>
              <a:t>: with existing legacy systems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rgbClr val="FF0000"/>
                </a:solidFill>
              </a:rPr>
              <a:t>External</a:t>
            </a:r>
            <a:r>
              <a:rPr lang="en-US" b="1" dirty="0"/>
              <a:t>:</a:t>
            </a:r>
            <a:r>
              <a:rPr lang="en-US" b="1" dirty="0" smtClean="0"/>
              <a:t> with Web services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rgbClr val="FF0000"/>
                </a:solidFill>
              </a:rPr>
              <a:t>Integration issues: </a:t>
            </a:r>
            <a:r>
              <a:rPr lang="en-US" b="1" dirty="0" smtClean="0"/>
              <a:t>correct interaction, guaranteed </a:t>
            </a:r>
            <a:r>
              <a:rPr lang="en-US" b="1" dirty="0" err="1" smtClean="0"/>
              <a:t>QoS</a:t>
            </a:r>
            <a:endParaRPr lang="en-US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4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41819566"/>
              </p:ext>
            </p:extLst>
          </p:nvPr>
        </p:nvGraphicFramePr>
        <p:xfrm>
          <a:off x="420609" y="219710"/>
          <a:ext cx="757094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09" y="1280161"/>
            <a:ext cx="7781251" cy="3620770"/>
          </a:xfrm>
        </p:spPr>
        <p:txBody>
          <a:bodyPr/>
          <a:lstStyle/>
          <a:p>
            <a:r>
              <a:rPr lang="en-US" b="1" dirty="0"/>
              <a:t>Web engineering extends </a:t>
            </a:r>
            <a:r>
              <a:rPr lang="en-US" b="1" i="1" dirty="0"/>
              <a:t>Software Engineering</a:t>
            </a:r>
            <a:r>
              <a:rPr lang="en-US" b="1" dirty="0"/>
              <a:t> to Web </a:t>
            </a:r>
            <a:r>
              <a:rPr lang="en-US" b="1" dirty="0" smtClean="0"/>
              <a:t>applications</a:t>
            </a:r>
          </a:p>
          <a:p>
            <a:r>
              <a:rPr lang="en-US" b="1" dirty="0" smtClean="0"/>
              <a:t>Why web engineering?</a:t>
            </a:r>
          </a:p>
          <a:p>
            <a:r>
              <a:rPr lang="en-US" b="1" dirty="0" smtClean="0"/>
              <a:t>Web applications</a:t>
            </a:r>
          </a:p>
          <a:p>
            <a:r>
              <a:rPr lang="en-US" b="1" dirty="0" smtClean="0"/>
              <a:t>Categories and characteristics of web applications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8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015" y="1889760"/>
            <a:ext cx="6869933" cy="670560"/>
          </a:xfrm>
        </p:spPr>
        <p:txBody>
          <a:bodyPr>
            <a:noAutofit/>
          </a:bodyPr>
          <a:lstStyle/>
          <a:p>
            <a:pPr algn="ctr"/>
            <a:r>
              <a:rPr lang="en-US" sz="7200" b="1" u="sng" dirty="0" smtClean="0">
                <a:latin typeface="Bookman Old Style" panose="02050604050505020204" pitchFamily="18" charset="0"/>
              </a:rPr>
              <a:t>THANK YOU</a:t>
            </a:r>
            <a:endParaRPr lang="en-US" sz="7200" b="1" u="sng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00881" y="304800"/>
            <a:ext cx="7010136" cy="914400"/>
          </a:xfrm>
        </p:spPr>
        <p:txBody>
          <a:bodyPr lIns="79402" tIns="39700" rIns="79402" bIns="39700" anchor="t">
            <a:normAutofit/>
          </a:bodyPr>
          <a:lstStyle/>
          <a:p>
            <a:pPr marL="365689" indent="-255983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en-US" sz="4800" b="1" u="sng" dirty="0">
                <a:latin typeface="Bookman Old Style" panose="02050604050505020204" pitchFamily="18" charset="0"/>
              </a:rPr>
              <a:t>Course Evaluation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67481" y="1219200"/>
            <a:ext cx="8077200" cy="3657600"/>
          </a:xfrm>
        </p:spPr>
        <p:txBody>
          <a:bodyPr lIns="79402" tIns="39700" rIns="79402" bIns="39700"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1200" b="1" dirty="0">
                <a:cs typeface="Times New Roman" panose="02020603050405020304" pitchFamily="18" charset="0"/>
              </a:rPr>
              <a:t>Assignments </a:t>
            </a:r>
            <a:r>
              <a:rPr lang="en-US" altLang="en-US" sz="11200" dirty="0">
                <a:cs typeface="Times New Roman" panose="02020603050405020304" pitchFamily="18" charset="0"/>
              </a:rPr>
              <a:t>– </a:t>
            </a:r>
            <a:r>
              <a:rPr lang="en-US" altLang="en-US" sz="10100" dirty="0">
                <a:cs typeface="Times New Roman" panose="02020603050405020304" pitchFamily="18" charset="0"/>
              </a:rPr>
              <a:t>10% </a:t>
            </a:r>
            <a:r>
              <a:rPr lang="en-US" altLang="en-US" sz="9200" dirty="0">
                <a:cs typeface="Times New Roman" panose="02020603050405020304" pitchFamily="18" charset="0"/>
              </a:rPr>
              <a:t>(4 Assignments will be Conducted)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1200" b="1" dirty="0">
                <a:cs typeface="Times New Roman" panose="02020603050405020304" pitchFamily="18" charset="0"/>
              </a:rPr>
              <a:t>Quizzes</a:t>
            </a:r>
            <a:r>
              <a:rPr lang="en-US" altLang="en-US" sz="11200" dirty="0">
                <a:cs typeface="Times New Roman" panose="02020603050405020304" pitchFamily="18" charset="0"/>
              </a:rPr>
              <a:t> – </a:t>
            </a:r>
            <a:r>
              <a:rPr lang="en-US" altLang="en-US" sz="10100" dirty="0">
                <a:cs typeface="Times New Roman" panose="02020603050405020304" pitchFamily="18" charset="0"/>
              </a:rPr>
              <a:t>10%  </a:t>
            </a:r>
            <a:r>
              <a:rPr lang="en-US" altLang="en-US" sz="9200" dirty="0">
                <a:cs typeface="Times New Roman" panose="02020603050405020304" pitchFamily="18" charset="0"/>
              </a:rPr>
              <a:t>(4 Quizez will be Conducted)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1200" b="1" dirty="0" smtClean="0">
                <a:cs typeface="Times New Roman" panose="02020603050405020304" pitchFamily="18" charset="0"/>
              </a:rPr>
              <a:t>Graded Discussions Topics </a:t>
            </a:r>
            <a:r>
              <a:rPr lang="en-US" altLang="en-US" sz="11200" dirty="0" smtClean="0">
                <a:cs typeface="Times New Roman" panose="02020603050405020304" pitchFamily="18" charset="0"/>
              </a:rPr>
              <a:t>– </a:t>
            </a:r>
            <a:r>
              <a:rPr lang="en-US" altLang="en-US" sz="10100" dirty="0" smtClean="0">
                <a:cs typeface="Times New Roman" panose="02020603050405020304" pitchFamily="18" charset="0"/>
              </a:rPr>
              <a:t>05% </a:t>
            </a:r>
            <a:r>
              <a:rPr lang="en-US" altLang="en-US" sz="9200" dirty="0" smtClean="0">
                <a:cs typeface="Times New Roman" panose="02020603050405020304" pitchFamily="18" charset="0"/>
              </a:rPr>
              <a:t>(4 discussion will be conducted)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1200" b="1" dirty="0" smtClean="0">
                <a:cs typeface="Times New Roman" panose="02020603050405020304" pitchFamily="18" charset="0"/>
              </a:rPr>
              <a:t>Sessional </a:t>
            </a:r>
            <a:r>
              <a:rPr lang="en-US" altLang="en-US" sz="11200" b="1" dirty="0">
                <a:cs typeface="Times New Roman" panose="02020603050405020304" pitchFamily="18" charset="0"/>
              </a:rPr>
              <a:t>– 1 : </a:t>
            </a:r>
            <a:r>
              <a:rPr lang="en-US" altLang="en-US" sz="11200" dirty="0">
                <a:cs typeface="Times New Roman" panose="02020603050405020304" pitchFamily="18" charset="0"/>
              </a:rPr>
              <a:t>10%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1200" b="1" dirty="0">
                <a:cs typeface="Times New Roman" panose="02020603050405020304" pitchFamily="18" charset="0"/>
              </a:rPr>
              <a:t>Sessional – 2 : </a:t>
            </a:r>
            <a:r>
              <a:rPr lang="en-US" altLang="en-US" sz="11200" dirty="0">
                <a:cs typeface="Times New Roman" panose="02020603050405020304" pitchFamily="18" charset="0"/>
              </a:rPr>
              <a:t>15%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1200" b="1" dirty="0">
                <a:cs typeface="Times New Roman" panose="02020603050405020304" pitchFamily="18" charset="0"/>
              </a:rPr>
              <a:t>Final - </a:t>
            </a:r>
            <a:r>
              <a:rPr lang="en-US" altLang="en-US" sz="11200" dirty="0">
                <a:cs typeface="Times New Roman" panose="02020603050405020304" pitchFamily="18" charset="0"/>
              </a:rPr>
              <a:t>50% (All Course will be included)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200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78939" y="4587240"/>
            <a:ext cx="560811" cy="416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402" tIns="39700" rIns="79402" bIns="39700"/>
          <a:lstStyle>
            <a:lvl1pPr>
              <a:defRPr sz="2100" b="1">
                <a:solidFill>
                  <a:schemeClr val="tx1"/>
                </a:solidFill>
                <a:latin typeface="Times New Roman" pitchFamily="18" charset="0"/>
              </a:defRPr>
            </a:lvl1pPr>
            <a:lvl2pPr marL="645128" indent="-248126">
              <a:defRPr sz="2100" b="1">
                <a:solidFill>
                  <a:schemeClr val="tx1"/>
                </a:solidFill>
                <a:latin typeface="Times New Roman" pitchFamily="18" charset="0"/>
              </a:defRPr>
            </a:lvl2pPr>
            <a:lvl3pPr marL="992506" indent="-198501">
              <a:defRPr sz="2100" b="1">
                <a:solidFill>
                  <a:schemeClr val="tx1"/>
                </a:solidFill>
                <a:latin typeface="Times New Roman" pitchFamily="18" charset="0"/>
              </a:defRPr>
            </a:lvl3pPr>
            <a:lvl4pPr marL="1389508" indent="-198501">
              <a:defRPr sz="2100" b="1">
                <a:solidFill>
                  <a:schemeClr val="tx1"/>
                </a:solidFill>
                <a:latin typeface="Times New Roman" pitchFamily="18" charset="0"/>
              </a:defRPr>
            </a:lvl4pPr>
            <a:lvl5pPr marL="1786510" indent="-198501">
              <a:defRPr sz="2100" b="1">
                <a:solidFill>
                  <a:schemeClr val="tx1"/>
                </a:solidFill>
                <a:latin typeface="Times New Roman" pitchFamily="18" charset="0"/>
              </a:defRPr>
            </a:lvl5pPr>
            <a:lvl6pPr marL="2183511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6pPr>
            <a:lvl7pPr marL="2580513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7pPr>
            <a:lvl8pPr marL="2977516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8pPr>
            <a:lvl9pPr marL="3374517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773780-C74E-42D9-97A7-ED5DC127EF76}" type="slidenum">
              <a:rPr lang="en-US" altLang="en-US" sz="1200" b="0">
                <a:latin typeface="Arial" charset="0"/>
              </a:rPr>
              <a:pPr/>
              <a:t>5</a:t>
            </a:fld>
            <a:endParaRPr lang="en-US" altLang="en-US" sz="12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>
          <a:xfrm>
            <a:off x="319883" y="1219200"/>
            <a:ext cx="7898834" cy="3657600"/>
          </a:xfrm>
        </p:spPr>
        <p:txBody>
          <a:bodyPr lIns="79402" tIns="39700" rIns="79402" bIns="39700">
            <a:noAutofit/>
          </a:bodyPr>
          <a:lstStyle/>
          <a:p>
            <a:pPr marL="452541" lvl="1" indent="-342834" algn="just">
              <a:lnSpc>
                <a:spcPct val="80000"/>
              </a:lnSpc>
              <a:spcBef>
                <a:spcPts val="400"/>
              </a:spcBef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Soft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form.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541" lvl="1" indent="-342834" algn="just">
              <a:lnSpc>
                <a:spcPct val="80000"/>
              </a:lnSpc>
              <a:spcBef>
                <a:spcPts val="400"/>
              </a:spcBef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late Assignments Submission</a:t>
            </a:r>
          </a:p>
          <a:p>
            <a:pPr marL="452541" lvl="1" indent="-342834" algn="just">
              <a:lnSpc>
                <a:spcPct val="80000"/>
              </a:lnSpc>
              <a:spcBef>
                <a:spcPts val="400"/>
              </a:spcBef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is to initiate research oriented writing not “cut-copy-paste”</a:t>
            </a:r>
          </a:p>
          <a:p>
            <a:pPr marL="452541" lvl="1" indent="-342834" algn="just">
              <a:lnSpc>
                <a:spcPct val="80000"/>
              </a:lnSpc>
              <a:spcBef>
                <a:spcPts val="400"/>
              </a:spcBef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Plaragism checked will be performed if found greater then 20% will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loose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2541" lvl="1" indent="-342834" algn="just">
              <a:lnSpc>
                <a:spcPct val="80000"/>
              </a:lnSpc>
              <a:spcBef>
                <a:spcPts val="400"/>
              </a:spcBef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preparing Assignment will make you exam preparation comprehensive. 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402" tIns="39700" rIns="79402" bIns="39700"/>
          <a:lstStyle>
            <a:lvl1pPr>
              <a:defRPr sz="2100" b="1">
                <a:solidFill>
                  <a:schemeClr val="tx1"/>
                </a:solidFill>
                <a:latin typeface="Times New Roman" pitchFamily="18" charset="0"/>
              </a:defRPr>
            </a:lvl1pPr>
            <a:lvl2pPr marL="645128" indent="-248126">
              <a:defRPr sz="2100" b="1">
                <a:solidFill>
                  <a:schemeClr val="tx1"/>
                </a:solidFill>
                <a:latin typeface="Times New Roman" pitchFamily="18" charset="0"/>
              </a:defRPr>
            </a:lvl2pPr>
            <a:lvl3pPr marL="992506" indent="-198501">
              <a:defRPr sz="2100" b="1">
                <a:solidFill>
                  <a:schemeClr val="tx1"/>
                </a:solidFill>
                <a:latin typeface="Times New Roman" pitchFamily="18" charset="0"/>
              </a:defRPr>
            </a:lvl3pPr>
            <a:lvl4pPr marL="1389508" indent="-198501">
              <a:defRPr sz="2100" b="1">
                <a:solidFill>
                  <a:schemeClr val="tx1"/>
                </a:solidFill>
                <a:latin typeface="Times New Roman" pitchFamily="18" charset="0"/>
              </a:defRPr>
            </a:lvl4pPr>
            <a:lvl5pPr marL="1786510" indent="-198501">
              <a:defRPr sz="2100" b="1">
                <a:solidFill>
                  <a:schemeClr val="tx1"/>
                </a:solidFill>
                <a:latin typeface="Times New Roman" pitchFamily="18" charset="0"/>
              </a:defRPr>
            </a:lvl5pPr>
            <a:lvl6pPr marL="2183511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6pPr>
            <a:lvl7pPr marL="2580513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7pPr>
            <a:lvl8pPr marL="2977516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8pPr>
            <a:lvl9pPr marL="3374517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A6BF0C-9A35-4CA6-987C-0421BCC30F4A}" type="slidenum">
              <a:rPr lang="en-US" altLang="en-US" sz="1200" b="0">
                <a:latin typeface="Arial" charset="0"/>
              </a:rPr>
              <a:pPr/>
              <a:t>6</a:t>
            </a:fld>
            <a:endParaRPr lang="en-US" altLang="en-US" sz="1200" b="0" dirty="0">
              <a:latin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45993" y="228600"/>
            <a:ext cx="746136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952" tIns="39977" rIns="79952" bIns="39977"/>
          <a:lstStyle/>
          <a:p>
            <a:pPr marL="365689" indent="-255983" algn="ctr" defTabSz="793928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4800" b="1" u="sng" dirty="0">
                <a:latin typeface="Bookman Old Style" panose="02050604050505020204" pitchFamily="18" charset="0"/>
                <a:ea typeface="+mj-ea"/>
                <a:cs typeface="+mj-cs"/>
              </a:rPr>
              <a:t>Assignments Policies</a:t>
            </a:r>
          </a:p>
        </p:txBody>
      </p:sp>
    </p:spTree>
    <p:extLst>
      <p:ext uri="{BB962C8B-B14F-4D97-AF65-F5344CB8AC3E}">
        <p14:creationId xmlns:p14="http://schemas.microsoft.com/office/powerpoint/2010/main" val="880324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>
          <a:xfrm>
            <a:off x="258762" y="1447800"/>
            <a:ext cx="7985919" cy="3505200"/>
          </a:xfrm>
        </p:spPr>
        <p:txBody>
          <a:bodyPr lIns="79402" tIns="39700" rIns="79402" bIns="39700">
            <a:normAutofit/>
          </a:bodyPr>
          <a:lstStyle/>
          <a:p>
            <a:pPr marL="452541" lvl="1" indent="-342834" algn="just">
              <a:lnSpc>
                <a:spcPct val="80000"/>
              </a:lnSpc>
              <a:spcBef>
                <a:spcPts val="400"/>
              </a:spcBef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Quizzes will be conceptual and will require sound preparation</a:t>
            </a:r>
          </a:p>
          <a:p>
            <a:pPr marL="452541" lvl="1" indent="-342834" algn="just">
              <a:lnSpc>
                <a:spcPct val="80000"/>
              </a:lnSpc>
              <a:spcBef>
                <a:spcPts val="400"/>
              </a:spcBef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Quizzes will be Objective based (MCQS)</a:t>
            </a:r>
          </a:p>
          <a:p>
            <a:pPr marL="452541" lvl="1" indent="-342834" algn="just">
              <a:lnSpc>
                <a:spcPct val="80000"/>
              </a:lnSpc>
              <a:spcBef>
                <a:spcPts val="400"/>
              </a:spcBef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Quizzes have to be solved in allocated time span. 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402" tIns="39700" rIns="79402" bIns="39700"/>
          <a:lstStyle>
            <a:lvl1pPr>
              <a:defRPr sz="2100" b="1">
                <a:solidFill>
                  <a:schemeClr val="tx1"/>
                </a:solidFill>
                <a:latin typeface="Times New Roman" pitchFamily="18" charset="0"/>
              </a:defRPr>
            </a:lvl1pPr>
            <a:lvl2pPr marL="645128" indent="-248126">
              <a:defRPr sz="2100" b="1">
                <a:solidFill>
                  <a:schemeClr val="tx1"/>
                </a:solidFill>
                <a:latin typeface="Times New Roman" pitchFamily="18" charset="0"/>
              </a:defRPr>
            </a:lvl2pPr>
            <a:lvl3pPr marL="992506" indent="-198501">
              <a:defRPr sz="2100" b="1">
                <a:solidFill>
                  <a:schemeClr val="tx1"/>
                </a:solidFill>
                <a:latin typeface="Times New Roman" pitchFamily="18" charset="0"/>
              </a:defRPr>
            </a:lvl3pPr>
            <a:lvl4pPr marL="1389508" indent="-198501">
              <a:defRPr sz="2100" b="1">
                <a:solidFill>
                  <a:schemeClr val="tx1"/>
                </a:solidFill>
                <a:latin typeface="Times New Roman" pitchFamily="18" charset="0"/>
              </a:defRPr>
            </a:lvl4pPr>
            <a:lvl5pPr marL="1786510" indent="-198501">
              <a:defRPr sz="2100" b="1">
                <a:solidFill>
                  <a:schemeClr val="tx1"/>
                </a:solidFill>
                <a:latin typeface="Times New Roman" pitchFamily="18" charset="0"/>
              </a:defRPr>
            </a:lvl5pPr>
            <a:lvl6pPr marL="2183511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6pPr>
            <a:lvl7pPr marL="2580513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7pPr>
            <a:lvl8pPr marL="2977516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8pPr>
            <a:lvl9pPr marL="3374517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4EF1783-D20C-4251-906E-916599C2B6FD}" type="slidenum">
              <a:rPr lang="en-US" altLang="en-US" sz="1200" b="0">
                <a:latin typeface="Arial" charset="0"/>
              </a:rPr>
              <a:pPr/>
              <a:t>7</a:t>
            </a:fld>
            <a:endParaRPr lang="en-US" altLang="en-US" sz="1200" b="0" dirty="0">
              <a:latin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93239" y="225083"/>
            <a:ext cx="70101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952" tIns="39977" rIns="79952" bIns="39977"/>
          <a:lstStyle/>
          <a:p>
            <a:pPr marL="365689" indent="-255983"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4800" b="1" u="sng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ookman Old Style" panose="02050604050505020204" pitchFamily="18" charset="0"/>
                <a:ea typeface="+mj-ea"/>
                <a:cs typeface="+mj-cs"/>
              </a:rPr>
              <a:t>Quizez Policies</a:t>
            </a:r>
          </a:p>
        </p:txBody>
      </p:sp>
    </p:spTree>
    <p:extLst>
      <p:ext uri="{BB962C8B-B14F-4D97-AF65-F5344CB8AC3E}">
        <p14:creationId xmlns:p14="http://schemas.microsoft.com/office/powerpoint/2010/main" val="1902519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>
          <a:xfrm>
            <a:off x="91283" y="1066800"/>
            <a:ext cx="8077201" cy="3779520"/>
          </a:xfrm>
        </p:spPr>
        <p:txBody>
          <a:bodyPr lIns="79402" tIns="39700" rIns="79402" bIns="39700">
            <a:normAutofit/>
          </a:bodyPr>
          <a:lstStyle/>
          <a:p>
            <a:pPr marL="452541" lvl="1" indent="-342834" algn="just">
              <a:spcBef>
                <a:spcPts val="400"/>
              </a:spcBef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cs typeface="Times New Roman" panose="02020603050405020304" pitchFamily="18" charset="0"/>
              </a:rPr>
              <a:t>Exam will be 80% conceptual and 20% theoretical</a:t>
            </a:r>
          </a:p>
          <a:p>
            <a:pPr marL="452541" lvl="1" indent="-342834" algn="just">
              <a:spcBef>
                <a:spcPts val="400"/>
              </a:spcBef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sz="2200" b="1" dirty="0">
                <a:cs typeface="Times New Roman" panose="02020603050405020304" pitchFamily="18" charset="0"/>
              </a:rPr>
              <a:t>Objective </a:t>
            </a:r>
            <a:r>
              <a:rPr lang="en-US" sz="2200" dirty="0">
                <a:cs typeface="Times New Roman" panose="02020603050405020304" pitchFamily="18" charset="0"/>
              </a:rPr>
              <a:t>(MCQS, Fill the blanks, True False, Match columns,  short questions etc)</a:t>
            </a:r>
          </a:p>
          <a:p>
            <a:pPr marL="452541" lvl="1" indent="-342834" algn="just">
              <a:spcBef>
                <a:spcPts val="400"/>
              </a:spcBef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sz="2200" b="1" dirty="0">
                <a:cs typeface="Times New Roman" panose="02020603050405020304" pitchFamily="18" charset="0"/>
              </a:rPr>
              <a:t>Subjective</a:t>
            </a:r>
            <a:r>
              <a:rPr lang="en-US" sz="2200" dirty="0">
                <a:cs typeface="Times New Roman" panose="02020603050405020304" pitchFamily="18" charset="0"/>
              </a:rPr>
              <a:t> (Definitions, Differentiations, explanations, diagrams, reasoning, justifications etc)</a:t>
            </a:r>
          </a:p>
          <a:p>
            <a:pPr marL="452541" lvl="1" indent="-342834" algn="just">
              <a:spcBef>
                <a:spcPts val="400"/>
              </a:spcBef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cs typeface="Times New Roman" panose="02020603050405020304" pitchFamily="18" charset="0"/>
              </a:rPr>
              <a:t>All Assignments, Lecture notes, Slides, Text Book chapters  will ne included.</a:t>
            </a:r>
          </a:p>
          <a:p>
            <a:pPr marL="452541" lvl="1" indent="-342834" algn="just">
              <a:spcBef>
                <a:spcPts val="400"/>
              </a:spcBef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cs typeface="Times New Roman" panose="02020603050405020304" pitchFamily="18" charset="0"/>
              </a:rPr>
              <a:t>Exam will require thorough studies” and usually no choices given in the exam.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402" tIns="39700" rIns="79402" bIns="39700"/>
          <a:lstStyle>
            <a:lvl1pPr>
              <a:defRPr sz="2100" b="1">
                <a:solidFill>
                  <a:schemeClr val="tx1"/>
                </a:solidFill>
                <a:latin typeface="Times New Roman" pitchFamily="18" charset="0"/>
              </a:defRPr>
            </a:lvl1pPr>
            <a:lvl2pPr marL="645128" indent="-248126">
              <a:defRPr sz="2100" b="1">
                <a:solidFill>
                  <a:schemeClr val="tx1"/>
                </a:solidFill>
                <a:latin typeface="Times New Roman" pitchFamily="18" charset="0"/>
              </a:defRPr>
            </a:lvl2pPr>
            <a:lvl3pPr marL="992506" indent="-198501">
              <a:defRPr sz="2100" b="1">
                <a:solidFill>
                  <a:schemeClr val="tx1"/>
                </a:solidFill>
                <a:latin typeface="Times New Roman" pitchFamily="18" charset="0"/>
              </a:defRPr>
            </a:lvl3pPr>
            <a:lvl4pPr marL="1389508" indent="-198501">
              <a:defRPr sz="2100" b="1">
                <a:solidFill>
                  <a:schemeClr val="tx1"/>
                </a:solidFill>
                <a:latin typeface="Times New Roman" pitchFamily="18" charset="0"/>
              </a:defRPr>
            </a:lvl4pPr>
            <a:lvl5pPr marL="1786510" indent="-198501">
              <a:defRPr sz="2100" b="1">
                <a:solidFill>
                  <a:schemeClr val="tx1"/>
                </a:solidFill>
                <a:latin typeface="Times New Roman" pitchFamily="18" charset="0"/>
              </a:defRPr>
            </a:lvl5pPr>
            <a:lvl6pPr marL="2183511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6pPr>
            <a:lvl7pPr marL="2580513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7pPr>
            <a:lvl8pPr marL="2977516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8pPr>
            <a:lvl9pPr marL="3374517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3AB07D-67EF-4255-9319-6E915DDCE8E9}" type="slidenum">
              <a:rPr lang="en-US" altLang="en-US" sz="1200" b="0">
                <a:latin typeface="Arial" charset="0"/>
              </a:rPr>
              <a:pPr/>
              <a:t>8</a:t>
            </a:fld>
            <a:endParaRPr lang="en-US" altLang="en-US" sz="1200" b="0" dirty="0">
              <a:latin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77081" y="182880"/>
            <a:ext cx="70101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952" tIns="39977" rIns="79952" bIns="39977"/>
          <a:lstStyle/>
          <a:p>
            <a:pPr marL="365689" indent="-255983"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4800" b="1" u="sng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ookman Old Style" panose="02050604050505020204" pitchFamily="18" charset="0"/>
                <a:ea typeface="+mj-ea"/>
                <a:cs typeface="+mj-cs"/>
              </a:rPr>
              <a:t>Exam Policies</a:t>
            </a:r>
          </a:p>
        </p:txBody>
      </p:sp>
    </p:spTree>
    <p:extLst>
      <p:ext uri="{BB962C8B-B14F-4D97-AF65-F5344CB8AC3E}">
        <p14:creationId xmlns:p14="http://schemas.microsoft.com/office/powerpoint/2010/main" val="243224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" y="457200"/>
            <a:ext cx="7817974" cy="548640"/>
          </a:xfrm>
        </p:spPr>
        <p:txBody>
          <a:bodyPr lIns="79402" tIns="39700" rIns="79402" bIns="39700">
            <a:noAutofit/>
          </a:bodyPr>
          <a:lstStyle/>
          <a:p>
            <a:pPr marL="365689" indent="-255983" defTabSz="914226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4200" b="1" u="sng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ookman Old Style" panose="02050604050505020204" pitchFamily="18" charset="0"/>
              </a:rPr>
              <a:t>How to get good marks?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>
          <a:xfrm>
            <a:off x="624681" y="1066800"/>
            <a:ext cx="7290541" cy="3596640"/>
          </a:xfrm>
        </p:spPr>
        <p:txBody>
          <a:bodyPr lIns="79402" tIns="39700" rIns="79402" bIns="39700">
            <a:normAutofit/>
          </a:bodyPr>
          <a:lstStyle/>
          <a:p>
            <a:pPr marL="452541" lvl="1" indent="-342834" algn="just">
              <a:spcBef>
                <a:spcPts val="400"/>
              </a:spcBef>
              <a:buClr>
                <a:schemeClr val="tx1"/>
              </a:buClr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sz="2200" b="1" dirty="0">
                <a:cs typeface="Times New Roman" panose="02020603050405020304" pitchFamily="18" charset="0"/>
              </a:rPr>
              <a:t>Requirements</a:t>
            </a:r>
          </a:p>
          <a:p>
            <a:pPr marL="452541" lvl="1" indent="-342834" algn="just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for video lectures </a:t>
            </a:r>
          </a:p>
          <a:p>
            <a:pPr marL="452541" lvl="1" indent="-342834" algn="just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SzPct val="68000"/>
              <a:buFont typeface="Wingdings" panose="05000000000000000000" pitchFamily="2" charset="2"/>
              <a:buChar char="§"/>
              <a:defRPr/>
            </a:pPr>
            <a:r>
              <a:rPr lang="en-GB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your homework assignment independently (don’t use “google” more)</a:t>
            </a:r>
          </a:p>
          <a:p>
            <a:pPr marL="452541" lvl="1" indent="-342834" algn="just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to Avoid (Cut-Copy-Paste Culture, Carelessness)</a:t>
            </a:r>
          </a:p>
          <a:p>
            <a:pPr marL="452541" lvl="1" indent="-342834" algn="just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to do (Innovation, Confidence, Work Attitude)</a:t>
            </a:r>
          </a:p>
          <a:p>
            <a:pPr marL="452541" lvl="1" indent="-342834" algn="just">
              <a:lnSpc>
                <a:spcPct val="80000"/>
              </a:lnSpc>
              <a:spcBef>
                <a:spcPts val="400"/>
              </a:spcBef>
              <a:buClr>
                <a:schemeClr val="tx1"/>
              </a:buClr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 of Maturity and continuous learning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402" tIns="39700" rIns="79402" bIns="39700"/>
          <a:lstStyle>
            <a:lvl1pPr>
              <a:defRPr sz="2100" b="1">
                <a:solidFill>
                  <a:schemeClr val="tx1"/>
                </a:solidFill>
                <a:latin typeface="Times New Roman" pitchFamily="18" charset="0"/>
              </a:defRPr>
            </a:lvl1pPr>
            <a:lvl2pPr marL="645128" indent="-248126">
              <a:defRPr sz="2100" b="1">
                <a:solidFill>
                  <a:schemeClr val="tx1"/>
                </a:solidFill>
                <a:latin typeface="Times New Roman" pitchFamily="18" charset="0"/>
              </a:defRPr>
            </a:lvl2pPr>
            <a:lvl3pPr marL="992506" indent="-198501">
              <a:defRPr sz="2100" b="1">
                <a:solidFill>
                  <a:schemeClr val="tx1"/>
                </a:solidFill>
                <a:latin typeface="Times New Roman" pitchFamily="18" charset="0"/>
              </a:defRPr>
            </a:lvl3pPr>
            <a:lvl4pPr marL="1389508" indent="-198501">
              <a:defRPr sz="2100" b="1">
                <a:solidFill>
                  <a:schemeClr val="tx1"/>
                </a:solidFill>
                <a:latin typeface="Times New Roman" pitchFamily="18" charset="0"/>
              </a:defRPr>
            </a:lvl4pPr>
            <a:lvl5pPr marL="1786510" indent="-198501">
              <a:defRPr sz="2100" b="1">
                <a:solidFill>
                  <a:schemeClr val="tx1"/>
                </a:solidFill>
                <a:latin typeface="Times New Roman" pitchFamily="18" charset="0"/>
              </a:defRPr>
            </a:lvl5pPr>
            <a:lvl6pPr marL="2183511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6pPr>
            <a:lvl7pPr marL="2580513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7pPr>
            <a:lvl8pPr marL="2977516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8pPr>
            <a:lvl9pPr marL="3374517" indent="-19850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01416D-5D48-4D3F-91EF-D1AC52B2D60C}" type="slidenum">
              <a:rPr lang="en-US" altLang="en-US" sz="1200" b="0">
                <a:latin typeface="Arial" charset="0"/>
              </a:rPr>
              <a:pPr/>
              <a:t>9</a:t>
            </a:fld>
            <a:endParaRPr lang="en-US" altLang="en-US" sz="12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205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1692</Words>
  <Application>Microsoft Office PowerPoint</Application>
  <PresentationFormat>Custom</PresentationFormat>
  <Paragraphs>363</Paragraphs>
  <Slides>48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Office Theme</vt:lpstr>
      <vt:lpstr>1_Office Theme</vt:lpstr>
      <vt:lpstr>Clip</vt:lpstr>
      <vt:lpstr>Microsoft ClipArt Gallery</vt:lpstr>
      <vt:lpstr>PowerPoint Presentation</vt:lpstr>
      <vt:lpstr>Course Introduction</vt:lpstr>
      <vt:lpstr>PREFACE</vt:lpstr>
      <vt:lpstr>Course Information</vt:lpstr>
      <vt:lpstr>Course Evaluation</vt:lpstr>
      <vt:lpstr>PowerPoint Presentation</vt:lpstr>
      <vt:lpstr>PowerPoint Presentation</vt:lpstr>
      <vt:lpstr>PowerPoint Presentation</vt:lpstr>
      <vt:lpstr>How to get good marks?</vt:lpstr>
      <vt:lpstr>Online Resources</vt:lpstr>
      <vt:lpstr>Books</vt:lpstr>
      <vt:lpstr>Contact</vt:lpstr>
      <vt:lpstr>PowerPoint Presentation</vt:lpstr>
      <vt:lpstr>PowerPoint Presentation</vt:lpstr>
      <vt:lpstr>PowerPoint Presentation</vt:lpstr>
      <vt:lpstr>PowerPoint Presentation</vt:lpstr>
      <vt:lpstr>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5.7 Categories of Web Applications (development history vs complexity)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PROJECT</dc:title>
  <dc:creator>Minaaaay</dc:creator>
  <cp:lastModifiedBy>user</cp:lastModifiedBy>
  <cp:revision>206</cp:revision>
  <dcterms:created xsi:type="dcterms:W3CDTF">2014-12-18T13:46:34Z</dcterms:created>
  <dcterms:modified xsi:type="dcterms:W3CDTF">2016-02-01T13:02:58Z</dcterms:modified>
</cp:coreProperties>
</file>