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drawing54.xml" ContentType="application/vnd.ms-office.drawingml.diagramDrawing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20.xml" ContentType="application/vnd.openxmlformats-officedocument.drawingml.diagramLayout+xml"/>
  <Default Extension="png" ContentType="image/png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diagrams/drawing3.xml" ContentType="application/vnd.ms-office.drawingml.diagramDrawing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diagrams/quickStyle58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diagrams/drawing48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layout58.xml" ContentType="application/vnd.openxmlformats-officedocument.drawingml.diagramLayout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7.xml" ContentType="application/vnd.openxmlformats-officedocument.drawingml.diagramColors+xml"/>
  <Override PartName="/ppt/diagrams/drawing8.xml" ContentType="application/vnd.ms-office.drawingml.diagramDrawing+xml"/>
  <Override PartName="/ppt/diagrams/drawing51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notesSlides/notesSlide4.xml" ContentType="application/vnd.openxmlformats-officedocument.presentationml.notesSlide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diagrams/quickStyle19.xml" ContentType="application/vnd.openxmlformats-officedocument.drawingml.diagramStyle+xml"/>
  <Default Extension="wmf" ContentType="image/x-wmf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diagrams/drawing56.xml" ContentType="application/vnd.ms-office.drawingml.diagramDrawing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drawing34.xml" ContentType="application/vnd.ms-office.drawingml.diagramDrawing+xml"/>
  <Override PartName="/ppt/diagrams/drawing45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colors54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diagrams/drawing5.xml" ContentType="application/vnd.ms-office.drawingml.diagramDrawing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quickStyle38.xml" ContentType="application/vnd.openxmlformats-officedocument.drawingml.diagramStyle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layout49.xml" ContentType="application/vnd.openxmlformats-officedocument.drawingml.diagramLayout+xml"/>
  <Override PartName="/ppt/diagrams/drawing17.xml" ContentType="application/vnd.ms-office.drawingml.diagramDrawing+xml"/>
  <Override PartName="/ppt/diagrams/drawing28.xml" ContentType="application/vnd.ms-office.drawingml.diagramDrawing+xml"/>
  <Override PartName="/ppt/diagrams/layout27.xml" ContentType="application/vnd.openxmlformats-officedocument.drawingml.diagramLayout+xml"/>
  <Override PartName="/ppt/diagrams/quickStyle52.xml" ContentType="application/vnd.openxmlformats-officedocument.drawingml.diagramStyle+xml"/>
  <Override PartName="/ppt/diagrams/drawing53.xml" ContentType="application/vnd.ms-office.drawingml.diagramDrawing+xml"/>
  <Override PartName="/ppt/diagrams/layout16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colors48.xml" ContentType="application/vnd.openxmlformats-officedocument.drawingml.diagramColors+xml"/>
  <Override PartName="/ppt/diagrams/drawing42.xml" ContentType="application/vnd.ms-office.drawingml.diagramDrawing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layout52.xml" ContentType="application/vnd.openxmlformats-officedocument.drawingml.diagramLayout+xml"/>
  <Override PartName="/ppt/diagrams/drawing31.xml" ContentType="application/vnd.ms-office.drawingml.diagramDrawing+xml"/>
  <Override PartName="/ppt/diagrams/drawing20.xml" ContentType="application/vnd.ms-office.drawingml.diagramDrawing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diagrams/quickStyle57.xml" ContentType="application/vnd.openxmlformats-officedocument.drawingml.diagramStyl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layout57.xml" ContentType="application/vnd.openxmlformats-officedocument.drawingml.diagramLayout+xml"/>
  <Override PartName="/ppt/diagrams/drawing47.xml" ContentType="application/vnd.ms-office.drawingml.diagramDrawing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ata58.xml" ContentType="application/vnd.openxmlformats-officedocument.drawingml.diagramData+xml"/>
  <Override PartName="/ppt/diagrams/drawing50.xml" ContentType="application/vnd.ms-office.drawingml.diagramDrawing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drawing19.xml" ContentType="application/vnd.ms-office.drawingml.diagramDrawing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diagrams/drawing55.xml" ContentType="application/vnd.ms-office.drawingml.diagramDrawing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layout54.xml" ContentType="application/vnd.openxmlformats-officedocument.drawingml.diagramLayout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49.xml" ContentType="application/vnd.ms-office.drawingml.diagramDrawing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colors58.xml" ContentType="application/vnd.openxmlformats-officedocument.drawingml.diagramColors+xml"/>
  <Override PartName="/ppt/diagrams/drawing16.xml" ContentType="application/vnd.ms-office.drawingml.diagramDrawing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drawing52.xml" ContentType="application/vnd.ms-office.drawingml.diagramDrawing+xml"/>
  <Override PartName="/ppt/diagrams/drawing41.xml" ContentType="application/vnd.ms-office.drawingml.diagramDrawing+xml"/>
  <Override PartName="/ppt/diagrams/drawing9.xml" ContentType="application/vnd.ms-office.drawingml.diagramDrawing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drawing30.xml" ContentType="application/vnd.ms-office.drawingml.diagramDrawing+xml"/>
  <Override PartName="/ppt/diagrams/colors14.xml" ContentType="application/vnd.openxmlformats-officedocument.drawingml.diagramColors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ata52.xml" ContentType="application/vnd.openxmlformats-officedocument.drawingml.diagramData+xml"/>
  <Override PartName="/ppt/diagrams/drawing1.xml" ContentType="application/vnd.ms-office.drawingml.diagramDrawing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data30.xml" ContentType="application/vnd.openxmlformats-officedocument.drawingml.diagramData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diagrams/drawing57.xml" ContentType="application/vnd.ms-office.drawingml.diagramDrawing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diagrams/quickStyle45.xml" ContentType="application/vnd.openxmlformats-officedocument.drawingml.diagramStyle+xml"/>
  <Override PartName="/ppt/diagrams/drawing46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quickStyle34.xml" ContentType="application/vnd.openxmlformats-officedocument.drawingml.diagramStyle+xml"/>
  <Override PartName="/ppt/diagrams/layout56.xml" ContentType="application/vnd.openxmlformats-officedocument.drawingml.diagramLayout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layout45.xml" ContentType="application/vnd.openxmlformats-officedocument.drawingml.diagramLayout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55.xml" ContentType="application/vnd.openxmlformats-officedocument.drawingml.diagramColors+xml"/>
  <Override PartName="/ppt/diagrams/data57.xml" ContentType="application/vnd.openxmlformats-officedocument.drawingml.diagramData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58.xml" ContentType="application/vnd.openxmlformats-officedocument.presentationml.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68" r:id="rId2"/>
    <p:sldId id="369" r:id="rId3"/>
    <p:sldId id="256" r:id="rId4"/>
    <p:sldId id="286" r:id="rId5"/>
    <p:sldId id="293" r:id="rId6"/>
    <p:sldId id="294" r:id="rId7"/>
    <p:sldId id="302" r:id="rId8"/>
    <p:sldId id="303" r:id="rId9"/>
    <p:sldId id="304" r:id="rId10"/>
    <p:sldId id="305" r:id="rId11"/>
    <p:sldId id="333" r:id="rId12"/>
    <p:sldId id="311" r:id="rId13"/>
    <p:sldId id="312" r:id="rId14"/>
    <p:sldId id="317" r:id="rId15"/>
    <p:sldId id="316" r:id="rId16"/>
    <p:sldId id="315" r:id="rId17"/>
    <p:sldId id="314" r:id="rId18"/>
    <p:sldId id="313" r:id="rId19"/>
    <p:sldId id="318" r:id="rId20"/>
    <p:sldId id="335" r:id="rId21"/>
    <p:sldId id="319" r:id="rId22"/>
    <p:sldId id="322" r:id="rId23"/>
    <p:sldId id="321" r:id="rId24"/>
    <p:sldId id="320" r:id="rId25"/>
    <p:sldId id="336" r:id="rId26"/>
    <p:sldId id="334" r:id="rId27"/>
    <p:sldId id="324" r:id="rId28"/>
    <p:sldId id="325" r:id="rId29"/>
    <p:sldId id="327" r:id="rId30"/>
    <p:sldId id="328" r:id="rId31"/>
    <p:sldId id="329" r:id="rId32"/>
    <p:sldId id="330" r:id="rId33"/>
    <p:sldId id="331" r:id="rId34"/>
    <p:sldId id="337" r:id="rId35"/>
    <p:sldId id="339" r:id="rId36"/>
    <p:sldId id="340" r:id="rId37"/>
    <p:sldId id="341" r:id="rId38"/>
    <p:sldId id="365" r:id="rId39"/>
    <p:sldId id="342" r:id="rId40"/>
    <p:sldId id="366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4" r:id="rId61"/>
    <p:sldId id="362" r:id="rId62"/>
    <p:sldId id="367" r:id="rId63"/>
  </p:sldIdLst>
  <p:sldSz cx="9144000" cy="6858000" type="screen4x3"/>
  <p:notesSz cx="6858000" cy="9144000"/>
  <p:defaultTextStyle>
    <a:defPPr>
      <a:defRPr lang="en-US"/>
    </a:defPPr>
    <a:lvl1pPr marL="0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2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9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5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1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7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2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0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02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C3557B18-276D-4934-87E3-6AEB93AD7289}" type="presOf" srcId="{1A4D2600-6C97-4F32-B00F-D96585924F45}" destId="{FE07BE64-8717-48DF-AE6A-829B547CC5F7}" srcOrd="0" destOrd="0" presId="urn:microsoft.com/office/officeart/2005/8/layout/vList2"/>
    <dgm:cxn modelId="{F3DFA5C5-D5D1-4638-AECD-9FCF6C8B07F0}" type="presOf" srcId="{FD71A567-23F0-42D0-A2E6-3886C0DAA8C4}" destId="{A066085A-9674-46E4-B0BF-D0C728A69A1C}" srcOrd="0" destOrd="0" presId="urn:microsoft.com/office/officeart/2005/8/layout/vList2"/>
    <dgm:cxn modelId="{7077668E-1FF8-410E-9A7F-5EE94C050A2D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1.2 Common approaches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D2FFC7-BE01-45BC-B1E6-CC3B6522CA22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9F767EEA-E1C2-4BE3-BA30-FAAA82186C89}" type="presOf" srcId="{EF0F8E5E-03FC-43FC-A864-7B1F52DA47A3}" destId="{E2514D99-8F44-4A9E-A855-A08AB2C3673E}" srcOrd="0" destOrd="0" presId="urn:microsoft.com/office/officeart/2005/8/layout/vList2"/>
    <dgm:cxn modelId="{C369FF96-EDFB-4CAC-9C74-0BC22FB47800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48C3B4-959F-412F-9FBB-C45793CAA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8BF622-6134-45DE-A546-4D8643061AF1}">
      <dgm:prSet custT="1"/>
      <dgm:spPr/>
      <dgm:t>
        <a:bodyPr/>
        <a:lstStyle/>
        <a:p>
          <a:pPr algn="ctr" rtl="0"/>
          <a:r>
            <a:rPr lang="en-US" sz="3600" b="1" dirty="0" smtClean="0"/>
            <a:t>2. Requirements for a web application development process</a:t>
          </a:r>
          <a:endParaRPr lang="en-US" sz="3600" b="1" dirty="0"/>
        </a:p>
      </dgm:t>
    </dgm:pt>
    <dgm:pt modelId="{C470828E-BFB3-43D3-8D04-7B16065DF51A}" type="parTrans" cxnId="{AAF09FE6-7B65-4AB9-93E8-4AC39C0C985C}">
      <dgm:prSet/>
      <dgm:spPr/>
      <dgm:t>
        <a:bodyPr/>
        <a:lstStyle/>
        <a:p>
          <a:endParaRPr lang="en-US"/>
        </a:p>
      </dgm:t>
    </dgm:pt>
    <dgm:pt modelId="{53AD2974-5BCD-4F38-844C-9154E8029A34}" type="sibTrans" cxnId="{AAF09FE6-7B65-4AB9-93E8-4AC39C0C985C}">
      <dgm:prSet/>
      <dgm:spPr/>
      <dgm:t>
        <a:bodyPr/>
        <a:lstStyle/>
        <a:p>
          <a:endParaRPr lang="en-US"/>
        </a:p>
      </dgm:t>
    </dgm:pt>
    <dgm:pt modelId="{92B527A9-14A5-4AC8-891D-B517BB22057A}" type="pres">
      <dgm:prSet presAssocID="{4748C3B4-959F-412F-9FBB-C45793CAA6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77279-607B-4346-BB51-ADC5DB46A4CC}" type="pres">
      <dgm:prSet presAssocID="{368BF622-6134-45DE-A546-4D8643061A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F09FE6-7B65-4AB9-93E8-4AC39C0C985C}" srcId="{4748C3B4-959F-412F-9FBB-C45793CAA65F}" destId="{368BF622-6134-45DE-A546-4D8643061AF1}" srcOrd="0" destOrd="0" parTransId="{C470828E-BFB3-43D3-8D04-7B16065DF51A}" sibTransId="{53AD2974-5BCD-4F38-844C-9154E8029A34}"/>
    <dgm:cxn modelId="{6E3FB678-FCA3-46D1-B4C6-6610D59729ED}" type="presOf" srcId="{4748C3B4-959F-412F-9FBB-C45793CAA65F}" destId="{92B527A9-14A5-4AC8-891D-B517BB22057A}" srcOrd="0" destOrd="0" presId="urn:microsoft.com/office/officeart/2005/8/layout/vList2"/>
    <dgm:cxn modelId="{1A837D56-32CA-43D2-962E-784BF6989A0A}" type="presOf" srcId="{368BF622-6134-45DE-A546-4D8643061AF1}" destId="{91477279-607B-4346-BB51-ADC5DB46A4CC}" srcOrd="0" destOrd="0" presId="urn:microsoft.com/office/officeart/2005/8/layout/vList2"/>
    <dgm:cxn modelId="{B5D1EAA5-667B-4AD6-AFFD-7A4277E9DFF2}" type="presParOf" srcId="{92B527A9-14A5-4AC8-891D-B517BB22057A}" destId="{91477279-607B-4346-BB51-ADC5DB46A4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48C3B4-959F-412F-9FBB-C45793CAA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BF622-6134-45DE-A546-4D8643061AF1}">
      <dgm:prSet custT="1"/>
      <dgm:spPr/>
      <dgm:t>
        <a:bodyPr/>
        <a:lstStyle/>
        <a:p>
          <a:pPr algn="ctr" rtl="0"/>
          <a:r>
            <a:rPr lang="en-US" sz="3600" b="1" dirty="0" smtClean="0"/>
            <a:t>2. Requirements for a web application development process…</a:t>
          </a:r>
          <a:endParaRPr lang="en-US" sz="3600" b="1" dirty="0"/>
        </a:p>
      </dgm:t>
    </dgm:pt>
    <dgm:pt modelId="{C470828E-BFB3-43D3-8D04-7B16065DF51A}" type="parTrans" cxnId="{AAF09FE6-7B65-4AB9-93E8-4AC39C0C985C}">
      <dgm:prSet/>
      <dgm:spPr/>
      <dgm:t>
        <a:bodyPr/>
        <a:lstStyle/>
        <a:p>
          <a:endParaRPr lang="en-US"/>
        </a:p>
      </dgm:t>
    </dgm:pt>
    <dgm:pt modelId="{53AD2974-5BCD-4F38-844C-9154E8029A34}" type="sibTrans" cxnId="{AAF09FE6-7B65-4AB9-93E8-4AC39C0C985C}">
      <dgm:prSet/>
      <dgm:spPr/>
      <dgm:t>
        <a:bodyPr/>
        <a:lstStyle/>
        <a:p>
          <a:endParaRPr lang="en-US"/>
        </a:p>
      </dgm:t>
    </dgm:pt>
    <dgm:pt modelId="{92B527A9-14A5-4AC8-891D-B517BB22057A}" type="pres">
      <dgm:prSet presAssocID="{4748C3B4-959F-412F-9FBB-C45793CAA6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77279-607B-4346-BB51-ADC5DB46A4CC}" type="pres">
      <dgm:prSet presAssocID="{368BF622-6134-45DE-A546-4D8643061A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3EF82-62F4-48B5-810F-FC6F78C152EA}" type="presOf" srcId="{4748C3B4-959F-412F-9FBB-C45793CAA65F}" destId="{92B527A9-14A5-4AC8-891D-B517BB22057A}" srcOrd="0" destOrd="0" presId="urn:microsoft.com/office/officeart/2005/8/layout/vList2"/>
    <dgm:cxn modelId="{0E0AB93C-83E9-4288-939C-BC24263CFC9E}" type="presOf" srcId="{368BF622-6134-45DE-A546-4D8643061AF1}" destId="{91477279-607B-4346-BB51-ADC5DB46A4CC}" srcOrd="0" destOrd="0" presId="urn:microsoft.com/office/officeart/2005/8/layout/vList2"/>
    <dgm:cxn modelId="{AAF09FE6-7B65-4AB9-93E8-4AC39C0C985C}" srcId="{4748C3B4-959F-412F-9FBB-C45793CAA65F}" destId="{368BF622-6134-45DE-A546-4D8643061AF1}" srcOrd="0" destOrd="0" parTransId="{C470828E-BFB3-43D3-8D04-7B16065DF51A}" sibTransId="{53AD2974-5BCD-4F38-844C-9154E8029A34}"/>
    <dgm:cxn modelId="{AE12CAC1-FB11-487A-B33B-99396BE9C523}" type="presParOf" srcId="{92B527A9-14A5-4AC8-891D-B517BB22057A}" destId="{91477279-607B-4346-BB51-ADC5DB46A4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48C3B4-959F-412F-9FBB-C45793CAA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BF622-6134-45DE-A546-4D8643061AF1}">
      <dgm:prSet custT="1"/>
      <dgm:spPr/>
      <dgm:t>
        <a:bodyPr/>
        <a:lstStyle/>
        <a:p>
          <a:pPr algn="ctr" rtl="0"/>
          <a:r>
            <a:rPr lang="en-US" sz="3600" b="1" dirty="0" smtClean="0"/>
            <a:t>2. Requirements for a web application development process…</a:t>
          </a:r>
          <a:endParaRPr lang="en-US" sz="3600" b="1" dirty="0"/>
        </a:p>
      </dgm:t>
    </dgm:pt>
    <dgm:pt modelId="{C470828E-BFB3-43D3-8D04-7B16065DF51A}" type="parTrans" cxnId="{AAF09FE6-7B65-4AB9-93E8-4AC39C0C985C}">
      <dgm:prSet/>
      <dgm:spPr/>
      <dgm:t>
        <a:bodyPr/>
        <a:lstStyle/>
        <a:p>
          <a:endParaRPr lang="en-US"/>
        </a:p>
      </dgm:t>
    </dgm:pt>
    <dgm:pt modelId="{53AD2974-5BCD-4F38-844C-9154E8029A34}" type="sibTrans" cxnId="{AAF09FE6-7B65-4AB9-93E8-4AC39C0C985C}">
      <dgm:prSet/>
      <dgm:spPr/>
      <dgm:t>
        <a:bodyPr/>
        <a:lstStyle/>
        <a:p>
          <a:endParaRPr lang="en-US"/>
        </a:p>
      </dgm:t>
    </dgm:pt>
    <dgm:pt modelId="{92B527A9-14A5-4AC8-891D-B517BB22057A}" type="pres">
      <dgm:prSet presAssocID="{4748C3B4-959F-412F-9FBB-C45793CAA6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77279-607B-4346-BB51-ADC5DB46A4CC}" type="pres">
      <dgm:prSet presAssocID="{368BF622-6134-45DE-A546-4D8643061A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D84B3E-CB66-4AF2-AF45-99F1D0E4F013}" type="presOf" srcId="{4748C3B4-959F-412F-9FBB-C45793CAA65F}" destId="{92B527A9-14A5-4AC8-891D-B517BB22057A}" srcOrd="0" destOrd="0" presId="urn:microsoft.com/office/officeart/2005/8/layout/vList2"/>
    <dgm:cxn modelId="{C5364327-F416-4496-9CF0-30CA4DF6164D}" type="presOf" srcId="{368BF622-6134-45DE-A546-4D8643061AF1}" destId="{91477279-607B-4346-BB51-ADC5DB46A4CC}" srcOrd="0" destOrd="0" presId="urn:microsoft.com/office/officeart/2005/8/layout/vList2"/>
    <dgm:cxn modelId="{AAF09FE6-7B65-4AB9-93E8-4AC39C0C985C}" srcId="{4748C3B4-959F-412F-9FBB-C45793CAA65F}" destId="{368BF622-6134-45DE-A546-4D8643061AF1}" srcOrd="0" destOrd="0" parTransId="{C470828E-BFB3-43D3-8D04-7B16065DF51A}" sibTransId="{53AD2974-5BCD-4F38-844C-9154E8029A34}"/>
    <dgm:cxn modelId="{DE659ED7-6197-4B07-8F5C-54664D3398D3}" type="presParOf" srcId="{92B527A9-14A5-4AC8-891D-B517BB22057A}" destId="{91477279-607B-4346-BB51-ADC5DB46A4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48C3B4-959F-412F-9FBB-C45793CAA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BF622-6134-45DE-A546-4D8643061AF1}">
      <dgm:prSet custT="1"/>
      <dgm:spPr/>
      <dgm:t>
        <a:bodyPr/>
        <a:lstStyle/>
        <a:p>
          <a:pPr algn="ctr" rtl="0"/>
          <a:r>
            <a:rPr lang="en-US" sz="3600" b="1" dirty="0" smtClean="0"/>
            <a:t>2. Requirements for a web application development process…</a:t>
          </a:r>
          <a:endParaRPr lang="en-US" sz="3600" b="1" dirty="0"/>
        </a:p>
      </dgm:t>
    </dgm:pt>
    <dgm:pt modelId="{C470828E-BFB3-43D3-8D04-7B16065DF51A}" type="parTrans" cxnId="{AAF09FE6-7B65-4AB9-93E8-4AC39C0C985C}">
      <dgm:prSet/>
      <dgm:spPr/>
      <dgm:t>
        <a:bodyPr/>
        <a:lstStyle/>
        <a:p>
          <a:endParaRPr lang="en-US"/>
        </a:p>
      </dgm:t>
    </dgm:pt>
    <dgm:pt modelId="{53AD2974-5BCD-4F38-844C-9154E8029A34}" type="sibTrans" cxnId="{AAF09FE6-7B65-4AB9-93E8-4AC39C0C985C}">
      <dgm:prSet/>
      <dgm:spPr/>
      <dgm:t>
        <a:bodyPr/>
        <a:lstStyle/>
        <a:p>
          <a:endParaRPr lang="en-US"/>
        </a:p>
      </dgm:t>
    </dgm:pt>
    <dgm:pt modelId="{92B527A9-14A5-4AC8-891D-B517BB22057A}" type="pres">
      <dgm:prSet presAssocID="{4748C3B4-959F-412F-9FBB-C45793CAA6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77279-607B-4346-BB51-ADC5DB46A4CC}" type="pres">
      <dgm:prSet presAssocID="{368BF622-6134-45DE-A546-4D8643061A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F21D2-1532-4A84-B9F5-B0A6B07997F3}" type="presOf" srcId="{4748C3B4-959F-412F-9FBB-C45793CAA65F}" destId="{92B527A9-14A5-4AC8-891D-B517BB22057A}" srcOrd="0" destOrd="0" presId="urn:microsoft.com/office/officeart/2005/8/layout/vList2"/>
    <dgm:cxn modelId="{AAF09FE6-7B65-4AB9-93E8-4AC39C0C985C}" srcId="{4748C3B4-959F-412F-9FBB-C45793CAA65F}" destId="{368BF622-6134-45DE-A546-4D8643061AF1}" srcOrd="0" destOrd="0" parTransId="{C470828E-BFB3-43D3-8D04-7B16065DF51A}" sibTransId="{53AD2974-5BCD-4F38-844C-9154E8029A34}"/>
    <dgm:cxn modelId="{3E5029FF-41AB-4A2B-A6C9-88DAAD0353DB}" type="presOf" srcId="{368BF622-6134-45DE-A546-4D8643061AF1}" destId="{91477279-607B-4346-BB51-ADC5DB46A4CC}" srcOrd="0" destOrd="0" presId="urn:microsoft.com/office/officeart/2005/8/layout/vList2"/>
    <dgm:cxn modelId="{711861A2-A1BF-4C08-8478-E2219933AF1B}" type="presParOf" srcId="{92B527A9-14A5-4AC8-891D-B517BB22057A}" destId="{91477279-607B-4346-BB51-ADC5DB46A4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48C3B4-959F-412F-9FBB-C45793CAA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BF622-6134-45DE-A546-4D8643061AF1}">
      <dgm:prSet custT="1"/>
      <dgm:spPr/>
      <dgm:t>
        <a:bodyPr/>
        <a:lstStyle/>
        <a:p>
          <a:pPr algn="ctr" rtl="0"/>
          <a:r>
            <a:rPr lang="en-US" sz="3600" b="1" dirty="0" smtClean="0"/>
            <a:t>2. Requirements for a web application development process…</a:t>
          </a:r>
          <a:endParaRPr lang="en-US" sz="3600" b="1" dirty="0"/>
        </a:p>
      </dgm:t>
    </dgm:pt>
    <dgm:pt modelId="{C470828E-BFB3-43D3-8D04-7B16065DF51A}" type="parTrans" cxnId="{AAF09FE6-7B65-4AB9-93E8-4AC39C0C985C}">
      <dgm:prSet/>
      <dgm:spPr/>
      <dgm:t>
        <a:bodyPr/>
        <a:lstStyle/>
        <a:p>
          <a:endParaRPr lang="en-US"/>
        </a:p>
      </dgm:t>
    </dgm:pt>
    <dgm:pt modelId="{53AD2974-5BCD-4F38-844C-9154E8029A34}" type="sibTrans" cxnId="{AAF09FE6-7B65-4AB9-93E8-4AC39C0C985C}">
      <dgm:prSet/>
      <dgm:spPr/>
      <dgm:t>
        <a:bodyPr/>
        <a:lstStyle/>
        <a:p>
          <a:endParaRPr lang="en-US"/>
        </a:p>
      </dgm:t>
    </dgm:pt>
    <dgm:pt modelId="{92B527A9-14A5-4AC8-891D-B517BB22057A}" type="pres">
      <dgm:prSet presAssocID="{4748C3B4-959F-412F-9FBB-C45793CAA6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77279-607B-4346-BB51-ADC5DB46A4CC}" type="pres">
      <dgm:prSet presAssocID="{368BF622-6134-45DE-A546-4D8643061A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F09FE6-7B65-4AB9-93E8-4AC39C0C985C}" srcId="{4748C3B4-959F-412F-9FBB-C45793CAA65F}" destId="{368BF622-6134-45DE-A546-4D8643061AF1}" srcOrd="0" destOrd="0" parTransId="{C470828E-BFB3-43D3-8D04-7B16065DF51A}" sibTransId="{53AD2974-5BCD-4F38-844C-9154E8029A34}"/>
    <dgm:cxn modelId="{BD4AE3BD-C9E6-4769-A90D-0F469371E8EE}" type="presOf" srcId="{368BF622-6134-45DE-A546-4D8643061AF1}" destId="{91477279-607B-4346-BB51-ADC5DB46A4CC}" srcOrd="0" destOrd="0" presId="urn:microsoft.com/office/officeart/2005/8/layout/vList2"/>
    <dgm:cxn modelId="{82345354-5C2D-4510-A804-40976661276A}" type="presOf" srcId="{4748C3B4-959F-412F-9FBB-C45793CAA65F}" destId="{92B527A9-14A5-4AC8-891D-B517BB22057A}" srcOrd="0" destOrd="0" presId="urn:microsoft.com/office/officeart/2005/8/layout/vList2"/>
    <dgm:cxn modelId="{4D5AA31F-05D7-48CE-83AF-38D8F493CBCD}" type="presParOf" srcId="{92B527A9-14A5-4AC8-891D-B517BB22057A}" destId="{91477279-607B-4346-BB51-ADC5DB46A4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48C3B4-959F-412F-9FBB-C45793CAA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BF622-6134-45DE-A546-4D8643061AF1}">
      <dgm:prSet custT="1"/>
      <dgm:spPr/>
      <dgm:t>
        <a:bodyPr/>
        <a:lstStyle/>
        <a:p>
          <a:pPr algn="ctr" rtl="0"/>
          <a:r>
            <a:rPr lang="en-US" sz="3600" b="1" dirty="0" smtClean="0"/>
            <a:t>2. Requirements for a web application development process…</a:t>
          </a:r>
          <a:endParaRPr lang="en-US" sz="3600" b="1" dirty="0"/>
        </a:p>
      </dgm:t>
    </dgm:pt>
    <dgm:pt modelId="{C470828E-BFB3-43D3-8D04-7B16065DF51A}" type="parTrans" cxnId="{AAF09FE6-7B65-4AB9-93E8-4AC39C0C985C}">
      <dgm:prSet/>
      <dgm:spPr/>
      <dgm:t>
        <a:bodyPr/>
        <a:lstStyle/>
        <a:p>
          <a:endParaRPr lang="en-US"/>
        </a:p>
      </dgm:t>
    </dgm:pt>
    <dgm:pt modelId="{53AD2974-5BCD-4F38-844C-9154E8029A34}" type="sibTrans" cxnId="{AAF09FE6-7B65-4AB9-93E8-4AC39C0C985C}">
      <dgm:prSet/>
      <dgm:spPr/>
      <dgm:t>
        <a:bodyPr/>
        <a:lstStyle/>
        <a:p>
          <a:endParaRPr lang="en-US"/>
        </a:p>
      </dgm:t>
    </dgm:pt>
    <dgm:pt modelId="{92B527A9-14A5-4AC8-891D-B517BB22057A}" type="pres">
      <dgm:prSet presAssocID="{4748C3B4-959F-412F-9FBB-C45793CAA6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77279-607B-4346-BB51-ADC5DB46A4CC}" type="pres">
      <dgm:prSet presAssocID="{368BF622-6134-45DE-A546-4D8643061A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E2AB7-9D6C-4E86-8DDD-4CFA58E7B986}" type="presOf" srcId="{368BF622-6134-45DE-A546-4D8643061AF1}" destId="{91477279-607B-4346-BB51-ADC5DB46A4CC}" srcOrd="0" destOrd="0" presId="urn:microsoft.com/office/officeart/2005/8/layout/vList2"/>
    <dgm:cxn modelId="{AAF09FE6-7B65-4AB9-93E8-4AC39C0C985C}" srcId="{4748C3B4-959F-412F-9FBB-C45793CAA65F}" destId="{368BF622-6134-45DE-A546-4D8643061AF1}" srcOrd="0" destOrd="0" parTransId="{C470828E-BFB3-43D3-8D04-7B16065DF51A}" sibTransId="{53AD2974-5BCD-4F38-844C-9154E8029A34}"/>
    <dgm:cxn modelId="{C3899758-2F4D-4143-BCD6-B9D9676C4EF3}" type="presOf" srcId="{4748C3B4-959F-412F-9FBB-C45793CAA65F}" destId="{92B527A9-14A5-4AC8-891D-B517BB22057A}" srcOrd="0" destOrd="0" presId="urn:microsoft.com/office/officeart/2005/8/layout/vList2"/>
    <dgm:cxn modelId="{8297C3E0-85EF-4A7B-AC00-A4FF129FDEC0}" type="presParOf" srcId="{92B527A9-14A5-4AC8-891D-B517BB22057A}" destId="{91477279-607B-4346-BB51-ADC5DB46A4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748C3B4-959F-412F-9FBB-C45793CAA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BF622-6134-45DE-A546-4D8643061AF1}">
      <dgm:prSet custT="1"/>
      <dgm:spPr/>
      <dgm:t>
        <a:bodyPr/>
        <a:lstStyle/>
        <a:p>
          <a:pPr algn="ctr" rtl="0"/>
          <a:r>
            <a:rPr lang="en-US" sz="3600" b="1" dirty="0" smtClean="0"/>
            <a:t>2. Requirements for a web application development process…</a:t>
          </a:r>
          <a:endParaRPr lang="en-US" sz="3600" b="1" dirty="0"/>
        </a:p>
      </dgm:t>
    </dgm:pt>
    <dgm:pt modelId="{C470828E-BFB3-43D3-8D04-7B16065DF51A}" type="parTrans" cxnId="{AAF09FE6-7B65-4AB9-93E8-4AC39C0C985C}">
      <dgm:prSet/>
      <dgm:spPr/>
      <dgm:t>
        <a:bodyPr/>
        <a:lstStyle/>
        <a:p>
          <a:endParaRPr lang="en-US"/>
        </a:p>
      </dgm:t>
    </dgm:pt>
    <dgm:pt modelId="{53AD2974-5BCD-4F38-844C-9154E8029A34}" type="sibTrans" cxnId="{AAF09FE6-7B65-4AB9-93E8-4AC39C0C985C}">
      <dgm:prSet/>
      <dgm:spPr/>
      <dgm:t>
        <a:bodyPr/>
        <a:lstStyle/>
        <a:p>
          <a:endParaRPr lang="en-US"/>
        </a:p>
      </dgm:t>
    </dgm:pt>
    <dgm:pt modelId="{92B527A9-14A5-4AC8-891D-B517BB22057A}" type="pres">
      <dgm:prSet presAssocID="{4748C3B4-959F-412F-9FBB-C45793CAA6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477279-607B-4346-BB51-ADC5DB46A4CC}" type="pres">
      <dgm:prSet presAssocID="{368BF622-6134-45DE-A546-4D8643061A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F09FE6-7B65-4AB9-93E8-4AC39C0C985C}" srcId="{4748C3B4-959F-412F-9FBB-C45793CAA65F}" destId="{368BF622-6134-45DE-A546-4D8643061AF1}" srcOrd="0" destOrd="0" parTransId="{C470828E-BFB3-43D3-8D04-7B16065DF51A}" sibTransId="{53AD2974-5BCD-4F38-844C-9154E8029A34}"/>
    <dgm:cxn modelId="{746E3860-441C-4AAE-912A-6C68EB646E17}" type="presOf" srcId="{368BF622-6134-45DE-A546-4D8643061AF1}" destId="{91477279-607B-4346-BB51-ADC5DB46A4CC}" srcOrd="0" destOrd="0" presId="urn:microsoft.com/office/officeart/2005/8/layout/vList2"/>
    <dgm:cxn modelId="{248C95DC-E68A-4E8A-AFB4-CA7189372F90}" type="presOf" srcId="{4748C3B4-959F-412F-9FBB-C45793CAA65F}" destId="{92B527A9-14A5-4AC8-891D-B517BB22057A}" srcOrd="0" destOrd="0" presId="urn:microsoft.com/office/officeart/2005/8/layout/vList2"/>
    <dgm:cxn modelId="{811F5C38-8D54-4F85-AE1B-1023CFEF2824}" type="presParOf" srcId="{92B527A9-14A5-4AC8-891D-B517BB22057A}" destId="{91477279-607B-4346-BB51-ADC5DB46A4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BA2BEF-B2EE-4ED9-A59E-2331A88527AD}" type="presOf" srcId="{0F709AB0-99B4-4FBA-8368-222C02EFAE73}" destId="{620A0238-BAB3-48D3-9CCF-55132E00674D}" srcOrd="0" destOrd="0" presId="urn:microsoft.com/office/officeart/2005/8/layout/vList2"/>
    <dgm:cxn modelId="{7F976D98-9DCC-4328-AF0A-27DD797EEDE1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03C1A773-62EE-40FC-94AF-DE06C2384E56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185F92-9A6A-4EEB-AE5E-84FED56B363A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FA473C0B-7CD4-45E0-BD21-B513A42DE0B1}" type="presOf" srcId="{0F709AB0-99B4-4FBA-8368-222C02EFAE73}" destId="{620A0238-BAB3-48D3-9CCF-55132E00674D}" srcOrd="0" destOrd="0" presId="urn:microsoft.com/office/officeart/2005/8/layout/vList2"/>
    <dgm:cxn modelId="{2618328E-23F9-4F64-BC17-FD791B089C5C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4000" b="1" dirty="0" smtClean="0"/>
            <a:t>The web application development </a:t>
          </a:r>
        </a:p>
        <a:p>
          <a:pPr algn="ctr" rtl="0"/>
          <a:r>
            <a:rPr lang="en-US" sz="4000" b="1" dirty="0" smtClean="0"/>
            <a:t>process</a:t>
          </a:r>
          <a:endParaRPr lang="en-US" sz="40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B03BF2B4-259D-4126-AB00-23784D8A92C7}" type="presOf" srcId="{1A4D2600-6C97-4F32-B00F-D96585924F45}" destId="{FE07BE64-8717-48DF-AE6A-829B547CC5F7}" srcOrd="0" destOrd="0" presId="urn:microsoft.com/office/officeart/2005/8/layout/vList2"/>
    <dgm:cxn modelId="{972CA850-34D7-4529-9A88-B052F1B29BDB}" type="presOf" srcId="{FD71A567-23F0-42D0-A2E6-3886C0DAA8C4}" destId="{A066085A-9674-46E4-B0BF-D0C728A69A1C}" srcOrd="0" destOrd="0" presId="urn:microsoft.com/office/officeart/2005/8/layout/vList2"/>
    <dgm:cxn modelId="{1ACA1E3D-CAC5-484A-AEF5-28BB4104EFBD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B301C-D5A8-40F0-923F-E8CE9FAD35E6}" type="presOf" srcId="{FD14D03A-B439-4623-9E84-D629F303E380}" destId="{475D2CCA-4743-4674-A178-6B99F051C2A2}" srcOrd="0" destOrd="0" presId="urn:microsoft.com/office/officeart/2005/8/layout/vList2"/>
    <dgm:cxn modelId="{80DA0BA7-6F8D-49A7-9BA1-CA707F514CD6}" type="presOf" srcId="{0F709AB0-99B4-4FBA-8368-222C02EFAE73}" destId="{620A0238-BAB3-48D3-9CCF-55132E00674D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CBAC0BAD-8377-418C-84F5-FD5F42E26899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7A6CD-E06A-477E-BBBC-43454B193329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A46F2D4D-0DCA-492E-A7A8-0C8D8BBDB656}" type="presOf" srcId="{0F709AB0-99B4-4FBA-8368-222C02EFAE73}" destId="{620A0238-BAB3-48D3-9CCF-55132E00674D}" srcOrd="0" destOrd="0" presId="urn:microsoft.com/office/officeart/2005/8/layout/vList2"/>
    <dgm:cxn modelId="{7818538D-6293-4757-B2C1-0C22A62DA452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A1BA4B-13D9-491B-B464-14011C45E0C7}" type="presOf" srcId="{FD14D03A-B439-4623-9E84-D629F303E380}" destId="{475D2CCA-4743-4674-A178-6B99F051C2A2}" srcOrd="0" destOrd="0" presId="urn:microsoft.com/office/officeart/2005/8/layout/vList2"/>
    <dgm:cxn modelId="{B2ADB160-1513-4AA4-87F0-4F4A623DCE54}" type="presOf" srcId="{0F709AB0-99B4-4FBA-8368-222C02EFAE73}" destId="{620A0238-BAB3-48D3-9CCF-55132E00674D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A79F31A7-BEAD-4C9F-B79C-56E0742F6860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F37C8-F91C-48E7-80E8-3B42D3818B5E}" type="presOf" srcId="{0F709AB0-99B4-4FBA-8368-222C02EFAE73}" destId="{620A0238-BAB3-48D3-9CCF-55132E00674D}" srcOrd="0" destOrd="0" presId="urn:microsoft.com/office/officeart/2005/8/layout/vList2"/>
    <dgm:cxn modelId="{0CFAABA0-5B89-4D24-A9FB-10E67E37E200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F4F3D6B8-F499-4C9E-A936-EB9FDFAAC127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D222A-1E8B-40D4-AEC4-D32F17F32A34}" type="presOf" srcId="{0F709AB0-99B4-4FBA-8368-222C02EFAE73}" destId="{620A0238-BAB3-48D3-9CCF-55132E00674D}" srcOrd="0" destOrd="0" presId="urn:microsoft.com/office/officeart/2005/8/layout/vList2"/>
    <dgm:cxn modelId="{084A2C77-46DC-4A1F-8935-48982D0BB545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9DEC39C5-0F35-444E-9677-E8DD9136C6F8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2E3ED2-93EA-4443-9C11-6E4A4BD79875}" type="presOf" srcId="{0F709AB0-99B4-4FBA-8368-222C02EFAE73}" destId="{620A0238-BAB3-48D3-9CCF-55132E00674D}" srcOrd="0" destOrd="0" presId="urn:microsoft.com/office/officeart/2005/8/layout/vList2"/>
    <dgm:cxn modelId="{56C32ED9-7D1E-4A0A-8957-4186E60726F5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6B496957-B551-4C11-9DBA-D792B66DB3CC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 Rational unified process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165A01-C74C-4DA2-B3C5-B3E21B57BB9B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93A8195F-F0E3-4906-879F-DD6F78CFC6CD}" type="presOf" srcId="{0F709AB0-99B4-4FBA-8368-222C02EFAE73}" destId="{620A0238-BAB3-48D3-9CCF-55132E00674D}" srcOrd="0" destOrd="0" presId="urn:microsoft.com/office/officeart/2005/8/layout/vList2"/>
    <dgm:cxn modelId="{03DF0B4D-063C-4E79-8D51-276D9FCC35C5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914CB6D-13CA-4EF6-97CD-53BB57F391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6C1E19-04ED-48EA-905A-DDDD2CF8E854}">
      <dgm:prSet/>
      <dgm:spPr/>
      <dgm:t>
        <a:bodyPr/>
        <a:lstStyle/>
        <a:p>
          <a:pPr rtl="0"/>
          <a:r>
            <a:rPr lang="en-US" smtClean="0"/>
            <a:t>3. Rational unified process…</a:t>
          </a:r>
          <a:endParaRPr lang="en-US"/>
        </a:p>
      </dgm:t>
    </dgm:pt>
    <dgm:pt modelId="{84367465-6175-4D7C-B3FF-6382CC5190CB}" type="parTrans" cxnId="{535DD343-7880-4F24-BA48-49BBCBC4E53E}">
      <dgm:prSet/>
      <dgm:spPr/>
      <dgm:t>
        <a:bodyPr/>
        <a:lstStyle/>
        <a:p>
          <a:endParaRPr lang="en-US"/>
        </a:p>
      </dgm:t>
    </dgm:pt>
    <dgm:pt modelId="{DE8E282D-9CD0-4823-91EF-83F2D1957CE1}" type="sibTrans" cxnId="{535DD343-7880-4F24-BA48-49BBCBC4E53E}">
      <dgm:prSet/>
      <dgm:spPr/>
      <dgm:t>
        <a:bodyPr/>
        <a:lstStyle/>
        <a:p>
          <a:endParaRPr lang="en-US"/>
        </a:p>
      </dgm:t>
    </dgm:pt>
    <dgm:pt modelId="{EEF78119-A1D3-453E-B737-7E2053E64DC0}" type="pres">
      <dgm:prSet presAssocID="{9914CB6D-13CA-4EF6-97CD-53BB57F391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6739F5-FF1D-4811-8B7D-6407A6FCFE2F}" type="pres">
      <dgm:prSet presAssocID="{206C1E19-04ED-48EA-905A-DDDD2CF8E85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D1FFA-334E-4228-82DB-9FE6B6267057}" type="presOf" srcId="{9914CB6D-13CA-4EF6-97CD-53BB57F39154}" destId="{EEF78119-A1D3-453E-B737-7E2053E64DC0}" srcOrd="0" destOrd="0" presId="urn:microsoft.com/office/officeart/2005/8/layout/vList2"/>
    <dgm:cxn modelId="{535DD343-7880-4F24-BA48-49BBCBC4E53E}" srcId="{9914CB6D-13CA-4EF6-97CD-53BB57F39154}" destId="{206C1E19-04ED-48EA-905A-DDDD2CF8E854}" srcOrd="0" destOrd="0" parTransId="{84367465-6175-4D7C-B3FF-6382CC5190CB}" sibTransId="{DE8E282D-9CD0-4823-91EF-83F2D1957CE1}"/>
    <dgm:cxn modelId="{1433EAA6-A5D0-4C80-B9DC-142D71860F3A}" type="presOf" srcId="{206C1E19-04ED-48EA-905A-DDDD2CF8E854}" destId="{8F6739F5-FF1D-4811-8B7D-6407A6FCFE2F}" srcOrd="0" destOrd="0" presId="urn:microsoft.com/office/officeart/2005/8/layout/vList2"/>
    <dgm:cxn modelId="{C15B0673-3A38-4EC1-BD69-672FEA8DE658}" type="presParOf" srcId="{EEF78119-A1D3-453E-B737-7E2053E64DC0}" destId="{8F6739F5-FF1D-4811-8B7D-6407A6FCFE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3.1 RUP for web application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1EF4C-9A06-42AA-B615-14026E49A893}" type="presOf" srcId="{0F709AB0-99B4-4FBA-8368-222C02EFAE73}" destId="{620A0238-BAB3-48D3-9CCF-55132E00674D}" srcOrd="0" destOrd="0" presId="urn:microsoft.com/office/officeart/2005/8/layout/vList2"/>
    <dgm:cxn modelId="{3903C0F8-CDE5-4379-B38B-9885713BC1AA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E77C6470-DF37-4359-81BF-7DF4CB29F95B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3.1 RUP for web application…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7BA13-ADDD-4FD9-A14E-7B824C5891C9}" type="presOf" srcId="{0F709AB0-99B4-4FBA-8368-222C02EFAE73}" destId="{620A0238-BAB3-48D3-9CCF-55132E00674D}" srcOrd="0" destOrd="0" presId="urn:microsoft.com/office/officeart/2005/8/layout/vList2"/>
    <dgm:cxn modelId="{278266D6-CC92-4F3C-B1C0-3B1B10EFEAC2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B9EF1199-64CF-4E4F-8E33-421D12A87ADF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Summary of the last lecture</a:t>
          </a:r>
          <a:endParaRPr lang="en-US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B5E3931A-937A-407F-98C6-46C21CBAC7FD}" type="presOf" srcId="{EF0F8E5E-03FC-43FC-A864-7B1F52DA47A3}" destId="{E2514D99-8F44-4A9E-A855-A08AB2C3673E}" srcOrd="0" destOrd="0" presId="urn:microsoft.com/office/officeart/2005/8/layout/vList2"/>
    <dgm:cxn modelId="{A20BA379-7A04-402A-93D6-FEF5F4BCE4E0}" type="presOf" srcId="{CF2BF8D3-6C05-4BFE-AD90-9A7D43196170}" destId="{A11AE275-2A45-42DA-B66B-2B7954C20330}" srcOrd="0" destOrd="0" presId="urn:microsoft.com/office/officeart/2005/8/layout/vList2"/>
    <dgm:cxn modelId="{1FBADE9A-E0D9-449B-B55F-60381D73BB33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3.1 RUP for web application…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8EE97E-710E-4D6C-86BE-5B61B74AA978}" type="presOf" srcId="{0F709AB0-99B4-4FBA-8368-222C02EFAE73}" destId="{620A0238-BAB3-48D3-9CCF-55132E00674D}" srcOrd="0" destOrd="0" presId="urn:microsoft.com/office/officeart/2005/8/layout/vList2"/>
    <dgm:cxn modelId="{801129D9-CF6C-4227-A334-3BB8751E2939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D8A62309-94F7-4F3B-B541-0F61D8D98CDE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3.1 RUP for web application…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FA6C3-59F4-406C-B443-D83401E6960D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8A8CBC6E-6FE5-44DF-BF16-1C04EA30360A}" type="presOf" srcId="{0F709AB0-99B4-4FBA-8368-222C02EFAE73}" destId="{620A0238-BAB3-48D3-9CCF-55132E00674D}" srcOrd="0" destOrd="0" presId="urn:microsoft.com/office/officeart/2005/8/layout/vList2"/>
    <dgm:cxn modelId="{39BC0373-FCC2-4213-AA4A-5A8A1A915DCA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D14D03A-B439-4623-9E84-D629F303E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09AB0-99B4-4FBA-8368-222C02EFAE73}">
      <dgm:prSet/>
      <dgm:spPr/>
      <dgm:t>
        <a:bodyPr/>
        <a:lstStyle/>
        <a:p>
          <a:pPr rtl="0"/>
          <a:r>
            <a:rPr lang="en-US" dirty="0" smtClean="0"/>
            <a:t>3.1 RUP for web application…</a:t>
          </a:r>
          <a:endParaRPr lang="en-US" dirty="0"/>
        </a:p>
      </dgm:t>
    </dgm:pt>
    <dgm:pt modelId="{63FFACD2-7634-4C09-8673-0418FDF8FAEC}" type="parTrans" cxnId="{43DF6B5E-B975-4801-B2C1-A8FC1E862CC7}">
      <dgm:prSet/>
      <dgm:spPr/>
      <dgm:t>
        <a:bodyPr/>
        <a:lstStyle/>
        <a:p>
          <a:endParaRPr lang="en-US"/>
        </a:p>
      </dgm:t>
    </dgm:pt>
    <dgm:pt modelId="{DAD47EE9-1F65-4677-BC49-2EB651C0FA9D}" type="sibTrans" cxnId="{43DF6B5E-B975-4801-B2C1-A8FC1E862CC7}">
      <dgm:prSet/>
      <dgm:spPr/>
      <dgm:t>
        <a:bodyPr/>
        <a:lstStyle/>
        <a:p>
          <a:endParaRPr lang="en-US"/>
        </a:p>
      </dgm:t>
    </dgm:pt>
    <dgm:pt modelId="{475D2CCA-4743-4674-A178-6B99F051C2A2}" type="pres">
      <dgm:prSet presAssocID="{FD14D03A-B439-4623-9E84-D629F303E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0A0238-BAB3-48D3-9CCF-55132E00674D}" type="pres">
      <dgm:prSet presAssocID="{0F709AB0-99B4-4FBA-8368-222C02EFAE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3186A-D328-4783-817F-0905BE187E4E}" type="presOf" srcId="{0F709AB0-99B4-4FBA-8368-222C02EFAE73}" destId="{620A0238-BAB3-48D3-9CCF-55132E00674D}" srcOrd="0" destOrd="0" presId="urn:microsoft.com/office/officeart/2005/8/layout/vList2"/>
    <dgm:cxn modelId="{45FDCFDA-6F17-4BC2-9014-C6092C912571}" type="presOf" srcId="{FD14D03A-B439-4623-9E84-D629F303E380}" destId="{475D2CCA-4743-4674-A178-6B99F051C2A2}" srcOrd="0" destOrd="0" presId="urn:microsoft.com/office/officeart/2005/8/layout/vList2"/>
    <dgm:cxn modelId="{43DF6B5E-B975-4801-B2C1-A8FC1E862CC7}" srcId="{FD14D03A-B439-4623-9E84-D629F303E380}" destId="{0F709AB0-99B4-4FBA-8368-222C02EFAE73}" srcOrd="0" destOrd="0" parTransId="{63FFACD2-7634-4C09-8673-0418FDF8FAEC}" sibTransId="{DAD47EE9-1F65-4677-BC49-2EB651C0FA9D}"/>
    <dgm:cxn modelId="{079435D4-3393-432F-84E2-F002C42FA9E2}" type="presParOf" srcId="{475D2CCA-4743-4674-A178-6B99F051C2A2}" destId="{620A0238-BAB3-48D3-9CCF-55132E0067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4000" b="1" dirty="0" smtClean="0"/>
            <a:t>Web Project Management</a:t>
          </a:r>
          <a:endParaRPr lang="en-US" sz="4000" b="1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4519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F5672DA2-4F34-4B84-A245-01ECC75403B7}" type="presOf" srcId="{1A4D2600-6C97-4F32-B00F-D96585924F45}" destId="{FE07BE64-8717-48DF-AE6A-829B547CC5F7}" srcOrd="0" destOrd="0" presId="urn:microsoft.com/office/officeart/2005/8/layout/vList2"/>
    <dgm:cxn modelId="{DC29DF59-90D1-487B-A436-A8F62145D9F5}" type="presOf" srcId="{FD71A567-23F0-42D0-A2E6-3886C0DAA8C4}" destId="{A066085A-9674-46E4-B0BF-D0C728A69A1C}" srcOrd="0" destOrd="0" presId="urn:microsoft.com/office/officeart/2005/8/layout/vList2"/>
    <dgm:cxn modelId="{91E7F3BC-95E5-473F-8F0D-2F11D4181DAD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E7F10C5-9FEA-4B40-86E5-62EDB9460A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CAB1C5-D3F6-414F-8A63-7009DE2F3462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b="1" dirty="0"/>
        </a:p>
      </dgm:t>
    </dgm:pt>
    <dgm:pt modelId="{AF78332A-FCD6-4329-8EC0-48B53C4CDD4D}" type="parTrans" cxnId="{276932B1-DCC1-486B-B4E9-F6BCB12CF67B}">
      <dgm:prSet/>
      <dgm:spPr/>
      <dgm:t>
        <a:bodyPr/>
        <a:lstStyle/>
        <a:p>
          <a:endParaRPr lang="en-US"/>
        </a:p>
      </dgm:t>
    </dgm:pt>
    <dgm:pt modelId="{222EA9D4-B6FE-4DEF-AE32-D9CC2FFD943A}" type="sibTrans" cxnId="{276932B1-DCC1-486B-B4E9-F6BCB12CF67B}">
      <dgm:prSet/>
      <dgm:spPr/>
      <dgm:t>
        <a:bodyPr/>
        <a:lstStyle/>
        <a:p>
          <a:endParaRPr lang="en-US"/>
        </a:p>
      </dgm:t>
    </dgm:pt>
    <dgm:pt modelId="{376FDAD3-77DF-4B1A-8C53-79A2D66C8AD2}" type="pres">
      <dgm:prSet presAssocID="{DE7F10C5-9FEA-4B40-86E5-62EDB9460A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DFE7AF-791E-4B22-AA2F-31A4FE136038}" type="pres">
      <dgm:prSet presAssocID="{82CAB1C5-D3F6-414F-8A63-7009DE2F34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1C405-95E7-4F70-975B-26A180E96BC5}" type="presOf" srcId="{DE7F10C5-9FEA-4B40-86E5-62EDB9460AEB}" destId="{376FDAD3-77DF-4B1A-8C53-79A2D66C8AD2}" srcOrd="0" destOrd="0" presId="urn:microsoft.com/office/officeart/2005/8/layout/vList2"/>
    <dgm:cxn modelId="{276932B1-DCC1-486B-B4E9-F6BCB12CF67B}" srcId="{DE7F10C5-9FEA-4B40-86E5-62EDB9460AEB}" destId="{82CAB1C5-D3F6-414F-8A63-7009DE2F3462}" srcOrd="0" destOrd="0" parTransId="{AF78332A-FCD6-4329-8EC0-48B53C4CDD4D}" sibTransId="{222EA9D4-B6FE-4DEF-AE32-D9CC2FFD943A}"/>
    <dgm:cxn modelId="{3808751F-4D21-41F5-9E56-DFAB6587636B}" type="presOf" srcId="{82CAB1C5-D3F6-414F-8A63-7009DE2F3462}" destId="{27DFE7AF-791E-4B22-AA2F-31A4FE136038}" srcOrd="0" destOrd="0" presId="urn:microsoft.com/office/officeart/2005/8/layout/vList2"/>
    <dgm:cxn modelId="{91F14680-7E29-4C64-AF54-05920AD0B7BE}" type="presParOf" srcId="{376FDAD3-77DF-4B1A-8C53-79A2D66C8AD2}" destId="{27DFE7AF-791E-4B22-AA2F-31A4FE1360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 Project Management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8DC277-5F50-44C5-87E6-EA9B670805BA}" type="presOf" srcId="{EF0F8E5E-03FC-43FC-A864-7B1F52DA47A3}" destId="{E2514D99-8F44-4A9E-A855-A08AB2C3673E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AAFDFD36-3180-4DE2-82D5-9DF341AF4DDA}" type="presOf" srcId="{CF2BF8D3-6C05-4BFE-AD90-9A7D43196170}" destId="{A11AE275-2A45-42DA-B66B-2B7954C20330}" srcOrd="0" destOrd="0" presId="urn:microsoft.com/office/officeart/2005/8/layout/vList2"/>
    <dgm:cxn modelId="{306FFC0E-47E5-4980-8296-585C1D5554E9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 Project Management…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8E53E4-EAA4-4B55-8DB0-BFB72F754383}" type="presOf" srcId="{EF0F8E5E-03FC-43FC-A864-7B1F52DA47A3}" destId="{E2514D99-8F44-4A9E-A855-A08AB2C3673E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57F284DD-EAAD-4D8F-8A87-442C0CB13971}" type="presOf" srcId="{CF2BF8D3-6C05-4BFE-AD90-9A7D43196170}" destId="{A11AE275-2A45-42DA-B66B-2B7954C20330}" srcOrd="0" destOrd="0" presId="urn:microsoft.com/office/officeart/2005/8/layout/vList2"/>
    <dgm:cxn modelId="{EE0709E9-E8B7-4654-AE32-15FD6FF7074E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 Project Management…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64F69C-F9E6-40F9-9965-3E30F2806F2D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D1B8EBDF-9548-40C2-A8E4-115B297859E8}" type="presOf" srcId="{EF0F8E5E-03FC-43FC-A864-7B1F52DA47A3}" destId="{E2514D99-8F44-4A9E-A855-A08AB2C3673E}" srcOrd="0" destOrd="0" presId="urn:microsoft.com/office/officeart/2005/8/layout/vList2"/>
    <dgm:cxn modelId="{FD28EBDB-2A7A-44A1-A086-7A680A00C8D6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2. Project Manager’s tasks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0EB86-E237-4401-AE19-47F3AC7ABD76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578F548F-B028-451E-B7A9-645948468556}" type="presOf" srcId="{EF0F8E5E-03FC-43FC-A864-7B1F52DA47A3}" destId="{E2514D99-8F44-4A9E-A855-A08AB2C3673E}" srcOrd="0" destOrd="0" presId="urn:microsoft.com/office/officeart/2005/8/layout/vList2"/>
    <dgm:cxn modelId="{77F02FE7-BD9F-492B-B231-7717C834C9C7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2. Project Manager’s tasks…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F7BAD3A5-1E7F-40EC-A84D-42CBC77FC69A}" type="presOf" srcId="{EF0F8E5E-03FC-43FC-A864-7B1F52DA47A3}" destId="{E2514D99-8F44-4A9E-A855-A08AB2C3673E}" srcOrd="0" destOrd="0" presId="urn:microsoft.com/office/officeart/2005/8/layout/vList2"/>
    <dgm:cxn modelId="{DC5A607D-B6AC-468E-9085-99DF2B01D105}" type="presOf" srcId="{CF2BF8D3-6C05-4BFE-AD90-9A7D43196170}" destId="{A11AE275-2A45-42DA-B66B-2B7954C20330}" srcOrd="0" destOrd="0" presId="urn:microsoft.com/office/officeart/2005/8/layout/vList2"/>
    <dgm:cxn modelId="{81445667-BD4F-4D79-86F4-A207A3B49897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B3111-8A49-485E-916A-24A1127D7DB7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9B12D4B1-55F7-4DE2-AF12-2C6D8F8AAC42}" type="presOf" srcId="{EF0F8E5E-03FC-43FC-A864-7B1F52DA47A3}" destId="{E2514D99-8F44-4A9E-A855-A08AB2C3673E}" srcOrd="0" destOrd="0" presId="urn:microsoft.com/office/officeart/2005/8/layout/vList2"/>
    <dgm:cxn modelId="{C1167AD3-0B85-4C76-BB16-912012239787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2. Project Manager’s tasks…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47006E-7731-474C-B677-A940799BA78A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DD1CBB2B-F2E0-4257-B406-B5746DBF1EE8}" type="presOf" srcId="{EF0F8E5E-03FC-43FC-A864-7B1F52DA47A3}" destId="{E2514D99-8F44-4A9E-A855-A08AB2C3673E}" srcOrd="0" destOrd="0" presId="urn:microsoft.com/office/officeart/2005/8/layout/vList2"/>
    <dgm:cxn modelId="{D83A954E-3258-4068-B127-399929C34C40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2. Project Manager’s tasks…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F0C04EFB-45BF-432D-A3B9-366B9173612A}" type="presOf" srcId="{CF2BF8D3-6C05-4BFE-AD90-9A7D43196170}" destId="{A11AE275-2A45-42DA-B66B-2B7954C20330}" srcOrd="0" destOrd="0" presId="urn:microsoft.com/office/officeart/2005/8/layout/vList2"/>
    <dgm:cxn modelId="{34CF7388-93E8-47BB-BDE2-107CDEB7F1F9}" type="presOf" srcId="{EF0F8E5E-03FC-43FC-A864-7B1F52DA47A3}" destId="{E2514D99-8F44-4A9E-A855-A08AB2C3673E}" srcOrd="0" destOrd="0" presId="urn:microsoft.com/office/officeart/2005/8/layout/vList2"/>
    <dgm:cxn modelId="{A5D6B7D2-2B8F-46F0-A976-F36C503C1433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6E836F4-F8CF-4305-90EC-A463F72D9B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F85EE9-70EC-481F-AA04-735DCEA3915B}">
      <dgm:prSet/>
      <dgm:spPr/>
      <dgm:t>
        <a:bodyPr/>
        <a:lstStyle/>
        <a:p>
          <a:pPr rtl="0"/>
          <a:r>
            <a:rPr lang="en-US" b="1" smtClean="0"/>
            <a:t>2. Project Manager’s tasks…</a:t>
          </a:r>
          <a:endParaRPr lang="en-US"/>
        </a:p>
      </dgm:t>
    </dgm:pt>
    <dgm:pt modelId="{56C30380-73CA-4992-89F0-9D5A4C892DCC}" type="parTrans" cxnId="{1E45F70D-9E5D-4DF3-BC02-76C4CBF5081B}">
      <dgm:prSet/>
      <dgm:spPr/>
      <dgm:t>
        <a:bodyPr/>
        <a:lstStyle/>
        <a:p>
          <a:endParaRPr lang="en-US"/>
        </a:p>
      </dgm:t>
    </dgm:pt>
    <dgm:pt modelId="{6798FDDC-22AA-4EF7-9D17-9B9EDAA5BA51}" type="sibTrans" cxnId="{1E45F70D-9E5D-4DF3-BC02-76C4CBF5081B}">
      <dgm:prSet/>
      <dgm:spPr/>
      <dgm:t>
        <a:bodyPr/>
        <a:lstStyle/>
        <a:p>
          <a:endParaRPr lang="en-US"/>
        </a:p>
      </dgm:t>
    </dgm:pt>
    <dgm:pt modelId="{184EBA60-AC6D-44C0-8931-A2C23ABB2363}" type="pres">
      <dgm:prSet presAssocID="{96E836F4-F8CF-4305-90EC-A463F72D9B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8669A-D887-45AA-9D10-E649F3BF58B8}" type="pres">
      <dgm:prSet presAssocID="{42F85EE9-70EC-481F-AA04-735DCEA391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45F70D-9E5D-4DF3-BC02-76C4CBF5081B}" srcId="{96E836F4-F8CF-4305-90EC-A463F72D9B9F}" destId="{42F85EE9-70EC-481F-AA04-735DCEA3915B}" srcOrd="0" destOrd="0" parTransId="{56C30380-73CA-4992-89F0-9D5A4C892DCC}" sibTransId="{6798FDDC-22AA-4EF7-9D17-9B9EDAA5BA51}"/>
    <dgm:cxn modelId="{AA2720E9-107A-4D1A-BCA6-3969FE519DA2}" type="presOf" srcId="{96E836F4-F8CF-4305-90EC-A463F72D9B9F}" destId="{184EBA60-AC6D-44C0-8931-A2C23ABB2363}" srcOrd="0" destOrd="0" presId="urn:microsoft.com/office/officeart/2005/8/layout/vList2"/>
    <dgm:cxn modelId="{857F3E1E-BDA7-4D3C-9908-43FAAEBE4EB9}" type="presOf" srcId="{42F85EE9-70EC-481F-AA04-735DCEA3915B}" destId="{8EF8669A-D887-45AA-9D10-E649F3BF58B8}" srcOrd="0" destOrd="0" presId="urn:microsoft.com/office/officeart/2005/8/layout/vList2"/>
    <dgm:cxn modelId="{1339383A-0CFD-444D-AD2D-E162C3BC15F3}" type="presParOf" srcId="{184EBA60-AC6D-44C0-8931-A2C23ABB2363}" destId="{8EF8669A-D887-45AA-9D10-E649F3BF58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2. Project Manager’s tasks…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3FD94D19-0811-4694-9F4C-4FAE78DD9B2D}" type="presOf" srcId="{EF0F8E5E-03FC-43FC-A864-7B1F52DA47A3}" destId="{E2514D99-8F44-4A9E-A855-A08AB2C3673E}" srcOrd="0" destOrd="0" presId="urn:microsoft.com/office/officeart/2005/8/layout/vList2"/>
    <dgm:cxn modelId="{08996298-3E3C-4A4B-BC7F-340D652C98E8}" type="presOf" srcId="{CF2BF8D3-6C05-4BFE-AD90-9A7D43196170}" destId="{A11AE275-2A45-42DA-B66B-2B7954C20330}" srcOrd="0" destOrd="0" presId="urn:microsoft.com/office/officeart/2005/8/layout/vList2"/>
    <dgm:cxn modelId="{8C0A5F92-2CCC-4C89-8136-4A96B3271199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2. Project Manager’s tasks…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F808EC3E-920F-4D89-A44F-D63E7AAEEFA2}" type="presOf" srcId="{CF2BF8D3-6C05-4BFE-AD90-9A7D43196170}" destId="{A11AE275-2A45-42DA-B66B-2B7954C20330}" srcOrd="0" destOrd="0" presId="urn:microsoft.com/office/officeart/2005/8/layout/vList2"/>
    <dgm:cxn modelId="{7B3EB09A-BC02-48CC-8F78-7403CA20DB8E}" type="presOf" srcId="{EF0F8E5E-03FC-43FC-A864-7B1F52DA47A3}" destId="{E2514D99-8F44-4A9E-A855-A08AB2C3673E}" srcOrd="0" destOrd="0" presId="urn:microsoft.com/office/officeart/2005/8/layout/vList2"/>
    <dgm:cxn modelId="{F1B6BB42-0793-47EE-AD51-E652D8A2ACE8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2. Project Manager’s tasks…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198C47-C072-42B5-B217-58ACB42F8956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CB3F4222-080D-4EE2-A1DE-200AB9E74DF6}" type="presOf" srcId="{EF0F8E5E-03FC-43FC-A864-7B1F52DA47A3}" destId="{E2514D99-8F44-4A9E-A855-A08AB2C3673E}" srcOrd="0" destOrd="0" presId="urn:microsoft.com/office/officeart/2005/8/layout/vList2"/>
    <dgm:cxn modelId="{23848308-E1F9-4FBA-AE2B-1D2767CD9ACE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2. Project Manager’s tasks…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C194AD-75A7-4FAD-9AAE-C9E31050A090}" type="presOf" srcId="{EF0F8E5E-03FC-43FC-A864-7B1F52DA47A3}" destId="{E2514D99-8F44-4A9E-A855-A08AB2C3673E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F1143253-0186-4542-9E89-C789D38BB423}" type="presOf" srcId="{CF2BF8D3-6C05-4BFE-AD90-9A7D43196170}" destId="{A11AE275-2A45-42DA-B66B-2B7954C20330}" srcOrd="0" destOrd="0" presId="urn:microsoft.com/office/officeart/2005/8/layout/vList2"/>
    <dgm:cxn modelId="{2BBE5777-8136-4384-85E1-B7204DF45DBB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E766C734-0592-4FC2-AE09-01255CCB7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2E346-3319-42D4-8700-DAD5ED942ED8}">
      <dgm:prSet/>
      <dgm:spPr/>
      <dgm:t>
        <a:bodyPr/>
        <a:lstStyle/>
        <a:p>
          <a:pPr rtl="0"/>
          <a:r>
            <a:rPr lang="en-US" b="1" smtClean="0"/>
            <a:t>2. Project Manager’s tasks…</a:t>
          </a:r>
          <a:endParaRPr lang="en-US"/>
        </a:p>
      </dgm:t>
    </dgm:pt>
    <dgm:pt modelId="{AABB8570-DFCB-4D1B-AFDF-0131C57771DA}" type="parTrans" cxnId="{08FFD4E9-AAC5-4FD5-AD63-E45A03B46BE7}">
      <dgm:prSet/>
      <dgm:spPr/>
      <dgm:t>
        <a:bodyPr/>
        <a:lstStyle/>
        <a:p>
          <a:endParaRPr lang="en-US"/>
        </a:p>
      </dgm:t>
    </dgm:pt>
    <dgm:pt modelId="{B363B1BD-61E6-4FB9-9B9B-DB6C8E83671B}" type="sibTrans" cxnId="{08FFD4E9-AAC5-4FD5-AD63-E45A03B46BE7}">
      <dgm:prSet/>
      <dgm:spPr/>
      <dgm:t>
        <a:bodyPr/>
        <a:lstStyle/>
        <a:p>
          <a:endParaRPr lang="en-US"/>
        </a:p>
      </dgm:t>
    </dgm:pt>
    <dgm:pt modelId="{1C2DF3E1-D015-4AE1-B522-FC7A53A01B55}" type="pres">
      <dgm:prSet presAssocID="{E766C734-0592-4FC2-AE09-01255CCB7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9586B-F3EE-4377-8402-1516B7C3EE07}" type="pres">
      <dgm:prSet presAssocID="{C752E346-3319-42D4-8700-DAD5ED942E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751AB6-D110-487D-BFA2-609F7E9C69B3}" type="presOf" srcId="{C752E346-3319-42D4-8700-DAD5ED942ED8}" destId="{9939586B-F3EE-4377-8402-1516B7C3EE07}" srcOrd="0" destOrd="0" presId="urn:microsoft.com/office/officeart/2005/8/layout/vList2"/>
    <dgm:cxn modelId="{08FFD4E9-AAC5-4FD5-AD63-E45A03B46BE7}" srcId="{E766C734-0592-4FC2-AE09-01255CCB769E}" destId="{C752E346-3319-42D4-8700-DAD5ED942ED8}" srcOrd="0" destOrd="0" parTransId="{AABB8570-DFCB-4D1B-AFDF-0131C57771DA}" sibTransId="{B363B1BD-61E6-4FB9-9B9B-DB6C8E83671B}"/>
    <dgm:cxn modelId="{396BEECA-78C9-413E-A17C-34FABF38DD62}" type="presOf" srcId="{E766C734-0592-4FC2-AE09-01255CCB769E}" destId="{1C2DF3E1-D015-4AE1-B522-FC7A53A01B55}" srcOrd="0" destOrd="0" presId="urn:microsoft.com/office/officeart/2005/8/layout/vList2"/>
    <dgm:cxn modelId="{B056C204-E31D-42D4-8997-7F86FE500A3D}" type="presParOf" srcId="{1C2DF3E1-D015-4AE1-B522-FC7A53A01B55}" destId="{9939586B-F3EE-4377-8402-1516B7C3EE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E766C734-0592-4FC2-AE09-01255CCB7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2E346-3319-42D4-8700-DAD5ED942ED8}">
      <dgm:prSet/>
      <dgm:spPr/>
      <dgm:t>
        <a:bodyPr/>
        <a:lstStyle/>
        <a:p>
          <a:pPr rtl="0"/>
          <a:r>
            <a:rPr lang="en-US" b="1" smtClean="0"/>
            <a:t>2. Project Manager’s tasks…</a:t>
          </a:r>
          <a:endParaRPr lang="en-US"/>
        </a:p>
      </dgm:t>
    </dgm:pt>
    <dgm:pt modelId="{AABB8570-DFCB-4D1B-AFDF-0131C57771DA}" type="parTrans" cxnId="{08FFD4E9-AAC5-4FD5-AD63-E45A03B46BE7}">
      <dgm:prSet/>
      <dgm:spPr/>
      <dgm:t>
        <a:bodyPr/>
        <a:lstStyle/>
        <a:p>
          <a:endParaRPr lang="en-US"/>
        </a:p>
      </dgm:t>
    </dgm:pt>
    <dgm:pt modelId="{B363B1BD-61E6-4FB9-9B9B-DB6C8E83671B}" type="sibTrans" cxnId="{08FFD4E9-AAC5-4FD5-AD63-E45A03B46BE7}">
      <dgm:prSet/>
      <dgm:spPr/>
      <dgm:t>
        <a:bodyPr/>
        <a:lstStyle/>
        <a:p>
          <a:endParaRPr lang="en-US"/>
        </a:p>
      </dgm:t>
    </dgm:pt>
    <dgm:pt modelId="{1C2DF3E1-D015-4AE1-B522-FC7A53A01B55}" type="pres">
      <dgm:prSet presAssocID="{E766C734-0592-4FC2-AE09-01255CCB7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9586B-F3EE-4377-8402-1516B7C3EE07}" type="pres">
      <dgm:prSet presAssocID="{C752E346-3319-42D4-8700-DAD5ED942E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EF364B-68D0-48A1-8D68-95E114FF6C08}" type="presOf" srcId="{E766C734-0592-4FC2-AE09-01255CCB769E}" destId="{1C2DF3E1-D015-4AE1-B522-FC7A53A01B55}" srcOrd="0" destOrd="0" presId="urn:microsoft.com/office/officeart/2005/8/layout/vList2"/>
    <dgm:cxn modelId="{08FFD4E9-AAC5-4FD5-AD63-E45A03B46BE7}" srcId="{E766C734-0592-4FC2-AE09-01255CCB769E}" destId="{C752E346-3319-42D4-8700-DAD5ED942ED8}" srcOrd="0" destOrd="0" parTransId="{AABB8570-DFCB-4D1B-AFDF-0131C57771DA}" sibTransId="{B363B1BD-61E6-4FB9-9B9B-DB6C8E83671B}"/>
    <dgm:cxn modelId="{07996FC9-1031-41C0-91B4-B2E20D330707}" type="presOf" srcId="{C752E346-3319-42D4-8700-DAD5ED942ED8}" destId="{9939586B-F3EE-4377-8402-1516B7C3EE07}" srcOrd="0" destOrd="0" presId="urn:microsoft.com/office/officeart/2005/8/layout/vList2"/>
    <dgm:cxn modelId="{4CFD9BF4-9BDF-4146-BC27-574058982C66}" type="presParOf" srcId="{1C2DF3E1-D015-4AE1-B522-FC7A53A01B55}" destId="{9939586B-F3EE-4377-8402-1516B7C3EE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E766C734-0592-4FC2-AE09-01255CCB7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2E346-3319-42D4-8700-DAD5ED942ED8}">
      <dgm:prSet/>
      <dgm:spPr/>
      <dgm:t>
        <a:bodyPr/>
        <a:lstStyle/>
        <a:p>
          <a:pPr rtl="0"/>
          <a:r>
            <a:rPr lang="en-US" b="1" smtClean="0"/>
            <a:t>2. Project Manager’s tasks…</a:t>
          </a:r>
          <a:endParaRPr lang="en-US"/>
        </a:p>
      </dgm:t>
    </dgm:pt>
    <dgm:pt modelId="{AABB8570-DFCB-4D1B-AFDF-0131C57771DA}" type="parTrans" cxnId="{08FFD4E9-AAC5-4FD5-AD63-E45A03B46BE7}">
      <dgm:prSet/>
      <dgm:spPr/>
      <dgm:t>
        <a:bodyPr/>
        <a:lstStyle/>
        <a:p>
          <a:endParaRPr lang="en-US"/>
        </a:p>
      </dgm:t>
    </dgm:pt>
    <dgm:pt modelId="{B363B1BD-61E6-4FB9-9B9B-DB6C8E83671B}" type="sibTrans" cxnId="{08FFD4E9-AAC5-4FD5-AD63-E45A03B46BE7}">
      <dgm:prSet/>
      <dgm:spPr/>
      <dgm:t>
        <a:bodyPr/>
        <a:lstStyle/>
        <a:p>
          <a:endParaRPr lang="en-US"/>
        </a:p>
      </dgm:t>
    </dgm:pt>
    <dgm:pt modelId="{1C2DF3E1-D015-4AE1-B522-FC7A53A01B55}" type="pres">
      <dgm:prSet presAssocID="{E766C734-0592-4FC2-AE09-01255CCB7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9586B-F3EE-4377-8402-1516B7C3EE07}" type="pres">
      <dgm:prSet presAssocID="{C752E346-3319-42D4-8700-DAD5ED942E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FD4E9-AAC5-4FD5-AD63-E45A03B46BE7}" srcId="{E766C734-0592-4FC2-AE09-01255CCB769E}" destId="{C752E346-3319-42D4-8700-DAD5ED942ED8}" srcOrd="0" destOrd="0" parTransId="{AABB8570-DFCB-4D1B-AFDF-0131C57771DA}" sibTransId="{B363B1BD-61E6-4FB9-9B9B-DB6C8E83671B}"/>
    <dgm:cxn modelId="{4F1AEE76-A654-4534-A7E5-28CF18C69DCE}" type="presOf" srcId="{C752E346-3319-42D4-8700-DAD5ED942ED8}" destId="{9939586B-F3EE-4377-8402-1516B7C3EE07}" srcOrd="0" destOrd="0" presId="urn:microsoft.com/office/officeart/2005/8/layout/vList2"/>
    <dgm:cxn modelId="{EAE08001-2252-4B6C-B5FA-6E4748983B8E}" type="presOf" srcId="{E766C734-0592-4FC2-AE09-01255CCB769E}" destId="{1C2DF3E1-D015-4AE1-B522-FC7A53A01B55}" srcOrd="0" destOrd="0" presId="urn:microsoft.com/office/officeart/2005/8/layout/vList2"/>
    <dgm:cxn modelId="{E5FDE924-505E-4022-B66D-C69C02782EC6}" type="presParOf" srcId="{1C2DF3E1-D015-4AE1-B522-FC7A53A01B55}" destId="{9939586B-F3EE-4377-8402-1516B7C3EE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 Process model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306A5F-29DF-43A6-8CBF-33B75F3DE777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77EA143A-F746-49F0-AA4E-760DDA68A22C}" type="presOf" srcId="{EF0F8E5E-03FC-43FC-A864-7B1F52DA47A3}" destId="{E2514D99-8F44-4A9E-A855-A08AB2C3673E}" srcOrd="0" destOrd="0" presId="urn:microsoft.com/office/officeart/2005/8/layout/vList2"/>
    <dgm:cxn modelId="{495C2C0D-6DAC-48FC-AFCD-2A5A5BE04443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E766C734-0592-4FC2-AE09-01255CCB7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2E346-3319-42D4-8700-DAD5ED942ED8}">
      <dgm:prSet/>
      <dgm:spPr/>
      <dgm:t>
        <a:bodyPr/>
        <a:lstStyle/>
        <a:p>
          <a:pPr rtl="0"/>
          <a:r>
            <a:rPr lang="en-US" b="1" smtClean="0"/>
            <a:t>2. Project Manager’s tasks…</a:t>
          </a:r>
          <a:endParaRPr lang="en-US"/>
        </a:p>
      </dgm:t>
    </dgm:pt>
    <dgm:pt modelId="{AABB8570-DFCB-4D1B-AFDF-0131C57771DA}" type="parTrans" cxnId="{08FFD4E9-AAC5-4FD5-AD63-E45A03B46BE7}">
      <dgm:prSet/>
      <dgm:spPr/>
      <dgm:t>
        <a:bodyPr/>
        <a:lstStyle/>
        <a:p>
          <a:endParaRPr lang="en-US"/>
        </a:p>
      </dgm:t>
    </dgm:pt>
    <dgm:pt modelId="{B363B1BD-61E6-4FB9-9B9B-DB6C8E83671B}" type="sibTrans" cxnId="{08FFD4E9-AAC5-4FD5-AD63-E45A03B46BE7}">
      <dgm:prSet/>
      <dgm:spPr/>
      <dgm:t>
        <a:bodyPr/>
        <a:lstStyle/>
        <a:p>
          <a:endParaRPr lang="en-US"/>
        </a:p>
      </dgm:t>
    </dgm:pt>
    <dgm:pt modelId="{1C2DF3E1-D015-4AE1-B522-FC7A53A01B55}" type="pres">
      <dgm:prSet presAssocID="{E766C734-0592-4FC2-AE09-01255CCB7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9586B-F3EE-4377-8402-1516B7C3EE07}" type="pres">
      <dgm:prSet presAssocID="{C752E346-3319-42D4-8700-DAD5ED942E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3AA50-9D5D-4773-B72C-95D5E25E5B8A}" type="presOf" srcId="{C752E346-3319-42D4-8700-DAD5ED942ED8}" destId="{9939586B-F3EE-4377-8402-1516B7C3EE07}" srcOrd="0" destOrd="0" presId="urn:microsoft.com/office/officeart/2005/8/layout/vList2"/>
    <dgm:cxn modelId="{4BA38C52-142F-47CF-B6D7-4ABCFD888AC0}" type="presOf" srcId="{E766C734-0592-4FC2-AE09-01255CCB769E}" destId="{1C2DF3E1-D015-4AE1-B522-FC7A53A01B55}" srcOrd="0" destOrd="0" presId="urn:microsoft.com/office/officeart/2005/8/layout/vList2"/>
    <dgm:cxn modelId="{08FFD4E9-AAC5-4FD5-AD63-E45A03B46BE7}" srcId="{E766C734-0592-4FC2-AE09-01255CCB769E}" destId="{C752E346-3319-42D4-8700-DAD5ED942ED8}" srcOrd="0" destOrd="0" parTransId="{AABB8570-DFCB-4D1B-AFDF-0131C57771DA}" sibTransId="{B363B1BD-61E6-4FB9-9B9B-DB6C8E83671B}"/>
    <dgm:cxn modelId="{BEA4F7AD-E754-40A7-8087-9BF90C5E1045}" type="presParOf" srcId="{1C2DF3E1-D015-4AE1-B522-FC7A53A01B55}" destId="{9939586B-F3EE-4377-8402-1516B7C3EE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E766C734-0592-4FC2-AE09-01255CCB7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2E346-3319-42D4-8700-DAD5ED942ED8}">
      <dgm:prSet/>
      <dgm:spPr/>
      <dgm:t>
        <a:bodyPr/>
        <a:lstStyle/>
        <a:p>
          <a:pPr rtl="0"/>
          <a:r>
            <a:rPr lang="en-US" b="1" smtClean="0"/>
            <a:t>2. Project Manager’s tasks…</a:t>
          </a:r>
          <a:endParaRPr lang="en-US"/>
        </a:p>
      </dgm:t>
    </dgm:pt>
    <dgm:pt modelId="{AABB8570-DFCB-4D1B-AFDF-0131C57771DA}" type="parTrans" cxnId="{08FFD4E9-AAC5-4FD5-AD63-E45A03B46BE7}">
      <dgm:prSet/>
      <dgm:spPr/>
      <dgm:t>
        <a:bodyPr/>
        <a:lstStyle/>
        <a:p>
          <a:endParaRPr lang="en-US"/>
        </a:p>
      </dgm:t>
    </dgm:pt>
    <dgm:pt modelId="{B363B1BD-61E6-4FB9-9B9B-DB6C8E83671B}" type="sibTrans" cxnId="{08FFD4E9-AAC5-4FD5-AD63-E45A03B46BE7}">
      <dgm:prSet/>
      <dgm:spPr/>
      <dgm:t>
        <a:bodyPr/>
        <a:lstStyle/>
        <a:p>
          <a:endParaRPr lang="en-US"/>
        </a:p>
      </dgm:t>
    </dgm:pt>
    <dgm:pt modelId="{1C2DF3E1-D015-4AE1-B522-FC7A53A01B55}" type="pres">
      <dgm:prSet presAssocID="{E766C734-0592-4FC2-AE09-01255CCB7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9586B-F3EE-4377-8402-1516B7C3EE07}" type="pres">
      <dgm:prSet presAssocID="{C752E346-3319-42D4-8700-DAD5ED942E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B3BBB5-73AA-47E9-990C-6DB9638DD553}" type="presOf" srcId="{E766C734-0592-4FC2-AE09-01255CCB769E}" destId="{1C2DF3E1-D015-4AE1-B522-FC7A53A01B55}" srcOrd="0" destOrd="0" presId="urn:microsoft.com/office/officeart/2005/8/layout/vList2"/>
    <dgm:cxn modelId="{08FFD4E9-AAC5-4FD5-AD63-E45A03B46BE7}" srcId="{E766C734-0592-4FC2-AE09-01255CCB769E}" destId="{C752E346-3319-42D4-8700-DAD5ED942ED8}" srcOrd="0" destOrd="0" parTransId="{AABB8570-DFCB-4D1B-AFDF-0131C57771DA}" sibTransId="{B363B1BD-61E6-4FB9-9B9B-DB6C8E83671B}"/>
    <dgm:cxn modelId="{DF769F96-A280-4812-BD1B-BACDE7A75B5C}" type="presOf" srcId="{C752E346-3319-42D4-8700-DAD5ED942ED8}" destId="{9939586B-F3EE-4377-8402-1516B7C3EE07}" srcOrd="0" destOrd="0" presId="urn:microsoft.com/office/officeart/2005/8/layout/vList2"/>
    <dgm:cxn modelId="{96675037-B5FF-4B0D-A286-1E8CA5E60CCF}" type="presParOf" srcId="{1C2DF3E1-D015-4AE1-B522-FC7A53A01B55}" destId="{9939586B-F3EE-4377-8402-1516B7C3EE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E766C734-0592-4FC2-AE09-01255CCB7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2E346-3319-42D4-8700-DAD5ED942ED8}">
      <dgm:prSet/>
      <dgm:spPr/>
      <dgm:t>
        <a:bodyPr/>
        <a:lstStyle/>
        <a:p>
          <a:pPr rtl="0"/>
          <a:r>
            <a:rPr lang="en-US" b="1" smtClean="0"/>
            <a:t>2. Project Manager’s tasks…</a:t>
          </a:r>
          <a:endParaRPr lang="en-US"/>
        </a:p>
      </dgm:t>
    </dgm:pt>
    <dgm:pt modelId="{AABB8570-DFCB-4D1B-AFDF-0131C57771DA}" type="parTrans" cxnId="{08FFD4E9-AAC5-4FD5-AD63-E45A03B46BE7}">
      <dgm:prSet/>
      <dgm:spPr/>
      <dgm:t>
        <a:bodyPr/>
        <a:lstStyle/>
        <a:p>
          <a:endParaRPr lang="en-US"/>
        </a:p>
      </dgm:t>
    </dgm:pt>
    <dgm:pt modelId="{B363B1BD-61E6-4FB9-9B9B-DB6C8E83671B}" type="sibTrans" cxnId="{08FFD4E9-AAC5-4FD5-AD63-E45A03B46BE7}">
      <dgm:prSet/>
      <dgm:spPr/>
      <dgm:t>
        <a:bodyPr/>
        <a:lstStyle/>
        <a:p>
          <a:endParaRPr lang="en-US"/>
        </a:p>
      </dgm:t>
    </dgm:pt>
    <dgm:pt modelId="{1C2DF3E1-D015-4AE1-B522-FC7A53A01B55}" type="pres">
      <dgm:prSet presAssocID="{E766C734-0592-4FC2-AE09-01255CCB7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9586B-F3EE-4377-8402-1516B7C3EE07}" type="pres">
      <dgm:prSet presAssocID="{C752E346-3319-42D4-8700-DAD5ED942E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FD4E9-AAC5-4FD5-AD63-E45A03B46BE7}" srcId="{E766C734-0592-4FC2-AE09-01255CCB769E}" destId="{C752E346-3319-42D4-8700-DAD5ED942ED8}" srcOrd="0" destOrd="0" parTransId="{AABB8570-DFCB-4D1B-AFDF-0131C57771DA}" sibTransId="{B363B1BD-61E6-4FB9-9B9B-DB6C8E83671B}"/>
    <dgm:cxn modelId="{E25EA0DA-7AC1-45E3-967C-29D6D6378E4F}" type="presOf" srcId="{E766C734-0592-4FC2-AE09-01255CCB769E}" destId="{1C2DF3E1-D015-4AE1-B522-FC7A53A01B55}" srcOrd="0" destOrd="0" presId="urn:microsoft.com/office/officeart/2005/8/layout/vList2"/>
    <dgm:cxn modelId="{C84C03BC-0310-4757-93C3-25341514A411}" type="presOf" srcId="{C752E346-3319-42D4-8700-DAD5ED942ED8}" destId="{9939586B-F3EE-4377-8402-1516B7C3EE07}" srcOrd="0" destOrd="0" presId="urn:microsoft.com/office/officeart/2005/8/layout/vList2"/>
    <dgm:cxn modelId="{D01D2DD7-A393-496C-907D-B8060DF23BA6}" type="presParOf" srcId="{1C2DF3E1-D015-4AE1-B522-FC7A53A01B55}" destId="{9939586B-F3EE-4377-8402-1516B7C3EE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E766C734-0592-4FC2-AE09-01255CCB7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2E346-3319-42D4-8700-DAD5ED942ED8}">
      <dgm:prSet/>
      <dgm:spPr/>
      <dgm:t>
        <a:bodyPr/>
        <a:lstStyle/>
        <a:p>
          <a:pPr rtl="0"/>
          <a:r>
            <a:rPr lang="en-US" b="1" smtClean="0"/>
            <a:t>2. Project Manager’s tasks…</a:t>
          </a:r>
          <a:endParaRPr lang="en-US"/>
        </a:p>
      </dgm:t>
    </dgm:pt>
    <dgm:pt modelId="{AABB8570-DFCB-4D1B-AFDF-0131C57771DA}" type="parTrans" cxnId="{08FFD4E9-AAC5-4FD5-AD63-E45A03B46BE7}">
      <dgm:prSet/>
      <dgm:spPr/>
      <dgm:t>
        <a:bodyPr/>
        <a:lstStyle/>
        <a:p>
          <a:endParaRPr lang="en-US"/>
        </a:p>
      </dgm:t>
    </dgm:pt>
    <dgm:pt modelId="{B363B1BD-61E6-4FB9-9B9B-DB6C8E83671B}" type="sibTrans" cxnId="{08FFD4E9-AAC5-4FD5-AD63-E45A03B46BE7}">
      <dgm:prSet/>
      <dgm:spPr/>
      <dgm:t>
        <a:bodyPr/>
        <a:lstStyle/>
        <a:p>
          <a:endParaRPr lang="en-US"/>
        </a:p>
      </dgm:t>
    </dgm:pt>
    <dgm:pt modelId="{1C2DF3E1-D015-4AE1-B522-FC7A53A01B55}" type="pres">
      <dgm:prSet presAssocID="{E766C734-0592-4FC2-AE09-01255CCB7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9586B-F3EE-4377-8402-1516B7C3EE07}" type="pres">
      <dgm:prSet presAssocID="{C752E346-3319-42D4-8700-DAD5ED942E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9245E1-CF3F-4C3D-85D3-929AF6EEE81F}" type="presOf" srcId="{E766C734-0592-4FC2-AE09-01255CCB769E}" destId="{1C2DF3E1-D015-4AE1-B522-FC7A53A01B55}" srcOrd="0" destOrd="0" presId="urn:microsoft.com/office/officeart/2005/8/layout/vList2"/>
    <dgm:cxn modelId="{08FFD4E9-AAC5-4FD5-AD63-E45A03B46BE7}" srcId="{E766C734-0592-4FC2-AE09-01255CCB769E}" destId="{C752E346-3319-42D4-8700-DAD5ED942ED8}" srcOrd="0" destOrd="0" parTransId="{AABB8570-DFCB-4D1B-AFDF-0131C57771DA}" sibTransId="{B363B1BD-61E6-4FB9-9B9B-DB6C8E83671B}"/>
    <dgm:cxn modelId="{122FEFB0-C343-4D14-BC15-93EF166E8F57}" type="presOf" srcId="{C752E346-3319-42D4-8700-DAD5ED942ED8}" destId="{9939586B-F3EE-4377-8402-1516B7C3EE07}" srcOrd="0" destOrd="0" presId="urn:microsoft.com/office/officeart/2005/8/layout/vList2"/>
    <dgm:cxn modelId="{0E8EBA6D-1BD9-4CDC-8D60-71F299797AED}" type="presParOf" srcId="{1C2DF3E1-D015-4AE1-B522-FC7A53A01B55}" destId="{9939586B-F3EE-4377-8402-1516B7C3EE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0A0D6395-9530-46BE-9E41-9234B90333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61D41-3620-49BE-8F9C-5A8A4A9E724A}">
      <dgm:prSet/>
      <dgm:spPr/>
      <dgm:t>
        <a:bodyPr/>
        <a:lstStyle/>
        <a:p>
          <a:pPr rtl="0"/>
          <a:r>
            <a:rPr lang="en-US" dirty="0" smtClean="0"/>
            <a:t>3. Traditional vs. web project management</a:t>
          </a:r>
          <a:endParaRPr lang="en-US" dirty="0"/>
        </a:p>
      </dgm:t>
    </dgm:pt>
    <dgm:pt modelId="{5A722121-7CDB-4BCB-8031-597886C1C0E4}" type="parTrans" cxnId="{B6AE1F2F-850B-4C4F-9CFD-63B29DB59913}">
      <dgm:prSet/>
      <dgm:spPr/>
      <dgm:t>
        <a:bodyPr/>
        <a:lstStyle/>
        <a:p>
          <a:endParaRPr lang="en-US"/>
        </a:p>
      </dgm:t>
    </dgm:pt>
    <dgm:pt modelId="{15AA8D13-8A4C-4685-9B7B-92341E953202}" type="sibTrans" cxnId="{B6AE1F2F-850B-4C4F-9CFD-63B29DB59913}">
      <dgm:prSet/>
      <dgm:spPr/>
      <dgm:t>
        <a:bodyPr/>
        <a:lstStyle/>
        <a:p>
          <a:endParaRPr lang="en-US"/>
        </a:p>
      </dgm:t>
    </dgm:pt>
    <dgm:pt modelId="{62CC6776-A5E6-4A5C-B2D4-C09F0D0E23C6}" type="pres">
      <dgm:prSet presAssocID="{0A0D6395-9530-46BE-9E41-9234B90333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1893F5-8306-4BBF-86F8-F27ED5A91CEF}" type="pres">
      <dgm:prSet presAssocID="{66B61D41-3620-49BE-8F9C-5A8A4A9E724A}" presName="parentText" presStyleLbl="node1" presStyleIdx="0" presStyleCnt="1" custScaleY="1361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010613-D92A-45F9-A64E-0CF5EBA0CEA9}" type="presOf" srcId="{0A0D6395-9530-46BE-9E41-9234B9033311}" destId="{62CC6776-A5E6-4A5C-B2D4-C09F0D0E23C6}" srcOrd="0" destOrd="0" presId="urn:microsoft.com/office/officeart/2005/8/layout/vList2"/>
    <dgm:cxn modelId="{B6AE1F2F-850B-4C4F-9CFD-63B29DB59913}" srcId="{0A0D6395-9530-46BE-9E41-9234B9033311}" destId="{66B61D41-3620-49BE-8F9C-5A8A4A9E724A}" srcOrd="0" destOrd="0" parTransId="{5A722121-7CDB-4BCB-8031-597886C1C0E4}" sibTransId="{15AA8D13-8A4C-4685-9B7B-92341E953202}"/>
    <dgm:cxn modelId="{A32EE563-2AFD-4A93-BEB8-569629CC4759}" type="presOf" srcId="{66B61D41-3620-49BE-8F9C-5A8A4A9E724A}" destId="{0B1893F5-8306-4BBF-86F8-F27ED5A91CEF}" srcOrd="0" destOrd="0" presId="urn:microsoft.com/office/officeart/2005/8/layout/vList2"/>
    <dgm:cxn modelId="{E98D7F9C-4B4F-4E67-8F6B-7F70B90BB916}" type="presParOf" srcId="{62CC6776-A5E6-4A5C-B2D4-C09F0D0E23C6}" destId="{0B1893F5-8306-4BBF-86F8-F27ED5A91C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0A0D6395-9530-46BE-9E41-9234B90333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61D41-3620-49BE-8F9C-5A8A4A9E724A}">
      <dgm:prSet/>
      <dgm:spPr/>
      <dgm:t>
        <a:bodyPr/>
        <a:lstStyle/>
        <a:p>
          <a:pPr rtl="0"/>
          <a:r>
            <a:rPr lang="en-US" dirty="0" smtClean="0"/>
            <a:t>3. Traditional vs. web project management</a:t>
          </a:r>
          <a:endParaRPr lang="en-US" dirty="0"/>
        </a:p>
      </dgm:t>
    </dgm:pt>
    <dgm:pt modelId="{5A722121-7CDB-4BCB-8031-597886C1C0E4}" type="parTrans" cxnId="{B6AE1F2F-850B-4C4F-9CFD-63B29DB59913}">
      <dgm:prSet/>
      <dgm:spPr/>
      <dgm:t>
        <a:bodyPr/>
        <a:lstStyle/>
        <a:p>
          <a:endParaRPr lang="en-US"/>
        </a:p>
      </dgm:t>
    </dgm:pt>
    <dgm:pt modelId="{15AA8D13-8A4C-4685-9B7B-92341E953202}" type="sibTrans" cxnId="{B6AE1F2F-850B-4C4F-9CFD-63B29DB59913}">
      <dgm:prSet/>
      <dgm:spPr/>
      <dgm:t>
        <a:bodyPr/>
        <a:lstStyle/>
        <a:p>
          <a:endParaRPr lang="en-US"/>
        </a:p>
      </dgm:t>
    </dgm:pt>
    <dgm:pt modelId="{62CC6776-A5E6-4A5C-B2D4-C09F0D0E23C6}" type="pres">
      <dgm:prSet presAssocID="{0A0D6395-9530-46BE-9E41-9234B90333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1893F5-8306-4BBF-86F8-F27ED5A91CEF}" type="pres">
      <dgm:prSet presAssocID="{66B61D41-3620-49BE-8F9C-5A8A4A9E724A}" presName="parentText" presStyleLbl="node1" presStyleIdx="0" presStyleCnt="1" custScaleY="1361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AE1F2F-850B-4C4F-9CFD-63B29DB59913}" srcId="{0A0D6395-9530-46BE-9E41-9234B9033311}" destId="{66B61D41-3620-49BE-8F9C-5A8A4A9E724A}" srcOrd="0" destOrd="0" parTransId="{5A722121-7CDB-4BCB-8031-597886C1C0E4}" sibTransId="{15AA8D13-8A4C-4685-9B7B-92341E953202}"/>
    <dgm:cxn modelId="{6CC21520-9230-41CA-B6A8-D9010E596D45}" type="presOf" srcId="{66B61D41-3620-49BE-8F9C-5A8A4A9E724A}" destId="{0B1893F5-8306-4BBF-86F8-F27ED5A91CEF}" srcOrd="0" destOrd="0" presId="urn:microsoft.com/office/officeart/2005/8/layout/vList2"/>
    <dgm:cxn modelId="{E1A5825D-E132-4A85-9125-8C38F3339F55}" type="presOf" srcId="{0A0D6395-9530-46BE-9E41-9234B9033311}" destId="{62CC6776-A5E6-4A5C-B2D4-C09F0D0E23C6}" srcOrd="0" destOrd="0" presId="urn:microsoft.com/office/officeart/2005/8/layout/vList2"/>
    <dgm:cxn modelId="{6139A13A-C3B8-4F5A-B656-AAE5EA9B179F}" type="presParOf" srcId="{62CC6776-A5E6-4A5C-B2D4-C09F0D0E23C6}" destId="{0B1893F5-8306-4BBF-86F8-F27ED5A91C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0A0D6395-9530-46BE-9E41-9234B90333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61D41-3620-49BE-8F9C-5A8A4A9E724A}">
      <dgm:prSet/>
      <dgm:spPr/>
      <dgm:t>
        <a:bodyPr/>
        <a:lstStyle/>
        <a:p>
          <a:pPr rtl="0"/>
          <a:r>
            <a:rPr lang="en-US" dirty="0" smtClean="0"/>
            <a:t>3. Traditional vs. web project management</a:t>
          </a:r>
          <a:endParaRPr lang="en-US" dirty="0"/>
        </a:p>
      </dgm:t>
    </dgm:pt>
    <dgm:pt modelId="{5A722121-7CDB-4BCB-8031-597886C1C0E4}" type="parTrans" cxnId="{B6AE1F2F-850B-4C4F-9CFD-63B29DB59913}">
      <dgm:prSet/>
      <dgm:spPr/>
      <dgm:t>
        <a:bodyPr/>
        <a:lstStyle/>
        <a:p>
          <a:endParaRPr lang="en-US"/>
        </a:p>
      </dgm:t>
    </dgm:pt>
    <dgm:pt modelId="{15AA8D13-8A4C-4685-9B7B-92341E953202}" type="sibTrans" cxnId="{B6AE1F2F-850B-4C4F-9CFD-63B29DB59913}">
      <dgm:prSet/>
      <dgm:spPr/>
      <dgm:t>
        <a:bodyPr/>
        <a:lstStyle/>
        <a:p>
          <a:endParaRPr lang="en-US"/>
        </a:p>
      </dgm:t>
    </dgm:pt>
    <dgm:pt modelId="{62CC6776-A5E6-4A5C-B2D4-C09F0D0E23C6}" type="pres">
      <dgm:prSet presAssocID="{0A0D6395-9530-46BE-9E41-9234B90333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1893F5-8306-4BBF-86F8-F27ED5A91CEF}" type="pres">
      <dgm:prSet presAssocID="{66B61D41-3620-49BE-8F9C-5A8A4A9E724A}" presName="parentText" presStyleLbl="node1" presStyleIdx="0" presStyleCnt="1" custScaleY="1361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AE1F2F-850B-4C4F-9CFD-63B29DB59913}" srcId="{0A0D6395-9530-46BE-9E41-9234B9033311}" destId="{66B61D41-3620-49BE-8F9C-5A8A4A9E724A}" srcOrd="0" destOrd="0" parTransId="{5A722121-7CDB-4BCB-8031-597886C1C0E4}" sibTransId="{15AA8D13-8A4C-4685-9B7B-92341E953202}"/>
    <dgm:cxn modelId="{843BC6A3-EAB1-4AEB-9A03-A9B14D02CA37}" type="presOf" srcId="{0A0D6395-9530-46BE-9E41-9234B9033311}" destId="{62CC6776-A5E6-4A5C-B2D4-C09F0D0E23C6}" srcOrd="0" destOrd="0" presId="urn:microsoft.com/office/officeart/2005/8/layout/vList2"/>
    <dgm:cxn modelId="{B536C469-D2AA-430A-8663-3EC8BDEA2D72}" type="presOf" srcId="{66B61D41-3620-49BE-8F9C-5A8A4A9E724A}" destId="{0B1893F5-8306-4BBF-86F8-F27ED5A91CEF}" srcOrd="0" destOrd="0" presId="urn:microsoft.com/office/officeart/2005/8/layout/vList2"/>
    <dgm:cxn modelId="{4EFFD403-101E-4918-96A0-7E24BF688919}" type="presParOf" srcId="{62CC6776-A5E6-4A5C-B2D4-C09F0D0E23C6}" destId="{0B1893F5-8306-4BBF-86F8-F27ED5A91C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6E403-B0B7-489D-BE09-D984EDB04030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0B44F1A1-203D-4192-8A57-5B45DB7D09B3}" type="presOf" srcId="{EF0F8E5E-03FC-43FC-A864-7B1F52DA47A3}" destId="{E2514D99-8F44-4A9E-A855-A08AB2C3673E}" srcOrd="0" destOrd="0" presId="urn:microsoft.com/office/officeart/2005/8/layout/vList2"/>
    <dgm:cxn modelId="{1B505C6E-0F37-4595-834D-3069AEDE3507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87BF95-DA31-4122-8735-A92CCEEA0C9B}" type="presOf" srcId="{EF0F8E5E-03FC-43FC-A864-7B1F52DA47A3}" destId="{E2514D99-8F44-4A9E-A855-A08AB2C3673E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72988C7E-7A81-4BFC-800F-FDBB5C1AAC75}" type="presOf" srcId="{CF2BF8D3-6C05-4BFE-AD90-9A7D43196170}" destId="{A11AE275-2A45-42DA-B66B-2B7954C20330}" srcOrd="0" destOrd="0" presId="urn:microsoft.com/office/officeart/2005/8/layout/vList2"/>
    <dgm:cxn modelId="{88DE8F31-E163-43B1-A15B-6C9C2EB5C0F1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1.1 Process activities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792637-B262-4435-BD14-2F80D96FA892}" type="presOf" srcId="{EF0F8E5E-03FC-43FC-A864-7B1F52DA47A3}" destId="{E2514D99-8F44-4A9E-A855-A08AB2C3673E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C25224C3-223B-4087-913B-021C12D68CA8}" type="presOf" srcId="{CF2BF8D3-6C05-4BFE-AD90-9A7D43196170}" destId="{A11AE275-2A45-42DA-B66B-2B7954C20330}" srcOrd="0" destOrd="0" presId="urn:microsoft.com/office/officeart/2005/8/layout/vList2"/>
    <dgm:cxn modelId="{BCB254CC-7B7D-4E12-9D58-3608C26A4755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1.1 Process activities…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A5814D-A0C4-4993-8561-E38AEFC46A66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8AEF3415-1FF8-4CB7-99C8-C1E0E2F41416}" type="presOf" srcId="{EF0F8E5E-03FC-43FC-A864-7B1F52DA47A3}" destId="{E2514D99-8F44-4A9E-A855-A08AB2C3673E}" srcOrd="0" destOrd="0" presId="urn:microsoft.com/office/officeart/2005/8/layout/vList2"/>
    <dgm:cxn modelId="{656D58AE-6C8F-4BDB-950B-4BDF10DF63B8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1.1 Process activities…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2707195F-DB73-4844-8800-AFCD9EB0C979}" type="presOf" srcId="{EF0F8E5E-03FC-43FC-A864-7B1F52DA47A3}" destId="{E2514D99-8F44-4A9E-A855-A08AB2C3673E}" srcOrd="0" destOrd="0" presId="urn:microsoft.com/office/officeart/2005/8/layout/vList2"/>
    <dgm:cxn modelId="{7A69F423-DAE1-4504-BAE6-A8F5B944F7CF}" type="presOf" srcId="{CF2BF8D3-6C05-4BFE-AD90-9A7D43196170}" destId="{A11AE275-2A45-42DA-B66B-2B7954C20330}" srcOrd="0" destOrd="0" presId="urn:microsoft.com/office/officeart/2005/8/layout/vList2"/>
    <dgm:cxn modelId="{8809AA22-342D-430C-9E23-0DA59E736C1D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1.1 Process activities…</a:t>
          </a:r>
          <a:endParaRPr lang="en-US" b="1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049A5C13-8837-4931-AC63-5BBE7FEAC509}" type="presOf" srcId="{EF0F8E5E-03FC-43FC-A864-7B1F52DA47A3}" destId="{E2514D99-8F44-4A9E-A855-A08AB2C3673E}" srcOrd="0" destOrd="0" presId="urn:microsoft.com/office/officeart/2005/8/layout/vList2"/>
    <dgm:cxn modelId="{FC2421BB-D107-40CB-9333-01F86315C723}" type="presOf" srcId="{CF2BF8D3-6C05-4BFE-AD90-9A7D43196170}" destId="{A11AE275-2A45-42DA-B66B-2B7954C20330}" srcOrd="0" destOrd="0" presId="urn:microsoft.com/office/officeart/2005/8/layout/vList2"/>
    <dgm:cxn modelId="{F2F393F0-F3A6-4319-95B5-1DE2D34AE86B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7BE64-8717-48DF-AE6A-829B547CC5F7}">
      <dsp:nvSpPr>
        <dsp:cNvPr id="0" name=""/>
        <dsp:cNvSpPr/>
      </dsp:nvSpPr>
      <dsp:spPr>
        <a:xfrm>
          <a:off x="0" y="245367"/>
          <a:ext cx="7772400" cy="172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The web application development </a:t>
          </a:r>
        </a:p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process</a:t>
          </a:r>
          <a:endParaRPr lang="en-US" sz="4000" kern="1200" dirty="0"/>
        </a:p>
      </dsp:txBody>
      <dsp:txXfrm>
        <a:off x="84073" y="329440"/>
        <a:ext cx="7604254" cy="15540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77279-607B-4346-BB51-ADC5DB46A4CC}">
      <dsp:nvSpPr>
        <dsp:cNvPr id="0" name=""/>
        <dsp:cNvSpPr/>
      </dsp:nvSpPr>
      <dsp:spPr>
        <a:xfrm>
          <a:off x="0" y="679"/>
          <a:ext cx="82296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Requirements for a web application development process</a:t>
          </a:r>
          <a:endParaRPr lang="en-US" sz="3600" b="1" kern="1200" dirty="0"/>
        </a:p>
      </dsp:txBody>
      <dsp:txXfrm>
        <a:off x="55730" y="56409"/>
        <a:ext cx="8118140" cy="1030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77279-607B-4346-BB51-ADC5DB46A4CC}">
      <dsp:nvSpPr>
        <dsp:cNvPr id="0" name=""/>
        <dsp:cNvSpPr/>
      </dsp:nvSpPr>
      <dsp:spPr>
        <a:xfrm>
          <a:off x="0" y="679"/>
          <a:ext cx="82296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Requirements for a web application development process…</a:t>
          </a:r>
          <a:endParaRPr lang="en-US" sz="3600" b="1" kern="1200" dirty="0"/>
        </a:p>
      </dsp:txBody>
      <dsp:txXfrm>
        <a:off x="55730" y="56409"/>
        <a:ext cx="8118140" cy="10301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77279-607B-4346-BB51-ADC5DB46A4CC}">
      <dsp:nvSpPr>
        <dsp:cNvPr id="0" name=""/>
        <dsp:cNvSpPr/>
      </dsp:nvSpPr>
      <dsp:spPr>
        <a:xfrm>
          <a:off x="0" y="679"/>
          <a:ext cx="82296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Requirements for a web application development process…</a:t>
          </a:r>
          <a:endParaRPr lang="en-US" sz="3600" b="1" kern="1200" dirty="0"/>
        </a:p>
      </dsp:txBody>
      <dsp:txXfrm>
        <a:off x="55730" y="56409"/>
        <a:ext cx="8118140" cy="10301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77279-607B-4346-BB51-ADC5DB46A4CC}">
      <dsp:nvSpPr>
        <dsp:cNvPr id="0" name=""/>
        <dsp:cNvSpPr/>
      </dsp:nvSpPr>
      <dsp:spPr>
        <a:xfrm>
          <a:off x="0" y="679"/>
          <a:ext cx="82296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Requirements for a web application development process…</a:t>
          </a:r>
          <a:endParaRPr lang="en-US" sz="3600" b="1" kern="1200" dirty="0"/>
        </a:p>
      </dsp:txBody>
      <dsp:txXfrm>
        <a:off x="55730" y="56409"/>
        <a:ext cx="8118140" cy="10301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77279-607B-4346-BB51-ADC5DB46A4CC}">
      <dsp:nvSpPr>
        <dsp:cNvPr id="0" name=""/>
        <dsp:cNvSpPr/>
      </dsp:nvSpPr>
      <dsp:spPr>
        <a:xfrm>
          <a:off x="0" y="679"/>
          <a:ext cx="82296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Requirements for a web application development process…</a:t>
          </a:r>
          <a:endParaRPr lang="en-US" sz="3600" b="1" kern="1200" dirty="0"/>
        </a:p>
      </dsp:txBody>
      <dsp:txXfrm>
        <a:off x="55730" y="56409"/>
        <a:ext cx="8118140" cy="10301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77279-607B-4346-BB51-ADC5DB46A4CC}">
      <dsp:nvSpPr>
        <dsp:cNvPr id="0" name=""/>
        <dsp:cNvSpPr/>
      </dsp:nvSpPr>
      <dsp:spPr>
        <a:xfrm>
          <a:off x="0" y="679"/>
          <a:ext cx="82296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Requirements for a web application development process…</a:t>
          </a:r>
          <a:endParaRPr lang="en-US" sz="3600" b="1" kern="1200" dirty="0"/>
        </a:p>
      </dsp:txBody>
      <dsp:txXfrm>
        <a:off x="55730" y="56409"/>
        <a:ext cx="8118140" cy="10301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77279-607B-4346-BB51-ADC5DB46A4CC}">
      <dsp:nvSpPr>
        <dsp:cNvPr id="0" name=""/>
        <dsp:cNvSpPr/>
      </dsp:nvSpPr>
      <dsp:spPr>
        <a:xfrm>
          <a:off x="0" y="679"/>
          <a:ext cx="82296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Requirements for a web application development process…</a:t>
          </a:r>
          <a:endParaRPr lang="en-US" sz="3600" b="1" kern="1200" dirty="0"/>
        </a:p>
      </dsp:txBody>
      <dsp:txXfrm>
        <a:off x="55730" y="56409"/>
        <a:ext cx="8118140" cy="10301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 of the last lecture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 Rational unified process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739F5-FF1D-4811-8B7D-6407A6FCFE2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Rational unified process…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1070"/>
          <a:ext cx="8229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3.1 RUP for web application</a:t>
          </a:r>
          <a:endParaRPr lang="en-US" sz="5200" kern="1200" dirty="0"/>
        </a:p>
      </dsp:txBody>
      <dsp:txXfrm>
        <a:off x="60884" y="61954"/>
        <a:ext cx="8107832" cy="112545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25056"/>
          <a:ext cx="82296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3.1 RUP for web application…</a:t>
          </a:r>
          <a:endParaRPr lang="en-US" sz="5000" kern="1200" dirty="0"/>
        </a:p>
      </dsp:txBody>
      <dsp:txXfrm>
        <a:off x="58543" y="83599"/>
        <a:ext cx="8112514" cy="108216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25056"/>
          <a:ext cx="82296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3.1 RUP for web application…</a:t>
          </a:r>
          <a:endParaRPr lang="en-US" sz="5000" kern="1200" dirty="0"/>
        </a:p>
      </dsp:txBody>
      <dsp:txXfrm>
        <a:off x="58543" y="83599"/>
        <a:ext cx="8112514" cy="1082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25056"/>
          <a:ext cx="82296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3.1 RUP for web application…</a:t>
          </a:r>
          <a:endParaRPr lang="en-US" sz="5000" kern="1200" dirty="0"/>
        </a:p>
      </dsp:txBody>
      <dsp:txXfrm>
        <a:off x="58543" y="83599"/>
        <a:ext cx="8112514" cy="108216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A0238-BAB3-48D3-9CCF-55132E00674D}">
      <dsp:nvSpPr>
        <dsp:cNvPr id="0" name=""/>
        <dsp:cNvSpPr/>
      </dsp:nvSpPr>
      <dsp:spPr>
        <a:xfrm>
          <a:off x="0" y="25056"/>
          <a:ext cx="82296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3.1 RUP for web application…</a:t>
          </a:r>
          <a:endParaRPr lang="en-US" sz="5000" kern="1200" dirty="0"/>
        </a:p>
      </dsp:txBody>
      <dsp:txXfrm>
        <a:off x="58543" y="83599"/>
        <a:ext cx="8112514" cy="108216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7BE64-8717-48DF-AE6A-829B547CC5F7}">
      <dsp:nvSpPr>
        <dsp:cNvPr id="0" name=""/>
        <dsp:cNvSpPr/>
      </dsp:nvSpPr>
      <dsp:spPr>
        <a:xfrm>
          <a:off x="0" y="155574"/>
          <a:ext cx="7772400" cy="1901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Web Project Management</a:t>
          </a:r>
          <a:endParaRPr lang="en-US" sz="4000" b="1" kern="1200" dirty="0"/>
        </a:p>
      </dsp:txBody>
      <dsp:txXfrm>
        <a:off x="92839" y="248413"/>
        <a:ext cx="7586722" cy="171614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FE7AF-791E-4B22-AA2F-31A4FE13603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Project Management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Project Management…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Project Management…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Project Manager’s tasks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Project Manager’s tasks…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Project Manager’s tasks…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Process model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Project Manager’s tasks…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8669A-D887-45AA-9D10-E649F3BF58B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Project Manager’s tasks…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Project Manager’s tasks…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Project Manager’s tasks…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Project Manager’s tasks…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Project Manager’s tasks…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586B-F3EE-4377-8402-1516B7C3EE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Project Manager’s tasks…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586B-F3EE-4377-8402-1516B7C3EE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Project Manager’s tasks…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586B-F3EE-4377-8402-1516B7C3EE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Project Manager’s tasks…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586B-F3EE-4377-8402-1516B7C3EE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Project Manager’s tasks…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Process activities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586B-F3EE-4377-8402-1516B7C3EE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Project Manager’s tasks…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586B-F3EE-4377-8402-1516B7C3EE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Project Manager’s tasks…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9586B-F3EE-4377-8402-1516B7C3EE0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Project Manager’s tasks…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893F5-8306-4BBF-86F8-F27ED5A91CEF}">
      <dsp:nvSpPr>
        <dsp:cNvPr id="0" name=""/>
        <dsp:cNvSpPr/>
      </dsp:nvSpPr>
      <dsp:spPr>
        <a:xfrm>
          <a:off x="0" y="16326"/>
          <a:ext cx="8229600" cy="1110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3. Traditional vs. web project management</a:t>
          </a:r>
          <a:endParaRPr lang="en-US" sz="3400" kern="1200" dirty="0"/>
        </a:p>
      </dsp:txBody>
      <dsp:txXfrm>
        <a:off x="54203" y="70529"/>
        <a:ext cx="8121194" cy="1001940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893F5-8306-4BBF-86F8-F27ED5A91CEF}">
      <dsp:nvSpPr>
        <dsp:cNvPr id="0" name=""/>
        <dsp:cNvSpPr/>
      </dsp:nvSpPr>
      <dsp:spPr>
        <a:xfrm>
          <a:off x="0" y="16326"/>
          <a:ext cx="8229600" cy="1110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3. Traditional vs. web project management</a:t>
          </a:r>
          <a:endParaRPr lang="en-US" sz="3400" kern="1200" dirty="0"/>
        </a:p>
      </dsp:txBody>
      <dsp:txXfrm>
        <a:off x="54203" y="70529"/>
        <a:ext cx="8121194" cy="1001940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893F5-8306-4BBF-86F8-F27ED5A91CEF}">
      <dsp:nvSpPr>
        <dsp:cNvPr id="0" name=""/>
        <dsp:cNvSpPr/>
      </dsp:nvSpPr>
      <dsp:spPr>
        <a:xfrm>
          <a:off x="0" y="16326"/>
          <a:ext cx="8229600" cy="1110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3. Traditional vs. web project management</a:t>
          </a:r>
          <a:endParaRPr lang="en-US" sz="3400" kern="1200" dirty="0"/>
        </a:p>
      </dsp:txBody>
      <dsp:txXfrm>
        <a:off x="54203" y="70529"/>
        <a:ext cx="8121194" cy="100194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Process activities…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Process activities…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Process activities…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Common approaches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6918-5115-4F9E-8411-8BFF1715517E}" type="datetimeFigureOut">
              <a:rPr lang="en-US" smtClean="0"/>
              <a:pPr/>
              <a:t>01/02/2016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A7AB-0208-426B-BD15-D514FBF2F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04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2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9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5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1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37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2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0" algn="l" defTabSz="9143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A7AB-0208-426B-BD15-D514FBF2F46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80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017CA400-30FF-4D14-B672-C11840570E64}" type="slidenum">
              <a:rPr lang="en-GB" altLang="en-US">
                <a:solidFill>
                  <a:srgbClr val="000000"/>
                </a:solidFill>
                <a:latin typeface="Times New Roman" pitchFamily="16" charset="0"/>
              </a:rPr>
              <a:pPr eaLnBrk="1"/>
              <a:t>38</a:t>
            </a:fld>
            <a:endParaRPr lang="en-GB" alt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CDF6812E-B4C1-43CE-9D92-EFCF0F357864}" type="slidenum">
              <a:rPr lang="en-GB" altLang="en-US">
                <a:solidFill>
                  <a:srgbClr val="000000"/>
                </a:solidFill>
                <a:latin typeface="Times New Roman" pitchFamily="16" charset="0"/>
              </a:rPr>
              <a:pPr eaLnBrk="1"/>
              <a:t>40</a:t>
            </a:fld>
            <a:endParaRPr lang="en-GB" alt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A7AB-0208-426B-BD15-D514FBF2F46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80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A7AB-0208-426B-BD15-D514FBF2F46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80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A7AB-0208-426B-BD15-D514FBF2F46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80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A7AB-0208-426B-BD15-D514FBF2F46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80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A7AB-0208-426B-BD15-D514FBF2F46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809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A7AB-0208-426B-BD15-D514FBF2F46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80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D3C0-BA2D-438C-ABD1-762160C7E74E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21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988E-3783-4477-98BC-C4557B88DCD0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97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2D17-170D-49ED-99E2-06E798C33E92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14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78F8-4DBD-4C13-8F0C-F016C76A9CDB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54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2A5A-D238-4B3D-998E-8379639C3675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55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E8F-6F28-4AD1-8582-C10873F191A2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0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6" indent="0">
              <a:buNone/>
              <a:defRPr sz="2000" b="1"/>
            </a:lvl2pPr>
            <a:lvl3pPr marL="914312" indent="0">
              <a:buNone/>
              <a:defRPr sz="1800" b="1"/>
            </a:lvl3pPr>
            <a:lvl4pPr marL="1371469" indent="0">
              <a:buNone/>
              <a:defRPr sz="1600" b="1"/>
            </a:lvl4pPr>
            <a:lvl5pPr marL="1828625" indent="0">
              <a:buNone/>
              <a:defRPr sz="1600" b="1"/>
            </a:lvl5pPr>
            <a:lvl6pPr marL="2285781" indent="0">
              <a:buNone/>
              <a:defRPr sz="1600" b="1"/>
            </a:lvl6pPr>
            <a:lvl7pPr marL="2742937" indent="0">
              <a:buNone/>
              <a:defRPr sz="1600" b="1"/>
            </a:lvl7pPr>
            <a:lvl8pPr marL="3200092" indent="0">
              <a:buNone/>
              <a:defRPr sz="1600" b="1"/>
            </a:lvl8pPr>
            <a:lvl9pPr marL="36572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2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6" indent="0">
              <a:buNone/>
              <a:defRPr sz="2000" b="1"/>
            </a:lvl2pPr>
            <a:lvl3pPr marL="914312" indent="0">
              <a:buNone/>
              <a:defRPr sz="1800" b="1"/>
            </a:lvl3pPr>
            <a:lvl4pPr marL="1371469" indent="0">
              <a:buNone/>
              <a:defRPr sz="1600" b="1"/>
            </a:lvl4pPr>
            <a:lvl5pPr marL="1828625" indent="0">
              <a:buNone/>
              <a:defRPr sz="1600" b="1"/>
            </a:lvl5pPr>
            <a:lvl6pPr marL="2285781" indent="0">
              <a:buNone/>
              <a:defRPr sz="1600" b="1"/>
            </a:lvl6pPr>
            <a:lvl7pPr marL="2742937" indent="0">
              <a:buNone/>
              <a:defRPr sz="1600" b="1"/>
            </a:lvl7pPr>
            <a:lvl8pPr marL="3200092" indent="0">
              <a:buNone/>
              <a:defRPr sz="1600" b="1"/>
            </a:lvl8pPr>
            <a:lvl9pPr marL="36572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DB68-9C77-477F-B7C6-320EE5307032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8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33D9-27C9-4C93-904A-BCEC396755A7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28-0B8E-4775-A57F-D64415ECF890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746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6" indent="0">
              <a:buNone/>
              <a:defRPr sz="1200"/>
            </a:lvl2pPr>
            <a:lvl3pPr marL="914312" indent="0">
              <a:buNone/>
              <a:defRPr sz="1000"/>
            </a:lvl3pPr>
            <a:lvl4pPr marL="1371469" indent="0">
              <a:buNone/>
              <a:defRPr sz="900"/>
            </a:lvl4pPr>
            <a:lvl5pPr marL="1828625" indent="0">
              <a:buNone/>
              <a:defRPr sz="900"/>
            </a:lvl5pPr>
            <a:lvl6pPr marL="2285781" indent="0">
              <a:buNone/>
              <a:defRPr sz="900"/>
            </a:lvl6pPr>
            <a:lvl7pPr marL="2742937" indent="0">
              <a:buNone/>
              <a:defRPr sz="900"/>
            </a:lvl7pPr>
            <a:lvl8pPr marL="3200092" indent="0">
              <a:buNone/>
              <a:defRPr sz="900"/>
            </a:lvl8pPr>
            <a:lvl9pPr marL="36572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F3D6-7110-4C5E-9893-29A8DEE86A57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3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6" indent="0">
              <a:buNone/>
              <a:defRPr sz="2800"/>
            </a:lvl2pPr>
            <a:lvl3pPr marL="914312" indent="0">
              <a:buNone/>
              <a:defRPr sz="2400"/>
            </a:lvl3pPr>
            <a:lvl4pPr marL="1371469" indent="0">
              <a:buNone/>
              <a:defRPr sz="2000"/>
            </a:lvl4pPr>
            <a:lvl5pPr marL="1828625" indent="0">
              <a:buNone/>
              <a:defRPr sz="2000"/>
            </a:lvl5pPr>
            <a:lvl6pPr marL="2285781" indent="0">
              <a:buNone/>
              <a:defRPr sz="2000"/>
            </a:lvl6pPr>
            <a:lvl7pPr marL="2742937" indent="0">
              <a:buNone/>
              <a:defRPr sz="2000"/>
            </a:lvl7pPr>
            <a:lvl8pPr marL="3200092" indent="0">
              <a:buNone/>
              <a:defRPr sz="2000"/>
            </a:lvl8pPr>
            <a:lvl9pPr marL="36572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56" indent="0">
              <a:buNone/>
              <a:defRPr sz="1200"/>
            </a:lvl2pPr>
            <a:lvl3pPr marL="914312" indent="0">
              <a:buNone/>
              <a:defRPr sz="1000"/>
            </a:lvl3pPr>
            <a:lvl4pPr marL="1371469" indent="0">
              <a:buNone/>
              <a:defRPr sz="900"/>
            </a:lvl4pPr>
            <a:lvl5pPr marL="1828625" indent="0">
              <a:buNone/>
              <a:defRPr sz="900"/>
            </a:lvl5pPr>
            <a:lvl6pPr marL="2285781" indent="0">
              <a:buNone/>
              <a:defRPr sz="900"/>
            </a:lvl6pPr>
            <a:lvl7pPr marL="2742937" indent="0">
              <a:buNone/>
              <a:defRPr sz="900"/>
            </a:lvl7pPr>
            <a:lvl8pPr marL="3200092" indent="0">
              <a:buNone/>
              <a:defRPr sz="900"/>
            </a:lvl8pPr>
            <a:lvl9pPr marL="36572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F461-3180-408A-9D23-04B8F1DD5DE6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38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D778-CFAB-4AD8-BD95-AA1B9779B052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6193-0F17-465C-9A7B-55CBA6B04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168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1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8" indent="-342868" algn="l" defTabSz="9143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9" indent="-285723" algn="l" defTabSz="9143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1" indent="-228578" algn="l" defTabSz="9143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7" indent="-228578" algn="l" defTabSz="9143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03" indent="-228578" algn="l" defTabSz="9143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9" indent="-228578" algn="l" defTabSz="9143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15" indent="-228578" algn="l" defTabSz="9143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2" indent="-228578" algn="l" defTabSz="9143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27" indent="-228578" algn="l" defTabSz="9143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6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2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9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5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1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37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92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0" algn="l" defTabSz="9143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microsoft.com/office/2007/relationships/diagramDrawing" Target="../diagrams/drawing23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microsoft.com/office/2007/relationships/diagramDrawing" Target="../diagrams/drawing26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7" Type="http://schemas.microsoft.com/office/2007/relationships/diagramDrawing" Target="../diagrams/drawing41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7" Type="http://schemas.microsoft.com/office/2007/relationships/diagramDrawing" Target="../diagrams/drawing42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6.xml"/><Relationship Id="rId3" Type="http://schemas.openxmlformats.org/officeDocument/2006/relationships/diagramData" Target="../diagrams/data47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8.xml"/><Relationship Id="rId7" Type="http://schemas.microsoft.com/office/2007/relationships/diagramDrawing" Target="../diagrams/drawing4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4" Type="http://schemas.openxmlformats.org/officeDocument/2006/relationships/diagramLayout" Target="../diagrams/layout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9.xml"/><Relationship Id="rId7" Type="http://schemas.microsoft.com/office/2007/relationships/diagramDrawing" Target="../diagrams/drawing4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4" Type="http://schemas.openxmlformats.org/officeDocument/2006/relationships/diagramLayout" Target="../diagrams/layout49.xml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9.xml"/><Relationship Id="rId3" Type="http://schemas.openxmlformats.org/officeDocument/2006/relationships/diagramData" Target="../diagrams/data50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1.xml"/><Relationship Id="rId7" Type="http://schemas.microsoft.com/office/2007/relationships/diagramDrawing" Target="../diagrams/drawing5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1.xml"/><Relationship Id="rId5" Type="http://schemas.openxmlformats.org/officeDocument/2006/relationships/diagramQuickStyle" Target="../diagrams/quickStyle51.xml"/><Relationship Id="rId4" Type="http://schemas.openxmlformats.org/officeDocument/2006/relationships/diagramLayout" Target="../diagrams/layout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2.xml"/><Relationship Id="rId7" Type="http://schemas.microsoft.com/office/2007/relationships/diagramDrawing" Target="../diagrams/drawing5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2.xml"/><Relationship Id="rId5" Type="http://schemas.openxmlformats.org/officeDocument/2006/relationships/diagramQuickStyle" Target="../diagrams/quickStyle52.xml"/><Relationship Id="rId4" Type="http://schemas.openxmlformats.org/officeDocument/2006/relationships/diagramLayout" Target="../diagrams/layout5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3.xml"/><Relationship Id="rId7" Type="http://schemas.microsoft.com/office/2007/relationships/diagramDrawing" Target="../diagrams/drawing5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3.xml"/><Relationship Id="rId5" Type="http://schemas.openxmlformats.org/officeDocument/2006/relationships/diagramQuickStyle" Target="../diagrams/quickStyle53.xml"/><Relationship Id="rId4" Type="http://schemas.openxmlformats.org/officeDocument/2006/relationships/diagramLayout" Target="../diagrams/layout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6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7.xml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11677769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evolution:</a:t>
            </a:r>
          </a:p>
          <a:p>
            <a:r>
              <a:rPr lang="en-US" b="1" dirty="0" smtClean="0"/>
              <a:t>Software is</a:t>
            </a:r>
            <a:r>
              <a:rPr lang="en-US" b="1" dirty="0" smtClean="0">
                <a:solidFill>
                  <a:srgbClr val="FF0000"/>
                </a:solidFill>
              </a:rPr>
              <a:t> flexible </a:t>
            </a:r>
            <a:r>
              <a:rPr lang="en-US" b="1" dirty="0" smtClean="0"/>
              <a:t>as compared to hardware  </a:t>
            </a:r>
          </a:p>
          <a:p>
            <a:pPr lvl="1"/>
            <a:r>
              <a:rPr lang="en-US" b="1" dirty="0" smtClean="0"/>
              <a:t>Changes can be made to the system during development or after the development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2998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269381751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0200"/>
            <a:ext cx="8229600" cy="5029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waterfall approach </a:t>
            </a:r>
          </a:p>
          <a:p>
            <a:r>
              <a:rPr lang="en-US" b="1" dirty="0" smtClean="0"/>
              <a:t>(</a:t>
            </a:r>
            <a:r>
              <a:rPr lang="en-GB" altLang="en-US" sz="2800" dirty="0">
                <a:cs typeface="Arial" charset="0"/>
              </a:rPr>
              <a:t>complete each process step before beginning the </a:t>
            </a:r>
            <a:r>
              <a:rPr lang="en-GB" altLang="en-US" sz="2800" dirty="0" smtClean="0">
                <a:cs typeface="Arial" charset="0"/>
              </a:rPr>
              <a:t>next)</a:t>
            </a:r>
            <a:endParaRPr lang="en-US" sz="2800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Iterative approach</a:t>
            </a:r>
          </a:p>
          <a:p>
            <a:r>
              <a:rPr lang="en-US" sz="2800" b="1" dirty="0" smtClean="0"/>
              <a:t>(</a:t>
            </a:r>
            <a:r>
              <a:rPr lang="en-GB" altLang="en-US" sz="2800" dirty="0">
                <a:cs typeface="Arial" charset="0"/>
              </a:rPr>
              <a:t>Go quickly through all process steps to create a rough system, then repeat them to improve the </a:t>
            </a:r>
            <a:r>
              <a:rPr lang="en-GB" altLang="en-US" sz="2800" dirty="0" smtClean="0">
                <a:cs typeface="Arial" charset="0"/>
              </a:rPr>
              <a:t>system)</a:t>
            </a:r>
            <a:endParaRPr lang="en-US" sz="2800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Reuse oriented approach </a:t>
            </a:r>
          </a:p>
          <a:p>
            <a:r>
              <a:rPr lang="en-US" b="1" dirty="0" smtClean="0"/>
              <a:t>(</a:t>
            </a:r>
            <a:r>
              <a:rPr lang="en-GB" altLang="en-US" sz="2800" dirty="0"/>
              <a:t>systems are integrated from existing components </a:t>
            </a:r>
            <a:r>
              <a:rPr lang="en-GB" altLang="en-US" sz="2800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644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86671392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Evolving</a:t>
            </a:r>
            <a:r>
              <a:rPr lang="en-US" b="1" dirty="0" smtClean="0"/>
              <a:t> from informational medium to application medium</a:t>
            </a:r>
          </a:p>
          <a:p>
            <a:r>
              <a:rPr lang="en-US" b="1" dirty="0" smtClean="0"/>
              <a:t>Existing approaches are </a:t>
            </a:r>
            <a:r>
              <a:rPr lang="en-US" b="1" dirty="0" smtClean="0">
                <a:solidFill>
                  <a:srgbClr val="FF0000"/>
                </a:solidFill>
              </a:rPr>
              <a:t>over-pragmatic</a:t>
            </a:r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ead to short development time</a:t>
            </a:r>
          </a:p>
          <a:p>
            <a:r>
              <a:rPr lang="en-US" b="1" dirty="0" smtClean="0"/>
              <a:t>Web engineering </a:t>
            </a:r>
            <a:r>
              <a:rPr lang="en-US" b="1" dirty="0" smtClean="0">
                <a:solidFill>
                  <a:srgbClr val="FF0000"/>
                </a:solidFill>
              </a:rPr>
              <a:t>does not have its own mature</a:t>
            </a:r>
            <a:r>
              <a:rPr lang="en-US" b="1" dirty="0" smtClean="0"/>
              <a:t> development process model</a:t>
            </a:r>
          </a:p>
          <a:p>
            <a:r>
              <a:rPr lang="en-US" b="1" dirty="0" smtClean="0"/>
              <a:t>SE development process models are adopted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27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45553134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Handling Short </a:t>
            </a:r>
            <a:r>
              <a:rPr lang="en-US" b="1" dirty="0" smtClean="0"/>
              <a:t>development </a:t>
            </a:r>
            <a:r>
              <a:rPr lang="en-US" b="1" dirty="0"/>
              <a:t>c</a:t>
            </a:r>
            <a:r>
              <a:rPr lang="en-US" b="1" dirty="0" smtClean="0"/>
              <a:t>ycles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Development</a:t>
            </a:r>
            <a:r>
              <a:rPr lang="en-US" b="1" dirty="0" smtClean="0"/>
              <a:t> time is short</a:t>
            </a:r>
          </a:p>
          <a:p>
            <a:pPr lvl="2"/>
            <a:r>
              <a:rPr lang="en-US" b="1" dirty="0" smtClean="0"/>
              <a:t>Normally </a:t>
            </a:r>
            <a:r>
              <a:rPr lang="en-US" b="1" dirty="0" smtClean="0">
                <a:solidFill>
                  <a:srgbClr val="FF0000"/>
                </a:solidFill>
              </a:rPr>
              <a:t>does not </a:t>
            </a:r>
            <a:r>
              <a:rPr lang="en-US" b="1" dirty="0" smtClean="0"/>
              <a:t>exceed six month</a:t>
            </a:r>
          </a:p>
          <a:p>
            <a:pPr lvl="1"/>
            <a:r>
              <a:rPr lang="en-US" b="1" dirty="0" smtClean="0"/>
              <a:t>Immediate delivery mechanism</a:t>
            </a:r>
          </a:p>
          <a:p>
            <a:pPr lvl="2"/>
            <a:r>
              <a:rPr lang="en-US" b="1" dirty="0" smtClean="0"/>
              <a:t>Capture share in the market</a:t>
            </a:r>
          </a:p>
          <a:p>
            <a:pPr lvl="1"/>
            <a:r>
              <a:rPr lang="en-US" b="1" dirty="0" smtClean="0"/>
              <a:t>Leaves </a:t>
            </a:r>
            <a:r>
              <a:rPr lang="en-US" b="1" dirty="0" smtClean="0">
                <a:solidFill>
                  <a:srgbClr val="FF0000"/>
                </a:solidFill>
              </a:rPr>
              <a:t>less</a:t>
            </a:r>
            <a:r>
              <a:rPr lang="en-US" b="1" dirty="0" smtClean="0"/>
              <a:t> freedom for systematic development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02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69905043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0201"/>
            <a:ext cx="8458200" cy="4525963"/>
          </a:xfrm>
        </p:spPr>
        <p:txBody>
          <a:bodyPr/>
          <a:lstStyle/>
          <a:p>
            <a:r>
              <a:rPr lang="en-US" b="1" dirty="0"/>
              <a:t>Handling </a:t>
            </a:r>
            <a:r>
              <a:rPr lang="en-US" b="1" dirty="0" smtClean="0"/>
              <a:t>changing requirement</a:t>
            </a:r>
          </a:p>
          <a:p>
            <a:pPr lvl="1"/>
            <a:r>
              <a:rPr lang="en-US" b="1" dirty="0"/>
              <a:t>Requirements </a:t>
            </a:r>
            <a:r>
              <a:rPr lang="en-US" b="1" dirty="0">
                <a:solidFill>
                  <a:srgbClr val="FF0000"/>
                </a:solidFill>
              </a:rPr>
              <a:t>often</a:t>
            </a:r>
            <a:r>
              <a:rPr lang="en-US" b="1" dirty="0"/>
              <a:t> emerge during development</a:t>
            </a:r>
          </a:p>
          <a:p>
            <a:pPr lvl="2"/>
            <a:r>
              <a:rPr lang="en-US" b="1" dirty="0"/>
              <a:t>a</a:t>
            </a:r>
            <a:r>
              <a:rPr lang="en-US" b="1" dirty="0" smtClean="0"/>
              <a:t>s developer understand the unknown business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Integrate</a:t>
            </a:r>
            <a:r>
              <a:rPr lang="en-US" b="1" dirty="0" smtClean="0"/>
              <a:t> changes rapidly to remain in competition</a:t>
            </a:r>
          </a:p>
          <a:p>
            <a:pPr lvl="1"/>
            <a:r>
              <a:rPr lang="en-US" b="1" dirty="0" smtClean="0"/>
              <a:t>User involvement is more </a:t>
            </a:r>
            <a:r>
              <a:rPr lang="en-US" b="1" dirty="0" smtClean="0">
                <a:solidFill>
                  <a:srgbClr val="FF0000"/>
                </a:solidFill>
              </a:rPr>
              <a:t>critical</a:t>
            </a:r>
          </a:p>
          <a:p>
            <a:pPr lvl="2"/>
            <a:r>
              <a:rPr lang="en-US" b="1" dirty="0"/>
              <a:t>d</a:t>
            </a:r>
            <a:r>
              <a:rPr lang="en-US" b="1" dirty="0" smtClean="0"/>
              <a:t>ue to </a:t>
            </a:r>
            <a:r>
              <a:rPr lang="en-US" b="1" dirty="0" smtClean="0">
                <a:solidFill>
                  <a:srgbClr val="FF0000"/>
                </a:solidFill>
              </a:rPr>
              <a:t>emerging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unstable</a:t>
            </a:r>
            <a:r>
              <a:rPr lang="en-US" b="1" dirty="0" smtClean="0"/>
              <a:t> requirements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9410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69905043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Releases with </a:t>
            </a:r>
            <a:r>
              <a:rPr lang="en-US" b="1" dirty="0" smtClean="0"/>
              <a:t>fixed </a:t>
            </a:r>
            <a:r>
              <a:rPr lang="en-US" b="1" dirty="0"/>
              <a:t>d</a:t>
            </a:r>
            <a:r>
              <a:rPr lang="en-US" b="1" dirty="0" smtClean="0"/>
              <a:t>eadlines </a:t>
            </a:r>
            <a:r>
              <a:rPr lang="en-US" b="1" dirty="0"/>
              <a:t>and </a:t>
            </a:r>
            <a:r>
              <a:rPr lang="en-US" b="1" dirty="0" smtClean="0"/>
              <a:t>flexible </a:t>
            </a:r>
            <a:r>
              <a:rPr lang="en-US" b="1" dirty="0"/>
              <a:t>c</a:t>
            </a:r>
            <a:r>
              <a:rPr lang="en-US" b="1" dirty="0" smtClean="0"/>
              <a:t>ontents</a:t>
            </a:r>
          </a:p>
          <a:p>
            <a:pPr lvl="1"/>
            <a:r>
              <a:rPr lang="en-US" b="1" dirty="0"/>
              <a:t>Due to </a:t>
            </a:r>
            <a:r>
              <a:rPr lang="en-US" b="1" dirty="0">
                <a:solidFill>
                  <a:srgbClr val="FF0000"/>
                </a:solidFill>
              </a:rPr>
              <a:t>rapid changes </a:t>
            </a:r>
            <a:r>
              <a:rPr lang="en-US" b="1" dirty="0"/>
              <a:t>in requirements, disposable releases are required</a:t>
            </a:r>
          </a:p>
          <a:p>
            <a:pPr lvl="2"/>
            <a:r>
              <a:rPr lang="en-US" b="1" dirty="0" smtClean="0"/>
              <a:t>To </a:t>
            </a:r>
            <a:r>
              <a:rPr lang="en-US" b="1" dirty="0" smtClean="0">
                <a:solidFill>
                  <a:srgbClr val="FF0000"/>
                </a:solidFill>
              </a:rPr>
              <a:t>detail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validate </a:t>
            </a:r>
            <a:r>
              <a:rPr lang="en-US" b="1" dirty="0" smtClean="0"/>
              <a:t>customer’s requirements</a:t>
            </a:r>
          </a:p>
          <a:p>
            <a:pPr lvl="1"/>
            <a:r>
              <a:rPr lang="en-US" b="1" dirty="0" smtClean="0"/>
              <a:t>Release intervals are very </a:t>
            </a:r>
            <a:r>
              <a:rPr lang="en-US" b="1" dirty="0" smtClean="0">
                <a:solidFill>
                  <a:srgbClr val="FF0000"/>
                </a:solidFill>
              </a:rPr>
              <a:t>short</a:t>
            </a:r>
            <a:r>
              <a:rPr lang="en-US" b="1" dirty="0" smtClean="0"/>
              <a:t>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Time plan </a:t>
            </a:r>
            <a:r>
              <a:rPr lang="en-US" b="1" dirty="0" smtClean="0"/>
              <a:t>for releases is more important than </a:t>
            </a:r>
            <a:r>
              <a:rPr lang="en-US" b="1" dirty="0" smtClean="0">
                <a:solidFill>
                  <a:srgbClr val="FF0000"/>
                </a:solidFill>
              </a:rPr>
              <a:t>planning requirements </a:t>
            </a:r>
            <a:r>
              <a:rPr lang="en-US" b="1" dirty="0" smtClean="0"/>
              <a:t>for releases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9410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69905043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525963"/>
          </a:xfrm>
        </p:spPr>
        <p:txBody>
          <a:bodyPr/>
          <a:lstStyle/>
          <a:p>
            <a:r>
              <a:rPr lang="en-US" b="1" dirty="0"/>
              <a:t>Parallel </a:t>
            </a:r>
            <a:r>
              <a:rPr lang="en-US" b="1" dirty="0" smtClean="0"/>
              <a:t>development </a:t>
            </a:r>
            <a:r>
              <a:rPr lang="en-US" b="1" dirty="0"/>
              <a:t>of </a:t>
            </a:r>
            <a:r>
              <a:rPr lang="en-US" b="1" dirty="0" smtClean="0"/>
              <a:t>different releases</a:t>
            </a:r>
          </a:p>
          <a:p>
            <a:pPr lvl="1"/>
            <a:r>
              <a:rPr lang="en-US" b="1" dirty="0" smtClean="0"/>
              <a:t>To meet time constraints, </a:t>
            </a:r>
            <a:r>
              <a:rPr lang="en-US" b="1" dirty="0" smtClean="0">
                <a:solidFill>
                  <a:srgbClr val="FF0000"/>
                </a:solidFill>
              </a:rPr>
              <a:t>parallel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overlapping</a:t>
            </a:r>
            <a:r>
              <a:rPr lang="en-US" b="1" dirty="0" smtClean="0"/>
              <a:t> development is required</a:t>
            </a:r>
          </a:p>
          <a:p>
            <a:pPr lvl="1"/>
            <a:r>
              <a:rPr lang="en-US" b="1" dirty="0" smtClean="0"/>
              <a:t>Several </a:t>
            </a:r>
            <a:r>
              <a:rPr lang="en-US" b="1" dirty="0" smtClean="0">
                <a:solidFill>
                  <a:srgbClr val="FF0000"/>
                </a:solidFill>
              </a:rPr>
              <a:t>small</a:t>
            </a:r>
            <a:r>
              <a:rPr lang="en-US" b="1" dirty="0" smtClean="0"/>
              <a:t> teams work on similar tasks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Communication</a:t>
            </a:r>
            <a:r>
              <a:rPr lang="en-US" b="1" dirty="0" smtClean="0"/>
              <a:t> overhead is extensive in web application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10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69905043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Reuse and integration</a:t>
            </a:r>
          </a:p>
          <a:p>
            <a:pPr lvl="1"/>
            <a:r>
              <a:rPr lang="en-US" b="1" dirty="0" smtClean="0"/>
              <a:t>to meet time constraints developer try to reuse components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Leads</a:t>
            </a:r>
            <a:r>
              <a:rPr lang="en-US" b="1" dirty="0" smtClean="0"/>
              <a:t> to integration issues</a:t>
            </a:r>
          </a:p>
          <a:p>
            <a:pPr lvl="1"/>
            <a:r>
              <a:rPr lang="en-US" b="1" dirty="0" smtClean="0"/>
              <a:t>Development can not be </a:t>
            </a:r>
            <a:r>
              <a:rPr lang="en-US" b="1" dirty="0" smtClean="0">
                <a:solidFill>
                  <a:srgbClr val="FF0000"/>
                </a:solidFill>
              </a:rPr>
              <a:t>isolated</a:t>
            </a:r>
            <a:r>
              <a:rPr lang="en-US" b="1" dirty="0" smtClean="0"/>
              <a:t> from the development of other applications within the 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10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69905043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Adapting to web application’s complexity level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rocess </a:t>
            </a:r>
            <a:r>
              <a:rPr lang="en-US" b="1" dirty="0" smtClean="0">
                <a:solidFill>
                  <a:srgbClr val="FF0000"/>
                </a:solidFill>
              </a:rPr>
              <a:t>depends</a:t>
            </a:r>
            <a:r>
              <a:rPr lang="en-US" b="1" dirty="0" smtClean="0"/>
              <a:t> upon the level of complexity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rocess is </a:t>
            </a:r>
            <a:r>
              <a:rPr lang="en-US" b="1" dirty="0" smtClean="0">
                <a:solidFill>
                  <a:srgbClr val="FF0000"/>
                </a:solidFill>
              </a:rPr>
              <a:t>adapted </a:t>
            </a:r>
            <a:r>
              <a:rPr lang="en-US" b="1" dirty="0" smtClean="0"/>
              <a:t>dynamically</a:t>
            </a:r>
          </a:p>
          <a:p>
            <a:pPr lvl="2"/>
            <a:r>
              <a:rPr lang="en-US" b="1" dirty="0" smtClean="0"/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low</a:t>
            </a:r>
            <a:r>
              <a:rPr lang="en-US" b="1" dirty="0" smtClean="0"/>
              <a:t> complexity, it should be like lightweight process</a:t>
            </a:r>
          </a:p>
          <a:p>
            <a:pPr lvl="2"/>
            <a:r>
              <a:rPr lang="en-US" b="1" dirty="0" smtClean="0"/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high</a:t>
            </a:r>
            <a:r>
              <a:rPr lang="en-US" b="1" dirty="0" smtClean="0"/>
              <a:t> complexity, it should be like heavyweight process</a:t>
            </a:r>
          </a:p>
          <a:p>
            <a:pPr lvl="2"/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10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90255225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296400" cy="4525963"/>
          </a:xfrm>
        </p:spPr>
        <p:txBody>
          <a:bodyPr/>
          <a:lstStyle/>
          <a:p>
            <a:r>
              <a:rPr lang="en-US" b="1" dirty="0" smtClean="0"/>
              <a:t>RUP is a </a:t>
            </a:r>
            <a:r>
              <a:rPr lang="en-US" b="1" dirty="0" smtClean="0">
                <a:solidFill>
                  <a:srgbClr val="FF0000"/>
                </a:solidFill>
              </a:rPr>
              <a:t>heavyweight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phase oriented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incremental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iterative</a:t>
            </a:r>
            <a:r>
              <a:rPr lang="en-US" b="1" dirty="0" smtClean="0"/>
              <a:t> process</a:t>
            </a:r>
          </a:p>
          <a:p>
            <a:r>
              <a:rPr lang="en-US" b="1" dirty="0" smtClean="0"/>
              <a:t>Described in three perspectives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Dynamic perspective: </a:t>
            </a:r>
            <a:r>
              <a:rPr lang="en-US" b="1" dirty="0" smtClean="0"/>
              <a:t>phases </a:t>
            </a:r>
            <a:r>
              <a:rPr lang="en-US" altLang="en-US" b="1" dirty="0"/>
              <a:t>over time</a:t>
            </a:r>
            <a:endParaRPr lang="en-US" b="1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Static perspective: </a:t>
            </a:r>
            <a:r>
              <a:rPr lang="en-US" b="1" dirty="0" smtClean="0"/>
              <a:t>activities in </a:t>
            </a:r>
            <a:r>
              <a:rPr lang="en-US" altLang="en-US" b="1" dirty="0"/>
              <a:t>process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Practice perspective: </a:t>
            </a:r>
            <a:r>
              <a:rPr lang="en-US" b="1" dirty="0" smtClean="0"/>
              <a:t>good engineering practices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26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75390638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RUP phases: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Inception</a:t>
            </a:r>
          </a:p>
          <a:p>
            <a:pPr lvl="1" algn="just"/>
            <a:r>
              <a:rPr lang="en-US" altLang="en-US" dirty="0"/>
              <a:t>Establish the business case for the system.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Elaboration</a:t>
            </a:r>
          </a:p>
          <a:p>
            <a:pPr lvl="1" algn="just"/>
            <a:r>
              <a:rPr lang="en-US" altLang="en-US" dirty="0"/>
              <a:t>Develop an understanding of the problem domain and the system architecture.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Construction</a:t>
            </a:r>
          </a:p>
          <a:p>
            <a:pPr lvl="1" algn="just"/>
            <a:r>
              <a:rPr lang="en-US" altLang="en-US" dirty="0"/>
              <a:t>System design, programming and testing.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Transition</a:t>
            </a:r>
          </a:p>
          <a:p>
            <a:pPr lvl="1" algn="just"/>
            <a:r>
              <a:rPr lang="en-US" altLang="en-US" dirty="0"/>
              <a:t>Deploy the system in its operating </a:t>
            </a:r>
            <a:r>
              <a:rPr lang="en-US" altLang="en-US" dirty="0" smtClean="0"/>
              <a:t>environment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0879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87433489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RUP phases:</a:t>
            </a:r>
          </a:p>
          <a:p>
            <a:pPr marL="342868" lvl="1" indent="-342868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Inception: </a:t>
            </a:r>
            <a:r>
              <a:rPr lang="en-US" b="1" dirty="0"/>
              <a:t>Define the </a:t>
            </a:r>
            <a:r>
              <a:rPr lang="en-US" b="1" dirty="0" smtClean="0"/>
              <a:t>business case for the project</a:t>
            </a:r>
            <a:endParaRPr lang="en-US" b="1" dirty="0"/>
          </a:p>
          <a:p>
            <a:r>
              <a:rPr lang="en-US" b="1" dirty="0" smtClean="0"/>
              <a:t>Goals:</a:t>
            </a:r>
          </a:p>
          <a:p>
            <a:pPr lvl="1"/>
            <a:r>
              <a:rPr lang="en-US" b="1" dirty="0" smtClean="0"/>
              <a:t>Business case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Identify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interact</a:t>
            </a:r>
            <a:r>
              <a:rPr lang="en-US" b="1" dirty="0"/>
              <a:t> </a:t>
            </a:r>
            <a:r>
              <a:rPr lang="en-US" b="1" dirty="0" smtClean="0"/>
              <a:t>with external </a:t>
            </a:r>
            <a:r>
              <a:rPr lang="en-US" b="1" dirty="0"/>
              <a:t>entities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Asses</a:t>
            </a:r>
            <a:r>
              <a:rPr lang="en-US" b="1" dirty="0" smtClean="0"/>
              <a:t> the business contribution</a:t>
            </a:r>
          </a:p>
          <a:p>
            <a:r>
              <a:rPr lang="en-US" b="1" dirty="0" smtClean="0"/>
              <a:t>Artifacts:</a:t>
            </a:r>
          </a:p>
          <a:p>
            <a:pPr lvl="1"/>
            <a:r>
              <a:rPr lang="en-US" b="1" dirty="0" smtClean="0"/>
              <a:t>business case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3222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64245017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RUP phases:</a:t>
            </a:r>
          </a:p>
          <a:p>
            <a:pPr marL="342868" lvl="1" indent="-342868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Elaboration: </a:t>
            </a:r>
            <a:r>
              <a:rPr lang="en-US" b="1" dirty="0" smtClean="0"/>
              <a:t>establish understanding with the problem</a:t>
            </a:r>
            <a:endParaRPr lang="en-US" b="1" dirty="0"/>
          </a:p>
          <a:p>
            <a:r>
              <a:rPr lang="en-US" b="1" dirty="0" smtClean="0"/>
              <a:t>Goals:</a:t>
            </a:r>
          </a:p>
          <a:p>
            <a:pPr lvl="1"/>
            <a:r>
              <a:rPr lang="en-US" b="1" dirty="0" smtClean="0"/>
              <a:t>Establish software </a:t>
            </a:r>
            <a:r>
              <a:rPr lang="en-US" b="1" dirty="0" smtClean="0">
                <a:solidFill>
                  <a:srgbClr val="FF0000"/>
                </a:solidFill>
              </a:rPr>
              <a:t>scope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Discriminating</a:t>
            </a:r>
            <a:r>
              <a:rPr lang="en-US" b="1" dirty="0" smtClean="0"/>
              <a:t> critical use-cases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Estimating</a:t>
            </a:r>
            <a:r>
              <a:rPr lang="en-US" b="1" dirty="0" smtClean="0"/>
              <a:t> cost, schedules and risks</a:t>
            </a:r>
          </a:p>
          <a:p>
            <a:r>
              <a:rPr lang="en-US" b="1" dirty="0" smtClean="0"/>
              <a:t>Artifacts:</a:t>
            </a:r>
          </a:p>
          <a:p>
            <a:pPr lvl="1"/>
            <a:r>
              <a:rPr lang="en-US" b="1" dirty="0" smtClean="0"/>
              <a:t>development plan, use-case model, architectural description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4372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64245017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RUP phases:</a:t>
            </a:r>
          </a:p>
          <a:p>
            <a:pPr marL="342868" lvl="1" indent="-342868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Construction: </a:t>
            </a:r>
            <a:r>
              <a:rPr lang="en-US" b="1" dirty="0" smtClean="0"/>
              <a:t>involves system design, programming and testing</a:t>
            </a:r>
            <a:endParaRPr lang="en-US" b="1" dirty="0"/>
          </a:p>
          <a:p>
            <a:r>
              <a:rPr lang="en-US" b="1" dirty="0" smtClean="0"/>
              <a:t>Goals:</a:t>
            </a:r>
          </a:p>
          <a:p>
            <a:pPr lvl="1"/>
            <a:r>
              <a:rPr lang="en-US" b="1" dirty="0" smtClean="0"/>
              <a:t>Develop the design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Implement the design</a:t>
            </a:r>
          </a:p>
          <a:p>
            <a:pPr lvl="1"/>
            <a:r>
              <a:rPr lang="en-US" b="1" dirty="0"/>
              <a:t>Validate the system</a:t>
            </a:r>
          </a:p>
          <a:p>
            <a:r>
              <a:rPr lang="en-US" b="1" dirty="0" smtClean="0"/>
              <a:t>Artifacts:</a:t>
            </a:r>
          </a:p>
          <a:p>
            <a:pPr lvl="1"/>
            <a:r>
              <a:rPr lang="en-US" b="1" dirty="0" smtClean="0"/>
              <a:t>System, training material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4372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64245017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RUP phases:</a:t>
            </a:r>
          </a:p>
          <a:p>
            <a:pPr marL="342868" lvl="1" indent="-342868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Transition: </a:t>
            </a:r>
            <a:r>
              <a:rPr lang="en-US" b="1" dirty="0" smtClean="0"/>
              <a:t>Installing the system in real environment</a:t>
            </a:r>
            <a:endParaRPr lang="en-US" b="1" dirty="0"/>
          </a:p>
          <a:p>
            <a:r>
              <a:rPr lang="en-US" b="1" dirty="0" smtClean="0"/>
              <a:t>Goals:</a:t>
            </a:r>
          </a:p>
          <a:p>
            <a:pPr lvl="1"/>
            <a:r>
              <a:rPr lang="en-US" b="1" dirty="0" smtClean="0"/>
              <a:t>Testing in real environment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training</a:t>
            </a:r>
          </a:p>
          <a:p>
            <a:pPr lvl="1"/>
            <a:r>
              <a:rPr lang="en-US" b="1" dirty="0" smtClean="0"/>
              <a:t>Bug fixing, performance enhancements</a:t>
            </a:r>
          </a:p>
          <a:p>
            <a:r>
              <a:rPr lang="en-US" b="1" dirty="0" smtClean="0"/>
              <a:t>Artifacts:</a:t>
            </a:r>
          </a:p>
          <a:p>
            <a:pPr lvl="1"/>
            <a:r>
              <a:rPr lang="en-US" b="1" dirty="0" smtClean="0"/>
              <a:t>A documented system working correctly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4372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33746000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5" descr="4.12 RUP phases.eps                                            000FF8ECMacintosh HD                   B8AA5F2E: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153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828801"/>
            <a:ext cx="3352800" cy="58476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marL="342868" indent="-342868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/>
              <a:t>RUP phases:</a:t>
            </a:r>
          </a:p>
        </p:txBody>
      </p:sp>
    </p:spTree>
    <p:extLst>
      <p:ext uri="{BB962C8B-B14F-4D97-AF65-F5344CB8AC3E}">
        <p14:creationId xmlns:p14="http://schemas.microsoft.com/office/powerpoint/2010/main" xmlns="" val="65949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13114399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RUP activities (workflows):</a:t>
            </a:r>
          </a:p>
          <a:p>
            <a:pPr lvl="1"/>
            <a:r>
              <a:rPr lang="en-US" b="1" dirty="0" smtClean="0"/>
              <a:t>Requirements</a:t>
            </a:r>
          </a:p>
          <a:p>
            <a:pPr lvl="1"/>
            <a:r>
              <a:rPr lang="en-US" b="1" dirty="0" smtClean="0"/>
              <a:t>analysis</a:t>
            </a:r>
          </a:p>
          <a:p>
            <a:pPr lvl="1"/>
            <a:r>
              <a:rPr lang="en-US" b="1" dirty="0" smtClean="0"/>
              <a:t>design</a:t>
            </a:r>
          </a:p>
          <a:p>
            <a:pPr lvl="1"/>
            <a:r>
              <a:rPr lang="en-US" b="1" dirty="0" smtClean="0"/>
              <a:t>implementation</a:t>
            </a:r>
          </a:p>
          <a:p>
            <a:pPr lvl="1"/>
            <a:r>
              <a:rPr lang="en-US" b="1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xmlns="" val="136330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03526982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RUP good practices:</a:t>
            </a:r>
          </a:p>
          <a:p>
            <a:pPr lvl="1"/>
            <a:r>
              <a:rPr lang="en-US" b="1" dirty="0"/>
              <a:t>Develop software </a:t>
            </a:r>
            <a:r>
              <a:rPr lang="en-US" b="1" dirty="0" smtClean="0"/>
              <a:t>iteratively</a:t>
            </a:r>
          </a:p>
          <a:p>
            <a:pPr lvl="1"/>
            <a:r>
              <a:rPr lang="en-US" b="1" dirty="0"/>
              <a:t>Manage </a:t>
            </a:r>
            <a:r>
              <a:rPr lang="en-US" b="1" dirty="0" smtClean="0"/>
              <a:t>requirements</a:t>
            </a:r>
          </a:p>
          <a:p>
            <a:pPr lvl="1"/>
            <a:r>
              <a:rPr lang="en-US" b="1" dirty="0"/>
              <a:t>Use component-based </a:t>
            </a:r>
            <a:r>
              <a:rPr lang="en-US" b="1" dirty="0" smtClean="0"/>
              <a:t>architectures</a:t>
            </a:r>
          </a:p>
          <a:p>
            <a:pPr lvl="1"/>
            <a:r>
              <a:rPr lang="en-US" b="1" dirty="0"/>
              <a:t>Visually model </a:t>
            </a:r>
            <a:r>
              <a:rPr lang="en-US" b="1" dirty="0" smtClean="0"/>
              <a:t>software-using UML</a:t>
            </a:r>
          </a:p>
          <a:p>
            <a:pPr lvl="1"/>
            <a:r>
              <a:rPr lang="en-US" b="1" dirty="0"/>
              <a:t>Verify software </a:t>
            </a:r>
            <a:r>
              <a:rPr lang="en-US" b="1" dirty="0" smtClean="0"/>
              <a:t>quality</a:t>
            </a:r>
          </a:p>
          <a:p>
            <a:pPr lvl="1"/>
            <a:r>
              <a:rPr lang="en-US" b="1" dirty="0"/>
              <a:t>Control changes to software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9170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95055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2895601"/>
            <a:ext cx="11430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activities</a:t>
            </a:r>
            <a:endParaRPr lang="en-US" b="1" dirty="0"/>
          </a:p>
        </p:txBody>
      </p:sp>
      <p:sp>
        <p:nvSpPr>
          <p:cNvPr id="10" name="Left Brace 9"/>
          <p:cNvSpPr/>
          <p:nvPr/>
        </p:nvSpPr>
        <p:spPr>
          <a:xfrm>
            <a:off x="581891" y="2362200"/>
            <a:ext cx="228600" cy="2438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4800600" y="38100"/>
            <a:ext cx="381000" cy="3886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1524001"/>
            <a:ext cx="12192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phases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0223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61821933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Inception phase:</a:t>
            </a:r>
          </a:p>
          <a:p>
            <a:r>
              <a:rPr lang="en-US" b="1" dirty="0" smtClean="0"/>
              <a:t>Definition is </a:t>
            </a:r>
            <a:r>
              <a:rPr lang="en-US" b="1" dirty="0" smtClean="0">
                <a:solidFill>
                  <a:srgbClr val="FF0000"/>
                </a:solidFill>
              </a:rPr>
              <a:t>problematic</a:t>
            </a:r>
            <a:r>
              <a:rPr lang="en-US" b="1" dirty="0" smtClean="0"/>
              <a:t> for web application</a:t>
            </a:r>
          </a:p>
          <a:p>
            <a:pPr lvl="1"/>
            <a:r>
              <a:rPr lang="en-US" b="1" dirty="0"/>
              <a:t>n</a:t>
            </a:r>
            <a:r>
              <a:rPr lang="en-US" b="1" dirty="0" smtClean="0"/>
              <a:t>o </a:t>
            </a:r>
            <a:r>
              <a:rPr lang="en-US" b="1" dirty="0" smtClean="0">
                <a:solidFill>
                  <a:srgbClr val="FF0000"/>
                </a:solidFill>
              </a:rPr>
              <a:t>concrete</a:t>
            </a:r>
            <a:r>
              <a:rPr lang="en-US" b="1" dirty="0" smtClean="0"/>
              <a:t> view of the system at beginning</a:t>
            </a:r>
          </a:p>
          <a:p>
            <a:pPr lvl="1"/>
            <a:r>
              <a:rPr lang="en-US" b="1" dirty="0" smtClean="0"/>
              <a:t>has target group but needs are </a:t>
            </a:r>
            <a:r>
              <a:rPr lang="en-US" b="1" dirty="0" smtClean="0">
                <a:solidFill>
                  <a:srgbClr val="FF0000"/>
                </a:solidFill>
              </a:rPr>
              <a:t>unknown</a:t>
            </a:r>
          </a:p>
          <a:p>
            <a:r>
              <a:rPr lang="en-US" b="1" dirty="0" smtClean="0"/>
              <a:t>Elaboration phase:</a:t>
            </a:r>
          </a:p>
          <a:p>
            <a:pPr lvl="1"/>
            <a:r>
              <a:rPr lang="en-US" b="1" dirty="0" smtClean="0"/>
              <a:t>due to short development time, </a:t>
            </a:r>
            <a:r>
              <a:rPr lang="en-US" b="1" dirty="0" smtClean="0">
                <a:solidFill>
                  <a:srgbClr val="FF0000"/>
                </a:solidFill>
              </a:rPr>
              <a:t>first version </a:t>
            </a:r>
            <a:r>
              <a:rPr lang="en-US" b="1" dirty="0" smtClean="0"/>
              <a:t>has priority over </a:t>
            </a:r>
            <a:r>
              <a:rPr lang="en-US" b="1" dirty="0" smtClean="0">
                <a:solidFill>
                  <a:srgbClr val="FF0000"/>
                </a:solidFill>
              </a:rPr>
              <a:t>clearly defined </a:t>
            </a:r>
            <a:r>
              <a:rPr lang="en-US" b="1" dirty="0" smtClean="0"/>
              <a:t>end-product 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1295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1533920"/>
              </p:ext>
            </p:extLst>
          </p:nvPr>
        </p:nvGraphicFramePr>
        <p:xfrm>
          <a:off x="671052" y="838200"/>
          <a:ext cx="7772400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1052" y="3062181"/>
            <a:ext cx="7772400" cy="1901825"/>
            <a:chOff x="0" y="155574"/>
            <a:chExt cx="7772400" cy="1901825"/>
          </a:xfrm>
        </p:grpSpPr>
        <p:sp>
          <p:nvSpPr>
            <p:cNvPr id="6" name="Rounded Rectangle 5"/>
            <p:cNvSpPr/>
            <p:nvPr/>
          </p:nvSpPr>
          <p:spPr>
            <a:xfrm>
              <a:off x="0" y="155574"/>
              <a:ext cx="7772400" cy="19018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92839" y="248413"/>
              <a:ext cx="7586722" cy="1716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algn="ctr" defTabSz="1777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dirty="0" smtClean="0"/>
                <a:t>Web Project Management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61697975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Construction phase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exists in web development process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Transition phase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s meaningful for web application development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4089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97999624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Handling short development </a:t>
            </a:r>
            <a:r>
              <a:rPr lang="en-US" b="1" dirty="0" smtClean="0"/>
              <a:t>cycles:</a:t>
            </a:r>
          </a:p>
          <a:p>
            <a:pPr lvl="1"/>
            <a:r>
              <a:rPr lang="en-US" b="1" dirty="0" smtClean="0"/>
              <a:t>Conflicting</a:t>
            </a:r>
          </a:p>
          <a:p>
            <a:pPr lvl="2"/>
            <a:r>
              <a:rPr lang="en-US" b="1" dirty="0" smtClean="0"/>
              <a:t>short cycle means concession in modeling and documentation while RUP is heavyweight</a:t>
            </a:r>
          </a:p>
          <a:p>
            <a:r>
              <a:rPr lang="en-US" b="1" dirty="0"/>
              <a:t>Handling changing requirements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Conflicting with time constraints</a:t>
            </a:r>
          </a:p>
          <a:p>
            <a:pPr lvl="2"/>
            <a:r>
              <a:rPr lang="en-US" b="1" dirty="0"/>
              <a:t>r</a:t>
            </a:r>
            <a:r>
              <a:rPr lang="en-US" b="1" dirty="0" smtClean="0"/>
              <a:t>equire concrete vision at the end of inception phase which require more time in web application due to evolving requirements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38550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07894494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Parallel </a:t>
            </a:r>
            <a:r>
              <a:rPr lang="en-US" b="1" dirty="0"/>
              <a:t>development of different releases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can be met with RUP</a:t>
            </a:r>
          </a:p>
          <a:p>
            <a:pPr lvl="2"/>
            <a:r>
              <a:rPr lang="en-US" b="1" dirty="0" smtClean="0"/>
              <a:t>RUP only allow parallel development in construction phase</a:t>
            </a:r>
          </a:p>
          <a:p>
            <a:r>
              <a:rPr lang="en-US" b="1" dirty="0"/>
              <a:t>Reuse and integration:</a:t>
            </a:r>
          </a:p>
          <a:p>
            <a:pPr lvl="1"/>
            <a:r>
              <a:rPr lang="en-US" b="1" dirty="0"/>
              <a:t>Conflicting</a:t>
            </a:r>
          </a:p>
          <a:p>
            <a:pPr lvl="2"/>
            <a:r>
              <a:rPr lang="en-US" b="1" dirty="0"/>
              <a:t>It requires coordination with development processes of other applications RUP does not describe this </a:t>
            </a:r>
          </a:p>
          <a:p>
            <a:pPr marL="914312" lvl="2" indent="0">
              <a:buNone/>
            </a:pP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1942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98476801"/>
              </p:ext>
            </p:extLst>
          </p:nvPr>
        </p:nvGraphicFramePr>
        <p:xfrm>
          <a:off x="457201" y="274637"/>
          <a:ext cx="8229600" cy="12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Adapting </a:t>
            </a:r>
            <a:r>
              <a:rPr lang="en-US" b="1" dirty="0"/>
              <a:t>to a Web application’s complexity level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RUP can be adopted for later stages when complexity of web application is understood</a:t>
            </a:r>
          </a:p>
        </p:txBody>
      </p:sp>
    </p:spTree>
    <p:extLst>
      <p:ext uri="{BB962C8B-B14F-4D97-AF65-F5344CB8AC3E}">
        <p14:creationId xmlns:p14="http://schemas.microsoft.com/office/powerpoint/2010/main" xmlns="" val="243088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14004863"/>
              </p:ext>
            </p:extLst>
          </p:nvPr>
        </p:nvGraphicFramePr>
        <p:xfrm>
          <a:off x="685801" y="1524000"/>
          <a:ext cx="7772400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022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80098191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management</a:t>
            </a:r>
          </a:p>
          <a:p>
            <a:r>
              <a:rPr lang="en-US" b="1" dirty="0" smtClean="0"/>
              <a:t>Project manager: tasks/responsibilities</a:t>
            </a:r>
          </a:p>
          <a:p>
            <a:r>
              <a:rPr lang="en-US" b="1" dirty="0" smtClean="0"/>
              <a:t>Traditional vs. web project management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073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2170780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management is the </a:t>
            </a:r>
            <a:r>
              <a:rPr lang="en-US" b="1" dirty="0" smtClean="0">
                <a:solidFill>
                  <a:srgbClr val="FF0000"/>
                </a:solidFill>
              </a:rPr>
              <a:t>process</a:t>
            </a:r>
            <a:r>
              <a:rPr lang="en-US" b="1" dirty="0" smtClean="0"/>
              <a:t> of planning</a:t>
            </a:r>
            <a:r>
              <a:rPr lang="en-US" b="1" dirty="0"/>
              <a:t>, organizing, </a:t>
            </a:r>
            <a:r>
              <a:rPr lang="en-US" b="1" dirty="0" smtClean="0"/>
              <a:t>motivating </a:t>
            </a:r>
            <a:r>
              <a:rPr lang="en-US" b="1" dirty="0"/>
              <a:t>and controlling </a:t>
            </a:r>
            <a:r>
              <a:rPr lang="en-US" b="1" dirty="0" smtClean="0">
                <a:solidFill>
                  <a:srgbClr val="FF0000"/>
                </a:solidFill>
              </a:rPr>
              <a:t>resources</a:t>
            </a:r>
            <a:r>
              <a:rPr lang="en-US" b="1" dirty="0"/>
              <a:t> </a:t>
            </a:r>
            <a:r>
              <a:rPr lang="en-US" b="1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procedures </a:t>
            </a:r>
            <a:r>
              <a:rPr lang="en-US" b="1" dirty="0" smtClean="0"/>
              <a:t>to develop a software/web project</a:t>
            </a:r>
          </a:p>
          <a:p>
            <a:r>
              <a:rPr lang="en-US" b="1" dirty="0" smtClean="0"/>
              <a:t>Is essential part of software/web engineering</a:t>
            </a:r>
          </a:p>
          <a:p>
            <a:r>
              <a:rPr lang="en-US" b="1" dirty="0"/>
              <a:t>Projects need to be managed</a:t>
            </a:r>
          </a:p>
          <a:p>
            <a:pPr lvl="1"/>
            <a:r>
              <a:rPr lang="en-US" b="1" dirty="0"/>
              <a:t>to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budget and time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23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41286727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Project manager’s job is to </a:t>
            </a:r>
            <a:r>
              <a:rPr lang="en-US" b="1" dirty="0" smtClean="0">
                <a:solidFill>
                  <a:srgbClr val="FF0000"/>
                </a:solidFill>
              </a:rPr>
              <a:t>ensure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roject meets budget and timing constraints </a:t>
            </a:r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igh quality product is delivered</a:t>
            </a:r>
          </a:p>
          <a:p>
            <a:r>
              <a:rPr lang="en-US" b="1" dirty="0"/>
              <a:t>G</a:t>
            </a:r>
            <a:r>
              <a:rPr lang="en-US" b="1" dirty="0" smtClean="0"/>
              <a:t>ood management does not </a:t>
            </a:r>
            <a:r>
              <a:rPr lang="en-US" b="1" dirty="0" smtClean="0">
                <a:solidFill>
                  <a:srgbClr val="FF0000"/>
                </a:solidFill>
              </a:rPr>
              <a:t>guarantee</a:t>
            </a:r>
            <a:r>
              <a:rPr lang="en-US" b="1" dirty="0" smtClean="0"/>
              <a:t> the project success</a:t>
            </a:r>
          </a:p>
          <a:p>
            <a:r>
              <a:rPr lang="en-US" b="1" dirty="0" smtClean="0"/>
              <a:t>Bad management usually results in project </a:t>
            </a:r>
            <a:r>
              <a:rPr lang="en-US" b="1" dirty="0" smtClean="0">
                <a:solidFill>
                  <a:srgbClr val="FF0000"/>
                </a:solidFill>
              </a:rPr>
              <a:t>failure 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chedule delays</a:t>
            </a:r>
          </a:p>
          <a:p>
            <a:pPr lvl="1"/>
            <a:r>
              <a:rPr lang="en-US" b="1" dirty="0"/>
              <a:t>b</a:t>
            </a:r>
            <a:r>
              <a:rPr lang="en-US" b="1" dirty="0" smtClean="0"/>
              <a:t>udget overrun</a:t>
            </a:r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ow customer’s acceptance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92830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710" y="1238252"/>
            <a:ext cx="8531408" cy="4526396"/>
          </a:xfrm>
        </p:spPr>
        <p:txBody>
          <a:bodyPr lIns="82927" tIns="20895" rIns="82927" bIns="41464">
            <a:normAutofit/>
          </a:bodyPr>
          <a:lstStyle/>
          <a:p>
            <a:pPr indent="-309539">
              <a:buNone/>
              <a:tabLst>
                <a:tab pos="310979" algn="l"/>
                <a:tab pos="405999" algn="l"/>
                <a:tab pos="813440" algn="l"/>
                <a:tab pos="1220878" algn="l"/>
                <a:tab pos="1628319" algn="l"/>
                <a:tab pos="2035756" algn="l"/>
                <a:tab pos="2443198" algn="l"/>
                <a:tab pos="2850635" algn="l"/>
                <a:tab pos="3258077" algn="l"/>
                <a:tab pos="3665515" algn="l"/>
                <a:tab pos="4072954" algn="l"/>
                <a:tab pos="4480393" algn="l"/>
                <a:tab pos="4887833" algn="l"/>
                <a:tab pos="5295272" algn="l"/>
                <a:tab pos="5702711" algn="l"/>
                <a:tab pos="6110151" algn="l"/>
                <a:tab pos="6517591" algn="l"/>
                <a:tab pos="6925029" algn="l"/>
                <a:tab pos="7332470" algn="l"/>
                <a:tab pos="7739908" algn="l"/>
                <a:tab pos="8147348" algn="l"/>
              </a:tabLst>
            </a:pPr>
            <a:endParaRPr lang="en-GB" altLang="en-US" sz="900" dirty="0">
              <a:cs typeface="Arial" charset="0"/>
            </a:endParaRPr>
          </a:p>
          <a:p>
            <a:pPr indent="-309539">
              <a:buNone/>
              <a:tabLst>
                <a:tab pos="310979" algn="l"/>
                <a:tab pos="405999" algn="l"/>
                <a:tab pos="813440" algn="l"/>
                <a:tab pos="1220878" algn="l"/>
                <a:tab pos="1628319" algn="l"/>
                <a:tab pos="2035756" algn="l"/>
                <a:tab pos="2443198" algn="l"/>
                <a:tab pos="2850635" algn="l"/>
                <a:tab pos="3258077" algn="l"/>
                <a:tab pos="3665515" algn="l"/>
                <a:tab pos="4072954" algn="l"/>
                <a:tab pos="4480393" algn="l"/>
                <a:tab pos="4887833" algn="l"/>
                <a:tab pos="5295272" algn="l"/>
                <a:tab pos="5702711" algn="l"/>
                <a:tab pos="6110151" algn="l"/>
                <a:tab pos="6517591" algn="l"/>
                <a:tab pos="6925029" algn="l"/>
                <a:tab pos="7332470" algn="l"/>
                <a:tab pos="7739908" algn="l"/>
                <a:tab pos="8147348" algn="l"/>
              </a:tabLst>
            </a:pPr>
            <a:r>
              <a:rPr lang="en-GB" altLang="en-US" sz="2800" dirty="0">
                <a:cs typeface="Arial" charset="0"/>
              </a:rPr>
              <a:t>To complete a project:</a:t>
            </a:r>
          </a:p>
          <a:p>
            <a:pPr indent="-309539">
              <a:buNone/>
              <a:tabLst>
                <a:tab pos="310979" algn="l"/>
                <a:tab pos="405999" algn="l"/>
                <a:tab pos="813440" algn="l"/>
                <a:tab pos="1220878" algn="l"/>
                <a:tab pos="1628319" algn="l"/>
                <a:tab pos="2035756" algn="l"/>
                <a:tab pos="2443198" algn="l"/>
                <a:tab pos="2850635" algn="l"/>
                <a:tab pos="3258077" algn="l"/>
                <a:tab pos="3665515" algn="l"/>
                <a:tab pos="4072954" algn="l"/>
                <a:tab pos="4480393" algn="l"/>
                <a:tab pos="4887833" algn="l"/>
                <a:tab pos="5295272" algn="l"/>
                <a:tab pos="5702711" algn="l"/>
                <a:tab pos="6110151" algn="l"/>
                <a:tab pos="6517591" algn="l"/>
                <a:tab pos="6925029" algn="l"/>
                <a:tab pos="7332470" algn="l"/>
                <a:tab pos="7739908" algn="l"/>
                <a:tab pos="8147348" algn="l"/>
              </a:tabLst>
            </a:pPr>
            <a:r>
              <a:rPr lang="en-GB" altLang="en-US" sz="2800" dirty="0">
                <a:cs typeface="Arial" charset="0"/>
              </a:rPr>
              <a:t>• On Time</a:t>
            </a:r>
          </a:p>
          <a:p>
            <a:pPr indent="-309539">
              <a:buNone/>
              <a:tabLst>
                <a:tab pos="310979" algn="l"/>
                <a:tab pos="405999" algn="l"/>
                <a:tab pos="813440" algn="l"/>
                <a:tab pos="1220878" algn="l"/>
                <a:tab pos="1628319" algn="l"/>
                <a:tab pos="2035756" algn="l"/>
                <a:tab pos="2443198" algn="l"/>
                <a:tab pos="2850635" algn="l"/>
                <a:tab pos="3258077" algn="l"/>
                <a:tab pos="3665515" algn="l"/>
                <a:tab pos="4072954" algn="l"/>
                <a:tab pos="4480393" algn="l"/>
                <a:tab pos="4887833" algn="l"/>
                <a:tab pos="5295272" algn="l"/>
                <a:tab pos="5702711" algn="l"/>
                <a:tab pos="6110151" algn="l"/>
                <a:tab pos="6517591" algn="l"/>
                <a:tab pos="6925029" algn="l"/>
                <a:tab pos="7332470" algn="l"/>
                <a:tab pos="7739908" algn="l"/>
                <a:tab pos="8147348" algn="l"/>
              </a:tabLst>
            </a:pPr>
            <a:r>
              <a:rPr lang="en-GB" altLang="en-US" sz="2800" dirty="0">
                <a:cs typeface="Arial" charset="0"/>
              </a:rPr>
              <a:t>• On Budget</a:t>
            </a:r>
          </a:p>
          <a:p>
            <a:pPr indent="-309539">
              <a:buNone/>
              <a:tabLst>
                <a:tab pos="310979" algn="l"/>
                <a:tab pos="405999" algn="l"/>
                <a:tab pos="813440" algn="l"/>
                <a:tab pos="1220878" algn="l"/>
                <a:tab pos="1628319" algn="l"/>
                <a:tab pos="2035756" algn="l"/>
                <a:tab pos="2443198" algn="l"/>
                <a:tab pos="2850635" algn="l"/>
                <a:tab pos="3258077" algn="l"/>
                <a:tab pos="3665515" algn="l"/>
                <a:tab pos="4072954" algn="l"/>
                <a:tab pos="4480393" algn="l"/>
                <a:tab pos="4887833" algn="l"/>
                <a:tab pos="5295272" algn="l"/>
                <a:tab pos="5702711" algn="l"/>
                <a:tab pos="6110151" algn="l"/>
                <a:tab pos="6517591" algn="l"/>
                <a:tab pos="6925029" algn="l"/>
                <a:tab pos="7332470" algn="l"/>
                <a:tab pos="7739908" algn="l"/>
                <a:tab pos="8147348" algn="l"/>
              </a:tabLst>
            </a:pPr>
            <a:r>
              <a:rPr lang="en-GB" altLang="en-US" sz="2800" dirty="0">
                <a:cs typeface="Arial" charset="0"/>
              </a:rPr>
              <a:t>• With required functionality</a:t>
            </a:r>
          </a:p>
          <a:p>
            <a:pPr indent="-309539">
              <a:buNone/>
              <a:tabLst>
                <a:tab pos="310979" algn="l"/>
                <a:tab pos="405999" algn="l"/>
                <a:tab pos="813440" algn="l"/>
                <a:tab pos="1220878" algn="l"/>
                <a:tab pos="1628319" algn="l"/>
                <a:tab pos="2035756" algn="l"/>
                <a:tab pos="2443198" algn="l"/>
                <a:tab pos="2850635" algn="l"/>
                <a:tab pos="3258077" algn="l"/>
                <a:tab pos="3665515" algn="l"/>
                <a:tab pos="4072954" algn="l"/>
                <a:tab pos="4480393" algn="l"/>
                <a:tab pos="4887833" algn="l"/>
                <a:tab pos="5295272" algn="l"/>
                <a:tab pos="5702711" algn="l"/>
                <a:tab pos="6110151" algn="l"/>
                <a:tab pos="6517591" algn="l"/>
                <a:tab pos="6925029" algn="l"/>
                <a:tab pos="7332470" algn="l"/>
                <a:tab pos="7739908" algn="l"/>
                <a:tab pos="8147348" algn="l"/>
              </a:tabLst>
            </a:pPr>
            <a:r>
              <a:rPr lang="en-GB" altLang="en-US" sz="2800" dirty="0">
                <a:cs typeface="Arial" charset="0"/>
              </a:rPr>
              <a:t>• To the satisfaction of the client</a:t>
            </a:r>
          </a:p>
          <a:p>
            <a:pPr indent="-309539">
              <a:buNone/>
              <a:tabLst>
                <a:tab pos="310979" algn="l"/>
                <a:tab pos="405999" algn="l"/>
                <a:tab pos="813440" algn="l"/>
                <a:tab pos="1220878" algn="l"/>
                <a:tab pos="1628319" algn="l"/>
                <a:tab pos="2035756" algn="l"/>
                <a:tab pos="2443198" algn="l"/>
                <a:tab pos="2850635" algn="l"/>
                <a:tab pos="3258077" algn="l"/>
                <a:tab pos="3665515" algn="l"/>
                <a:tab pos="4072954" algn="l"/>
                <a:tab pos="4480393" algn="l"/>
                <a:tab pos="4887833" algn="l"/>
                <a:tab pos="5295272" algn="l"/>
                <a:tab pos="5702711" algn="l"/>
                <a:tab pos="6110151" algn="l"/>
                <a:tab pos="6517591" algn="l"/>
                <a:tab pos="6925029" algn="l"/>
                <a:tab pos="7332470" algn="l"/>
                <a:tab pos="7739908" algn="l"/>
                <a:tab pos="8147348" algn="l"/>
              </a:tabLst>
            </a:pPr>
            <a:r>
              <a:rPr lang="en-GB" altLang="en-US" sz="2800" dirty="0">
                <a:cs typeface="Arial" charset="0"/>
              </a:rPr>
              <a:t>• Without exhausting the team</a:t>
            </a:r>
          </a:p>
          <a:p>
            <a:pPr indent="-309539">
              <a:buNone/>
              <a:tabLst>
                <a:tab pos="310979" algn="l"/>
                <a:tab pos="405999" algn="l"/>
                <a:tab pos="813440" algn="l"/>
                <a:tab pos="1220878" algn="l"/>
                <a:tab pos="1628319" algn="l"/>
                <a:tab pos="2035756" algn="l"/>
                <a:tab pos="2443198" algn="l"/>
                <a:tab pos="2850635" algn="l"/>
                <a:tab pos="3258077" algn="l"/>
                <a:tab pos="3665515" algn="l"/>
                <a:tab pos="4072954" algn="l"/>
                <a:tab pos="4480393" algn="l"/>
                <a:tab pos="4887833" algn="l"/>
                <a:tab pos="5295272" algn="l"/>
                <a:tab pos="5702711" algn="l"/>
                <a:tab pos="6110151" algn="l"/>
                <a:tab pos="6517591" algn="l"/>
                <a:tab pos="6925029" algn="l"/>
                <a:tab pos="7332470" algn="l"/>
                <a:tab pos="7739908" algn="l"/>
                <a:tab pos="8147348" algn="l"/>
              </a:tabLst>
            </a:pPr>
            <a:r>
              <a:rPr lang="en-GB" altLang="en-US" sz="2800" dirty="0">
                <a:solidFill>
                  <a:srgbClr val="800000"/>
                </a:solidFill>
                <a:cs typeface="Arial" charset="0"/>
              </a:rPr>
              <a:t>To provide visibility about the progress of a project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2231" y="381000"/>
            <a:ext cx="8229600" cy="1127295"/>
            <a:chOff x="55030" y="-2476500"/>
            <a:chExt cx="8229600" cy="1127295"/>
          </a:xfrm>
        </p:grpSpPr>
        <p:sp>
          <p:nvSpPr>
            <p:cNvPr id="5" name="Rounded Rectangle 4"/>
            <p:cNvSpPr/>
            <p:nvPr/>
          </p:nvSpPr>
          <p:spPr>
            <a:xfrm>
              <a:off x="55030" y="-2476500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65090" y="-2380987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defTabSz="20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dirty="0" smtClean="0"/>
                <a:t>1. </a:t>
              </a:r>
              <a:r>
                <a:rPr lang="en-GB" altLang="en-US" sz="3600" b="1" dirty="0" smtClean="0">
                  <a:cs typeface="Arial" charset="0"/>
                </a:rPr>
                <a:t>Aim of Project Management</a:t>
              </a:r>
              <a:r>
                <a:rPr lang="en-US" sz="3600" b="1" dirty="0" smtClean="0"/>
                <a:t>…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6512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53155356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management</a:t>
            </a:r>
            <a:r>
              <a:rPr lang="en-US" b="1" dirty="0" smtClean="0">
                <a:solidFill>
                  <a:srgbClr val="FF0000"/>
                </a:solidFill>
              </a:rPr>
              <a:t> goals </a:t>
            </a:r>
            <a:r>
              <a:rPr lang="en-US" b="1" dirty="0" smtClean="0"/>
              <a:t>are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eliver</a:t>
            </a:r>
            <a:r>
              <a:rPr lang="en-US" b="1" dirty="0" smtClean="0"/>
              <a:t> software on time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eet</a:t>
            </a:r>
            <a:r>
              <a:rPr lang="en-US" b="1" dirty="0" smtClean="0"/>
              <a:t> budget constraints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ulfill</a:t>
            </a:r>
            <a:r>
              <a:rPr lang="en-US" b="1" dirty="0" smtClean="0"/>
              <a:t> customer’s expectation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maintain</a:t>
            </a:r>
            <a:r>
              <a:rPr lang="en-US" b="1" dirty="0" smtClean="0"/>
              <a:t> a happy and well-functioning team</a:t>
            </a:r>
          </a:p>
        </p:txBody>
      </p:sp>
    </p:spTree>
    <p:extLst>
      <p:ext uri="{BB962C8B-B14F-4D97-AF65-F5344CB8AC3E}">
        <p14:creationId xmlns:p14="http://schemas.microsoft.com/office/powerpoint/2010/main" xmlns="" val="254038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46373446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458200" cy="4525963"/>
          </a:xfrm>
        </p:spPr>
        <p:txBody>
          <a:bodyPr/>
          <a:lstStyle/>
          <a:p>
            <a:r>
              <a:rPr lang="en-US" b="1" dirty="0"/>
              <a:t>Web engineering extends Software Engineering to Web </a:t>
            </a:r>
            <a:r>
              <a:rPr lang="en-US" b="1" dirty="0" smtClean="0"/>
              <a:t>applications</a:t>
            </a:r>
          </a:p>
          <a:p>
            <a:r>
              <a:rPr lang="en-US" b="1" dirty="0" smtClean="0"/>
              <a:t>Why web engineering?</a:t>
            </a:r>
          </a:p>
          <a:p>
            <a:r>
              <a:rPr lang="en-US" b="1" dirty="0" smtClean="0"/>
              <a:t>Web applications</a:t>
            </a:r>
          </a:p>
          <a:p>
            <a:r>
              <a:rPr lang="en-US" b="1" dirty="0" smtClean="0"/>
              <a:t>Categories of web applications</a:t>
            </a:r>
          </a:p>
          <a:p>
            <a:r>
              <a:rPr lang="en-US" b="1" dirty="0"/>
              <a:t>C</a:t>
            </a:r>
            <a:r>
              <a:rPr lang="en-US" b="1" dirty="0" smtClean="0"/>
              <a:t>haracteristics of web applications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94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569" y="1447800"/>
            <a:ext cx="8739977" cy="4946240"/>
          </a:xfrm>
        </p:spPr>
        <p:txBody>
          <a:bodyPr lIns="82927" tIns="20895" rIns="82927" bIns="41464">
            <a:normAutofit lnSpcReduction="10000"/>
          </a:bodyPr>
          <a:lstStyle/>
          <a:p>
            <a:pPr marL="391602" indent="-292263">
              <a:buNone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b="1" dirty="0">
                <a:solidFill>
                  <a:srgbClr val="FF0000"/>
                </a:solidFill>
                <a:cs typeface="Arial" charset="0"/>
              </a:rPr>
              <a:t>Planning</a:t>
            </a:r>
          </a:p>
          <a:p>
            <a:pPr marL="391602" indent="-292263">
              <a:buSzPct val="45000"/>
              <a:buFont typeface="Wingdings" charset="2"/>
              <a:buChar char=""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dirty="0">
                <a:cs typeface="Arial" charset="0"/>
              </a:rPr>
              <a:t>Outline schedule during feasibility study</a:t>
            </a:r>
          </a:p>
          <a:p>
            <a:pPr marL="391602" indent="-292263">
              <a:buSzPct val="45000"/>
              <a:buFont typeface="Wingdings" charset="2"/>
              <a:buChar char=""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dirty="0">
                <a:cs typeface="Arial" charset="0"/>
              </a:rPr>
              <a:t>Fuller schedule for each part of a project (e.g., each process step, iteration, or sprint)</a:t>
            </a:r>
          </a:p>
          <a:p>
            <a:pPr marL="391602" indent="-292263">
              <a:buNone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b="1" dirty="0">
                <a:solidFill>
                  <a:srgbClr val="FF0000"/>
                </a:solidFill>
                <a:cs typeface="Arial" charset="0"/>
              </a:rPr>
              <a:t>Contingency planning</a:t>
            </a:r>
          </a:p>
          <a:p>
            <a:pPr marL="391602" indent="-292263">
              <a:buSzPct val="45000"/>
              <a:buFont typeface="Wingdings" charset="2"/>
              <a:buChar char=""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dirty="0">
                <a:cs typeface="Arial" charset="0"/>
              </a:rPr>
              <a:t>Anticipation of possible problems (risk management)</a:t>
            </a:r>
          </a:p>
          <a:p>
            <a:pPr marL="391602" indent="-292263">
              <a:buNone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b="1" dirty="0">
                <a:solidFill>
                  <a:srgbClr val="FF0000"/>
                </a:solidFill>
                <a:cs typeface="Arial" charset="0"/>
              </a:rPr>
              <a:t>Progress tracking</a:t>
            </a:r>
          </a:p>
          <a:p>
            <a:pPr marL="391602" indent="-292263">
              <a:buSzPct val="45000"/>
              <a:buFont typeface="Wingdings" charset="2"/>
              <a:buChar char=""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dirty="0">
                <a:cs typeface="Arial" charset="0"/>
              </a:rPr>
              <a:t>Regular comparison of progress against plan</a:t>
            </a:r>
          </a:p>
          <a:p>
            <a:pPr marL="391602" indent="-292263">
              <a:buSzPct val="45000"/>
              <a:buFont typeface="Wingdings" charset="2"/>
              <a:buChar char=""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dirty="0">
                <a:cs typeface="Arial" charset="0"/>
              </a:rPr>
              <a:t>Regular modification of the plan</a:t>
            </a:r>
          </a:p>
          <a:p>
            <a:pPr marL="391602" indent="-292263">
              <a:buSzPct val="45000"/>
              <a:buFont typeface="Wingdings" charset="2"/>
              <a:buChar char=""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dirty="0">
                <a:cs typeface="Arial" charset="0"/>
              </a:rPr>
              <a:t>Changes of scope, etc. made jointly by client and developers</a:t>
            </a:r>
          </a:p>
          <a:p>
            <a:pPr marL="391602" indent="-292263">
              <a:buNone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b="1" dirty="0">
                <a:solidFill>
                  <a:srgbClr val="FF0000"/>
                </a:solidFill>
                <a:cs typeface="Arial" charset="0"/>
              </a:rPr>
              <a:t>Final analysis</a:t>
            </a:r>
          </a:p>
          <a:p>
            <a:pPr marL="391602" indent="-292263">
              <a:buSzPct val="45000"/>
              <a:buFont typeface="Wingdings" charset="2"/>
              <a:buChar char=""/>
              <a:tabLst>
                <a:tab pos="391602" algn="l"/>
                <a:tab pos="486625" algn="l"/>
                <a:tab pos="894063" algn="l"/>
                <a:tab pos="1301503" algn="l"/>
                <a:tab pos="1708943" algn="l"/>
                <a:tab pos="2116381" algn="l"/>
                <a:tab pos="2523821" algn="l"/>
                <a:tab pos="2931259" algn="l"/>
                <a:tab pos="3338700" algn="l"/>
                <a:tab pos="3746139" algn="l"/>
                <a:tab pos="4153578" algn="l"/>
                <a:tab pos="4561018" algn="l"/>
                <a:tab pos="4968457" algn="l"/>
                <a:tab pos="5375896" algn="l"/>
                <a:tab pos="5783336" algn="l"/>
                <a:tab pos="6190775" algn="l"/>
                <a:tab pos="6598214" algn="l"/>
                <a:tab pos="7005654" algn="l"/>
                <a:tab pos="7413093" algn="l"/>
                <a:tab pos="7820532" algn="l"/>
                <a:tab pos="8227972" algn="l"/>
              </a:tabLst>
            </a:pPr>
            <a:r>
              <a:rPr lang="en-GB" altLang="en-US" sz="2300" dirty="0">
                <a:cs typeface="Arial" charset="0"/>
              </a:rPr>
              <a:t>Analysis of project for improvements during next project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826" y="152400"/>
            <a:ext cx="8229600" cy="1127295"/>
            <a:chOff x="-7374" y="-2705100"/>
            <a:chExt cx="8229600" cy="1127295"/>
          </a:xfrm>
        </p:grpSpPr>
        <p:sp>
          <p:nvSpPr>
            <p:cNvPr id="5" name="Rounded Rectangle 4"/>
            <p:cNvSpPr/>
            <p:nvPr/>
          </p:nvSpPr>
          <p:spPr>
            <a:xfrm>
              <a:off x="-7374" y="-2705100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5030" y="-2705100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defTabSz="20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dirty="0" smtClean="0"/>
                <a:t>1. </a:t>
              </a:r>
              <a:r>
                <a:rPr lang="en-GB" altLang="en-US" sz="3800" b="1" dirty="0">
                  <a:cs typeface="Arial" charset="0"/>
                </a:rPr>
                <a:t>Aspects of </a:t>
              </a:r>
              <a:r>
                <a:rPr lang="en-US" sz="3800" b="1" dirty="0" smtClean="0"/>
                <a:t>Project Management…</a:t>
              </a:r>
              <a:endParaRPr lang="en-US" sz="3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9419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8874339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 smtClean="0"/>
              <a:t>Risk management</a:t>
            </a:r>
          </a:p>
          <a:p>
            <a:r>
              <a:rPr lang="en-US" b="1" dirty="0" smtClean="0"/>
              <a:t>People management</a:t>
            </a:r>
          </a:p>
          <a:p>
            <a:r>
              <a:rPr lang="en-US" b="1" dirty="0" smtClean="0"/>
              <a:t>Reporting</a:t>
            </a:r>
          </a:p>
          <a:p>
            <a:r>
              <a:rPr lang="en-US" b="1" dirty="0" smtClean="0"/>
              <a:t>Proposal writing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81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54413998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planning:</a:t>
            </a:r>
          </a:p>
          <a:p>
            <a:r>
              <a:rPr lang="en-US" b="1" dirty="0" smtClean="0"/>
              <a:t>Project managers are </a:t>
            </a:r>
            <a:r>
              <a:rPr lang="en-US" b="1" dirty="0" smtClean="0">
                <a:solidFill>
                  <a:srgbClr val="FF0000"/>
                </a:solidFill>
              </a:rPr>
              <a:t>responsible</a:t>
            </a:r>
            <a:r>
              <a:rPr lang="en-US" b="1" dirty="0" smtClean="0"/>
              <a:t> for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ost estimation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roject scheduling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esource allocation</a:t>
            </a:r>
          </a:p>
          <a:p>
            <a:r>
              <a:rPr lang="en-US" b="1" dirty="0" smtClean="0"/>
              <a:t>Monitoring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ork is carried out according to standards</a:t>
            </a:r>
          </a:p>
          <a:p>
            <a:pPr lvl="1"/>
            <a:r>
              <a:rPr lang="en-US" b="1" dirty="0" smtClean="0"/>
              <a:t>progress is according to budget and schedule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9432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06931264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Project planning: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 proposal stage: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re resources available to complete the project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hat price to ask (effort, s/</a:t>
            </a:r>
            <a:r>
              <a:rPr lang="en-US" b="1" dirty="0" err="1" smtClean="0"/>
              <a:t>w,h</a:t>
            </a:r>
            <a:r>
              <a:rPr lang="en-US" b="1" dirty="0" smtClean="0"/>
              <a:t>/w, travelling)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 startup stage: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  <a:cs typeface="Arial" charset="0"/>
              </a:rPr>
              <a:t>start‐up time is typically three to six months </a:t>
            </a:r>
            <a:endParaRPr lang="en-GB" altLang="en-US" dirty="0" smtClean="0">
              <a:solidFill>
                <a:srgbClr val="FF0000"/>
              </a:solidFill>
              <a:cs typeface="Arial" charset="0"/>
            </a:endParaRPr>
          </a:p>
          <a:p>
            <a:pPr lvl="1"/>
            <a:r>
              <a:rPr lang="en-US" b="1" dirty="0" smtClean="0"/>
              <a:t>who will work </a:t>
            </a:r>
          </a:p>
          <a:p>
            <a:pPr lvl="1"/>
            <a:r>
              <a:rPr lang="en-US" b="1" dirty="0" smtClean="0"/>
              <a:t>decide about the increments and allocate resources</a:t>
            </a:r>
          </a:p>
          <a:p>
            <a:pPr lvl="1"/>
            <a:r>
              <a:rPr lang="en-US" b="1" dirty="0" smtClean="0"/>
              <a:t>refine estimates as more information is available </a:t>
            </a:r>
          </a:p>
        </p:txBody>
      </p:sp>
    </p:spTree>
    <p:extLst>
      <p:ext uri="{BB962C8B-B14F-4D97-AF65-F5344CB8AC3E}">
        <p14:creationId xmlns:p14="http://schemas.microsoft.com/office/powerpoint/2010/main" xmlns="" val="164659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55958978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planning:</a:t>
            </a:r>
          </a:p>
          <a:p>
            <a:r>
              <a:rPr lang="en-US" b="1" dirty="0"/>
              <a:t>D</a:t>
            </a:r>
            <a:r>
              <a:rPr lang="en-US" b="1" dirty="0" smtClean="0"/>
              <a:t>uring development process:</a:t>
            </a:r>
          </a:p>
          <a:p>
            <a:pPr lvl="1"/>
            <a:r>
              <a:rPr lang="en-US" b="1" dirty="0" smtClean="0"/>
              <a:t>when project plan needs to be changed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an make more accurate estimates about time and cost</a:t>
            </a:r>
          </a:p>
        </p:txBody>
      </p:sp>
    </p:spTree>
    <p:extLst>
      <p:ext uri="{BB962C8B-B14F-4D97-AF65-F5344CB8AC3E}">
        <p14:creationId xmlns:p14="http://schemas.microsoft.com/office/powerpoint/2010/main" xmlns="" val="156243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90520404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54670"/>
            <a:ext cx="7844918" cy="406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6019801"/>
            <a:ext cx="49530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‘software engineering’ by </a:t>
            </a:r>
            <a:r>
              <a:rPr lang="en-US" dirty="0" err="1" smtClean="0"/>
              <a:t>Sommerville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309" y="1431451"/>
            <a:ext cx="2971800" cy="52321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2800" b="1" dirty="0" smtClean="0"/>
              <a:t>Project planning: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5058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26159640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Conflicting areas:</a:t>
            </a:r>
          </a:p>
          <a:p>
            <a:r>
              <a:rPr lang="en-US" b="1" dirty="0" smtClean="0"/>
              <a:t>Project requires to have a well balanced between </a:t>
            </a:r>
            <a:r>
              <a:rPr lang="en-US" b="1" dirty="0" smtClean="0">
                <a:solidFill>
                  <a:srgbClr val="FF0000"/>
                </a:solidFill>
              </a:rPr>
              <a:t>budget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time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quality</a:t>
            </a:r>
          </a:p>
          <a:p>
            <a:pPr lvl="1"/>
            <a:r>
              <a:rPr lang="en-US" b="1" dirty="0" smtClean="0"/>
              <a:t>change in one can influence others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634" y="3733800"/>
            <a:ext cx="2248766" cy="220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4191001" y="4447535"/>
            <a:ext cx="304800" cy="1343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1" y="3962401"/>
            <a:ext cx="8382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140036" y="4447535"/>
            <a:ext cx="304800" cy="1343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10800000">
            <a:off x="6005944" y="4392115"/>
            <a:ext cx="318655" cy="139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35236" y="3974068"/>
            <a:ext cx="9144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quality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32760" y="3967365"/>
            <a:ext cx="9144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cost</a:t>
            </a:r>
            <a:endParaRPr lang="en-US" b="1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84926" y="6121565"/>
            <a:ext cx="4020706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+mn-lt"/>
              </a:rPr>
              <a:t>Source: </a:t>
            </a:r>
            <a:r>
              <a:rPr lang="en-US" dirty="0">
                <a:latin typeface="+mn-lt"/>
              </a:rPr>
              <a:t>Web Engineering – </a:t>
            </a:r>
            <a:r>
              <a:rPr lang="en-US" dirty="0" err="1">
                <a:latin typeface="+mn-lt"/>
              </a:rPr>
              <a:t>Kappel</a:t>
            </a:r>
            <a:r>
              <a:rPr lang="en-US" dirty="0">
                <a:latin typeface="+mn-lt"/>
              </a:rPr>
              <a:t> et al</a:t>
            </a:r>
            <a:r>
              <a:rPr lang="en-US" i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7426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  <p:bldP spid="17" grpId="0" animBg="1"/>
      <p:bldP spid="14" grpId="0"/>
      <p:bldP spid="19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68278169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Risk management:</a:t>
            </a:r>
          </a:p>
          <a:p>
            <a:r>
              <a:rPr lang="en-US" b="1" dirty="0" smtClean="0"/>
              <a:t>Project managers are </a:t>
            </a:r>
            <a:r>
              <a:rPr lang="en-US" b="1" dirty="0" smtClean="0">
                <a:solidFill>
                  <a:srgbClr val="FF0000"/>
                </a:solidFill>
              </a:rPr>
              <a:t>responsible</a:t>
            </a:r>
            <a:r>
              <a:rPr lang="en-US" b="1" dirty="0" smtClean="0"/>
              <a:t> for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anticipation of</a:t>
            </a:r>
            <a:r>
              <a:rPr lang="en-US" b="1" dirty="0" smtClean="0"/>
              <a:t> risks</a:t>
            </a:r>
          </a:p>
          <a:p>
            <a:pPr lvl="2"/>
            <a:r>
              <a:rPr lang="en-US" b="1" dirty="0" smtClean="0"/>
              <a:t>can </a:t>
            </a:r>
            <a:r>
              <a:rPr lang="en-US" b="1" dirty="0" smtClean="0">
                <a:solidFill>
                  <a:srgbClr val="FF0000"/>
                </a:solidFill>
              </a:rPr>
              <a:t>affect</a:t>
            </a:r>
            <a:r>
              <a:rPr lang="en-US" b="1" dirty="0" smtClean="0"/>
              <a:t> schedule or quality</a:t>
            </a:r>
          </a:p>
          <a:p>
            <a:pPr lvl="1"/>
            <a:r>
              <a:rPr lang="en-US" b="1" dirty="0" smtClean="0"/>
              <a:t>taking actions to </a:t>
            </a:r>
            <a:r>
              <a:rPr lang="en-US" b="1" dirty="0" smtClean="0">
                <a:solidFill>
                  <a:srgbClr val="FF0000"/>
                </a:solidFill>
              </a:rPr>
              <a:t>avoid</a:t>
            </a:r>
            <a:r>
              <a:rPr lang="en-US" b="1" dirty="0" smtClean="0"/>
              <a:t> these risks</a:t>
            </a:r>
          </a:p>
        </p:txBody>
      </p:sp>
    </p:spTree>
    <p:extLst>
      <p:ext uri="{BB962C8B-B14F-4D97-AF65-F5344CB8AC3E}">
        <p14:creationId xmlns:p14="http://schemas.microsoft.com/office/powerpoint/2010/main" xmlns="" val="66717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18953053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690" y="1524001"/>
            <a:ext cx="88269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Risk management:</a:t>
            </a:r>
          </a:p>
          <a:p>
            <a:r>
              <a:rPr lang="en-US" b="1" dirty="0" smtClean="0"/>
              <a:t>Risk categories: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Project risks: </a:t>
            </a:r>
            <a:r>
              <a:rPr lang="en-US" b="1" dirty="0" smtClean="0"/>
              <a:t>affect the project schedule or resources</a:t>
            </a:r>
          </a:p>
          <a:p>
            <a:pPr lvl="1"/>
            <a:r>
              <a:rPr lang="en-US" b="1" dirty="0" smtClean="0"/>
              <a:t>experienced developer leaves the job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Product risks: </a:t>
            </a:r>
            <a:r>
              <a:rPr lang="en-US" b="1" dirty="0" smtClean="0"/>
              <a:t>affect the quality and performance of the product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 purchased component does not work as expected</a:t>
            </a:r>
          </a:p>
        </p:txBody>
      </p:sp>
    </p:spTree>
    <p:extLst>
      <p:ext uri="{BB962C8B-B14F-4D97-AF65-F5344CB8AC3E}">
        <p14:creationId xmlns:p14="http://schemas.microsoft.com/office/powerpoint/2010/main" xmlns="" val="345536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216140954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Risk management:</a:t>
            </a:r>
          </a:p>
          <a:p>
            <a:r>
              <a:rPr lang="en-US" b="1" dirty="0" smtClean="0"/>
              <a:t>Risk categories: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Business risks: </a:t>
            </a:r>
            <a:r>
              <a:rPr lang="en-US" b="1" dirty="0" smtClean="0"/>
              <a:t>affect the organization developing or procuring the product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 competitor introduced a new product</a:t>
            </a:r>
          </a:p>
        </p:txBody>
      </p:sp>
    </p:spTree>
    <p:extLst>
      <p:ext uri="{BB962C8B-B14F-4D97-AF65-F5344CB8AC3E}">
        <p14:creationId xmlns:p14="http://schemas.microsoft.com/office/powerpoint/2010/main" xmlns="" val="28015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30327217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Development Process model</a:t>
            </a:r>
          </a:p>
          <a:p>
            <a:pPr lvl="1"/>
            <a:r>
              <a:rPr lang="en-US" b="1" dirty="0" smtClean="0"/>
              <a:t>software development process activities</a:t>
            </a:r>
          </a:p>
          <a:p>
            <a:r>
              <a:rPr lang="en-US" b="1" dirty="0" smtClean="0"/>
              <a:t>Requirement for a web development process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Rational unified process model (RUP)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 modern process model derived from the work on the UML and associated process</a:t>
            </a:r>
            <a:r>
              <a:rPr lang="en-US" altLang="en-US" dirty="0"/>
              <a:t>.</a:t>
            </a:r>
          </a:p>
          <a:p>
            <a:pPr lvl="1"/>
            <a:r>
              <a:rPr lang="en-US" b="1" dirty="0" smtClean="0"/>
              <a:t>suitability for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9999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Risk management: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51604"/>
            <a:ext cx="80295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6886" y="5413281"/>
            <a:ext cx="49530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‘software engineering’ by </a:t>
            </a:r>
            <a:r>
              <a:rPr lang="en-US" dirty="0" err="1" smtClean="0"/>
              <a:t>Sommerville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36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People management:</a:t>
            </a:r>
          </a:p>
          <a:p>
            <a:r>
              <a:rPr lang="en-US" b="1" dirty="0" smtClean="0"/>
              <a:t>Project managers </a:t>
            </a:r>
            <a:r>
              <a:rPr lang="en-US" b="1" dirty="0" smtClean="0">
                <a:solidFill>
                  <a:srgbClr val="FF0000"/>
                </a:solidFill>
              </a:rPr>
              <a:t>responsible</a:t>
            </a:r>
            <a:r>
              <a:rPr lang="en-US" b="1" dirty="0" smtClean="0"/>
              <a:t> for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hoosing</a:t>
            </a:r>
            <a:r>
              <a:rPr lang="en-US" b="1" dirty="0" smtClean="0"/>
              <a:t> people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establishing</a:t>
            </a:r>
            <a:r>
              <a:rPr lang="en-US" b="1" dirty="0" smtClean="0"/>
              <a:t> ways of working</a:t>
            </a:r>
          </a:p>
          <a:p>
            <a:r>
              <a:rPr lang="en-US" b="1" dirty="0" smtClean="0"/>
              <a:t>Characteristics of web development team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multidisciplinary: </a:t>
            </a:r>
            <a:r>
              <a:rPr lang="en-US" b="1" dirty="0" smtClean="0"/>
              <a:t>experts from diverse fields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Parallelism: </a:t>
            </a:r>
            <a:r>
              <a:rPr lang="en-US" b="1" dirty="0" smtClean="0"/>
              <a:t>parallel work on large task 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Small size: </a:t>
            </a:r>
            <a:r>
              <a:rPr lang="en-US" b="1" dirty="0" smtClean="0"/>
              <a:t>due to budget constraints/short development cycles</a:t>
            </a:r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87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People management:</a:t>
            </a:r>
          </a:p>
          <a:p>
            <a:r>
              <a:rPr lang="en-US" b="1" dirty="0" smtClean="0"/>
              <a:t>PM </a:t>
            </a:r>
            <a:r>
              <a:rPr lang="en-US" b="1" dirty="0" smtClean="0">
                <a:solidFill>
                  <a:srgbClr val="FF0000"/>
                </a:solidFill>
              </a:rPr>
              <a:t>solves</a:t>
            </a:r>
            <a:r>
              <a:rPr lang="en-US" b="1" dirty="0" smtClean="0"/>
              <a:t> conflicts if members are working as group</a:t>
            </a:r>
          </a:p>
          <a:p>
            <a:pPr lvl="1"/>
            <a:r>
              <a:rPr lang="en-US" b="1" dirty="0"/>
              <a:t>m</a:t>
            </a:r>
            <a:r>
              <a:rPr lang="en-US" b="1" dirty="0" smtClean="0"/>
              <a:t>ust be solved </a:t>
            </a:r>
            <a:r>
              <a:rPr lang="en-US" b="1" dirty="0" smtClean="0">
                <a:solidFill>
                  <a:srgbClr val="FF0000"/>
                </a:solidFill>
              </a:rPr>
              <a:t>early</a:t>
            </a:r>
            <a:r>
              <a:rPr lang="en-US" b="1" dirty="0" smtClean="0"/>
              <a:t> to meet time constraints</a:t>
            </a:r>
          </a:p>
          <a:p>
            <a:pPr lvl="1"/>
            <a:r>
              <a:rPr lang="en-US" b="1" dirty="0" smtClean="0"/>
              <a:t>due to short development time, even </a:t>
            </a:r>
            <a:r>
              <a:rPr lang="en-US" b="1" dirty="0" smtClean="0">
                <a:solidFill>
                  <a:srgbClr val="FF0000"/>
                </a:solidFill>
              </a:rPr>
              <a:t>suboptimal </a:t>
            </a:r>
            <a:r>
              <a:rPr lang="en-US" b="1" dirty="0" smtClean="0"/>
              <a:t>solution is acceptable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29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People management:</a:t>
            </a:r>
          </a:p>
          <a:p>
            <a:r>
              <a:rPr lang="en-US" b="1" dirty="0" smtClean="0"/>
              <a:t>Web team composition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7999"/>
            <a:ext cx="5791200" cy="249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267691" y="4143375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8709" y="3958710"/>
            <a:ext cx="8382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roles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5402" y="4572000"/>
            <a:ext cx="65809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4328042"/>
            <a:ext cx="8382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b="1" dirty="0" smtClean="0"/>
              <a:t>people</a:t>
            </a:r>
            <a:endParaRPr lang="en-US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953491" y="5940440"/>
            <a:ext cx="4020706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+mn-lt"/>
              </a:rPr>
              <a:t>Source: </a:t>
            </a:r>
            <a:r>
              <a:rPr lang="en-US" dirty="0">
                <a:latin typeface="+mn-lt"/>
              </a:rPr>
              <a:t>Web Engineering – </a:t>
            </a:r>
            <a:r>
              <a:rPr lang="en-US" dirty="0" err="1">
                <a:latin typeface="+mn-lt"/>
              </a:rPr>
              <a:t>Kappel</a:t>
            </a:r>
            <a:r>
              <a:rPr lang="en-US" dirty="0">
                <a:latin typeface="+mn-lt"/>
              </a:rPr>
              <a:t> et al</a:t>
            </a:r>
            <a:r>
              <a:rPr lang="en-US" i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8266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Reporting:</a:t>
            </a:r>
          </a:p>
          <a:p>
            <a:r>
              <a:rPr lang="en-US" b="1" dirty="0" smtClean="0"/>
              <a:t>Project mangers are responsible for reporting</a:t>
            </a:r>
          </a:p>
          <a:p>
            <a:pPr lvl="1"/>
            <a:r>
              <a:rPr lang="en-US" b="1" dirty="0"/>
              <a:t>o</a:t>
            </a:r>
            <a:r>
              <a:rPr lang="en-US" b="1" dirty="0" smtClean="0"/>
              <a:t>n </a:t>
            </a:r>
            <a:r>
              <a:rPr lang="en-US" b="1" dirty="0" smtClean="0">
                <a:solidFill>
                  <a:srgbClr val="FF0000"/>
                </a:solidFill>
              </a:rPr>
              <a:t>progress</a:t>
            </a:r>
            <a:r>
              <a:rPr lang="en-US" b="1" dirty="0" smtClean="0"/>
              <a:t> of a project to</a:t>
            </a:r>
            <a:r>
              <a:rPr lang="en-US" b="1" dirty="0" smtClean="0">
                <a:solidFill>
                  <a:srgbClr val="FF0000"/>
                </a:solidFill>
              </a:rPr>
              <a:t> customers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managers</a:t>
            </a:r>
            <a:r>
              <a:rPr lang="en-US" b="1" dirty="0" smtClean="0"/>
              <a:t> of the company</a:t>
            </a:r>
          </a:p>
          <a:p>
            <a:r>
              <a:rPr lang="en-US" b="1" dirty="0" smtClean="0"/>
              <a:t>Proposal writing:</a:t>
            </a:r>
            <a:endParaRPr lang="en-US" b="1" dirty="0"/>
          </a:p>
          <a:p>
            <a:r>
              <a:rPr lang="en-US" b="1" dirty="0"/>
              <a:t>w</a:t>
            </a:r>
            <a:r>
              <a:rPr lang="en-US" b="1" dirty="0" smtClean="0"/>
              <a:t>rite proposal to win a project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ritical task</a:t>
            </a:r>
          </a:p>
          <a:p>
            <a:endParaRPr lang="en-US" b="1" dirty="0" smtClean="0"/>
          </a:p>
          <a:p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97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00201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Golden rules for Web project managers:</a:t>
            </a:r>
          </a:p>
          <a:p>
            <a:r>
              <a:rPr lang="en-US" b="1" dirty="0" smtClean="0"/>
              <a:t>Take </a:t>
            </a:r>
            <a:r>
              <a:rPr lang="en-US" b="1" dirty="0"/>
              <a:t>care of </a:t>
            </a:r>
            <a:r>
              <a:rPr lang="en-US" b="1" dirty="0">
                <a:solidFill>
                  <a:srgbClr val="FF0000"/>
                </a:solidFill>
              </a:rPr>
              <a:t>ethics </a:t>
            </a:r>
            <a:r>
              <a:rPr lang="en-US" b="1" dirty="0"/>
              <a:t>in the </a:t>
            </a:r>
            <a:r>
              <a:rPr lang="en-US" b="1" dirty="0" smtClean="0"/>
              <a:t>team</a:t>
            </a:r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Stress</a:t>
            </a:r>
            <a:r>
              <a:rPr lang="en-US" b="1" dirty="0" smtClean="0"/>
              <a:t> </a:t>
            </a:r>
            <a:r>
              <a:rPr lang="en-US" b="1" dirty="0"/>
              <a:t>the importance of different </a:t>
            </a:r>
            <a:r>
              <a:rPr lang="en-US" b="1" dirty="0">
                <a:solidFill>
                  <a:srgbClr val="FF0000"/>
                </a:solidFill>
              </a:rPr>
              <a:t>application</a:t>
            </a:r>
            <a:r>
              <a:rPr lang="en-US" b="1" dirty="0"/>
              <a:t> knowledge for the </a:t>
            </a:r>
            <a:r>
              <a:rPr lang="en-US" b="1" dirty="0" smtClean="0"/>
              <a:t>project</a:t>
            </a:r>
            <a:endParaRPr lang="en-US" b="1" dirty="0"/>
          </a:p>
          <a:p>
            <a:r>
              <a:rPr lang="en-US" b="1" dirty="0" smtClean="0"/>
              <a:t>Solve </a:t>
            </a:r>
            <a:r>
              <a:rPr lang="en-US" b="1" dirty="0"/>
              <a:t>conflicts </a:t>
            </a:r>
            <a:r>
              <a:rPr lang="en-US" b="1" dirty="0">
                <a:solidFill>
                  <a:srgbClr val="FF0000"/>
                </a:solidFill>
              </a:rPr>
              <a:t>quickly. </a:t>
            </a:r>
            <a:r>
              <a:rPr lang="en-US" b="1" dirty="0"/>
              <a:t>Make sure no team member is a </a:t>
            </a:r>
            <a:r>
              <a:rPr lang="en-US" b="1" dirty="0">
                <a:solidFill>
                  <a:srgbClr val="FF0000"/>
                </a:solidFill>
              </a:rPr>
              <a:t>winner or a loser </a:t>
            </a:r>
            <a:r>
              <a:rPr lang="en-US" b="1" dirty="0"/>
              <a:t>all the </a:t>
            </a:r>
            <a:r>
              <a:rPr lang="en-US" b="1" dirty="0" smtClean="0"/>
              <a:t>time</a:t>
            </a:r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Explain</a:t>
            </a:r>
            <a:r>
              <a:rPr lang="en-US" b="1" dirty="0" smtClean="0"/>
              <a:t> </a:t>
            </a:r>
            <a:r>
              <a:rPr lang="en-US" b="1" dirty="0"/>
              <a:t>to each team member his or her </a:t>
            </a:r>
            <a:r>
              <a:rPr lang="en-US" b="1" dirty="0">
                <a:solidFill>
                  <a:srgbClr val="FF0000"/>
                </a:solidFill>
              </a:rPr>
              <a:t>roles and responsibilities</a:t>
            </a:r>
            <a:r>
              <a:rPr lang="en-US" b="1" dirty="0"/>
              <a:t> </a:t>
            </a:r>
            <a:r>
              <a:rPr lang="en-US" b="1" dirty="0" smtClean="0"/>
              <a:t>continuously</a:t>
            </a:r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Identify</a:t>
            </a:r>
            <a:r>
              <a:rPr lang="en-US" b="1" dirty="0" smtClean="0"/>
              <a:t> </a:t>
            </a:r>
            <a:r>
              <a:rPr lang="en-US" b="1" dirty="0"/>
              <a:t>parallel </a:t>
            </a:r>
            <a:r>
              <a:rPr lang="en-US" b="1" dirty="0" smtClean="0"/>
              <a:t>developments</a:t>
            </a:r>
            <a:endParaRPr lang="en-US" b="1" dirty="0"/>
          </a:p>
          <a:p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4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00201"/>
            <a:ext cx="8382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Golden rules for Web project managers: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Distribute</a:t>
            </a:r>
            <a:r>
              <a:rPr lang="en-US" b="1" dirty="0" smtClean="0"/>
              <a:t> </a:t>
            </a:r>
            <a:r>
              <a:rPr lang="en-US" b="1" dirty="0"/>
              <a:t>documentation tasks to team members fairly according to their </a:t>
            </a:r>
            <a:r>
              <a:rPr lang="en-US" b="1" dirty="0" smtClean="0"/>
              <a:t>scope</a:t>
            </a:r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Promote </a:t>
            </a:r>
            <a:r>
              <a:rPr lang="en-US" b="1" dirty="0">
                <a:solidFill>
                  <a:srgbClr val="FF0000"/>
                </a:solidFill>
              </a:rPr>
              <a:t>and coordinate </a:t>
            </a:r>
            <a:r>
              <a:rPr lang="en-US" b="1" dirty="0"/>
              <a:t>the continuous use of tools from the very beginning of the </a:t>
            </a:r>
            <a:r>
              <a:rPr lang="en-US" b="1" dirty="0" smtClean="0"/>
              <a:t>project</a:t>
            </a:r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Translate</a:t>
            </a:r>
            <a:r>
              <a:rPr lang="en-US" b="1" dirty="0" smtClean="0"/>
              <a:t> </a:t>
            </a:r>
            <a:r>
              <a:rPr lang="en-US" b="1" dirty="0"/>
              <a:t>costs and values into different </a:t>
            </a:r>
            <a:r>
              <a:rPr lang="en-US" b="1" dirty="0">
                <a:solidFill>
                  <a:srgbClr val="FF0000"/>
                </a:solidFill>
              </a:rPr>
              <a:t>project </a:t>
            </a:r>
            <a:r>
              <a:rPr lang="en-US" b="1" dirty="0" smtClean="0">
                <a:solidFill>
                  <a:srgbClr val="FF0000"/>
                </a:solidFill>
              </a:rPr>
              <a:t>areas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Promote</a:t>
            </a:r>
            <a:r>
              <a:rPr lang="en-US" b="1" dirty="0" smtClean="0"/>
              <a:t> </a:t>
            </a:r>
            <a:r>
              <a:rPr lang="en-US" b="1" dirty="0"/>
              <a:t>the continuous </a:t>
            </a:r>
            <a:r>
              <a:rPr lang="en-US" b="1" dirty="0" smtClean="0">
                <a:solidFill>
                  <a:srgbClr val="FF0000"/>
                </a:solidFill>
              </a:rPr>
              <a:t>involvement</a:t>
            </a:r>
            <a:r>
              <a:rPr lang="en-US" b="1" dirty="0" smtClean="0"/>
              <a:t> </a:t>
            </a:r>
            <a:r>
              <a:rPr lang="en-US" b="1" dirty="0"/>
              <a:t>of the customer in the </a:t>
            </a:r>
            <a:r>
              <a:rPr lang="en-US" b="1" dirty="0" smtClean="0"/>
              <a:t>project</a:t>
            </a:r>
            <a:endParaRPr lang="en-US" b="1" dirty="0"/>
          </a:p>
          <a:p>
            <a:r>
              <a:rPr lang="en-US" b="1" dirty="0" smtClean="0"/>
              <a:t>Always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keep </a:t>
            </a:r>
            <a:r>
              <a:rPr lang="en-US" b="1" dirty="0"/>
              <a:t>an eye on the project </a:t>
            </a:r>
            <a:r>
              <a:rPr lang="en-US" b="1" dirty="0">
                <a:solidFill>
                  <a:srgbClr val="FF0000"/>
                </a:solidFill>
              </a:rPr>
              <a:t>progress</a:t>
            </a:r>
            <a:r>
              <a:rPr lang="en-US" b="1" dirty="0"/>
              <a:t> and</a:t>
            </a:r>
            <a:r>
              <a:rPr lang="en-US" b="1" i="1" dirty="0"/>
              <a:t> </a:t>
            </a: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project </a:t>
            </a:r>
            <a:r>
              <a:rPr lang="en-US" b="1" dirty="0" smtClean="0">
                <a:solidFill>
                  <a:srgbClr val="FF0000"/>
                </a:solidFill>
              </a:rPr>
              <a:t>objective</a:t>
            </a:r>
          </a:p>
          <a:p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51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87154461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Main </a:t>
            </a:r>
            <a:r>
              <a:rPr lang="en-US" b="1" dirty="0" smtClean="0"/>
              <a:t>objective:                               </a:t>
            </a:r>
          </a:p>
          <a:p>
            <a:pPr lvl="1"/>
            <a:r>
              <a:rPr lang="en-US" b="1" dirty="0" smtClean="0"/>
              <a:t>Create </a:t>
            </a:r>
            <a:r>
              <a:rPr lang="en-US" b="1" dirty="0"/>
              <a:t>a quality product at </a:t>
            </a:r>
            <a:r>
              <a:rPr lang="en-US" b="1" dirty="0" smtClean="0">
                <a:solidFill>
                  <a:srgbClr val="FF0000"/>
                </a:solidFill>
              </a:rPr>
              <a:t>lowest possible cost!                                       </a:t>
            </a:r>
          </a:p>
          <a:p>
            <a:pPr lvl="1"/>
            <a:r>
              <a:rPr lang="en-US" b="1" dirty="0" smtClean="0"/>
              <a:t>Create </a:t>
            </a:r>
            <a:r>
              <a:rPr lang="en-US" b="1" dirty="0"/>
              <a:t>a usable product in </a:t>
            </a:r>
            <a:r>
              <a:rPr lang="en-US" b="1" dirty="0" smtClean="0">
                <a:solidFill>
                  <a:srgbClr val="FF0000"/>
                </a:solidFill>
              </a:rPr>
              <a:t>shortest possible time!                                </a:t>
            </a:r>
          </a:p>
          <a:p>
            <a:r>
              <a:rPr lang="en-US" b="1" dirty="0" smtClean="0"/>
              <a:t> Project size:</a:t>
            </a:r>
            <a:endParaRPr lang="en-US" b="1" i="1" dirty="0" smtClean="0"/>
          </a:p>
          <a:p>
            <a:pPr lvl="1"/>
            <a:r>
              <a:rPr lang="en-US" b="1" dirty="0" smtClean="0"/>
              <a:t> Medium </a:t>
            </a:r>
            <a:r>
              <a:rPr lang="en-US" b="1" dirty="0"/>
              <a:t>to large </a:t>
            </a:r>
            <a:r>
              <a:rPr lang="en-US" b="1" dirty="0">
                <a:solidFill>
                  <a:srgbClr val="FF0000"/>
                </a:solidFill>
              </a:rPr>
              <a:t>(10 to 100 </a:t>
            </a:r>
            <a:r>
              <a:rPr lang="en-US" b="1" dirty="0" smtClean="0">
                <a:solidFill>
                  <a:srgbClr val="FF0000"/>
                </a:solidFill>
              </a:rPr>
              <a:t>people and more)                       </a:t>
            </a:r>
          </a:p>
          <a:p>
            <a:pPr lvl="1"/>
            <a:r>
              <a:rPr lang="en-US" b="1" dirty="0" smtClean="0"/>
              <a:t>Usually </a:t>
            </a:r>
            <a:r>
              <a:rPr lang="en-US" b="1" dirty="0"/>
              <a:t>small </a:t>
            </a:r>
            <a:r>
              <a:rPr lang="en-US" b="1" dirty="0">
                <a:solidFill>
                  <a:srgbClr val="FF0000"/>
                </a:solidFill>
              </a:rPr>
              <a:t>(6 +</a:t>
            </a:r>
            <a:r>
              <a:rPr lang="en-US" b="1" i="1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− 3 people)</a:t>
            </a:r>
          </a:p>
          <a:p>
            <a:r>
              <a:rPr lang="en-US" b="1" dirty="0" smtClean="0"/>
              <a:t>Duration:                                          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12 </a:t>
            </a:r>
            <a:r>
              <a:rPr lang="en-US" b="1" dirty="0">
                <a:solidFill>
                  <a:srgbClr val="FF0000"/>
                </a:solidFill>
              </a:rPr>
              <a:t>to 18 </a:t>
            </a:r>
            <a:r>
              <a:rPr lang="en-US" b="1" dirty="0"/>
              <a:t>months on average </a:t>
            </a:r>
            <a:r>
              <a:rPr lang="en-US" b="1" dirty="0" smtClean="0"/>
              <a:t>                                                                          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3 </a:t>
            </a:r>
            <a:r>
              <a:rPr lang="en-US" b="1" dirty="0">
                <a:solidFill>
                  <a:srgbClr val="FF0000"/>
                </a:solidFill>
              </a:rPr>
              <a:t>to 6 </a:t>
            </a:r>
            <a:r>
              <a:rPr lang="en-US" b="1" dirty="0"/>
              <a:t>months on </a:t>
            </a:r>
            <a:r>
              <a:rPr lang="en-US" b="1" dirty="0" smtClean="0"/>
              <a:t>average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62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30809697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Cost </a:t>
            </a:r>
            <a:r>
              <a:rPr lang="en-US" dirty="0" smtClean="0"/>
              <a:t>                                                   </a:t>
            </a:r>
          </a:p>
          <a:p>
            <a:pPr lvl="1"/>
            <a:r>
              <a:rPr lang="en-US" b="1" dirty="0" smtClean="0"/>
              <a:t>several </a:t>
            </a:r>
            <a:r>
              <a:rPr lang="en-US" b="1" dirty="0">
                <a:solidFill>
                  <a:srgbClr val="FF0000"/>
                </a:solidFill>
              </a:rPr>
              <a:t>million</a:t>
            </a:r>
            <a:r>
              <a:rPr lang="en-US" b="1" dirty="0"/>
              <a:t> dollars </a:t>
            </a:r>
            <a:r>
              <a:rPr lang="en-US" b="1" dirty="0" smtClean="0"/>
              <a:t>                                                                                    </a:t>
            </a:r>
          </a:p>
          <a:p>
            <a:pPr lvl="1"/>
            <a:r>
              <a:rPr lang="en-US" b="1" dirty="0" smtClean="0"/>
              <a:t>several </a:t>
            </a:r>
            <a:r>
              <a:rPr lang="en-US" b="1" dirty="0">
                <a:solidFill>
                  <a:srgbClr val="FF0000"/>
                </a:solidFill>
              </a:rPr>
              <a:t>thousand</a:t>
            </a:r>
            <a:r>
              <a:rPr lang="en-US" b="1" dirty="0"/>
              <a:t> dollars</a:t>
            </a:r>
          </a:p>
          <a:p>
            <a:r>
              <a:rPr lang="en-US" b="1" dirty="0" smtClean="0"/>
              <a:t>Development approach                  </a:t>
            </a:r>
          </a:p>
          <a:p>
            <a:pPr lvl="1"/>
            <a:r>
              <a:rPr lang="en-US" b="1" dirty="0"/>
              <a:t>b</a:t>
            </a:r>
            <a:r>
              <a:rPr lang="en-US" b="1" dirty="0" smtClean="0"/>
              <a:t>ased on requirements; structured  into </a:t>
            </a:r>
            <a:r>
              <a:rPr lang="en-US" b="1" dirty="0" smtClean="0">
                <a:solidFill>
                  <a:srgbClr val="FF0000"/>
                </a:solidFill>
              </a:rPr>
              <a:t>phases</a:t>
            </a:r>
            <a:r>
              <a:rPr lang="en-US" b="1" dirty="0" smtClean="0"/>
              <a:t>; incremental; </a:t>
            </a:r>
            <a:r>
              <a:rPr lang="en-US" b="1" dirty="0" smtClean="0">
                <a:solidFill>
                  <a:srgbClr val="FF0000"/>
                </a:solidFill>
              </a:rPr>
              <a:t>documentation-driven</a:t>
            </a:r>
          </a:p>
          <a:p>
            <a:pPr lvl="1"/>
            <a:r>
              <a:rPr lang="en-US" b="1" dirty="0" smtClean="0"/>
              <a:t>Agile methods</a:t>
            </a:r>
            <a:endParaRPr lang="en-US" b="1" dirty="0"/>
          </a:p>
          <a:p>
            <a:r>
              <a:rPr lang="en-US" b="1" dirty="0" smtClean="0"/>
              <a:t>Technologies                                   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OO methods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FF0000"/>
                </a:solidFill>
              </a:rPr>
              <a:t>eb technologies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71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85070236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Product  </a:t>
            </a:r>
          </a:p>
          <a:p>
            <a:pPr lvl="1"/>
            <a:r>
              <a:rPr lang="en-US" b="1" dirty="0" smtClean="0"/>
              <a:t>Code-based</a:t>
            </a:r>
            <a:r>
              <a:rPr lang="en-US" b="1" dirty="0"/>
              <a:t>; </a:t>
            </a:r>
            <a:r>
              <a:rPr lang="en-US" b="1" dirty="0" smtClean="0"/>
              <a:t>poor reusability; complex </a:t>
            </a:r>
            <a:r>
              <a:rPr lang="en-US" b="1" dirty="0"/>
              <a:t>applications</a:t>
            </a:r>
          </a:p>
          <a:p>
            <a:pPr lvl="1"/>
            <a:r>
              <a:rPr lang="en-US" b="1" dirty="0"/>
              <a:t>High reusability; </a:t>
            </a:r>
            <a:r>
              <a:rPr lang="en-US" b="1" dirty="0" smtClean="0"/>
              <a:t>standard components</a:t>
            </a:r>
            <a:r>
              <a:rPr lang="en-US" b="1" dirty="0"/>
              <a:t>; many </a:t>
            </a:r>
            <a:r>
              <a:rPr lang="en-US" b="1" dirty="0" smtClean="0"/>
              <a:t>standard applications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Staff profile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Professional </a:t>
            </a:r>
            <a:r>
              <a:rPr lang="en-US" b="1" dirty="0"/>
              <a:t>software </a:t>
            </a:r>
            <a:r>
              <a:rPr lang="en-US" b="1" dirty="0" smtClean="0"/>
              <a:t>developers with </a:t>
            </a:r>
            <a:r>
              <a:rPr lang="en-US" b="1" dirty="0"/>
              <a:t>several years of experience</a:t>
            </a:r>
          </a:p>
          <a:p>
            <a:pPr lvl="1"/>
            <a:r>
              <a:rPr lang="en-US" b="1" dirty="0"/>
              <a:t>Multimedia designers; </a:t>
            </a:r>
            <a:r>
              <a:rPr lang="en-US" b="1" dirty="0" smtClean="0"/>
              <a:t>Web programmers </a:t>
            </a:r>
            <a:r>
              <a:rPr lang="en-US" b="1" dirty="0"/>
              <a:t>(Java, etc</a:t>
            </a:r>
            <a:r>
              <a:rPr lang="en-US" b="1" dirty="0" smtClean="0"/>
              <a:t>.);  PR/marketing </a:t>
            </a:r>
            <a:r>
              <a:rPr lang="en-US" b="1" dirty="0"/>
              <a:t>people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98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75379543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b="1" dirty="0"/>
              <a:t> of related activities that leads to the </a:t>
            </a:r>
            <a:r>
              <a:rPr lang="en-US" b="1" dirty="0">
                <a:solidFill>
                  <a:srgbClr val="FF0000"/>
                </a:solidFill>
              </a:rPr>
              <a:t>production</a:t>
            </a:r>
            <a:r>
              <a:rPr lang="en-US" b="1" dirty="0"/>
              <a:t> of a </a:t>
            </a:r>
            <a:r>
              <a:rPr lang="en-US" b="1" dirty="0" smtClean="0"/>
              <a:t>software product</a:t>
            </a:r>
          </a:p>
          <a:p>
            <a:pPr lvl="1"/>
            <a:r>
              <a:rPr lang="en-US" b="1" dirty="0"/>
              <a:t>development of software from </a:t>
            </a:r>
            <a:r>
              <a:rPr lang="en-US" b="1" dirty="0" smtClean="0">
                <a:solidFill>
                  <a:srgbClr val="FF0000"/>
                </a:solidFill>
              </a:rPr>
              <a:t>scratch</a:t>
            </a:r>
          </a:p>
          <a:p>
            <a:pPr lvl="1"/>
            <a:r>
              <a:rPr lang="en-US" b="1" dirty="0"/>
              <a:t>extending and modifying </a:t>
            </a:r>
            <a:r>
              <a:rPr lang="en-US" b="1" dirty="0">
                <a:solidFill>
                  <a:srgbClr val="FF0000"/>
                </a:solidFill>
              </a:rPr>
              <a:t>existing </a:t>
            </a:r>
            <a:r>
              <a:rPr lang="en-US" b="1" dirty="0" smtClean="0">
                <a:solidFill>
                  <a:srgbClr val="FF0000"/>
                </a:solidFill>
              </a:rPr>
              <a:t>systems</a:t>
            </a:r>
          </a:p>
          <a:p>
            <a:r>
              <a:rPr lang="en-US" b="1" dirty="0"/>
              <a:t>Common activities</a:t>
            </a:r>
          </a:p>
          <a:p>
            <a:pPr lvl="1"/>
            <a:r>
              <a:rPr lang="en-US" b="1" dirty="0"/>
              <a:t>Software specification</a:t>
            </a:r>
          </a:p>
          <a:p>
            <a:pPr lvl="1"/>
            <a:r>
              <a:rPr lang="en-US" b="1" dirty="0"/>
              <a:t>Designing and implementation</a:t>
            </a:r>
          </a:p>
          <a:p>
            <a:pPr lvl="1"/>
            <a:r>
              <a:rPr lang="en-US" b="1" dirty="0"/>
              <a:t>System validation</a:t>
            </a:r>
          </a:p>
          <a:p>
            <a:pPr lvl="1"/>
            <a:r>
              <a:rPr lang="en-US" b="1" dirty="0"/>
              <a:t>System evolution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2695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4440927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Development Process model</a:t>
            </a:r>
          </a:p>
          <a:p>
            <a:pPr lvl="1"/>
            <a:r>
              <a:rPr lang="en-US" b="1" dirty="0" smtClean="0"/>
              <a:t>software development process activities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onventional software development approaches</a:t>
            </a:r>
          </a:p>
          <a:p>
            <a:r>
              <a:rPr lang="en-US" b="1" dirty="0" smtClean="0"/>
              <a:t>Requirement for a web development process model</a:t>
            </a:r>
          </a:p>
          <a:p>
            <a:r>
              <a:rPr lang="en-US" b="1" dirty="0" smtClean="0"/>
              <a:t>Rational unified process model (RUP)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uitability for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12716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48887435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management</a:t>
            </a:r>
          </a:p>
          <a:p>
            <a:r>
              <a:rPr lang="en-US" b="1" dirty="0" smtClean="0"/>
              <a:t>Responsibilities/tasks of a Project manager</a:t>
            </a:r>
          </a:p>
          <a:p>
            <a:pPr lvl="1"/>
            <a:r>
              <a:rPr lang="en-US" b="1" dirty="0" smtClean="0"/>
              <a:t>Planning</a:t>
            </a:r>
          </a:p>
          <a:p>
            <a:pPr lvl="1"/>
            <a:r>
              <a:rPr lang="en-US" b="1" dirty="0" smtClean="0"/>
              <a:t>Risk management	</a:t>
            </a:r>
          </a:p>
          <a:p>
            <a:pPr lvl="1"/>
            <a:r>
              <a:rPr lang="en-US" b="1" dirty="0" smtClean="0"/>
              <a:t>People management</a:t>
            </a:r>
          </a:p>
          <a:p>
            <a:pPr lvl="1"/>
            <a:r>
              <a:rPr lang="en-US" b="1" dirty="0" smtClean="0"/>
              <a:t>Reporting</a:t>
            </a:r>
          </a:p>
          <a:p>
            <a:pPr lvl="1"/>
            <a:r>
              <a:rPr lang="en-US" b="1" dirty="0" smtClean="0"/>
              <a:t>Proposal writing</a:t>
            </a:r>
          </a:p>
          <a:p>
            <a:r>
              <a:rPr lang="en-US" b="1" dirty="0" smtClean="0"/>
              <a:t>Traditional vs. web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04989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9547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9304229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Software specification: </a:t>
            </a:r>
          </a:p>
          <a:p>
            <a:r>
              <a:rPr lang="en-US" b="1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functionality </a:t>
            </a:r>
            <a:r>
              <a:rPr lang="en-US" b="1" dirty="0"/>
              <a:t>of the software and </a:t>
            </a:r>
            <a:r>
              <a:rPr lang="en-US" b="1" dirty="0">
                <a:solidFill>
                  <a:srgbClr val="FF0000"/>
                </a:solidFill>
              </a:rPr>
              <a:t>constraints</a:t>
            </a:r>
            <a:r>
              <a:rPr lang="en-US" b="1" dirty="0"/>
              <a:t> on </a:t>
            </a:r>
            <a:r>
              <a:rPr lang="en-US" b="1" dirty="0" smtClean="0"/>
              <a:t>its operation </a:t>
            </a:r>
            <a:r>
              <a:rPr lang="en-US" b="1" dirty="0"/>
              <a:t>must be </a:t>
            </a:r>
            <a:r>
              <a:rPr lang="en-US" b="1" dirty="0" smtClean="0"/>
              <a:t>defined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ritical stage (can lead to problems in design and implementation)</a:t>
            </a:r>
          </a:p>
          <a:p>
            <a:r>
              <a:rPr lang="en-US" b="1" dirty="0" smtClean="0"/>
              <a:t>Activities:</a:t>
            </a:r>
          </a:p>
          <a:p>
            <a:pPr lvl="1"/>
            <a:r>
              <a:rPr lang="en-US" b="1" dirty="0" smtClean="0"/>
              <a:t>Feasibility study</a:t>
            </a:r>
          </a:p>
          <a:p>
            <a:pPr lvl="1"/>
            <a:r>
              <a:rPr lang="en-US" b="1" dirty="0" smtClean="0"/>
              <a:t>Requirement elicitation and analysis</a:t>
            </a:r>
          </a:p>
          <a:p>
            <a:pPr lvl="1"/>
            <a:r>
              <a:rPr lang="en-US" b="1" dirty="0" smtClean="0"/>
              <a:t>Requirement specification</a:t>
            </a:r>
          </a:p>
          <a:p>
            <a:pPr lvl="1"/>
            <a:r>
              <a:rPr lang="en-US" b="1" dirty="0" smtClean="0"/>
              <a:t>Requirement validation</a:t>
            </a:r>
          </a:p>
          <a:p>
            <a:pPr lvl="1"/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0041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27999200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design and implementation: </a:t>
            </a:r>
          </a:p>
          <a:p>
            <a:r>
              <a:rPr lang="en-US" b="1" dirty="0" smtClean="0"/>
              <a:t>Design is the </a:t>
            </a:r>
            <a:r>
              <a:rPr lang="en-US" b="1" dirty="0" smtClean="0">
                <a:solidFill>
                  <a:srgbClr val="FF0000"/>
                </a:solidFill>
              </a:rPr>
              <a:t>description</a:t>
            </a:r>
            <a:r>
              <a:rPr lang="en-US" b="1" dirty="0" smtClean="0"/>
              <a:t> of</a:t>
            </a:r>
          </a:p>
          <a:p>
            <a:pPr lvl="1"/>
            <a:r>
              <a:rPr lang="en-US" b="1" dirty="0" smtClean="0"/>
              <a:t>System structure</a:t>
            </a:r>
          </a:p>
          <a:p>
            <a:pPr lvl="1"/>
            <a:r>
              <a:rPr lang="en-US" b="1" dirty="0" smtClean="0"/>
              <a:t>Data models</a:t>
            </a:r>
          </a:p>
          <a:p>
            <a:pPr lvl="1"/>
            <a:r>
              <a:rPr lang="en-US" b="1" dirty="0" smtClean="0"/>
              <a:t>Interface between components</a:t>
            </a:r>
          </a:p>
          <a:p>
            <a:r>
              <a:rPr lang="en-US" b="1" dirty="0" smtClean="0"/>
              <a:t>Implementation</a:t>
            </a:r>
            <a:r>
              <a:rPr lang="en-US" b="1" dirty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Converting</a:t>
            </a:r>
            <a:r>
              <a:rPr lang="en-US" b="1" dirty="0" smtClean="0"/>
              <a:t> a system specification into an executable system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7675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53303994"/>
              </p:ext>
            </p:extLst>
          </p:nvPr>
        </p:nvGraphicFramePr>
        <p:xfrm>
          <a:off x="45720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System validation: </a:t>
            </a:r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Intended to show</a:t>
            </a:r>
            <a:r>
              <a:rPr lang="en-US" b="1" dirty="0" smtClean="0"/>
              <a:t> that the system 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confirms its specification</a:t>
            </a:r>
          </a:p>
          <a:p>
            <a:pPr lvl="1"/>
            <a:r>
              <a:rPr lang="en-US" b="1" dirty="0"/>
              <a:t>m</a:t>
            </a:r>
            <a:r>
              <a:rPr lang="en-US" b="1" dirty="0" smtClean="0"/>
              <a:t>eets customer’s expectations</a:t>
            </a:r>
          </a:p>
          <a:p>
            <a:r>
              <a:rPr lang="en-US" b="1" dirty="0" smtClean="0"/>
              <a:t>Development testing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tested</a:t>
            </a:r>
            <a:r>
              <a:rPr lang="en-US" b="1" dirty="0" smtClean="0"/>
              <a:t> by the people developed the components</a:t>
            </a:r>
          </a:p>
          <a:p>
            <a:r>
              <a:rPr lang="en-US" b="1" dirty="0" smtClean="0"/>
              <a:t>System testing</a:t>
            </a:r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inding component integration </a:t>
            </a:r>
            <a:r>
              <a:rPr lang="en-US" b="1" dirty="0" smtClean="0">
                <a:solidFill>
                  <a:srgbClr val="FF0000"/>
                </a:solidFill>
              </a:rPr>
              <a:t>errors</a:t>
            </a:r>
          </a:p>
          <a:p>
            <a:r>
              <a:rPr lang="en-US" b="1" dirty="0" smtClean="0"/>
              <a:t>Acceptance testing</a:t>
            </a:r>
          </a:p>
          <a:p>
            <a:pPr lvl="1"/>
            <a:r>
              <a:rPr lang="en-US" b="1" dirty="0" smtClean="0"/>
              <a:t>System is tested by the </a:t>
            </a:r>
            <a:r>
              <a:rPr lang="en-US" b="1" dirty="0" smtClean="0">
                <a:solidFill>
                  <a:srgbClr val="FF0000"/>
                </a:solidFill>
              </a:rPr>
              <a:t>customer’s</a:t>
            </a:r>
            <a:r>
              <a:rPr lang="en-US" b="1" dirty="0" smtClean="0"/>
              <a:t> provided data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8385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2206</Words>
  <Application>Microsoft Office PowerPoint</Application>
  <PresentationFormat>On-screen Show (4:3)</PresentationFormat>
  <Paragraphs>476</Paragraphs>
  <Slides>62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THANK YOU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Engineering</dc:title>
  <dc:creator>MyUserName</dc:creator>
  <cp:lastModifiedBy>NTS</cp:lastModifiedBy>
  <cp:revision>389</cp:revision>
  <dcterms:created xsi:type="dcterms:W3CDTF">2014-06-12T08:30:50Z</dcterms:created>
  <dcterms:modified xsi:type="dcterms:W3CDTF">2016-02-01T14:40:24Z</dcterms:modified>
</cp:coreProperties>
</file>