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34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8.xml" ContentType="application/vnd.ms-office.drawingml.diagramDrawing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33" r:id="rId2"/>
    <p:sldId id="434" r:id="rId3"/>
    <p:sldId id="256" r:id="rId4"/>
    <p:sldId id="435" r:id="rId5"/>
    <p:sldId id="431" r:id="rId6"/>
    <p:sldId id="290" r:id="rId7"/>
    <p:sldId id="395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0" r:id="rId17"/>
    <p:sldId id="412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393" r:id="rId36"/>
    <p:sldId id="43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05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3450427F-2F80-4668-AC18-E1B7BC78E8C5}" type="presOf" srcId="{FD71A567-23F0-42D0-A2E6-3886C0DAA8C4}" destId="{A066085A-9674-46E4-B0BF-D0C728A69A1C}" srcOrd="0" destOrd="0" presId="urn:microsoft.com/office/officeart/2005/8/layout/vList2"/>
    <dgm:cxn modelId="{CA05D6EE-B9DC-4F8A-A1CC-EEB8D149894A}" type="presOf" srcId="{1A4D2600-6C97-4F32-B00F-D96585924F45}" destId="{FE07BE64-8717-48DF-AE6A-829B547CC5F7}" srcOrd="0" destOrd="0" presId="urn:microsoft.com/office/officeart/2005/8/layout/vList2"/>
    <dgm:cxn modelId="{829CA369-F203-4DA1-986B-DC653AD4C3D3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2. Specifics in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A6E5015A-5528-4F2E-A7EA-FD79A079DB70}" type="presOf" srcId="{145CD5FB-CCAC-49BE-93F3-0AF4F07C7645}" destId="{84D8BBFB-50C0-4D20-BADE-9E4A3CD0D435}" srcOrd="0" destOrd="0" presId="urn:microsoft.com/office/officeart/2005/8/layout/vList2"/>
    <dgm:cxn modelId="{D05DA2FB-F36A-4CCE-8133-1EEDEA62518B}" type="presOf" srcId="{F1ED19EE-9487-4611-BC43-DE7D4EF58F14}" destId="{DF90E73F-A376-41E9-AF28-D85475F2BAFD}" srcOrd="0" destOrd="0" presId="urn:microsoft.com/office/officeart/2005/8/layout/vList2"/>
    <dgm:cxn modelId="{89862B77-E104-47D6-87E8-2DE39B7EE0E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2. Specifics in web application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05808D-372E-4B13-80B9-BCF578F0E54B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206127A-210B-4D2B-8096-CF3AD33B5050}" type="presOf" srcId="{F1ED19EE-9487-4611-BC43-DE7D4EF58F14}" destId="{DF90E73F-A376-41E9-AF28-D85475F2BAFD}" srcOrd="0" destOrd="0" presId="urn:microsoft.com/office/officeart/2005/8/layout/vList2"/>
    <dgm:cxn modelId="{816546C9-8024-404C-9A09-87A4895DF09D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rtl="0"/>
          <a:r>
            <a:rPr lang="en-US" sz="3600" b="0" dirty="0" smtClean="0"/>
            <a:t>2. Specifics in web application architecture</a:t>
          </a:r>
          <a:endParaRPr lang="en-US" sz="3600" b="0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F3963-5690-449C-8DEF-1D09A411F753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47B5145C-C4F9-419C-92ED-74EDCF8ABC2C}" type="presOf" srcId="{145CD5FB-CCAC-49BE-93F3-0AF4F07C7645}" destId="{84D8BBFB-50C0-4D20-BADE-9E4A3CD0D435}" srcOrd="0" destOrd="0" presId="urn:microsoft.com/office/officeart/2005/8/layout/vList2"/>
    <dgm:cxn modelId="{DF39985D-C277-47AC-91E2-1C1C3676B7C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92C34-79BE-4652-ACF7-5352B3CD100A}" type="presOf" srcId="{145CD5FB-CCAC-49BE-93F3-0AF4F07C7645}" destId="{84D8BBFB-50C0-4D20-BADE-9E4A3CD0D435}" srcOrd="0" destOrd="0" presId="urn:microsoft.com/office/officeart/2005/8/layout/vList2"/>
    <dgm:cxn modelId="{6783A368-7389-4ADD-AFC4-16C5E0335491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7019CF9D-A521-4209-85C9-56E37BFADC6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AD93A-6131-45DD-AED5-A3C6C6FC3DC2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05C9F84-833E-4CC2-9813-33C54976A476}" type="presOf" srcId="{145CD5FB-CCAC-49BE-93F3-0AF4F07C7645}" destId="{84D8BBFB-50C0-4D20-BADE-9E4A3CD0D435}" srcOrd="0" destOrd="0" presId="urn:microsoft.com/office/officeart/2005/8/layout/vList2"/>
    <dgm:cxn modelId="{1B07D7D2-5B2D-41E1-A9DA-DA229A555E1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1E978-0243-4DF0-9CD0-FD84CC7E22F6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0A269109-75AB-4E6E-9FE8-569CBFBA655F}" type="presOf" srcId="{F1ED19EE-9487-4611-BC43-DE7D4EF58F14}" destId="{DF90E73F-A376-41E9-AF28-D85475F2BAFD}" srcOrd="0" destOrd="0" presId="urn:microsoft.com/office/officeart/2005/8/layout/vList2"/>
    <dgm:cxn modelId="{351CCC2C-CF3E-4765-A552-A460ECF138A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CF7C76E-9E86-4D82-9380-317A2C239089}" type="presOf" srcId="{145CD5FB-CCAC-49BE-93F3-0AF4F07C7645}" destId="{84D8BBFB-50C0-4D20-BADE-9E4A3CD0D435}" srcOrd="0" destOrd="0" presId="urn:microsoft.com/office/officeart/2005/8/layout/vList2"/>
    <dgm:cxn modelId="{6E23E6BB-F7D0-4337-90A0-98E0B2C8B3D8}" type="presOf" srcId="{F1ED19EE-9487-4611-BC43-DE7D4EF58F14}" destId="{DF90E73F-A376-41E9-AF28-D85475F2BAFD}" srcOrd="0" destOrd="0" presId="urn:microsoft.com/office/officeart/2005/8/layout/vList2"/>
    <dgm:cxn modelId="{032FC650-84F0-4E6B-876B-250101264711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A3F4AB2F-6106-4203-9F70-1F44CA8A9FE1}" type="presOf" srcId="{F1ED19EE-9487-4611-BC43-DE7D4EF58F14}" destId="{DF90E73F-A376-41E9-AF28-D85475F2BAFD}" srcOrd="0" destOrd="0" presId="urn:microsoft.com/office/officeart/2005/8/layout/vList2"/>
    <dgm:cxn modelId="{EE825EEB-4E8A-4543-ACFB-50A7D093CFF6}" type="presOf" srcId="{145CD5FB-CCAC-49BE-93F3-0AF4F07C7645}" destId="{84D8BBFB-50C0-4D20-BADE-9E4A3CD0D435}" srcOrd="0" destOrd="0" presId="urn:microsoft.com/office/officeart/2005/8/layout/vList2"/>
    <dgm:cxn modelId="{D5FEABBC-D506-45F4-A228-5C22C409E1D6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A7994-6D77-461C-8E9B-9044F9EC539E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88BBFA1-7540-474F-8D57-41F58C2C07C7}" type="presOf" srcId="{145CD5FB-CCAC-49BE-93F3-0AF4F07C7645}" destId="{84D8BBFB-50C0-4D20-BADE-9E4A3CD0D435}" srcOrd="0" destOrd="0" presId="urn:microsoft.com/office/officeart/2005/8/layout/vList2"/>
    <dgm:cxn modelId="{7FD59DAC-2E5B-4943-9D2D-B7AD4E175EF2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953E0-65A3-4F87-AFCF-D1889FD6383E}" type="presOf" srcId="{F1ED19EE-9487-4611-BC43-DE7D4EF58F14}" destId="{DF90E73F-A376-41E9-AF28-D85475F2BAFD}" srcOrd="0" destOrd="0" presId="urn:microsoft.com/office/officeart/2005/8/layout/vList2"/>
    <dgm:cxn modelId="{31D9CE10-769C-4D83-8381-B059718EF9D3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E93B1AC9-ED7C-46C4-B411-CD61B82B1BF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4D7D3-5F69-449D-9B8F-FCCB2ECD2FEB}">
      <dgm:prSet/>
      <dgm:spPr/>
      <dgm:t>
        <a:bodyPr/>
        <a:lstStyle/>
        <a:p>
          <a:pPr rtl="0"/>
          <a:r>
            <a:rPr lang="en-US" b="1" dirty="0" smtClean="0"/>
            <a:t>Web application architecture</a:t>
          </a:r>
          <a:endParaRPr lang="en-US" dirty="0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 custScaleY="1270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ABBCA422-D0F6-42AE-AA97-7B481E1861CA}" type="presOf" srcId="{AFA4D7D3-5F69-449D-9B8F-FCCB2ECD2FEB}" destId="{AED2EEF1-43A7-45CD-B3E3-A03EEEEF57CB}" srcOrd="0" destOrd="0" presId="urn:microsoft.com/office/officeart/2005/8/layout/vList2"/>
    <dgm:cxn modelId="{BEEA5873-D0AD-4A99-B0DA-36DA9BB7FAAE}" type="presOf" srcId="{67C5E5C2-2CC9-4C43-A605-7900C8FC613D}" destId="{5EBB91F3-F387-4E2C-A93B-AC48D45E6326}" srcOrd="0" destOrd="0" presId="urn:microsoft.com/office/officeart/2005/8/layout/vList2"/>
    <dgm:cxn modelId="{D281BAE6-4209-4880-83F5-17D015AC1CF7}" type="presParOf" srcId="{5EBB91F3-F387-4E2C-A93B-AC48D45E6326}" destId="{AED2EEF1-43A7-45CD-B3E3-A03EEEEF57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408E4-21F3-4AF3-B581-40E7965B3D7A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7D9515C-A61A-43E6-AC86-26313127E6AF}" type="presOf" srcId="{145CD5FB-CCAC-49BE-93F3-0AF4F07C7645}" destId="{84D8BBFB-50C0-4D20-BADE-9E4A3CD0D435}" srcOrd="0" destOrd="0" presId="urn:microsoft.com/office/officeart/2005/8/layout/vList2"/>
    <dgm:cxn modelId="{062CC0FE-335D-4D90-88B4-AD50AB0F5CFC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B189587-1E18-4B57-A182-289C14B14479}" type="presOf" srcId="{F1ED19EE-9487-4611-BC43-DE7D4EF58F14}" destId="{DF90E73F-A376-41E9-AF28-D85475F2BAFD}" srcOrd="0" destOrd="0" presId="urn:microsoft.com/office/officeart/2005/8/layout/vList2"/>
    <dgm:cxn modelId="{7A844094-5994-433A-96A2-D41845D83833}" type="presOf" srcId="{145CD5FB-CCAC-49BE-93F3-0AF4F07C7645}" destId="{84D8BBFB-50C0-4D20-BADE-9E4A3CD0D435}" srcOrd="0" destOrd="0" presId="urn:microsoft.com/office/officeart/2005/8/layout/vList2"/>
    <dgm:cxn modelId="{E92A3DFD-FFD8-412F-8AAD-96CD85EEA050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3DE6D19-5DE3-4723-B093-49F411BCFDEE}" type="presOf" srcId="{F1ED19EE-9487-4611-BC43-DE7D4EF58F14}" destId="{DF90E73F-A376-41E9-AF28-D85475F2BAFD}" srcOrd="0" destOrd="0" presId="urn:microsoft.com/office/officeart/2005/8/layout/vList2"/>
    <dgm:cxn modelId="{F29A0C8E-6847-49C6-970A-6E6ED67338AE}" type="presOf" srcId="{145CD5FB-CCAC-49BE-93F3-0AF4F07C7645}" destId="{84D8BBFB-50C0-4D20-BADE-9E4A3CD0D435}" srcOrd="0" destOrd="0" presId="urn:microsoft.com/office/officeart/2005/8/layout/vList2"/>
    <dgm:cxn modelId="{6B6B3084-A2C0-4CC2-8C7D-FD7EC5AC6BBF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04AD4AD4-EA95-44C6-89A7-B193BA2E7F1B}" type="presOf" srcId="{145CD5FB-CCAC-49BE-93F3-0AF4F07C7645}" destId="{84D8BBFB-50C0-4D20-BADE-9E4A3CD0D435}" srcOrd="0" destOrd="0" presId="urn:microsoft.com/office/officeart/2005/8/layout/vList2"/>
    <dgm:cxn modelId="{FC35D650-2123-4BCB-B724-D7FF8B25B48B}" type="presOf" srcId="{F1ED19EE-9487-4611-BC43-DE7D4EF58F14}" destId="{DF90E73F-A376-41E9-AF28-D85475F2BAFD}" srcOrd="0" destOrd="0" presId="urn:microsoft.com/office/officeart/2005/8/layout/vList2"/>
    <dgm:cxn modelId="{0F5BA6D0-F73F-4919-9404-6CCC1EBE9D2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3.2 three-layer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C8DCE9D1-9236-4A32-A298-CA70A057A36F}" type="presOf" srcId="{145CD5FB-CCAC-49BE-93F3-0AF4F07C7645}" destId="{84D8BBFB-50C0-4D20-BADE-9E4A3CD0D435}" srcOrd="0" destOrd="0" presId="urn:microsoft.com/office/officeart/2005/8/layout/vList2"/>
    <dgm:cxn modelId="{68B205EF-62E9-4BB2-9DAE-B4E52D736D94}" type="presOf" srcId="{F1ED19EE-9487-4611-BC43-DE7D4EF58F14}" destId="{DF90E73F-A376-41E9-AF28-D85475F2BAFD}" srcOrd="0" destOrd="0" presId="urn:microsoft.com/office/officeart/2005/8/layout/vList2"/>
    <dgm:cxn modelId="{B96BF3FE-5B77-4F18-B3BE-599BD1A796A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three-layer web architecture</a:t>
          </a:r>
          <a:endParaRPr lang="en-US" sz="3600" b="1" dirty="0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 custLinFactNeighborX="-450" custLinFactNeighborY="11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6735B-6C1C-4F10-A50D-FA7E923FD020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50E06BF7-0F67-45D4-BAB9-C915BC78AEE7}" type="presOf" srcId="{145CD5FB-CCAC-49BE-93F3-0AF4F07C7645}" destId="{84D8BBFB-50C0-4D20-BADE-9E4A3CD0D435}" srcOrd="0" destOrd="0" presId="urn:microsoft.com/office/officeart/2005/8/layout/vList2"/>
    <dgm:cxn modelId="{2B6D8D2A-5C36-4BDF-B38D-046C29880499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3.2 three-layer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1336433-9FE6-4557-8A3D-23D92E801D67}" type="presOf" srcId="{145CD5FB-CCAC-49BE-93F3-0AF4F07C7645}" destId="{84D8BBFB-50C0-4D20-BADE-9E4A3CD0D435}" srcOrd="0" destOrd="0" presId="urn:microsoft.com/office/officeart/2005/8/layout/vList2"/>
    <dgm:cxn modelId="{9A286135-5C57-4671-B0A6-4ABE9DB04AA5}" type="presOf" srcId="{F1ED19EE-9487-4611-BC43-DE7D4EF58F14}" destId="{DF90E73F-A376-41E9-AF28-D85475F2BAFD}" srcOrd="0" destOrd="0" presId="urn:microsoft.com/office/officeart/2005/8/layout/vList2"/>
    <dgm:cxn modelId="{D7366F37-EC71-4A47-99CD-E9147DCC4BA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32098-C095-49CB-80AD-AC8112C91916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C9BED64-55B9-4D3C-9921-C5B8404FCA45}" type="presOf" srcId="{145CD5FB-CCAC-49BE-93F3-0AF4F07C7645}" destId="{84D8BBFB-50C0-4D20-BADE-9E4A3CD0D435}" srcOrd="0" destOrd="0" presId="urn:microsoft.com/office/officeart/2005/8/layout/vList2"/>
    <dgm:cxn modelId="{0B0BE2FD-6C2E-4DD7-887A-31734EC0C2E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832EB12E-8887-4BE8-840D-53A51474AB7E}" type="presOf" srcId="{145CD5FB-CCAC-49BE-93F3-0AF4F07C7645}" destId="{84D8BBFB-50C0-4D20-BADE-9E4A3CD0D435}" srcOrd="0" destOrd="0" presId="urn:microsoft.com/office/officeart/2005/8/layout/vList2"/>
    <dgm:cxn modelId="{7197DB34-0E13-43DB-9372-1B33F6F6DC45}" type="presOf" srcId="{F1ED19EE-9487-4611-BC43-DE7D4EF58F14}" destId="{DF90E73F-A376-41E9-AF28-D85475F2BAFD}" srcOrd="0" destOrd="0" presId="urn:microsoft.com/office/officeart/2005/8/layout/vList2"/>
    <dgm:cxn modelId="{88B2CECD-0E67-4B3A-804F-BA6CA5F995EA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1960E-8638-4DF0-B3BA-F594CE57D3F8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0B76AE1-EC9F-487E-8F3D-D7993CC6DBAA}" type="presOf" srcId="{145CD5FB-CCAC-49BE-93F3-0AF4F07C7645}" destId="{84D8BBFB-50C0-4D20-BADE-9E4A3CD0D435}" srcOrd="0" destOrd="0" presId="urn:microsoft.com/office/officeart/2005/8/layout/vList2"/>
    <dgm:cxn modelId="{C5176F67-905A-442D-9B70-34411F0C971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B42E9-214F-4D8E-896B-26A693443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F219B-A4F5-4B44-A858-4AB89F322459}">
      <dgm:prSet/>
      <dgm:spPr/>
      <dgm:t>
        <a:bodyPr/>
        <a:lstStyle/>
        <a:p>
          <a:pPr rtl="0"/>
          <a:r>
            <a:rPr lang="en-US" dirty="0" smtClean="0"/>
            <a:t>Summary of the previous lecture</a:t>
          </a:r>
          <a:endParaRPr lang="en-US" dirty="0"/>
        </a:p>
      </dgm:t>
    </dgm:pt>
    <dgm:pt modelId="{7496A270-A0F2-477E-AB6D-B8F615DD1D73}" type="parTrans" cxnId="{B20D0E15-5EEB-4B5C-AC09-7387A10DA9AE}">
      <dgm:prSet/>
      <dgm:spPr/>
      <dgm:t>
        <a:bodyPr/>
        <a:lstStyle/>
        <a:p>
          <a:endParaRPr lang="en-US"/>
        </a:p>
      </dgm:t>
    </dgm:pt>
    <dgm:pt modelId="{675F83BB-2903-492C-B0A0-FEC355007BA3}" type="sibTrans" cxnId="{B20D0E15-5EEB-4B5C-AC09-7387A10DA9AE}">
      <dgm:prSet/>
      <dgm:spPr/>
      <dgm:t>
        <a:bodyPr/>
        <a:lstStyle/>
        <a:p>
          <a:endParaRPr lang="en-US"/>
        </a:p>
      </dgm:t>
    </dgm:pt>
    <dgm:pt modelId="{68FD1FD1-65F8-49E9-B5BF-A3572A7C60C6}" type="pres">
      <dgm:prSet presAssocID="{A56B42E9-214F-4D8E-896B-26A6934439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84EC0-C53B-4D25-9134-CA79C0F3EE01}" type="pres">
      <dgm:prSet presAssocID="{48FF219B-A4F5-4B44-A858-4AB89F3224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D0E15-5EEB-4B5C-AC09-7387A10DA9AE}" srcId="{A56B42E9-214F-4D8E-896B-26A693443900}" destId="{48FF219B-A4F5-4B44-A858-4AB89F322459}" srcOrd="0" destOrd="0" parTransId="{7496A270-A0F2-477E-AB6D-B8F615DD1D73}" sibTransId="{675F83BB-2903-492C-B0A0-FEC355007BA3}"/>
    <dgm:cxn modelId="{EE027281-2B21-4564-A967-95D00DDE367C}" type="presOf" srcId="{48FF219B-A4F5-4B44-A858-4AB89F322459}" destId="{D8384EC0-C53B-4D25-9134-CA79C0F3EE01}" srcOrd="0" destOrd="0" presId="urn:microsoft.com/office/officeart/2005/8/layout/vList2"/>
    <dgm:cxn modelId="{F8D14417-104E-4DE0-9553-C6D7AF7E5DA6}" type="presOf" srcId="{A56B42E9-214F-4D8E-896B-26A693443900}" destId="{68FD1FD1-65F8-49E9-B5BF-A3572A7C60C6}" srcOrd="0" destOrd="0" presId="urn:microsoft.com/office/officeart/2005/8/layout/vList2"/>
    <dgm:cxn modelId="{0CFFF44B-44D1-4732-B585-484417A10EE2}" type="presParOf" srcId="{68FD1FD1-65F8-49E9-B5BF-A3572A7C60C6}" destId="{D8384EC0-C53B-4D25-9134-CA79C0F3EE01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9832D964-D536-485D-832A-C7A198DD7B50}" type="presOf" srcId="{F1ED19EE-9487-4611-BC43-DE7D4EF58F14}" destId="{DF90E73F-A376-41E9-AF28-D85475F2BAFD}" srcOrd="0" destOrd="0" presId="urn:microsoft.com/office/officeart/2005/8/layout/vList2"/>
    <dgm:cxn modelId="{B80ACF5E-1910-4D4A-8387-4E0CA627EAC4}" type="presOf" srcId="{145CD5FB-CCAC-49BE-93F3-0AF4F07C7645}" destId="{84D8BBFB-50C0-4D20-BADE-9E4A3CD0D435}" srcOrd="0" destOrd="0" presId="urn:microsoft.com/office/officeart/2005/8/layout/vList2"/>
    <dgm:cxn modelId="{93C4328B-3683-419B-94FF-2C2C67C05B7C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504ADB7-CBF4-46A1-AD3B-AD95A54E332D}" type="presOf" srcId="{145CD5FB-CCAC-49BE-93F3-0AF4F07C7645}" destId="{84D8BBFB-50C0-4D20-BADE-9E4A3CD0D435}" srcOrd="0" destOrd="0" presId="urn:microsoft.com/office/officeart/2005/8/layout/vList2"/>
    <dgm:cxn modelId="{D163565E-0A99-407E-B79B-23DDAA27FBAC}" type="presOf" srcId="{F1ED19EE-9487-4611-BC43-DE7D4EF58F14}" destId="{DF90E73F-A376-41E9-AF28-D85475F2BAFD}" srcOrd="0" destOrd="0" presId="urn:microsoft.com/office/officeart/2005/8/layout/vList2"/>
    <dgm:cxn modelId="{CCF70419-F3D2-46D2-8CDD-ACE2A200DCAF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3.4 Comparison of layered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4F12BD06-A415-4C10-8937-77FC9928466F}" type="presOf" srcId="{145CD5FB-CCAC-49BE-93F3-0AF4F07C7645}" destId="{84D8BBFB-50C0-4D20-BADE-9E4A3CD0D435}" srcOrd="0" destOrd="0" presId="urn:microsoft.com/office/officeart/2005/8/layout/vList2"/>
    <dgm:cxn modelId="{68D386EE-06DA-4A46-A8FB-19EC512CAACF}" type="presOf" srcId="{F1ED19EE-9487-4611-BC43-DE7D4EF58F14}" destId="{DF90E73F-A376-41E9-AF28-D85475F2BAFD}" srcOrd="0" destOrd="0" presId="urn:microsoft.com/office/officeart/2005/8/layout/vList2"/>
    <dgm:cxn modelId="{BB43CAD0-2481-4064-9ECB-C5BF7E52CA09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3.5 example</a:t>
          </a:r>
          <a:endParaRPr lang="en-US" sz="3600" b="1" dirty="0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 custLinFactNeighborX="-450" custLinFactNeighborY="11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B302D573-EDC4-48FA-A38A-F37AF0A9BFF9}" type="presOf" srcId="{145CD5FB-CCAC-49BE-93F3-0AF4F07C7645}" destId="{84D8BBFB-50C0-4D20-BADE-9E4A3CD0D435}" srcOrd="0" destOrd="0" presId="urn:microsoft.com/office/officeart/2005/8/layout/vList2"/>
    <dgm:cxn modelId="{38F8A55E-061F-4F6F-AEAB-EDFD0C520E4B}" type="presOf" srcId="{F1ED19EE-9487-4611-BC43-DE7D4EF58F14}" destId="{DF90E73F-A376-41E9-AF28-D85475F2BAFD}" srcOrd="0" destOrd="0" presId="urn:microsoft.com/office/officeart/2005/8/layout/vList2"/>
    <dgm:cxn modelId="{A03B0D39-3EE5-434A-8AF3-3C0B4415509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D4D214C7-D26A-4276-BE21-56C4620DA701}" type="presOf" srcId="{990A9B58-5476-4B72-9D8F-6CAF12C0C3B4}" destId="{BB3A74EA-2282-4F97-AFA2-04E48D551C0D}" srcOrd="0" destOrd="0" presId="urn:microsoft.com/office/officeart/2005/8/layout/vList2"/>
    <dgm:cxn modelId="{625816C8-C5E1-4404-A06D-1A907D1DF8F5}" type="presOf" srcId="{30120FAD-9212-4624-B9A2-7D8D44D42E1C}" destId="{7811F518-7D82-4A38-97B2-6E06EA09ADAA}" srcOrd="0" destOrd="0" presId="urn:microsoft.com/office/officeart/2005/8/layout/vList2"/>
    <dgm:cxn modelId="{A63EF961-E7C4-4F80-84DF-BADCFC88DE9C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dirty="0" smtClean="0"/>
            <a:t>Summary of the previous lecture</a:t>
          </a:r>
          <a:endParaRPr lang="en-US" dirty="0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146C6EF3-72DC-41EB-BE9B-58CED5AC6E52}" type="presOf" srcId="{990A9B58-5476-4B72-9D8F-6CAF12C0C3B4}" destId="{BB3A74EA-2282-4F97-AFA2-04E48D551C0D}" srcOrd="0" destOrd="0" presId="urn:microsoft.com/office/officeart/2005/8/layout/vList2"/>
    <dgm:cxn modelId="{7F7AE79D-4667-4F17-A21B-20041330D4BC}" type="presOf" srcId="{30120FAD-9212-4624-B9A2-7D8D44D42E1C}" destId="{7811F518-7D82-4A38-97B2-6E06EA09ADAA}" srcOrd="0" destOrd="0" presId="urn:microsoft.com/office/officeart/2005/8/layout/vList2"/>
    <dgm:cxn modelId="{B2A01C95-5457-4375-889B-BA1E139379E0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073C07-2EBE-49F5-BB5A-3B69C5551A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96787-2B01-4720-AD1A-0AA97526F2EB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66CA9C4E-DC40-44A9-8D93-88F9A3B1F70C}" type="parTrans" cxnId="{E30079B9-E01D-4971-989A-CE1EC9FD25BC}">
      <dgm:prSet/>
      <dgm:spPr/>
      <dgm:t>
        <a:bodyPr/>
        <a:lstStyle/>
        <a:p>
          <a:endParaRPr lang="en-US"/>
        </a:p>
      </dgm:t>
    </dgm:pt>
    <dgm:pt modelId="{CD58461A-5F5B-44D7-A7DD-EB2866928A4F}" type="sibTrans" cxnId="{E30079B9-E01D-4971-989A-CE1EC9FD25BC}">
      <dgm:prSet/>
      <dgm:spPr/>
      <dgm:t>
        <a:bodyPr/>
        <a:lstStyle/>
        <a:p>
          <a:endParaRPr lang="en-US"/>
        </a:p>
      </dgm:t>
    </dgm:pt>
    <dgm:pt modelId="{A5062A93-1F93-42CF-850A-CE26BB270C54}" type="pres">
      <dgm:prSet presAssocID="{36073C07-2EBE-49F5-BB5A-3B69C5551A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6C90D-8890-425D-937E-23A65827EEC9}" type="pres">
      <dgm:prSet presAssocID="{5EA96787-2B01-4720-AD1A-0AA97526F2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079B9-E01D-4971-989A-CE1EC9FD25BC}" srcId="{36073C07-2EBE-49F5-BB5A-3B69C5551A92}" destId="{5EA96787-2B01-4720-AD1A-0AA97526F2EB}" srcOrd="0" destOrd="0" parTransId="{66CA9C4E-DC40-44A9-8D93-88F9A3B1F70C}" sibTransId="{CD58461A-5F5B-44D7-A7DD-EB2866928A4F}"/>
    <dgm:cxn modelId="{CC39B406-5699-41B1-823D-0E587A49FC87}" type="presOf" srcId="{36073C07-2EBE-49F5-BB5A-3B69C5551A92}" destId="{A5062A93-1F93-42CF-850A-CE26BB270C54}" srcOrd="0" destOrd="0" presId="urn:microsoft.com/office/officeart/2005/8/layout/vList2"/>
    <dgm:cxn modelId="{A88CDF79-87E2-490A-8B9D-669B6724A56E}" type="presOf" srcId="{5EA96787-2B01-4720-AD1A-0AA97526F2EB}" destId="{1916C90D-8890-425D-937E-23A65827EEC9}" srcOrd="0" destOrd="0" presId="urn:microsoft.com/office/officeart/2005/8/layout/vList2"/>
    <dgm:cxn modelId="{DD3D38EB-270D-4C62-A206-086F39237596}" type="presParOf" srcId="{A5062A93-1F93-42CF-850A-CE26BB270C54}" destId="{1916C90D-8890-425D-937E-23A65827EE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70BA-1EDB-43F8-98BF-80F1C80B2E15}" type="presOf" srcId="{F1ED19EE-9487-4611-BC43-DE7D4EF58F14}" destId="{DF90E73F-A376-41E9-AF28-D85475F2BAFD}" srcOrd="0" destOrd="0" presId="urn:microsoft.com/office/officeart/2005/8/layout/vList2"/>
    <dgm:cxn modelId="{D6DFBBD9-C2AE-4A0F-98C5-1D7669878A69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91B22370-24C1-4D9F-996E-1A347C4F9C74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C576F-6CDA-440B-BF21-2D1CC9674701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8ED209C0-6A63-422B-A965-121B467B1D00}" type="presOf" srcId="{145CD5FB-CCAC-49BE-93F3-0AF4F07C7645}" destId="{84D8BBFB-50C0-4D20-BADE-9E4A3CD0D435}" srcOrd="0" destOrd="0" presId="urn:microsoft.com/office/officeart/2005/8/layout/vList2"/>
    <dgm:cxn modelId="{FC652949-5436-477A-91D9-2D476E3BA174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A1445-946D-4456-B08B-09E4CA9C8BF7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B3827143-E2BD-4176-ACEF-6EA2CFE88279}" type="presOf" srcId="{145CD5FB-CCAC-49BE-93F3-0AF4F07C7645}" destId="{84D8BBFB-50C0-4D20-BADE-9E4A3CD0D435}" srcOrd="0" destOrd="0" presId="urn:microsoft.com/office/officeart/2005/8/layout/vList2"/>
    <dgm:cxn modelId="{A12747C3-507A-45E3-AA7E-7776FCE1B3C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1B54C-FC0B-4D7F-815E-0D59835AFD56}" type="presOf" srcId="{F1ED19EE-9487-4611-BC43-DE7D4EF58F14}" destId="{DF90E73F-A376-41E9-AF28-D85475F2BAFD}" srcOrd="0" destOrd="0" presId="urn:microsoft.com/office/officeart/2005/8/layout/vList2"/>
    <dgm:cxn modelId="{FAFC9127-A65D-4D04-A804-0F6A91B141F3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903F962-1F55-48B1-B364-9A1AFF9750C1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EEF1-43A7-45CD-B3E3-A03EEEEF57CB}">
      <dsp:nvSpPr>
        <dsp:cNvPr id="0" name=""/>
        <dsp:cNvSpPr/>
      </dsp:nvSpPr>
      <dsp:spPr>
        <a:xfrm>
          <a:off x="0" y="19050"/>
          <a:ext cx="7772400" cy="143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Web application architecture</a:t>
          </a:r>
          <a:endParaRPr lang="en-US" sz="4700" kern="1200" dirty="0"/>
        </a:p>
      </dsp:txBody>
      <dsp:txXfrm>
        <a:off x="69901" y="88951"/>
        <a:ext cx="7632598" cy="12921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Specifics in web application architecture…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Specifics in web application architecture</a:t>
          </a:r>
          <a:endParaRPr lang="en-US" sz="3600" b="0" kern="1200" dirty="0"/>
        </a:p>
      </dsp:txBody>
      <dsp:txXfrm>
        <a:off x="55744" y="56283"/>
        <a:ext cx="8346712" cy="10304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Summary of the previous lecture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3.2 three-layer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07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three-layer web architecture</a:t>
          </a:r>
          <a:endParaRPr lang="en-US" sz="3600" b="1" kern="1200" dirty="0"/>
        </a:p>
      </dsp:txBody>
      <dsp:txXfrm>
        <a:off x="55744" y="56823"/>
        <a:ext cx="8346712" cy="10304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3.2 three-layer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3.4 Comparison of layered architecture</a:t>
          </a:r>
          <a:endParaRPr lang="en-US" sz="3600" b="1" kern="1200" dirty="0"/>
        </a:p>
      </dsp:txBody>
      <dsp:txXfrm>
        <a:off x="55744" y="56283"/>
        <a:ext cx="8346712" cy="10304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07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3.5 example</a:t>
          </a:r>
          <a:endParaRPr lang="en-US" sz="3600" b="1" kern="1200" dirty="0"/>
        </a:p>
      </dsp:txBody>
      <dsp:txXfrm>
        <a:off x="55744" y="56823"/>
        <a:ext cx="8346712" cy="10304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6C90D-8890-425D-937E-23A65827EEC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1. Software system architecture</a:t>
          </a:r>
          <a:endParaRPr lang="en-US" sz="4600" b="1" kern="1200" dirty="0"/>
        </a:p>
      </dsp:txBody>
      <dsp:txXfrm>
        <a:off x="53859" y="73703"/>
        <a:ext cx="8121882" cy="995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51517" y="95346"/>
        <a:ext cx="8126566" cy="952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51517" y="95346"/>
        <a:ext cx="8126566" cy="952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51517" y="95346"/>
        <a:ext cx="8126566" cy="9523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Specifics in web application architecture</a:t>
          </a:r>
          <a:endParaRPr lang="en-US" sz="3600" b="1" kern="1200" dirty="0"/>
        </a:p>
      </dsp:txBody>
      <dsp:txXfrm>
        <a:off x="55730" y="56409"/>
        <a:ext cx="8346740" cy="1030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7A62-F1F9-465D-8331-26FCC5557229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023-3D23-4793-A451-23FB3EAA4B9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5D2D-8FED-4749-9750-6FBE5BBE6002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26EE-4D86-4904-BBC5-B960A0956F5F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998-9183-4902-A7D1-8EB755012DD0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4D0A-FE93-4E84-B0A6-63225AF7CC2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A8D-7A3B-4404-91C7-AA3C05E2DE90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CD7-DA3C-45BD-89F5-8C52E20B618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6D76-CB41-4A58-AAB7-4C5880B6465B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6F9-21CB-4F01-BBED-20A4342B0852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67C3-9957-492B-A6B4-D4D4DA733C0B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1AB3-D818-416B-AE70-EB9A3329604C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microsoft.com/office/2007/relationships/diagramDrawing" Target="../diagrams/drawing27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microsoft.com/office/2007/relationships/diagramDrawing" Target="../diagrams/drawing29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723801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Factors</a:t>
            </a:r>
            <a:r>
              <a:rPr lang="en-US" b="1" dirty="0" smtClean="0">
                <a:solidFill>
                  <a:srgbClr val="FF0000"/>
                </a:solidFill>
              </a:rPr>
              <a:t> influence</a:t>
            </a:r>
            <a:r>
              <a:rPr lang="en-US" b="1" dirty="0" smtClean="0"/>
              <a:t> the system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54369" y="2463800"/>
            <a:ext cx="2667000" cy="25638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82200" y="3517106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2"/>
                </a:solidFill>
              </a:rPr>
              <a:t>Architecture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 rot="20045164">
            <a:off x="2708739" y="4161002"/>
            <a:ext cx="1011237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57077" y="4580102"/>
            <a:ext cx="255044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Experience with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Existing Architecture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Patterns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Project Management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477000" y="4648089"/>
            <a:ext cx="244207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Technical Aspects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Operating System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Middleware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Legacy Systems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 rot="1554836" flipH="1">
            <a:off x="5977567" y="3921829"/>
            <a:ext cx="998865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02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306577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number of </a:t>
            </a:r>
            <a:r>
              <a:rPr lang="en-US" b="1" dirty="0" smtClean="0">
                <a:solidFill>
                  <a:srgbClr val="FF0000"/>
                </a:solidFill>
              </a:rPr>
              <a:t>architectures </a:t>
            </a:r>
            <a:r>
              <a:rPr lang="en-US" b="1" dirty="0" smtClean="0"/>
              <a:t>for specific requirement in several application domain have been developed</a:t>
            </a:r>
          </a:p>
          <a:p>
            <a:r>
              <a:rPr lang="en-US" b="1" dirty="0" smtClean="0"/>
              <a:t>For web application </a:t>
            </a:r>
            <a:r>
              <a:rPr lang="en-US" b="1" dirty="0" smtClean="0">
                <a:solidFill>
                  <a:srgbClr val="FF0000"/>
                </a:solidFill>
              </a:rPr>
              <a:t>architecture</a:t>
            </a:r>
            <a:r>
              <a:rPr lang="en-US" b="1" dirty="0" smtClean="0"/>
              <a:t>, usually we consider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ayering aspect: </a:t>
            </a:r>
            <a:r>
              <a:rPr lang="en-US" b="1" dirty="0" smtClean="0"/>
              <a:t>to implement the principle of  </a:t>
            </a:r>
            <a:r>
              <a:rPr lang="en-US" b="1" dirty="0" smtClean="0">
                <a:solidFill>
                  <a:srgbClr val="FF0000"/>
                </a:solidFill>
              </a:rPr>
              <a:t>‘separation of concerns’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ata aspects: </a:t>
            </a:r>
            <a:r>
              <a:rPr lang="en-US" b="1" dirty="0" smtClean="0"/>
              <a:t>to support processing of structured and non-structured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22784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71377784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web applications </a:t>
            </a:r>
            <a:r>
              <a:rPr lang="en-US" b="1" dirty="0" smtClean="0">
                <a:solidFill>
                  <a:srgbClr val="FF0000"/>
                </a:solidFill>
              </a:rPr>
              <a:t>quality requirements </a:t>
            </a:r>
            <a:r>
              <a:rPr lang="en-US" b="1" dirty="0" smtClean="0"/>
              <a:t>are more demanding as compared to desktop applications</a:t>
            </a:r>
          </a:p>
          <a:p>
            <a:pPr lvl="1"/>
            <a:r>
              <a:rPr lang="en-US" b="1" dirty="0"/>
              <a:t>performance, security, scalability, and </a:t>
            </a:r>
            <a:r>
              <a:rPr lang="en-US" b="1" dirty="0" smtClean="0"/>
              <a:t>availability</a:t>
            </a:r>
            <a:r>
              <a:rPr lang="en-US" b="1" dirty="0"/>
              <a:t> </a:t>
            </a:r>
            <a:r>
              <a:rPr lang="en-US" b="1" dirty="0" smtClean="0"/>
              <a:t>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Need </a:t>
            </a:r>
            <a:r>
              <a:rPr lang="en-US" b="1" dirty="0" smtClean="0">
                <a:solidFill>
                  <a:srgbClr val="FF0000"/>
                </a:solidFill>
              </a:rPr>
              <a:t>specific </a:t>
            </a:r>
            <a:r>
              <a:rPr lang="en-US" b="1" dirty="0">
                <a:solidFill>
                  <a:srgbClr val="FF0000"/>
                </a:solidFill>
              </a:rPr>
              <a:t>technical infrastructures </a:t>
            </a:r>
            <a:r>
              <a:rPr lang="en-US" b="1" dirty="0"/>
              <a:t>both for the development and </a:t>
            </a:r>
            <a:r>
              <a:rPr lang="en-US" b="1" dirty="0" smtClean="0"/>
              <a:t>the operation </a:t>
            </a:r>
            <a:r>
              <a:rPr lang="en-US" b="1" dirty="0"/>
              <a:t>of </a:t>
            </a:r>
            <a:r>
              <a:rPr lang="en-US" b="1" dirty="0" smtClean="0"/>
              <a:t>web </a:t>
            </a:r>
            <a:r>
              <a:rPr lang="en-US" b="1" dirty="0"/>
              <a:t>applications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7785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5203787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to </a:t>
            </a:r>
            <a:r>
              <a:rPr lang="en-US" b="1" dirty="0" smtClean="0"/>
              <a:t>consider</a:t>
            </a:r>
          </a:p>
          <a:p>
            <a:pPr lvl="1"/>
            <a:r>
              <a:rPr lang="en-US" b="1" dirty="0"/>
              <a:t>web infrastructure architecture </a:t>
            </a:r>
            <a:r>
              <a:rPr lang="en-US" b="1" dirty="0" smtClean="0">
                <a:solidFill>
                  <a:srgbClr val="FF0000"/>
                </a:solidFill>
              </a:rPr>
              <a:t>(WPA)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web application architecture </a:t>
            </a:r>
            <a:r>
              <a:rPr lang="en-US" b="1" dirty="0" smtClean="0">
                <a:solidFill>
                  <a:srgbClr val="FF0000"/>
                </a:solidFill>
              </a:rPr>
              <a:t>(WAA)</a:t>
            </a:r>
          </a:p>
          <a:p>
            <a:r>
              <a:rPr lang="en-US" b="1" dirty="0" smtClean="0"/>
              <a:t>Web application architecture</a:t>
            </a:r>
            <a:r>
              <a:rPr lang="en-US" b="1" dirty="0">
                <a:solidFill>
                  <a:srgbClr val="FF0000"/>
                </a:solidFill>
              </a:rPr>
              <a:t> (WAA) </a:t>
            </a:r>
            <a:r>
              <a:rPr lang="en-US" b="1" dirty="0" smtClean="0"/>
              <a:t>depends on the problem domain of the application, therefore we focus on web platform architecture </a:t>
            </a:r>
            <a:r>
              <a:rPr lang="en-US" b="1" dirty="0" smtClean="0">
                <a:solidFill>
                  <a:srgbClr val="FF0000"/>
                </a:solidFill>
              </a:rPr>
              <a:t>(WPA)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6136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5256766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Client: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generally </a:t>
            </a:r>
            <a:r>
              <a:rPr lang="en-US" b="1" dirty="0"/>
              <a:t>a browser (user agent) is controlled by a user to </a:t>
            </a:r>
            <a:r>
              <a:rPr lang="en-US" b="1" dirty="0">
                <a:solidFill>
                  <a:srgbClr val="FF0000"/>
                </a:solidFill>
              </a:rPr>
              <a:t>operate</a:t>
            </a:r>
            <a:r>
              <a:rPr lang="en-US" b="1" dirty="0"/>
              <a:t> the w</a:t>
            </a:r>
            <a:r>
              <a:rPr lang="en-US" b="1" dirty="0" smtClean="0"/>
              <a:t>eb application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client’s functionality can be expanded by installing </a:t>
            </a:r>
            <a:r>
              <a:rPr lang="en-US" b="1" dirty="0">
                <a:solidFill>
                  <a:srgbClr val="FF0000"/>
                </a:solidFill>
              </a:rPr>
              <a:t>plug-ins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Firewall: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piece of software </a:t>
            </a:r>
            <a:r>
              <a:rPr lang="en-US" b="1" dirty="0">
                <a:solidFill>
                  <a:srgbClr val="FF0000"/>
                </a:solidFill>
              </a:rPr>
              <a:t>regulating</a:t>
            </a:r>
            <a:r>
              <a:rPr lang="en-US" b="1" dirty="0"/>
              <a:t> the communication between insecure </a:t>
            </a:r>
            <a:r>
              <a:rPr lang="en-US" b="1" dirty="0" smtClean="0"/>
              <a:t>networks(e.g</a:t>
            </a:r>
            <a:r>
              <a:rPr lang="en-US" b="1" dirty="0"/>
              <a:t>., </a:t>
            </a:r>
            <a:r>
              <a:rPr lang="en-US" b="1" dirty="0" smtClean="0"/>
              <a:t> the </a:t>
            </a:r>
            <a:r>
              <a:rPr lang="en-US" b="1" dirty="0"/>
              <a:t>Internet) and secure networks (e.g., corporate </a:t>
            </a:r>
            <a:r>
              <a:rPr lang="en-US" b="1" dirty="0" smtClean="0"/>
              <a:t>LANs)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his </a:t>
            </a:r>
            <a:r>
              <a:rPr lang="en-US" b="1" dirty="0"/>
              <a:t>communication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filtered</a:t>
            </a:r>
            <a:r>
              <a:rPr lang="en-US" b="1" dirty="0" smtClean="0"/>
              <a:t> </a:t>
            </a:r>
            <a:r>
              <a:rPr lang="en-US" b="1" dirty="0"/>
              <a:t>by access </a:t>
            </a:r>
            <a:r>
              <a:rPr lang="en-US" b="1" dirty="0" smtClean="0"/>
              <a:t>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49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8929305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Proxy: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proxy is typically used to temporarily store </a:t>
            </a:r>
            <a:r>
              <a:rPr lang="en-US" b="1" dirty="0" smtClean="0"/>
              <a:t>web </a:t>
            </a:r>
            <a:r>
              <a:rPr lang="en-US" b="1" dirty="0"/>
              <a:t>pages in a </a:t>
            </a:r>
            <a:r>
              <a:rPr lang="en-US" b="1" dirty="0" smtClean="0"/>
              <a:t>cache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server: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Web server is a piece of software that supports various Web protocols </a:t>
            </a:r>
            <a:r>
              <a:rPr lang="en-US" b="1" dirty="0" smtClean="0"/>
              <a:t>like HTTP</a:t>
            </a:r>
            <a:r>
              <a:rPr lang="en-US" b="1" dirty="0"/>
              <a:t>, and HTTPS, etc., to process client </a:t>
            </a:r>
            <a:r>
              <a:rPr lang="en-US" b="1" dirty="0" smtClean="0"/>
              <a:t>requests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6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0327760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Database server: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server normally supplies </a:t>
            </a:r>
            <a:r>
              <a:rPr lang="en-US" b="1" dirty="0" smtClean="0"/>
              <a:t>data in structured </a:t>
            </a:r>
            <a:r>
              <a:rPr lang="en-US" b="1" dirty="0"/>
              <a:t>form, e.g., in </a:t>
            </a:r>
            <a:r>
              <a:rPr lang="en-US" b="1" dirty="0" smtClean="0"/>
              <a:t>tables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Legacy application: </a:t>
            </a:r>
          </a:p>
          <a:p>
            <a:pPr lvl="1"/>
            <a:r>
              <a:rPr lang="en-US" b="1" dirty="0"/>
              <a:t>A legacy application is an older system that should be integrated as an internal or external component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61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4403665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Media server: </a:t>
            </a: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component is primarily used for content streaming of </a:t>
            </a:r>
            <a:r>
              <a:rPr lang="en-US" b="1" dirty="0" smtClean="0"/>
              <a:t>non-structured bulk </a:t>
            </a:r>
            <a:r>
              <a:rPr lang="en-US" b="1" dirty="0"/>
              <a:t>data (e.g., audio or </a:t>
            </a:r>
            <a:r>
              <a:rPr lang="en-US" b="1" dirty="0" smtClean="0"/>
              <a:t>video)</a:t>
            </a:r>
          </a:p>
          <a:p>
            <a:r>
              <a:rPr lang="en-US" b="1" dirty="0">
                <a:solidFill>
                  <a:srgbClr val="FF0000"/>
                </a:solidFill>
              </a:rPr>
              <a:t>Application </a:t>
            </a:r>
            <a:r>
              <a:rPr lang="en-US" b="1" dirty="0" smtClean="0">
                <a:solidFill>
                  <a:srgbClr val="FF0000"/>
                </a:solidFill>
              </a:rPr>
              <a:t>server:</a:t>
            </a:r>
          </a:p>
          <a:p>
            <a:pPr lvl="1"/>
            <a:r>
              <a:rPr lang="en-US" b="1" dirty="0" smtClean="0"/>
              <a:t>An </a:t>
            </a:r>
            <a:r>
              <a:rPr lang="en-US" b="1" dirty="0"/>
              <a:t>application server holds the functionality required by </a:t>
            </a:r>
            <a:r>
              <a:rPr lang="en-US" b="1" dirty="0" smtClean="0"/>
              <a:t>several applications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90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3531218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1447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lient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209799"/>
            <a:ext cx="1066800" cy="26317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9718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Plug -In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5054" y="1524000"/>
            <a:ext cx="1066800" cy="3886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Firewall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9233" y="1524000"/>
            <a:ext cx="977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proxy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524000"/>
            <a:ext cx="3429000" cy="200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Web-server</a:t>
            </a:r>
            <a:endParaRPr lang="en-US" b="1" dirty="0"/>
          </a:p>
        </p:txBody>
      </p:sp>
      <p:sp>
        <p:nvSpPr>
          <p:cNvPr id="13" name="Vertical Scroll 12"/>
          <p:cNvSpPr/>
          <p:nvPr/>
        </p:nvSpPr>
        <p:spPr>
          <a:xfrm>
            <a:off x="7086600" y="1981200"/>
            <a:ext cx="838200" cy="76200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2300" y="27871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HTML, XML 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334000" y="1981200"/>
            <a:ext cx="1219200" cy="1175266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CGI support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27918" y="3910081"/>
            <a:ext cx="1101282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1010" y="3910081"/>
            <a:ext cx="1358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6565" y="5283958"/>
            <a:ext cx="1282814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Legacy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5282820"/>
            <a:ext cx="15240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 server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00200" y="2743200"/>
            <a:ext cx="4548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5054" y="2743200"/>
            <a:ext cx="10668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1854" y="2743200"/>
            <a:ext cx="80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2"/>
          </p:cNvCxnSpPr>
          <p:nvPr/>
        </p:nvCxnSpPr>
        <p:spPr>
          <a:xfrm flipV="1">
            <a:off x="3927918" y="2438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>
            <a:off x="4416602" y="1981200"/>
            <a:ext cx="61259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5250" y="3525670"/>
            <a:ext cx="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7715250" y="4824481"/>
            <a:ext cx="0" cy="4583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H="1">
            <a:off x="5791200" y="3525670"/>
            <a:ext cx="609600" cy="1757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H="1">
            <a:off x="5029200" y="3525670"/>
            <a:ext cx="45720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7" idx="3"/>
            <a:endCxn id="18" idx="1"/>
          </p:cNvCxnSpPr>
          <p:nvPr/>
        </p:nvCxnSpPr>
        <p:spPr>
          <a:xfrm>
            <a:off x="5029200" y="4367281"/>
            <a:ext cx="212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6952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3060206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Presentation tier: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Every web application needs </a:t>
            </a:r>
            <a:r>
              <a:rPr lang="en-GB" b="1" dirty="0">
                <a:ea typeface="ＭＳ Ｐゴシック" pitchFamily="34" charset="-128"/>
              </a:rPr>
              <a:t>to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communicate</a:t>
            </a:r>
            <a:r>
              <a:rPr lang="en-GB" b="1" dirty="0">
                <a:ea typeface="ＭＳ Ｐゴシック" pitchFamily="34" charset="-128"/>
              </a:rPr>
              <a:t> with external entities, human users or other computers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allows </a:t>
            </a:r>
            <a:r>
              <a:rPr lang="en-GB" b="1" dirty="0">
                <a:ea typeface="ＭＳ Ｐゴシック" pitchFamily="34" charset="-128"/>
              </a:rPr>
              <a:t>these entities to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interact</a:t>
            </a:r>
            <a:r>
              <a:rPr lang="en-GB" b="1" dirty="0">
                <a:ea typeface="ＭＳ Ｐゴシック" pitchFamily="34" charset="-128"/>
              </a:rPr>
              <a:t> with the system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implemented </a:t>
            </a:r>
            <a:r>
              <a:rPr lang="en-GB" b="1" dirty="0">
                <a:ea typeface="ＭＳ Ｐゴシック" pitchFamily="34" charset="-128"/>
              </a:rPr>
              <a:t>as a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GUI interface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How </a:t>
            </a:r>
            <a:r>
              <a:rPr lang="en-GB" b="1" dirty="0">
                <a:ea typeface="ＭＳ Ｐゴシック" pitchFamily="34" charset="-128"/>
              </a:rPr>
              <a:t>the data should appear to the </a:t>
            </a:r>
            <a:r>
              <a:rPr lang="en-GB" b="1" dirty="0" smtClean="0">
                <a:ea typeface="ＭＳ Ｐゴシック" pitchFamily="34" charset="-128"/>
              </a:rPr>
              <a:t>user</a:t>
            </a:r>
            <a:endParaRPr lang="en-GB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07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>
          <a:xfrm>
            <a:off x="591943" y="3792343"/>
            <a:ext cx="7655314" cy="10821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l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smtClean="0"/>
              <a:t>Modeling web applications</a:t>
            </a:r>
            <a:endParaRPr lang="en-US" sz="5000" kern="1200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67771803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Application tier: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Web applications </a:t>
            </a:r>
            <a:r>
              <a:rPr lang="en-GB" b="1" dirty="0">
                <a:ea typeface="ＭＳ Ｐゴシック" pitchFamily="34" charset="-128"/>
              </a:rPr>
              <a:t>do more than information delivery, they perform data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processing</a:t>
            </a:r>
            <a:r>
              <a:rPr lang="en-GB" b="1" dirty="0">
                <a:ea typeface="ＭＳ Ｐゴシック" pitchFamily="34" charset="-128"/>
              </a:rPr>
              <a:t> (Business Logic &amp; calculation) behind the results being delivered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This </a:t>
            </a:r>
            <a:r>
              <a:rPr lang="en-GB" b="1" dirty="0">
                <a:ea typeface="ＭＳ Ｐゴシック" pitchFamily="34" charset="-128"/>
              </a:rPr>
              <a:t>tier is often referred to as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Services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Business logic</a:t>
            </a:r>
          </a:p>
          <a:p>
            <a:pPr marL="508000" lvl="1" indent="0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 smtClean="0">
              <a:ea typeface="ＭＳ Ｐゴシック" pitchFamily="34" charset="-128"/>
            </a:endParaRP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77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58270822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Data tier:</a:t>
            </a:r>
            <a:endParaRPr lang="en-GB" b="1" dirty="0">
              <a:ea typeface="ＭＳ Ｐゴシック" pitchFamily="34" charset="-128"/>
            </a:endParaRP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Web applications </a:t>
            </a:r>
            <a:r>
              <a:rPr lang="en-GB" b="1" dirty="0">
                <a:ea typeface="ＭＳ Ｐゴシック" pitchFamily="34" charset="-128"/>
              </a:rPr>
              <a:t>needs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data </a:t>
            </a:r>
            <a:r>
              <a:rPr lang="en-GB" b="1" dirty="0">
                <a:ea typeface="ＭＳ Ｐゴシック" pitchFamily="34" charset="-128"/>
              </a:rPr>
              <a:t>to work with 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Data can reside in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databases</a:t>
            </a:r>
            <a:r>
              <a:rPr lang="en-GB" b="1" dirty="0">
                <a:ea typeface="ＭＳ Ｐゴシック" pitchFamily="34" charset="-128"/>
              </a:rPr>
              <a:t> or other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information repositories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Deals</a:t>
            </a:r>
            <a:r>
              <a:rPr lang="en-GB" b="1" dirty="0">
                <a:ea typeface="ＭＳ Ｐゴシック" pitchFamily="34" charset="-128"/>
              </a:rPr>
              <a:t> with and implements different data sources of Information Systems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352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7398856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Presents architecture in two layers: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</a:t>
            </a:r>
            <a:r>
              <a:rPr lang="en-US" b="1" dirty="0">
                <a:solidFill>
                  <a:srgbClr val="FF0000"/>
                </a:solidFill>
              </a:rPr>
              <a:t>1: </a:t>
            </a:r>
            <a:r>
              <a:rPr lang="en-US" b="1" dirty="0"/>
              <a:t>Client platform, hosting a web browser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2: </a:t>
            </a:r>
            <a:r>
              <a:rPr lang="en-US" b="1" dirty="0"/>
              <a:t>server platform, hosting all server software </a:t>
            </a:r>
            <a:r>
              <a:rPr lang="en-US" b="1" dirty="0" smtClean="0"/>
              <a:t>components</a:t>
            </a:r>
          </a:p>
          <a:p>
            <a:r>
              <a:rPr lang="en-US" b="1" dirty="0" smtClean="0"/>
              <a:t>Also called client/server architecture</a:t>
            </a:r>
          </a:p>
          <a:p>
            <a:r>
              <a:rPr lang="en-US" b="1" dirty="0" smtClean="0"/>
              <a:t>Client directly send request to the server</a:t>
            </a:r>
          </a:p>
          <a:p>
            <a:pPr lvl="1"/>
            <a:r>
              <a:rPr lang="en-US" b="1" dirty="0" smtClean="0"/>
              <a:t>Server respond to the client request</a:t>
            </a:r>
          </a:p>
          <a:p>
            <a:pPr lvl="2"/>
            <a:r>
              <a:rPr lang="en-US" b="1" dirty="0" smtClean="0"/>
              <a:t>Static or dynamic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88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45587303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5200" y="2133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05200" y="41148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Web/App Server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05200" y="5181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019800" y="41148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19800" y="5181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Dynamic HTML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371600" y="4419600"/>
            <a:ext cx="990600" cy="1219200"/>
            <a:chOff x="720" y="2640"/>
            <a:chExt cx="624" cy="7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 rot="10800000">
              <a:off x="720" y="2640"/>
              <a:ext cx="528" cy="672"/>
            </a:xfrm>
            <a:prstGeom prst="foldedCorner">
              <a:avLst>
                <a:gd name="adj" fmla="val 12500"/>
              </a:avLst>
            </a:prstGeom>
            <a:grpFill/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 rot="10800000">
              <a:off x="816" y="2736"/>
              <a:ext cx="528" cy="672"/>
            </a:xfrm>
            <a:prstGeom prst="foldedCorner">
              <a:avLst>
                <a:gd name="adj" fmla="val 12500"/>
              </a:avLst>
            </a:prstGeom>
            <a:grpFill/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162050" y="57150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Static HTML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62000" y="3810000"/>
            <a:ext cx="7696200" cy="2438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62000" y="1828800"/>
            <a:ext cx="7696200" cy="1371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2362200" y="44958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486400" y="4495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86400" y="556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486400" y="4876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62000" y="1828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Client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44958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62000" y="38100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238966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2882727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Advantage: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FF0000"/>
                </a:solidFill>
              </a:rPr>
              <a:t>Inexpensive</a:t>
            </a:r>
            <a:r>
              <a:rPr lang="en-US" b="1" dirty="0"/>
              <a:t> (single platform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Disadvantages: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b="1" dirty="0"/>
              <a:t>Interdependency (coupling) of components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No redundancy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Limited </a:t>
            </a:r>
            <a:r>
              <a:rPr lang="en-US" b="1" dirty="0" smtClean="0"/>
              <a:t>scalability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Typical </a:t>
            </a:r>
            <a:r>
              <a:rPr lang="en-US" sz="2800" b="1" dirty="0" smtClean="0"/>
              <a:t>application: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b="1" dirty="0"/>
              <a:t>10-100 users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Small company or </a:t>
            </a:r>
            <a:r>
              <a:rPr lang="en-US" b="1" dirty="0" smtClean="0"/>
              <a:t>organization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019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45229987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Usually implemented in 3 layers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</a:t>
            </a:r>
            <a:r>
              <a:rPr lang="en-US" b="1" dirty="0">
                <a:solidFill>
                  <a:srgbClr val="FF0000"/>
                </a:solidFill>
              </a:rPr>
              <a:t>1: </a:t>
            </a:r>
            <a:r>
              <a:rPr lang="en-US" b="1" dirty="0" smtClean="0"/>
              <a:t>Data</a:t>
            </a:r>
            <a:endParaRPr lang="en-US" b="1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2: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Layer 3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presentation</a:t>
            </a:r>
          </a:p>
          <a:p>
            <a:r>
              <a:rPr lang="en-US" b="1" dirty="0" smtClean="0"/>
              <a:t>Additionally, security mechanism </a:t>
            </a:r>
            <a:r>
              <a:rPr lang="en-US" b="1" dirty="0" smtClean="0">
                <a:solidFill>
                  <a:srgbClr val="FF0000"/>
                </a:solidFill>
              </a:rPr>
              <a:t>(Firewall) </a:t>
            </a:r>
            <a:r>
              <a:rPr lang="en-US" b="1" dirty="0" smtClean="0"/>
              <a:t>and caching mechanism </a:t>
            </a:r>
            <a:r>
              <a:rPr lang="en-US" b="1" dirty="0" smtClean="0">
                <a:solidFill>
                  <a:srgbClr val="FF0000"/>
                </a:solidFill>
              </a:rPr>
              <a:t>(Proxies) </a:t>
            </a:r>
            <a:r>
              <a:rPr lang="en-US" b="1" dirty="0" smtClean="0"/>
              <a:t>can be added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3948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119498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632900" y="4220195"/>
            <a:ext cx="29145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sz="1400" dirty="0"/>
              <a:t>(Business Logic, Connectors,</a:t>
            </a:r>
          </a:p>
          <a:p>
            <a:pPr algn="ctr"/>
            <a:r>
              <a:rPr lang="en-US" sz="1400" dirty="0"/>
              <a:t>Personalization, Data Access)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330734" y="3420095"/>
            <a:ext cx="7157747" cy="609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 flipV="1">
            <a:off x="4417206" y="5489608"/>
            <a:ext cx="160346" cy="240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4243751" y="5729928"/>
            <a:ext cx="1092937" cy="914400"/>
          </a:xfrm>
          <a:prstGeom prst="ca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DBMS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4926126" y="4410446"/>
            <a:ext cx="1729076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Backend</a:t>
            </a:r>
          </a:p>
          <a:p>
            <a:pPr algn="ctr"/>
            <a:r>
              <a:rPr lang="en-US" sz="1400" dirty="0"/>
              <a:t>(Legacy Application,</a:t>
            </a:r>
          </a:p>
          <a:p>
            <a:pPr algn="ctr"/>
            <a:r>
              <a:rPr lang="en-US" sz="1400" dirty="0"/>
              <a:t>Enterprise Info System</a:t>
            </a:r>
            <a:r>
              <a:rPr lang="en-US" sz="14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330735" y="5641903"/>
            <a:ext cx="7195331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330734" y="4118008"/>
            <a:ext cx="7195332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856300" y="4134803"/>
            <a:ext cx="166976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Business Layer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7243748" y="5662221"/>
            <a:ext cx="124473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Data Layer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271879" y="391539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3320511" y="14769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4267723" y="24934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492479" y="3420095"/>
            <a:ext cx="2009790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Presentation Layer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320511" y="2112477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Firewall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330382" y="2702199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Proxy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43263" y="35343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254471" y="31081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4267723" y="185799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4547400" y="487721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17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6458387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Advantages: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Improved </a:t>
            </a:r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Decreased</a:t>
            </a:r>
            <a:r>
              <a:rPr lang="en-US" b="1" dirty="0"/>
              <a:t> coupling of software components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Improved</a:t>
            </a:r>
            <a:r>
              <a:rPr lang="en-US" b="1" dirty="0"/>
              <a:t> </a:t>
            </a:r>
            <a:r>
              <a:rPr lang="en-US" b="1" dirty="0" smtClean="0"/>
              <a:t>scalability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Disadvantages: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</a:rPr>
              <a:t>redundancy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/>
              <a:t>Typical </a:t>
            </a:r>
            <a:r>
              <a:rPr lang="en-US" sz="2800" b="1" dirty="0" smtClean="0"/>
              <a:t>Application: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100-1000 users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Small business or regional organization, e.g., specialty retailer, small college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3227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27538044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multitier (</a:t>
            </a:r>
            <a:r>
              <a:rPr lang="en-US" b="1" dirty="0" smtClean="0">
                <a:solidFill>
                  <a:srgbClr val="FF0000"/>
                </a:solidFill>
              </a:rPr>
              <a:t>N-layer</a:t>
            </a:r>
            <a:r>
              <a:rPr lang="en-US" b="1" dirty="0" smtClean="0"/>
              <a:t>) </a:t>
            </a:r>
            <a:r>
              <a:rPr lang="en-US" b="1" dirty="0"/>
              <a:t>architecture is an </a:t>
            </a:r>
            <a:r>
              <a:rPr lang="en-US" b="1" dirty="0">
                <a:solidFill>
                  <a:srgbClr val="FF0000"/>
                </a:solidFill>
              </a:rPr>
              <a:t>expansion</a:t>
            </a:r>
            <a:r>
              <a:rPr lang="en-US" b="1" dirty="0"/>
              <a:t> of the </a:t>
            </a:r>
            <a:r>
              <a:rPr lang="en-US" b="1" dirty="0" smtClean="0"/>
              <a:t>3-layer </a:t>
            </a:r>
            <a:r>
              <a:rPr lang="en-US" b="1" dirty="0"/>
              <a:t>architecture, in one of several different possible ways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Replication</a:t>
            </a:r>
            <a:r>
              <a:rPr lang="en-US" b="1" dirty="0"/>
              <a:t> of the function of a </a:t>
            </a:r>
            <a:r>
              <a:rPr lang="en-US" b="1" dirty="0" smtClean="0"/>
              <a:t>layer</a:t>
            </a:r>
            <a:endParaRPr lang="en-US" b="1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Specialization</a:t>
            </a:r>
            <a:r>
              <a:rPr lang="en-US" b="1" dirty="0"/>
              <a:t> of function within a </a:t>
            </a:r>
            <a:r>
              <a:rPr lang="en-US" b="1" dirty="0" smtClean="0"/>
              <a:t>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815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86250307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Replication:</a:t>
            </a:r>
          </a:p>
          <a:p>
            <a:r>
              <a:rPr lang="en-US" b="1" dirty="0" smtClean="0"/>
              <a:t>Application </a:t>
            </a:r>
            <a:r>
              <a:rPr lang="en-US" b="1" dirty="0"/>
              <a:t>and data servers are replicated</a:t>
            </a:r>
          </a:p>
          <a:p>
            <a:r>
              <a:rPr lang="en-US" b="1" dirty="0"/>
              <a:t>Servers </a:t>
            </a:r>
            <a:r>
              <a:rPr lang="en-US" b="1" dirty="0">
                <a:solidFill>
                  <a:srgbClr val="FF0000"/>
                </a:solidFill>
              </a:rPr>
              <a:t>share</a:t>
            </a:r>
            <a:r>
              <a:rPr lang="en-US" b="1" dirty="0"/>
              <a:t> the total workload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9287" y="3505200"/>
            <a:ext cx="5146675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413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18316431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3110770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Specialization:</a:t>
            </a:r>
          </a:p>
          <a:p>
            <a:r>
              <a:rPr lang="en-US" b="1" dirty="0"/>
              <a:t>Servers are specialized</a:t>
            </a:r>
          </a:p>
          <a:p>
            <a:r>
              <a:rPr lang="en-US" b="1" dirty="0"/>
              <a:t>Each server handles a designated part of the workload, by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047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6672010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451" y="2123364"/>
            <a:ext cx="6337111" cy="343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723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4778639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Advantages: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b="1" dirty="0"/>
              <a:t>Decoupling of software components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Flexibility to add/remove platforms in response to load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3200" b="1" dirty="0" smtClean="0"/>
              <a:t>Redundancy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b="1" dirty="0"/>
              <a:t>Higher costs (maintenance, design, electrical load, cooling</a:t>
            </a:r>
            <a:r>
              <a:rPr lang="en-US" sz="3200" b="1" dirty="0" smtClean="0"/>
              <a:t>)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Typical </a:t>
            </a:r>
            <a:r>
              <a:rPr lang="en-US" b="1" dirty="0" smtClean="0">
                <a:solidFill>
                  <a:srgbClr val="FF0000"/>
                </a:solidFill>
              </a:rPr>
              <a:t>Application: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b="1" dirty="0"/>
              <a:t>1000+ users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Large business or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825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0216941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1752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4191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49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549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5621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81200" y="3581400"/>
            <a:ext cx="914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2-Tier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2895600"/>
            <a:ext cx="9144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3-Tier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05300" y="2133600"/>
            <a:ext cx="9144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N-Tier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90600" y="4025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17575" y="3419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63600" y="2819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38800" y="1812373"/>
            <a:ext cx="3505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large e-commerce, business, or organization</a:t>
            </a:r>
          </a:p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small e-commerce, regional business or organization</a:t>
            </a:r>
          </a:p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local business or organization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193925" y="45720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40050" y="4648200"/>
            <a:ext cx="1479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capacity</a:t>
            </a:r>
          </a:p>
          <a:p>
            <a:r>
              <a:rPr lang="en-US" b="1" dirty="0">
                <a:solidFill>
                  <a:schemeClr val="accent2"/>
                </a:solidFill>
              </a:rPr>
              <a:t>scalability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redundancy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xmlns="" val="2083155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7034872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332969" y="3448557"/>
            <a:ext cx="29145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sz="1400" dirty="0"/>
              <a:t>(Business Logic, Connectors,</a:t>
            </a:r>
          </a:p>
          <a:p>
            <a:pPr algn="ctr"/>
            <a:r>
              <a:rPr lang="en-US" sz="1400" dirty="0"/>
              <a:t>Personalization, Data Access)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293150" y="2666999"/>
            <a:ext cx="7209119" cy="66148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 flipV="1">
            <a:off x="4334601" y="4783104"/>
            <a:ext cx="160346" cy="331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4232387" y="5150967"/>
            <a:ext cx="1092937" cy="914400"/>
          </a:xfrm>
          <a:prstGeom prst="ca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DBMS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293150" y="5103483"/>
            <a:ext cx="7195331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293150" y="3410051"/>
            <a:ext cx="7195332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818715" y="3418857"/>
            <a:ext cx="166976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Business Layer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7257535" y="5114468"/>
            <a:ext cx="124473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Data Layer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232388" y="31760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3320511" y="14769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516276" y="2682158"/>
            <a:ext cx="2009790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Presentation Layer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332969" y="2781300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 Server</a:t>
            </a:r>
          </a:p>
        </p:txBody>
      </p:sp>
      <p:cxnSp>
        <p:nvCxnSpPr>
          <p:cNvPr id="3" name="Straight Arrow Connector 2"/>
          <p:cNvCxnSpPr>
            <a:stCxn id="58" idx="2"/>
          </p:cNvCxnSpPr>
          <p:nvPr/>
        </p:nvCxnSpPr>
        <p:spPr>
          <a:xfrm flipH="1">
            <a:off x="4267723" y="1857995"/>
            <a:ext cx="1" cy="8241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26450" y="4764854"/>
            <a:ext cx="533400" cy="3678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28600" y="5150967"/>
            <a:ext cx="947212" cy="979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Media 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204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system architecture</a:t>
            </a:r>
          </a:p>
          <a:p>
            <a:r>
              <a:rPr lang="en-US" b="1" dirty="0"/>
              <a:t>Specifics of web application architecture</a:t>
            </a:r>
          </a:p>
          <a:p>
            <a:r>
              <a:rPr lang="en-US" b="1" dirty="0"/>
              <a:t>Layered web architecture</a:t>
            </a:r>
          </a:p>
          <a:p>
            <a:pPr lvl="1"/>
            <a:r>
              <a:rPr lang="en-US" b="1" dirty="0"/>
              <a:t>2-layered architecture</a:t>
            </a:r>
          </a:p>
          <a:p>
            <a:pPr lvl="1"/>
            <a:r>
              <a:rPr lang="en-US" b="1" dirty="0"/>
              <a:t>3-layered architecture</a:t>
            </a:r>
          </a:p>
          <a:p>
            <a:pPr lvl="1"/>
            <a:r>
              <a:rPr lang="en-US" b="1" dirty="0"/>
              <a:t>N-layered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070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31143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6333909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>
              <a:defRPr/>
            </a:pPr>
            <a:r>
              <a:rPr lang="en-US" sz="2900" b="1" dirty="0" smtClean="0">
                <a:solidFill>
                  <a:srgbClr val="FF0000"/>
                </a:solidFill>
              </a:rPr>
              <a:t>System modeling</a:t>
            </a:r>
          </a:p>
          <a:p>
            <a:pPr>
              <a:defRPr/>
            </a:pPr>
            <a:r>
              <a:rPr lang="en-US" sz="2900" b="1" dirty="0" smtClean="0"/>
              <a:t>Requirement Modeling</a:t>
            </a:r>
          </a:p>
          <a:p>
            <a:pPr lvl="1">
              <a:defRPr/>
            </a:pPr>
            <a:r>
              <a:rPr lang="en-US" sz="2500" b="1" dirty="0"/>
              <a:t>u</a:t>
            </a:r>
            <a:r>
              <a:rPr lang="en-US" sz="2500" b="1" dirty="0" smtClean="0"/>
              <a:t>se-case diagram, activity diagram</a:t>
            </a:r>
          </a:p>
          <a:p>
            <a:pPr>
              <a:defRPr/>
            </a:pPr>
            <a:r>
              <a:rPr lang="en-US" sz="2900" b="1" dirty="0" smtClean="0"/>
              <a:t>Content modeling</a:t>
            </a:r>
          </a:p>
          <a:p>
            <a:pPr lvl="1">
              <a:defRPr/>
            </a:pPr>
            <a:r>
              <a:rPr lang="en-US" sz="2500" b="1" dirty="0"/>
              <a:t>c</a:t>
            </a:r>
            <a:r>
              <a:rPr lang="en-US" sz="2500" b="1" dirty="0" smtClean="0"/>
              <a:t>lass diagram, state machine diagram</a:t>
            </a:r>
          </a:p>
          <a:p>
            <a:pPr>
              <a:defRPr/>
            </a:pPr>
            <a:r>
              <a:rPr lang="en-US" sz="2900" b="1" dirty="0" smtClean="0"/>
              <a:t>Navigation modeling</a:t>
            </a:r>
          </a:p>
          <a:p>
            <a:pPr>
              <a:defRPr/>
            </a:pPr>
            <a:r>
              <a:rPr lang="en-US" sz="2900" b="1" dirty="0" smtClean="0"/>
              <a:t>Presentation modeling</a:t>
            </a:r>
          </a:p>
          <a:p>
            <a:pPr marL="457200" lvl="1" indent="0" eaLnBrk="1" hangingPunct="1">
              <a:buNone/>
              <a:defRPr/>
            </a:pPr>
            <a:endParaRPr lang="en-US" sz="25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89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15408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Technologies for web development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lient-side technologies</a:t>
            </a:r>
          </a:p>
          <a:p>
            <a:pPr lvl="1"/>
            <a:r>
              <a:rPr lang="en-US" b="1" dirty="0" smtClean="0"/>
              <a:t>server-side technologies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Testing web applications</a:t>
            </a:r>
          </a:p>
          <a:p>
            <a:pPr lvl="1"/>
            <a:r>
              <a:rPr lang="en-US" b="1" dirty="0" smtClean="0"/>
              <a:t>Objectives</a:t>
            </a:r>
          </a:p>
          <a:p>
            <a:pPr lvl="1"/>
            <a:r>
              <a:rPr lang="en-US" b="1" dirty="0" smtClean="0"/>
              <a:t>Levels</a:t>
            </a:r>
          </a:p>
          <a:p>
            <a:pPr lvl="1"/>
            <a:r>
              <a:rPr lang="en-US" b="1" dirty="0" smtClean="0"/>
              <a:t>Web application specifics</a:t>
            </a:r>
          </a:p>
          <a:p>
            <a:pPr lvl="1"/>
            <a:r>
              <a:rPr lang="en-US" b="1" dirty="0" smtClean="0"/>
              <a:t>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74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023530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 system architecture</a:t>
            </a:r>
          </a:p>
          <a:p>
            <a:r>
              <a:rPr lang="en-US" b="1" dirty="0" smtClean="0"/>
              <a:t>Specifics of web application architecture</a:t>
            </a:r>
            <a:endParaRPr lang="en-US" b="1" dirty="0"/>
          </a:p>
          <a:p>
            <a:r>
              <a:rPr lang="en-US" b="1" dirty="0" smtClean="0"/>
              <a:t>Layered web architecture</a:t>
            </a:r>
          </a:p>
          <a:p>
            <a:pPr lvl="1"/>
            <a:r>
              <a:rPr lang="en-US" b="1" dirty="0" smtClean="0"/>
              <a:t>2-layered architecture</a:t>
            </a:r>
          </a:p>
          <a:p>
            <a:pPr lvl="1"/>
            <a:r>
              <a:rPr lang="en-US" b="1" dirty="0"/>
              <a:t>3</a:t>
            </a:r>
            <a:r>
              <a:rPr lang="en-US" b="1" dirty="0" smtClean="0"/>
              <a:t>-layered architecture</a:t>
            </a:r>
          </a:p>
          <a:p>
            <a:pPr lvl="1"/>
            <a:r>
              <a:rPr lang="en-US" b="1" dirty="0" smtClean="0"/>
              <a:t>N-layered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85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825231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architecture</a:t>
            </a:r>
            <a:r>
              <a:rPr lang="en-US" b="1" dirty="0"/>
              <a:t> of a computer system is the high-level (most general) design on which the system is 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Architectural features include</a:t>
            </a:r>
            <a:r>
              <a:rPr lang="en-US" b="1" dirty="0"/>
              <a:t>:</a:t>
            </a:r>
          </a:p>
          <a:p>
            <a:pPr lvl="1"/>
            <a:r>
              <a:rPr lang="en-US" b="1" dirty="0" smtClean="0"/>
              <a:t>Components (</a:t>
            </a:r>
            <a:r>
              <a:rPr lang="en-US" dirty="0" smtClean="0"/>
              <a:t>a </a:t>
            </a:r>
            <a:r>
              <a:rPr lang="en-US" b="1" dirty="0" smtClean="0"/>
              <a:t>Component</a:t>
            </a:r>
            <a:r>
              <a:rPr lang="en-US" dirty="0" smtClean="0"/>
              <a:t> is a part of a </a:t>
            </a:r>
            <a:r>
              <a:rPr lang="en-US" b="1" dirty="0" smtClean="0"/>
              <a:t>program)</a:t>
            </a:r>
          </a:p>
          <a:p>
            <a:pPr lvl="2"/>
            <a:r>
              <a:rPr lang="en-US" dirty="0" smtClean="0"/>
              <a:t>It contains one or several routines</a:t>
            </a:r>
            <a:endParaRPr lang="en-US" b="1" dirty="0"/>
          </a:p>
          <a:p>
            <a:pPr lvl="1"/>
            <a:r>
              <a:rPr lang="en-US" b="1" dirty="0" smtClean="0"/>
              <a:t>Connectors </a:t>
            </a:r>
            <a:r>
              <a:rPr lang="en-US" b="1" dirty="0"/>
              <a:t>(how components communicate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Collaborations (how components interact)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1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872799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dirty="0" smtClean="0">
                <a:solidFill>
                  <a:srgbClr val="FF0000"/>
                </a:solidFill>
              </a:rPr>
              <a:t> attributes </a:t>
            </a:r>
            <a:r>
              <a:rPr lang="en-US" b="1" dirty="0" smtClean="0"/>
              <a:t>of an architecture</a:t>
            </a:r>
          </a:p>
          <a:p>
            <a:pPr lvl="1"/>
            <a:r>
              <a:rPr lang="en-US" b="1" dirty="0" smtClean="0"/>
              <a:t>architecture </a:t>
            </a:r>
            <a:r>
              <a:rPr lang="en-US" b="1" dirty="0" smtClean="0">
                <a:solidFill>
                  <a:srgbClr val="FF0000"/>
                </a:solidFill>
              </a:rPr>
              <a:t>describes</a:t>
            </a:r>
            <a:r>
              <a:rPr lang="en-US" b="1" dirty="0" smtClean="0"/>
              <a:t> structure</a:t>
            </a:r>
          </a:p>
          <a:p>
            <a:pPr lvl="1"/>
            <a:r>
              <a:rPr lang="en-US" b="1" dirty="0" smtClean="0"/>
              <a:t>architecture forms the </a:t>
            </a:r>
            <a:r>
              <a:rPr lang="en-US" b="1" dirty="0" smtClean="0">
                <a:solidFill>
                  <a:srgbClr val="FF0000"/>
                </a:solidFill>
              </a:rPr>
              <a:t>transition</a:t>
            </a:r>
            <a:r>
              <a:rPr lang="en-US" b="1" dirty="0" smtClean="0"/>
              <a:t> from analysis to implementation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different </a:t>
            </a:r>
            <a:r>
              <a:rPr lang="en-US" b="1" dirty="0">
                <a:solidFill>
                  <a:srgbClr val="FF0000"/>
                </a:solidFill>
              </a:rPr>
              <a:t>viewpoints</a:t>
            </a:r>
            <a:r>
              <a:rPr lang="en-US" b="1" dirty="0"/>
              <a:t> (conceptual, runtime, process </a:t>
            </a:r>
            <a:r>
              <a:rPr lang="en-US" b="1" dirty="0" smtClean="0"/>
              <a:t>and </a:t>
            </a:r>
            <a:r>
              <a:rPr lang="en-US" b="1" dirty="0"/>
              <a:t>implementation)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m</a:t>
            </a:r>
            <a:r>
              <a:rPr lang="en-US" b="1" dirty="0" smtClean="0"/>
              <a:t>akes a system </a:t>
            </a:r>
            <a:r>
              <a:rPr lang="en-US" b="1" dirty="0" smtClean="0">
                <a:solidFill>
                  <a:srgbClr val="FF0000"/>
                </a:solidFill>
              </a:rPr>
              <a:t>understandable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23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015921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Factors</a:t>
            </a:r>
            <a:r>
              <a:rPr lang="en-US" b="1" dirty="0" smtClean="0">
                <a:solidFill>
                  <a:srgbClr val="FF0000"/>
                </a:solidFill>
              </a:rPr>
              <a:t> influence</a:t>
            </a:r>
            <a:r>
              <a:rPr lang="en-US" b="1" dirty="0" smtClean="0"/>
              <a:t> the system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454875" y="3810000"/>
            <a:ext cx="2667000" cy="25638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12075" y="4799013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2"/>
                </a:solidFill>
              </a:rPr>
              <a:t>Architecture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540835">
            <a:off x="1845275" y="3657600"/>
            <a:ext cx="1011238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9057377" flipH="1">
            <a:off x="4622442" y="3657599"/>
            <a:ext cx="998865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944" y="2122656"/>
            <a:ext cx="3809056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Quality considerations with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Performance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Scalability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Reusability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2692" y="2178784"/>
            <a:ext cx="338304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Functional Requirements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Clients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Users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 Stakeholders</a:t>
            </a:r>
          </a:p>
          <a:p>
            <a:pPr eaLnBrk="1" hangingPunct="1">
              <a:buFontTx/>
              <a:buChar char="•"/>
            </a:pPr>
            <a:endParaRPr lang="en-US" sz="2000" dirty="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43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1186</Words>
  <Application>Microsoft Office PowerPoint</Application>
  <PresentationFormat>On-screen Show (4:3)</PresentationFormat>
  <Paragraphs>292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655</cp:revision>
  <dcterms:created xsi:type="dcterms:W3CDTF">2013-09-11T05:33:05Z</dcterms:created>
  <dcterms:modified xsi:type="dcterms:W3CDTF">2016-02-02T11:09:39Z</dcterms:modified>
</cp:coreProperties>
</file>