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5" r:id="rId2"/>
    <p:sldId id="346" r:id="rId3"/>
    <p:sldId id="256" r:id="rId4"/>
    <p:sldId id="343" r:id="rId5"/>
    <p:sldId id="326" r:id="rId6"/>
    <p:sldId id="257" r:id="rId7"/>
    <p:sldId id="311" r:id="rId8"/>
    <p:sldId id="327" r:id="rId9"/>
    <p:sldId id="312" r:id="rId10"/>
    <p:sldId id="313" r:id="rId11"/>
    <p:sldId id="314" r:id="rId12"/>
    <p:sldId id="328" r:id="rId13"/>
    <p:sldId id="316" r:id="rId14"/>
    <p:sldId id="329" r:id="rId15"/>
    <p:sldId id="261" r:id="rId16"/>
    <p:sldId id="330" r:id="rId17"/>
    <p:sldId id="299" r:id="rId18"/>
    <p:sldId id="331" r:id="rId19"/>
    <p:sldId id="332" r:id="rId20"/>
    <p:sldId id="333" r:id="rId21"/>
    <p:sldId id="260" r:id="rId22"/>
    <p:sldId id="336" r:id="rId23"/>
    <p:sldId id="264" r:id="rId24"/>
    <p:sldId id="263" r:id="rId25"/>
    <p:sldId id="265" r:id="rId26"/>
    <p:sldId id="334" r:id="rId27"/>
    <p:sldId id="266" r:id="rId28"/>
    <p:sldId id="317" r:id="rId29"/>
    <p:sldId id="335" r:id="rId30"/>
    <p:sldId id="318" r:id="rId31"/>
    <p:sldId id="319" r:id="rId32"/>
    <p:sldId id="320" r:id="rId33"/>
    <p:sldId id="321" r:id="rId34"/>
    <p:sldId id="322" r:id="rId35"/>
    <p:sldId id="337" r:id="rId36"/>
    <p:sldId id="288" r:id="rId37"/>
    <p:sldId id="338" r:id="rId38"/>
    <p:sldId id="289" r:id="rId39"/>
    <p:sldId id="339" r:id="rId40"/>
    <p:sldId id="340" r:id="rId41"/>
    <p:sldId id="341" r:id="rId42"/>
    <p:sldId id="342" r:id="rId43"/>
    <p:sldId id="323" r:id="rId44"/>
    <p:sldId id="34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06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DB7FF00B-7A50-45BF-9231-7DF1ECAC3AE5}" type="presOf" srcId="{FD71A567-23F0-42D0-A2E6-3886C0DAA8C4}" destId="{A066085A-9674-46E4-B0BF-D0C728A69A1C}" srcOrd="0" destOrd="0" presId="urn:microsoft.com/office/officeart/2005/8/layout/vList2"/>
    <dgm:cxn modelId="{80663038-CE4E-461D-AFFC-B8C506F2E565}" type="presOf" srcId="{1A4D2600-6C97-4F32-B00F-D96585924F45}" destId="{FE07BE64-8717-48DF-AE6A-829B547CC5F7}" srcOrd="0" destOrd="0" presId="urn:microsoft.com/office/officeart/2005/8/layout/vList2"/>
    <dgm:cxn modelId="{1AC1D62A-9DED-4567-B126-82C026217E25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CBEBE-FCBE-4927-A8D6-FF4C1E4161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3447E4-FD82-4300-9B23-02E21BD70398}">
      <dgm:prSet/>
      <dgm:spPr/>
      <dgm:t>
        <a:bodyPr/>
        <a:lstStyle/>
        <a:p>
          <a:pPr rtl="0"/>
          <a:r>
            <a:rPr lang="en-US" b="1" smtClean="0"/>
            <a:t>Introduction to HTML</a:t>
          </a:r>
          <a:endParaRPr lang="en-US"/>
        </a:p>
      </dgm:t>
    </dgm:pt>
    <dgm:pt modelId="{145FECBE-B6BF-44EC-AF9C-64D4B9CCB707}" type="parTrans" cxnId="{7B515ACB-8834-4372-850A-09D67065E1B9}">
      <dgm:prSet/>
      <dgm:spPr/>
      <dgm:t>
        <a:bodyPr/>
        <a:lstStyle/>
        <a:p>
          <a:endParaRPr lang="en-US"/>
        </a:p>
      </dgm:t>
    </dgm:pt>
    <dgm:pt modelId="{5A10767F-4449-4A23-BE69-3DF132DBE0ED}" type="sibTrans" cxnId="{7B515ACB-8834-4372-850A-09D67065E1B9}">
      <dgm:prSet/>
      <dgm:spPr/>
      <dgm:t>
        <a:bodyPr/>
        <a:lstStyle/>
        <a:p>
          <a:endParaRPr lang="en-US"/>
        </a:p>
      </dgm:t>
    </dgm:pt>
    <dgm:pt modelId="{8506B563-3D09-4DAA-9239-18F8D8ACF460}" type="pres">
      <dgm:prSet presAssocID="{7A7CBEBE-FCBE-4927-A8D6-FF4C1E4161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AB048D-C116-47F1-B83B-216C0EFE234A}" type="pres">
      <dgm:prSet presAssocID="{1B3447E4-FD82-4300-9B23-02E21BD70398}" presName="linNode" presStyleCnt="0"/>
      <dgm:spPr/>
    </dgm:pt>
    <dgm:pt modelId="{AC035BB7-3861-498B-8A23-43B1D3C9117D}" type="pres">
      <dgm:prSet presAssocID="{1B3447E4-FD82-4300-9B23-02E21BD70398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515ACB-8834-4372-850A-09D67065E1B9}" srcId="{7A7CBEBE-FCBE-4927-A8D6-FF4C1E4161C3}" destId="{1B3447E4-FD82-4300-9B23-02E21BD70398}" srcOrd="0" destOrd="0" parTransId="{145FECBE-B6BF-44EC-AF9C-64D4B9CCB707}" sibTransId="{5A10767F-4449-4A23-BE69-3DF132DBE0ED}"/>
    <dgm:cxn modelId="{80ECC928-C82A-41AE-BAC5-4C9E08D00A24}" type="presOf" srcId="{7A7CBEBE-FCBE-4927-A8D6-FF4C1E4161C3}" destId="{8506B563-3D09-4DAA-9239-18F8D8ACF460}" srcOrd="0" destOrd="0" presId="urn:microsoft.com/office/officeart/2005/8/layout/vList5"/>
    <dgm:cxn modelId="{71B3C2D0-34E6-4964-B154-0AE3D2C07225}" type="presOf" srcId="{1B3447E4-FD82-4300-9B23-02E21BD70398}" destId="{AC035BB7-3861-498B-8A23-43B1D3C9117D}" srcOrd="0" destOrd="0" presId="urn:microsoft.com/office/officeart/2005/8/layout/vList5"/>
    <dgm:cxn modelId="{2FE00272-29F2-4282-9B44-2C4002A49FE9}" type="presParOf" srcId="{8506B563-3D09-4DAA-9239-18F8D8ACF460}" destId="{A6AB048D-C116-47F1-B83B-216C0EFE234A}" srcOrd="0" destOrd="0" presId="urn:microsoft.com/office/officeart/2005/8/layout/vList5"/>
    <dgm:cxn modelId="{0FF772FE-58E4-4AE1-8A61-5B5EB7779EBC}" type="presParOf" srcId="{A6AB048D-C116-47F1-B83B-216C0EFE234A}" destId="{AC035BB7-3861-498B-8A23-43B1D3C9117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dirty="0" smtClean="0"/>
            <a:t>Summary of Previous Lecture </a:t>
          </a:r>
          <a:endParaRPr lang="en-US" dirty="0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3C7F5AF4-D390-460F-B5BA-76330BAED62E}" type="presOf" srcId="{30120FAD-9212-4624-B9A2-7D8D44D42E1C}" destId="{7811F518-7D82-4A38-97B2-6E06EA09ADAA}" srcOrd="0" destOrd="0" presId="urn:microsoft.com/office/officeart/2005/8/layout/vList2"/>
    <dgm:cxn modelId="{CF721941-F656-4CC3-B643-00457CAF72B1}" type="presOf" srcId="{990A9B58-5476-4B72-9D8F-6CAF12C0C3B4}" destId="{BB3A74EA-2282-4F97-AFA2-04E48D551C0D}" srcOrd="0" destOrd="0" presId="urn:microsoft.com/office/officeart/2005/8/layout/vList2"/>
    <dgm:cxn modelId="{244E59F1-FBFD-4444-97AF-3D833A35FF50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459366-806B-4A6E-B001-FAA79D47A6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F0695F-D337-4F1F-9B0C-15224DA9E119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28330C4B-CE33-405D-85DB-4BD4D376F3E0}" type="parTrans" cxnId="{B5999C30-3639-42CA-8057-D3FF88DE81D1}">
      <dgm:prSet/>
      <dgm:spPr/>
      <dgm:t>
        <a:bodyPr/>
        <a:lstStyle/>
        <a:p>
          <a:endParaRPr lang="en-US"/>
        </a:p>
      </dgm:t>
    </dgm:pt>
    <dgm:pt modelId="{70BCA3BB-C39E-400B-B698-B28D57DE6183}" type="sibTrans" cxnId="{B5999C30-3639-42CA-8057-D3FF88DE81D1}">
      <dgm:prSet/>
      <dgm:spPr/>
      <dgm:t>
        <a:bodyPr/>
        <a:lstStyle/>
        <a:p>
          <a:endParaRPr lang="en-US"/>
        </a:p>
      </dgm:t>
    </dgm:pt>
    <dgm:pt modelId="{3067A3A1-1111-48E9-BEB8-BD17F33F0192}" type="pres">
      <dgm:prSet presAssocID="{7D459366-806B-4A6E-B001-FAA79D47A6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E132-3FA4-478B-8E36-AA6D3710F990}" type="pres">
      <dgm:prSet presAssocID="{88F0695F-D337-4F1F-9B0C-15224DA9E1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BCB61D-C5F8-4CCD-8DD3-8C75DA5FA5E1}" type="presOf" srcId="{7D459366-806B-4A6E-B001-FAA79D47A6B2}" destId="{3067A3A1-1111-48E9-BEB8-BD17F33F0192}" srcOrd="0" destOrd="0" presId="urn:microsoft.com/office/officeart/2005/8/layout/vList2"/>
    <dgm:cxn modelId="{B5999C30-3639-42CA-8057-D3FF88DE81D1}" srcId="{7D459366-806B-4A6E-B001-FAA79D47A6B2}" destId="{88F0695F-D337-4F1F-9B0C-15224DA9E119}" srcOrd="0" destOrd="0" parTransId="{28330C4B-CE33-405D-85DB-4BD4D376F3E0}" sibTransId="{70BCA3BB-C39E-400B-B698-B28D57DE6183}"/>
    <dgm:cxn modelId="{26B59BD2-10AC-436C-AEA0-93B765911546}" type="presOf" srcId="{88F0695F-D337-4F1F-9B0C-15224DA9E119}" destId="{BF92E132-3FA4-478B-8E36-AA6D3710F990}" srcOrd="0" destOrd="0" presId="urn:microsoft.com/office/officeart/2005/8/layout/vList2"/>
    <dgm:cxn modelId="{93413D60-8090-48E2-B930-2F6ECC0E7D4C}" type="presParOf" srcId="{3067A3A1-1111-48E9-BEB8-BD17F33F0192}" destId="{BF92E132-3FA4-478B-8E36-AA6D3710F9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35BB7-3861-498B-8A23-43B1D3C9117D}">
      <dsp:nvSpPr>
        <dsp:cNvPr id="0" name=""/>
        <dsp:cNvSpPr/>
      </dsp:nvSpPr>
      <dsp:spPr>
        <a:xfrm>
          <a:off x="3792" y="0"/>
          <a:ext cx="7764815" cy="1470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1" kern="1200" smtClean="0"/>
            <a:t>Introduction to HTML</a:t>
          </a:r>
          <a:endParaRPr lang="en-US" sz="6200" kern="1200"/>
        </a:p>
      </dsp:txBody>
      <dsp:txXfrm>
        <a:off x="75553" y="71761"/>
        <a:ext cx="7621293" cy="1326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Summary of Previous Lecture 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2E132-3FA4-478B-8E36-AA6D3710F99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5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538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70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D9C8-F760-4228-B264-144284740C51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AE33-7AB1-41E5-80FC-1317BAF4F4AA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1418-9173-4B73-945B-9833CDBB54D9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5EA-07C8-45A4-B7CB-354946FA0D99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2888-E25C-4A81-B50C-C9B2B8579E13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F55A-1577-4FD1-A5C0-5A7BCD8EE0F6}" type="datetime1">
              <a:rPr lang="en-US" smtClean="0"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5859-3FC7-4BBC-9C77-66AE0F4B5DB5}" type="datetime1">
              <a:rPr lang="en-US" smtClean="0"/>
              <a:t>02/02/2016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0BB6-0054-47CB-86B1-95F67E2D80C7}" type="datetime1">
              <a:rPr lang="en-US" smtClean="0"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1A21-A46F-405A-927C-0D12FE2CE74A}" type="datetime1">
              <a:rPr lang="en-US" smtClean="0"/>
              <a:t>02/02/2016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2FB2-2E0A-45C9-A62B-50D7DFE67C3B}" type="datetime1">
              <a:rPr lang="en-US" smtClean="0"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8CE0-E721-4A17-9E4F-92CFBFF9FEFB}" type="datetime1">
              <a:rPr lang="en-US" smtClean="0"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3CD7-10C2-4B98-9BB7-F7B65052A20A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1997- HTML 3.2</a:t>
            </a:r>
          </a:p>
          <a:p>
            <a:r>
              <a:rPr lang="en-US" dirty="0"/>
              <a:t>It was the first version developed and standardized exclusively by the </a:t>
            </a:r>
            <a:r>
              <a:rPr lang="en-US" dirty="0" smtClean="0"/>
              <a:t>W3C</a:t>
            </a:r>
          </a:p>
          <a:p>
            <a:r>
              <a:rPr lang="en-US" dirty="0"/>
              <a:t> HTML 3.2 </a:t>
            </a:r>
            <a:r>
              <a:rPr lang="en-US" dirty="0" smtClean="0"/>
              <a:t>included the support for </a:t>
            </a:r>
            <a:r>
              <a:rPr lang="en-US" b="1" dirty="0" smtClean="0">
                <a:solidFill>
                  <a:srgbClr val="FF0000"/>
                </a:solidFill>
              </a:rPr>
              <a:t>applets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text flow around images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subscripts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superscripts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1999 – HTML 4.1</a:t>
            </a:r>
          </a:p>
          <a:p>
            <a:r>
              <a:rPr lang="en-US" dirty="0" smtClean="0"/>
              <a:t>extends </a:t>
            </a:r>
            <a:r>
              <a:rPr lang="en-US" dirty="0"/>
              <a:t>HTML with mechanisms for </a:t>
            </a:r>
            <a:r>
              <a:rPr lang="en-US" b="1" dirty="0">
                <a:solidFill>
                  <a:srgbClr val="FF0000"/>
                </a:solidFill>
              </a:rPr>
              <a:t>style sheets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scripting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frames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HTML5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2995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 Tags:</a:t>
            </a:r>
          </a:p>
          <a:p>
            <a:r>
              <a:rPr lang="en-US" dirty="0" smtClean="0"/>
              <a:t>Tags </a:t>
            </a:r>
            <a:r>
              <a:rPr lang="en-US" dirty="0"/>
              <a:t>are instruction that are directly embedded into the text of the document</a:t>
            </a:r>
          </a:p>
          <a:p>
            <a:r>
              <a:rPr lang="en-US" dirty="0"/>
              <a:t>Is a signal to a browser to do something before just throwing text on the screen</a:t>
            </a:r>
          </a:p>
          <a:p>
            <a:r>
              <a:rPr lang="en-US" dirty="0"/>
              <a:t>Begin with open angle bracket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 ends with close angle bracket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For example &lt;HTML&gt;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12610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 Tags:</a:t>
            </a:r>
          </a:p>
          <a:p>
            <a:r>
              <a:rPr lang="en-US" dirty="0"/>
              <a:t>HTML tags normally come </a:t>
            </a:r>
            <a:r>
              <a:rPr lang="en-US" b="1" dirty="0"/>
              <a:t>in pairs</a:t>
            </a:r>
            <a:r>
              <a:rPr lang="en-US" dirty="0"/>
              <a:t> like &lt;p&gt; and &lt;/p&gt;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but with a </a:t>
            </a:r>
            <a:r>
              <a:rPr lang="en-US" b="1" dirty="0"/>
              <a:t>slash</a:t>
            </a:r>
            <a:r>
              <a:rPr lang="en-US" dirty="0"/>
              <a:t> before the tag </a:t>
            </a:r>
            <a:r>
              <a:rPr lang="en-US" dirty="0" smtClean="0"/>
              <a:t>name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Paired Tags :  </a:t>
            </a:r>
            <a:r>
              <a:rPr lang="en-US" sz="2400" b="1" dirty="0"/>
              <a:t>&lt;HTML&gt; &lt;/HTML&gt;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Singular Tags: </a:t>
            </a:r>
            <a:r>
              <a:rPr lang="en-US" sz="2400" b="1" dirty="0"/>
              <a:t>&lt;BR&gt;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07885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is not case-sensitive</a:t>
            </a:r>
            <a:endParaRPr lang="en-US" b="1" dirty="0">
              <a:latin typeface="Times" pitchFamily="-60" charset="0"/>
            </a:endParaRPr>
          </a:p>
          <a:p>
            <a:r>
              <a:rPr lang="en-US" b="1" dirty="0" smtClean="0"/>
              <a:t>Blank and new lines are ignored</a:t>
            </a:r>
          </a:p>
          <a:p>
            <a:r>
              <a:rPr lang="en-US" b="1" dirty="0" smtClean="0"/>
              <a:t>Comment can be added as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&lt;!-- </a:t>
            </a:r>
            <a:r>
              <a:rPr lang="en-US" b="1" dirty="0" smtClean="0"/>
              <a:t>comments </a:t>
            </a:r>
            <a:r>
              <a:rPr lang="en-US" b="1" dirty="0">
                <a:solidFill>
                  <a:srgbClr val="FF0000"/>
                </a:solidFill>
              </a:rPr>
              <a:t>-- &gt;</a:t>
            </a:r>
          </a:p>
          <a:p>
            <a:r>
              <a:rPr lang="en-US" b="1" dirty="0" smtClean="0"/>
              <a:t>HTML files have .html extension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7159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</a:t>
              </a:r>
              <a:endParaRPr lang="en-US" sz="5400" kern="12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5" y="1554162"/>
            <a:ext cx="8909271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9611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The entire web page is enclosed within </a:t>
            </a:r>
            <a:r>
              <a:rPr lang="en-US" b="1" dirty="0" smtClean="0">
                <a:solidFill>
                  <a:srgbClr val="FF0000"/>
                </a:solidFill>
              </a:rPr>
              <a:t>&lt;HTML&gt; </a:t>
            </a:r>
            <a:r>
              <a:rPr lang="en-US" b="1" dirty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&lt;/HTML&gt;</a:t>
            </a:r>
          </a:p>
          <a:p>
            <a:r>
              <a:rPr lang="en-US" dirty="0" smtClean="0"/>
              <a:t>Within these tags two distinct sections are created </a:t>
            </a:r>
            <a:r>
              <a:rPr lang="en-US" b="1" dirty="0" smtClean="0">
                <a:solidFill>
                  <a:srgbClr val="FF0000"/>
                </a:solidFill>
              </a:rPr>
              <a:t>head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body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Head:   </a:t>
            </a:r>
            <a:r>
              <a:rPr lang="en-US" sz="2000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	  &lt;TITLE&gt; …… &lt;/TITLE&gt;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        &lt;/HEAD&gt;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&lt;TITLE&gt; </a:t>
            </a:r>
            <a:r>
              <a:rPr lang="en-US" dirty="0" smtClean="0"/>
              <a:t>shows the title of the webpage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b="1" dirty="0" smtClean="0"/>
              <a:t>.</a:t>
            </a: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Body: </a:t>
            </a:r>
            <a:r>
              <a:rPr lang="en-US" dirty="0"/>
              <a:t>indicate the start and end of main body of textual information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&lt;/BODY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Body is the part of html page which is displayed by web browser.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87568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8" name="Rounded Rectangle 7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Page…</a:t>
              </a:r>
              <a:endParaRPr lang="en-US" sz="5400" kern="12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981" y="2286000"/>
            <a:ext cx="84391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 - First HTML page: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8" name="Rounded Rectangle 7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Page…</a:t>
              </a:r>
              <a:endParaRPr lang="en-US" sz="5400" kern="1200" dirty="0"/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 Output- First HTML page: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964" y="2330513"/>
            <a:ext cx="8113719" cy="28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353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&lt;!DOCTYPE&gt; Declaration</a:t>
            </a:r>
          </a:p>
          <a:p>
            <a:r>
              <a:rPr lang="en-US" sz="3600" dirty="0"/>
              <a:t>The &lt;!DOCTYPE&gt; declaration helps the browser to display a web page </a:t>
            </a:r>
            <a:r>
              <a:rPr lang="en-US" sz="3600" dirty="0" smtClean="0"/>
              <a:t>correctly depending on </a:t>
            </a:r>
            <a:r>
              <a:rPr lang="en-US" sz="3600" dirty="0" err="1" smtClean="0"/>
              <a:t>doctype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 smtClean="0"/>
              <a:t>To </a:t>
            </a:r>
            <a:r>
              <a:rPr lang="en-US" sz="3600" dirty="0"/>
              <a:t>display a document correctly, the browser must know both type and version.</a:t>
            </a:r>
          </a:p>
          <a:p>
            <a:r>
              <a:rPr lang="en-US" sz="3600" dirty="0"/>
              <a:t>The </a:t>
            </a:r>
            <a:r>
              <a:rPr lang="en-US" sz="3600" dirty="0" err="1"/>
              <a:t>doctype</a:t>
            </a:r>
            <a:r>
              <a:rPr lang="en-US" sz="3600" dirty="0"/>
              <a:t> declaration is not case sensitive.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9297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4"/>
          <p:cNvSpPr/>
          <p:nvPr/>
        </p:nvSpPr>
        <p:spPr>
          <a:xfrm>
            <a:off x="591943" y="3792343"/>
            <a:ext cx="7655314" cy="10821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190500" rIns="190500" bIns="190500" numCol="1" spcCol="1270" anchor="ctr" anchorCtr="0">
            <a:noAutofit/>
          </a:bodyPr>
          <a:lstStyle/>
          <a:p>
            <a:pPr lvl="0" algn="l" defTabSz="2222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b="1" kern="1200" smtClean="0"/>
              <a:t>Modeling web applications</a:t>
            </a:r>
            <a:endParaRPr lang="en-US" sz="5000" kern="1200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97475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>
                <a:solidFill>
                  <a:srgbClr val="FF0000"/>
                </a:solidFill>
              </a:rPr>
              <a:t>Common DOCTYPE Declaration</a:t>
            </a:r>
          </a:p>
          <a:p>
            <a:r>
              <a:rPr lang="en-US" sz="4700" u="sng" dirty="0">
                <a:solidFill>
                  <a:srgbClr val="FF0000"/>
                </a:solidFill>
              </a:rPr>
              <a:t>HTML5</a:t>
            </a:r>
          </a:p>
          <a:p>
            <a:pPr marL="0" indent="0">
              <a:buNone/>
            </a:pPr>
            <a:r>
              <a:rPr lang="en-US" sz="4700" dirty="0"/>
              <a:t>&lt;!DOCTYPE html&gt;</a:t>
            </a:r>
          </a:p>
          <a:p>
            <a:r>
              <a:rPr lang="en-US" sz="4700" u="sng" dirty="0">
                <a:solidFill>
                  <a:srgbClr val="FF0000"/>
                </a:solidFill>
              </a:rPr>
              <a:t>HTML 4.01</a:t>
            </a:r>
          </a:p>
          <a:p>
            <a:pPr marL="0" indent="0">
              <a:buNone/>
            </a:pPr>
            <a:r>
              <a:rPr lang="en-US" sz="4700" dirty="0"/>
              <a:t>&lt;!DOCTYPE HTML PUBLIC "-//W3C//DTD HTML 4.01 Transitional//EN" "http://www.w3.org/TR/html4/loose.dtd"&gt;</a:t>
            </a:r>
          </a:p>
          <a:p>
            <a:r>
              <a:rPr lang="en-US" sz="4700" u="sng" dirty="0">
                <a:solidFill>
                  <a:srgbClr val="FF0000"/>
                </a:solidFill>
              </a:rPr>
              <a:t>XHTML 1.0</a:t>
            </a:r>
          </a:p>
          <a:p>
            <a:pPr marL="0" indent="0">
              <a:buNone/>
            </a:pPr>
            <a:r>
              <a:rPr lang="en-US" sz="4700" dirty="0"/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6279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Attributes: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BGCOLOR: </a:t>
            </a:r>
            <a:r>
              <a:rPr lang="en-US" dirty="0" smtClean="0"/>
              <a:t>Change the background color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BACKGROUND: </a:t>
            </a:r>
            <a:r>
              <a:rPr lang="en-US" dirty="0" smtClean="0"/>
              <a:t>Place an image at background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TEXT: </a:t>
            </a:r>
            <a:r>
              <a:rPr lang="en-US" dirty="0" smtClean="0"/>
              <a:t>Change the color of the body text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dirty="0" smtClean="0"/>
              <a:t>&lt;BODY BGCOLOR=123345 TEXT=Red&gt;</a:t>
            </a:r>
          </a:p>
          <a:p>
            <a:r>
              <a:rPr lang="en-US" dirty="0" smtClean="0"/>
              <a:t>&lt;BODY BACKGROUND=“img.jpg” TEXT=Red&gt;</a:t>
            </a:r>
          </a:p>
          <a:p>
            <a:pPr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3</a:t>
              </a:r>
              <a:r>
                <a:rPr lang="en-US" sz="5400" b="1" kern="1200" dirty="0" smtClean="0"/>
                <a:t>. The BODY Tag 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81800" y="228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Contents of the body</a:t>
            </a:r>
            <a:endParaRPr lang="en-US" b="1" dirty="0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214381"/>
            <a:ext cx="6049220" cy="258163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2415010" y="3124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53210" y="3124200"/>
            <a:ext cx="2156990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Text=“red”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867400" y="3733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7000" y="33146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bgcolor</a:t>
            </a:r>
            <a:r>
              <a:rPr lang="en-US" smtClean="0"/>
              <a:t>=“pink”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3</a:t>
              </a:r>
              <a:r>
                <a:rPr lang="en-US" sz="5400" b="1" kern="1200" dirty="0" smtClean="0"/>
                <a:t>. The BODY Tag 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30267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Text…...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53600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&lt;P&gt;….. &lt;/p&gt;: </a:t>
            </a:r>
            <a:r>
              <a:rPr lang="en-US" dirty="0" smtClean="0"/>
              <a:t>starts a new paragraph</a:t>
            </a:r>
          </a:p>
          <a:p>
            <a:pPr marL="0" indent="0">
              <a:buNone/>
            </a:pPr>
            <a:r>
              <a:rPr lang="en-US" dirty="0" smtClean="0"/>
              <a:t>Attributes of paragraph (values)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Align (left, right, center and justify)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&lt;BR&gt;: </a:t>
            </a:r>
            <a:r>
              <a:rPr lang="en-US" dirty="0" smtClean="0"/>
              <a:t>gives an one line break. After this, tag start from next line</a:t>
            </a:r>
          </a:p>
          <a:p>
            <a:r>
              <a:rPr lang="en-US" b="1" dirty="0">
                <a:solidFill>
                  <a:srgbClr val="FF0000"/>
                </a:solidFill>
              </a:rPr>
              <a:t>Text Styles: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&lt;B&gt; …. &lt;/B&gt; ,  &lt;I&gt; …. &lt;/I&gt;,  &lt;U&gt; …. &lt;/U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&lt;HR&gt;: </a:t>
            </a:r>
            <a:r>
              <a:rPr lang="en-US" dirty="0"/>
              <a:t>draws horizontal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r>
              <a:rPr lang="en-US" dirty="0" err="1" smtClean="0"/>
              <a:t>Attibutes</a:t>
            </a:r>
            <a:endParaRPr lang="en-US" dirty="0"/>
          </a:p>
          <a:p>
            <a:pPr lvl="2"/>
            <a:r>
              <a:rPr lang="en-US" b="1" dirty="0">
                <a:solidFill>
                  <a:schemeClr val="tx2"/>
                </a:solidFill>
              </a:rPr>
              <a:t>ALIGN (LEFT,CENTER,RIGHT)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SIZE=2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WIDTH=100%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color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8" name="Rounded Rectangle 7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Headings (6 sizes)</a:t>
            </a:r>
          </a:p>
          <a:p>
            <a:r>
              <a:rPr lang="en-US" b="1" dirty="0"/>
              <a:t>&lt;H1&gt; ….. &lt;/H1&gt;</a:t>
            </a:r>
          </a:p>
          <a:p>
            <a:r>
              <a:rPr lang="en-US" sz="3000" b="1" dirty="0"/>
              <a:t>&lt;H2&gt; ….. &lt;/H2&gt;</a:t>
            </a:r>
          </a:p>
          <a:p>
            <a:r>
              <a:rPr lang="en-US" sz="2800" b="1" dirty="0"/>
              <a:t>&lt;H3&gt; ….. &lt;/H3&gt;</a:t>
            </a:r>
          </a:p>
          <a:p>
            <a:r>
              <a:rPr lang="en-US" sz="2600" b="1" dirty="0"/>
              <a:t>&lt;H4&gt; ….. &lt;/H4&gt;</a:t>
            </a:r>
          </a:p>
          <a:p>
            <a:r>
              <a:rPr lang="en-US" sz="2400" b="1" dirty="0"/>
              <a:t>&lt;H5&gt; ….. &lt;/H5&gt;</a:t>
            </a:r>
          </a:p>
          <a:p>
            <a:r>
              <a:rPr lang="en-US" sz="2200" b="1" dirty="0"/>
              <a:t>&lt;H6&gt; ….. &lt;/H6&gt;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8" name="Rounded Rectangle 7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7515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&lt;CENTER&gt;….&lt;/CENTER&gt;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&lt;FONT&gt;……&lt;/FONT&gt;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FONTFACE: Sets the specified font name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SIZE: Size of the text (between 1 and 7)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COLOR: Set the color of the </a:t>
            </a:r>
            <a:r>
              <a:rPr lang="en-US" sz="2200" b="1" dirty="0" smtClean="0">
                <a:solidFill>
                  <a:schemeClr val="tx2"/>
                </a:solidFill>
              </a:rPr>
              <a:t>text</a:t>
            </a:r>
          </a:p>
          <a:p>
            <a:r>
              <a:rPr lang="en-US" sz="2600" b="1" dirty="0" smtClean="0">
                <a:solidFill>
                  <a:srgbClr val="FF0000"/>
                </a:solidFill>
              </a:rPr>
              <a:t>Example:</a:t>
            </a:r>
            <a:endParaRPr lang="en-US" sz="2600" b="1" dirty="0">
              <a:solidFill>
                <a:srgbClr val="FF0000"/>
              </a:solidFill>
            </a:endParaRP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&lt;FONT FONTFACE=“COMIC SANS MS” SIZE=6 COLOR=RED&gt; Welcome&lt;/FONT&gt;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&lt;pre&gt;…… &lt;/pre&gt;: 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Spaces and line breaks are supported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Text is displayed in mono-spaced </a:t>
            </a:r>
            <a:r>
              <a:rPr lang="en-US" sz="2200" b="1" dirty="0" smtClean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US" sz="2200" b="1" dirty="0" smtClean="0">
                <a:solidFill>
                  <a:schemeClr val="tx2"/>
                </a:solidFill>
              </a:rPr>
              <a:t>Text is shown in same format as written in editor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5619372"/>
            <a:ext cx="1905000" cy="111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228" y="4013231"/>
            <a:ext cx="1756972" cy="112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" y="4032565"/>
            <a:ext cx="3247585" cy="1303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573781"/>
            <a:ext cx="1990725" cy="809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3292" y="347504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b="1" dirty="0">
                <a:solidFill>
                  <a:srgbClr val="FF0000"/>
                </a:solidFill>
              </a:rPr>
              <a:t>&lt;pre</a:t>
            </a:r>
            <a:r>
              <a:rPr lang="en-US" b="1" dirty="0" smtClean="0">
                <a:solidFill>
                  <a:srgbClr val="FF0000"/>
                </a:solidFill>
              </a:rPr>
              <a:t>&gt;… </a:t>
            </a:r>
            <a:r>
              <a:rPr lang="en-US" b="1" dirty="0">
                <a:solidFill>
                  <a:srgbClr val="FF0000"/>
                </a:solidFill>
              </a:rPr>
              <a:t>&lt;/pre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1866" y="354779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>
                <a:solidFill>
                  <a:srgbClr val="FF0000"/>
                </a:solidFill>
              </a:rPr>
              <a:t>&lt;pre</a:t>
            </a:r>
            <a:r>
              <a:rPr lang="en-US" b="1" dirty="0" smtClean="0">
                <a:solidFill>
                  <a:srgbClr val="FF0000"/>
                </a:solidFill>
              </a:rPr>
              <a:t>&gt;… </a:t>
            </a:r>
            <a:r>
              <a:rPr lang="en-US" b="1" dirty="0">
                <a:solidFill>
                  <a:srgbClr val="FF0000"/>
                </a:solidFill>
              </a:rPr>
              <a:t>&lt;/pre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7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&lt;Strike&gt;……&lt;/Strike&gt;:</a:t>
            </a:r>
          </a:p>
          <a:p>
            <a:pPr lvl="1"/>
            <a:r>
              <a:rPr lang="en-US" sz="2200" b="1" dirty="0" smtClean="0">
                <a:solidFill>
                  <a:schemeClr val="tx2"/>
                </a:solidFill>
              </a:rPr>
              <a:t>DEL is also used in modern browsers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&lt;SUB&gt;……&lt;/SUB&gt;: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&lt;SUP&gt;……&lt;/SUP&gt;: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8062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42982102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484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73" y="1600200"/>
            <a:ext cx="647699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846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Special Characters: 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Non-breaking space:	</a:t>
            </a:r>
            <a:r>
              <a:rPr lang="en-US" sz="2200" b="1" dirty="0">
                <a:solidFill>
                  <a:srgbClr val="FF0000"/>
                </a:solidFill>
              </a:rPr>
              <a:t>&amp;</a:t>
            </a:r>
            <a:r>
              <a:rPr lang="en-US" sz="2200" b="1" dirty="0" err="1">
                <a:solidFill>
                  <a:srgbClr val="FF0000"/>
                </a:solidFill>
              </a:rPr>
              <a:t>nbsp</a:t>
            </a:r>
            <a:r>
              <a:rPr lang="en-US" sz="2200" b="1" dirty="0">
                <a:solidFill>
                  <a:srgbClr val="FF0000"/>
                </a:solidFill>
              </a:rPr>
              <a:t>;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Copyright:		</a:t>
            </a:r>
            <a:r>
              <a:rPr lang="en-US" sz="2200" b="1" dirty="0" smtClean="0">
                <a:solidFill>
                  <a:srgbClr val="FF0000"/>
                </a:solidFill>
              </a:rPr>
              <a:t>&amp;</a:t>
            </a:r>
            <a:r>
              <a:rPr lang="en-US" sz="2200" b="1" dirty="0">
                <a:solidFill>
                  <a:srgbClr val="FF0000"/>
                </a:solidFill>
              </a:rPr>
              <a:t>copy; © 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Registration mark:	</a:t>
            </a:r>
            <a:r>
              <a:rPr lang="en-US" sz="2200" b="1" dirty="0" smtClean="0">
                <a:solidFill>
                  <a:srgbClr val="FF0000"/>
                </a:solidFill>
              </a:rPr>
              <a:t>&amp;</a:t>
            </a:r>
            <a:r>
              <a:rPr lang="en-US" sz="2200" b="1" dirty="0" err="1">
                <a:solidFill>
                  <a:srgbClr val="FF0000"/>
                </a:solidFill>
              </a:rPr>
              <a:t>reg</a:t>
            </a:r>
            <a:r>
              <a:rPr lang="en-US" sz="2200" b="1" dirty="0">
                <a:solidFill>
                  <a:srgbClr val="FF0000"/>
                </a:solidFill>
              </a:rPr>
              <a:t>; ®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Fraction one </a:t>
            </a:r>
            <a:r>
              <a:rPr lang="en-US" sz="2200" b="1" dirty="0" err="1">
                <a:solidFill>
                  <a:schemeClr val="tx2"/>
                </a:solidFill>
              </a:rPr>
              <a:t>qtr</a:t>
            </a:r>
            <a:r>
              <a:rPr lang="en-US" sz="2200" b="1" dirty="0">
                <a:solidFill>
                  <a:schemeClr val="tx2"/>
                </a:solidFill>
              </a:rPr>
              <a:t>:		</a:t>
            </a:r>
            <a:r>
              <a:rPr lang="en-US" sz="2200" b="1" dirty="0">
                <a:solidFill>
                  <a:srgbClr val="FF0000"/>
                </a:solidFill>
              </a:rPr>
              <a:t>&amp;frac14; ¼ 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Greater-than sign:	</a:t>
            </a:r>
            <a:r>
              <a:rPr lang="en-US" sz="2200" b="1" dirty="0" smtClean="0">
                <a:solidFill>
                  <a:srgbClr val="FF0000"/>
                </a:solidFill>
              </a:rPr>
              <a:t>&amp;</a:t>
            </a:r>
            <a:r>
              <a:rPr lang="en-US" sz="2200" b="1" dirty="0" err="1">
                <a:solidFill>
                  <a:srgbClr val="FF0000"/>
                </a:solidFill>
              </a:rPr>
              <a:t>gt</a:t>
            </a:r>
            <a:r>
              <a:rPr lang="en-US" sz="2200" b="1" dirty="0">
                <a:solidFill>
                  <a:srgbClr val="FF0000"/>
                </a:solidFill>
              </a:rPr>
              <a:t>; &gt;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Less-than sign:	   	</a:t>
            </a:r>
            <a:r>
              <a:rPr lang="en-US" sz="2200" b="1" dirty="0">
                <a:solidFill>
                  <a:srgbClr val="FF0000"/>
                </a:solidFill>
              </a:rPr>
              <a:t>&amp;</a:t>
            </a:r>
            <a:r>
              <a:rPr lang="en-US" sz="2200" b="1" dirty="0" err="1">
                <a:solidFill>
                  <a:srgbClr val="FF0000"/>
                </a:solidFill>
              </a:rPr>
              <a:t>lt</a:t>
            </a:r>
            <a:r>
              <a:rPr lang="en-US" sz="2200" b="1" dirty="0">
                <a:solidFill>
                  <a:srgbClr val="FF0000"/>
                </a:solidFill>
              </a:rPr>
              <a:t>; &lt;</a:t>
            </a:r>
          </a:p>
          <a:p>
            <a:pPr lvl="1" fontAlgn="base"/>
            <a:r>
              <a:rPr lang="en-US" sz="2200" b="1" dirty="0">
                <a:solidFill>
                  <a:schemeClr val="tx2"/>
                </a:solidFill>
              </a:rPr>
              <a:t>Trademark sign:		</a:t>
            </a:r>
            <a:r>
              <a:rPr lang="en-US" sz="2200" b="1" dirty="0">
                <a:solidFill>
                  <a:srgbClr val="FF0000"/>
                </a:solidFill>
              </a:rPr>
              <a:t>&amp;trade; ™ </a:t>
            </a:r>
            <a:endParaRPr lang="en-US" b="1" dirty="0"/>
          </a:p>
          <a:p>
            <a:pPr lvl="1" fontAlgn="base"/>
            <a:endParaRPr lang="en-US" sz="2400" dirty="0"/>
          </a:p>
          <a:p>
            <a:pPr lvl="1" fontAlgn="base"/>
            <a:endParaRPr lang="en-US" sz="2400" dirty="0"/>
          </a:p>
          <a:p>
            <a:pPr lvl="1" fontAlgn="base"/>
            <a:endParaRPr lang="en-US" sz="2000" dirty="0"/>
          </a:p>
          <a:p>
            <a:pPr lvl="2" fontAlgn="base"/>
            <a:endParaRPr lang="en-US" sz="1600" dirty="0"/>
          </a:p>
          <a:p>
            <a:pPr lvl="3" fontAlgn="base"/>
            <a:endParaRPr lang="en-US" dirty="0"/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5048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8647"/>
            <a:ext cx="8830512" cy="456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4557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670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4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Two type of list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Un-ordered Lists: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Starting Tag   &lt;UL&gt;, Ending Tag &lt;/UL&gt; 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List Items   &lt;LI&gt;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    Type  (FILLROUND, SQUARE)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Ordered Lists:</a:t>
            </a:r>
          </a:p>
          <a:p>
            <a:pPr lvl="1"/>
            <a:r>
              <a:rPr lang="en-US" sz="3200" b="1" dirty="0">
                <a:solidFill>
                  <a:schemeClr val="tx2"/>
                </a:solidFill>
              </a:rPr>
              <a:t>Starting Tag &lt;OL&gt;, Ending Tag &lt;/OL&gt;</a:t>
            </a:r>
          </a:p>
          <a:p>
            <a:pPr lvl="1"/>
            <a:r>
              <a:rPr lang="en-US" sz="3200" b="1" dirty="0">
                <a:solidFill>
                  <a:schemeClr val="tx2"/>
                </a:solidFill>
              </a:rPr>
              <a:t>List Items &lt;LI&gt;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Type (“1”, “A”, ‘”a”, ”I”, ”</a:t>
            </a:r>
            <a:r>
              <a:rPr lang="en-US" sz="2400" b="1" dirty="0" err="1">
                <a:solidFill>
                  <a:schemeClr val="tx2"/>
                </a:solidFill>
              </a:rPr>
              <a:t>i</a:t>
            </a:r>
            <a:r>
              <a:rPr lang="en-US" sz="2400" b="1" dirty="0">
                <a:solidFill>
                  <a:schemeClr val="tx2"/>
                </a:solidFill>
              </a:rPr>
              <a:t>”)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Start (Alerts the numbering Sequence)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Value (Changes the number sequence in the middle of an ordered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8576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69712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Un-ordered Lists Example: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</a:t>
              </a:r>
              <a:endParaRPr lang="en-US" sz="54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63131"/>
            <a:ext cx="5791200" cy="4361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676" y="4143565"/>
            <a:ext cx="3924300" cy="1552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7139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Ordered Lists Example: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</a:t>
              </a:r>
              <a:endParaRPr lang="en-US" sz="54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9" y="2092026"/>
            <a:ext cx="4724400" cy="4104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26172"/>
            <a:ext cx="3725112" cy="23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9452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 Lists: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Starting Tag&lt;DL&gt;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Ending Tag &lt;/DL&gt;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Definition Term &lt;DT&gt;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Definition Description &lt;DD&gt;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HTML…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Differences Between HTML 4.01 and </a:t>
            </a:r>
            <a:r>
              <a:rPr lang="en-US" b="1" dirty="0" smtClean="0">
                <a:solidFill>
                  <a:srgbClr val="FF0000"/>
                </a:solidFill>
              </a:rPr>
              <a:t>HTML5</a:t>
            </a:r>
          </a:p>
          <a:p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HTML 4.01, the </a:t>
            </a:r>
            <a:r>
              <a:rPr lang="en-US" sz="2800" dirty="0">
                <a:solidFill>
                  <a:srgbClr val="FF0000"/>
                </a:solidFill>
              </a:rPr>
              <a:t>&lt;dl&gt; </a:t>
            </a:r>
            <a:r>
              <a:rPr lang="en-US" sz="2800" dirty="0"/>
              <a:t>tag defines a definition list.</a:t>
            </a:r>
          </a:p>
          <a:p>
            <a:r>
              <a:rPr lang="en-US" sz="2800" dirty="0"/>
              <a:t>In HTML 5, the </a:t>
            </a:r>
            <a:r>
              <a:rPr lang="en-US" sz="2800" dirty="0">
                <a:solidFill>
                  <a:srgbClr val="FF0000"/>
                </a:solidFill>
              </a:rPr>
              <a:t>&lt;dl&gt; </a:t>
            </a:r>
            <a:r>
              <a:rPr lang="en-US" sz="2800" dirty="0"/>
              <a:t>tag defines a description list.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78342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111148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system architecture</a:t>
            </a:r>
          </a:p>
          <a:p>
            <a:r>
              <a:rPr lang="en-US" b="1" dirty="0"/>
              <a:t>Specifics of web application architecture</a:t>
            </a:r>
          </a:p>
          <a:p>
            <a:r>
              <a:rPr lang="en-US" b="1" dirty="0"/>
              <a:t>Layered web architecture</a:t>
            </a:r>
          </a:p>
          <a:p>
            <a:pPr lvl="1"/>
            <a:r>
              <a:rPr lang="en-US" b="1" dirty="0"/>
              <a:t>2-layered architecture</a:t>
            </a:r>
          </a:p>
          <a:p>
            <a:pPr lvl="1"/>
            <a:r>
              <a:rPr lang="en-US" b="1" dirty="0"/>
              <a:t>3-layered architecture</a:t>
            </a:r>
          </a:p>
          <a:p>
            <a:pPr lvl="1"/>
            <a:r>
              <a:rPr lang="en-US" b="1" dirty="0"/>
              <a:t>N-layered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4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38" y="1393513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 Lists Example: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HTML…</a:t>
              </a:r>
              <a:endParaRPr lang="en-US" sz="54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457200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495800"/>
            <a:ext cx="4157456" cy="16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922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Nested List:</a:t>
            </a:r>
          </a:p>
          <a:p>
            <a:r>
              <a:rPr lang="en-US" sz="3400" b="1" dirty="0"/>
              <a:t>We can nest multiple list to make </a:t>
            </a:r>
            <a:r>
              <a:rPr lang="en-US" sz="3400" b="1" dirty="0" smtClean="0"/>
              <a:t>sub-lists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HTML…</a:t>
              </a:r>
              <a:endParaRPr lang="en-US" sz="54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1"/>
            <a:ext cx="35052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83852"/>
            <a:ext cx="3048000" cy="25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42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7139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Nested List:</a:t>
            </a:r>
          </a:p>
          <a:p>
            <a:r>
              <a:rPr lang="en-US" sz="3400" b="1" dirty="0"/>
              <a:t>We can nest multiple list to make </a:t>
            </a:r>
            <a:r>
              <a:rPr lang="en-US" sz="3400" b="1" dirty="0" smtClean="0"/>
              <a:t>sub-list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HTML…</a:t>
              </a:r>
              <a:endParaRPr lang="en-US" sz="54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3505200" cy="4233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83852"/>
            <a:ext cx="3048000" cy="25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221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smtClean="0"/>
              <a:t>What is HTML?</a:t>
            </a:r>
            <a:endParaRPr lang="en-US" sz="3400" b="1" dirty="0"/>
          </a:p>
          <a:p>
            <a:r>
              <a:rPr lang="en-US" sz="3400" b="1" dirty="0" smtClean="0"/>
              <a:t>Basic Structure of HTML page</a:t>
            </a:r>
            <a:endParaRPr lang="en-US" sz="3400" b="1" dirty="0"/>
          </a:p>
          <a:p>
            <a:r>
              <a:rPr lang="en-US" sz="3400" b="1" dirty="0" smtClean="0"/>
              <a:t>Body tag attributes</a:t>
            </a:r>
            <a:endParaRPr lang="en-US" sz="3400" b="1" dirty="0"/>
          </a:p>
          <a:p>
            <a:r>
              <a:rPr lang="en-US" sz="3400" b="1" dirty="0" smtClean="0"/>
              <a:t>Text formatting tags</a:t>
            </a:r>
          </a:p>
          <a:p>
            <a:r>
              <a:rPr lang="en-US" sz="3400" b="1" dirty="0" smtClean="0"/>
              <a:t>Lists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Summary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3826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79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to HTML</a:t>
            </a:r>
          </a:p>
          <a:p>
            <a:r>
              <a:rPr lang="en-US" b="1" dirty="0" smtClean="0"/>
              <a:t>Basic Structure of a HTML page</a:t>
            </a:r>
          </a:p>
          <a:p>
            <a:r>
              <a:rPr lang="en-US" b="1" dirty="0" smtClean="0"/>
              <a:t>Text formatting tags in HTML</a:t>
            </a:r>
          </a:p>
          <a:p>
            <a:r>
              <a:rPr lang="en-US" b="1" dirty="0" smtClean="0"/>
              <a:t>Lists in 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819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905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HTML – </a:t>
            </a:r>
            <a:r>
              <a:rPr lang="en-US" b="1" dirty="0" smtClean="0">
                <a:solidFill>
                  <a:srgbClr val="FF0000"/>
                </a:solidFill>
              </a:rPr>
              <a:t>Hyper-Text </a:t>
            </a:r>
            <a:r>
              <a:rPr lang="en-US" b="1" dirty="0">
                <a:solidFill>
                  <a:srgbClr val="FF0000"/>
                </a:solidFill>
              </a:rPr>
              <a:t>Markup Language </a:t>
            </a:r>
            <a:r>
              <a:rPr lang="en-US" dirty="0"/>
              <a:t>– The Language of Web Pages on the World Wide </a:t>
            </a:r>
            <a:r>
              <a:rPr lang="en-US" dirty="0" smtClean="0"/>
              <a:t>Web</a:t>
            </a:r>
          </a:p>
          <a:p>
            <a:r>
              <a:rPr lang="en-US" b="1" dirty="0">
                <a:solidFill>
                  <a:srgbClr val="FF0000"/>
                </a:solidFill>
              </a:rPr>
              <a:t>Hypertext:</a:t>
            </a:r>
          </a:p>
          <a:p>
            <a:pPr lvl="1"/>
            <a:r>
              <a:rPr lang="en-US" dirty="0"/>
              <a:t>Allows for non-linear linking to other documents</a:t>
            </a:r>
          </a:p>
          <a:p>
            <a:r>
              <a:rPr lang="en-US" b="1" dirty="0">
                <a:solidFill>
                  <a:srgbClr val="FF0000"/>
                </a:solidFill>
              </a:rPr>
              <a:t>Markup Language:</a:t>
            </a:r>
          </a:p>
          <a:p>
            <a:pPr lvl="1"/>
            <a:r>
              <a:rPr lang="en-US" dirty="0"/>
              <a:t>Content  is “marked up” or tagged to tell the browser how to display </a:t>
            </a:r>
            <a:r>
              <a:rPr lang="en-US" dirty="0" smtClean="0"/>
              <a:t>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It is called markup language because it contains a set of markup tags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 is a text formatting </a:t>
            </a:r>
            <a:r>
              <a:rPr lang="en-US" b="1" dirty="0" smtClean="0">
                <a:solidFill>
                  <a:srgbClr val="FF0000"/>
                </a:solidFill>
              </a:rPr>
              <a:t>language</a:t>
            </a:r>
            <a:endParaRPr kumimoji="1" lang="en-US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dirty="0" smtClean="0"/>
              <a:t>HTML </a:t>
            </a:r>
            <a:r>
              <a:rPr kumimoji="1" lang="en-US" dirty="0"/>
              <a:t>standards are developed under the authority of the World </a:t>
            </a:r>
            <a:r>
              <a:rPr kumimoji="1" lang="en-US" dirty="0">
                <a:solidFill>
                  <a:srgbClr val="FD2703"/>
                </a:solidFill>
              </a:rPr>
              <a:t>Wide Web Consortium (W3C),</a:t>
            </a:r>
            <a:r>
              <a:rPr kumimoji="1" lang="en-US" dirty="0"/>
              <a:t> headed by Tim Lee</a:t>
            </a:r>
          </a:p>
          <a:p>
            <a:pPr lvl="1"/>
            <a:r>
              <a:rPr lang="en-US" dirty="0"/>
              <a:t>http://www.w3c.org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Clr>
                <a:schemeClr val="hlink"/>
              </a:buCl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48595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905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It defines the </a:t>
            </a:r>
            <a:r>
              <a:rPr lang="en-US" b="1" dirty="0">
                <a:solidFill>
                  <a:srgbClr val="FF0000"/>
                </a:solidFill>
              </a:rPr>
              <a:t>structure</a:t>
            </a:r>
            <a:r>
              <a:rPr lang="en-US" dirty="0"/>
              <a:t> of webpages and </a:t>
            </a:r>
            <a:r>
              <a:rPr lang="en-US" b="1" dirty="0">
                <a:solidFill>
                  <a:srgbClr val="FF0000"/>
                </a:solidFill>
              </a:rPr>
              <a:t>determines</a:t>
            </a:r>
            <a:r>
              <a:rPr lang="en-US" dirty="0"/>
              <a:t> how data is displayed </a:t>
            </a:r>
            <a:r>
              <a:rPr lang="en-US" dirty="0" smtClean="0"/>
              <a:t>online</a:t>
            </a:r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 smtClean="0"/>
              <a:t>It has </a:t>
            </a:r>
            <a:r>
              <a:rPr lang="en-US" dirty="0"/>
              <a:t>a set of special instructions that can be added in the text to add </a:t>
            </a:r>
            <a:r>
              <a:rPr lang="en-US" b="1" dirty="0">
                <a:solidFill>
                  <a:srgbClr val="FF0000"/>
                </a:solidFill>
              </a:rPr>
              <a:t>formatting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linking information</a:t>
            </a:r>
            <a:endParaRPr lang="en-US" dirty="0"/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 smtClean="0"/>
              <a:t>It is </a:t>
            </a:r>
            <a:r>
              <a:rPr lang="en-US" dirty="0"/>
              <a:t>directly interpreted by the </a:t>
            </a:r>
            <a:r>
              <a:rPr lang="en-US" b="1" dirty="0" smtClean="0">
                <a:solidFill>
                  <a:srgbClr val="FF0000"/>
                </a:solidFill>
              </a:rPr>
              <a:t>browser</a:t>
            </a:r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HTML is described by different</a:t>
            </a:r>
            <a:r>
              <a:rPr lang="en-US" b="1" dirty="0" smtClean="0">
                <a:solidFill>
                  <a:srgbClr val="FF0000"/>
                </a:solidFill>
              </a:rPr>
              <a:t> HTML tags</a:t>
            </a:r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Each HTML tag </a:t>
            </a:r>
            <a:r>
              <a:rPr lang="en-US" b="1" dirty="0">
                <a:solidFill>
                  <a:srgbClr val="FF0000"/>
                </a:solidFill>
              </a:rPr>
              <a:t>describes</a:t>
            </a:r>
            <a:r>
              <a:rPr lang="en-US" dirty="0"/>
              <a:t> different document </a:t>
            </a:r>
            <a:r>
              <a:rPr lang="en-US" dirty="0" smtClean="0"/>
              <a:t>content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60976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was created in </a:t>
            </a:r>
            <a:r>
              <a:rPr lang="en-US" b="1" dirty="0">
                <a:solidFill>
                  <a:srgbClr val="FF0000"/>
                </a:solidFill>
              </a:rPr>
              <a:t>1991</a:t>
            </a:r>
            <a:r>
              <a:rPr lang="en-US" dirty="0"/>
              <a:t> by </a:t>
            </a:r>
            <a:r>
              <a:rPr lang="en-US" b="1" dirty="0"/>
              <a:t>Tim Berners-Lee </a:t>
            </a:r>
            <a:r>
              <a:rPr lang="en-US" dirty="0"/>
              <a:t>at CERN in </a:t>
            </a:r>
            <a:r>
              <a:rPr lang="en-US" dirty="0" smtClean="0"/>
              <a:t>Switzerland</a:t>
            </a:r>
            <a:endParaRPr lang="en-US" dirty="0"/>
          </a:p>
          <a:p>
            <a:r>
              <a:rPr lang="en-US" dirty="0"/>
              <a:t>It was designed to allow scientists to display and share their </a:t>
            </a:r>
            <a:r>
              <a:rPr lang="en-US" dirty="0" smtClean="0"/>
              <a:t>research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1995- HTML 2</a:t>
            </a:r>
          </a:p>
          <a:p>
            <a:r>
              <a:rPr lang="en-US" dirty="0">
                <a:solidFill>
                  <a:srgbClr val="FF0000"/>
                </a:solidFill>
              </a:rPr>
              <a:t>lots of browsers had added their own bits to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b="1" dirty="0" smtClean="0"/>
              <a:t>Dan </a:t>
            </a:r>
            <a:r>
              <a:rPr lang="en-US" b="1" dirty="0"/>
              <a:t>Connolly </a:t>
            </a:r>
            <a:r>
              <a:rPr lang="en-US" dirty="0"/>
              <a:t>and colleagues collected all the HTML tags that were widely used and collated them into a draft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2453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1236</Words>
  <Application>Microsoft Office PowerPoint</Application>
  <PresentationFormat>On-screen Show (4:3)</PresentationFormat>
  <Paragraphs>262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Formatting Text…...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283</cp:revision>
  <dcterms:created xsi:type="dcterms:W3CDTF">2012-07-02T06:31:41Z</dcterms:created>
  <dcterms:modified xsi:type="dcterms:W3CDTF">2016-02-02T11:25:40Z</dcterms:modified>
</cp:coreProperties>
</file>