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tags/tag4.xml" ContentType="application/vnd.openxmlformats-officedocument.presentationml.tags+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docProps/custom.xml" ContentType="application/vnd.openxmlformats-officedocument.custom-properties+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layout1.xml" ContentType="application/vnd.openxmlformats-officedocument.drawingml.diagramLayout+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charts/chart2.xml" ContentType="application/vnd.openxmlformats-officedocument.drawingml.chart+xml"/>
  <Override PartName="/ppt/diagrams/data1.xml" ContentType="application/vnd.openxmlformats-officedocument.drawingml.diagramData+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tags/tag7.xml" ContentType="application/vnd.openxmlformats-officedocument.presentationml.tags+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ags/tag5.xml" ContentType="application/vnd.openxmlformats-officedocument.presentationml.tags+xml"/>
  <Override PartName="/ppt/diagrams/drawing1.xml" ContentType="application/vnd.ms-office.drawingml.diagramDrawing+xml"/>
  <Override PartName="/ppt/slides/slide1.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tags/tag3.xml" ContentType="application/vnd.openxmlformats-officedocument.presentationml.tags+xml"/>
  <Override PartName="/ppt/diagrams/quickStyle1.xml" ContentType="application/vnd.openxmlformats-officedocument.drawingml.diagramStyl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0" r:id="rId1"/>
  </p:sldMasterIdLst>
  <p:notesMasterIdLst>
    <p:notesMasterId r:id="rId15"/>
  </p:notesMasterIdLst>
  <p:handoutMasterIdLst>
    <p:handoutMasterId r:id="rId16"/>
  </p:handoutMasterIdLst>
  <p:sldIdLst>
    <p:sldId id="261" r:id="rId2"/>
    <p:sldId id="257" r:id="rId3"/>
    <p:sldId id="280" r:id="rId4"/>
    <p:sldId id="275" r:id="rId5"/>
    <p:sldId id="274" r:id="rId6"/>
    <p:sldId id="271" r:id="rId7"/>
    <p:sldId id="272" r:id="rId8"/>
    <p:sldId id="279" r:id="rId9"/>
    <p:sldId id="265" r:id="rId10"/>
    <p:sldId id="268" r:id="rId11"/>
    <p:sldId id="269" r:id="rId12"/>
    <p:sldId id="276" r:id="rId13"/>
    <p:sldId id="25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Mia Vida Villanueva" initials="MVV" lastIdx="1" clrIdx="0"/>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69D073F8-1565-44D7-B386-08B59EADF2EE}">
  <a:tblStyle styleId="{69D073F8-1565-44D7-B386-08B59EADF2EE}" styleName="PwC Table">
    <a:wholeTbl>
      <a:tcTxStyle>
        <a:fontRef idx="major">
          <a:prstClr val="black"/>
        </a:fontRef>
        <a:schemeClr val="dk1"/>
      </a:tcTxStyle>
      <a:tcStyle>
        <a:tcBdr>
          <a:left>
            <a:ln>
              <a:noFill/>
            </a:ln>
          </a:left>
          <a:right>
            <a:ln>
              <a:noFill/>
            </a:ln>
          </a:right>
          <a:top>
            <a:ln>
              <a:noFill/>
            </a:ln>
          </a:top>
          <a:bottom>
            <a:ln>
              <a:noFill/>
            </a:ln>
          </a:bottom>
          <a:insideH>
            <a:ln>
              <a:noFill/>
            </a:ln>
          </a:insideH>
          <a:insideV>
            <a:ln>
              <a:noFill/>
            </a:ln>
          </a:insideV>
        </a:tcBdr>
        <a:fill>
          <a:noFill/>
        </a:fill>
      </a:tcStyle>
    </a:wholeTbl>
    <a:band1H>
      <a:tcStyle>
        <a:tcBdr>
          <a:bottom>
            <a:ln w="38100" cmpd="sng">
              <a:noFill/>
            </a:ln>
          </a:bottom>
        </a:tcBdr>
      </a:tcStyle>
    </a:band1H>
    <a:band2H>
      <a:tcStyle>
        <a:tcBdr>
          <a:bottom>
            <a:ln w="38100" cmpd="sng">
              <a:noFill/>
            </a:ln>
          </a:bottom>
        </a:tcBdr>
      </a:tcStyle>
    </a:band2H>
    <a:firstCol>
      <a:tcTxStyle i="on">
        <a:fontRef idx="major">
          <a:prstClr val="black"/>
        </a:fontRef>
        <a:schemeClr val="dk1"/>
      </a:tcTxStyle>
      <a:tcStyle>
        <a:tcBdr/>
        <a:fill>
          <a:noFill/>
        </a:fill>
      </a:tcStyle>
    </a:firstCol>
    <a:firstRow>
      <a:tcTxStyle b="on">
        <a:fontRef idx="major">
          <a:prstClr val="black"/>
        </a:fontRef>
        <a:schemeClr val="dk2"/>
      </a:tcTxStyle>
      <a:tcStyle>
        <a:tcBdr>
          <a:bottom>
            <a:ln w="38100" cmpd="sng">
              <a:no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266" autoAdjust="0"/>
    <p:restoredTop sz="90358" autoAdjust="0"/>
  </p:normalViewPr>
  <p:slideViewPr>
    <p:cSldViewPr>
      <p:cViewPr varScale="1">
        <p:scale>
          <a:sx n="87" d="100"/>
          <a:sy n="87" d="100"/>
        </p:scale>
        <p:origin x="-1722" y="-84"/>
      </p:cViewPr>
      <p:guideLst>
        <p:guide orient="horz" pos="144"/>
        <p:guide orient="horz" pos="436"/>
        <p:guide orient="horz" pos="4179"/>
        <p:guide orient="horz" pos="3888"/>
        <p:guide orient="horz" pos="3984"/>
        <p:guide orient="horz" pos="1104"/>
        <p:guide orient="horz" pos="1008"/>
        <p:guide orient="horz" pos="2448"/>
        <p:guide orient="horz" pos="2544"/>
        <p:guide orient="horz" pos="336"/>
        <p:guide pos="2832"/>
        <p:guide pos="336"/>
        <p:guide pos="5424"/>
        <p:guide pos="2928"/>
        <p:guide pos="1968"/>
        <p:guide pos="2064"/>
        <p:guide pos="3792"/>
        <p:guide pos="1104"/>
        <p:guide pos="4656"/>
        <p:guide pos="4560"/>
        <p:guide pos="3696"/>
        <p:guide pos="12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8" d="100"/>
          <a:sy n="98" d="100"/>
        </p:scale>
        <p:origin x="-3564" y="-114"/>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openxmlformats.org/officeDocument/2006/relationships/oleObject" Target="file:///C:\Users\908312\Documents\Case%20Study\Delivery\Retail%20Presentation.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908312\Documents\Case%20Study\Delivery\Retail%20Presentation.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GB"/>
  <c:chart>
    <c:plotArea>
      <c:layout/>
      <c:barChart>
        <c:barDir val="col"/>
        <c:grouping val="stacked"/>
        <c:ser>
          <c:idx val="6"/>
          <c:order val="0"/>
          <c:tx>
            <c:strRef>
              <c:f>'Sales Overview'!$A$3</c:f>
              <c:strCache>
                <c:ptCount val="1"/>
                <c:pt idx="0">
                  <c:v>Other Non-Grocery</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Overview'!$B$3:$L$3</c:f>
              <c:numCache>
                <c:formatCode>General</c:formatCode>
                <c:ptCount val="11"/>
                <c:pt idx="0">
                  <c:v>4.2751999999999999</c:v>
                </c:pt>
                <c:pt idx="1">
                  <c:v>4.3422999999999998</c:v>
                </c:pt>
                <c:pt idx="2">
                  <c:v>4.4296000000000024</c:v>
                </c:pt>
                <c:pt idx="3">
                  <c:v>4.5133000000000001</c:v>
                </c:pt>
                <c:pt idx="4">
                  <c:v>4.6251999999999969</c:v>
                </c:pt>
                <c:pt idx="5">
                  <c:v>4.8773</c:v>
                </c:pt>
              </c:numCache>
            </c:numRef>
          </c:val>
        </c:ser>
        <c:ser>
          <c:idx val="4"/>
          <c:order val="1"/>
          <c:tx>
            <c:strRef>
              <c:f>'Sales Overview'!$A$8</c:f>
              <c:strCache>
                <c:ptCount val="1"/>
                <c:pt idx="0">
                  <c:v>Leisure and Personal Goods</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Overview'!$B$8:$L$8</c:f>
              <c:numCache>
                <c:formatCode>General</c:formatCode>
                <c:ptCount val="11"/>
                <c:pt idx="0">
                  <c:v>20.110099999999999</c:v>
                </c:pt>
                <c:pt idx="1">
                  <c:v>19.585199999999983</c:v>
                </c:pt>
                <c:pt idx="2">
                  <c:v>19.079699999999985</c:v>
                </c:pt>
                <c:pt idx="3">
                  <c:v>18.707599999999989</c:v>
                </c:pt>
                <c:pt idx="4">
                  <c:v>18.508299999999981</c:v>
                </c:pt>
                <c:pt idx="5">
                  <c:v>17.933599999999981</c:v>
                </c:pt>
              </c:numCache>
            </c:numRef>
          </c:val>
        </c:ser>
        <c:ser>
          <c:idx val="3"/>
          <c:order val="2"/>
          <c:tx>
            <c:strRef>
              <c:f>'Sales Overview'!$A$4</c:f>
              <c:strCache>
                <c:ptCount val="1"/>
                <c:pt idx="0">
                  <c:v>Home and Garden</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Overview'!$B$4:$L$4</c:f>
              <c:numCache>
                <c:formatCode>General</c:formatCode>
                <c:ptCount val="11"/>
                <c:pt idx="0">
                  <c:v>23.6831</c:v>
                </c:pt>
                <c:pt idx="1">
                  <c:v>22.837499999999999</c:v>
                </c:pt>
                <c:pt idx="2">
                  <c:v>21.746099999999981</c:v>
                </c:pt>
                <c:pt idx="3">
                  <c:v>20.583399999999983</c:v>
                </c:pt>
                <c:pt idx="4">
                  <c:v>19.930400000000002</c:v>
                </c:pt>
                <c:pt idx="5">
                  <c:v>19.446199999999983</c:v>
                </c:pt>
              </c:numCache>
            </c:numRef>
          </c:val>
        </c:ser>
        <c:ser>
          <c:idx val="2"/>
          <c:order val="3"/>
          <c:tx>
            <c:strRef>
              <c:f>'Sales Overview'!$A$7</c:f>
              <c:strCache>
                <c:ptCount val="1"/>
                <c:pt idx="0">
                  <c:v>Health and Beauty</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Overview'!$B$7:$L$7</c:f>
              <c:numCache>
                <c:formatCode>General</c:formatCode>
                <c:ptCount val="11"/>
                <c:pt idx="0">
                  <c:v>13.7224</c:v>
                </c:pt>
                <c:pt idx="1">
                  <c:v>13.964700000000002</c:v>
                </c:pt>
                <c:pt idx="2">
                  <c:v>13.794099999999998</c:v>
                </c:pt>
                <c:pt idx="3">
                  <c:v>13.860800000000006</c:v>
                </c:pt>
                <c:pt idx="4">
                  <c:v>13.889900000000004</c:v>
                </c:pt>
                <c:pt idx="5">
                  <c:v>13.989500000000005</c:v>
                </c:pt>
              </c:numCache>
            </c:numRef>
          </c:val>
        </c:ser>
        <c:ser>
          <c:idx val="1"/>
          <c:order val="5"/>
          <c:tx>
            <c:strRef>
              <c:f>'Sales Overview'!$A$6</c:f>
              <c:strCache>
                <c:ptCount val="1"/>
                <c:pt idx="0">
                  <c:v>Electronics and Appliances</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Overview'!$B$6:$L$6</c:f>
              <c:numCache>
                <c:formatCode>General</c:formatCode>
                <c:ptCount val="11"/>
                <c:pt idx="0">
                  <c:v>17.804099999999988</c:v>
                </c:pt>
                <c:pt idx="1">
                  <c:v>16.648599999999981</c:v>
                </c:pt>
                <c:pt idx="2">
                  <c:v>15.5914</c:v>
                </c:pt>
                <c:pt idx="3">
                  <c:v>15.685</c:v>
                </c:pt>
                <c:pt idx="4">
                  <c:v>15.802600000000005</c:v>
                </c:pt>
                <c:pt idx="5">
                  <c:v>15.9101</c:v>
                </c:pt>
              </c:numCache>
            </c:numRef>
          </c:val>
        </c:ser>
        <c:ser>
          <c:idx val="0"/>
          <c:order val="6"/>
          <c:tx>
            <c:strRef>
              <c:f>'Sales Overview'!$A$5</c:f>
              <c:strCache>
                <c:ptCount val="1"/>
                <c:pt idx="0">
                  <c:v>Apparel</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Overview'!$B$5:$L$5</c:f>
              <c:numCache>
                <c:formatCode>General</c:formatCode>
                <c:ptCount val="11"/>
                <c:pt idx="0">
                  <c:v>31.209</c:v>
                </c:pt>
                <c:pt idx="1">
                  <c:v>29.75379999999998</c:v>
                </c:pt>
                <c:pt idx="2">
                  <c:v>28.957900000000013</c:v>
                </c:pt>
                <c:pt idx="3">
                  <c:v>28.870999999999999</c:v>
                </c:pt>
                <c:pt idx="4">
                  <c:v>28.957599999999989</c:v>
                </c:pt>
                <c:pt idx="5">
                  <c:v>29.102400000000003</c:v>
                </c:pt>
              </c:numCache>
            </c:numRef>
          </c:val>
        </c:ser>
        <c:ser>
          <c:idx val="5"/>
          <c:order val="7"/>
          <c:tx>
            <c:strRef>
              <c:f>'Sales Overview'!$A$9</c:f>
              <c:strCache>
                <c:ptCount val="1"/>
                <c:pt idx="0">
                  <c:v>Department Stores</c:v>
                </c:pt>
              </c:strCache>
            </c:strRef>
          </c:tx>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Overview'!$B$9:$L$9</c:f>
              <c:numCache>
                <c:formatCode>General</c:formatCode>
                <c:ptCount val="11"/>
                <c:pt idx="0">
                  <c:v>25.417099999999987</c:v>
                </c:pt>
                <c:pt idx="1">
                  <c:v>24.815300000000001</c:v>
                </c:pt>
                <c:pt idx="2">
                  <c:v>24.646099999999986</c:v>
                </c:pt>
                <c:pt idx="3">
                  <c:v>25.543099999999985</c:v>
                </c:pt>
                <c:pt idx="4">
                  <c:v>26.098499999999984</c:v>
                </c:pt>
                <c:pt idx="5">
                  <c:v>26.987699999999982</c:v>
                </c:pt>
              </c:numCache>
            </c:numRef>
          </c:val>
        </c:ser>
        <c:overlap val="100"/>
        <c:axId val="285691904"/>
        <c:axId val="285694976"/>
      </c:barChart>
      <c:lineChart>
        <c:grouping val="standard"/>
        <c:ser>
          <c:idx val="7"/>
          <c:order val="4"/>
          <c:tx>
            <c:strRef>
              <c:f>'Sales Overview'!$A$10</c:f>
              <c:strCache>
                <c:ptCount val="1"/>
                <c:pt idx="0">
                  <c:v>Forecast Total Sales</c:v>
                </c:pt>
              </c:strCache>
            </c:strRef>
          </c:tx>
          <c:spPr>
            <a:ln>
              <a:solidFill>
                <a:schemeClr val="bg2">
                  <a:lumMod val="50000"/>
                </a:schemeClr>
              </a:solidFill>
              <a:prstDash val="sysDash"/>
            </a:ln>
          </c:spPr>
          <c:marker>
            <c:symbol val="none"/>
          </c:marker>
          <c:cat>
            <c:numRef>
              <c:f>'Sales Overview'!$B$2:$L$2</c:f>
              <c:numCache>
                <c:formatCode>General</c:formatCode>
                <c:ptCount val="11"/>
                <c:pt idx="0">
                  <c:v>2007</c:v>
                </c:pt>
                <c:pt idx="1">
                  <c:v>2008</c:v>
                </c:pt>
                <c:pt idx="2">
                  <c:v>2009</c:v>
                </c:pt>
                <c:pt idx="3">
                  <c:v>2010</c:v>
                </c:pt>
                <c:pt idx="4">
                  <c:v>2011</c:v>
                </c:pt>
                <c:pt idx="5">
                  <c:v>2012</c:v>
                </c:pt>
                <c:pt idx="6">
                  <c:v>2013</c:v>
                </c:pt>
                <c:pt idx="7">
                  <c:v>2014</c:v>
                </c:pt>
                <c:pt idx="8">
                  <c:v>2015</c:v>
                </c:pt>
                <c:pt idx="9">
                  <c:v>2016</c:v>
                </c:pt>
                <c:pt idx="10">
                  <c:v>2017</c:v>
                </c:pt>
              </c:numCache>
            </c:numRef>
          </c:cat>
          <c:val>
            <c:numRef>
              <c:f>'Sales Overview'!$B$10:$L$10</c:f>
              <c:numCache>
                <c:formatCode>General</c:formatCode>
                <c:ptCount val="11"/>
                <c:pt idx="5">
                  <c:v>128.24679999999998</c:v>
                </c:pt>
                <c:pt idx="6">
                  <c:v>126.09610000000002</c:v>
                </c:pt>
                <c:pt idx="7">
                  <c:v>124.79889999999999</c:v>
                </c:pt>
                <c:pt idx="8">
                  <c:v>123.84670000000001</c:v>
                </c:pt>
                <c:pt idx="9">
                  <c:v>122.93589999999999</c:v>
                </c:pt>
                <c:pt idx="10">
                  <c:v>122.30159999999999</c:v>
                </c:pt>
              </c:numCache>
            </c:numRef>
          </c:val>
        </c:ser>
        <c:marker val="1"/>
        <c:axId val="285691904"/>
        <c:axId val="285694976"/>
      </c:lineChart>
      <c:catAx>
        <c:axId val="285691904"/>
        <c:scaling>
          <c:orientation val="minMax"/>
        </c:scaling>
        <c:axPos val="b"/>
        <c:numFmt formatCode="General" sourceLinked="1"/>
        <c:tickLblPos val="nextTo"/>
        <c:crossAx val="285694976"/>
        <c:crosses val="autoZero"/>
        <c:auto val="1"/>
        <c:lblAlgn val="ctr"/>
        <c:lblOffset val="100"/>
      </c:catAx>
      <c:valAx>
        <c:axId val="285694976"/>
        <c:scaling>
          <c:orientation val="minMax"/>
          <c:max val="140"/>
          <c:min val="0"/>
        </c:scaling>
        <c:axPos val="l"/>
        <c:title>
          <c:tx>
            <c:rich>
              <a:bodyPr rot="-5400000" vert="horz"/>
              <a:lstStyle/>
              <a:p>
                <a:pPr>
                  <a:defRPr/>
                </a:pPr>
                <a:r>
                  <a:rPr lang="en-GB"/>
                  <a:t>£ bn</a:t>
                </a:r>
              </a:p>
            </c:rich>
          </c:tx>
          <c:layout/>
        </c:title>
        <c:numFmt formatCode="General" sourceLinked="1"/>
        <c:tickLblPos val="nextTo"/>
        <c:crossAx val="285691904"/>
        <c:crosses val="autoZero"/>
        <c:crossBetween val="between"/>
      </c:valAx>
    </c:plotArea>
    <c:legend>
      <c:legendPos val="r"/>
      <c:layout/>
      <c:overlay val="1"/>
    </c:legend>
    <c:plotVisOnly val="1"/>
    <c:dispBlanksAs val="gap"/>
  </c:chart>
  <c:externalData r:id="rId1"/>
</c:chartSpace>
</file>

<file path=ppt/charts/chart2.xml><?xml version="1.0" encoding="utf-8"?>
<c:chartSpace xmlns:c="http://schemas.openxmlformats.org/drawingml/2006/chart" xmlns:a="http://schemas.openxmlformats.org/drawingml/2006/main" xmlns:r="http://schemas.openxmlformats.org/officeDocument/2006/relationships">
  <c:date1904 val="1"/>
  <c:lang val="en-GB"/>
  <c:chart>
    <c:autoTitleDeleted val="1"/>
    <c:plotArea>
      <c:layout/>
      <c:pieChart>
        <c:varyColors val="1"/>
        <c:ser>
          <c:idx val="0"/>
          <c:order val="0"/>
          <c:tx>
            <c:strRef>
              <c:f>'Company Market Shares'!$A$4</c:f>
              <c:strCache>
                <c:ptCount val="1"/>
                <c:pt idx="0">
                  <c:v>2013 (est.)</c:v>
                </c:pt>
              </c:strCache>
            </c:strRef>
          </c:tx>
          <c:dLbls>
            <c:dLbl>
              <c:idx val="0"/>
              <c:layout/>
              <c:tx>
                <c:rich>
                  <a:bodyPr/>
                  <a:lstStyle/>
                  <a:p>
                    <a:r>
                      <a:rPr lang="en-US" sz="1400" b="1" dirty="0"/>
                      <a:t>Marks &amp; Spencer</a:t>
                    </a:r>
                    <a:r>
                      <a:rPr lang="en-US" sz="1400" dirty="0"/>
                      <a:t>
29</a:t>
                    </a:r>
                    <a:r>
                      <a:rPr lang="en-US" sz="1400" dirty="0" smtClean="0"/>
                      <a:t>% (</a:t>
                    </a:r>
                    <a:r>
                      <a:rPr lang="en-US" sz="1400" dirty="0" smtClean="0">
                        <a:solidFill>
                          <a:srgbClr val="FF0000"/>
                        </a:solidFill>
                      </a:rPr>
                      <a:t>-2%</a:t>
                    </a:r>
                    <a:r>
                      <a:rPr lang="en-US" sz="1400" dirty="0" smtClean="0"/>
                      <a:t>)</a:t>
                    </a:r>
                    <a:endParaRPr lang="en-US" dirty="0"/>
                  </a:p>
                </c:rich>
              </c:tx>
              <c:dLblPos val="outEnd"/>
              <c:showCatName val="1"/>
              <c:showPercent val="1"/>
            </c:dLbl>
            <c:dLbl>
              <c:idx val="1"/>
              <c:layout/>
              <c:tx>
                <c:rich>
                  <a:bodyPr/>
                  <a:lstStyle/>
                  <a:p>
                    <a:r>
                      <a:rPr lang="en-US" sz="1400" b="1" dirty="0"/>
                      <a:t>John Lewis</a:t>
                    </a:r>
                    <a:r>
                      <a:rPr lang="en-US" sz="1400" dirty="0"/>
                      <a:t>
24</a:t>
                    </a:r>
                    <a:r>
                      <a:rPr lang="en-US" sz="1400" dirty="0" smtClean="0"/>
                      <a:t>% (</a:t>
                    </a:r>
                    <a:r>
                      <a:rPr lang="en-US" sz="1400" dirty="0" smtClean="0">
                        <a:solidFill>
                          <a:srgbClr val="00B050"/>
                        </a:solidFill>
                      </a:rPr>
                      <a:t>+4%</a:t>
                    </a:r>
                    <a:r>
                      <a:rPr lang="en-US" sz="1400" dirty="0" smtClean="0"/>
                      <a:t>)</a:t>
                    </a:r>
                    <a:endParaRPr lang="en-US" dirty="0"/>
                  </a:p>
                </c:rich>
              </c:tx>
              <c:dLblPos val="outEnd"/>
              <c:showCatName val="1"/>
              <c:showPercent val="1"/>
            </c:dLbl>
            <c:dLbl>
              <c:idx val="2"/>
              <c:layout/>
              <c:tx>
                <c:rich>
                  <a:bodyPr/>
                  <a:lstStyle/>
                  <a:p>
                    <a:r>
                      <a:rPr lang="en-US" sz="1400" b="1" dirty="0"/>
                      <a:t>Debenhams</a:t>
                    </a:r>
                    <a:r>
                      <a:rPr lang="en-US" sz="1400" dirty="0"/>
                      <a:t>
16</a:t>
                    </a:r>
                    <a:r>
                      <a:rPr lang="en-US" sz="1400" dirty="0" smtClean="0"/>
                      <a:t>% (</a:t>
                    </a:r>
                    <a:r>
                      <a:rPr lang="en-US" sz="1400" dirty="0" smtClean="0">
                        <a:solidFill>
                          <a:srgbClr val="FF0000"/>
                        </a:solidFill>
                      </a:rPr>
                      <a:t>-1%</a:t>
                    </a:r>
                    <a:r>
                      <a:rPr lang="en-US" sz="1400" dirty="0" smtClean="0"/>
                      <a:t>)</a:t>
                    </a:r>
                    <a:endParaRPr lang="en-US" dirty="0"/>
                  </a:p>
                </c:rich>
              </c:tx>
              <c:dLblPos val="outEnd"/>
              <c:showCatName val="1"/>
              <c:showPercent val="1"/>
            </c:dLbl>
            <c:dLbl>
              <c:idx val="3"/>
              <c:layout/>
              <c:tx>
                <c:rich>
                  <a:bodyPr/>
                  <a:lstStyle/>
                  <a:p>
                    <a:r>
                      <a:rPr lang="en-US" sz="1400" b="1" dirty="0"/>
                      <a:t>House of Fraser</a:t>
                    </a:r>
                    <a:r>
                      <a:rPr lang="en-US" sz="1400" dirty="0"/>
                      <a:t>
8</a:t>
                    </a:r>
                    <a:r>
                      <a:rPr lang="en-US" sz="1400" dirty="0" smtClean="0"/>
                      <a:t>% (</a:t>
                    </a:r>
                    <a:r>
                      <a:rPr lang="en-US" sz="1400" dirty="0" smtClean="0">
                        <a:solidFill>
                          <a:srgbClr val="FFC000"/>
                        </a:solidFill>
                      </a:rPr>
                      <a:t>0%</a:t>
                    </a:r>
                    <a:r>
                      <a:rPr lang="en-US" sz="1400" dirty="0" smtClean="0"/>
                      <a:t>)</a:t>
                    </a:r>
                    <a:endParaRPr lang="en-US" dirty="0"/>
                  </a:p>
                </c:rich>
              </c:tx>
              <c:dLblPos val="outEnd"/>
              <c:showCatName val="1"/>
              <c:showPercent val="1"/>
            </c:dLbl>
            <c:dLbl>
              <c:idx val="4"/>
              <c:layout/>
              <c:tx>
                <c:rich>
                  <a:bodyPr/>
                  <a:lstStyle/>
                  <a:p>
                    <a:r>
                      <a:rPr lang="en-US" sz="1400" b="1" dirty="0"/>
                      <a:t>Harrods</a:t>
                    </a:r>
                    <a:r>
                      <a:rPr lang="en-US" sz="1400" dirty="0"/>
                      <a:t>
7</a:t>
                    </a:r>
                    <a:r>
                      <a:rPr lang="en-US" sz="1400" dirty="0" smtClean="0"/>
                      <a:t>% (</a:t>
                    </a:r>
                    <a:r>
                      <a:rPr lang="en-US" sz="1400" dirty="0" smtClean="0">
                        <a:solidFill>
                          <a:srgbClr val="00B050"/>
                        </a:solidFill>
                      </a:rPr>
                      <a:t>+5%</a:t>
                    </a:r>
                    <a:r>
                      <a:rPr lang="en-US" sz="1400" dirty="0" smtClean="0"/>
                      <a:t>)</a:t>
                    </a:r>
                    <a:endParaRPr lang="en-US" dirty="0"/>
                  </a:p>
                </c:rich>
              </c:tx>
              <c:dLblPos val="outEnd"/>
              <c:showCatName val="1"/>
              <c:showPercent val="1"/>
            </c:dLbl>
            <c:dLbl>
              <c:idx val="5"/>
              <c:layout/>
              <c:tx>
                <c:rich>
                  <a:bodyPr/>
                  <a:lstStyle/>
                  <a:p>
                    <a:r>
                      <a:rPr lang="en-US" sz="1400" b="1" dirty="0"/>
                      <a:t>Selfridges</a:t>
                    </a:r>
                    <a:r>
                      <a:rPr lang="en-US" sz="1400" dirty="0"/>
                      <a:t>
7</a:t>
                    </a:r>
                    <a:r>
                      <a:rPr lang="en-US" sz="1400" dirty="0" smtClean="0"/>
                      <a:t>% (</a:t>
                    </a:r>
                    <a:r>
                      <a:rPr lang="en-US" sz="1400" dirty="0" smtClean="0">
                        <a:solidFill>
                          <a:srgbClr val="00B050"/>
                        </a:solidFill>
                      </a:rPr>
                      <a:t>+5%</a:t>
                    </a:r>
                    <a:r>
                      <a:rPr lang="en-US" sz="1400" dirty="0" smtClean="0"/>
                      <a:t>)</a:t>
                    </a:r>
                    <a:endParaRPr lang="en-US" dirty="0"/>
                  </a:p>
                </c:rich>
              </c:tx>
              <c:dLblPos val="outEnd"/>
              <c:showCatName val="1"/>
              <c:showPercent val="1"/>
            </c:dLbl>
            <c:dLbl>
              <c:idx val="6"/>
              <c:layout/>
              <c:tx>
                <c:rich>
                  <a:bodyPr/>
                  <a:lstStyle/>
                  <a:p>
                    <a:r>
                      <a:rPr lang="en-US" sz="1400" b="1" dirty="0"/>
                      <a:t>Other</a:t>
                    </a:r>
                    <a:r>
                      <a:rPr lang="en-US" sz="1400" dirty="0"/>
                      <a:t>
9</a:t>
                    </a:r>
                    <a:r>
                      <a:rPr lang="en-US" sz="1400" dirty="0" smtClean="0"/>
                      <a:t>% (</a:t>
                    </a:r>
                    <a:r>
                      <a:rPr lang="en-US" sz="1400" dirty="0" smtClean="0">
                        <a:solidFill>
                          <a:srgbClr val="FF0000"/>
                        </a:solidFill>
                      </a:rPr>
                      <a:t>-7%</a:t>
                    </a:r>
                    <a:r>
                      <a:rPr lang="en-US" sz="1400" dirty="0" smtClean="0"/>
                      <a:t>)</a:t>
                    </a:r>
                    <a:endParaRPr lang="en-US" dirty="0"/>
                  </a:p>
                </c:rich>
              </c:tx>
              <c:dLblPos val="outEnd"/>
              <c:showCatName val="1"/>
              <c:showPercent val="1"/>
            </c:dLbl>
            <c:txPr>
              <a:bodyPr/>
              <a:lstStyle/>
              <a:p>
                <a:pPr>
                  <a:defRPr sz="1400" b="0"/>
                </a:pPr>
                <a:endParaRPr lang="en-US"/>
              </a:p>
            </c:txPr>
            <c:dLblPos val="outEnd"/>
            <c:showCatName val="1"/>
            <c:showPercent val="1"/>
            <c:showLeaderLines val="1"/>
          </c:dLbls>
          <c:cat>
            <c:strRef>
              <c:f>'Company Market Shares'!$B$3:$H$3</c:f>
              <c:strCache>
                <c:ptCount val="7"/>
                <c:pt idx="0">
                  <c:v>Marks &amp; Spencer</c:v>
                </c:pt>
                <c:pt idx="1">
                  <c:v>John Lewis</c:v>
                </c:pt>
                <c:pt idx="2">
                  <c:v>Debenhams</c:v>
                </c:pt>
                <c:pt idx="3">
                  <c:v>House of Fraser</c:v>
                </c:pt>
                <c:pt idx="4">
                  <c:v>Harrods</c:v>
                </c:pt>
                <c:pt idx="5">
                  <c:v>Selfridges</c:v>
                </c:pt>
                <c:pt idx="6">
                  <c:v>Other</c:v>
                </c:pt>
              </c:strCache>
            </c:strRef>
          </c:cat>
          <c:val>
            <c:numRef>
              <c:f>'Company Market Shares'!$B$4:$H$4</c:f>
              <c:numCache>
                <c:formatCode>0.00%</c:formatCode>
                <c:ptCount val="7"/>
                <c:pt idx="0">
                  <c:v>0.28600000000000014</c:v>
                </c:pt>
                <c:pt idx="1">
                  <c:v>0.24300000000000008</c:v>
                </c:pt>
                <c:pt idx="2">
                  <c:v>0.16300000000000001</c:v>
                </c:pt>
                <c:pt idx="3">
                  <c:v>8.2000000000000003E-2</c:v>
                </c:pt>
                <c:pt idx="4">
                  <c:v>7.1999999999999995E-2</c:v>
                </c:pt>
                <c:pt idx="5" formatCode="0%">
                  <c:v>7.0000000000000021E-2</c:v>
                </c:pt>
                <c:pt idx="6">
                  <c:v>8.4000000000000047E-2</c:v>
                </c:pt>
              </c:numCache>
            </c:numRef>
          </c:val>
        </c:ser>
        <c:dLbls>
          <c:showCatName val="1"/>
          <c:showPercent val="1"/>
        </c:dLbls>
        <c:firstSliceAng val="0"/>
      </c:pieChart>
    </c:plotArea>
    <c:plotVisOnly val="1"/>
    <c:dispBlanksAs val="zero"/>
  </c:chart>
  <c:externalData r:id="rId1"/>
</c:chartSpac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4974F8-A1C0-492C-B0CF-9E1949E145CD}"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GB"/>
        </a:p>
      </dgm:t>
    </dgm:pt>
    <dgm:pt modelId="{F418848A-441D-4AF0-9687-BA8CFF222DD2}">
      <dgm:prSet phldrT="[Text]"/>
      <dgm:spPr>
        <a:solidFill>
          <a:schemeClr val="accent5"/>
        </a:solidFill>
      </dgm:spPr>
      <dgm:t>
        <a:bodyPr/>
        <a:lstStyle/>
        <a:p>
          <a:r>
            <a:rPr lang="en-GB"/>
            <a:t>Brand proposition</a:t>
          </a:r>
        </a:p>
      </dgm:t>
    </dgm:pt>
    <dgm:pt modelId="{C683F2B2-19E2-4BD1-807F-36A6E25D7AD3}" type="parTrans" cxnId="{D9EE034F-373A-4CA1-A0AB-F9168D92CA97}">
      <dgm:prSet/>
      <dgm:spPr/>
      <dgm:t>
        <a:bodyPr/>
        <a:lstStyle/>
        <a:p>
          <a:endParaRPr lang="en-GB"/>
        </a:p>
      </dgm:t>
    </dgm:pt>
    <dgm:pt modelId="{EE318B96-218B-44EB-9993-BF8D35777E9C}" type="sibTrans" cxnId="{D9EE034F-373A-4CA1-A0AB-F9168D92CA97}">
      <dgm:prSet/>
      <dgm:spPr/>
      <dgm:t>
        <a:bodyPr/>
        <a:lstStyle/>
        <a:p>
          <a:endParaRPr lang="en-GB"/>
        </a:p>
      </dgm:t>
    </dgm:pt>
    <dgm:pt modelId="{39B81C72-4BED-4B1C-A01C-D65AD9A50645}">
      <dgm:prSet phldrT="[Text]"/>
      <dgm:spPr/>
      <dgm:t>
        <a:bodyPr/>
        <a:lstStyle/>
        <a:p>
          <a:r>
            <a:rPr lang="en-GB"/>
            <a:t>Target market</a:t>
          </a:r>
        </a:p>
      </dgm:t>
    </dgm:pt>
    <dgm:pt modelId="{04A5A39F-5AA7-41AB-81BD-6C60FC48AACA}" type="parTrans" cxnId="{D19F198E-9487-4BD4-9638-AB39C14E5E75}">
      <dgm:prSet/>
      <dgm:spPr/>
      <dgm:t>
        <a:bodyPr/>
        <a:lstStyle/>
        <a:p>
          <a:endParaRPr lang="en-GB"/>
        </a:p>
      </dgm:t>
    </dgm:pt>
    <dgm:pt modelId="{A1FAEF3F-324E-440F-AFA8-49C0BEBC45A6}" type="sibTrans" cxnId="{D19F198E-9487-4BD4-9638-AB39C14E5E75}">
      <dgm:prSet/>
      <dgm:spPr/>
      <dgm:t>
        <a:bodyPr/>
        <a:lstStyle/>
        <a:p>
          <a:endParaRPr lang="en-GB"/>
        </a:p>
      </dgm:t>
    </dgm:pt>
    <dgm:pt modelId="{A3B2F774-AAEC-4A96-A4D3-D87C8F1057FA}">
      <dgm:prSet phldrT="[Text]"/>
      <dgm:spPr/>
      <dgm:t>
        <a:bodyPr/>
        <a:lstStyle/>
        <a:p>
          <a:r>
            <a:rPr lang="en-GB"/>
            <a:t>Product sectors</a:t>
          </a:r>
        </a:p>
      </dgm:t>
    </dgm:pt>
    <dgm:pt modelId="{25D14D66-697C-4DE3-A937-5E41AB6726BF}" type="parTrans" cxnId="{018E13B4-7886-4332-93C8-559862AD7E97}">
      <dgm:prSet/>
      <dgm:spPr/>
      <dgm:t>
        <a:bodyPr/>
        <a:lstStyle/>
        <a:p>
          <a:endParaRPr lang="en-GB"/>
        </a:p>
      </dgm:t>
    </dgm:pt>
    <dgm:pt modelId="{34598707-F2C8-4A79-844C-94A1AFB5C068}" type="sibTrans" cxnId="{018E13B4-7886-4332-93C8-559862AD7E97}">
      <dgm:prSet/>
      <dgm:spPr/>
      <dgm:t>
        <a:bodyPr/>
        <a:lstStyle/>
        <a:p>
          <a:endParaRPr lang="en-GB"/>
        </a:p>
      </dgm:t>
    </dgm:pt>
    <dgm:pt modelId="{9ED95C50-52F2-496C-833E-B6D4A91329CA}">
      <dgm:prSet phldrT="[Text]"/>
      <dgm:spPr/>
      <dgm:t>
        <a:bodyPr/>
        <a:lstStyle/>
        <a:p>
          <a:r>
            <a:rPr lang="en-GB" dirty="0"/>
            <a:t>Price positioning</a:t>
          </a:r>
        </a:p>
      </dgm:t>
    </dgm:pt>
    <dgm:pt modelId="{15BBAB6B-2815-42C7-907E-37FEA7BA9411}" type="parTrans" cxnId="{4BD78910-AC00-4349-923C-2142914517CC}">
      <dgm:prSet/>
      <dgm:spPr/>
      <dgm:t>
        <a:bodyPr/>
        <a:lstStyle/>
        <a:p>
          <a:endParaRPr lang="en-GB"/>
        </a:p>
      </dgm:t>
    </dgm:pt>
    <dgm:pt modelId="{C2D17694-38F1-4A18-88A4-A8DCC64D6378}" type="sibTrans" cxnId="{4BD78910-AC00-4349-923C-2142914517CC}">
      <dgm:prSet/>
      <dgm:spPr/>
      <dgm:t>
        <a:bodyPr/>
        <a:lstStyle/>
        <a:p>
          <a:endParaRPr lang="en-GB"/>
        </a:p>
      </dgm:t>
    </dgm:pt>
    <dgm:pt modelId="{05A803EF-3814-4376-B409-A81A98B63893}">
      <dgm:prSet phldrT="[Text]"/>
      <dgm:spPr/>
      <dgm:t>
        <a:bodyPr/>
        <a:lstStyle/>
        <a:p>
          <a:r>
            <a:rPr lang="en-GB"/>
            <a:t>Competitors</a:t>
          </a:r>
        </a:p>
      </dgm:t>
    </dgm:pt>
    <dgm:pt modelId="{A804BA71-6EB3-4B38-BAE0-76E42CA4A205}" type="parTrans" cxnId="{9ABB9126-1F05-422D-A370-177609AD45FA}">
      <dgm:prSet/>
      <dgm:spPr/>
      <dgm:t>
        <a:bodyPr/>
        <a:lstStyle/>
        <a:p>
          <a:endParaRPr lang="en-GB"/>
        </a:p>
      </dgm:t>
    </dgm:pt>
    <dgm:pt modelId="{3356C649-36D9-4BD3-BCEE-25F2E33FD4FB}" type="sibTrans" cxnId="{9ABB9126-1F05-422D-A370-177609AD45FA}">
      <dgm:prSet/>
      <dgm:spPr/>
      <dgm:t>
        <a:bodyPr/>
        <a:lstStyle/>
        <a:p>
          <a:endParaRPr lang="en-GB"/>
        </a:p>
      </dgm:t>
    </dgm:pt>
    <dgm:pt modelId="{521129E6-7F21-4AEE-A805-CA728C4484D7}">
      <dgm:prSet phldrT="[Text]"/>
      <dgm:spPr/>
      <dgm:t>
        <a:bodyPr/>
        <a:lstStyle/>
        <a:p>
          <a:r>
            <a:rPr lang="en-GB"/>
            <a:t>Sub-brands</a:t>
          </a:r>
        </a:p>
      </dgm:t>
    </dgm:pt>
    <dgm:pt modelId="{D18645C8-C242-4894-AB3B-DA29E5F77642}" type="parTrans" cxnId="{B1F51388-496A-4FAB-AAAF-54757468CF9F}">
      <dgm:prSet/>
      <dgm:spPr/>
      <dgm:t>
        <a:bodyPr/>
        <a:lstStyle/>
        <a:p>
          <a:endParaRPr lang="en-GB"/>
        </a:p>
      </dgm:t>
    </dgm:pt>
    <dgm:pt modelId="{E3688D97-ADA4-494A-80DE-6C8CB84495EE}" type="sibTrans" cxnId="{B1F51388-496A-4FAB-AAAF-54757468CF9F}">
      <dgm:prSet/>
      <dgm:spPr/>
      <dgm:t>
        <a:bodyPr/>
        <a:lstStyle/>
        <a:p>
          <a:endParaRPr lang="en-GB"/>
        </a:p>
      </dgm:t>
    </dgm:pt>
    <dgm:pt modelId="{C4B4BE64-42DB-4025-9DC3-987F2C10BAB7}">
      <dgm:prSet phldrT="[Text]"/>
      <dgm:spPr/>
      <dgm:t>
        <a:bodyPr/>
        <a:lstStyle/>
        <a:p>
          <a:r>
            <a:rPr lang="en-GB"/>
            <a:t>Typical store size and location</a:t>
          </a:r>
        </a:p>
      </dgm:t>
    </dgm:pt>
    <dgm:pt modelId="{A07564DA-0D47-408D-8775-47781982CBD8}" type="parTrans" cxnId="{F3800AD2-722A-45D9-B55A-5DE63C6EF185}">
      <dgm:prSet/>
      <dgm:spPr/>
      <dgm:t>
        <a:bodyPr/>
        <a:lstStyle/>
        <a:p>
          <a:endParaRPr lang="en-GB"/>
        </a:p>
      </dgm:t>
    </dgm:pt>
    <dgm:pt modelId="{DBA8D0A2-6BDE-4B7A-BB91-C6216985F017}" type="sibTrans" cxnId="{F3800AD2-722A-45D9-B55A-5DE63C6EF185}">
      <dgm:prSet/>
      <dgm:spPr/>
      <dgm:t>
        <a:bodyPr/>
        <a:lstStyle/>
        <a:p>
          <a:endParaRPr lang="en-GB"/>
        </a:p>
      </dgm:t>
    </dgm:pt>
    <dgm:pt modelId="{9EFF7325-D270-4F02-BEF9-1EF2D147E413}">
      <dgm:prSet phldrT="[Text]"/>
      <dgm:spPr/>
      <dgm:t>
        <a:bodyPr/>
        <a:lstStyle/>
        <a:p>
          <a:r>
            <a:rPr lang="en-GB" dirty="0"/>
            <a:t>Store format and ambience</a:t>
          </a:r>
        </a:p>
      </dgm:t>
    </dgm:pt>
    <dgm:pt modelId="{4293B97D-639F-4FA4-97EA-B62FB2A1733D}" type="parTrans" cxnId="{39288AED-73F7-48A7-B8F2-FA057F6671E5}">
      <dgm:prSet/>
      <dgm:spPr/>
      <dgm:t>
        <a:bodyPr/>
        <a:lstStyle/>
        <a:p>
          <a:endParaRPr lang="en-GB"/>
        </a:p>
      </dgm:t>
    </dgm:pt>
    <dgm:pt modelId="{8BDB85EB-DF17-455C-AC27-6EFB38E4E0B7}" type="sibTrans" cxnId="{39288AED-73F7-48A7-B8F2-FA057F6671E5}">
      <dgm:prSet/>
      <dgm:spPr/>
      <dgm:t>
        <a:bodyPr/>
        <a:lstStyle/>
        <a:p>
          <a:endParaRPr lang="en-GB"/>
        </a:p>
      </dgm:t>
    </dgm:pt>
    <dgm:pt modelId="{B7535772-3126-4BBB-A087-37319E309E34}">
      <dgm:prSet phldrT="[Text]"/>
      <dgm:spPr/>
      <dgm:t>
        <a:bodyPr/>
        <a:lstStyle/>
        <a:p>
          <a:r>
            <a:rPr lang="en-GB"/>
            <a:t>Services</a:t>
          </a:r>
        </a:p>
      </dgm:t>
    </dgm:pt>
    <dgm:pt modelId="{89ED08D9-CB13-4C48-B0F7-B545B4D549BB}" type="parTrans" cxnId="{C645A28D-7E28-4CAC-B81F-07DC94992566}">
      <dgm:prSet/>
      <dgm:spPr/>
      <dgm:t>
        <a:bodyPr/>
        <a:lstStyle/>
        <a:p>
          <a:endParaRPr lang="en-GB"/>
        </a:p>
      </dgm:t>
    </dgm:pt>
    <dgm:pt modelId="{3D649988-7E19-4FDD-A50B-8118094581E9}" type="sibTrans" cxnId="{C645A28D-7E28-4CAC-B81F-07DC94992566}">
      <dgm:prSet/>
      <dgm:spPr/>
      <dgm:t>
        <a:bodyPr/>
        <a:lstStyle/>
        <a:p>
          <a:endParaRPr lang="en-GB"/>
        </a:p>
      </dgm:t>
    </dgm:pt>
    <dgm:pt modelId="{8A73C635-FBCB-491A-89BC-53BC81AFFF9D}" type="pres">
      <dgm:prSet presAssocID="{5E4974F8-A1C0-492C-B0CF-9E1949E145CD}" presName="cycle" presStyleCnt="0">
        <dgm:presLayoutVars>
          <dgm:chMax val="1"/>
          <dgm:dir/>
          <dgm:animLvl val="ctr"/>
          <dgm:resizeHandles val="exact"/>
        </dgm:presLayoutVars>
      </dgm:prSet>
      <dgm:spPr/>
      <dgm:t>
        <a:bodyPr/>
        <a:lstStyle/>
        <a:p>
          <a:endParaRPr lang="en-GB"/>
        </a:p>
      </dgm:t>
    </dgm:pt>
    <dgm:pt modelId="{3275D7DF-C30B-4C52-B22C-FB7F21B234CD}" type="pres">
      <dgm:prSet presAssocID="{F418848A-441D-4AF0-9687-BA8CFF222DD2}" presName="centerShape" presStyleLbl="node0" presStyleIdx="0" presStyleCnt="1"/>
      <dgm:spPr/>
      <dgm:t>
        <a:bodyPr/>
        <a:lstStyle/>
        <a:p>
          <a:endParaRPr lang="en-GB"/>
        </a:p>
      </dgm:t>
    </dgm:pt>
    <dgm:pt modelId="{EAD420D8-A802-4F2E-B855-1BDF3815D0ED}" type="pres">
      <dgm:prSet presAssocID="{04A5A39F-5AA7-41AB-81BD-6C60FC48AACA}" presName="Name9" presStyleLbl="parChTrans1D2" presStyleIdx="0" presStyleCnt="8"/>
      <dgm:spPr/>
      <dgm:t>
        <a:bodyPr/>
        <a:lstStyle/>
        <a:p>
          <a:endParaRPr lang="en-GB"/>
        </a:p>
      </dgm:t>
    </dgm:pt>
    <dgm:pt modelId="{738E88A4-1DE9-4A3C-B497-F591D1D55654}" type="pres">
      <dgm:prSet presAssocID="{04A5A39F-5AA7-41AB-81BD-6C60FC48AACA}" presName="connTx" presStyleLbl="parChTrans1D2" presStyleIdx="0" presStyleCnt="8"/>
      <dgm:spPr/>
      <dgm:t>
        <a:bodyPr/>
        <a:lstStyle/>
        <a:p>
          <a:endParaRPr lang="en-GB"/>
        </a:p>
      </dgm:t>
    </dgm:pt>
    <dgm:pt modelId="{248BADEF-8FAE-4A98-8101-C14D340D1057}" type="pres">
      <dgm:prSet presAssocID="{39B81C72-4BED-4B1C-A01C-D65AD9A50645}" presName="node" presStyleLbl="node1" presStyleIdx="0" presStyleCnt="8">
        <dgm:presLayoutVars>
          <dgm:bulletEnabled val="1"/>
        </dgm:presLayoutVars>
      </dgm:prSet>
      <dgm:spPr/>
      <dgm:t>
        <a:bodyPr/>
        <a:lstStyle/>
        <a:p>
          <a:endParaRPr lang="en-GB"/>
        </a:p>
      </dgm:t>
    </dgm:pt>
    <dgm:pt modelId="{1668A582-7C32-4C73-97B5-709655FFB50E}" type="pres">
      <dgm:prSet presAssocID="{25D14D66-697C-4DE3-A937-5E41AB6726BF}" presName="Name9" presStyleLbl="parChTrans1D2" presStyleIdx="1" presStyleCnt="8"/>
      <dgm:spPr/>
      <dgm:t>
        <a:bodyPr/>
        <a:lstStyle/>
        <a:p>
          <a:endParaRPr lang="en-GB"/>
        </a:p>
      </dgm:t>
    </dgm:pt>
    <dgm:pt modelId="{6A12A49B-C055-48F9-B448-8EC5EAD4AF85}" type="pres">
      <dgm:prSet presAssocID="{25D14D66-697C-4DE3-A937-5E41AB6726BF}" presName="connTx" presStyleLbl="parChTrans1D2" presStyleIdx="1" presStyleCnt="8"/>
      <dgm:spPr/>
      <dgm:t>
        <a:bodyPr/>
        <a:lstStyle/>
        <a:p>
          <a:endParaRPr lang="en-GB"/>
        </a:p>
      </dgm:t>
    </dgm:pt>
    <dgm:pt modelId="{6C26F7AC-F5BC-45A6-9AB1-2853BF50158A}" type="pres">
      <dgm:prSet presAssocID="{A3B2F774-AAEC-4A96-A4D3-D87C8F1057FA}" presName="node" presStyleLbl="node1" presStyleIdx="1" presStyleCnt="8">
        <dgm:presLayoutVars>
          <dgm:bulletEnabled val="1"/>
        </dgm:presLayoutVars>
      </dgm:prSet>
      <dgm:spPr/>
      <dgm:t>
        <a:bodyPr/>
        <a:lstStyle/>
        <a:p>
          <a:endParaRPr lang="en-GB"/>
        </a:p>
      </dgm:t>
    </dgm:pt>
    <dgm:pt modelId="{7D46E4FE-F7F6-41A1-A54C-6BF2F2F54D4C}" type="pres">
      <dgm:prSet presAssocID="{15BBAB6B-2815-42C7-907E-37FEA7BA9411}" presName="Name9" presStyleLbl="parChTrans1D2" presStyleIdx="2" presStyleCnt="8"/>
      <dgm:spPr/>
      <dgm:t>
        <a:bodyPr/>
        <a:lstStyle/>
        <a:p>
          <a:endParaRPr lang="en-GB"/>
        </a:p>
      </dgm:t>
    </dgm:pt>
    <dgm:pt modelId="{D1D4319F-E724-47A7-8260-029836199747}" type="pres">
      <dgm:prSet presAssocID="{15BBAB6B-2815-42C7-907E-37FEA7BA9411}" presName="connTx" presStyleLbl="parChTrans1D2" presStyleIdx="2" presStyleCnt="8"/>
      <dgm:spPr/>
      <dgm:t>
        <a:bodyPr/>
        <a:lstStyle/>
        <a:p>
          <a:endParaRPr lang="en-GB"/>
        </a:p>
      </dgm:t>
    </dgm:pt>
    <dgm:pt modelId="{022599DB-689D-4031-A579-37112517358B}" type="pres">
      <dgm:prSet presAssocID="{9ED95C50-52F2-496C-833E-B6D4A91329CA}" presName="node" presStyleLbl="node1" presStyleIdx="2" presStyleCnt="8">
        <dgm:presLayoutVars>
          <dgm:bulletEnabled val="1"/>
        </dgm:presLayoutVars>
      </dgm:prSet>
      <dgm:spPr/>
      <dgm:t>
        <a:bodyPr/>
        <a:lstStyle/>
        <a:p>
          <a:endParaRPr lang="en-GB"/>
        </a:p>
      </dgm:t>
    </dgm:pt>
    <dgm:pt modelId="{C28F3ABA-3FE6-4744-9C02-7F972029FAF0}" type="pres">
      <dgm:prSet presAssocID="{A804BA71-6EB3-4B38-BAE0-76E42CA4A205}" presName="Name9" presStyleLbl="parChTrans1D2" presStyleIdx="3" presStyleCnt="8"/>
      <dgm:spPr/>
      <dgm:t>
        <a:bodyPr/>
        <a:lstStyle/>
        <a:p>
          <a:endParaRPr lang="en-GB"/>
        </a:p>
      </dgm:t>
    </dgm:pt>
    <dgm:pt modelId="{58880C0F-E0B4-4E07-BC64-A96ADD638C7C}" type="pres">
      <dgm:prSet presAssocID="{A804BA71-6EB3-4B38-BAE0-76E42CA4A205}" presName="connTx" presStyleLbl="parChTrans1D2" presStyleIdx="3" presStyleCnt="8"/>
      <dgm:spPr/>
      <dgm:t>
        <a:bodyPr/>
        <a:lstStyle/>
        <a:p>
          <a:endParaRPr lang="en-GB"/>
        </a:p>
      </dgm:t>
    </dgm:pt>
    <dgm:pt modelId="{C85B4148-F39A-482F-A345-07585DDCD7B4}" type="pres">
      <dgm:prSet presAssocID="{05A803EF-3814-4376-B409-A81A98B63893}" presName="node" presStyleLbl="node1" presStyleIdx="3" presStyleCnt="8">
        <dgm:presLayoutVars>
          <dgm:bulletEnabled val="1"/>
        </dgm:presLayoutVars>
      </dgm:prSet>
      <dgm:spPr/>
      <dgm:t>
        <a:bodyPr/>
        <a:lstStyle/>
        <a:p>
          <a:endParaRPr lang="en-GB"/>
        </a:p>
      </dgm:t>
    </dgm:pt>
    <dgm:pt modelId="{60D96DAA-1E80-4CB2-8470-95004346C951}" type="pres">
      <dgm:prSet presAssocID="{D18645C8-C242-4894-AB3B-DA29E5F77642}" presName="Name9" presStyleLbl="parChTrans1D2" presStyleIdx="4" presStyleCnt="8"/>
      <dgm:spPr/>
      <dgm:t>
        <a:bodyPr/>
        <a:lstStyle/>
        <a:p>
          <a:endParaRPr lang="en-GB"/>
        </a:p>
      </dgm:t>
    </dgm:pt>
    <dgm:pt modelId="{835DFB76-7A0D-4B95-B64F-D0CE957D26F6}" type="pres">
      <dgm:prSet presAssocID="{D18645C8-C242-4894-AB3B-DA29E5F77642}" presName="connTx" presStyleLbl="parChTrans1D2" presStyleIdx="4" presStyleCnt="8"/>
      <dgm:spPr/>
      <dgm:t>
        <a:bodyPr/>
        <a:lstStyle/>
        <a:p>
          <a:endParaRPr lang="en-GB"/>
        </a:p>
      </dgm:t>
    </dgm:pt>
    <dgm:pt modelId="{FA4D2DB5-66DA-43A3-B249-CA19A272128B}" type="pres">
      <dgm:prSet presAssocID="{521129E6-7F21-4AEE-A805-CA728C4484D7}" presName="node" presStyleLbl="node1" presStyleIdx="4" presStyleCnt="8">
        <dgm:presLayoutVars>
          <dgm:bulletEnabled val="1"/>
        </dgm:presLayoutVars>
      </dgm:prSet>
      <dgm:spPr/>
      <dgm:t>
        <a:bodyPr/>
        <a:lstStyle/>
        <a:p>
          <a:endParaRPr lang="en-GB"/>
        </a:p>
      </dgm:t>
    </dgm:pt>
    <dgm:pt modelId="{955486BD-F82F-4D7C-B8EE-591844A75678}" type="pres">
      <dgm:prSet presAssocID="{A07564DA-0D47-408D-8775-47781982CBD8}" presName="Name9" presStyleLbl="parChTrans1D2" presStyleIdx="5" presStyleCnt="8"/>
      <dgm:spPr/>
      <dgm:t>
        <a:bodyPr/>
        <a:lstStyle/>
        <a:p>
          <a:endParaRPr lang="en-GB"/>
        </a:p>
      </dgm:t>
    </dgm:pt>
    <dgm:pt modelId="{B927D027-6997-439D-971E-9A9CBA0B5A6C}" type="pres">
      <dgm:prSet presAssocID="{A07564DA-0D47-408D-8775-47781982CBD8}" presName="connTx" presStyleLbl="parChTrans1D2" presStyleIdx="5" presStyleCnt="8"/>
      <dgm:spPr/>
      <dgm:t>
        <a:bodyPr/>
        <a:lstStyle/>
        <a:p>
          <a:endParaRPr lang="en-GB"/>
        </a:p>
      </dgm:t>
    </dgm:pt>
    <dgm:pt modelId="{E39E0C9F-F4FE-43EE-90D4-34DD00FD585D}" type="pres">
      <dgm:prSet presAssocID="{C4B4BE64-42DB-4025-9DC3-987F2C10BAB7}" presName="node" presStyleLbl="node1" presStyleIdx="5" presStyleCnt="8">
        <dgm:presLayoutVars>
          <dgm:bulletEnabled val="1"/>
        </dgm:presLayoutVars>
      </dgm:prSet>
      <dgm:spPr/>
      <dgm:t>
        <a:bodyPr/>
        <a:lstStyle/>
        <a:p>
          <a:endParaRPr lang="en-GB"/>
        </a:p>
      </dgm:t>
    </dgm:pt>
    <dgm:pt modelId="{3039F7D8-9809-4CCB-B6E9-5F28C7008542}" type="pres">
      <dgm:prSet presAssocID="{4293B97D-639F-4FA4-97EA-B62FB2A1733D}" presName="Name9" presStyleLbl="parChTrans1D2" presStyleIdx="6" presStyleCnt="8"/>
      <dgm:spPr/>
      <dgm:t>
        <a:bodyPr/>
        <a:lstStyle/>
        <a:p>
          <a:endParaRPr lang="en-GB"/>
        </a:p>
      </dgm:t>
    </dgm:pt>
    <dgm:pt modelId="{48F45355-07C7-4E7C-8CEF-1604926E6D39}" type="pres">
      <dgm:prSet presAssocID="{4293B97D-639F-4FA4-97EA-B62FB2A1733D}" presName="connTx" presStyleLbl="parChTrans1D2" presStyleIdx="6" presStyleCnt="8"/>
      <dgm:spPr/>
      <dgm:t>
        <a:bodyPr/>
        <a:lstStyle/>
        <a:p>
          <a:endParaRPr lang="en-GB"/>
        </a:p>
      </dgm:t>
    </dgm:pt>
    <dgm:pt modelId="{E0BCA79C-AAD9-4C59-BCA9-7D22FE977580}" type="pres">
      <dgm:prSet presAssocID="{9EFF7325-D270-4F02-BEF9-1EF2D147E413}" presName="node" presStyleLbl="node1" presStyleIdx="6" presStyleCnt="8">
        <dgm:presLayoutVars>
          <dgm:bulletEnabled val="1"/>
        </dgm:presLayoutVars>
      </dgm:prSet>
      <dgm:spPr/>
      <dgm:t>
        <a:bodyPr/>
        <a:lstStyle/>
        <a:p>
          <a:endParaRPr lang="en-GB"/>
        </a:p>
      </dgm:t>
    </dgm:pt>
    <dgm:pt modelId="{752FB41B-9F20-4263-9DA5-A884AFD4DF6B}" type="pres">
      <dgm:prSet presAssocID="{89ED08D9-CB13-4C48-B0F7-B545B4D549BB}" presName="Name9" presStyleLbl="parChTrans1D2" presStyleIdx="7" presStyleCnt="8"/>
      <dgm:spPr/>
      <dgm:t>
        <a:bodyPr/>
        <a:lstStyle/>
        <a:p>
          <a:endParaRPr lang="en-GB"/>
        </a:p>
      </dgm:t>
    </dgm:pt>
    <dgm:pt modelId="{C199B9AB-3BBC-4AD0-8B2E-1BC27A666131}" type="pres">
      <dgm:prSet presAssocID="{89ED08D9-CB13-4C48-B0F7-B545B4D549BB}" presName="connTx" presStyleLbl="parChTrans1D2" presStyleIdx="7" presStyleCnt="8"/>
      <dgm:spPr/>
      <dgm:t>
        <a:bodyPr/>
        <a:lstStyle/>
        <a:p>
          <a:endParaRPr lang="en-GB"/>
        </a:p>
      </dgm:t>
    </dgm:pt>
    <dgm:pt modelId="{EB5FDAAB-0854-46D0-90DC-AE1B5BFB6AC7}" type="pres">
      <dgm:prSet presAssocID="{B7535772-3126-4BBB-A087-37319E309E34}" presName="node" presStyleLbl="node1" presStyleIdx="7" presStyleCnt="8">
        <dgm:presLayoutVars>
          <dgm:bulletEnabled val="1"/>
        </dgm:presLayoutVars>
      </dgm:prSet>
      <dgm:spPr/>
      <dgm:t>
        <a:bodyPr/>
        <a:lstStyle/>
        <a:p>
          <a:endParaRPr lang="en-GB"/>
        </a:p>
      </dgm:t>
    </dgm:pt>
  </dgm:ptLst>
  <dgm:cxnLst>
    <dgm:cxn modelId="{C5E630D1-4D9C-473D-AB05-E184ACB2E4F9}" type="presOf" srcId="{15BBAB6B-2815-42C7-907E-37FEA7BA9411}" destId="{D1D4319F-E724-47A7-8260-029836199747}" srcOrd="1" destOrd="0" presId="urn:microsoft.com/office/officeart/2005/8/layout/radial1"/>
    <dgm:cxn modelId="{12C1446D-DD90-4114-9954-96DAF19715D6}" type="presOf" srcId="{A07564DA-0D47-408D-8775-47781982CBD8}" destId="{B927D027-6997-439D-971E-9A9CBA0B5A6C}" srcOrd="1" destOrd="0" presId="urn:microsoft.com/office/officeart/2005/8/layout/radial1"/>
    <dgm:cxn modelId="{11048741-D491-47C0-9F90-DB40F0711EDD}" type="presOf" srcId="{25D14D66-697C-4DE3-A937-5E41AB6726BF}" destId="{1668A582-7C32-4C73-97B5-709655FFB50E}" srcOrd="0" destOrd="0" presId="urn:microsoft.com/office/officeart/2005/8/layout/radial1"/>
    <dgm:cxn modelId="{F4F03E47-B8AF-45E9-AEA7-DE1B9AE0DA3F}" type="presOf" srcId="{A804BA71-6EB3-4B38-BAE0-76E42CA4A205}" destId="{C28F3ABA-3FE6-4744-9C02-7F972029FAF0}" srcOrd="0" destOrd="0" presId="urn:microsoft.com/office/officeart/2005/8/layout/radial1"/>
    <dgm:cxn modelId="{1B449170-63E5-4158-8E3A-523A598B110B}" type="presOf" srcId="{04A5A39F-5AA7-41AB-81BD-6C60FC48AACA}" destId="{EAD420D8-A802-4F2E-B855-1BDF3815D0ED}" srcOrd="0" destOrd="0" presId="urn:microsoft.com/office/officeart/2005/8/layout/radial1"/>
    <dgm:cxn modelId="{5DE45E4E-51F5-43B2-B249-1DC1AAFF5A9E}" type="presOf" srcId="{D18645C8-C242-4894-AB3B-DA29E5F77642}" destId="{60D96DAA-1E80-4CB2-8470-95004346C951}" srcOrd="0" destOrd="0" presId="urn:microsoft.com/office/officeart/2005/8/layout/radial1"/>
    <dgm:cxn modelId="{C526DC7D-457A-4209-865D-FE2DABB53769}" type="presOf" srcId="{A804BA71-6EB3-4B38-BAE0-76E42CA4A205}" destId="{58880C0F-E0B4-4E07-BC64-A96ADD638C7C}" srcOrd="1" destOrd="0" presId="urn:microsoft.com/office/officeart/2005/8/layout/radial1"/>
    <dgm:cxn modelId="{1B7A9734-DDDF-401A-A285-BA5F95AD622D}" type="presOf" srcId="{39B81C72-4BED-4B1C-A01C-D65AD9A50645}" destId="{248BADEF-8FAE-4A98-8101-C14D340D1057}" srcOrd="0" destOrd="0" presId="urn:microsoft.com/office/officeart/2005/8/layout/radial1"/>
    <dgm:cxn modelId="{05406A54-8341-4771-A33E-397F24B71C98}" type="presOf" srcId="{521129E6-7F21-4AEE-A805-CA728C4484D7}" destId="{FA4D2DB5-66DA-43A3-B249-CA19A272128B}" srcOrd="0" destOrd="0" presId="urn:microsoft.com/office/officeart/2005/8/layout/radial1"/>
    <dgm:cxn modelId="{1032AD09-6408-418D-B1B2-7430622A512D}" type="presOf" srcId="{4293B97D-639F-4FA4-97EA-B62FB2A1733D}" destId="{48F45355-07C7-4E7C-8CEF-1604926E6D39}" srcOrd="1" destOrd="0" presId="urn:microsoft.com/office/officeart/2005/8/layout/radial1"/>
    <dgm:cxn modelId="{A2955C32-0084-4203-8398-27BF694CDE6B}" type="presOf" srcId="{A3B2F774-AAEC-4A96-A4D3-D87C8F1057FA}" destId="{6C26F7AC-F5BC-45A6-9AB1-2853BF50158A}" srcOrd="0" destOrd="0" presId="urn:microsoft.com/office/officeart/2005/8/layout/radial1"/>
    <dgm:cxn modelId="{6C3CA7EA-F4DF-4353-B85F-257E2CE80C57}" type="presOf" srcId="{89ED08D9-CB13-4C48-B0F7-B545B4D549BB}" destId="{752FB41B-9F20-4263-9DA5-A884AFD4DF6B}" srcOrd="0" destOrd="0" presId="urn:microsoft.com/office/officeart/2005/8/layout/radial1"/>
    <dgm:cxn modelId="{80EC0F59-EADA-48C4-80C6-5AFB1123338D}" type="presOf" srcId="{89ED08D9-CB13-4C48-B0F7-B545B4D549BB}" destId="{C199B9AB-3BBC-4AD0-8B2E-1BC27A666131}" srcOrd="1" destOrd="0" presId="urn:microsoft.com/office/officeart/2005/8/layout/radial1"/>
    <dgm:cxn modelId="{27156C8F-421C-45AD-93BE-455BBA7E27F4}" type="presOf" srcId="{B7535772-3126-4BBB-A087-37319E309E34}" destId="{EB5FDAAB-0854-46D0-90DC-AE1B5BFB6AC7}" srcOrd="0" destOrd="0" presId="urn:microsoft.com/office/officeart/2005/8/layout/radial1"/>
    <dgm:cxn modelId="{C645A28D-7E28-4CAC-B81F-07DC94992566}" srcId="{F418848A-441D-4AF0-9687-BA8CFF222DD2}" destId="{B7535772-3126-4BBB-A087-37319E309E34}" srcOrd="7" destOrd="0" parTransId="{89ED08D9-CB13-4C48-B0F7-B545B4D549BB}" sibTransId="{3D649988-7E19-4FDD-A50B-8118094581E9}"/>
    <dgm:cxn modelId="{D9EE034F-373A-4CA1-A0AB-F9168D92CA97}" srcId="{5E4974F8-A1C0-492C-B0CF-9E1949E145CD}" destId="{F418848A-441D-4AF0-9687-BA8CFF222DD2}" srcOrd="0" destOrd="0" parTransId="{C683F2B2-19E2-4BD1-807F-36A6E25D7AD3}" sibTransId="{EE318B96-218B-44EB-9993-BF8D35777E9C}"/>
    <dgm:cxn modelId="{6ED23AEF-FB14-4F20-AB4F-99ABCE5041F1}" type="presOf" srcId="{5E4974F8-A1C0-492C-B0CF-9E1949E145CD}" destId="{8A73C635-FBCB-491A-89BC-53BC81AFFF9D}" srcOrd="0" destOrd="0" presId="urn:microsoft.com/office/officeart/2005/8/layout/radial1"/>
    <dgm:cxn modelId="{231CE045-9EFA-47D9-9B36-0748F75BE797}" type="presOf" srcId="{05A803EF-3814-4376-B409-A81A98B63893}" destId="{C85B4148-F39A-482F-A345-07585DDCD7B4}" srcOrd="0" destOrd="0" presId="urn:microsoft.com/office/officeart/2005/8/layout/radial1"/>
    <dgm:cxn modelId="{340B6C28-1539-44B4-87BE-1C8BD686A073}" type="presOf" srcId="{D18645C8-C242-4894-AB3B-DA29E5F77642}" destId="{835DFB76-7A0D-4B95-B64F-D0CE957D26F6}" srcOrd="1" destOrd="0" presId="urn:microsoft.com/office/officeart/2005/8/layout/radial1"/>
    <dgm:cxn modelId="{5D741D4D-6D4C-4CB8-8B01-BF11DB5CBBEC}" type="presOf" srcId="{C4B4BE64-42DB-4025-9DC3-987F2C10BAB7}" destId="{E39E0C9F-F4FE-43EE-90D4-34DD00FD585D}" srcOrd="0" destOrd="0" presId="urn:microsoft.com/office/officeart/2005/8/layout/radial1"/>
    <dgm:cxn modelId="{8135A063-862C-472D-A80D-78427DDA518B}" type="presOf" srcId="{04A5A39F-5AA7-41AB-81BD-6C60FC48AACA}" destId="{738E88A4-1DE9-4A3C-B497-F591D1D55654}" srcOrd="1" destOrd="0" presId="urn:microsoft.com/office/officeart/2005/8/layout/radial1"/>
    <dgm:cxn modelId="{B1F51388-496A-4FAB-AAAF-54757468CF9F}" srcId="{F418848A-441D-4AF0-9687-BA8CFF222DD2}" destId="{521129E6-7F21-4AEE-A805-CA728C4484D7}" srcOrd="4" destOrd="0" parTransId="{D18645C8-C242-4894-AB3B-DA29E5F77642}" sibTransId="{E3688D97-ADA4-494A-80DE-6C8CB84495EE}"/>
    <dgm:cxn modelId="{859480B6-59A8-435F-A7C2-8166AC832C17}" type="presOf" srcId="{25D14D66-697C-4DE3-A937-5E41AB6726BF}" destId="{6A12A49B-C055-48F9-B448-8EC5EAD4AF85}" srcOrd="1" destOrd="0" presId="urn:microsoft.com/office/officeart/2005/8/layout/radial1"/>
    <dgm:cxn modelId="{39288AED-73F7-48A7-B8F2-FA057F6671E5}" srcId="{F418848A-441D-4AF0-9687-BA8CFF222DD2}" destId="{9EFF7325-D270-4F02-BEF9-1EF2D147E413}" srcOrd="6" destOrd="0" parTransId="{4293B97D-639F-4FA4-97EA-B62FB2A1733D}" sibTransId="{8BDB85EB-DF17-455C-AC27-6EFB38E4E0B7}"/>
    <dgm:cxn modelId="{018E13B4-7886-4332-93C8-559862AD7E97}" srcId="{F418848A-441D-4AF0-9687-BA8CFF222DD2}" destId="{A3B2F774-AAEC-4A96-A4D3-D87C8F1057FA}" srcOrd="1" destOrd="0" parTransId="{25D14D66-697C-4DE3-A937-5E41AB6726BF}" sibTransId="{34598707-F2C8-4A79-844C-94A1AFB5C068}"/>
    <dgm:cxn modelId="{8BC9DA67-94DD-4254-BA93-52206B6A6B5A}" type="presOf" srcId="{4293B97D-639F-4FA4-97EA-B62FB2A1733D}" destId="{3039F7D8-9809-4CCB-B6E9-5F28C7008542}" srcOrd="0" destOrd="0" presId="urn:microsoft.com/office/officeart/2005/8/layout/radial1"/>
    <dgm:cxn modelId="{4BD78910-AC00-4349-923C-2142914517CC}" srcId="{F418848A-441D-4AF0-9687-BA8CFF222DD2}" destId="{9ED95C50-52F2-496C-833E-B6D4A91329CA}" srcOrd="2" destOrd="0" parTransId="{15BBAB6B-2815-42C7-907E-37FEA7BA9411}" sibTransId="{C2D17694-38F1-4A18-88A4-A8DCC64D6378}"/>
    <dgm:cxn modelId="{D19F198E-9487-4BD4-9638-AB39C14E5E75}" srcId="{F418848A-441D-4AF0-9687-BA8CFF222DD2}" destId="{39B81C72-4BED-4B1C-A01C-D65AD9A50645}" srcOrd="0" destOrd="0" parTransId="{04A5A39F-5AA7-41AB-81BD-6C60FC48AACA}" sibTransId="{A1FAEF3F-324E-440F-AFA8-49C0BEBC45A6}"/>
    <dgm:cxn modelId="{5FAEBBCC-EAA9-4372-B71E-950EED50C967}" type="presOf" srcId="{A07564DA-0D47-408D-8775-47781982CBD8}" destId="{955486BD-F82F-4D7C-B8EE-591844A75678}" srcOrd="0" destOrd="0" presId="urn:microsoft.com/office/officeart/2005/8/layout/radial1"/>
    <dgm:cxn modelId="{2293C9EB-6715-4E6A-B9D0-7C8B93085A52}" type="presOf" srcId="{9ED95C50-52F2-496C-833E-B6D4A91329CA}" destId="{022599DB-689D-4031-A579-37112517358B}" srcOrd="0" destOrd="0" presId="urn:microsoft.com/office/officeart/2005/8/layout/radial1"/>
    <dgm:cxn modelId="{E5C1AB24-2BF9-43FA-BCDD-4042BAEA006C}" type="presOf" srcId="{F418848A-441D-4AF0-9687-BA8CFF222DD2}" destId="{3275D7DF-C30B-4C52-B22C-FB7F21B234CD}" srcOrd="0" destOrd="0" presId="urn:microsoft.com/office/officeart/2005/8/layout/radial1"/>
    <dgm:cxn modelId="{F3800AD2-722A-45D9-B55A-5DE63C6EF185}" srcId="{F418848A-441D-4AF0-9687-BA8CFF222DD2}" destId="{C4B4BE64-42DB-4025-9DC3-987F2C10BAB7}" srcOrd="5" destOrd="0" parTransId="{A07564DA-0D47-408D-8775-47781982CBD8}" sibTransId="{DBA8D0A2-6BDE-4B7A-BB91-C6216985F017}"/>
    <dgm:cxn modelId="{76C07F45-335B-47C4-A572-E496BBCA9FA3}" type="presOf" srcId="{9EFF7325-D270-4F02-BEF9-1EF2D147E413}" destId="{E0BCA79C-AAD9-4C59-BCA9-7D22FE977580}" srcOrd="0" destOrd="0" presId="urn:microsoft.com/office/officeart/2005/8/layout/radial1"/>
    <dgm:cxn modelId="{D376C788-A8F4-4457-B199-94ADF3706390}" type="presOf" srcId="{15BBAB6B-2815-42C7-907E-37FEA7BA9411}" destId="{7D46E4FE-F7F6-41A1-A54C-6BF2F2F54D4C}" srcOrd="0" destOrd="0" presId="urn:microsoft.com/office/officeart/2005/8/layout/radial1"/>
    <dgm:cxn modelId="{9ABB9126-1F05-422D-A370-177609AD45FA}" srcId="{F418848A-441D-4AF0-9687-BA8CFF222DD2}" destId="{05A803EF-3814-4376-B409-A81A98B63893}" srcOrd="3" destOrd="0" parTransId="{A804BA71-6EB3-4B38-BAE0-76E42CA4A205}" sibTransId="{3356C649-36D9-4BD3-BCEE-25F2E33FD4FB}"/>
    <dgm:cxn modelId="{7E9D822B-1E65-43AF-9710-1770F31B881C}" type="presParOf" srcId="{8A73C635-FBCB-491A-89BC-53BC81AFFF9D}" destId="{3275D7DF-C30B-4C52-B22C-FB7F21B234CD}" srcOrd="0" destOrd="0" presId="urn:microsoft.com/office/officeart/2005/8/layout/radial1"/>
    <dgm:cxn modelId="{4582882D-FDCE-4908-8230-4D1ADDC28435}" type="presParOf" srcId="{8A73C635-FBCB-491A-89BC-53BC81AFFF9D}" destId="{EAD420D8-A802-4F2E-B855-1BDF3815D0ED}" srcOrd="1" destOrd="0" presId="urn:microsoft.com/office/officeart/2005/8/layout/radial1"/>
    <dgm:cxn modelId="{B5FE9F5C-6D1C-46C0-ADC6-90E0B13026EC}" type="presParOf" srcId="{EAD420D8-A802-4F2E-B855-1BDF3815D0ED}" destId="{738E88A4-1DE9-4A3C-B497-F591D1D55654}" srcOrd="0" destOrd="0" presId="urn:microsoft.com/office/officeart/2005/8/layout/radial1"/>
    <dgm:cxn modelId="{2F9973F8-A8B4-4102-990D-7311150FE8B5}" type="presParOf" srcId="{8A73C635-FBCB-491A-89BC-53BC81AFFF9D}" destId="{248BADEF-8FAE-4A98-8101-C14D340D1057}" srcOrd="2" destOrd="0" presId="urn:microsoft.com/office/officeart/2005/8/layout/radial1"/>
    <dgm:cxn modelId="{7EA53A3B-7F00-48CF-8B73-626DC8262BC8}" type="presParOf" srcId="{8A73C635-FBCB-491A-89BC-53BC81AFFF9D}" destId="{1668A582-7C32-4C73-97B5-709655FFB50E}" srcOrd="3" destOrd="0" presId="urn:microsoft.com/office/officeart/2005/8/layout/radial1"/>
    <dgm:cxn modelId="{2D18FE87-D481-4F7D-9644-FE0A2D2A4F1A}" type="presParOf" srcId="{1668A582-7C32-4C73-97B5-709655FFB50E}" destId="{6A12A49B-C055-48F9-B448-8EC5EAD4AF85}" srcOrd="0" destOrd="0" presId="urn:microsoft.com/office/officeart/2005/8/layout/radial1"/>
    <dgm:cxn modelId="{9BEB47DD-3A66-4A6F-BD18-CA7F6EFDE239}" type="presParOf" srcId="{8A73C635-FBCB-491A-89BC-53BC81AFFF9D}" destId="{6C26F7AC-F5BC-45A6-9AB1-2853BF50158A}" srcOrd="4" destOrd="0" presId="urn:microsoft.com/office/officeart/2005/8/layout/radial1"/>
    <dgm:cxn modelId="{693C4033-B224-49E5-BE20-2DB09B5371BB}" type="presParOf" srcId="{8A73C635-FBCB-491A-89BC-53BC81AFFF9D}" destId="{7D46E4FE-F7F6-41A1-A54C-6BF2F2F54D4C}" srcOrd="5" destOrd="0" presId="urn:microsoft.com/office/officeart/2005/8/layout/radial1"/>
    <dgm:cxn modelId="{4875A7B8-700F-41C6-B806-054AD1E0E398}" type="presParOf" srcId="{7D46E4FE-F7F6-41A1-A54C-6BF2F2F54D4C}" destId="{D1D4319F-E724-47A7-8260-029836199747}" srcOrd="0" destOrd="0" presId="urn:microsoft.com/office/officeart/2005/8/layout/radial1"/>
    <dgm:cxn modelId="{E9374291-5144-4568-A85C-2DAF11660C44}" type="presParOf" srcId="{8A73C635-FBCB-491A-89BC-53BC81AFFF9D}" destId="{022599DB-689D-4031-A579-37112517358B}" srcOrd="6" destOrd="0" presId="urn:microsoft.com/office/officeart/2005/8/layout/radial1"/>
    <dgm:cxn modelId="{7F5DFAE5-AE45-46F2-8830-4FCA3CF08944}" type="presParOf" srcId="{8A73C635-FBCB-491A-89BC-53BC81AFFF9D}" destId="{C28F3ABA-3FE6-4744-9C02-7F972029FAF0}" srcOrd="7" destOrd="0" presId="urn:microsoft.com/office/officeart/2005/8/layout/radial1"/>
    <dgm:cxn modelId="{1924E728-D2B1-4357-A8BA-8DD69D856381}" type="presParOf" srcId="{C28F3ABA-3FE6-4744-9C02-7F972029FAF0}" destId="{58880C0F-E0B4-4E07-BC64-A96ADD638C7C}" srcOrd="0" destOrd="0" presId="urn:microsoft.com/office/officeart/2005/8/layout/radial1"/>
    <dgm:cxn modelId="{DFC912A9-78B9-4CA2-8FEB-D8A6F2F1BA17}" type="presParOf" srcId="{8A73C635-FBCB-491A-89BC-53BC81AFFF9D}" destId="{C85B4148-F39A-482F-A345-07585DDCD7B4}" srcOrd="8" destOrd="0" presId="urn:microsoft.com/office/officeart/2005/8/layout/radial1"/>
    <dgm:cxn modelId="{153A6B60-1F38-46A2-9E97-B656708D0338}" type="presParOf" srcId="{8A73C635-FBCB-491A-89BC-53BC81AFFF9D}" destId="{60D96DAA-1E80-4CB2-8470-95004346C951}" srcOrd="9" destOrd="0" presId="urn:microsoft.com/office/officeart/2005/8/layout/radial1"/>
    <dgm:cxn modelId="{857E588B-C082-4B2D-896E-47F978876691}" type="presParOf" srcId="{60D96DAA-1E80-4CB2-8470-95004346C951}" destId="{835DFB76-7A0D-4B95-B64F-D0CE957D26F6}" srcOrd="0" destOrd="0" presId="urn:microsoft.com/office/officeart/2005/8/layout/radial1"/>
    <dgm:cxn modelId="{5764AE74-BF04-4956-A1C9-F03E8838F229}" type="presParOf" srcId="{8A73C635-FBCB-491A-89BC-53BC81AFFF9D}" destId="{FA4D2DB5-66DA-43A3-B249-CA19A272128B}" srcOrd="10" destOrd="0" presId="urn:microsoft.com/office/officeart/2005/8/layout/radial1"/>
    <dgm:cxn modelId="{857B14DA-0C80-4DC5-8431-3EDB70A0FE88}" type="presParOf" srcId="{8A73C635-FBCB-491A-89BC-53BC81AFFF9D}" destId="{955486BD-F82F-4D7C-B8EE-591844A75678}" srcOrd="11" destOrd="0" presId="urn:microsoft.com/office/officeart/2005/8/layout/radial1"/>
    <dgm:cxn modelId="{3BF46BAE-8D0E-49CC-BCB6-E74D31CA999C}" type="presParOf" srcId="{955486BD-F82F-4D7C-B8EE-591844A75678}" destId="{B927D027-6997-439D-971E-9A9CBA0B5A6C}" srcOrd="0" destOrd="0" presId="urn:microsoft.com/office/officeart/2005/8/layout/radial1"/>
    <dgm:cxn modelId="{4726BE82-5CB2-465E-B6FE-4B07C00BA65D}" type="presParOf" srcId="{8A73C635-FBCB-491A-89BC-53BC81AFFF9D}" destId="{E39E0C9F-F4FE-43EE-90D4-34DD00FD585D}" srcOrd="12" destOrd="0" presId="urn:microsoft.com/office/officeart/2005/8/layout/radial1"/>
    <dgm:cxn modelId="{B0E67DC6-A1E9-4F8D-AC6C-6F3CC9207E60}" type="presParOf" srcId="{8A73C635-FBCB-491A-89BC-53BC81AFFF9D}" destId="{3039F7D8-9809-4CCB-B6E9-5F28C7008542}" srcOrd="13" destOrd="0" presId="urn:microsoft.com/office/officeart/2005/8/layout/radial1"/>
    <dgm:cxn modelId="{8D0584BA-1593-48C1-86DF-1A697173DA3C}" type="presParOf" srcId="{3039F7D8-9809-4CCB-B6E9-5F28C7008542}" destId="{48F45355-07C7-4E7C-8CEF-1604926E6D39}" srcOrd="0" destOrd="0" presId="urn:microsoft.com/office/officeart/2005/8/layout/radial1"/>
    <dgm:cxn modelId="{539CFED4-2691-46E9-9006-EA33F024108C}" type="presParOf" srcId="{8A73C635-FBCB-491A-89BC-53BC81AFFF9D}" destId="{E0BCA79C-AAD9-4C59-BCA9-7D22FE977580}" srcOrd="14" destOrd="0" presId="urn:microsoft.com/office/officeart/2005/8/layout/radial1"/>
    <dgm:cxn modelId="{E3572CAF-CE40-4FB4-9DFF-E51AF277BB3D}" type="presParOf" srcId="{8A73C635-FBCB-491A-89BC-53BC81AFFF9D}" destId="{752FB41B-9F20-4263-9DA5-A884AFD4DF6B}" srcOrd="15" destOrd="0" presId="urn:microsoft.com/office/officeart/2005/8/layout/radial1"/>
    <dgm:cxn modelId="{542F3841-7312-48A6-A9F4-AC92865017F1}" type="presParOf" srcId="{752FB41B-9F20-4263-9DA5-A884AFD4DF6B}" destId="{C199B9AB-3BBC-4AD0-8B2E-1BC27A666131}" srcOrd="0" destOrd="0" presId="urn:microsoft.com/office/officeart/2005/8/layout/radial1"/>
    <dgm:cxn modelId="{57FBC6A2-3FAB-4936-A415-D03EB2BCC0BC}" type="presParOf" srcId="{8A73C635-FBCB-491A-89BC-53BC81AFFF9D}" destId="{EB5FDAAB-0854-46D0-90DC-AE1B5BFB6AC7}" srcOrd="16" destOrd="0" presId="urn:microsoft.com/office/officeart/2005/8/layout/radial1"/>
  </dgm:cxnLst>
  <dgm:bg/>
  <dgm:whole/>
  <dgm:extLst>
    <a:ext uri="http://schemas.microsoft.com/office/drawing/2008/diagram">
      <dsp:dataModelExt xmlns:dsp="http://schemas.microsoft.com/office/drawing/2008/diagram" xmlns="" relId="rId7"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3275D7DF-C30B-4C52-B22C-FB7F21B234CD}">
      <dsp:nvSpPr>
        <dsp:cNvPr id="0" name=""/>
        <dsp:cNvSpPr/>
      </dsp:nvSpPr>
      <dsp:spPr>
        <a:xfrm>
          <a:off x="1870034" y="2097047"/>
          <a:ext cx="1098630" cy="1098630"/>
        </a:xfrm>
        <a:prstGeom prst="ellipse">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GB" sz="1200" kern="1200"/>
            <a:t>Brand proposition</a:t>
          </a:r>
        </a:p>
      </dsp:txBody>
      <dsp:txXfrm>
        <a:off x="1870034" y="2097047"/>
        <a:ext cx="1098630" cy="1098630"/>
      </dsp:txXfrm>
    </dsp:sp>
    <dsp:sp modelId="{EAD420D8-A802-4F2E-B855-1BDF3815D0ED}">
      <dsp:nvSpPr>
        <dsp:cNvPr id="0" name=""/>
        <dsp:cNvSpPr/>
      </dsp:nvSpPr>
      <dsp:spPr>
        <a:xfrm rot="16200000">
          <a:off x="2035140" y="1692402"/>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6200000">
        <a:off x="2400139" y="1693626"/>
        <a:ext cx="38420" cy="38420"/>
      </dsp:txXfrm>
    </dsp:sp>
    <dsp:sp modelId="{248BADEF-8FAE-4A98-8101-C14D340D1057}">
      <dsp:nvSpPr>
        <dsp:cNvPr id="0" name=""/>
        <dsp:cNvSpPr/>
      </dsp:nvSpPr>
      <dsp:spPr>
        <a:xfrm>
          <a:off x="1870034" y="229996"/>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Target market</a:t>
          </a:r>
        </a:p>
      </dsp:txBody>
      <dsp:txXfrm>
        <a:off x="1870034" y="229996"/>
        <a:ext cx="1098630" cy="1098630"/>
      </dsp:txXfrm>
    </dsp:sp>
    <dsp:sp modelId="{1668A582-7C32-4C73-97B5-709655FFB50E}">
      <dsp:nvSpPr>
        <dsp:cNvPr id="0" name=""/>
        <dsp:cNvSpPr/>
      </dsp:nvSpPr>
      <dsp:spPr>
        <a:xfrm rot="18900000">
          <a:off x="2695242" y="1965825"/>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8900000">
        <a:off x="3060241" y="1967050"/>
        <a:ext cx="38420" cy="38420"/>
      </dsp:txXfrm>
    </dsp:sp>
    <dsp:sp modelId="{6C26F7AC-F5BC-45A6-9AB1-2853BF50158A}">
      <dsp:nvSpPr>
        <dsp:cNvPr id="0" name=""/>
        <dsp:cNvSpPr/>
      </dsp:nvSpPr>
      <dsp:spPr>
        <a:xfrm>
          <a:off x="3190238" y="776843"/>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Product sectors</a:t>
          </a:r>
        </a:p>
      </dsp:txBody>
      <dsp:txXfrm>
        <a:off x="3190238" y="776843"/>
        <a:ext cx="1098630" cy="1098630"/>
      </dsp:txXfrm>
    </dsp:sp>
    <dsp:sp modelId="{7D46E4FE-F7F6-41A1-A54C-6BF2F2F54D4C}">
      <dsp:nvSpPr>
        <dsp:cNvPr id="0" name=""/>
        <dsp:cNvSpPr/>
      </dsp:nvSpPr>
      <dsp:spPr>
        <a:xfrm>
          <a:off x="2968665" y="2625927"/>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a:off x="3333664" y="2627152"/>
        <a:ext cx="38420" cy="38420"/>
      </dsp:txXfrm>
    </dsp:sp>
    <dsp:sp modelId="{022599DB-689D-4031-A579-37112517358B}">
      <dsp:nvSpPr>
        <dsp:cNvPr id="0" name=""/>
        <dsp:cNvSpPr/>
      </dsp:nvSpPr>
      <dsp:spPr>
        <a:xfrm>
          <a:off x="3737085" y="2097047"/>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dirty="0"/>
            <a:t>Price positioning</a:t>
          </a:r>
        </a:p>
      </dsp:txBody>
      <dsp:txXfrm>
        <a:off x="3737085" y="2097047"/>
        <a:ext cx="1098630" cy="1098630"/>
      </dsp:txXfrm>
    </dsp:sp>
    <dsp:sp modelId="{C28F3ABA-3FE6-4744-9C02-7F972029FAF0}">
      <dsp:nvSpPr>
        <dsp:cNvPr id="0" name=""/>
        <dsp:cNvSpPr/>
      </dsp:nvSpPr>
      <dsp:spPr>
        <a:xfrm rot="2700000">
          <a:off x="2695242" y="3286029"/>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2700000">
        <a:off x="3060241" y="3287253"/>
        <a:ext cx="38420" cy="38420"/>
      </dsp:txXfrm>
    </dsp:sp>
    <dsp:sp modelId="{C85B4148-F39A-482F-A345-07585DDCD7B4}">
      <dsp:nvSpPr>
        <dsp:cNvPr id="0" name=""/>
        <dsp:cNvSpPr/>
      </dsp:nvSpPr>
      <dsp:spPr>
        <a:xfrm>
          <a:off x="3190238" y="3417251"/>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Competitors</a:t>
          </a:r>
        </a:p>
      </dsp:txBody>
      <dsp:txXfrm>
        <a:off x="3190238" y="3417251"/>
        <a:ext cx="1098630" cy="1098630"/>
      </dsp:txXfrm>
    </dsp:sp>
    <dsp:sp modelId="{60D96DAA-1E80-4CB2-8470-95004346C951}">
      <dsp:nvSpPr>
        <dsp:cNvPr id="0" name=""/>
        <dsp:cNvSpPr/>
      </dsp:nvSpPr>
      <dsp:spPr>
        <a:xfrm rot="5400000">
          <a:off x="2035140" y="3559453"/>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5400000">
        <a:off x="2400139" y="3560677"/>
        <a:ext cx="38420" cy="38420"/>
      </dsp:txXfrm>
    </dsp:sp>
    <dsp:sp modelId="{FA4D2DB5-66DA-43A3-B249-CA19A272128B}">
      <dsp:nvSpPr>
        <dsp:cNvPr id="0" name=""/>
        <dsp:cNvSpPr/>
      </dsp:nvSpPr>
      <dsp:spPr>
        <a:xfrm>
          <a:off x="1870034" y="3964097"/>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Sub-brands</a:t>
          </a:r>
        </a:p>
      </dsp:txBody>
      <dsp:txXfrm>
        <a:off x="1870034" y="3964097"/>
        <a:ext cx="1098630" cy="1098630"/>
      </dsp:txXfrm>
    </dsp:sp>
    <dsp:sp modelId="{955486BD-F82F-4D7C-B8EE-591844A75678}">
      <dsp:nvSpPr>
        <dsp:cNvPr id="0" name=""/>
        <dsp:cNvSpPr/>
      </dsp:nvSpPr>
      <dsp:spPr>
        <a:xfrm rot="8100000">
          <a:off x="1375038" y="3286029"/>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8100000">
        <a:off x="1740037" y="3287253"/>
        <a:ext cx="38420" cy="38420"/>
      </dsp:txXfrm>
    </dsp:sp>
    <dsp:sp modelId="{E39E0C9F-F4FE-43EE-90D4-34DD00FD585D}">
      <dsp:nvSpPr>
        <dsp:cNvPr id="0" name=""/>
        <dsp:cNvSpPr/>
      </dsp:nvSpPr>
      <dsp:spPr>
        <a:xfrm>
          <a:off x="549830" y="3417251"/>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Typical store size and location</a:t>
          </a:r>
        </a:p>
      </dsp:txBody>
      <dsp:txXfrm>
        <a:off x="549830" y="3417251"/>
        <a:ext cx="1098630" cy="1098630"/>
      </dsp:txXfrm>
    </dsp:sp>
    <dsp:sp modelId="{3039F7D8-9809-4CCB-B6E9-5F28C7008542}">
      <dsp:nvSpPr>
        <dsp:cNvPr id="0" name=""/>
        <dsp:cNvSpPr/>
      </dsp:nvSpPr>
      <dsp:spPr>
        <a:xfrm rot="10800000">
          <a:off x="1101614" y="2625927"/>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0800000">
        <a:off x="1466614" y="2627152"/>
        <a:ext cx="38420" cy="38420"/>
      </dsp:txXfrm>
    </dsp:sp>
    <dsp:sp modelId="{E0BCA79C-AAD9-4C59-BCA9-7D22FE977580}">
      <dsp:nvSpPr>
        <dsp:cNvPr id="0" name=""/>
        <dsp:cNvSpPr/>
      </dsp:nvSpPr>
      <dsp:spPr>
        <a:xfrm>
          <a:off x="2984" y="2097047"/>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dirty="0"/>
            <a:t>Store format and ambience</a:t>
          </a:r>
        </a:p>
      </dsp:txBody>
      <dsp:txXfrm>
        <a:off x="2984" y="2097047"/>
        <a:ext cx="1098630" cy="1098630"/>
      </dsp:txXfrm>
    </dsp:sp>
    <dsp:sp modelId="{752FB41B-9F20-4263-9DA5-A884AFD4DF6B}">
      <dsp:nvSpPr>
        <dsp:cNvPr id="0" name=""/>
        <dsp:cNvSpPr/>
      </dsp:nvSpPr>
      <dsp:spPr>
        <a:xfrm rot="13500000">
          <a:off x="1375038" y="1965825"/>
          <a:ext cx="768419" cy="40869"/>
        </a:xfrm>
        <a:custGeom>
          <a:avLst/>
          <a:gdLst/>
          <a:ahLst/>
          <a:cxnLst/>
          <a:rect l="0" t="0" r="0" b="0"/>
          <a:pathLst>
            <a:path>
              <a:moveTo>
                <a:pt x="0" y="20434"/>
              </a:moveTo>
              <a:lnTo>
                <a:pt x="768419" y="2043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GB" sz="500" kern="1200"/>
        </a:p>
      </dsp:txBody>
      <dsp:txXfrm rot="13500000">
        <a:off x="1740037" y="1967050"/>
        <a:ext cx="38420" cy="38420"/>
      </dsp:txXfrm>
    </dsp:sp>
    <dsp:sp modelId="{EB5FDAAB-0854-46D0-90DC-AE1B5BFB6AC7}">
      <dsp:nvSpPr>
        <dsp:cNvPr id="0" name=""/>
        <dsp:cNvSpPr/>
      </dsp:nvSpPr>
      <dsp:spPr>
        <a:xfrm>
          <a:off x="549830" y="776843"/>
          <a:ext cx="1098630" cy="1098630"/>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lvl="0" algn="ctr" defTabSz="488950">
            <a:lnSpc>
              <a:spcPct val="90000"/>
            </a:lnSpc>
            <a:spcBef>
              <a:spcPct val="0"/>
            </a:spcBef>
            <a:spcAft>
              <a:spcPct val="35000"/>
            </a:spcAft>
          </a:pPr>
          <a:r>
            <a:rPr lang="en-GB" sz="1100" kern="1200"/>
            <a:t>Services</a:t>
          </a:r>
        </a:p>
      </dsp:txBody>
      <dsp:txXfrm>
        <a:off x="549830" y="776843"/>
        <a:ext cx="1098630" cy="1098630"/>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latin typeface="Arial" pitchFamily="34" charset="0"/>
              <a:cs typeface="Arial" pitchFamily="34"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5F05CFF-548C-4E04-B325-CF1209D66BDC}" type="datetimeFigureOut">
              <a:rPr lang="en-GB" smtClean="0">
                <a:latin typeface="Arial" pitchFamily="34" charset="0"/>
                <a:cs typeface="Arial" pitchFamily="34" charset="0"/>
              </a:rPr>
              <a:pPr/>
              <a:t>21/10/2013</a:t>
            </a:fld>
            <a:endParaRPr lang="en-GB" dirty="0">
              <a:latin typeface="Arial" pitchFamily="34" charset="0"/>
              <a:cs typeface="Arial" pitchFamily="34"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latin typeface="Arial" pitchFamily="34" charset="0"/>
              <a:cs typeface="Arial" pitchFamily="34"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EE90EF7-3E10-491C-87C2-59674BB3AAF6}" type="slidenum">
              <a:rPr lang="en-GB" smtClean="0">
                <a:latin typeface="Arial" pitchFamily="34" charset="0"/>
                <a:cs typeface="Arial" pitchFamily="34" charset="0"/>
              </a:rPr>
              <a:pPr/>
              <a:t>‹#›</a:t>
            </a:fld>
            <a:endParaRPr lang="en-GB" dirty="0">
              <a:latin typeface="Arial" pitchFamily="34" charset="0"/>
              <a:cs typeface="Arial" pitchFamily="34" charset="0"/>
            </a:endParaRPr>
          </a:p>
        </p:txBody>
      </p:sp>
    </p:spTree>
    <p:extLst>
      <p:ext uri="{BB962C8B-B14F-4D97-AF65-F5344CB8AC3E}">
        <p14:creationId xmlns:p14="http://schemas.microsoft.com/office/powerpoint/2010/main" xmlns="" val="2337599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fld id="{5EFB8DA3-BCA9-4B7D-B50D-14F47506B614}" type="datetimeFigureOut">
              <a:rPr lang="en-GB" smtClean="0"/>
              <a:pPr/>
              <a:t>21/10/2013</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dirty="0" smtClean="0"/>
              <a:t>Click to edit Master text styles</a:t>
            </a:r>
          </a:p>
          <a:p>
            <a:pPr lvl="1"/>
            <a:r>
              <a:rPr lang="en-GB" dirty="0" smtClean="0"/>
              <a:t>Second level</a:t>
            </a:r>
          </a:p>
          <a:p>
            <a:pPr lvl="2"/>
            <a:r>
              <a:rPr lang="en-GB" dirty="0" smtClean="0"/>
              <a:t>Third level</a:t>
            </a:r>
          </a:p>
          <a:p>
            <a:pPr lvl="3"/>
            <a:r>
              <a:rPr lang="en-GB" dirty="0" smtClean="0"/>
              <a:t>Fourth level</a:t>
            </a:r>
          </a:p>
          <a:p>
            <a:pPr lvl="4"/>
            <a:r>
              <a:rPr lang="en-GB" dirty="0" smtClean="0"/>
              <a:t>Fifth level</a:t>
            </a:r>
            <a:endParaRPr lang="en-GB"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fld id="{F07B8F03-BC93-4120-96CA-A36DF640BE24}" type="slidenum">
              <a:rPr lang="en-GB" smtClean="0"/>
              <a:pPr/>
              <a:t>‹#›</a:t>
            </a:fld>
            <a:endParaRPr lang="en-GB" dirty="0"/>
          </a:p>
        </p:txBody>
      </p:sp>
    </p:spTree>
    <p:extLst>
      <p:ext uri="{BB962C8B-B14F-4D97-AF65-F5344CB8AC3E}">
        <p14:creationId xmlns:p14="http://schemas.microsoft.com/office/powerpoint/2010/main" xmlns="" val="242598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Arial" pitchFamily="34" charset="0"/>
      </a:defRPr>
    </a:lvl1pPr>
    <a:lvl2pPr marL="457200" algn="l" defTabSz="914400" rtl="0" eaLnBrk="1" latinLnBrk="0" hangingPunct="1">
      <a:defRPr sz="1200" kern="1200">
        <a:solidFill>
          <a:schemeClr val="tx1"/>
        </a:solidFill>
        <a:latin typeface="Arial" pitchFamily="34" charset="0"/>
        <a:ea typeface="+mn-ea"/>
        <a:cs typeface="Arial" pitchFamily="34" charset="0"/>
      </a:defRPr>
    </a:lvl2pPr>
    <a:lvl3pPr marL="914400" algn="l" defTabSz="914400" rtl="0" eaLnBrk="1" latinLnBrk="0" hangingPunct="1">
      <a:defRPr sz="1200" kern="1200">
        <a:solidFill>
          <a:schemeClr val="tx1"/>
        </a:solidFill>
        <a:latin typeface="Arial" pitchFamily="34" charset="0"/>
        <a:ea typeface="+mn-ea"/>
        <a:cs typeface="Arial" pitchFamily="34" charset="0"/>
      </a:defRPr>
    </a:lvl3pPr>
    <a:lvl4pPr marL="1371600" algn="l" defTabSz="914400" rtl="0" eaLnBrk="1" latinLnBrk="0" hangingPunct="1">
      <a:defRPr sz="1200" kern="1200">
        <a:solidFill>
          <a:schemeClr val="tx1"/>
        </a:solidFill>
        <a:latin typeface="Arial" pitchFamily="34" charset="0"/>
        <a:ea typeface="+mn-ea"/>
        <a:cs typeface="Arial" pitchFamily="34" charset="0"/>
      </a:defRPr>
    </a:lvl4pPr>
    <a:lvl5pPr marL="1828800" algn="l" defTabSz="914400" rtl="0" eaLnBrk="1" latinLnBrk="0" hangingPunct="1">
      <a:defRPr sz="1200" kern="1200">
        <a:solidFill>
          <a:schemeClr val="tx1"/>
        </a:solidFill>
        <a:latin typeface="Arial" pitchFamily="34" charset="0"/>
        <a:ea typeface="+mn-ea"/>
        <a:cs typeface="Arial"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1</a:t>
            </a:fld>
            <a:endParaRPr lang="en-GB"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099CEDF-22FC-4664-854E-29FA4EFE077C}" type="slidenum">
              <a:rPr lang="en-GB"/>
              <a:pPr/>
              <a:t>10</a:t>
            </a:fld>
            <a:endParaRPr lang="en-GB" dirty="0"/>
          </a:p>
        </p:txBody>
      </p:sp>
      <p:sp>
        <p:nvSpPr>
          <p:cNvPr id="2" name="Slide Image Placeholder 1"/>
          <p:cNvSpPr>
            <a:spLocks noGrp="1" noRot="1" noChangeAspect="1"/>
          </p:cNvSpPr>
          <p:nvPr>
            <p:ph type="sldImg" idx="2"/>
          </p:nvPr>
        </p:nvSpPr>
        <p:spPr/>
      </p:sp>
      <p:sp>
        <p:nvSpPr>
          <p:cNvPr id="4" name="Notes Placeholder 3"/>
          <p:cNvSpPr>
            <a:spLocks noGrp="1"/>
          </p:cNvSpPr>
          <p:nvPr>
            <p:ph type="body" sz="quarter" idx="3"/>
          </p:nvPr>
        </p:nvSpPr>
        <p:spPr/>
        <p:txBody>
          <a:bodyPr/>
          <a:lstStyle/>
          <a:p>
            <a:endParaRPr lang="en-GB"/>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1099CEDF-22FC-4664-854E-29FA4EFE077C}" type="slidenum">
              <a:rPr lang="en-GB"/>
              <a:pPr/>
              <a:t>11</a:t>
            </a:fld>
            <a:endParaRPr lang="en-GB" dirty="0"/>
          </a:p>
        </p:txBody>
      </p:sp>
      <p:sp>
        <p:nvSpPr>
          <p:cNvPr id="2" name="Slide Image Placeholder 1"/>
          <p:cNvSpPr>
            <a:spLocks noGrp="1" noRot="1" noChangeAspect="1"/>
          </p:cNvSpPr>
          <p:nvPr>
            <p:ph type="sldImg" idx="2"/>
          </p:nvPr>
        </p:nvSpPr>
        <p:spPr/>
      </p:sp>
      <p:sp>
        <p:nvSpPr>
          <p:cNvPr id="4" name="Notes Placeholder 3"/>
          <p:cNvSpPr>
            <a:spLocks noGrp="1"/>
          </p:cNvSpPr>
          <p:nvPr>
            <p:ph type="body" sz="quarter" idx="3"/>
          </p:nvPr>
        </p:nvSpPr>
        <p:spPr/>
        <p:txBody>
          <a:bodyPr/>
          <a:lstStyle/>
          <a:p>
            <a:endParaRPr lang="en-GB"/>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p:cNvSpPr>
            <a:spLocks noGrp="1" noChangeArrowheads="1"/>
          </p:cNvSpPr>
          <p:nvPr>
            <p:ph type="sldNum" sz="quarter" idx="5"/>
          </p:nvPr>
        </p:nvSpPr>
        <p:spPr>
          <a:ln/>
        </p:spPr>
        <p:txBody>
          <a:bodyPr/>
          <a:lstStyle/>
          <a:p>
            <a:fld id="{49198F47-55E7-4E2A-BFFC-31C8EA1BCDB3}" type="slidenum">
              <a:rPr lang="en-GB"/>
              <a:pPr/>
              <a:t>12</a:t>
            </a:fld>
            <a:endParaRPr lang="en-GB"/>
          </a:p>
        </p:txBody>
      </p:sp>
      <p:sp>
        <p:nvSpPr>
          <p:cNvPr id="2" name="Slide Image Placeholder 1"/>
          <p:cNvSpPr>
            <a:spLocks noGrp="1" noRot="1" noChangeAspect="1"/>
          </p:cNvSpPr>
          <p:nvPr>
            <p:ph type="sldImg" idx="2"/>
          </p:nvPr>
        </p:nvSpPr>
        <p:spPr/>
      </p:sp>
      <p:sp>
        <p:nvSpPr>
          <p:cNvPr id="4" name="Notes Placeholder 3"/>
          <p:cNvSpPr>
            <a:spLocks noGrp="1"/>
          </p:cNvSpPr>
          <p:nvPr>
            <p:ph type="body" sz="quarter" idx="3"/>
          </p:nvPr>
        </p:nvSpPr>
        <p:spPr/>
        <p:txBody>
          <a:bodyPr/>
          <a:lstStyle/>
          <a:p>
            <a:endParaRPr lang="en-GB"/>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13</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2</a:t>
            </a:fld>
            <a:endParaRPr lang="en-GB" dirty="0"/>
          </a:p>
        </p:txBody>
      </p:sp>
    </p:spTree>
    <p:extLst>
      <p:ext uri="{BB962C8B-B14F-4D97-AF65-F5344CB8AC3E}">
        <p14:creationId xmlns:p14="http://schemas.microsoft.com/office/powerpoint/2010/main" xmlns="" val="27369549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6D5EE04-6622-4AD6-A6DC-40BC47304F9B}" type="slidenum">
              <a:rPr lang="en-GB" smtClean="0"/>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endParaRPr lang="en-GB"/>
          </a:p>
        </p:txBody>
      </p:sp>
      <p:sp>
        <p:nvSpPr>
          <p:cNvPr id="5" name="Slide Number Placeholder 4"/>
          <p:cNvSpPr>
            <a:spLocks noGrp="1"/>
          </p:cNvSpPr>
          <p:nvPr>
            <p:ph type="sldNum" sz="quarter" idx="10"/>
          </p:nvPr>
        </p:nvSpPr>
        <p:spPr/>
        <p:txBody>
          <a:bodyPr/>
          <a:lstStyle/>
          <a:p>
            <a:fld id="{9FCF9ABE-7DE0-443C-8124-B1DE4D2BE645}" type="slidenum">
              <a:rPr lang="en-GB" smtClean="0"/>
              <a:pPr/>
              <a:t>4</a:t>
            </a:fld>
            <a:endParaRPr lang="en-GB"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07B8F03-BC93-4120-96CA-A36DF640BE24}" type="slidenum">
              <a:rPr lang="en-GB" smtClean="0"/>
              <a:pPr/>
              <a:t>5</a:t>
            </a:fld>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6D5EE04-6622-4AD6-A6DC-40BC47304F9B}" type="slidenum">
              <a:rPr lang="en-GB" smtClean="0"/>
              <a:pPr/>
              <a:t>6</a:t>
            </a:fld>
            <a:endParaRPr lang="en-GB"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5410" name="Rectangle 2"/>
          <p:cNvSpPr>
            <a:spLocks noGrp="1" noRot="1" noChangeAspect="1" noChangeArrowheads="1" noTextEdit="1"/>
          </p:cNvSpPr>
          <p:nvPr>
            <p:ph type="sldImg"/>
          </p:nvPr>
        </p:nvSpPr>
        <p:spPr>
          <a:ln/>
        </p:spPr>
      </p:sp>
      <p:sp>
        <p:nvSpPr>
          <p:cNvPr id="785411" name="Rectangle 3"/>
          <p:cNvSpPr>
            <a:spLocks noGrp="1" noChangeArrowheads="1"/>
          </p:cNvSpPr>
          <p:nvPr>
            <p:ph type="body" idx="1"/>
          </p:nvPr>
        </p:nvSpPr>
        <p:spPr/>
        <p:txBody>
          <a:bodyPr/>
          <a:lstStyle/>
          <a:p>
            <a:endParaRPr lang="en-GB"/>
          </a:p>
        </p:txBody>
      </p:sp>
      <p:sp>
        <p:nvSpPr>
          <p:cNvPr id="5" name="Slide Number Placeholder 4"/>
          <p:cNvSpPr>
            <a:spLocks noGrp="1"/>
          </p:cNvSpPr>
          <p:nvPr>
            <p:ph type="sldNum" sz="quarter" idx="10"/>
          </p:nvPr>
        </p:nvSpPr>
        <p:spPr/>
        <p:txBody>
          <a:bodyPr/>
          <a:lstStyle/>
          <a:p>
            <a:fld id="{9FCF9ABE-7DE0-443C-8124-B1DE4D2BE645}" type="slidenum">
              <a:rPr lang="en-GB" smtClean="0"/>
              <a:pPr/>
              <a:t>7</a:t>
            </a:fld>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E6D5EE04-6622-4AD6-A6DC-40BC47304F9B}" type="slidenum">
              <a:rPr lang="en-GB" smtClean="0"/>
              <a:pPr/>
              <a:t>8</a:t>
            </a:fld>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4" name="Rectangle 2"/>
          <p:cNvSpPr>
            <a:spLocks noGrp="1" noRot="1" noChangeAspect="1" noChangeArrowheads="1" noTextEdit="1"/>
          </p:cNvSpPr>
          <p:nvPr>
            <p:ph type="sldImg"/>
          </p:nvPr>
        </p:nvSpPr>
        <p:spPr>
          <a:ln/>
        </p:spPr>
      </p:sp>
      <p:sp>
        <p:nvSpPr>
          <p:cNvPr id="786435" name="Rectangle 3"/>
          <p:cNvSpPr>
            <a:spLocks noGrp="1" noChangeArrowheads="1"/>
          </p:cNvSpPr>
          <p:nvPr>
            <p:ph type="body" idx="1"/>
          </p:nvPr>
        </p:nvSpPr>
        <p:spPr/>
        <p:txBody>
          <a:bodyPr/>
          <a:lstStyle/>
          <a:p>
            <a:endParaRPr lang="en-GB"/>
          </a:p>
        </p:txBody>
      </p:sp>
      <p:sp>
        <p:nvSpPr>
          <p:cNvPr id="5" name="Slide Number Placeholder 4"/>
          <p:cNvSpPr>
            <a:spLocks noGrp="1"/>
          </p:cNvSpPr>
          <p:nvPr>
            <p:ph type="sldNum" sz="quarter" idx="10"/>
          </p:nvPr>
        </p:nvSpPr>
        <p:spPr/>
        <p:txBody>
          <a:bodyPr/>
          <a:lstStyle/>
          <a:p>
            <a:fld id="{9FCF9ABE-7DE0-443C-8124-B1DE4D2BE645}" type="slidenum">
              <a:rPr lang="en-GB" smtClean="0"/>
              <a:pPr/>
              <a:t>9</a:t>
            </a:fld>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pSp>
        <p:nvGrpSpPr>
          <p:cNvPr id="19" name="Group 18"/>
          <p:cNvGrpSpPr/>
          <p:nvPr userDrawn="1"/>
        </p:nvGrpSpPr>
        <p:grpSpPr bwMode="gray">
          <a:xfrm>
            <a:off x="1752601" y="1"/>
            <a:ext cx="7391400" cy="6176009"/>
            <a:chOff x="19140488" y="13674"/>
            <a:chExt cx="7443798" cy="6145827"/>
          </a:xfrm>
        </p:grpSpPr>
        <p:sp>
          <p:nvSpPr>
            <p:cNvPr id="23"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4"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8"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4"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5"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8"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9"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1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18"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21"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err="1" smtClean="0"/>
              <a:t>www.pwc.com</a:t>
            </a:r>
            <a:endParaRPr lang="en-GB" noProof="0" dirty="0"/>
          </a:p>
        </p:txBody>
      </p:sp>
      <p:grpSp>
        <p:nvGrpSpPr>
          <p:cNvPr id="16" name="Group 32"/>
          <p:cNvGrpSpPr/>
          <p:nvPr userDrawn="1"/>
        </p:nvGrpSpPr>
        <p:grpSpPr>
          <a:xfrm>
            <a:off x="968592" y="6170991"/>
            <a:ext cx="914400" cy="533479"/>
            <a:chOff x="518032" y="978681"/>
            <a:chExt cx="4572000" cy="2667393"/>
          </a:xfrm>
        </p:grpSpPr>
        <p:sp>
          <p:nvSpPr>
            <p:cNvPr id="1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0"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Empty no Footer">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p>
            <a:r>
              <a:rPr lang="en-GB" smtClean="0"/>
              <a:t>October 2013</a:t>
            </a:r>
            <a:endParaRPr lang="en-GB"/>
          </a:p>
        </p:txBody>
      </p:sp>
      <p:sp>
        <p:nvSpPr>
          <p:cNvPr id="10" name="Footer Placeholder 9"/>
          <p:cNvSpPr>
            <a:spLocks noGrp="1"/>
          </p:cNvSpPr>
          <p:nvPr>
            <p:ph type="ftr" sz="quarter" idx="11"/>
          </p:nvPr>
        </p:nvSpPr>
        <p:spPr/>
        <p:txBody>
          <a:bodyPr/>
          <a:lstStyle/>
          <a:p>
            <a:r>
              <a:rPr lang="en-GB" smtClean="0"/>
              <a:t>Retail Industry Overview</a:t>
            </a:r>
            <a:endParaRPr lang="en-GB"/>
          </a:p>
        </p:txBody>
      </p:sp>
      <p:sp>
        <p:nvSpPr>
          <p:cNvPr id="12" name="Slide Number Placeholder 11"/>
          <p:cNvSpPr>
            <a:spLocks noGrp="1"/>
          </p:cNvSpPr>
          <p:nvPr>
            <p:ph type="sldNum" sz="quarter" idx="12"/>
          </p:nvPr>
        </p:nvSpPr>
        <p:spPr/>
        <p:txBody>
          <a:bodyPr/>
          <a:lstStyle/>
          <a:p>
            <a:fld id="{BBFDEFB4-D3F8-4209-8A33-2CC27A3AB9ED}" type="slidenum">
              <a:rPr lang="en-GB" smtClean="0"/>
              <a:t>‹#›</a:t>
            </a:fld>
            <a:endParaRPr lang="en-GB"/>
          </a:p>
        </p:txBody>
      </p:sp>
      <p:sp>
        <p:nvSpPr>
          <p:cNvPr id="13"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Key poi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tx1"/>
                </a:solidFill>
              </a:defRPr>
            </a:lvl1pPr>
          </a:lstStyle>
          <a:p>
            <a:r>
              <a:rPr lang="en-GB" noProof="0" dirty="0" smtClean="0"/>
              <a:t>Click to edit Master title style</a:t>
            </a:r>
            <a:endParaRPr lang="en-GB" noProof="0" dirty="0"/>
          </a:p>
        </p:txBody>
      </p:sp>
      <p:cxnSp>
        <p:nvCxnSpPr>
          <p:cNvPr id="11" name="Shape 10"/>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5" name="Content Placeholder 26"/>
          <p:cNvSpPr>
            <a:spLocks noGrp="1"/>
          </p:cNvSpPr>
          <p:nvPr>
            <p:ph sz="quarter" idx="15"/>
          </p:nvPr>
        </p:nvSpPr>
        <p:spPr>
          <a:xfrm>
            <a:off x="533400" y="1752600"/>
            <a:ext cx="8077200" cy="4419600"/>
          </a:xfrm>
        </p:spPr>
        <p:txBody>
          <a:bodyPr/>
          <a:lstStyle>
            <a:lvl1pPr>
              <a:defRPr sz="3200" baseline="0">
                <a:solidFill>
                  <a:schemeClr val="tx2"/>
                </a:solidFill>
              </a:defRPr>
            </a:lvl1pPr>
            <a:lvl2pPr>
              <a:buClr>
                <a:schemeClr val="tx2"/>
              </a:buClr>
              <a:defRPr sz="3200">
                <a:solidFill>
                  <a:schemeClr val="tx2"/>
                </a:solidFill>
              </a:defRPr>
            </a:lvl2pPr>
            <a:lvl3pPr>
              <a:buClr>
                <a:schemeClr val="tx2"/>
              </a:buClr>
              <a:defRPr sz="3200">
                <a:solidFill>
                  <a:schemeClr val="tx2"/>
                </a:solidFill>
              </a:defRPr>
            </a:lvl3pPr>
            <a:lvl4pPr>
              <a:buClr>
                <a:schemeClr val="tx2"/>
              </a:buClr>
              <a:defRPr sz="3200">
                <a:solidFill>
                  <a:schemeClr val="tx2"/>
                </a:solidFill>
              </a:defRPr>
            </a:lvl4pPr>
            <a:lvl5pPr>
              <a:buClr>
                <a:schemeClr val="tx2"/>
              </a:buClr>
              <a:defRPr sz="3200">
                <a:solidFill>
                  <a:schemeClr val="tx2"/>
                </a:solidFill>
              </a:defRPr>
            </a:lvl5pPr>
            <a:lvl6pPr>
              <a:buClr>
                <a:schemeClr val="tx2"/>
              </a:buClr>
              <a:defRPr sz="3200" baseline="0">
                <a:solidFill>
                  <a:schemeClr val="tx2"/>
                </a:solidFill>
              </a:defRPr>
            </a:lvl6pPr>
            <a:lvl7pPr>
              <a:buClr>
                <a:schemeClr val="tx2"/>
              </a:buClr>
              <a:buAutoNum type="alphaLcPeriod"/>
              <a:defRPr sz="3200" baseline="0">
                <a:solidFill>
                  <a:schemeClr val="tx2"/>
                </a:solidFill>
              </a:defRPr>
            </a:lvl7pPr>
            <a:lvl8pPr>
              <a:buClr>
                <a:schemeClr val="tx2"/>
              </a:buClr>
              <a:buNone/>
              <a:defRPr sz="3200">
                <a:solidFill>
                  <a:schemeClr val="tx2"/>
                </a:solidFill>
              </a:defRPr>
            </a:lvl8pPr>
            <a:lvl9pPr>
              <a:defRPr sz="3200"/>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2" name="Date Placeholder 11"/>
          <p:cNvSpPr>
            <a:spLocks noGrp="1"/>
          </p:cNvSpPr>
          <p:nvPr>
            <p:ph type="dt" sz="half" idx="16"/>
          </p:nvPr>
        </p:nvSpPr>
        <p:spPr/>
        <p:txBody>
          <a:bodyPr/>
          <a:lstStyle/>
          <a:p>
            <a:r>
              <a:rPr lang="en-GB" smtClean="0"/>
              <a:t>October 2013</a:t>
            </a:r>
            <a:endParaRPr lang="en-GB"/>
          </a:p>
        </p:txBody>
      </p:sp>
      <p:sp>
        <p:nvSpPr>
          <p:cNvPr id="13" name="Footer Placeholder 12"/>
          <p:cNvSpPr>
            <a:spLocks noGrp="1"/>
          </p:cNvSpPr>
          <p:nvPr>
            <p:ph type="ftr" sz="quarter" idx="17"/>
          </p:nvPr>
        </p:nvSpPr>
        <p:spPr/>
        <p:txBody>
          <a:bodyPr/>
          <a:lstStyle/>
          <a:p>
            <a:r>
              <a:rPr lang="en-GB" smtClean="0"/>
              <a:t>Retail Industry Overview</a:t>
            </a:r>
            <a:endParaRPr lang="en-GB"/>
          </a:p>
        </p:txBody>
      </p:sp>
      <p:sp>
        <p:nvSpPr>
          <p:cNvPr id="17" name="Slide Number Placeholder 16"/>
          <p:cNvSpPr>
            <a:spLocks noGrp="1"/>
          </p:cNvSpPr>
          <p:nvPr>
            <p:ph type="sldNum" sz="quarter" idx="18"/>
          </p:nvPr>
        </p:nvSpPr>
        <p:spPr/>
        <p:txBody>
          <a:bodyPr/>
          <a:lstStyle/>
          <a:p>
            <a:fld id="{FEF2E8D4-0DFE-4487-BA58-9774B0D055BB}" type="slidenum">
              <a:rPr lang="en-GB" smtClean="0"/>
              <a:t>‹#›</a:t>
            </a:fld>
            <a:endParaRPr lang="en-GB"/>
          </a:p>
        </p:txBody>
      </p:sp>
      <p:sp>
        <p:nvSpPr>
          <p:cNvPr id="18"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Key point: Colour">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lnSpc>
                <a:spcPct val="100000"/>
              </a:lnSpc>
              <a:defRPr baseline="0">
                <a:solidFill>
                  <a:schemeClr val="bg1"/>
                </a:solidFill>
              </a:defRPr>
            </a:lvl1pPr>
          </a:lstStyle>
          <a:p>
            <a:r>
              <a:rPr lang="en-GB" noProof="0" dirty="0" smtClean="0"/>
              <a:t>Click to edit Master title style</a:t>
            </a:r>
            <a:endParaRPr lang="en-GB" noProof="0" dirty="0"/>
          </a:p>
        </p:txBody>
      </p:sp>
      <p:sp>
        <p:nvSpPr>
          <p:cNvPr id="3" name="Content Placeholder 2"/>
          <p:cNvSpPr>
            <a:spLocks noGrp="1"/>
          </p:cNvSpPr>
          <p:nvPr>
            <p:ph idx="1"/>
          </p:nvPr>
        </p:nvSpPr>
        <p:spPr>
          <a:xfrm>
            <a:off x="533400" y="1752600"/>
            <a:ext cx="8077200" cy="4419600"/>
          </a:xfrm>
        </p:spPr>
        <p:txBody>
          <a:bodyPr>
            <a:noAutofit/>
          </a:bodyPr>
          <a:lstStyle>
            <a:lvl1pPr>
              <a:lnSpc>
                <a:spcPts val="3600"/>
              </a:lnSpc>
              <a:spcBef>
                <a:spcPts val="0"/>
              </a:spcBef>
              <a:spcAft>
                <a:spcPts val="600"/>
              </a:spcAft>
              <a:defRPr sz="3200" baseline="0">
                <a:solidFill>
                  <a:schemeClr val="bg1"/>
                </a:solidFill>
              </a:defRPr>
            </a:lvl1pPr>
            <a:lvl2pPr marL="444500" indent="-263525">
              <a:lnSpc>
                <a:spcPts val="3600"/>
              </a:lnSpc>
              <a:spcBef>
                <a:spcPts val="0"/>
              </a:spcBef>
              <a:spcAft>
                <a:spcPts val="600"/>
              </a:spcAft>
              <a:buClr>
                <a:schemeClr val="bg1"/>
              </a:buClr>
              <a:defRPr sz="3200">
                <a:solidFill>
                  <a:schemeClr val="bg1"/>
                </a:solidFill>
              </a:defRPr>
            </a:lvl2pPr>
            <a:lvl3pPr marL="714375" indent="-266700">
              <a:lnSpc>
                <a:spcPts val="3600"/>
              </a:lnSpc>
              <a:spcBef>
                <a:spcPts val="0"/>
              </a:spcBef>
              <a:spcAft>
                <a:spcPts val="600"/>
              </a:spcAft>
              <a:buClr>
                <a:schemeClr val="bg1"/>
              </a:buClr>
              <a:defRPr sz="3200">
                <a:solidFill>
                  <a:schemeClr val="bg1"/>
                </a:solidFill>
              </a:defRPr>
            </a:lvl3pPr>
            <a:lvl4pPr marL="984250" indent="-266700">
              <a:lnSpc>
                <a:spcPts val="3600"/>
              </a:lnSpc>
              <a:spcBef>
                <a:spcPts val="0"/>
              </a:spcBef>
              <a:spcAft>
                <a:spcPts val="600"/>
              </a:spcAft>
              <a:buClr>
                <a:schemeClr val="bg1"/>
              </a:buClr>
              <a:defRPr sz="3200">
                <a:solidFill>
                  <a:schemeClr val="bg1"/>
                </a:solidFill>
              </a:defRPr>
            </a:lvl4pPr>
            <a:lvl5pPr marL="1341438" indent="-266700">
              <a:lnSpc>
                <a:spcPts val="3600"/>
              </a:lnSpc>
              <a:spcBef>
                <a:spcPts val="0"/>
              </a:spcBef>
              <a:spcAft>
                <a:spcPts val="600"/>
              </a:spcAft>
              <a:buClr>
                <a:schemeClr val="bg1"/>
              </a:buClr>
              <a:defRPr sz="3200">
                <a:solidFill>
                  <a:schemeClr val="bg1"/>
                </a:solidFill>
              </a:defRPr>
            </a:lvl5pPr>
            <a:lvl6pPr marL="1611313" indent="-271463">
              <a:lnSpc>
                <a:spcPts val="3600"/>
              </a:lnSpc>
              <a:spcBef>
                <a:spcPts val="0"/>
              </a:spcBef>
              <a:spcAft>
                <a:spcPts val="60"/>
              </a:spcAft>
              <a:buClr>
                <a:schemeClr val="bg1"/>
              </a:buClr>
              <a:buFont typeface="Arial" pitchFamily="34" charset="0"/>
              <a:buNone/>
              <a:defRPr sz="2800">
                <a:solidFill>
                  <a:schemeClr val="bg1"/>
                </a:solidFill>
              </a:defRPr>
            </a:lvl6pPr>
            <a:lvl7pPr>
              <a:defRPr sz="2800">
                <a:solidFill>
                  <a:schemeClr val="bg1"/>
                </a:solidFill>
              </a:defRPr>
            </a:lvl7pPr>
            <a:lvl8pPr>
              <a:lnSpc>
                <a:spcPts val="3600"/>
              </a:lnSpc>
              <a:defRPr sz="2800">
                <a:solidFill>
                  <a:schemeClr val="bg1"/>
                </a:solidFill>
              </a:defRPr>
            </a:lvl8pPr>
            <a:lvl9pPr>
              <a:defRPr sz="2800">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n-GB" smtClean="0"/>
              <a:t>October 2013</a:t>
            </a:r>
            <a:endParaRPr lang="en-GB"/>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n-GB" smtClean="0"/>
              <a:t>Retail Industry Overview</a:t>
            </a:r>
            <a:endParaRPr lang="en-GB"/>
          </a:p>
        </p:txBody>
      </p:sp>
      <p:sp>
        <p:nvSpPr>
          <p:cNvPr id="15" name="Slide Number Placeholder 14"/>
          <p:cNvSpPr>
            <a:spLocks noGrp="1"/>
          </p:cNvSpPr>
          <p:nvPr>
            <p:ph type="sldNum" sz="quarter" idx="12"/>
          </p:nvPr>
        </p:nvSpPr>
        <p:spPr/>
        <p:txBody>
          <a:bodyPr/>
          <a:lstStyle>
            <a:lvl1pPr>
              <a:defRPr>
                <a:solidFill>
                  <a:schemeClr val="lt1"/>
                </a:solidFill>
              </a:defRPr>
            </a:lvl1pPr>
          </a:lstStyle>
          <a:p>
            <a:fld id="{1EAE9EA6-FB0F-44F8-9AC4-4BAA824B1191}" type="slidenum">
              <a:rPr lang="en-GB" smtClean="0"/>
              <a:pPr/>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solidFill>
                  <a:schemeClr val="lt1"/>
                </a:solidFill>
                <a:effectLst/>
                <a:latin typeface="Arial"/>
              </a:rPr>
              <a:t>PwC</a:t>
            </a:r>
            <a:endParaRPr kumimoji="0" lang="en-GB" sz="1000" b="0" i="0" u="none" baseline="0" dirty="0" err="1" smtClean="0">
              <a:solidFill>
                <a:schemeClr val="lt1"/>
              </a:solidFill>
              <a:effectLst/>
              <a:latin typeface="Arial"/>
            </a:endParaRPr>
          </a:p>
        </p:txBody>
      </p:sp>
    </p:spTree>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1"/>
            <a:ext cx="8077200" cy="1066799"/>
          </a:xfrm>
        </p:spPr>
        <p:txBody>
          <a:bodyPr anchor="t" anchorCtr="0">
            <a:noAutofit/>
          </a:bodyPr>
          <a:lstStyle>
            <a:lvl1pPr>
              <a:lnSpc>
                <a:spcPct val="90000"/>
              </a:lnSpc>
              <a:defRPr sz="3200">
                <a:solidFill>
                  <a:schemeClr val="tx1"/>
                </a:solidFill>
              </a:defRPr>
            </a:lvl1pPr>
          </a:lstStyle>
          <a:p>
            <a:r>
              <a:rPr lang="en-GB" noProof="0" dirty="0" smtClean="0"/>
              <a:t>Click to edit Master title style</a:t>
            </a:r>
          </a:p>
        </p:txBody>
      </p:sp>
      <p:sp>
        <p:nvSpPr>
          <p:cNvPr id="58" name="Subtitle 2"/>
          <p:cNvSpPr>
            <a:spLocks noGrp="1"/>
          </p:cNvSpPr>
          <p:nvPr>
            <p:ph type="subTitle" idx="1"/>
          </p:nvPr>
        </p:nvSpPr>
        <p:spPr bwMode="black">
          <a:xfrm>
            <a:off x="533400" y="1905001"/>
            <a:ext cx="8077200" cy="1371599"/>
          </a:xfrm>
        </p:spPr>
        <p:txBody>
          <a:bodyPr>
            <a:noAutofit/>
          </a:bodyPr>
          <a:lstStyle>
            <a:lvl1pPr marL="0" indent="0" algn="l">
              <a:lnSpc>
                <a:spcPct val="90000"/>
              </a:lnSpc>
              <a:buNone/>
              <a:defRPr sz="3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n-GB" smtClean="0"/>
              <a:t>October 2013</a:t>
            </a:r>
            <a:endParaRPr lang="en-GB"/>
          </a:p>
        </p:txBody>
      </p:sp>
      <p:sp>
        <p:nvSpPr>
          <p:cNvPr id="14" name="Footer Placeholder 13"/>
          <p:cNvSpPr>
            <a:spLocks noGrp="1"/>
          </p:cNvSpPr>
          <p:nvPr>
            <p:ph type="ftr" sz="quarter" idx="11"/>
          </p:nvPr>
        </p:nvSpPr>
        <p:spPr/>
        <p:txBody>
          <a:bodyPr/>
          <a:lstStyle/>
          <a:p>
            <a:r>
              <a:rPr lang="en-GB" smtClean="0"/>
              <a:t>Retail Industry Overview</a:t>
            </a:r>
            <a:endParaRPr lang="en-GB"/>
          </a:p>
        </p:txBody>
      </p:sp>
      <p:sp>
        <p:nvSpPr>
          <p:cNvPr id="15" name="Slide Number Placeholder 14"/>
          <p:cNvSpPr>
            <a:spLocks noGrp="1"/>
          </p:cNvSpPr>
          <p:nvPr>
            <p:ph type="sldNum" sz="quarter" idx="12"/>
          </p:nvPr>
        </p:nvSpPr>
        <p:spPr/>
        <p:txBody>
          <a:bodyPr/>
          <a:lstStyle/>
          <a:p>
            <a:fld id="{222AB0C6-604E-4478-AB51-F6343CD727B3}" type="slidenum">
              <a:rPr lang="en-GB" smtClean="0"/>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ection Divider: Colour">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baseline="0">
                <a:solidFill>
                  <a:schemeClr val="bg1"/>
                </a:solidFill>
              </a:defRPr>
            </a:lvl1pPr>
          </a:lstStyle>
          <a:p>
            <a:r>
              <a:rPr lang="en-GB" noProof="0" dirty="0" smtClean="0"/>
              <a:t>Click to edit Master title style</a:t>
            </a:r>
            <a:endParaRPr lang="en-GB" noProof="0" dirty="0"/>
          </a:p>
        </p:txBody>
      </p:sp>
      <p:sp>
        <p:nvSpPr>
          <p:cNvPr id="22" name="Subtitle 2"/>
          <p:cNvSpPr>
            <a:spLocks noGrp="1"/>
          </p:cNvSpPr>
          <p:nvPr>
            <p:ph type="subTitle" idx="1"/>
          </p:nvPr>
        </p:nvSpPr>
        <p:spPr bwMode="black">
          <a:xfrm>
            <a:off x="533400" y="1905000"/>
            <a:ext cx="8077200" cy="1371600"/>
          </a:xfrm>
        </p:spPr>
        <p:txBody>
          <a:bodyPr>
            <a:noAutofit/>
          </a:bodyPr>
          <a:lstStyle>
            <a:lvl1pPr marL="0" indent="0" algn="l">
              <a:lnSpc>
                <a:spcPct val="90000"/>
              </a:lnSpc>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Click to edit Master subtitle style</a:t>
            </a:r>
          </a:p>
        </p:txBody>
      </p:sp>
      <p:cxnSp>
        <p:nvCxnSpPr>
          <p:cNvPr id="11" name="Shape 10"/>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lvl1pPr>
              <a:defRPr>
                <a:solidFill>
                  <a:schemeClr val="lt1"/>
                </a:solidFill>
              </a:defRPr>
            </a:lvl1pPr>
          </a:lstStyle>
          <a:p>
            <a:r>
              <a:rPr lang="en-GB" smtClean="0"/>
              <a:t>October 2013</a:t>
            </a:r>
            <a:endParaRPr lang="en-GB"/>
          </a:p>
        </p:txBody>
      </p:sp>
      <p:sp>
        <p:nvSpPr>
          <p:cNvPr id="14" name="Footer Placeholder 13"/>
          <p:cNvSpPr>
            <a:spLocks noGrp="1"/>
          </p:cNvSpPr>
          <p:nvPr>
            <p:ph type="ftr" sz="quarter" idx="11"/>
          </p:nvPr>
        </p:nvSpPr>
        <p:spPr/>
        <p:txBody>
          <a:bodyPr/>
          <a:lstStyle>
            <a:lvl1pPr>
              <a:defRPr>
                <a:solidFill>
                  <a:schemeClr val="lt1"/>
                </a:solidFill>
              </a:defRPr>
            </a:lvl1pPr>
          </a:lstStyle>
          <a:p>
            <a:r>
              <a:rPr lang="en-GB" smtClean="0"/>
              <a:t>Retail Industry Overview</a:t>
            </a:r>
            <a:endParaRPr lang="en-GB"/>
          </a:p>
        </p:txBody>
      </p:sp>
      <p:sp>
        <p:nvSpPr>
          <p:cNvPr id="15" name="Slide Number Placeholder 14"/>
          <p:cNvSpPr>
            <a:spLocks noGrp="1"/>
          </p:cNvSpPr>
          <p:nvPr>
            <p:ph type="sldNum" sz="quarter" idx="12"/>
          </p:nvPr>
        </p:nvSpPr>
        <p:spPr/>
        <p:txBody>
          <a:bodyPr/>
          <a:lstStyle>
            <a:lvl1pPr>
              <a:defRPr>
                <a:solidFill>
                  <a:schemeClr val="lt1"/>
                </a:solidFill>
              </a:defRPr>
            </a:lvl1pPr>
          </a:lstStyle>
          <a:p>
            <a:fld id="{36DCEA33-62DD-4E68-AB84-015D6E381A48}" type="slidenum">
              <a:rPr lang="en-GB" smtClean="0"/>
              <a:pPr/>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solidFill>
                  <a:schemeClr val="lt1"/>
                </a:solidFill>
                <a:effectLst/>
                <a:latin typeface="Arial"/>
              </a:rPr>
              <a:t>PwC</a:t>
            </a:r>
            <a:endParaRPr kumimoji="0" lang="en-GB" sz="1000" b="0" i="0" u="none" baseline="0" dirty="0" err="1" smtClean="0">
              <a:solidFill>
                <a:schemeClr val="lt1"/>
              </a:solidFill>
              <a:effectLst/>
              <a:latin typeface="Arial"/>
            </a:endParaRPr>
          </a:p>
        </p:txBody>
      </p:sp>
    </p:spTree>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Content">
    <p:bg>
      <p:bgPr>
        <a:solidFill>
          <a:schemeClr val="tx2"/>
        </a:solidFill>
        <a:effectLst/>
      </p:bgPr>
    </p:bg>
    <p:spTree>
      <p:nvGrpSpPr>
        <p:cNvPr id="1" name=""/>
        <p:cNvGrpSpPr/>
        <p:nvPr/>
      </p:nvGrpSpPr>
      <p:grpSpPr>
        <a:xfrm>
          <a:off x="0" y="0"/>
          <a:ext cx="0" cy="0"/>
          <a:chOff x="0" y="0"/>
          <a:chExt cx="0" cy="0"/>
        </a:xfrm>
      </p:grpSpPr>
      <p:sp>
        <p:nvSpPr>
          <p:cNvPr id="57" name="Title 1"/>
          <p:cNvSpPr>
            <a:spLocks noGrp="1"/>
          </p:cNvSpPr>
          <p:nvPr>
            <p:ph type="ctrTitle"/>
          </p:nvPr>
        </p:nvSpPr>
        <p:spPr bwMode="black">
          <a:xfrm>
            <a:off x="533400" y="685800"/>
            <a:ext cx="8077200" cy="1066800"/>
          </a:xfrm>
        </p:spPr>
        <p:txBody>
          <a:bodyPr anchor="t" anchorCtr="0">
            <a:noAutofit/>
          </a:bodyPr>
          <a:lstStyle>
            <a:lvl1pPr>
              <a:lnSpc>
                <a:spcPct val="90000"/>
              </a:lnSpc>
              <a:defRPr sz="3200">
                <a:solidFill>
                  <a:schemeClr val="bg1"/>
                </a:solidFill>
              </a:defRPr>
            </a:lvl1pPr>
          </a:lstStyle>
          <a:p>
            <a:r>
              <a:rPr lang="en-GB" noProof="0" dirty="0" smtClean="0"/>
              <a:t>Click to edit Master title style</a:t>
            </a:r>
          </a:p>
        </p:txBody>
      </p:sp>
      <p:sp>
        <p:nvSpPr>
          <p:cNvPr id="20" name="Content Placeholder 19"/>
          <p:cNvSpPr>
            <a:spLocks noGrp="1"/>
          </p:cNvSpPr>
          <p:nvPr>
            <p:ph sz="quarter" idx="13"/>
          </p:nvPr>
        </p:nvSpPr>
        <p:spPr>
          <a:xfrm>
            <a:off x="533401" y="2819400"/>
            <a:ext cx="3962399" cy="3352800"/>
          </a:xfrm>
        </p:spPr>
        <p:txBody>
          <a:bodyPr/>
          <a:lstStyle>
            <a:lvl1pP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vl6pPr>
              <a:buClr>
                <a:schemeClr val="bg1"/>
              </a:buClr>
              <a:defRPr>
                <a:solidFill>
                  <a:schemeClr val="bg1"/>
                </a:solidFill>
              </a:defRPr>
            </a:lvl6pPr>
            <a:lvl7pPr>
              <a:defRPr>
                <a:solidFill>
                  <a:schemeClr val="bg1"/>
                </a:solidFill>
              </a:defRPr>
            </a:lvl7pPr>
            <a:lvl8pPr>
              <a:defRPr>
                <a:solidFill>
                  <a:schemeClr val="bg1"/>
                </a:solidFill>
              </a:defRPr>
            </a:lvl8pPr>
            <a:lvl9pPr>
              <a:defRPr>
                <a:solidFill>
                  <a:schemeClr val="bg1"/>
                </a:solidFill>
              </a:defRPr>
            </a:lvl9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33" name="Subtitle 2"/>
          <p:cNvSpPr>
            <a:spLocks noGrp="1"/>
          </p:cNvSpPr>
          <p:nvPr>
            <p:ph type="subTitle" idx="1"/>
          </p:nvPr>
        </p:nvSpPr>
        <p:spPr bwMode="black">
          <a:xfrm>
            <a:off x="533400" y="1905001"/>
            <a:ext cx="8077200" cy="762000"/>
          </a:xfrm>
        </p:spPr>
        <p:txBody>
          <a:bodyPr>
            <a:noAutofit/>
          </a:bodyPr>
          <a:lstStyle>
            <a:lvl1pPr marL="0" indent="0" algn="l">
              <a:lnSpc>
                <a:spcPct val="90000"/>
              </a:lnSpc>
              <a:buNone/>
              <a:defRPr sz="320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Click to edit Master subtitle style</a:t>
            </a:r>
          </a:p>
        </p:txBody>
      </p:sp>
      <p:cxnSp>
        <p:nvCxnSpPr>
          <p:cNvPr id="12" name="Shape 11"/>
          <p:cNvCxnSpPr/>
          <p:nvPr/>
        </p:nvCxnSpPr>
        <p:spPr>
          <a:xfrm rot="5400000" flipH="1" flipV="1">
            <a:off x="4419601" y="-3429000"/>
            <a:ext cx="152399" cy="8229600"/>
          </a:xfrm>
          <a:prstGeom prst="bentConnector2">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4"/>
          </p:nvPr>
        </p:nvSpPr>
        <p:spPr/>
        <p:txBody>
          <a:bodyPr/>
          <a:lstStyle>
            <a:lvl1pPr>
              <a:defRPr>
                <a:solidFill>
                  <a:schemeClr val="lt1"/>
                </a:solidFill>
              </a:defRPr>
            </a:lvl1pPr>
          </a:lstStyle>
          <a:p>
            <a:r>
              <a:rPr lang="en-GB" smtClean="0"/>
              <a:t>October 2013</a:t>
            </a:r>
            <a:endParaRPr lang="en-GB"/>
          </a:p>
        </p:txBody>
      </p:sp>
      <p:sp>
        <p:nvSpPr>
          <p:cNvPr id="15" name="Footer Placeholder 14"/>
          <p:cNvSpPr>
            <a:spLocks noGrp="1"/>
          </p:cNvSpPr>
          <p:nvPr>
            <p:ph type="ftr" sz="quarter" idx="15"/>
          </p:nvPr>
        </p:nvSpPr>
        <p:spPr/>
        <p:txBody>
          <a:bodyPr/>
          <a:lstStyle>
            <a:lvl1pPr>
              <a:defRPr>
                <a:solidFill>
                  <a:schemeClr val="lt1"/>
                </a:solidFill>
              </a:defRPr>
            </a:lvl1pPr>
          </a:lstStyle>
          <a:p>
            <a:r>
              <a:rPr lang="en-GB" smtClean="0"/>
              <a:t>Retail Industry Overview</a:t>
            </a:r>
            <a:endParaRPr lang="en-GB"/>
          </a:p>
        </p:txBody>
      </p:sp>
      <p:sp>
        <p:nvSpPr>
          <p:cNvPr id="16" name="Slide Number Placeholder 15"/>
          <p:cNvSpPr>
            <a:spLocks noGrp="1"/>
          </p:cNvSpPr>
          <p:nvPr>
            <p:ph type="sldNum" sz="quarter" idx="16"/>
          </p:nvPr>
        </p:nvSpPr>
        <p:spPr/>
        <p:txBody>
          <a:bodyPr/>
          <a:lstStyle>
            <a:lvl1pPr>
              <a:defRPr>
                <a:solidFill>
                  <a:schemeClr val="lt1"/>
                </a:solidFill>
              </a:defRPr>
            </a:lvl1pPr>
          </a:lstStyle>
          <a:p>
            <a:fld id="{2D47C031-A3C3-4351-8D60-965DFECC9BFF}" type="slidenum">
              <a:rPr lang="en-GB" smtClean="0"/>
              <a:pPr/>
              <a:t>‹#›</a:t>
            </a:fld>
            <a:endParaRPr lang="en-GB"/>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solidFill>
                  <a:schemeClr val="lt1"/>
                </a:solidFill>
                <a:effectLst/>
                <a:latin typeface="Arial"/>
              </a:rPr>
              <a:t>PwC</a:t>
            </a:r>
            <a:endParaRPr kumimoji="0" lang="en-GB" sz="1000" b="0" i="0" u="none" baseline="0" dirty="0" err="1" smtClean="0">
              <a:solidFill>
                <a:schemeClr val="lt1"/>
              </a:solidFill>
              <a:effectLst/>
              <a:latin typeface="Arial"/>
            </a:endParaRPr>
          </a:p>
        </p:txBody>
      </p:sp>
    </p:spTree>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ver Slide: Fixed Logo">
    <p:spTree>
      <p:nvGrpSpPr>
        <p:cNvPr id="1" name=""/>
        <p:cNvGrpSpPr/>
        <p:nvPr/>
      </p:nvGrpSpPr>
      <p:grpSpPr>
        <a:xfrm>
          <a:off x="0" y="0"/>
          <a:ext cx="0" cy="0"/>
          <a:chOff x="0" y="0"/>
          <a:chExt cx="0" cy="0"/>
        </a:xfrm>
      </p:grpSpPr>
      <p:cxnSp>
        <p:nvCxnSpPr>
          <p:cNvPr id="141" name="Shape 140"/>
          <p:cNvCxnSpPr/>
          <p:nvPr/>
        </p:nvCxnSpPr>
        <p:spPr>
          <a:xfrm rot="5400000" flipH="1" flipV="1">
            <a:off x="5096257" y="-2734056"/>
            <a:ext cx="152399" cy="6839712"/>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2" name="Title 1"/>
          <p:cNvSpPr>
            <a:spLocks noGrp="1"/>
          </p:cNvSpPr>
          <p:nvPr>
            <p:ph type="ctrTitle" hasCustomPrompt="1"/>
          </p:nvPr>
        </p:nvSpPr>
        <p:spPr bwMode="black">
          <a:xfrm>
            <a:off x="1895475" y="838200"/>
            <a:ext cx="5343525" cy="914400"/>
          </a:xfrm>
        </p:spPr>
        <p:txBody>
          <a:bodyPr anchor="t" anchorCtr="0">
            <a:noAutofit/>
          </a:bodyPr>
          <a:lstStyle>
            <a:lvl1pPr>
              <a:lnSpc>
                <a:spcPct val="90000"/>
              </a:lnSpc>
              <a:defRPr sz="3200" b="1" i="1" baseline="0">
                <a:solidFill>
                  <a:schemeClr val="tx1"/>
                </a:solidFill>
              </a:defRPr>
            </a:lvl1pPr>
          </a:lstStyle>
          <a:p>
            <a:r>
              <a:rPr lang="en-GB" noProof="0" dirty="0" smtClean="0"/>
              <a:t>Click to add the presentation’s main title</a:t>
            </a:r>
            <a:endParaRPr lang="en-GB" noProof="0" dirty="0"/>
          </a:p>
        </p:txBody>
      </p:sp>
      <p:sp>
        <p:nvSpPr>
          <p:cNvPr id="143" name="Subtitle 2"/>
          <p:cNvSpPr>
            <a:spLocks noGrp="1"/>
          </p:cNvSpPr>
          <p:nvPr>
            <p:ph type="subTitle" idx="1" hasCustomPrompt="1"/>
          </p:nvPr>
        </p:nvSpPr>
        <p:spPr bwMode="black">
          <a:xfrm>
            <a:off x="1895475" y="1828799"/>
            <a:ext cx="5343525" cy="914401"/>
          </a:xfrm>
        </p:spPr>
        <p:txBody>
          <a:bodyPr>
            <a:noAutofit/>
          </a:bodyPr>
          <a:lstStyle>
            <a:lvl1pPr marL="0" indent="0" algn="l">
              <a:lnSpc>
                <a:spcPct val="90000"/>
              </a:lnSpc>
              <a:spcAft>
                <a:spcPts val="0"/>
              </a:spcAft>
              <a:buNone/>
              <a:defRPr sz="3200" baseline="0">
                <a:solidFill>
                  <a:schemeClr val="tx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144" name="Text Placeholder 31"/>
          <p:cNvSpPr>
            <a:spLocks noGrp="1"/>
          </p:cNvSpPr>
          <p:nvPr>
            <p:ph type="body" sz="quarter" idx="10" hasCustomPrompt="1"/>
          </p:nvPr>
        </p:nvSpPr>
        <p:spPr bwMode="black">
          <a:xfrm>
            <a:off x="1895475" y="374904"/>
            <a:ext cx="4105656" cy="146304"/>
          </a:xfrm>
        </p:spPr>
        <p:txBody>
          <a:bodyPr/>
          <a:lstStyle>
            <a:lvl1pPr>
              <a:defRPr sz="1100">
                <a:solidFill>
                  <a:schemeClr val="tx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102" name="Group 101"/>
          <p:cNvGrpSpPr>
            <a:grpSpLocks noChangeAspect="1"/>
          </p:cNvGrpSpPr>
          <p:nvPr userDrawn="1"/>
        </p:nvGrpSpPr>
        <p:grpSpPr>
          <a:xfrm>
            <a:off x="968592" y="5768681"/>
            <a:ext cx="1232283" cy="935789"/>
            <a:chOff x="518032" y="-1032869"/>
            <a:chExt cx="6161413" cy="4678943"/>
          </a:xfrm>
        </p:grpSpPr>
        <p:grpSp>
          <p:nvGrpSpPr>
            <p:cNvPr id="103" name="Group 73"/>
            <p:cNvGrpSpPr>
              <a:grpSpLocks noChangeAspect="1"/>
            </p:cNvGrpSpPr>
            <p:nvPr/>
          </p:nvGrpSpPr>
          <p:grpSpPr>
            <a:xfrm>
              <a:off x="4438637" y="-1032863"/>
              <a:ext cx="2240792" cy="2011550"/>
              <a:chOff x="1905000" y="5715000"/>
              <a:chExt cx="445770" cy="381000"/>
            </a:xfrm>
          </p:grpSpPr>
          <p:sp>
            <p:nvSpPr>
              <p:cNvPr id="107" name="Rectangle 25"/>
              <p:cNvSpPr>
                <a:spLocks noChangeArrowheads="1"/>
              </p:cNvSpPr>
              <p:nvPr userDrawn="1"/>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8" name="Rectangle 26"/>
              <p:cNvSpPr>
                <a:spLocks noChangeArrowheads="1"/>
              </p:cNvSpPr>
              <p:nvPr userDrawn="1"/>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9" name="Rectangle 27"/>
              <p:cNvSpPr>
                <a:spLocks noChangeArrowheads="1"/>
              </p:cNvSpPr>
              <p:nvPr userDrawn="1"/>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0" name="Rectangle 28"/>
              <p:cNvSpPr>
                <a:spLocks noChangeArrowheads="1"/>
              </p:cNvSpPr>
              <p:nvPr userDrawn="1"/>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1" name="Rectangle 29"/>
              <p:cNvSpPr>
                <a:spLocks noChangeArrowheads="1"/>
              </p:cNvSpPr>
              <p:nvPr userDrawn="1"/>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2" name="Rectangle 30"/>
              <p:cNvSpPr>
                <a:spLocks noChangeArrowheads="1"/>
              </p:cNvSpPr>
              <p:nvPr userDrawn="1"/>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3" name="Rectangle 31"/>
              <p:cNvSpPr>
                <a:spLocks noChangeArrowheads="1"/>
              </p:cNvSpPr>
              <p:nvPr userDrawn="1"/>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4" name="Rectangle 32"/>
              <p:cNvSpPr>
                <a:spLocks noChangeArrowheads="1"/>
              </p:cNvSpPr>
              <p:nvPr userDrawn="1"/>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5" name="Freeform 33"/>
              <p:cNvSpPr>
                <a:spLocks/>
              </p:cNvSpPr>
              <p:nvPr userDrawn="1"/>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6" name="Rectangle 34"/>
              <p:cNvSpPr>
                <a:spLocks noChangeArrowheads="1"/>
              </p:cNvSpPr>
              <p:nvPr userDrawn="1"/>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7" name="Rectangle 35"/>
              <p:cNvSpPr>
                <a:spLocks noChangeArrowheads="1"/>
              </p:cNvSpPr>
              <p:nvPr userDrawn="1"/>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8" name="Rectangle 36"/>
              <p:cNvSpPr>
                <a:spLocks noChangeArrowheads="1"/>
              </p:cNvSpPr>
              <p:nvPr userDrawn="1"/>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19" name="Rectangle 25"/>
              <p:cNvSpPr>
                <a:spLocks noChangeArrowheads="1"/>
              </p:cNvSpPr>
              <p:nvPr/>
            </p:nvSpPr>
            <p:spPr bwMode="gray">
              <a:xfrm>
                <a:off x="2293620" y="5988118"/>
                <a:ext cx="57150" cy="107882"/>
              </a:xfrm>
              <a:prstGeom prst="rect">
                <a:avLst/>
              </a:prstGeom>
              <a:solidFill>
                <a:srgbClr val="F445F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0" name="Rectangle 26"/>
              <p:cNvSpPr>
                <a:spLocks noChangeArrowheads="1"/>
              </p:cNvSpPr>
              <p:nvPr/>
            </p:nvSpPr>
            <p:spPr bwMode="gray">
              <a:xfrm>
                <a:off x="2132171" y="5757333"/>
                <a:ext cx="44291" cy="66914"/>
              </a:xfrm>
              <a:prstGeom prst="rect">
                <a:avLst/>
              </a:prstGeom>
              <a:solidFill>
                <a:srgbClr val="F6B67F"/>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1" name="Rectangle 27"/>
              <p:cNvSpPr>
                <a:spLocks noChangeArrowheads="1"/>
              </p:cNvSpPr>
              <p:nvPr/>
            </p:nvSpPr>
            <p:spPr bwMode="gray">
              <a:xfrm>
                <a:off x="1905000" y="5715000"/>
                <a:ext cx="227171" cy="42333"/>
              </a:xfrm>
              <a:prstGeom prst="rect">
                <a:avLst/>
              </a:prstGeom>
              <a:solidFill>
                <a:srgbClr val="F48F1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2" name="Rectangle 28"/>
              <p:cNvSpPr>
                <a:spLocks noChangeArrowheads="1"/>
              </p:cNvSpPr>
              <p:nvPr/>
            </p:nvSpPr>
            <p:spPr bwMode="gray">
              <a:xfrm>
                <a:off x="1905000" y="5757333"/>
                <a:ext cx="227171" cy="66914"/>
              </a:xfrm>
              <a:prstGeom prst="rect">
                <a:avLst/>
              </a:prstGeom>
              <a:solidFill>
                <a:srgbClr val="EB660B"/>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3" name="Rectangle 29"/>
              <p:cNvSpPr>
                <a:spLocks noChangeArrowheads="1"/>
              </p:cNvSpPr>
              <p:nvPr/>
            </p:nvSpPr>
            <p:spPr bwMode="gray">
              <a:xfrm>
                <a:off x="2176462" y="5824247"/>
                <a:ext cx="117158" cy="163871"/>
              </a:xfrm>
              <a:prstGeom prst="rect">
                <a:avLst/>
              </a:prstGeom>
              <a:solidFill>
                <a:srgbClr val="F3BF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4" name="Rectangle 30"/>
              <p:cNvSpPr>
                <a:spLocks noChangeArrowheads="1"/>
              </p:cNvSpPr>
              <p:nvPr/>
            </p:nvSpPr>
            <p:spPr bwMode="gray">
              <a:xfrm>
                <a:off x="2176462" y="5988118"/>
                <a:ext cx="117158" cy="107882"/>
              </a:xfrm>
              <a:prstGeom prst="rect">
                <a:avLst/>
              </a:prstGeom>
              <a:solidFill>
                <a:srgbClr val="E93409"/>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5" name="Rectangle 31"/>
              <p:cNvSpPr>
                <a:spLocks noChangeArrowheads="1"/>
              </p:cNvSpPr>
              <p:nvPr/>
            </p:nvSpPr>
            <p:spPr bwMode="gray">
              <a:xfrm>
                <a:off x="2132171" y="5824247"/>
                <a:ext cx="44291" cy="163871"/>
              </a:xfrm>
              <a:prstGeom prst="rect">
                <a:avLst/>
              </a:prstGeom>
              <a:solidFill>
                <a:srgbClr val="EA88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6" name="Rectangle 32"/>
              <p:cNvSpPr>
                <a:spLocks noChangeArrowheads="1"/>
              </p:cNvSpPr>
              <p:nvPr/>
            </p:nvSpPr>
            <p:spPr bwMode="gray">
              <a:xfrm>
                <a:off x="2132171" y="5988118"/>
                <a:ext cx="44291" cy="107882"/>
              </a:xfrm>
              <a:prstGeom prst="rect">
                <a:avLst/>
              </a:prstGeom>
              <a:solidFill>
                <a:srgbClr val="E0250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7" name="Freeform 33"/>
              <p:cNvSpPr>
                <a:spLocks/>
              </p:cNvSpPr>
              <p:nvPr/>
            </p:nvSpPr>
            <p:spPr bwMode="gray">
              <a:xfrm>
                <a:off x="1905000" y="5824247"/>
                <a:ext cx="227171" cy="163871"/>
              </a:xfrm>
              <a:custGeom>
                <a:avLst/>
                <a:gdLst/>
                <a:ahLst/>
                <a:cxnLst>
                  <a:cxn ang="0">
                    <a:pos x="0" y="0"/>
                  </a:cxn>
                  <a:cxn ang="0">
                    <a:pos x="159" y="0"/>
                  </a:cxn>
                  <a:cxn ang="0">
                    <a:pos x="159" y="120"/>
                  </a:cxn>
                  <a:cxn ang="0">
                    <a:pos x="99" y="120"/>
                  </a:cxn>
                  <a:cxn ang="0">
                    <a:pos x="99" y="80"/>
                  </a:cxn>
                  <a:cxn ang="0">
                    <a:pos x="0" y="80"/>
                  </a:cxn>
                  <a:cxn ang="0">
                    <a:pos x="0" y="0"/>
                  </a:cxn>
                </a:cxnLst>
                <a:rect l="0" t="0" r="r" b="b"/>
                <a:pathLst>
                  <a:path w="159" h="120">
                    <a:moveTo>
                      <a:pt x="0" y="0"/>
                    </a:moveTo>
                    <a:lnTo>
                      <a:pt x="159" y="0"/>
                    </a:lnTo>
                    <a:lnTo>
                      <a:pt x="159" y="120"/>
                    </a:lnTo>
                    <a:lnTo>
                      <a:pt x="99" y="120"/>
                    </a:lnTo>
                    <a:lnTo>
                      <a:pt x="99" y="80"/>
                    </a:lnTo>
                    <a:lnTo>
                      <a:pt x="0" y="80"/>
                    </a:lnTo>
                    <a:lnTo>
                      <a:pt x="0" y="0"/>
                    </a:lnTo>
                    <a:close/>
                  </a:path>
                </a:pathLst>
              </a:custGeom>
              <a:solidFill>
                <a:srgbClr val="E04C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8" name="Rectangle 34"/>
              <p:cNvSpPr>
                <a:spLocks noChangeArrowheads="1"/>
              </p:cNvSpPr>
              <p:nvPr/>
            </p:nvSpPr>
            <p:spPr bwMode="gray">
              <a:xfrm>
                <a:off x="2046446" y="5988118"/>
                <a:ext cx="85725" cy="107882"/>
              </a:xfrm>
              <a:prstGeom prst="rect">
                <a:avLst/>
              </a:prstGeom>
              <a:solidFill>
                <a:srgbClr val="D614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29" name="Rectangle 35"/>
              <p:cNvSpPr>
                <a:spLocks noChangeArrowheads="1"/>
              </p:cNvSpPr>
              <p:nvPr/>
            </p:nvSpPr>
            <p:spPr bwMode="gray">
              <a:xfrm>
                <a:off x="1905000" y="5933495"/>
                <a:ext cx="141446" cy="54624"/>
              </a:xfrm>
              <a:prstGeom prst="rect">
                <a:avLst/>
              </a:prstGeom>
              <a:solidFill>
                <a:srgbClr val="C93C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0" name="Rectangle 36"/>
              <p:cNvSpPr>
                <a:spLocks noChangeArrowheads="1"/>
              </p:cNvSpPr>
              <p:nvPr/>
            </p:nvSpPr>
            <p:spPr bwMode="gray">
              <a:xfrm>
                <a:off x="1905000" y="5988118"/>
                <a:ext cx="141446" cy="107882"/>
              </a:xfrm>
              <a:prstGeom prst="rect">
                <a:avLst/>
              </a:prstGeom>
              <a:solidFill>
                <a:srgbClr val="C01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grpSp>
        <p:grpSp>
          <p:nvGrpSpPr>
            <p:cNvPr id="104" name="Group 32"/>
            <p:cNvGrpSpPr/>
            <p:nvPr/>
          </p:nvGrpSpPr>
          <p:grpSpPr>
            <a:xfrm>
              <a:off x="518032" y="978681"/>
              <a:ext cx="4572000" cy="2667393"/>
              <a:chOff x="518032" y="978681"/>
              <a:chExt cx="4572000" cy="2667393"/>
            </a:xfrm>
          </p:grpSpPr>
          <p:sp>
            <p:nvSpPr>
              <p:cNvPr id="105"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06"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ver Slide: Client Logo">
    <p:spTree>
      <p:nvGrpSpPr>
        <p:cNvPr id="1" name=""/>
        <p:cNvGrpSpPr/>
        <p:nvPr/>
      </p:nvGrpSpPr>
      <p:grpSpPr>
        <a:xfrm>
          <a:off x="0" y="0"/>
          <a:ext cx="0" cy="0"/>
          <a:chOff x="0" y="0"/>
          <a:chExt cx="0" cy="0"/>
        </a:xfrm>
      </p:grpSpPr>
      <p:grpSp>
        <p:nvGrpSpPr>
          <p:cNvPr id="32" name="Group 31"/>
          <p:cNvGrpSpPr/>
          <p:nvPr userDrawn="1"/>
        </p:nvGrpSpPr>
        <p:grpSpPr bwMode="gray">
          <a:xfrm>
            <a:off x="1752601" y="1"/>
            <a:ext cx="7391400" cy="6176009"/>
            <a:chOff x="19140488" y="13674"/>
            <a:chExt cx="7443798" cy="6145827"/>
          </a:xfrm>
        </p:grpSpPr>
        <p:sp>
          <p:nvSpPr>
            <p:cNvPr id="35"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6"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7"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8"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9"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0"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51"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52"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31" name="Picture Placeholder 76"/>
          <p:cNvSpPr>
            <a:spLocks noGrp="1"/>
          </p:cNvSpPr>
          <p:nvPr>
            <p:ph type="pic" sz="quarter" idx="13"/>
          </p:nvPr>
        </p:nvSpPr>
        <p:spPr>
          <a:xfrm>
            <a:off x="609601" y="3048000"/>
            <a:ext cx="914400" cy="762000"/>
          </a:xfrm>
        </p:spPr>
        <p:txBody>
          <a:bodyPr/>
          <a:lstStyle>
            <a:lvl1pPr>
              <a:defRPr sz="1400"/>
            </a:lvl1pPr>
          </a:lstStyle>
          <a:p>
            <a:r>
              <a:rPr lang="en-US" noProof="0" smtClean="0"/>
              <a:t>Click icon to add picture</a:t>
            </a:r>
            <a:endParaRPr lang="en-GB" noProof="0" dirty="0"/>
          </a:p>
        </p:txBody>
      </p:sp>
      <p:grpSp>
        <p:nvGrpSpPr>
          <p:cNvPr id="3" name="Group 31"/>
          <p:cNvGrpSpPr/>
          <p:nvPr/>
        </p:nvGrpSpPr>
        <p:grpSpPr>
          <a:xfrm>
            <a:off x="489086" y="2901697"/>
            <a:ext cx="1209752" cy="151219"/>
            <a:chOff x="489087" y="2521685"/>
            <a:chExt cx="1209752" cy="151219"/>
          </a:xfrm>
        </p:grpSpPr>
        <p:cxnSp>
          <p:nvCxnSpPr>
            <p:cNvPr id="33" name="Straight Connector 32"/>
            <p:cNvCxnSpPr/>
            <p:nvPr userDrawn="1"/>
          </p:nvCxnSpPr>
          <p:spPr>
            <a:xfrm rot="10800000">
              <a:off x="489087" y="2521686"/>
              <a:ext cx="1209752"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userDrawn="1"/>
          </p:nvCxnSpPr>
          <p:spPr>
            <a:xfrm rot="5400000">
              <a:off x="413478" y="2597295"/>
              <a:ext cx="151219" cy="0"/>
            </a:xfrm>
            <a:prstGeom prst="line">
              <a:avLst/>
            </a:prstGeom>
            <a:ln w="12700">
              <a:solidFill>
                <a:schemeClr val="tx1"/>
              </a:solidFill>
              <a:prstDash val="sysDot"/>
            </a:ln>
          </p:spPr>
          <p:style>
            <a:lnRef idx="1">
              <a:schemeClr val="accent1"/>
            </a:lnRef>
            <a:fillRef idx="0">
              <a:schemeClr val="accent1"/>
            </a:fillRef>
            <a:effectRef idx="0">
              <a:schemeClr val="accent1"/>
            </a:effectRef>
            <a:fontRef idx="minor">
              <a:schemeClr val="tx1"/>
            </a:fontRef>
          </p:style>
        </p:cxnSp>
      </p:grpSp>
      <p:sp>
        <p:nvSpPr>
          <p:cNvPr id="45"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46"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47"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96" name="Group 32"/>
          <p:cNvGrpSpPr/>
          <p:nvPr/>
        </p:nvGrpSpPr>
        <p:grpSpPr>
          <a:xfrm>
            <a:off x="968592" y="6170991"/>
            <a:ext cx="914400" cy="533479"/>
            <a:chOff x="518032" y="978681"/>
            <a:chExt cx="4572000" cy="2667393"/>
          </a:xfrm>
        </p:grpSpPr>
        <p:sp>
          <p:nvSpPr>
            <p:cNvPr id="97"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98"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ver Slide: Picture">
    <p:spTree>
      <p:nvGrpSpPr>
        <p:cNvPr id="1" name=""/>
        <p:cNvGrpSpPr/>
        <p:nvPr/>
      </p:nvGrpSpPr>
      <p:grpSpPr>
        <a:xfrm>
          <a:off x="0" y="0"/>
          <a:ext cx="0" cy="0"/>
          <a:chOff x="0" y="0"/>
          <a:chExt cx="0" cy="0"/>
        </a:xfrm>
      </p:grpSpPr>
      <p:grpSp>
        <p:nvGrpSpPr>
          <p:cNvPr id="27" name="Group 26"/>
          <p:cNvGrpSpPr/>
          <p:nvPr userDrawn="1"/>
        </p:nvGrpSpPr>
        <p:grpSpPr bwMode="gray">
          <a:xfrm>
            <a:off x="1752601" y="1"/>
            <a:ext cx="7391400" cy="6176009"/>
            <a:chOff x="19140488" y="13674"/>
            <a:chExt cx="7443798" cy="6145827"/>
          </a:xfrm>
        </p:grpSpPr>
        <p:sp>
          <p:nvSpPr>
            <p:cNvPr id="28" name="Rectangle 17"/>
            <p:cNvSpPr>
              <a:spLocks noChangeArrowheads="1"/>
            </p:cNvSpPr>
            <p:nvPr/>
          </p:nvSpPr>
          <p:spPr bwMode="gray">
            <a:xfrm>
              <a:off x="19140488" y="4188799"/>
              <a:ext cx="2302206" cy="1970702"/>
            </a:xfrm>
            <a:prstGeom prst="rect">
              <a:avLst/>
            </a:prstGeom>
            <a:solidFill>
              <a:srgbClr val="9A170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29" name="Rectangle 7"/>
            <p:cNvSpPr>
              <a:spLocks noChangeArrowheads="1"/>
            </p:cNvSpPr>
            <p:nvPr/>
          </p:nvSpPr>
          <p:spPr bwMode="gray">
            <a:xfrm>
              <a:off x="25663403" y="4032250"/>
              <a:ext cx="920883" cy="2127250"/>
            </a:xfrm>
            <a:prstGeom prst="rect">
              <a:avLst/>
            </a:prstGeom>
            <a:solidFill>
              <a:srgbClr val="F3BE2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0" name="Rectangle 8"/>
            <p:cNvSpPr>
              <a:spLocks noChangeArrowheads="1"/>
            </p:cNvSpPr>
            <p:nvPr/>
          </p:nvSpPr>
          <p:spPr bwMode="gray">
            <a:xfrm>
              <a:off x="25049482" y="2899477"/>
              <a:ext cx="734694" cy="1289321"/>
            </a:xfrm>
            <a:prstGeom prst="rect">
              <a:avLst/>
            </a:prstGeom>
            <a:solidFill>
              <a:srgbClr val="F3BC87"/>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1" name="Rectangle 9"/>
            <p:cNvSpPr>
              <a:spLocks noChangeArrowheads="1"/>
            </p:cNvSpPr>
            <p:nvPr/>
          </p:nvSpPr>
          <p:spPr bwMode="gray">
            <a:xfrm>
              <a:off x="25049482" y="4032250"/>
              <a:ext cx="734693" cy="2127250"/>
            </a:xfrm>
            <a:prstGeom prst="rect">
              <a:avLst/>
            </a:prstGeom>
            <a:solidFill>
              <a:srgbClr val="E88C1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2" name="Rectangle 11"/>
            <p:cNvSpPr>
              <a:spLocks noChangeArrowheads="1"/>
            </p:cNvSpPr>
            <p:nvPr/>
          </p:nvSpPr>
          <p:spPr bwMode="gray">
            <a:xfrm>
              <a:off x="24665780" y="706365"/>
              <a:ext cx="477045" cy="2263848"/>
            </a:xfrm>
            <a:prstGeom prst="rect">
              <a:avLst/>
            </a:prstGeom>
            <a:solidFill>
              <a:srgbClr val="E669A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33" name="Rectangle 12"/>
            <p:cNvSpPr>
              <a:spLocks noChangeArrowheads="1"/>
            </p:cNvSpPr>
            <p:nvPr/>
          </p:nvSpPr>
          <p:spPr bwMode="gray">
            <a:xfrm>
              <a:off x="24665780" y="2899478"/>
              <a:ext cx="477045" cy="1289321"/>
            </a:xfrm>
            <a:prstGeom prst="rect">
              <a:avLst/>
            </a:prstGeom>
            <a:solidFill>
              <a:srgbClr val="DB4D56"/>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0" name="Rectangle 13"/>
            <p:cNvSpPr>
              <a:spLocks noChangeArrowheads="1"/>
            </p:cNvSpPr>
            <p:nvPr/>
          </p:nvSpPr>
          <p:spPr bwMode="gray">
            <a:xfrm>
              <a:off x="24665780" y="4032250"/>
              <a:ext cx="477045" cy="2127250"/>
            </a:xfrm>
            <a:prstGeom prst="rect">
              <a:avLst/>
            </a:prstGeom>
            <a:solidFill>
              <a:srgbClr val="D13A0D"/>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1" name="Rectangle 14"/>
            <p:cNvSpPr>
              <a:spLocks noChangeArrowheads="1"/>
            </p:cNvSpPr>
            <p:nvPr/>
          </p:nvSpPr>
          <p:spPr bwMode="gray">
            <a:xfrm>
              <a:off x="19140488" y="669925"/>
              <a:ext cx="5662612" cy="2300288"/>
            </a:xfrm>
            <a:prstGeom prst="rect">
              <a:avLst/>
            </a:prstGeom>
            <a:solidFill>
              <a:srgbClr val="D74021"/>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2" name="Rectangle 15"/>
            <p:cNvSpPr>
              <a:spLocks noChangeArrowheads="1"/>
            </p:cNvSpPr>
            <p:nvPr/>
          </p:nvSpPr>
          <p:spPr bwMode="gray">
            <a:xfrm>
              <a:off x="19140488" y="2899478"/>
              <a:ext cx="5662612" cy="1289321"/>
            </a:xfrm>
            <a:prstGeom prst="rect">
              <a:avLst/>
            </a:prstGeom>
            <a:solidFill>
              <a:srgbClr val="CD2F1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sp>
          <p:nvSpPr>
            <p:cNvPr id="43" name="Freeform 16"/>
            <p:cNvSpPr>
              <a:spLocks/>
            </p:cNvSpPr>
            <p:nvPr/>
          </p:nvSpPr>
          <p:spPr bwMode="gray">
            <a:xfrm>
              <a:off x="19140488" y="4032250"/>
              <a:ext cx="5662612" cy="2127250"/>
            </a:xfrm>
            <a:custGeom>
              <a:avLst/>
              <a:gdLst/>
              <a:ahLst/>
              <a:cxnLst>
                <a:cxn ang="0">
                  <a:pos x="0" y="0"/>
                </a:cxn>
                <a:cxn ang="0">
                  <a:pos x="3567" y="0"/>
                </a:cxn>
                <a:cxn ang="0">
                  <a:pos x="3567" y="1340"/>
                </a:cxn>
                <a:cxn ang="0">
                  <a:pos x="1372" y="1340"/>
                </a:cxn>
                <a:cxn ang="0">
                  <a:pos x="1372" y="181"/>
                </a:cxn>
                <a:cxn ang="0">
                  <a:pos x="0" y="181"/>
                </a:cxn>
                <a:cxn ang="0">
                  <a:pos x="0" y="0"/>
                </a:cxn>
              </a:cxnLst>
              <a:rect l="0" t="0" r="r" b="b"/>
              <a:pathLst>
                <a:path w="3567" h="1340">
                  <a:moveTo>
                    <a:pt x="0" y="0"/>
                  </a:moveTo>
                  <a:lnTo>
                    <a:pt x="3567" y="0"/>
                  </a:lnTo>
                  <a:lnTo>
                    <a:pt x="3567" y="1340"/>
                  </a:lnTo>
                  <a:lnTo>
                    <a:pt x="1372" y="1340"/>
                  </a:lnTo>
                  <a:lnTo>
                    <a:pt x="1372" y="181"/>
                  </a:lnTo>
                  <a:lnTo>
                    <a:pt x="0" y="181"/>
                  </a:lnTo>
                  <a:lnTo>
                    <a:pt x="0" y="0"/>
                  </a:lnTo>
                  <a:close/>
                </a:path>
              </a:pathLst>
            </a:custGeom>
            <a:solidFill>
              <a:srgbClr val="C42303"/>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44" name="Rectangle 10"/>
            <p:cNvSpPr>
              <a:spLocks noChangeArrowheads="1"/>
            </p:cNvSpPr>
            <p:nvPr/>
          </p:nvSpPr>
          <p:spPr bwMode="gray">
            <a:xfrm>
              <a:off x="19140488" y="13674"/>
              <a:ext cx="5662612" cy="692692"/>
            </a:xfrm>
            <a:prstGeom prst="rect">
              <a:avLst/>
            </a:prstGeom>
            <a:solidFill>
              <a:srgbClr val="EE9C34"/>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a:p>
          </p:txBody>
        </p:sp>
      </p:grpSp>
      <p:sp>
        <p:nvSpPr>
          <p:cNvPr id="54"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5"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6"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sp>
        <p:nvSpPr>
          <p:cNvPr id="17" name="Picture Placeholder 76"/>
          <p:cNvSpPr>
            <a:spLocks noGrp="1"/>
          </p:cNvSpPr>
          <p:nvPr>
            <p:ph type="pic" sz="quarter" idx="13"/>
          </p:nvPr>
        </p:nvSpPr>
        <p:spPr>
          <a:xfrm>
            <a:off x="1752600" y="2899977"/>
            <a:ext cx="6324600" cy="3272223"/>
          </a:xfrm>
        </p:spPr>
        <p:txBody>
          <a:bodyPr/>
          <a:lstStyle>
            <a:lvl1pPr>
              <a:defRPr sz="1400"/>
            </a:lvl1pPr>
          </a:lstStyle>
          <a:p>
            <a:r>
              <a:rPr lang="en-US" noProof="0" dirty="0" smtClean="0"/>
              <a:t>Click icon to add picture</a:t>
            </a:r>
            <a:endParaRPr lang="en-GB" noProof="0" dirty="0"/>
          </a:p>
        </p:txBody>
      </p:sp>
      <p:grpSp>
        <p:nvGrpSpPr>
          <p:cNvPr id="18" name="Group 32"/>
          <p:cNvGrpSpPr/>
          <p:nvPr userDrawn="1"/>
        </p:nvGrpSpPr>
        <p:grpSpPr>
          <a:xfrm>
            <a:off x="968592" y="6170991"/>
            <a:ext cx="914400" cy="533479"/>
            <a:chOff x="518032" y="978681"/>
            <a:chExt cx="4572000" cy="2667393"/>
          </a:xfrm>
        </p:grpSpPr>
        <p:sp>
          <p:nvSpPr>
            <p:cNvPr id="19" name="Rectangle 37"/>
            <p:cNvSpPr>
              <a:spLocks noChangeArrowheads="1"/>
            </p:cNvSpPr>
            <p:nvPr userDrawn="1"/>
          </p:nvSpPr>
          <p:spPr bwMode="black">
            <a:xfrm>
              <a:off x="3295650" y="978681"/>
              <a:ext cx="1143000" cy="263229"/>
            </a:xfrm>
            <a:prstGeom prst="rect">
              <a:avLst/>
            </a:prstGeom>
            <a:solidFill>
              <a:srgbClr val="A10000"/>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21"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 On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a:lvl1pPr>
          </a:lstStyle>
          <a:p>
            <a:r>
              <a:rPr lang="en-GB" noProof="0" dirty="0" smtClean="0"/>
              <a:t>Click to edit Master title style</a:t>
            </a:r>
            <a:endParaRPr lang="en-GB" noProof="0" dirty="0"/>
          </a:p>
        </p:txBody>
      </p:sp>
      <p:sp>
        <p:nvSpPr>
          <p:cNvPr id="31" name="Content Placeholder 26"/>
          <p:cNvSpPr>
            <a:spLocks noGrp="1"/>
          </p:cNvSpPr>
          <p:nvPr>
            <p:ph sz="quarter" idx="15"/>
          </p:nvPr>
        </p:nvSpPr>
        <p:spPr>
          <a:xfrm>
            <a:off x="533400" y="1752600"/>
            <a:ext cx="8077200" cy="4419600"/>
          </a:xfrm>
        </p:spPr>
        <p:txBody>
          <a:bodyPr/>
          <a:lstStyle>
            <a:lvl1pPr>
              <a:defRPr baseline="0"/>
            </a:lvl1p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cxnSp>
        <p:nvCxnSpPr>
          <p:cNvPr id="15" name="Shape 14"/>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Date Placeholder 10"/>
          <p:cNvSpPr>
            <a:spLocks noGrp="1"/>
          </p:cNvSpPr>
          <p:nvPr>
            <p:ph type="dt" sz="half" idx="16"/>
          </p:nvPr>
        </p:nvSpPr>
        <p:spPr/>
        <p:txBody>
          <a:bodyPr/>
          <a:lstStyle/>
          <a:p>
            <a:r>
              <a:rPr lang="en-GB" smtClean="0"/>
              <a:t>October 2013</a:t>
            </a:r>
            <a:endParaRPr lang="en-GB"/>
          </a:p>
        </p:txBody>
      </p:sp>
      <p:sp>
        <p:nvSpPr>
          <p:cNvPr id="12" name="Footer Placeholder 11"/>
          <p:cNvSpPr>
            <a:spLocks noGrp="1"/>
          </p:cNvSpPr>
          <p:nvPr>
            <p:ph type="ftr" sz="quarter" idx="17"/>
          </p:nvPr>
        </p:nvSpPr>
        <p:spPr/>
        <p:txBody>
          <a:bodyPr/>
          <a:lstStyle/>
          <a:p>
            <a:r>
              <a:rPr lang="en-GB" smtClean="0"/>
              <a:t>Retail Industry Overview</a:t>
            </a:r>
            <a:endParaRPr lang="en-GB"/>
          </a:p>
        </p:txBody>
      </p:sp>
      <p:sp>
        <p:nvSpPr>
          <p:cNvPr id="13" name="Slide Number Placeholder 12"/>
          <p:cNvSpPr>
            <a:spLocks noGrp="1"/>
          </p:cNvSpPr>
          <p:nvPr>
            <p:ph type="sldNum" sz="quarter" idx="18"/>
          </p:nvPr>
        </p:nvSpPr>
        <p:spPr/>
        <p:txBody>
          <a:bodyPr/>
          <a:lstStyle/>
          <a:p>
            <a:fld id="{8F9E9144-4C31-46F3-B3AF-65E094A3A719}" type="slidenum">
              <a:rPr lang="en-GB" smtClean="0"/>
              <a:t>‹#›</a:t>
            </a:fld>
            <a:endParaRPr lang="en-GB"/>
          </a:p>
        </p:txBody>
      </p:sp>
      <p:sp>
        <p:nvSpPr>
          <p:cNvPr id="14"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ver Slide: Colour">
    <p:spTree>
      <p:nvGrpSpPr>
        <p:cNvPr id="1" name=""/>
        <p:cNvGrpSpPr/>
        <p:nvPr/>
      </p:nvGrpSpPr>
      <p:grpSpPr>
        <a:xfrm>
          <a:off x="0" y="0"/>
          <a:ext cx="0" cy="0"/>
          <a:chOff x="0" y="0"/>
          <a:chExt cx="0" cy="0"/>
        </a:xfrm>
      </p:grpSpPr>
      <p:sp>
        <p:nvSpPr>
          <p:cNvPr id="82" name="Rectangle 649"/>
          <p:cNvSpPr>
            <a:spLocks noChangeArrowheads="1"/>
          </p:cNvSpPr>
          <p:nvPr/>
        </p:nvSpPr>
        <p:spPr bwMode="gray">
          <a:xfrm>
            <a:off x="7391400" y="685801"/>
            <a:ext cx="1752600" cy="5486399"/>
          </a:xfrm>
          <a:prstGeom prst="rect">
            <a:avLst/>
          </a:prstGeom>
          <a:solidFill>
            <a:schemeClr val="tx2">
              <a:lumMod val="40000"/>
              <a:lumOff val="6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1" name="Rectangle 648"/>
          <p:cNvSpPr>
            <a:spLocks noChangeArrowheads="1"/>
          </p:cNvSpPr>
          <p:nvPr/>
        </p:nvSpPr>
        <p:spPr bwMode="gray">
          <a:xfrm>
            <a:off x="1752600" y="0"/>
            <a:ext cx="5638800" cy="685800"/>
          </a:xfrm>
          <a:prstGeom prst="rect">
            <a:avLst/>
          </a:prstGeom>
          <a:solidFill>
            <a:schemeClr val="tx2">
              <a:lumMod val="60000"/>
              <a:lumOff val="40000"/>
            </a:schemeClr>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83" name="Rectangle 650"/>
          <p:cNvSpPr>
            <a:spLocks noChangeArrowheads="1"/>
          </p:cNvSpPr>
          <p:nvPr/>
        </p:nvSpPr>
        <p:spPr bwMode="gray">
          <a:xfrm>
            <a:off x="1752600" y="685800"/>
            <a:ext cx="5638800" cy="5486400"/>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dirty="0"/>
          </a:p>
        </p:txBody>
      </p:sp>
      <p:sp>
        <p:nvSpPr>
          <p:cNvPr id="50" name="Title 1"/>
          <p:cNvSpPr>
            <a:spLocks noGrp="1"/>
          </p:cNvSpPr>
          <p:nvPr>
            <p:ph type="ctrTitle" hasCustomPrompt="1"/>
          </p:nvPr>
        </p:nvSpPr>
        <p:spPr bwMode="white">
          <a:xfrm>
            <a:off x="1895475" y="838200"/>
            <a:ext cx="5343525" cy="914400"/>
          </a:xfrm>
        </p:spPr>
        <p:txBody>
          <a:bodyPr anchor="t" anchorCtr="0">
            <a:noAutofit/>
          </a:bodyPr>
          <a:lstStyle>
            <a:lvl1pPr>
              <a:lnSpc>
                <a:spcPct val="90000"/>
              </a:lnSpc>
              <a:defRPr sz="3200" b="1" i="1" baseline="0">
                <a:solidFill>
                  <a:schemeClr val="bg1"/>
                </a:solidFill>
              </a:defRPr>
            </a:lvl1pPr>
          </a:lstStyle>
          <a:p>
            <a:r>
              <a:rPr lang="en-GB" noProof="0" dirty="0" smtClean="0"/>
              <a:t>Click to add the presentation’s main title</a:t>
            </a:r>
            <a:endParaRPr lang="en-GB" noProof="0" dirty="0"/>
          </a:p>
        </p:txBody>
      </p:sp>
      <p:sp>
        <p:nvSpPr>
          <p:cNvPr id="51" name="Subtitle 2"/>
          <p:cNvSpPr>
            <a:spLocks noGrp="1"/>
          </p:cNvSpPr>
          <p:nvPr>
            <p:ph type="subTitle" idx="1" hasCustomPrompt="1"/>
          </p:nvPr>
        </p:nvSpPr>
        <p:spPr bwMode="white">
          <a:xfrm>
            <a:off x="1895475" y="1828799"/>
            <a:ext cx="5343525" cy="914401"/>
          </a:xfrm>
        </p:spPr>
        <p:txBody>
          <a:bodyPr>
            <a:noAutofit/>
          </a:bodyPr>
          <a:lstStyle>
            <a:lvl1pPr marL="0" indent="0" algn="l">
              <a:lnSpc>
                <a:spcPct val="90000"/>
              </a:lnSpc>
              <a:spcAft>
                <a:spcPts val="0"/>
              </a:spcAft>
              <a:buNone/>
              <a:defRPr sz="3200" baseline="0">
                <a:solidFill>
                  <a:schemeClr val="bg1"/>
                </a:solidFill>
                <a:latin typeface="+mj-lt"/>
              </a:defRPr>
            </a:lvl1pPr>
            <a:lvl2pPr marL="0" indent="0" algn="l">
              <a:buNone/>
              <a:defRPr sz="1800">
                <a:solidFill>
                  <a:schemeClr val="bg1"/>
                </a:solidFill>
                <a:latin typeface="+mj-lt"/>
              </a:defRPr>
            </a:lvl2pPr>
            <a:lvl3pPr marL="457200" indent="0" algn="l">
              <a:buNone/>
              <a:defRPr sz="1800">
                <a:solidFill>
                  <a:schemeClr val="bg1"/>
                </a:solidFill>
                <a:latin typeface="+mj-lt"/>
              </a:defRPr>
            </a:lvl3pPr>
            <a:lvl4pPr marL="914400" indent="0" algn="l">
              <a:buNone/>
              <a:defRPr sz="1800">
                <a:solidFill>
                  <a:schemeClr val="bg1"/>
                </a:solidFill>
                <a:latin typeface="+mj-lt"/>
              </a:defRPr>
            </a:lvl4pPr>
            <a:lvl5pPr marL="1371600" indent="0" algn="l">
              <a:buNone/>
              <a:defRPr sz="1800">
                <a:solidFill>
                  <a:schemeClr val="bg1"/>
                </a:solidFill>
                <a:latin typeface="+mj-lt"/>
              </a:defRPr>
            </a:lvl5pPr>
            <a:lvl6pPr marL="1828800" indent="0" algn="l">
              <a:buNone/>
              <a:defRPr sz="1800">
                <a:solidFill>
                  <a:schemeClr val="bg1"/>
                </a:solidFill>
                <a:latin typeface="+mj-lt"/>
              </a:defRPr>
            </a:lvl6pPr>
            <a:lvl7pPr marL="2286000" indent="0" algn="l">
              <a:buNone/>
              <a:defRPr sz="1800">
                <a:solidFill>
                  <a:schemeClr val="bg1"/>
                </a:solidFill>
                <a:latin typeface="+mj-lt"/>
              </a:defRPr>
            </a:lvl7pPr>
            <a:lvl8pPr marL="2743200" indent="0" algn="l">
              <a:buNone/>
              <a:defRPr sz="1800">
                <a:solidFill>
                  <a:schemeClr val="bg1"/>
                </a:solidFill>
                <a:latin typeface="+mj-lt"/>
              </a:defRPr>
            </a:lvl8pPr>
            <a:lvl9pPr marL="3200400" indent="0" algn="l">
              <a:buNone/>
              <a:defRPr sz="1800">
                <a:solidFill>
                  <a:schemeClr val="bg1"/>
                </a:solidFill>
                <a:latin typeface="+mj-lt"/>
              </a:defRPr>
            </a:lvl9pPr>
          </a:lstStyle>
          <a:p>
            <a:r>
              <a:rPr lang="en-GB" noProof="0" dirty="0" smtClean="0"/>
              <a:t>Subtitle and date (move higher if title is only one line)</a:t>
            </a:r>
          </a:p>
        </p:txBody>
      </p:sp>
      <p:sp>
        <p:nvSpPr>
          <p:cNvPr id="52" name="Text Placeholder 31"/>
          <p:cNvSpPr>
            <a:spLocks noGrp="1"/>
          </p:cNvSpPr>
          <p:nvPr>
            <p:ph type="body" sz="quarter" idx="10" hasCustomPrompt="1"/>
          </p:nvPr>
        </p:nvSpPr>
        <p:spPr bwMode="white">
          <a:xfrm>
            <a:off x="1895475" y="374904"/>
            <a:ext cx="4105656" cy="146304"/>
          </a:xfrm>
        </p:spPr>
        <p:txBody>
          <a:bodyPr/>
          <a:lstStyle>
            <a:lvl1pPr>
              <a:defRPr sz="1100">
                <a:solidFill>
                  <a:schemeClr val="bg1"/>
                </a:solidFill>
                <a:latin typeface="Arial" pitchFamily="34" charset="0"/>
                <a:cs typeface="Arial" pitchFamily="34" charset="0"/>
              </a:defRPr>
            </a:lvl1pPr>
            <a:lvl2pPr>
              <a:defRPr sz="1000">
                <a:solidFill>
                  <a:schemeClr val="bg1"/>
                </a:solidFill>
                <a:latin typeface="Arial" pitchFamily="34" charset="0"/>
                <a:cs typeface="Arial" pitchFamily="34" charset="0"/>
              </a:defRPr>
            </a:lvl2pPr>
            <a:lvl3pPr>
              <a:defRPr sz="1000">
                <a:solidFill>
                  <a:schemeClr val="bg1"/>
                </a:solidFill>
                <a:latin typeface="Arial" pitchFamily="34" charset="0"/>
                <a:cs typeface="Arial" pitchFamily="34" charset="0"/>
              </a:defRPr>
            </a:lvl3pPr>
            <a:lvl4pPr>
              <a:defRPr sz="1000">
                <a:solidFill>
                  <a:schemeClr val="bg1"/>
                </a:solidFill>
                <a:latin typeface="Arial" pitchFamily="34" charset="0"/>
                <a:cs typeface="Arial" pitchFamily="34" charset="0"/>
              </a:defRPr>
            </a:lvl4pPr>
            <a:lvl5pPr>
              <a:defRPr sz="1000">
                <a:solidFill>
                  <a:schemeClr val="bg1"/>
                </a:solidFill>
                <a:latin typeface="Arial" pitchFamily="34" charset="0"/>
                <a:cs typeface="Arial" pitchFamily="34" charset="0"/>
              </a:defRPr>
            </a:lvl5pPr>
          </a:lstStyle>
          <a:p>
            <a:pPr lvl="0"/>
            <a:r>
              <a:rPr lang="en-GB" noProof="0" dirty="0" smtClean="0"/>
              <a:t>www.pwc.com</a:t>
            </a:r>
            <a:endParaRPr lang="en-GB" noProof="0" dirty="0"/>
          </a:p>
        </p:txBody>
      </p:sp>
      <p:grpSp>
        <p:nvGrpSpPr>
          <p:cNvPr id="11" name="Group 32"/>
          <p:cNvGrpSpPr/>
          <p:nvPr userDrawn="1"/>
        </p:nvGrpSpPr>
        <p:grpSpPr>
          <a:xfrm>
            <a:off x="968592" y="6170991"/>
            <a:ext cx="914400" cy="533479"/>
            <a:chOff x="518032" y="978681"/>
            <a:chExt cx="4572000" cy="2667393"/>
          </a:xfrm>
        </p:grpSpPr>
        <p:sp>
          <p:nvSpPr>
            <p:cNvPr id="12" name="Rectangle 37"/>
            <p:cNvSpPr>
              <a:spLocks noChangeArrowheads="1"/>
            </p:cNvSpPr>
            <p:nvPr userDrawn="1"/>
          </p:nvSpPr>
          <p:spPr bwMode="black">
            <a:xfrm>
              <a:off x="3295650" y="978681"/>
              <a:ext cx="1143000" cy="263229"/>
            </a:xfrm>
            <a:prstGeom prst="rect">
              <a:avLst/>
            </a:prstGeom>
            <a:solidFill>
              <a:schemeClr val="tx2"/>
            </a:solidFill>
            <a:ln w="0">
              <a:noFill/>
              <a:prstDash val="solid"/>
              <a:miter lim="800000"/>
              <a:headEnd/>
              <a:tailEnd/>
            </a:ln>
          </p:spPr>
          <p:txBody>
            <a:bodyPr vert="horz" wrap="square" lIns="91440" tIns="45720" rIns="91440" bIns="45720" numCol="1" anchor="t" anchorCtr="0" compatLnSpc="1">
              <a:prstTxWarp prst="textNoShape">
                <a:avLst/>
              </a:prstTxWarp>
            </a:bodyPr>
            <a:lstStyle/>
            <a:p>
              <a:endParaRPr lang="en-GB" noProof="0"/>
            </a:p>
          </p:txBody>
        </p:sp>
        <p:sp>
          <p:nvSpPr>
            <p:cNvPr id="13" name="Freeform 7"/>
            <p:cNvSpPr>
              <a:spLocks noEditPoints="1"/>
            </p:cNvSpPr>
            <p:nvPr userDrawn="1"/>
          </p:nvSpPr>
          <p:spPr bwMode="black">
            <a:xfrm>
              <a:off x="518032" y="1922794"/>
              <a:ext cx="4572000" cy="1723280"/>
            </a:xfrm>
            <a:custGeom>
              <a:avLst/>
              <a:gdLst/>
              <a:ahLst/>
              <a:cxnLst>
                <a:cxn ang="0">
                  <a:pos x="581" y="233"/>
                </a:cxn>
                <a:cxn ang="0">
                  <a:pos x="538" y="949"/>
                </a:cxn>
                <a:cxn ang="0">
                  <a:pos x="630" y="946"/>
                </a:cxn>
                <a:cxn ang="0">
                  <a:pos x="793" y="880"/>
                </a:cxn>
                <a:cxn ang="0">
                  <a:pos x="886" y="728"/>
                </a:cxn>
                <a:cxn ang="0">
                  <a:pos x="905" y="505"/>
                </a:cxn>
                <a:cxn ang="0">
                  <a:pos x="850" y="329"/>
                </a:cxn>
                <a:cxn ang="0">
                  <a:pos x="727" y="241"/>
                </a:cxn>
                <a:cxn ang="0">
                  <a:pos x="521" y="3"/>
                </a:cxn>
                <a:cxn ang="0">
                  <a:pos x="643" y="74"/>
                </a:cxn>
                <a:cxn ang="0">
                  <a:pos x="761" y="24"/>
                </a:cxn>
                <a:cxn ang="0">
                  <a:pos x="855" y="9"/>
                </a:cxn>
                <a:cxn ang="0">
                  <a:pos x="1026" y="40"/>
                </a:cxn>
                <a:cxn ang="0">
                  <a:pos x="1180" y="172"/>
                </a:cxn>
                <a:cxn ang="0">
                  <a:pos x="1265" y="383"/>
                </a:cxn>
                <a:cxn ang="0">
                  <a:pos x="1265" y="641"/>
                </a:cxn>
                <a:cxn ang="0">
                  <a:pos x="1175" y="857"/>
                </a:cxn>
                <a:cxn ang="0">
                  <a:pos x="1005" y="1006"/>
                </a:cxn>
                <a:cxn ang="0">
                  <a:pos x="766" y="1074"/>
                </a:cxn>
                <a:cxn ang="0">
                  <a:pos x="601" y="1074"/>
                </a:cxn>
                <a:cxn ang="0">
                  <a:pos x="692" y="1447"/>
                </a:cxn>
                <a:cxn ang="0">
                  <a:pos x="171" y="1408"/>
                </a:cxn>
                <a:cxn ang="0">
                  <a:pos x="413" y="3"/>
                </a:cxn>
                <a:cxn ang="0">
                  <a:pos x="3876" y="20"/>
                </a:cxn>
                <a:cxn ang="0">
                  <a:pos x="4036" y="100"/>
                </a:cxn>
                <a:cxn ang="0">
                  <a:pos x="4113" y="232"/>
                </a:cxn>
                <a:cxn ang="0">
                  <a:pos x="4091" y="362"/>
                </a:cxn>
                <a:cxn ang="0">
                  <a:pos x="3995" y="436"/>
                </a:cxn>
                <a:cxn ang="0">
                  <a:pos x="3859" y="438"/>
                </a:cxn>
                <a:cxn ang="0">
                  <a:pos x="3757" y="114"/>
                </a:cxn>
                <a:cxn ang="0">
                  <a:pos x="3597" y="187"/>
                </a:cxn>
                <a:cxn ang="0">
                  <a:pos x="3508" y="339"/>
                </a:cxn>
                <a:cxn ang="0">
                  <a:pos x="3489" y="565"/>
                </a:cxn>
                <a:cxn ang="0">
                  <a:pos x="3547" y="753"/>
                </a:cxn>
                <a:cxn ang="0">
                  <a:pos x="3668" y="869"/>
                </a:cxn>
                <a:cxn ang="0">
                  <a:pos x="3821" y="896"/>
                </a:cxn>
                <a:cxn ang="0">
                  <a:pos x="3931" y="872"/>
                </a:cxn>
                <a:cxn ang="0">
                  <a:pos x="4079" y="810"/>
                </a:cxn>
                <a:cxn ang="0">
                  <a:pos x="4016" y="1024"/>
                </a:cxn>
                <a:cxn ang="0">
                  <a:pos x="3830" y="1080"/>
                </a:cxn>
                <a:cxn ang="0">
                  <a:pos x="3651" y="1095"/>
                </a:cxn>
                <a:cxn ang="0">
                  <a:pos x="3426" y="1060"/>
                </a:cxn>
                <a:cxn ang="0">
                  <a:pos x="3255" y="947"/>
                </a:cxn>
                <a:cxn ang="0">
                  <a:pos x="3140" y="772"/>
                </a:cxn>
                <a:cxn ang="0">
                  <a:pos x="3101" y="561"/>
                </a:cxn>
                <a:cxn ang="0">
                  <a:pos x="3153" y="318"/>
                </a:cxn>
                <a:cxn ang="0">
                  <a:pos x="3293" y="135"/>
                </a:cxn>
                <a:cxn ang="0">
                  <a:pos x="3508" y="27"/>
                </a:cxn>
                <a:cxn ang="0">
                  <a:pos x="2910" y="0"/>
                </a:cxn>
                <a:cxn ang="0">
                  <a:pos x="3040" y="52"/>
                </a:cxn>
                <a:cxn ang="0">
                  <a:pos x="3093" y="178"/>
                </a:cxn>
                <a:cxn ang="0">
                  <a:pos x="3071" y="277"/>
                </a:cxn>
                <a:cxn ang="0">
                  <a:pos x="3004" y="393"/>
                </a:cxn>
                <a:cxn ang="0">
                  <a:pos x="2876" y="561"/>
                </a:cxn>
                <a:cxn ang="0">
                  <a:pos x="1784" y="1078"/>
                </a:cxn>
                <a:cxn ang="0">
                  <a:pos x="1313" y="118"/>
                </a:cxn>
                <a:cxn ang="0">
                  <a:pos x="2247" y="25"/>
                </a:cxn>
                <a:cxn ang="0">
                  <a:pos x="2759" y="62"/>
                </a:cxn>
                <a:cxn ang="0">
                  <a:pos x="2872" y="4"/>
                </a:cxn>
              </a:cxnLst>
              <a:rect l="0" t="0" r="r" b="b"/>
              <a:pathLst>
                <a:path w="4127" h="1544">
                  <a:moveTo>
                    <a:pt x="640" y="229"/>
                  </a:moveTo>
                  <a:lnTo>
                    <a:pt x="622" y="229"/>
                  </a:lnTo>
                  <a:lnTo>
                    <a:pt x="603" y="230"/>
                  </a:lnTo>
                  <a:lnTo>
                    <a:pt x="581" y="233"/>
                  </a:lnTo>
                  <a:lnTo>
                    <a:pt x="553" y="235"/>
                  </a:lnTo>
                  <a:lnTo>
                    <a:pt x="521" y="241"/>
                  </a:lnTo>
                  <a:lnTo>
                    <a:pt x="521" y="947"/>
                  </a:lnTo>
                  <a:lnTo>
                    <a:pt x="538" y="949"/>
                  </a:lnTo>
                  <a:lnTo>
                    <a:pt x="553" y="949"/>
                  </a:lnTo>
                  <a:lnTo>
                    <a:pt x="566" y="949"/>
                  </a:lnTo>
                  <a:lnTo>
                    <a:pt x="578" y="949"/>
                  </a:lnTo>
                  <a:lnTo>
                    <a:pt x="630" y="946"/>
                  </a:lnTo>
                  <a:lnTo>
                    <a:pt x="677" y="937"/>
                  </a:lnTo>
                  <a:lnTo>
                    <a:pt x="720" y="924"/>
                  </a:lnTo>
                  <a:lnTo>
                    <a:pt x="758" y="905"/>
                  </a:lnTo>
                  <a:lnTo>
                    <a:pt x="793" y="880"/>
                  </a:lnTo>
                  <a:lnTo>
                    <a:pt x="824" y="850"/>
                  </a:lnTo>
                  <a:lnTo>
                    <a:pt x="849" y="815"/>
                  </a:lnTo>
                  <a:lnTo>
                    <a:pt x="870" y="775"/>
                  </a:lnTo>
                  <a:lnTo>
                    <a:pt x="886" y="728"/>
                  </a:lnTo>
                  <a:lnTo>
                    <a:pt x="897" y="678"/>
                  </a:lnTo>
                  <a:lnTo>
                    <a:pt x="905" y="622"/>
                  </a:lnTo>
                  <a:lnTo>
                    <a:pt x="907" y="561"/>
                  </a:lnTo>
                  <a:lnTo>
                    <a:pt x="905" y="505"/>
                  </a:lnTo>
                  <a:lnTo>
                    <a:pt x="897" y="452"/>
                  </a:lnTo>
                  <a:lnTo>
                    <a:pt x="886" y="407"/>
                  </a:lnTo>
                  <a:lnTo>
                    <a:pt x="870" y="366"/>
                  </a:lnTo>
                  <a:lnTo>
                    <a:pt x="850" y="329"/>
                  </a:lnTo>
                  <a:lnTo>
                    <a:pt x="826" y="299"/>
                  </a:lnTo>
                  <a:lnTo>
                    <a:pt x="797" y="274"/>
                  </a:lnTo>
                  <a:lnTo>
                    <a:pt x="763" y="254"/>
                  </a:lnTo>
                  <a:lnTo>
                    <a:pt x="727" y="241"/>
                  </a:lnTo>
                  <a:lnTo>
                    <a:pt x="686" y="232"/>
                  </a:lnTo>
                  <a:lnTo>
                    <a:pt x="640" y="229"/>
                  </a:lnTo>
                  <a:close/>
                  <a:moveTo>
                    <a:pt x="413" y="3"/>
                  </a:moveTo>
                  <a:lnTo>
                    <a:pt x="521" y="3"/>
                  </a:lnTo>
                  <a:lnTo>
                    <a:pt x="521" y="143"/>
                  </a:lnTo>
                  <a:lnTo>
                    <a:pt x="566" y="117"/>
                  </a:lnTo>
                  <a:lnTo>
                    <a:pt x="607" y="93"/>
                  </a:lnTo>
                  <a:lnTo>
                    <a:pt x="643" y="74"/>
                  </a:lnTo>
                  <a:lnTo>
                    <a:pt x="677" y="57"/>
                  </a:lnTo>
                  <a:lnTo>
                    <a:pt x="707" y="44"/>
                  </a:lnTo>
                  <a:lnTo>
                    <a:pt x="735" y="33"/>
                  </a:lnTo>
                  <a:lnTo>
                    <a:pt x="761" y="24"/>
                  </a:lnTo>
                  <a:lnTo>
                    <a:pt x="785" y="18"/>
                  </a:lnTo>
                  <a:lnTo>
                    <a:pt x="809" y="13"/>
                  </a:lnTo>
                  <a:lnTo>
                    <a:pt x="831" y="10"/>
                  </a:lnTo>
                  <a:lnTo>
                    <a:pt x="855" y="9"/>
                  </a:lnTo>
                  <a:lnTo>
                    <a:pt x="879" y="8"/>
                  </a:lnTo>
                  <a:lnTo>
                    <a:pt x="931" y="12"/>
                  </a:lnTo>
                  <a:lnTo>
                    <a:pt x="980" y="23"/>
                  </a:lnTo>
                  <a:lnTo>
                    <a:pt x="1026" y="40"/>
                  </a:lnTo>
                  <a:lnTo>
                    <a:pt x="1070" y="64"/>
                  </a:lnTo>
                  <a:lnTo>
                    <a:pt x="1110" y="94"/>
                  </a:lnTo>
                  <a:lnTo>
                    <a:pt x="1148" y="130"/>
                  </a:lnTo>
                  <a:lnTo>
                    <a:pt x="1180" y="172"/>
                  </a:lnTo>
                  <a:lnTo>
                    <a:pt x="1209" y="218"/>
                  </a:lnTo>
                  <a:lnTo>
                    <a:pt x="1233" y="268"/>
                  </a:lnTo>
                  <a:lnTo>
                    <a:pt x="1252" y="324"/>
                  </a:lnTo>
                  <a:lnTo>
                    <a:pt x="1265" y="383"/>
                  </a:lnTo>
                  <a:lnTo>
                    <a:pt x="1274" y="446"/>
                  </a:lnTo>
                  <a:lnTo>
                    <a:pt x="1278" y="512"/>
                  </a:lnTo>
                  <a:lnTo>
                    <a:pt x="1274" y="578"/>
                  </a:lnTo>
                  <a:lnTo>
                    <a:pt x="1265" y="641"/>
                  </a:lnTo>
                  <a:lnTo>
                    <a:pt x="1252" y="701"/>
                  </a:lnTo>
                  <a:lnTo>
                    <a:pt x="1232" y="756"/>
                  </a:lnTo>
                  <a:lnTo>
                    <a:pt x="1205" y="809"/>
                  </a:lnTo>
                  <a:lnTo>
                    <a:pt x="1175" y="857"/>
                  </a:lnTo>
                  <a:lnTo>
                    <a:pt x="1140" y="901"/>
                  </a:lnTo>
                  <a:lnTo>
                    <a:pt x="1099" y="941"/>
                  </a:lnTo>
                  <a:lnTo>
                    <a:pt x="1054" y="976"/>
                  </a:lnTo>
                  <a:lnTo>
                    <a:pt x="1005" y="1006"/>
                  </a:lnTo>
                  <a:lnTo>
                    <a:pt x="951" y="1031"/>
                  </a:lnTo>
                  <a:lnTo>
                    <a:pt x="894" y="1051"/>
                  </a:lnTo>
                  <a:lnTo>
                    <a:pt x="831" y="1065"/>
                  </a:lnTo>
                  <a:lnTo>
                    <a:pt x="766" y="1074"/>
                  </a:lnTo>
                  <a:lnTo>
                    <a:pt x="696" y="1078"/>
                  </a:lnTo>
                  <a:lnTo>
                    <a:pt x="670" y="1078"/>
                  </a:lnTo>
                  <a:lnTo>
                    <a:pt x="637" y="1076"/>
                  </a:lnTo>
                  <a:lnTo>
                    <a:pt x="601" y="1074"/>
                  </a:lnTo>
                  <a:lnTo>
                    <a:pt x="561" y="1071"/>
                  </a:lnTo>
                  <a:lnTo>
                    <a:pt x="521" y="1068"/>
                  </a:lnTo>
                  <a:lnTo>
                    <a:pt x="521" y="1408"/>
                  </a:lnTo>
                  <a:lnTo>
                    <a:pt x="692" y="1447"/>
                  </a:lnTo>
                  <a:lnTo>
                    <a:pt x="692" y="1544"/>
                  </a:lnTo>
                  <a:lnTo>
                    <a:pt x="18" y="1544"/>
                  </a:lnTo>
                  <a:lnTo>
                    <a:pt x="18" y="1447"/>
                  </a:lnTo>
                  <a:lnTo>
                    <a:pt x="171" y="1408"/>
                  </a:lnTo>
                  <a:lnTo>
                    <a:pt x="171" y="229"/>
                  </a:lnTo>
                  <a:lnTo>
                    <a:pt x="0" y="229"/>
                  </a:lnTo>
                  <a:lnTo>
                    <a:pt x="0" y="128"/>
                  </a:lnTo>
                  <a:lnTo>
                    <a:pt x="413" y="3"/>
                  </a:lnTo>
                  <a:close/>
                  <a:moveTo>
                    <a:pt x="3711" y="0"/>
                  </a:moveTo>
                  <a:lnTo>
                    <a:pt x="3770" y="3"/>
                  </a:lnTo>
                  <a:lnTo>
                    <a:pt x="3825" y="9"/>
                  </a:lnTo>
                  <a:lnTo>
                    <a:pt x="3876" y="20"/>
                  </a:lnTo>
                  <a:lnTo>
                    <a:pt x="3923" y="34"/>
                  </a:lnTo>
                  <a:lnTo>
                    <a:pt x="3965" y="53"/>
                  </a:lnTo>
                  <a:lnTo>
                    <a:pt x="4004" y="75"/>
                  </a:lnTo>
                  <a:lnTo>
                    <a:pt x="4036" y="100"/>
                  </a:lnTo>
                  <a:lnTo>
                    <a:pt x="4064" y="129"/>
                  </a:lnTo>
                  <a:lnTo>
                    <a:pt x="4086" y="160"/>
                  </a:lnTo>
                  <a:lnTo>
                    <a:pt x="4103" y="194"/>
                  </a:lnTo>
                  <a:lnTo>
                    <a:pt x="4113" y="232"/>
                  </a:lnTo>
                  <a:lnTo>
                    <a:pt x="4117" y="271"/>
                  </a:lnTo>
                  <a:lnTo>
                    <a:pt x="4114" y="304"/>
                  </a:lnTo>
                  <a:lnTo>
                    <a:pt x="4105" y="334"/>
                  </a:lnTo>
                  <a:lnTo>
                    <a:pt x="4091" y="362"/>
                  </a:lnTo>
                  <a:lnTo>
                    <a:pt x="4074" y="387"/>
                  </a:lnTo>
                  <a:lnTo>
                    <a:pt x="4051" y="407"/>
                  </a:lnTo>
                  <a:lnTo>
                    <a:pt x="4025" y="423"/>
                  </a:lnTo>
                  <a:lnTo>
                    <a:pt x="3995" y="436"/>
                  </a:lnTo>
                  <a:lnTo>
                    <a:pt x="3961" y="443"/>
                  </a:lnTo>
                  <a:lnTo>
                    <a:pt x="3925" y="446"/>
                  </a:lnTo>
                  <a:lnTo>
                    <a:pt x="3891" y="444"/>
                  </a:lnTo>
                  <a:lnTo>
                    <a:pt x="3859" y="438"/>
                  </a:lnTo>
                  <a:lnTo>
                    <a:pt x="3826" y="428"/>
                  </a:lnTo>
                  <a:lnTo>
                    <a:pt x="3792" y="413"/>
                  </a:lnTo>
                  <a:lnTo>
                    <a:pt x="3757" y="394"/>
                  </a:lnTo>
                  <a:lnTo>
                    <a:pt x="3757" y="114"/>
                  </a:lnTo>
                  <a:lnTo>
                    <a:pt x="3711" y="125"/>
                  </a:lnTo>
                  <a:lnTo>
                    <a:pt x="3668" y="140"/>
                  </a:lnTo>
                  <a:lnTo>
                    <a:pt x="3631" y="162"/>
                  </a:lnTo>
                  <a:lnTo>
                    <a:pt x="3597" y="187"/>
                  </a:lnTo>
                  <a:lnTo>
                    <a:pt x="3568" y="218"/>
                  </a:lnTo>
                  <a:lnTo>
                    <a:pt x="3543" y="253"/>
                  </a:lnTo>
                  <a:lnTo>
                    <a:pt x="3523" y="294"/>
                  </a:lnTo>
                  <a:lnTo>
                    <a:pt x="3508" y="339"/>
                  </a:lnTo>
                  <a:lnTo>
                    <a:pt x="3497" y="391"/>
                  </a:lnTo>
                  <a:lnTo>
                    <a:pt x="3489" y="447"/>
                  </a:lnTo>
                  <a:lnTo>
                    <a:pt x="3487" y="507"/>
                  </a:lnTo>
                  <a:lnTo>
                    <a:pt x="3489" y="565"/>
                  </a:lnTo>
                  <a:lnTo>
                    <a:pt x="3497" y="617"/>
                  </a:lnTo>
                  <a:lnTo>
                    <a:pt x="3509" y="667"/>
                  </a:lnTo>
                  <a:lnTo>
                    <a:pt x="3526" y="712"/>
                  </a:lnTo>
                  <a:lnTo>
                    <a:pt x="3547" y="753"/>
                  </a:lnTo>
                  <a:lnTo>
                    <a:pt x="3571" y="790"/>
                  </a:lnTo>
                  <a:lnTo>
                    <a:pt x="3600" y="821"/>
                  </a:lnTo>
                  <a:lnTo>
                    <a:pt x="3632" y="847"/>
                  </a:lnTo>
                  <a:lnTo>
                    <a:pt x="3668" y="869"/>
                  </a:lnTo>
                  <a:lnTo>
                    <a:pt x="3707" y="885"/>
                  </a:lnTo>
                  <a:lnTo>
                    <a:pt x="3750" y="894"/>
                  </a:lnTo>
                  <a:lnTo>
                    <a:pt x="3795" y="897"/>
                  </a:lnTo>
                  <a:lnTo>
                    <a:pt x="3821" y="896"/>
                  </a:lnTo>
                  <a:lnTo>
                    <a:pt x="3847" y="894"/>
                  </a:lnTo>
                  <a:lnTo>
                    <a:pt x="3874" y="889"/>
                  </a:lnTo>
                  <a:lnTo>
                    <a:pt x="3901" y="881"/>
                  </a:lnTo>
                  <a:lnTo>
                    <a:pt x="3931" y="872"/>
                  </a:lnTo>
                  <a:lnTo>
                    <a:pt x="3964" y="861"/>
                  </a:lnTo>
                  <a:lnTo>
                    <a:pt x="3999" y="846"/>
                  </a:lnTo>
                  <a:lnTo>
                    <a:pt x="4036" y="830"/>
                  </a:lnTo>
                  <a:lnTo>
                    <a:pt x="4079" y="810"/>
                  </a:lnTo>
                  <a:lnTo>
                    <a:pt x="4127" y="787"/>
                  </a:lnTo>
                  <a:lnTo>
                    <a:pt x="4127" y="976"/>
                  </a:lnTo>
                  <a:lnTo>
                    <a:pt x="4069" y="1001"/>
                  </a:lnTo>
                  <a:lnTo>
                    <a:pt x="4016" y="1024"/>
                  </a:lnTo>
                  <a:lnTo>
                    <a:pt x="3966" y="1041"/>
                  </a:lnTo>
                  <a:lnTo>
                    <a:pt x="3919" y="1058"/>
                  </a:lnTo>
                  <a:lnTo>
                    <a:pt x="3874" y="1070"/>
                  </a:lnTo>
                  <a:lnTo>
                    <a:pt x="3830" y="1080"/>
                  </a:lnTo>
                  <a:lnTo>
                    <a:pt x="3786" y="1086"/>
                  </a:lnTo>
                  <a:lnTo>
                    <a:pt x="3742" y="1091"/>
                  </a:lnTo>
                  <a:lnTo>
                    <a:pt x="3697" y="1094"/>
                  </a:lnTo>
                  <a:lnTo>
                    <a:pt x="3651" y="1095"/>
                  </a:lnTo>
                  <a:lnTo>
                    <a:pt x="3588" y="1093"/>
                  </a:lnTo>
                  <a:lnTo>
                    <a:pt x="3530" y="1086"/>
                  </a:lnTo>
                  <a:lnTo>
                    <a:pt x="3476" y="1075"/>
                  </a:lnTo>
                  <a:lnTo>
                    <a:pt x="3426" y="1060"/>
                  </a:lnTo>
                  <a:lnTo>
                    <a:pt x="3378" y="1039"/>
                  </a:lnTo>
                  <a:lnTo>
                    <a:pt x="3334" y="1014"/>
                  </a:lnTo>
                  <a:lnTo>
                    <a:pt x="3294" y="984"/>
                  </a:lnTo>
                  <a:lnTo>
                    <a:pt x="3255" y="947"/>
                  </a:lnTo>
                  <a:lnTo>
                    <a:pt x="3219" y="907"/>
                  </a:lnTo>
                  <a:lnTo>
                    <a:pt x="3188" y="865"/>
                  </a:lnTo>
                  <a:lnTo>
                    <a:pt x="3162" y="820"/>
                  </a:lnTo>
                  <a:lnTo>
                    <a:pt x="3140" y="772"/>
                  </a:lnTo>
                  <a:lnTo>
                    <a:pt x="3124" y="722"/>
                  </a:lnTo>
                  <a:lnTo>
                    <a:pt x="3111" y="670"/>
                  </a:lnTo>
                  <a:lnTo>
                    <a:pt x="3104" y="616"/>
                  </a:lnTo>
                  <a:lnTo>
                    <a:pt x="3101" y="561"/>
                  </a:lnTo>
                  <a:lnTo>
                    <a:pt x="3105" y="494"/>
                  </a:lnTo>
                  <a:lnTo>
                    <a:pt x="3115" y="433"/>
                  </a:lnTo>
                  <a:lnTo>
                    <a:pt x="3130" y="373"/>
                  </a:lnTo>
                  <a:lnTo>
                    <a:pt x="3153" y="318"/>
                  </a:lnTo>
                  <a:lnTo>
                    <a:pt x="3179" y="267"/>
                  </a:lnTo>
                  <a:lnTo>
                    <a:pt x="3213" y="219"/>
                  </a:lnTo>
                  <a:lnTo>
                    <a:pt x="3250" y="175"/>
                  </a:lnTo>
                  <a:lnTo>
                    <a:pt x="3293" y="135"/>
                  </a:lnTo>
                  <a:lnTo>
                    <a:pt x="3341" y="102"/>
                  </a:lnTo>
                  <a:lnTo>
                    <a:pt x="3392" y="72"/>
                  </a:lnTo>
                  <a:lnTo>
                    <a:pt x="3448" y="47"/>
                  </a:lnTo>
                  <a:lnTo>
                    <a:pt x="3508" y="27"/>
                  </a:lnTo>
                  <a:lnTo>
                    <a:pt x="3573" y="12"/>
                  </a:lnTo>
                  <a:lnTo>
                    <a:pt x="3640" y="3"/>
                  </a:lnTo>
                  <a:lnTo>
                    <a:pt x="3711" y="0"/>
                  </a:lnTo>
                  <a:close/>
                  <a:moveTo>
                    <a:pt x="2910" y="0"/>
                  </a:moveTo>
                  <a:lnTo>
                    <a:pt x="2948" y="4"/>
                  </a:lnTo>
                  <a:lnTo>
                    <a:pt x="2983" y="14"/>
                  </a:lnTo>
                  <a:lnTo>
                    <a:pt x="3014" y="30"/>
                  </a:lnTo>
                  <a:lnTo>
                    <a:pt x="3040" y="52"/>
                  </a:lnTo>
                  <a:lnTo>
                    <a:pt x="3063" y="78"/>
                  </a:lnTo>
                  <a:lnTo>
                    <a:pt x="3079" y="109"/>
                  </a:lnTo>
                  <a:lnTo>
                    <a:pt x="3089" y="142"/>
                  </a:lnTo>
                  <a:lnTo>
                    <a:pt x="3093" y="178"/>
                  </a:lnTo>
                  <a:lnTo>
                    <a:pt x="3091" y="203"/>
                  </a:lnTo>
                  <a:lnTo>
                    <a:pt x="3088" y="227"/>
                  </a:lnTo>
                  <a:lnTo>
                    <a:pt x="3081" y="252"/>
                  </a:lnTo>
                  <a:lnTo>
                    <a:pt x="3071" y="277"/>
                  </a:lnTo>
                  <a:lnTo>
                    <a:pt x="3060" y="303"/>
                  </a:lnTo>
                  <a:lnTo>
                    <a:pt x="3044" y="331"/>
                  </a:lnTo>
                  <a:lnTo>
                    <a:pt x="3025" y="361"/>
                  </a:lnTo>
                  <a:lnTo>
                    <a:pt x="3004" y="393"/>
                  </a:lnTo>
                  <a:lnTo>
                    <a:pt x="2978" y="429"/>
                  </a:lnTo>
                  <a:lnTo>
                    <a:pt x="2948" y="468"/>
                  </a:lnTo>
                  <a:lnTo>
                    <a:pt x="2914" y="512"/>
                  </a:lnTo>
                  <a:lnTo>
                    <a:pt x="2876" y="561"/>
                  </a:lnTo>
                  <a:lnTo>
                    <a:pt x="2472" y="1078"/>
                  </a:lnTo>
                  <a:lnTo>
                    <a:pt x="2182" y="1078"/>
                  </a:lnTo>
                  <a:lnTo>
                    <a:pt x="2182" y="424"/>
                  </a:lnTo>
                  <a:lnTo>
                    <a:pt x="1784" y="1078"/>
                  </a:lnTo>
                  <a:lnTo>
                    <a:pt x="1518" y="1078"/>
                  </a:lnTo>
                  <a:lnTo>
                    <a:pt x="1518" y="234"/>
                  </a:lnTo>
                  <a:lnTo>
                    <a:pt x="1313" y="214"/>
                  </a:lnTo>
                  <a:lnTo>
                    <a:pt x="1313" y="118"/>
                  </a:lnTo>
                  <a:lnTo>
                    <a:pt x="1690" y="25"/>
                  </a:lnTo>
                  <a:lnTo>
                    <a:pt x="1832" y="25"/>
                  </a:lnTo>
                  <a:lnTo>
                    <a:pt x="1832" y="713"/>
                  </a:lnTo>
                  <a:lnTo>
                    <a:pt x="2247" y="25"/>
                  </a:lnTo>
                  <a:lnTo>
                    <a:pt x="2497" y="25"/>
                  </a:lnTo>
                  <a:lnTo>
                    <a:pt x="2497" y="822"/>
                  </a:lnTo>
                  <a:lnTo>
                    <a:pt x="2759" y="473"/>
                  </a:lnTo>
                  <a:lnTo>
                    <a:pt x="2759" y="62"/>
                  </a:lnTo>
                  <a:lnTo>
                    <a:pt x="2779" y="44"/>
                  </a:lnTo>
                  <a:lnTo>
                    <a:pt x="2806" y="27"/>
                  </a:lnTo>
                  <a:lnTo>
                    <a:pt x="2837" y="13"/>
                  </a:lnTo>
                  <a:lnTo>
                    <a:pt x="2872" y="4"/>
                  </a:lnTo>
                  <a:lnTo>
                    <a:pt x="2910" y="0"/>
                  </a:lnTo>
                  <a:close/>
                </a:path>
              </a:pathLst>
            </a:custGeom>
            <a:solidFill>
              <a:srgbClr val="000000"/>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noProof="0"/>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losing Statemen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lvl1pPr>
              <a:defRPr sz="3200">
                <a:solidFill>
                  <a:schemeClr val="tx1"/>
                </a:solidFill>
              </a:defRPr>
            </a:lvl1pPr>
          </a:lstStyle>
          <a:p>
            <a:r>
              <a:rPr lang="en-GB" noProof="0" dirty="0" smtClean="0"/>
              <a:t>Click to edit Master title style</a:t>
            </a:r>
            <a:endParaRPr lang="en-GB" noProof="0" dirty="0"/>
          </a:p>
        </p:txBody>
      </p:sp>
      <p:sp>
        <p:nvSpPr>
          <p:cNvPr id="11" name="Text Placeholder 10"/>
          <p:cNvSpPr>
            <a:spLocks noGrp="1"/>
          </p:cNvSpPr>
          <p:nvPr>
            <p:ph type="body" sz="quarter" idx="10" hasCustomPrompt="1"/>
          </p:nvPr>
        </p:nvSpPr>
        <p:spPr>
          <a:xfrm>
            <a:off x="533400" y="5867400"/>
            <a:ext cx="4800600" cy="762000"/>
          </a:xfrm>
        </p:spPr>
        <p:txBody>
          <a:bodyPr anchor="b"/>
          <a:lstStyle>
            <a:lvl1pPr>
              <a:defRPr sz="900">
                <a:latin typeface="Arial" pitchFamily="34" charset="0"/>
                <a:cs typeface="Arial" pitchFamily="34" charset="0"/>
              </a:defRPr>
            </a:lvl1pPr>
          </a:lstStyle>
          <a:p>
            <a:pPr lvl="0"/>
            <a:r>
              <a:rPr lang="en-GB" noProof="0" dirty="0" smtClean="0"/>
              <a:t>Add legal and copyright disclaimers here.</a:t>
            </a:r>
            <a:endParaRPr lang="en-GB" noProof="0" dirty="0"/>
          </a:p>
        </p:txBody>
      </p:sp>
      <p:cxnSp>
        <p:nvCxnSpPr>
          <p:cNvPr id="7" name="Shape 6"/>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Two">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533400" y="1752601"/>
            <a:ext cx="39624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4648201" y="1752600"/>
            <a:ext cx="3962399" cy="44196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cxnSp>
        <p:nvCxnSpPr>
          <p:cNvPr id="62" name="Shape 61"/>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6"/>
          </p:nvPr>
        </p:nvSpPr>
        <p:spPr/>
        <p:txBody>
          <a:bodyPr/>
          <a:lstStyle/>
          <a:p>
            <a:r>
              <a:rPr lang="en-GB" smtClean="0"/>
              <a:t>October 2013</a:t>
            </a:r>
            <a:endParaRPr lang="en-GB"/>
          </a:p>
        </p:txBody>
      </p:sp>
      <p:sp>
        <p:nvSpPr>
          <p:cNvPr id="14" name="Footer Placeholder 13"/>
          <p:cNvSpPr>
            <a:spLocks noGrp="1"/>
          </p:cNvSpPr>
          <p:nvPr>
            <p:ph type="ftr" sz="quarter" idx="17"/>
          </p:nvPr>
        </p:nvSpPr>
        <p:spPr/>
        <p:txBody>
          <a:bodyPr/>
          <a:lstStyle/>
          <a:p>
            <a:r>
              <a:rPr lang="en-GB" smtClean="0"/>
              <a:t>Retail Industry Overview</a:t>
            </a:r>
            <a:endParaRPr lang="en-GB"/>
          </a:p>
        </p:txBody>
      </p:sp>
      <p:sp>
        <p:nvSpPr>
          <p:cNvPr id="15" name="Slide Number Placeholder 14"/>
          <p:cNvSpPr>
            <a:spLocks noGrp="1"/>
          </p:cNvSpPr>
          <p:nvPr>
            <p:ph type="sldNum" sz="quarter" idx="18"/>
          </p:nvPr>
        </p:nvSpPr>
        <p:spPr/>
        <p:txBody>
          <a:bodyPr/>
          <a:lstStyle/>
          <a:p>
            <a:fld id="{F8CB28AA-FB07-4509-86D7-1CA2C3D66016}" type="slidenum">
              <a:rPr lang="en-GB" smtClean="0"/>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ntent: Three">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1"/>
            <a:ext cx="8077200" cy="914400"/>
          </a:xfrm>
        </p:spPr>
        <p:txBody>
          <a:bodyPr/>
          <a:lstStyle/>
          <a:p>
            <a:r>
              <a:rPr lang="en-GB" noProof="0" dirty="0" smtClean="0"/>
              <a:t>Click to edit Master title style</a:t>
            </a:r>
            <a:endParaRPr lang="en-GB" noProof="0" dirty="0"/>
          </a:p>
        </p:txBody>
      </p:sp>
      <p:sp>
        <p:nvSpPr>
          <p:cNvPr id="27" name="Content Placeholder 26"/>
          <p:cNvSpPr>
            <a:spLocks noGrp="1"/>
          </p:cNvSpPr>
          <p:nvPr>
            <p:ph sz="quarter" idx="13"/>
          </p:nvPr>
        </p:nvSpPr>
        <p:spPr>
          <a:xfrm>
            <a:off x="533400" y="1752601"/>
            <a:ext cx="25908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28" name="Content Placeholder 26"/>
          <p:cNvSpPr>
            <a:spLocks noGrp="1"/>
          </p:cNvSpPr>
          <p:nvPr>
            <p:ph sz="quarter" idx="14"/>
          </p:nvPr>
        </p:nvSpPr>
        <p:spPr>
          <a:xfrm>
            <a:off x="3276601" y="1752601"/>
            <a:ext cx="2590799"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6019800" y="1752601"/>
            <a:ext cx="2590800" cy="4419599"/>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cxnSp>
        <p:nvCxnSpPr>
          <p:cNvPr id="19" name="Shape 18"/>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6"/>
          </p:nvPr>
        </p:nvSpPr>
        <p:spPr/>
        <p:txBody>
          <a:bodyPr/>
          <a:lstStyle/>
          <a:p>
            <a:r>
              <a:rPr lang="en-GB" smtClean="0"/>
              <a:t>October 2013</a:t>
            </a:r>
            <a:endParaRPr lang="en-GB"/>
          </a:p>
        </p:txBody>
      </p:sp>
      <p:sp>
        <p:nvSpPr>
          <p:cNvPr id="15" name="Footer Placeholder 14"/>
          <p:cNvSpPr>
            <a:spLocks noGrp="1"/>
          </p:cNvSpPr>
          <p:nvPr>
            <p:ph type="ftr" sz="quarter" idx="17"/>
          </p:nvPr>
        </p:nvSpPr>
        <p:spPr/>
        <p:txBody>
          <a:bodyPr/>
          <a:lstStyle/>
          <a:p>
            <a:r>
              <a:rPr lang="en-GB" smtClean="0"/>
              <a:t>Retail Industry Overview</a:t>
            </a:r>
            <a:endParaRPr lang="en-GB"/>
          </a:p>
        </p:txBody>
      </p:sp>
      <p:sp>
        <p:nvSpPr>
          <p:cNvPr id="16" name="Slide Number Placeholder 15"/>
          <p:cNvSpPr>
            <a:spLocks noGrp="1"/>
          </p:cNvSpPr>
          <p:nvPr>
            <p:ph type="sldNum" sz="quarter" idx="18"/>
          </p:nvPr>
        </p:nvSpPr>
        <p:spPr/>
        <p:txBody>
          <a:bodyPr/>
          <a:lstStyle/>
          <a:p>
            <a:fld id="{6D66E50D-D210-429D-9C7C-E06B45EFEC14}" type="slidenum">
              <a:rPr lang="en-GB" smtClean="0"/>
              <a:t>‹#›</a:t>
            </a:fld>
            <a:endParaRPr lang="en-GB"/>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Two under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533400" y="3352800"/>
            <a:ext cx="3962400" cy="28194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31" name="Content Placeholder 26"/>
          <p:cNvSpPr>
            <a:spLocks noGrp="1"/>
          </p:cNvSpPr>
          <p:nvPr>
            <p:ph sz="quarter" idx="15"/>
          </p:nvPr>
        </p:nvSpPr>
        <p:spPr>
          <a:xfrm>
            <a:off x="4648199" y="3352800"/>
            <a:ext cx="3962401" cy="2819400"/>
          </a:xfrm>
        </p:spPr>
        <p:txBody>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endParaRPr lang="en-GB" noProof="0" dirty="0"/>
          </a:p>
        </p:txBody>
      </p:sp>
      <p:sp>
        <p:nvSpPr>
          <p:cNvPr id="13" name="Text Placeholder 12"/>
          <p:cNvSpPr>
            <a:spLocks noGrp="1"/>
          </p:cNvSpPr>
          <p:nvPr>
            <p:ph type="body" sz="quarter" idx="16"/>
          </p:nvPr>
        </p:nvSpPr>
        <p:spPr>
          <a:xfrm>
            <a:off x="533400" y="1752600"/>
            <a:ext cx="8077200" cy="1447800"/>
          </a:xfrm>
        </p:spPr>
        <p:txBody>
          <a:bodyPr/>
          <a:lstStyle/>
          <a:p>
            <a:pPr lvl="0"/>
            <a:r>
              <a:rPr lang="en-GB"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GB" smtClean="0"/>
              <a:t>October 2013</a:t>
            </a:r>
            <a:endParaRPr lang="en-GB"/>
          </a:p>
        </p:txBody>
      </p:sp>
      <p:sp>
        <p:nvSpPr>
          <p:cNvPr id="17" name="Footer Placeholder 16"/>
          <p:cNvSpPr>
            <a:spLocks noGrp="1"/>
          </p:cNvSpPr>
          <p:nvPr>
            <p:ph type="ftr" sz="quarter" idx="18"/>
          </p:nvPr>
        </p:nvSpPr>
        <p:spPr/>
        <p:txBody>
          <a:bodyPr/>
          <a:lstStyle/>
          <a:p>
            <a:r>
              <a:rPr lang="en-GB" smtClean="0"/>
              <a:t>Retail Industry Overview</a:t>
            </a:r>
            <a:endParaRPr lang="en-GB"/>
          </a:p>
        </p:txBody>
      </p:sp>
      <p:sp>
        <p:nvSpPr>
          <p:cNvPr id="18" name="Slide Number Placeholder 17"/>
          <p:cNvSpPr>
            <a:spLocks noGrp="1"/>
          </p:cNvSpPr>
          <p:nvPr>
            <p:ph type="sldNum" sz="quarter" idx="19"/>
          </p:nvPr>
        </p:nvSpPr>
        <p:spPr/>
        <p:txBody>
          <a:bodyPr/>
          <a:lstStyle/>
          <a:p>
            <a:fld id="{DE5C2097-6A49-4D58-B628-0EF0FBC937E1}" type="slidenum">
              <a:rPr lang="en-GB" smtClean="0"/>
              <a:t>‹#›</a:t>
            </a:fld>
            <a:endParaRPr lang="en-GB"/>
          </a:p>
        </p:txBody>
      </p:sp>
      <p:sp>
        <p:nvSpPr>
          <p:cNvPr id="19"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Two and Left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GB" noProof="0" dirty="0" smtClean="0"/>
              <a:t>Click to edit Master title style</a:t>
            </a:r>
            <a:endParaRPr lang="en-GB" noProof="0" dirty="0"/>
          </a:p>
        </p:txBody>
      </p:sp>
      <p:sp>
        <p:nvSpPr>
          <p:cNvPr id="28" name="Content Placeholder 26"/>
          <p:cNvSpPr>
            <a:spLocks noGrp="1"/>
          </p:cNvSpPr>
          <p:nvPr>
            <p:ph sz="quarter" idx="14"/>
          </p:nvPr>
        </p:nvSpPr>
        <p:spPr>
          <a:xfrm>
            <a:off x="6019800" y="1752600"/>
            <a:ext cx="2590800" cy="2133600"/>
          </a:xfrm>
        </p:spPr>
        <p:txBody>
          <a:bodyPr/>
          <a:lstStyle/>
          <a:p>
            <a:pPr lvl="0"/>
            <a:r>
              <a:rPr lang="en-GB" noProof="0" dirty="0" smtClean="0"/>
              <a:t>Click to edit Master text styles</a:t>
            </a:r>
          </a:p>
        </p:txBody>
      </p:sp>
      <p:sp>
        <p:nvSpPr>
          <p:cNvPr id="31" name="Content Placeholder 26"/>
          <p:cNvSpPr>
            <a:spLocks noGrp="1"/>
          </p:cNvSpPr>
          <p:nvPr>
            <p:ph sz="quarter" idx="15"/>
          </p:nvPr>
        </p:nvSpPr>
        <p:spPr>
          <a:xfrm>
            <a:off x="6019800" y="4038600"/>
            <a:ext cx="2590800" cy="2133600"/>
          </a:xfrm>
        </p:spPr>
        <p:txBody>
          <a:bodyPr/>
          <a:lstStyle/>
          <a:p>
            <a:pPr lvl="0"/>
            <a:r>
              <a:rPr lang="en-GB" noProof="0" dirty="0" smtClean="0"/>
              <a:t>Click to edit Master text styles</a:t>
            </a:r>
          </a:p>
        </p:txBody>
      </p:sp>
      <p:sp>
        <p:nvSpPr>
          <p:cNvPr id="13" name="Text Placeholder 12"/>
          <p:cNvSpPr>
            <a:spLocks noGrp="1"/>
          </p:cNvSpPr>
          <p:nvPr>
            <p:ph type="body" sz="quarter" idx="16"/>
          </p:nvPr>
        </p:nvSpPr>
        <p:spPr>
          <a:xfrm>
            <a:off x="533400" y="1752600"/>
            <a:ext cx="5334000" cy="4419600"/>
          </a:xfrm>
        </p:spPr>
        <p:txBody>
          <a:bodyPr/>
          <a:lstStyle/>
          <a:p>
            <a:pPr lvl="0"/>
            <a:r>
              <a:rPr lang="en-GB"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GB" smtClean="0"/>
              <a:t>October 2013</a:t>
            </a:r>
            <a:endParaRPr lang="en-GB"/>
          </a:p>
        </p:txBody>
      </p:sp>
      <p:sp>
        <p:nvSpPr>
          <p:cNvPr id="17" name="Footer Placeholder 16"/>
          <p:cNvSpPr>
            <a:spLocks noGrp="1"/>
          </p:cNvSpPr>
          <p:nvPr>
            <p:ph type="ftr" sz="quarter" idx="18"/>
          </p:nvPr>
        </p:nvSpPr>
        <p:spPr/>
        <p:txBody>
          <a:bodyPr/>
          <a:lstStyle/>
          <a:p>
            <a:r>
              <a:rPr lang="en-GB" smtClean="0"/>
              <a:t>Retail Industry Overview</a:t>
            </a:r>
            <a:endParaRPr lang="en-GB"/>
          </a:p>
        </p:txBody>
      </p:sp>
      <p:sp>
        <p:nvSpPr>
          <p:cNvPr id="18" name="Slide Number Placeholder 17"/>
          <p:cNvSpPr>
            <a:spLocks noGrp="1"/>
          </p:cNvSpPr>
          <p:nvPr>
            <p:ph type="sldNum" sz="quarter" idx="19"/>
          </p:nvPr>
        </p:nvSpPr>
        <p:spPr/>
        <p:txBody>
          <a:bodyPr/>
          <a:lstStyle/>
          <a:p>
            <a:fld id="{12AA1F09-773B-48DB-A8ED-9BCDCD5DA317}" type="slidenum">
              <a:rPr lang="en-GB" smtClean="0"/>
              <a:t>‹#›</a:t>
            </a:fld>
            <a:endParaRPr lang="en-GB"/>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ntent: Two and Right Text">
    <p:spTree>
      <p:nvGrpSpPr>
        <p:cNvPr id="1" name=""/>
        <p:cNvGrpSpPr/>
        <p:nvPr/>
      </p:nvGrpSpPr>
      <p:grpSpPr>
        <a:xfrm>
          <a:off x="0" y="0"/>
          <a:ext cx="0" cy="0"/>
          <a:chOff x="0" y="0"/>
          <a:chExt cx="0" cy="0"/>
        </a:xfrm>
      </p:grpSpPr>
      <p:sp>
        <p:nvSpPr>
          <p:cNvPr id="28" name="Content Placeholder 26"/>
          <p:cNvSpPr>
            <a:spLocks noGrp="1"/>
          </p:cNvSpPr>
          <p:nvPr>
            <p:ph sz="quarter" idx="14"/>
          </p:nvPr>
        </p:nvSpPr>
        <p:spPr>
          <a:xfrm>
            <a:off x="533400" y="1752600"/>
            <a:ext cx="2590800" cy="2133600"/>
          </a:xfrm>
        </p:spPr>
        <p:txBody>
          <a:bodyPr/>
          <a:lstStyle/>
          <a:p>
            <a:pPr lvl="0"/>
            <a:r>
              <a:rPr lang="en-GB" noProof="0" dirty="0" smtClean="0"/>
              <a:t>Click to edit Master text styles</a:t>
            </a:r>
          </a:p>
        </p:txBody>
      </p:sp>
      <p:sp>
        <p:nvSpPr>
          <p:cNvPr id="2" name="Title 1"/>
          <p:cNvSpPr>
            <a:spLocks noGrp="1"/>
          </p:cNvSpPr>
          <p:nvPr>
            <p:ph type="title"/>
          </p:nvPr>
        </p:nvSpPr>
        <p:spPr>
          <a:xfrm>
            <a:off x="533400" y="685800"/>
            <a:ext cx="8077200" cy="914400"/>
          </a:xfrm>
        </p:spPr>
        <p:txBody>
          <a:bodyPr/>
          <a:lstStyle/>
          <a:p>
            <a:r>
              <a:rPr lang="en-GB" noProof="0" dirty="0" smtClean="0"/>
              <a:t>Click to edit Master title style</a:t>
            </a:r>
            <a:endParaRPr lang="en-GB" noProof="0" dirty="0"/>
          </a:p>
        </p:txBody>
      </p:sp>
      <p:sp>
        <p:nvSpPr>
          <p:cNvPr id="31" name="Content Placeholder 26"/>
          <p:cNvSpPr>
            <a:spLocks noGrp="1"/>
          </p:cNvSpPr>
          <p:nvPr>
            <p:ph sz="quarter" idx="15"/>
          </p:nvPr>
        </p:nvSpPr>
        <p:spPr>
          <a:xfrm>
            <a:off x="533400" y="4038600"/>
            <a:ext cx="2590800" cy="2133600"/>
          </a:xfrm>
        </p:spPr>
        <p:txBody>
          <a:bodyPr/>
          <a:lstStyle/>
          <a:p>
            <a:pPr lvl="0"/>
            <a:r>
              <a:rPr lang="en-GB" noProof="0" dirty="0" smtClean="0"/>
              <a:t>Click to edit Master text styles</a:t>
            </a:r>
          </a:p>
        </p:txBody>
      </p:sp>
      <p:sp>
        <p:nvSpPr>
          <p:cNvPr id="13" name="Text Placeholder 12"/>
          <p:cNvSpPr>
            <a:spLocks noGrp="1"/>
          </p:cNvSpPr>
          <p:nvPr>
            <p:ph type="body" sz="quarter" idx="16"/>
          </p:nvPr>
        </p:nvSpPr>
        <p:spPr>
          <a:xfrm>
            <a:off x="3276600" y="1752600"/>
            <a:ext cx="5334000" cy="4419600"/>
          </a:xfrm>
        </p:spPr>
        <p:txBody>
          <a:bodyPr/>
          <a:lstStyle/>
          <a:p>
            <a:pPr lvl="0"/>
            <a:r>
              <a:rPr lang="en-GB" noProof="0" dirty="0" smtClean="0"/>
              <a:t>Click to edit Master text styles</a:t>
            </a:r>
          </a:p>
        </p:txBody>
      </p:sp>
      <p:cxnSp>
        <p:nvCxnSpPr>
          <p:cNvPr id="14" name="Shape 13"/>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6" name="Date Placeholder 15"/>
          <p:cNvSpPr>
            <a:spLocks noGrp="1"/>
          </p:cNvSpPr>
          <p:nvPr>
            <p:ph type="dt" sz="half" idx="17"/>
          </p:nvPr>
        </p:nvSpPr>
        <p:spPr/>
        <p:txBody>
          <a:bodyPr/>
          <a:lstStyle/>
          <a:p>
            <a:r>
              <a:rPr lang="en-GB" smtClean="0"/>
              <a:t>October 2013</a:t>
            </a:r>
            <a:endParaRPr lang="en-GB"/>
          </a:p>
        </p:txBody>
      </p:sp>
      <p:sp>
        <p:nvSpPr>
          <p:cNvPr id="17" name="Footer Placeholder 16"/>
          <p:cNvSpPr>
            <a:spLocks noGrp="1"/>
          </p:cNvSpPr>
          <p:nvPr>
            <p:ph type="ftr" sz="quarter" idx="18"/>
          </p:nvPr>
        </p:nvSpPr>
        <p:spPr/>
        <p:txBody>
          <a:bodyPr/>
          <a:lstStyle/>
          <a:p>
            <a:r>
              <a:rPr lang="en-GB" smtClean="0"/>
              <a:t>Retail Industry Overview</a:t>
            </a:r>
            <a:endParaRPr lang="en-GB"/>
          </a:p>
        </p:txBody>
      </p:sp>
      <p:sp>
        <p:nvSpPr>
          <p:cNvPr id="18" name="Slide Number Placeholder 17"/>
          <p:cNvSpPr>
            <a:spLocks noGrp="1"/>
          </p:cNvSpPr>
          <p:nvPr>
            <p:ph type="sldNum" sz="quarter" idx="19"/>
          </p:nvPr>
        </p:nvSpPr>
        <p:spPr/>
        <p:txBody>
          <a:bodyPr/>
          <a:lstStyle/>
          <a:p>
            <a:fld id="{E92E55DA-DFA6-44FA-8086-89D7754E9B53}" type="slidenum">
              <a:rPr lang="en-GB" smtClean="0"/>
              <a:t>‹#›</a:t>
            </a:fld>
            <a:endParaRPr lang="en-GB"/>
          </a:p>
        </p:txBody>
      </p:sp>
      <p:sp>
        <p:nvSpPr>
          <p:cNvPr id="20"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One with Impact">
    <p:spTree>
      <p:nvGrpSpPr>
        <p:cNvPr id="1" name=""/>
        <p:cNvGrpSpPr/>
        <p:nvPr/>
      </p:nvGrpSpPr>
      <p:grpSpPr>
        <a:xfrm>
          <a:off x="0" y="0"/>
          <a:ext cx="0" cy="0"/>
          <a:chOff x="0" y="0"/>
          <a:chExt cx="0" cy="0"/>
        </a:xfrm>
      </p:grpSpPr>
      <p:sp>
        <p:nvSpPr>
          <p:cNvPr id="2" name="Title 1"/>
          <p:cNvSpPr>
            <a:spLocks noGrp="1"/>
          </p:cNvSpPr>
          <p:nvPr>
            <p:ph type="title"/>
          </p:nvPr>
        </p:nvSpPr>
        <p:spPr>
          <a:xfrm>
            <a:off x="3276600" y="685800"/>
            <a:ext cx="5334000" cy="914400"/>
          </a:xfrm>
        </p:spPr>
        <p:txBody>
          <a:bodyPr/>
          <a:lstStyle>
            <a:lvl1pPr>
              <a:defRPr/>
            </a:lvl1pPr>
          </a:lstStyle>
          <a:p>
            <a:r>
              <a:rPr lang="en-GB" noProof="1" smtClean="0"/>
              <a:t>Click to edit Master title style</a:t>
            </a:r>
            <a:endParaRPr lang="en-GB" noProof="1"/>
          </a:p>
        </p:txBody>
      </p:sp>
      <p:sp>
        <p:nvSpPr>
          <p:cNvPr id="31" name="Content Placeholder 26"/>
          <p:cNvSpPr>
            <a:spLocks noGrp="1"/>
          </p:cNvSpPr>
          <p:nvPr>
            <p:ph sz="quarter" idx="15"/>
          </p:nvPr>
        </p:nvSpPr>
        <p:spPr>
          <a:xfrm>
            <a:off x="3276600" y="1752600"/>
            <a:ext cx="5334000" cy="4419600"/>
          </a:xfrm>
        </p:spPr>
        <p:txBody>
          <a:bodyPr/>
          <a:lstStyle>
            <a:lvl1pPr>
              <a:defRPr baseline="0"/>
            </a:lvl1pPr>
          </a:lstStyle>
          <a:p>
            <a:pPr lvl="0"/>
            <a:r>
              <a:rPr lang="en-GB" noProof="1" smtClean="0"/>
              <a:t>Click to edit Master text styles</a:t>
            </a:r>
          </a:p>
          <a:p>
            <a:pPr lvl="1"/>
            <a:r>
              <a:rPr lang="en-GB" noProof="1" smtClean="0"/>
              <a:t>Second level</a:t>
            </a:r>
          </a:p>
          <a:p>
            <a:pPr lvl="2"/>
            <a:r>
              <a:rPr lang="en-GB" noProof="1" smtClean="0"/>
              <a:t>Third level</a:t>
            </a:r>
          </a:p>
          <a:p>
            <a:pPr lvl="3"/>
            <a:r>
              <a:rPr lang="en-GB" noProof="1" smtClean="0"/>
              <a:t>Fourth level</a:t>
            </a:r>
          </a:p>
          <a:p>
            <a:pPr lvl="4"/>
            <a:r>
              <a:rPr lang="en-GB" noProof="1" smtClean="0"/>
              <a:t>Fifth level</a:t>
            </a:r>
            <a:endParaRPr lang="en-GB" noProof="1"/>
          </a:p>
        </p:txBody>
      </p:sp>
      <p:sp>
        <p:nvSpPr>
          <p:cNvPr id="12" name="Text Placeholder 11"/>
          <p:cNvSpPr>
            <a:spLocks noGrp="1"/>
          </p:cNvSpPr>
          <p:nvPr>
            <p:ph type="body" sz="quarter" idx="16"/>
          </p:nvPr>
        </p:nvSpPr>
        <p:spPr>
          <a:xfrm>
            <a:off x="533400" y="1752600"/>
            <a:ext cx="2590800" cy="2130552"/>
          </a:xfrm>
        </p:spPr>
        <p:txBody>
          <a:bodyPr/>
          <a:lstStyle>
            <a:lvl1pPr>
              <a:defRPr sz="2400" b="1" i="1" baseline="0">
                <a:solidFill>
                  <a:schemeClr val="tx2"/>
                </a:solidFill>
              </a:defRPr>
            </a:lvl1pPr>
          </a:lstStyle>
          <a:p>
            <a:pPr lvl="0"/>
            <a:r>
              <a:rPr lang="en-GB" noProof="1" smtClean="0"/>
              <a:t>Click to edit Master text styles</a:t>
            </a:r>
          </a:p>
        </p:txBody>
      </p:sp>
      <p:cxnSp>
        <p:nvCxnSpPr>
          <p:cNvPr id="30" name="Shape 29"/>
          <p:cNvCxnSpPr/>
          <p:nvPr/>
        </p:nvCxnSpPr>
        <p:spPr>
          <a:xfrm rot="5400000" flipH="1" flipV="1">
            <a:off x="5791201" y="-2057400"/>
            <a:ext cx="152399" cy="54864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4" name="Date Placeholder 13"/>
          <p:cNvSpPr>
            <a:spLocks noGrp="1"/>
          </p:cNvSpPr>
          <p:nvPr>
            <p:ph type="dt" sz="half" idx="17"/>
          </p:nvPr>
        </p:nvSpPr>
        <p:spPr/>
        <p:txBody>
          <a:bodyPr/>
          <a:lstStyle/>
          <a:p>
            <a:r>
              <a:rPr lang="en-GB" smtClean="0"/>
              <a:t>October 2013</a:t>
            </a:r>
            <a:endParaRPr lang="en-GB"/>
          </a:p>
        </p:txBody>
      </p:sp>
      <p:sp>
        <p:nvSpPr>
          <p:cNvPr id="15" name="Footer Placeholder 14"/>
          <p:cNvSpPr>
            <a:spLocks noGrp="1"/>
          </p:cNvSpPr>
          <p:nvPr>
            <p:ph type="ftr" sz="quarter" idx="18"/>
          </p:nvPr>
        </p:nvSpPr>
        <p:spPr/>
        <p:txBody>
          <a:bodyPr/>
          <a:lstStyle/>
          <a:p>
            <a:r>
              <a:rPr lang="en-GB" smtClean="0"/>
              <a:t>Retail Industry Overview</a:t>
            </a:r>
            <a:endParaRPr lang="en-GB"/>
          </a:p>
        </p:txBody>
      </p:sp>
      <p:sp>
        <p:nvSpPr>
          <p:cNvPr id="16" name="Slide Number Placeholder 15"/>
          <p:cNvSpPr>
            <a:spLocks noGrp="1"/>
          </p:cNvSpPr>
          <p:nvPr>
            <p:ph type="sldNum" sz="quarter" idx="19"/>
          </p:nvPr>
        </p:nvSpPr>
        <p:spPr/>
        <p:txBody>
          <a:bodyPr/>
          <a:lstStyle/>
          <a:p>
            <a:fld id="{FB953445-8609-4127-B114-2497D633A1AF}" type="slidenum">
              <a:rPr lang="en-GB" smtClean="0"/>
              <a:t>‹#›</a:t>
            </a:fld>
            <a:endParaRPr lang="en-GB"/>
          </a:p>
        </p:txBody>
      </p:sp>
      <p:sp>
        <p:nvSpPr>
          <p:cNvPr id="17"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ver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GB" noProof="0" dirty="0" smtClean="0"/>
              <a:t>Click to edit Master title style</a:t>
            </a:r>
            <a:endParaRPr lang="en-GB" noProof="0" dirty="0"/>
          </a:p>
        </p:txBody>
      </p:sp>
      <p:cxnSp>
        <p:nvCxnSpPr>
          <p:cNvPr id="10" name="Shape 9"/>
          <p:cNvCxnSpPr/>
          <p:nvPr/>
        </p:nvCxnSpPr>
        <p:spPr>
          <a:xfrm rot="5400000" flipH="1" flipV="1">
            <a:off x="4419601" y="-3429000"/>
            <a:ext cx="152399" cy="8229600"/>
          </a:xfrm>
          <a:prstGeom prst="bentConnector2">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Date Placeholder 12"/>
          <p:cNvSpPr>
            <a:spLocks noGrp="1"/>
          </p:cNvSpPr>
          <p:nvPr>
            <p:ph type="dt" sz="half" idx="10"/>
          </p:nvPr>
        </p:nvSpPr>
        <p:spPr/>
        <p:txBody>
          <a:bodyPr/>
          <a:lstStyle/>
          <a:p>
            <a:r>
              <a:rPr lang="en-GB" smtClean="0"/>
              <a:t>October 2013</a:t>
            </a:r>
            <a:endParaRPr lang="en-GB"/>
          </a:p>
        </p:txBody>
      </p:sp>
      <p:sp>
        <p:nvSpPr>
          <p:cNvPr id="14" name="Footer Placeholder 13"/>
          <p:cNvSpPr>
            <a:spLocks noGrp="1"/>
          </p:cNvSpPr>
          <p:nvPr>
            <p:ph type="ftr" sz="quarter" idx="11"/>
          </p:nvPr>
        </p:nvSpPr>
        <p:spPr/>
        <p:txBody>
          <a:bodyPr/>
          <a:lstStyle/>
          <a:p>
            <a:r>
              <a:rPr lang="en-GB" smtClean="0"/>
              <a:t>Retail Industry Overview</a:t>
            </a:r>
            <a:endParaRPr lang="en-GB"/>
          </a:p>
        </p:txBody>
      </p:sp>
      <p:sp>
        <p:nvSpPr>
          <p:cNvPr id="15" name="Slide Number Placeholder 14"/>
          <p:cNvSpPr>
            <a:spLocks noGrp="1"/>
          </p:cNvSpPr>
          <p:nvPr>
            <p:ph type="sldNum" sz="quarter" idx="12"/>
          </p:nvPr>
        </p:nvSpPr>
        <p:spPr/>
        <p:txBody>
          <a:bodyPr/>
          <a:lstStyle/>
          <a:p>
            <a:fld id="{972159B9-EE8D-49DC-AC00-00A0586B5DC0}" type="slidenum">
              <a:rPr lang="en-GB" smtClean="0"/>
              <a:t>‹#›</a:t>
            </a:fld>
            <a:endParaRPr lang="en-GB"/>
          </a:p>
        </p:txBody>
      </p:sp>
      <p:sp>
        <p:nvSpPr>
          <p:cNvPr id="16" name="PwCFirm"/>
          <p:cNvSpPr txBox="1"/>
          <p:nvPr userDrawn="1"/>
        </p:nvSpPr>
        <p:spPr>
          <a:xfrm>
            <a:off x="533400" y="6477000"/>
            <a:ext cx="2590800" cy="152401"/>
          </a:xfrm>
          <a:prstGeom prst="rect">
            <a:avLst/>
          </a:prstGeom>
          <a:noFill/>
        </p:spPr>
        <p:txBody>
          <a:bodyPr vert="horz" wrap="square" lIns="0" tIns="0" rIns="0" bIns="0" rtlCol="0">
            <a:noAutofit/>
          </a:bodyPr>
          <a:lstStyle/>
          <a:p>
            <a:pPr indent="-274320" algn="l">
              <a:lnSpc>
                <a:spcPct val="100000"/>
              </a:lnSpc>
              <a:spcBef>
                <a:spcPct val="0"/>
              </a:spcBef>
              <a:spcAft>
                <a:spcPct val="0"/>
              </a:spcAft>
            </a:pPr>
            <a:r>
              <a:rPr kumimoji="0" lang="en-GB" sz="1000" b="0" i="0" u="none" baseline="0" smtClean="0">
                <a:effectLst/>
                <a:latin typeface="Arial"/>
              </a:rPr>
              <a:t>PwC</a:t>
            </a:r>
            <a:endParaRPr kumimoji="0" lang="en-GB" sz="1000" b="0" i="0" u="none" baseline="0" dirty="0" err="1" smtClean="0">
              <a:effectLst/>
              <a:latin typeface="Arial"/>
            </a:endParaRPr>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3400" y="685800"/>
            <a:ext cx="8077201" cy="914400"/>
          </a:xfrm>
          <a:prstGeom prst="rect">
            <a:avLst/>
          </a:prstGeom>
        </p:spPr>
        <p:txBody>
          <a:bodyPr vert="horz" lIns="0" tIns="0" rIns="0" bIns="0" rtlCol="0" anchor="t" anchorCtr="0">
            <a:noAutofit/>
          </a:bodyPr>
          <a:lstStyle/>
          <a:p>
            <a:r>
              <a:rPr lang="en-GB" noProof="0" dirty="0" smtClean="0"/>
              <a:t>Click to edit</a:t>
            </a:r>
            <a:br>
              <a:rPr lang="en-GB" noProof="0" dirty="0" smtClean="0"/>
            </a:br>
            <a:r>
              <a:rPr lang="en-GB" noProof="0" dirty="0" smtClean="0"/>
              <a:t>Master title style</a:t>
            </a:r>
            <a:endParaRPr lang="en-GB" noProof="0" dirty="0"/>
          </a:p>
        </p:txBody>
      </p:sp>
      <p:sp>
        <p:nvSpPr>
          <p:cNvPr id="3" name="Text Placeholder 2"/>
          <p:cNvSpPr>
            <a:spLocks noGrp="1"/>
          </p:cNvSpPr>
          <p:nvPr>
            <p:ph type="body" idx="1"/>
          </p:nvPr>
        </p:nvSpPr>
        <p:spPr>
          <a:xfrm>
            <a:off x="533401" y="1752600"/>
            <a:ext cx="8077199" cy="4419600"/>
          </a:xfrm>
          <a:prstGeom prst="rect">
            <a:avLst/>
          </a:prstGeom>
        </p:spPr>
        <p:txBody>
          <a:bodyPr vert="horz" lIns="0" tIns="0" rIns="0" bIns="0" rtlCol="0">
            <a:noAutofit/>
          </a:bodyPr>
          <a:lstStyle/>
          <a:p>
            <a:pPr lvl="0"/>
            <a:r>
              <a:rPr lang="en-GB" noProof="0" dirty="0" smtClean="0"/>
              <a:t>Click to edit Master text styles</a:t>
            </a:r>
          </a:p>
          <a:p>
            <a:pPr lvl="1"/>
            <a:r>
              <a:rPr lang="en-GB" noProof="0" dirty="0" smtClean="0"/>
              <a:t>Second level</a:t>
            </a:r>
          </a:p>
          <a:p>
            <a:pPr lvl="2"/>
            <a:r>
              <a:rPr lang="en-GB" noProof="0" dirty="0" smtClean="0"/>
              <a:t>Third level</a:t>
            </a:r>
          </a:p>
          <a:p>
            <a:pPr lvl="3"/>
            <a:r>
              <a:rPr lang="en-GB" noProof="0" dirty="0" smtClean="0"/>
              <a:t>Fourth level</a:t>
            </a:r>
          </a:p>
          <a:p>
            <a:pPr lvl="4"/>
            <a:r>
              <a:rPr lang="en-GB" noProof="0" dirty="0" smtClean="0"/>
              <a:t>Fifth level</a:t>
            </a:r>
          </a:p>
        </p:txBody>
      </p:sp>
      <p:sp>
        <p:nvSpPr>
          <p:cNvPr id="8" name="Footer Placeholder 4"/>
          <p:cNvSpPr>
            <a:spLocks noGrp="1"/>
          </p:cNvSpPr>
          <p:nvPr>
            <p:ph type="ftr" sz="quarter" idx="3"/>
          </p:nvPr>
        </p:nvSpPr>
        <p:spPr>
          <a:xfrm>
            <a:off x="530352" y="6324600"/>
            <a:ext cx="5260848" cy="150876"/>
          </a:xfrm>
          <a:prstGeom prst="rect">
            <a:avLst/>
          </a:prstGeom>
        </p:spPr>
        <p:txBody>
          <a:bodyPr vert="horz" lIns="0" tIns="0" rIns="0" bIns="0" anchor="b" anchorCtr="0">
            <a:noAutofit/>
          </a:bodyPr>
          <a:lstStyle>
            <a:lvl1pPr algn="l">
              <a:defRPr sz="1000">
                <a:solidFill>
                  <a:schemeClr val="tx1"/>
                </a:solidFill>
                <a:latin typeface="Arial" pitchFamily="34" charset="0"/>
                <a:cs typeface="Arial" pitchFamily="34" charset="0"/>
              </a:defRPr>
            </a:lvl1pPr>
          </a:lstStyle>
          <a:p>
            <a:r>
              <a:rPr lang="en-GB" smtClean="0"/>
              <a:t>Retail Industry Overview</a:t>
            </a:r>
            <a:endParaRPr lang="en-GB"/>
          </a:p>
        </p:txBody>
      </p:sp>
      <p:sp>
        <p:nvSpPr>
          <p:cNvPr id="9" name="Date Placeholder 3"/>
          <p:cNvSpPr>
            <a:spLocks noGrp="1"/>
          </p:cNvSpPr>
          <p:nvPr>
            <p:ph type="dt" sz="half" idx="2"/>
          </p:nvPr>
        </p:nvSpPr>
        <p:spPr>
          <a:xfrm>
            <a:off x="7086600" y="6324600"/>
            <a:ext cx="1524000"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r>
              <a:rPr lang="en-GB" smtClean="0"/>
              <a:t>October 2013</a:t>
            </a:r>
            <a:endParaRPr lang="en-GB" dirty="0"/>
          </a:p>
        </p:txBody>
      </p:sp>
      <p:sp>
        <p:nvSpPr>
          <p:cNvPr id="10" name="Slide Number Placeholder 5"/>
          <p:cNvSpPr>
            <a:spLocks noGrp="1"/>
          </p:cNvSpPr>
          <p:nvPr>
            <p:ph type="sldNum" sz="quarter" idx="4"/>
          </p:nvPr>
        </p:nvSpPr>
        <p:spPr>
          <a:xfrm>
            <a:off x="7086600" y="6477000"/>
            <a:ext cx="1527048" cy="152400"/>
          </a:xfrm>
          <a:prstGeom prst="rect">
            <a:avLst/>
          </a:prstGeom>
        </p:spPr>
        <p:txBody>
          <a:bodyPr lIns="0" tIns="0" rIns="0" bIns="0" anchor="t" anchorCtr="0">
            <a:noAutofit/>
          </a:bodyPr>
          <a:lstStyle>
            <a:lvl1pPr algn="r">
              <a:defRPr sz="1000">
                <a:solidFill>
                  <a:schemeClr val="tx1"/>
                </a:solidFill>
                <a:latin typeface="Arial" pitchFamily="34" charset="0"/>
                <a:cs typeface="Arial" pitchFamily="34" charset="0"/>
              </a:defRPr>
            </a:lvl1pPr>
          </a:lstStyle>
          <a:p>
            <a:fld id="{689C337E-450A-4B6D-811E-7B0FBD7AABC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 id="2147483662" r:id="rId12"/>
    <p:sldLayoutId id="2147483663" r:id="rId13"/>
    <p:sldLayoutId id="2147483664" r:id="rId14"/>
    <p:sldLayoutId id="2147483665" r:id="rId15"/>
    <p:sldLayoutId id="2147483666" r:id="rId16"/>
    <p:sldLayoutId id="2147483667" r:id="rId17"/>
    <p:sldLayoutId id="2147483668" r:id="rId18"/>
    <p:sldLayoutId id="2147483669" r:id="rId19"/>
    <p:sldLayoutId id="2147483670" r:id="rId20"/>
    <p:sldLayoutId id="2147483671" r:id="rId21"/>
  </p:sldLayoutIdLst>
  <p:hf hdr="0"/>
  <p:txStyles>
    <p:titleStyle>
      <a:lvl1pPr algn="l" defTabSz="914400" rtl="0" eaLnBrk="1" latinLnBrk="0" hangingPunct="1">
        <a:lnSpc>
          <a:spcPct val="100000"/>
        </a:lnSpc>
        <a:spcBef>
          <a:spcPct val="0"/>
        </a:spcBef>
        <a:buNone/>
        <a:defRPr sz="2400" b="1" i="1" kern="1200">
          <a:solidFill>
            <a:schemeClr val="tx1"/>
          </a:solidFill>
          <a:latin typeface="+mj-lt"/>
          <a:ea typeface="+mj-ea"/>
          <a:cs typeface="+mj-cs"/>
        </a:defRPr>
      </a:lvl1pPr>
    </p:titleStyle>
    <p:bodyStyle>
      <a:lvl1pPr marL="0" marR="0" indent="-274320" algn="l" defTabSz="914400" rtl="0" eaLnBrk="1" fontAlgn="auto" latinLnBrk="0" hangingPunct="1">
        <a:lnSpc>
          <a:spcPct val="100000"/>
        </a:lnSpc>
        <a:spcBef>
          <a:spcPts val="0"/>
        </a:spcBef>
        <a:spcAft>
          <a:spcPts val="900"/>
        </a:spcAft>
        <a:buClr>
          <a:schemeClr val="tx1"/>
        </a:buClr>
        <a:buSzTx/>
        <a:buFontTx/>
        <a:buNone/>
        <a:tabLst/>
        <a:defRPr sz="2000" kern="1200">
          <a:solidFill>
            <a:schemeClr val="tx1"/>
          </a:solidFill>
          <a:latin typeface="Georgia" pitchFamily="18" charset="0"/>
          <a:ea typeface="+mn-ea"/>
          <a:cs typeface="+mn-cs"/>
        </a:defRPr>
      </a:lvl1pPr>
      <a:lvl2pPr marL="27432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2pPr>
      <a:lvl3pPr marL="54864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3pPr>
      <a:lvl4pPr marL="82296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a:solidFill>
            <a:schemeClr val="tx1"/>
          </a:solidFill>
          <a:latin typeface="Georgia" pitchFamily="18" charset="0"/>
          <a:ea typeface="+mn-ea"/>
          <a:cs typeface="+mn-cs"/>
        </a:defRPr>
      </a:lvl4pPr>
      <a:lvl5pPr marL="1097280" indent="-274320" algn="l" defTabSz="914400" rtl="0" eaLnBrk="1" latinLnBrk="0" hangingPunct="1">
        <a:lnSpc>
          <a:spcPct val="100000"/>
        </a:lnSpc>
        <a:spcBef>
          <a:spcPts val="0"/>
        </a:spcBef>
        <a:spcAft>
          <a:spcPts val="900"/>
        </a:spcAft>
        <a:buClr>
          <a:schemeClr val="tx1"/>
        </a:buClr>
        <a:buFont typeface="Georgia" pitchFamily="18" charset="0"/>
        <a:buChar char="›"/>
        <a:defRPr sz="2000" kern="1200" baseline="0">
          <a:solidFill>
            <a:schemeClr val="tx1"/>
          </a:solidFill>
          <a:latin typeface="Georgia" pitchFamily="18" charset="0"/>
          <a:ea typeface="+mn-ea"/>
          <a:cs typeface="+mn-cs"/>
        </a:defRPr>
      </a:lvl5pPr>
      <a:lvl6pPr marL="274320" marR="0" indent="-274320" algn="l" defTabSz="914400" rtl="0" eaLnBrk="1" fontAlgn="auto" latinLnBrk="0" hangingPunct="1">
        <a:lnSpc>
          <a:spcPct val="100000"/>
        </a:lnSpc>
        <a:spcBef>
          <a:spcPts val="0"/>
        </a:spcBef>
        <a:spcAft>
          <a:spcPts val="900"/>
        </a:spcAft>
        <a:buClr>
          <a:schemeClr val="tx1"/>
        </a:buClr>
        <a:buSzPct val="100000"/>
        <a:buFont typeface="+mj-lt"/>
        <a:buAutoNum type="arabicPeriod"/>
        <a:tabLst/>
        <a:defRPr sz="2000" kern="1200" baseline="0">
          <a:solidFill>
            <a:schemeClr val="tx1"/>
          </a:solidFill>
          <a:latin typeface="Georgia" pitchFamily="18" charset="0"/>
          <a:ea typeface="+mn-ea"/>
          <a:cs typeface="+mn-cs"/>
        </a:defRPr>
      </a:lvl6pPr>
      <a:lvl7pPr marL="548640" indent="-274320" algn="l" defTabSz="914400" rtl="0" eaLnBrk="1" latinLnBrk="0" hangingPunct="1">
        <a:lnSpc>
          <a:spcPct val="100000"/>
        </a:lnSpc>
        <a:spcBef>
          <a:spcPts val="0"/>
        </a:spcBef>
        <a:spcAft>
          <a:spcPts val="900"/>
        </a:spcAft>
        <a:buSzPct val="100000"/>
        <a:buFont typeface="+mj-lt"/>
        <a:buAutoNum type="alphaLcPeriod"/>
        <a:defRPr sz="2000" kern="1200" baseline="0">
          <a:solidFill>
            <a:schemeClr val="tx1"/>
          </a:solidFill>
          <a:latin typeface="Georgia" pitchFamily="18" charset="0"/>
          <a:ea typeface="+mn-ea"/>
          <a:cs typeface="+mn-cs"/>
        </a:defRPr>
      </a:lvl7pPr>
      <a:lvl8pPr marL="822960" indent="-274320" algn="l" defTabSz="914400" rtl="0" eaLnBrk="1" latinLnBrk="0" hangingPunct="1">
        <a:lnSpc>
          <a:spcPct val="100000"/>
        </a:lnSpc>
        <a:spcBef>
          <a:spcPts val="0"/>
        </a:spcBef>
        <a:spcAft>
          <a:spcPts val="900"/>
        </a:spcAft>
        <a:buSzPct val="100000"/>
        <a:buFont typeface="+mj-lt"/>
        <a:buAutoNum type="romanLcPeriod"/>
        <a:defRPr sz="2000" kern="1200" baseline="0">
          <a:solidFill>
            <a:schemeClr val="tx1"/>
          </a:solidFill>
          <a:latin typeface="Georgia" pitchFamily="18" charset="0"/>
          <a:ea typeface="+mn-ea"/>
          <a:cs typeface="+mn-cs"/>
        </a:defRPr>
      </a:lvl8pPr>
      <a:lvl9pPr marL="0" indent="-274320" algn="l" defTabSz="914400" rtl="0" eaLnBrk="1" latinLnBrk="0" hangingPunct="1">
        <a:lnSpc>
          <a:spcPct val="100000"/>
        </a:lnSpc>
        <a:spcBef>
          <a:spcPts val="0"/>
        </a:spcBef>
        <a:spcAft>
          <a:spcPts val="900"/>
        </a:spcAft>
        <a:buFont typeface="Arial" pitchFamily="34" charset="0"/>
        <a:buNone/>
        <a:defRPr sz="2000" b="1" kern="1200" baseline="0">
          <a:solidFill>
            <a:schemeClr val="tx2"/>
          </a:solidFill>
          <a:latin typeface="Georgia" pitchFamily="18" charset="0"/>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9.xml"/><Relationship Id="rId1" Type="http://schemas.openxmlformats.org/officeDocument/2006/relationships/tags" Target="../tags/tag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tags" Target="../tags/tag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tags" Target="../tags/tag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10" Type="http://schemas.openxmlformats.org/officeDocument/2006/relationships/notesSlide" Target="../notesSlides/notesSlide5.xml"/><Relationship Id="rId4" Type="http://schemas.openxmlformats.org/officeDocument/2006/relationships/tags" Target="../tags/tag4.xml"/><Relationship Id="rId9"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GB" dirty="0" smtClean="0"/>
              <a:t>UK Retail Industry Overview</a:t>
            </a:r>
            <a:endParaRPr lang="en-GB" dirty="0"/>
          </a:p>
        </p:txBody>
      </p:sp>
      <p:sp>
        <p:nvSpPr>
          <p:cNvPr id="5" name="Subtitle 4"/>
          <p:cNvSpPr>
            <a:spLocks noGrp="1"/>
          </p:cNvSpPr>
          <p:nvPr>
            <p:ph type="subTitle" idx="1"/>
          </p:nvPr>
        </p:nvSpPr>
        <p:spPr>
          <a:xfrm>
            <a:off x="1895475" y="1396999"/>
            <a:ext cx="5343525" cy="914401"/>
          </a:xfrm>
        </p:spPr>
        <p:txBody>
          <a:bodyPr/>
          <a:lstStyle/>
          <a:p>
            <a:endParaRPr lang="en-GB" dirty="0" smtClean="0"/>
          </a:p>
          <a:p>
            <a:r>
              <a:rPr lang="en-GB" dirty="0" smtClean="0"/>
              <a:t>October 2013</a:t>
            </a:r>
            <a:endParaRPr lang="en-GB" sz="2000" dirty="0"/>
          </a:p>
        </p:txBody>
      </p:sp>
      <p:sp>
        <p:nvSpPr>
          <p:cNvPr id="9" name="Text Placeholder 8"/>
          <p:cNvSpPr>
            <a:spLocks noGrp="1"/>
          </p:cNvSpPr>
          <p:nvPr>
            <p:ph type="body" sz="quarter" idx="10"/>
          </p:nvPr>
        </p:nvSpPr>
        <p:spPr/>
        <p:txBody>
          <a:bodyPr/>
          <a:lstStyle/>
          <a:p>
            <a:r>
              <a:rPr lang="en-GB" noProof="1" smtClean="0"/>
              <a:t>www.pwc.co.uk</a:t>
            </a:r>
            <a:endParaRPr lang="en-GB" noProof="1"/>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50" name="Rectangle 42"/>
          <p:cNvSpPr>
            <a:spLocks noGrp="1" noChangeArrowheads="1"/>
          </p:cNvSpPr>
          <p:nvPr>
            <p:ph type="title"/>
          </p:nvPr>
        </p:nvSpPr>
        <p:spPr/>
        <p:txBody>
          <a:bodyPr/>
          <a:lstStyle/>
          <a:p>
            <a:r>
              <a:rPr lang="en-GB" dirty="0" smtClean="0"/>
              <a:t>John Lewis</a:t>
            </a:r>
            <a:br>
              <a:rPr lang="en-GB" dirty="0" smtClean="0"/>
            </a:br>
            <a:r>
              <a:rPr lang="en-GB" b="0" i="0" dirty="0" smtClean="0"/>
              <a:t>High quality, value for money, </a:t>
            </a:r>
            <a:r>
              <a:rPr lang="en-GB" b="0" i="0" dirty="0" smtClean="0"/>
              <a:t>and exceptional service.</a:t>
            </a:r>
            <a:endParaRPr lang="en-GB" dirty="0"/>
          </a:p>
        </p:txBody>
      </p:sp>
      <p:grpSp>
        <p:nvGrpSpPr>
          <p:cNvPr id="2" name="Group 41"/>
          <p:cNvGrpSpPr/>
          <p:nvPr/>
        </p:nvGrpSpPr>
        <p:grpSpPr>
          <a:xfrm>
            <a:off x="533401" y="1755774"/>
            <a:ext cx="8077199" cy="1123200"/>
            <a:chOff x="533401" y="1755774"/>
            <a:chExt cx="8077199" cy="1123200"/>
          </a:xfrm>
        </p:grpSpPr>
        <p:sp>
          <p:nvSpPr>
            <p:cNvPr id="1143813" name="Rectangle 5"/>
            <p:cNvSpPr>
              <a:spLocks noChangeArrowheads="1"/>
            </p:cNvSpPr>
            <p:nvPr/>
          </p:nvSpPr>
          <p:spPr bwMode="gray">
            <a:xfrm>
              <a:off x="4648199" y="1755774"/>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Olympic Sponsorship</a:t>
              </a:r>
              <a:endParaRPr lang="en-GB" sz="3200" dirty="0">
                <a:solidFill>
                  <a:schemeClr val="bg1"/>
                </a:solidFill>
                <a:latin typeface="Georgia" pitchFamily="18" charset="0"/>
              </a:endParaRPr>
            </a:p>
          </p:txBody>
        </p:sp>
        <p:sp>
          <p:nvSpPr>
            <p:cNvPr id="1143814" name="AutoShape 6"/>
            <p:cNvSpPr>
              <a:spLocks noChangeArrowheads="1"/>
            </p:cNvSpPr>
            <p:nvPr/>
          </p:nvSpPr>
          <p:spPr bwMode="gray">
            <a:xfrm>
              <a:off x="533401" y="1755774"/>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Laying </a:t>
              </a:r>
              <a:r>
                <a:rPr lang="en-GB" b="1" dirty="0">
                  <a:solidFill>
                    <a:schemeClr val="accent1"/>
                  </a:solidFill>
                  <a:latin typeface="Georgia" pitchFamily="18" charset="0"/>
                </a:rPr>
                <a:t>down markers for international expansion</a:t>
              </a:r>
              <a:endParaRPr lang="en-GB" sz="1800" b="1" dirty="0">
                <a:solidFill>
                  <a:schemeClr val="accent1"/>
                </a:solidFill>
                <a:latin typeface="Georgia" pitchFamily="18" charset="0"/>
              </a:endParaRPr>
            </a:p>
          </p:txBody>
        </p:sp>
        <p:sp>
          <p:nvSpPr>
            <p:cNvPr id="23" name="Isosceles Triangle 22"/>
            <p:cNvSpPr/>
            <p:nvPr/>
          </p:nvSpPr>
          <p:spPr bwMode="ltGray">
            <a:xfrm rot="16200000" flipH="1" flipV="1">
              <a:off x="4300912" y="2103061"/>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1143815" name="Text Box 7"/>
            <p:cNvSpPr txBox="1">
              <a:spLocks noChangeArrowheads="1"/>
            </p:cNvSpPr>
            <p:nvPr/>
          </p:nvSpPr>
          <p:spPr bwMode="gray">
            <a:xfrm>
              <a:off x="4450149" y="1902754"/>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sz="1800" dirty="0">
                  <a:solidFill>
                    <a:schemeClr val="accent1"/>
                  </a:solidFill>
                  <a:latin typeface="Georgia" pitchFamily="18" charset="0"/>
                </a:rPr>
                <a:t>1</a:t>
              </a:r>
            </a:p>
          </p:txBody>
        </p:sp>
      </p:grpSp>
      <p:grpSp>
        <p:nvGrpSpPr>
          <p:cNvPr id="3" name="Group 42"/>
          <p:cNvGrpSpPr/>
          <p:nvPr/>
        </p:nvGrpSpPr>
        <p:grpSpPr>
          <a:xfrm>
            <a:off x="533401" y="2880000"/>
            <a:ext cx="8077199" cy="1123200"/>
            <a:chOff x="533401" y="2880000"/>
            <a:chExt cx="8077199" cy="1123200"/>
          </a:xfrm>
        </p:grpSpPr>
        <p:sp>
          <p:nvSpPr>
            <p:cNvPr id="28" name="Rectangle 5"/>
            <p:cNvSpPr>
              <a:spLocks noChangeArrowheads="1"/>
            </p:cNvSpPr>
            <p:nvPr/>
          </p:nvSpPr>
          <p:spPr bwMode="gray">
            <a:xfrm>
              <a:off x="4648199" y="28800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Premium Private Label</a:t>
              </a:r>
              <a:endParaRPr lang="en-GB" sz="3200" dirty="0">
                <a:solidFill>
                  <a:schemeClr val="bg1"/>
                </a:solidFill>
                <a:latin typeface="Georgia" pitchFamily="18" charset="0"/>
              </a:endParaRPr>
            </a:p>
          </p:txBody>
        </p:sp>
        <p:sp>
          <p:nvSpPr>
            <p:cNvPr id="29" name="AutoShape 6"/>
            <p:cNvSpPr>
              <a:spLocks noChangeArrowheads="1"/>
            </p:cNvSpPr>
            <p:nvPr/>
          </p:nvSpPr>
          <p:spPr bwMode="gray">
            <a:xfrm>
              <a:off x="533401" y="28800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a:solidFill>
                    <a:schemeClr val="accent1"/>
                  </a:solidFill>
                  <a:latin typeface="Georgia" pitchFamily="18" charset="0"/>
                </a:rPr>
                <a:t>New product ranges aim to widen its appeal</a:t>
              </a:r>
              <a:endParaRPr lang="en-GB" sz="1800" b="1" dirty="0">
                <a:solidFill>
                  <a:schemeClr val="accent1"/>
                </a:solidFill>
                <a:latin typeface="Georgia" pitchFamily="18" charset="0"/>
              </a:endParaRPr>
            </a:p>
          </p:txBody>
        </p:sp>
        <p:sp>
          <p:nvSpPr>
            <p:cNvPr id="30" name="Isosceles Triangle 29"/>
            <p:cNvSpPr/>
            <p:nvPr/>
          </p:nvSpPr>
          <p:spPr bwMode="ltGray">
            <a:xfrm rot="16200000" flipH="1" flipV="1">
              <a:off x="4300912" y="32272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31" name="Text Box 7"/>
            <p:cNvSpPr txBox="1">
              <a:spLocks noChangeArrowheads="1"/>
            </p:cNvSpPr>
            <p:nvPr/>
          </p:nvSpPr>
          <p:spPr bwMode="gray">
            <a:xfrm>
              <a:off x="4450149" y="30269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2</a:t>
              </a:r>
              <a:endParaRPr lang="en-GB" sz="1800" dirty="0">
                <a:solidFill>
                  <a:schemeClr val="accent1"/>
                </a:solidFill>
                <a:latin typeface="Georgia" pitchFamily="18" charset="0"/>
              </a:endParaRPr>
            </a:p>
          </p:txBody>
        </p:sp>
      </p:grpSp>
      <p:grpSp>
        <p:nvGrpSpPr>
          <p:cNvPr id="4" name="Group 43"/>
          <p:cNvGrpSpPr/>
          <p:nvPr/>
        </p:nvGrpSpPr>
        <p:grpSpPr>
          <a:xfrm>
            <a:off x="533400" y="4003200"/>
            <a:ext cx="8077199" cy="1123200"/>
            <a:chOff x="533400" y="4003200"/>
            <a:chExt cx="8077199" cy="1123200"/>
          </a:xfrm>
        </p:grpSpPr>
        <p:sp>
          <p:nvSpPr>
            <p:cNvPr id="33" name="Rectangle 5"/>
            <p:cNvSpPr>
              <a:spLocks noChangeArrowheads="1"/>
            </p:cNvSpPr>
            <p:nvPr/>
          </p:nvSpPr>
          <p:spPr bwMode="gray">
            <a:xfrm>
              <a:off x="4648198" y="40032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Click and Collect Service</a:t>
              </a:r>
              <a:endParaRPr lang="en-GB" sz="3200" dirty="0">
                <a:solidFill>
                  <a:schemeClr val="bg1"/>
                </a:solidFill>
                <a:latin typeface="Georgia" pitchFamily="18" charset="0"/>
              </a:endParaRPr>
            </a:p>
          </p:txBody>
        </p:sp>
        <p:sp>
          <p:nvSpPr>
            <p:cNvPr id="34" name="AutoShape 6"/>
            <p:cNvSpPr>
              <a:spLocks noChangeArrowheads="1"/>
            </p:cNvSpPr>
            <p:nvPr/>
          </p:nvSpPr>
          <p:spPr bwMode="gray">
            <a:xfrm>
              <a:off x="533400" y="40032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40.8% year-on-year online sales growth</a:t>
              </a:r>
              <a:endParaRPr lang="en-GB" sz="1800" b="1" dirty="0">
                <a:solidFill>
                  <a:schemeClr val="accent1"/>
                </a:solidFill>
                <a:latin typeface="Georgia" pitchFamily="18" charset="0"/>
              </a:endParaRPr>
            </a:p>
          </p:txBody>
        </p:sp>
        <p:sp>
          <p:nvSpPr>
            <p:cNvPr id="35" name="Isosceles Triangle 34"/>
            <p:cNvSpPr/>
            <p:nvPr/>
          </p:nvSpPr>
          <p:spPr bwMode="ltGray">
            <a:xfrm rot="16200000" flipH="1" flipV="1">
              <a:off x="4300911" y="43504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36" name="Text Box 7"/>
            <p:cNvSpPr txBox="1">
              <a:spLocks noChangeArrowheads="1"/>
            </p:cNvSpPr>
            <p:nvPr/>
          </p:nvSpPr>
          <p:spPr bwMode="gray">
            <a:xfrm>
              <a:off x="4450148" y="41501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3</a:t>
              </a:r>
              <a:endParaRPr lang="en-GB" sz="1800" dirty="0">
                <a:solidFill>
                  <a:schemeClr val="accent1"/>
                </a:solidFill>
                <a:latin typeface="Georgia" pitchFamily="18" charset="0"/>
              </a:endParaRPr>
            </a:p>
          </p:txBody>
        </p:sp>
      </p:grpSp>
      <p:grpSp>
        <p:nvGrpSpPr>
          <p:cNvPr id="5" name="Group 44"/>
          <p:cNvGrpSpPr/>
          <p:nvPr/>
        </p:nvGrpSpPr>
        <p:grpSpPr>
          <a:xfrm>
            <a:off x="533401" y="5126400"/>
            <a:ext cx="8077199" cy="1123200"/>
            <a:chOff x="533401" y="5126400"/>
            <a:chExt cx="8077199" cy="1123200"/>
          </a:xfrm>
        </p:grpSpPr>
        <p:sp>
          <p:nvSpPr>
            <p:cNvPr id="38" name="Rectangle 5"/>
            <p:cNvSpPr>
              <a:spLocks noChangeArrowheads="1"/>
            </p:cNvSpPr>
            <p:nvPr/>
          </p:nvSpPr>
          <p:spPr bwMode="gray">
            <a:xfrm>
              <a:off x="4648199" y="51264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Recognising Austerity</a:t>
              </a:r>
              <a:r>
                <a:rPr lang="en-GB" dirty="0" smtClean="0">
                  <a:solidFill>
                    <a:schemeClr val="bg1"/>
                  </a:solidFill>
                  <a:latin typeface="Georgia" pitchFamily="18" charset="0"/>
                </a:rPr>
                <a:t> </a:t>
              </a:r>
              <a:endParaRPr lang="en-GB" sz="1800" dirty="0" smtClean="0">
                <a:solidFill>
                  <a:schemeClr val="bg1"/>
                </a:solidFill>
                <a:latin typeface="Georgia" pitchFamily="18" charset="0"/>
              </a:endParaRPr>
            </a:p>
          </p:txBody>
        </p:sp>
        <p:sp>
          <p:nvSpPr>
            <p:cNvPr id="39" name="AutoShape 6"/>
            <p:cNvSpPr>
              <a:spLocks noChangeArrowheads="1"/>
            </p:cNvSpPr>
            <p:nvPr/>
          </p:nvSpPr>
          <p:spPr bwMode="gray">
            <a:xfrm>
              <a:off x="533401" y="51264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Brand values in </a:t>
              </a:r>
              <a:r>
                <a:rPr lang="en-GB" sz="1800" b="1" dirty="0" smtClean="0">
                  <a:solidFill>
                    <a:schemeClr val="accent1"/>
                  </a:solidFill>
                  <a:latin typeface="Georgia" pitchFamily="18" charset="0"/>
                </a:rPr>
                <a:t>tune </a:t>
              </a:r>
              <a:r>
                <a:rPr lang="en-GB" sz="1800" b="1" dirty="0" smtClean="0">
                  <a:solidFill>
                    <a:schemeClr val="accent1"/>
                  </a:solidFill>
                  <a:latin typeface="Georgia" pitchFamily="18" charset="0"/>
                </a:rPr>
                <a:t>with </a:t>
              </a:r>
              <a:r>
                <a:rPr lang="en-GB" sz="1800" b="1" dirty="0" smtClean="0">
                  <a:solidFill>
                    <a:schemeClr val="accent1"/>
                  </a:solidFill>
                  <a:latin typeface="Georgia" pitchFamily="18" charset="0"/>
                </a:rPr>
                <a:t>Britain</a:t>
              </a:r>
              <a:endParaRPr lang="en-GB" sz="1800" b="1" dirty="0">
                <a:solidFill>
                  <a:schemeClr val="accent1"/>
                </a:solidFill>
                <a:latin typeface="Georgia" pitchFamily="18" charset="0"/>
              </a:endParaRPr>
            </a:p>
          </p:txBody>
        </p:sp>
        <p:sp>
          <p:nvSpPr>
            <p:cNvPr id="40" name="Isosceles Triangle 39"/>
            <p:cNvSpPr/>
            <p:nvPr/>
          </p:nvSpPr>
          <p:spPr bwMode="ltGray">
            <a:xfrm rot="16200000" flipH="1" flipV="1">
              <a:off x="4300912" y="54736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41" name="Text Box 7"/>
            <p:cNvSpPr txBox="1">
              <a:spLocks noChangeArrowheads="1"/>
            </p:cNvSpPr>
            <p:nvPr/>
          </p:nvSpPr>
          <p:spPr bwMode="gray">
            <a:xfrm>
              <a:off x="4450149" y="52733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4</a:t>
              </a:r>
              <a:endParaRPr lang="en-GB" sz="1800" dirty="0">
                <a:solidFill>
                  <a:schemeClr val="accent1"/>
                </a:solidFill>
                <a:latin typeface="Georgia" pitchFamily="18" charset="0"/>
              </a:endParaRPr>
            </a:p>
          </p:txBody>
        </p:sp>
      </p:grpSp>
      <p:sp>
        <p:nvSpPr>
          <p:cNvPr id="26" name="Slide Number Placeholder 25"/>
          <p:cNvSpPr>
            <a:spLocks noGrp="1"/>
          </p:cNvSpPr>
          <p:nvPr>
            <p:ph type="sldNum" sz="quarter" idx="12"/>
          </p:nvPr>
        </p:nvSpPr>
        <p:spPr/>
        <p:txBody>
          <a:bodyPr/>
          <a:lstStyle/>
          <a:p>
            <a:fld id="{972159B9-EE8D-49DC-AC00-00A0586B5DC0}" type="slidenum">
              <a:rPr lang="en-GB" smtClean="0"/>
              <a:t>10</a:t>
            </a:fld>
            <a:endParaRPr lang="en-GB"/>
          </a:p>
        </p:txBody>
      </p:sp>
      <p:sp>
        <p:nvSpPr>
          <p:cNvPr id="27" name="Date Placeholder 26"/>
          <p:cNvSpPr>
            <a:spLocks noGrp="1"/>
          </p:cNvSpPr>
          <p:nvPr>
            <p:ph type="dt" sz="half" idx="10"/>
          </p:nvPr>
        </p:nvSpPr>
        <p:spPr/>
        <p:txBody>
          <a:bodyPr/>
          <a:lstStyle/>
          <a:p>
            <a:r>
              <a:rPr lang="en-GB" smtClean="0"/>
              <a:t>October 2013</a:t>
            </a:r>
            <a:endParaRPr lang="en-GB"/>
          </a:p>
        </p:txBody>
      </p:sp>
      <p:sp>
        <p:nvSpPr>
          <p:cNvPr id="32" name="Footer Placeholder 31"/>
          <p:cNvSpPr>
            <a:spLocks noGrp="1"/>
          </p:cNvSpPr>
          <p:nvPr>
            <p:ph type="ftr" sz="quarter" idx="11"/>
          </p:nvPr>
        </p:nvSpPr>
        <p:spPr/>
        <p:txBody>
          <a:bodyPr/>
          <a:lstStyle/>
          <a:p>
            <a:r>
              <a:rPr lang="en-GB" smtClean="0"/>
              <a:t>Retail Industry Overview</a:t>
            </a:r>
            <a:endParaRPr lang="en-GB"/>
          </a:p>
        </p:txBody>
      </p:sp>
    </p:spTree>
    <p:custDataLst>
      <p:tags r:id="rId1"/>
    </p:custData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850" name="Rectangle 42"/>
          <p:cNvSpPr>
            <a:spLocks noGrp="1" noChangeArrowheads="1"/>
          </p:cNvSpPr>
          <p:nvPr>
            <p:ph type="title"/>
          </p:nvPr>
        </p:nvSpPr>
        <p:spPr/>
        <p:txBody>
          <a:bodyPr/>
          <a:lstStyle/>
          <a:p>
            <a:r>
              <a:rPr lang="en-GB" dirty="0" smtClean="0"/>
              <a:t>Selfridges</a:t>
            </a:r>
            <a:r>
              <a:rPr lang="en-GB" dirty="0" smtClean="0"/>
              <a:t/>
            </a:r>
            <a:br>
              <a:rPr lang="en-GB" dirty="0" smtClean="0"/>
            </a:br>
            <a:r>
              <a:rPr lang="en-GB" b="0" i="0" dirty="0" err="1" smtClean="0"/>
              <a:t>Aspirational</a:t>
            </a:r>
            <a:r>
              <a:rPr lang="en-GB" b="0" i="0" dirty="0" smtClean="0"/>
              <a:t> </a:t>
            </a:r>
            <a:r>
              <a:rPr lang="en-GB" b="0" i="0" dirty="0" smtClean="0"/>
              <a:t>but </a:t>
            </a:r>
            <a:r>
              <a:rPr lang="en-GB" b="0" i="0" dirty="0" smtClean="0"/>
              <a:t>accessible; mid- to up-market positioning.</a:t>
            </a:r>
            <a:endParaRPr lang="en-GB" dirty="0"/>
          </a:p>
        </p:txBody>
      </p:sp>
      <p:grpSp>
        <p:nvGrpSpPr>
          <p:cNvPr id="2" name="Group 41"/>
          <p:cNvGrpSpPr/>
          <p:nvPr/>
        </p:nvGrpSpPr>
        <p:grpSpPr>
          <a:xfrm>
            <a:off x="533401" y="1755774"/>
            <a:ext cx="8077199" cy="1123200"/>
            <a:chOff x="533401" y="1755774"/>
            <a:chExt cx="8077199" cy="1123200"/>
          </a:xfrm>
        </p:grpSpPr>
        <p:sp>
          <p:nvSpPr>
            <p:cNvPr id="1143813" name="Rectangle 5"/>
            <p:cNvSpPr>
              <a:spLocks noChangeArrowheads="1"/>
            </p:cNvSpPr>
            <p:nvPr/>
          </p:nvSpPr>
          <p:spPr bwMode="gray">
            <a:xfrm>
              <a:off x="4648199" y="1755774"/>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Focus on Productivity</a:t>
              </a:r>
              <a:endParaRPr lang="en-GB" sz="3200" dirty="0">
                <a:solidFill>
                  <a:schemeClr val="bg1"/>
                </a:solidFill>
                <a:latin typeface="Georgia" pitchFamily="18" charset="0"/>
              </a:endParaRPr>
            </a:p>
          </p:txBody>
        </p:sp>
        <p:sp>
          <p:nvSpPr>
            <p:cNvPr id="1143814" name="AutoShape 6"/>
            <p:cNvSpPr>
              <a:spLocks noChangeArrowheads="1"/>
            </p:cNvSpPr>
            <p:nvPr/>
          </p:nvSpPr>
          <p:spPr bwMode="gray">
            <a:xfrm>
              <a:off x="533401" y="1755774"/>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Store i</a:t>
              </a:r>
              <a:r>
                <a:rPr lang="en-GB" b="1" dirty="0" smtClean="0">
                  <a:solidFill>
                    <a:schemeClr val="accent1"/>
                  </a:solidFill>
                  <a:latin typeface="Georgia" pitchFamily="18" charset="0"/>
                </a:rPr>
                <a:t>nvestment driving high sales </a:t>
              </a:r>
              <a:r>
                <a:rPr lang="en-GB" b="1" dirty="0" smtClean="0">
                  <a:solidFill>
                    <a:schemeClr val="accent1"/>
                  </a:solidFill>
                  <a:latin typeface="Georgia" pitchFamily="18" charset="0"/>
                </a:rPr>
                <a:t>densities</a:t>
              </a:r>
              <a:endParaRPr lang="en-GB" b="1" dirty="0">
                <a:solidFill>
                  <a:schemeClr val="accent1"/>
                </a:solidFill>
                <a:latin typeface="Georgia" pitchFamily="18" charset="0"/>
              </a:endParaRPr>
            </a:p>
          </p:txBody>
        </p:sp>
        <p:sp>
          <p:nvSpPr>
            <p:cNvPr id="23" name="Isosceles Triangle 22"/>
            <p:cNvSpPr/>
            <p:nvPr/>
          </p:nvSpPr>
          <p:spPr bwMode="ltGray">
            <a:xfrm rot="16200000" flipH="1" flipV="1">
              <a:off x="4300912" y="2103061"/>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1143815" name="Text Box 7"/>
            <p:cNvSpPr txBox="1">
              <a:spLocks noChangeArrowheads="1"/>
            </p:cNvSpPr>
            <p:nvPr/>
          </p:nvSpPr>
          <p:spPr bwMode="gray">
            <a:xfrm>
              <a:off x="4450149" y="1902754"/>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sz="1800" dirty="0">
                  <a:solidFill>
                    <a:schemeClr val="accent1"/>
                  </a:solidFill>
                  <a:latin typeface="Georgia" pitchFamily="18" charset="0"/>
                </a:rPr>
                <a:t>1</a:t>
              </a:r>
            </a:p>
          </p:txBody>
        </p:sp>
      </p:grpSp>
      <p:grpSp>
        <p:nvGrpSpPr>
          <p:cNvPr id="3" name="Group 42"/>
          <p:cNvGrpSpPr/>
          <p:nvPr/>
        </p:nvGrpSpPr>
        <p:grpSpPr>
          <a:xfrm>
            <a:off x="533401" y="2880000"/>
            <a:ext cx="8077199" cy="1123200"/>
            <a:chOff x="533401" y="2880000"/>
            <a:chExt cx="8077199" cy="1123200"/>
          </a:xfrm>
        </p:grpSpPr>
        <p:sp>
          <p:nvSpPr>
            <p:cNvPr id="28" name="Rectangle 5"/>
            <p:cNvSpPr>
              <a:spLocks noChangeArrowheads="1"/>
            </p:cNvSpPr>
            <p:nvPr/>
          </p:nvSpPr>
          <p:spPr bwMode="gray">
            <a:xfrm>
              <a:off x="4648199" y="28800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Industry Partnerships</a:t>
              </a:r>
              <a:endParaRPr lang="en-GB" sz="3200" dirty="0">
                <a:solidFill>
                  <a:schemeClr val="bg1"/>
                </a:solidFill>
                <a:latin typeface="Georgia" pitchFamily="18" charset="0"/>
              </a:endParaRPr>
            </a:p>
          </p:txBody>
        </p:sp>
        <p:sp>
          <p:nvSpPr>
            <p:cNvPr id="29" name="AutoShape 6"/>
            <p:cNvSpPr>
              <a:spLocks noChangeArrowheads="1"/>
            </p:cNvSpPr>
            <p:nvPr/>
          </p:nvSpPr>
          <p:spPr bwMode="gray">
            <a:xfrm>
              <a:off x="533401" y="28800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Attracting </a:t>
              </a:r>
              <a:r>
                <a:rPr lang="en-GB" b="1" dirty="0" smtClean="0">
                  <a:solidFill>
                    <a:schemeClr val="accent1"/>
                  </a:solidFill>
                  <a:latin typeface="Georgia" pitchFamily="18" charset="0"/>
                </a:rPr>
                <a:t>new labels and </a:t>
              </a:r>
              <a:r>
                <a:rPr lang="en-GB" b="1" dirty="0" smtClean="0">
                  <a:solidFill>
                    <a:schemeClr val="accent1"/>
                  </a:solidFill>
                  <a:latin typeface="Georgia" pitchFamily="18" charset="0"/>
                </a:rPr>
                <a:t>exclusive collections</a:t>
              </a:r>
              <a:endParaRPr lang="en-GB" sz="1800" b="1" dirty="0">
                <a:solidFill>
                  <a:schemeClr val="accent1"/>
                </a:solidFill>
                <a:latin typeface="Georgia" pitchFamily="18" charset="0"/>
              </a:endParaRPr>
            </a:p>
          </p:txBody>
        </p:sp>
        <p:sp>
          <p:nvSpPr>
            <p:cNvPr id="30" name="Isosceles Triangle 29"/>
            <p:cNvSpPr/>
            <p:nvPr/>
          </p:nvSpPr>
          <p:spPr bwMode="ltGray">
            <a:xfrm rot="16200000" flipH="1" flipV="1">
              <a:off x="4300912" y="32272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31" name="Text Box 7"/>
            <p:cNvSpPr txBox="1">
              <a:spLocks noChangeArrowheads="1"/>
            </p:cNvSpPr>
            <p:nvPr/>
          </p:nvSpPr>
          <p:spPr bwMode="gray">
            <a:xfrm>
              <a:off x="4450149" y="30269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2</a:t>
              </a:r>
              <a:endParaRPr lang="en-GB" sz="1800" dirty="0">
                <a:solidFill>
                  <a:schemeClr val="accent1"/>
                </a:solidFill>
                <a:latin typeface="Georgia" pitchFamily="18" charset="0"/>
              </a:endParaRPr>
            </a:p>
          </p:txBody>
        </p:sp>
      </p:grpSp>
      <p:grpSp>
        <p:nvGrpSpPr>
          <p:cNvPr id="4" name="Group 43"/>
          <p:cNvGrpSpPr/>
          <p:nvPr/>
        </p:nvGrpSpPr>
        <p:grpSpPr>
          <a:xfrm>
            <a:off x="533400" y="4003200"/>
            <a:ext cx="8077199" cy="1123200"/>
            <a:chOff x="533400" y="4003200"/>
            <a:chExt cx="8077199" cy="1123200"/>
          </a:xfrm>
        </p:grpSpPr>
        <p:sp>
          <p:nvSpPr>
            <p:cNvPr id="33" name="Rectangle 5"/>
            <p:cNvSpPr>
              <a:spLocks noChangeArrowheads="1"/>
            </p:cNvSpPr>
            <p:nvPr/>
          </p:nvSpPr>
          <p:spPr bwMode="gray">
            <a:xfrm>
              <a:off x="4648198" y="40032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Innovative Shopping</a:t>
              </a:r>
              <a:endParaRPr lang="en-GB" sz="3200" dirty="0">
                <a:solidFill>
                  <a:schemeClr val="bg1"/>
                </a:solidFill>
                <a:latin typeface="Georgia" pitchFamily="18" charset="0"/>
              </a:endParaRPr>
            </a:p>
          </p:txBody>
        </p:sp>
        <p:sp>
          <p:nvSpPr>
            <p:cNvPr id="34" name="AutoShape 6"/>
            <p:cNvSpPr>
              <a:spLocks noChangeArrowheads="1"/>
            </p:cNvSpPr>
            <p:nvPr/>
          </p:nvSpPr>
          <p:spPr bwMode="gray">
            <a:xfrm>
              <a:off x="533400" y="40032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b="1" dirty="0" smtClean="0">
                  <a:solidFill>
                    <a:schemeClr val="accent1"/>
                  </a:solidFill>
                  <a:latin typeface="Georgia" pitchFamily="18" charset="0"/>
                </a:rPr>
                <a:t>Providing shoppers with a lifestyle experience</a:t>
              </a:r>
              <a:endParaRPr lang="en-GB" sz="1800" b="1" dirty="0">
                <a:solidFill>
                  <a:schemeClr val="accent1"/>
                </a:solidFill>
                <a:latin typeface="Georgia" pitchFamily="18" charset="0"/>
              </a:endParaRPr>
            </a:p>
          </p:txBody>
        </p:sp>
        <p:sp>
          <p:nvSpPr>
            <p:cNvPr id="35" name="Isosceles Triangle 34"/>
            <p:cNvSpPr/>
            <p:nvPr/>
          </p:nvSpPr>
          <p:spPr bwMode="ltGray">
            <a:xfrm rot="16200000" flipH="1" flipV="1">
              <a:off x="4300911" y="43504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36" name="Text Box 7"/>
            <p:cNvSpPr txBox="1">
              <a:spLocks noChangeArrowheads="1"/>
            </p:cNvSpPr>
            <p:nvPr/>
          </p:nvSpPr>
          <p:spPr bwMode="gray">
            <a:xfrm>
              <a:off x="4450148" y="41501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3</a:t>
              </a:r>
              <a:endParaRPr lang="en-GB" sz="1800" dirty="0">
                <a:solidFill>
                  <a:schemeClr val="accent1"/>
                </a:solidFill>
                <a:latin typeface="Georgia" pitchFamily="18" charset="0"/>
              </a:endParaRPr>
            </a:p>
          </p:txBody>
        </p:sp>
      </p:grpSp>
      <p:grpSp>
        <p:nvGrpSpPr>
          <p:cNvPr id="5" name="Group 44"/>
          <p:cNvGrpSpPr/>
          <p:nvPr/>
        </p:nvGrpSpPr>
        <p:grpSpPr>
          <a:xfrm>
            <a:off x="533401" y="5126400"/>
            <a:ext cx="8077199" cy="1123200"/>
            <a:chOff x="533401" y="5126400"/>
            <a:chExt cx="8077199" cy="1123200"/>
          </a:xfrm>
        </p:grpSpPr>
        <p:sp>
          <p:nvSpPr>
            <p:cNvPr id="38" name="Rectangle 5"/>
            <p:cNvSpPr>
              <a:spLocks noChangeArrowheads="1"/>
            </p:cNvSpPr>
            <p:nvPr/>
          </p:nvSpPr>
          <p:spPr bwMode="gray">
            <a:xfrm>
              <a:off x="4648199" y="5126400"/>
              <a:ext cx="3962401" cy="1123200"/>
            </a:xfrm>
            <a:prstGeom prst="rect">
              <a:avLst/>
            </a:prstGeom>
            <a:solidFill>
              <a:schemeClr val="accent1"/>
            </a:solidFill>
            <a:ln w="12700">
              <a:solidFill>
                <a:schemeClr val="bg1"/>
              </a:solidFill>
              <a:miter lim="800000"/>
              <a:headEnd/>
              <a:tailEnd/>
            </a:ln>
            <a:effectLst/>
          </p:spPr>
          <p:txBody>
            <a:bodyPr lIns="63500" tIns="64800" rIns="64800" bIns="64800"/>
            <a:lstStyle/>
            <a:p>
              <a:pPr marL="533400" algn="ctr">
                <a:spcBef>
                  <a:spcPct val="0"/>
                </a:spcBef>
                <a:spcAft>
                  <a:spcPct val="0"/>
                </a:spcAft>
              </a:pPr>
              <a:r>
                <a:rPr lang="en-GB" sz="3200" dirty="0" smtClean="0">
                  <a:solidFill>
                    <a:schemeClr val="bg1"/>
                  </a:solidFill>
                  <a:latin typeface="Georgia" pitchFamily="18" charset="0"/>
                </a:rPr>
                <a:t>European   Launch</a:t>
              </a:r>
              <a:endParaRPr lang="en-GB" sz="3200" dirty="0">
                <a:solidFill>
                  <a:schemeClr val="bg1"/>
                </a:solidFill>
                <a:latin typeface="Georgia" pitchFamily="18" charset="0"/>
              </a:endParaRPr>
            </a:p>
          </p:txBody>
        </p:sp>
        <p:sp>
          <p:nvSpPr>
            <p:cNvPr id="39" name="AutoShape 6"/>
            <p:cNvSpPr>
              <a:spLocks noChangeArrowheads="1"/>
            </p:cNvSpPr>
            <p:nvPr/>
          </p:nvSpPr>
          <p:spPr bwMode="gray">
            <a:xfrm>
              <a:off x="533401" y="5126400"/>
              <a:ext cx="3678559" cy="1123200"/>
            </a:xfrm>
            <a:prstGeom prst="rect">
              <a:avLst/>
            </a:prstGeom>
            <a:noFill/>
            <a:ln w="9525">
              <a:noFill/>
              <a:miter lim="800000"/>
              <a:headEnd/>
              <a:tailEnd/>
            </a:ln>
            <a:effectLst/>
          </p:spPr>
          <p:txBody>
            <a:bodyPr lIns="0" tIns="0" rIns="684000" bIns="0"/>
            <a:lstStyle/>
            <a:p>
              <a:pPr>
                <a:spcBef>
                  <a:spcPct val="0"/>
                </a:spcBef>
                <a:spcAft>
                  <a:spcPct val="0"/>
                </a:spcAft>
              </a:pPr>
              <a:r>
                <a:rPr lang="en-GB" sz="1800" b="1" dirty="0" smtClean="0">
                  <a:solidFill>
                    <a:schemeClr val="accent1"/>
                  </a:solidFill>
                  <a:latin typeface="Georgia" pitchFamily="18" charset="0"/>
                </a:rPr>
                <a:t>Online opportunity to develop international presence</a:t>
              </a:r>
              <a:endParaRPr lang="en-GB" sz="1800" b="1" dirty="0">
                <a:solidFill>
                  <a:schemeClr val="accent1"/>
                </a:solidFill>
                <a:latin typeface="Georgia" pitchFamily="18" charset="0"/>
              </a:endParaRPr>
            </a:p>
          </p:txBody>
        </p:sp>
        <p:sp>
          <p:nvSpPr>
            <p:cNvPr id="40" name="Isosceles Triangle 39"/>
            <p:cNvSpPr/>
            <p:nvPr/>
          </p:nvSpPr>
          <p:spPr bwMode="ltGray">
            <a:xfrm rot="16200000" flipH="1" flipV="1">
              <a:off x="4300912" y="5473687"/>
              <a:ext cx="1123200" cy="428625"/>
            </a:xfrm>
            <a:prstGeom prst="triangle">
              <a:avLst/>
            </a:prstGeom>
            <a:solidFill>
              <a:schemeClr val="bg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err="1" smtClean="0">
                <a:solidFill>
                  <a:schemeClr val="bg1"/>
                </a:solidFill>
                <a:latin typeface="Georgia" pitchFamily="18" charset="0"/>
              </a:endParaRPr>
            </a:p>
          </p:txBody>
        </p:sp>
        <p:sp>
          <p:nvSpPr>
            <p:cNvPr id="41" name="Text Box 7"/>
            <p:cNvSpPr txBox="1">
              <a:spLocks noChangeArrowheads="1"/>
            </p:cNvSpPr>
            <p:nvPr/>
          </p:nvSpPr>
          <p:spPr bwMode="gray">
            <a:xfrm>
              <a:off x="4450149" y="5273380"/>
              <a:ext cx="693165" cy="743856"/>
            </a:xfrm>
            <a:prstGeom prst="rect">
              <a:avLst/>
            </a:prstGeom>
            <a:noFill/>
            <a:ln w="9525">
              <a:noFill/>
              <a:miter lim="800000"/>
              <a:headEnd/>
              <a:tailEnd/>
            </a:ln>
            <a:effectLst/>
          </p:spPr>
          <p:txBody>
            <a:bodyPr lIns="64800" tIns="0" rIns="0" bIns="0" anchor="ctr"/>
            <a:lstStyle/>
            <a:p>
              <a:pPr>
                <a:spcBef>
                  <a:spcPct val="0"/>
                </a:spcBef>
                <a:spcAft>
                  <a:spcPct val="0"/>
                </a:spcAft>
              </a:pPr>
              <a:r>
                <a:rPr lang="en-GB" dirty="0">
                  <a:solidFill>
                    <a:schemeClr val="accent1"/>
                  </a:solidFill>
                  <a:latin typeface="Georgia" pitchFamily="18" charset="0"/>
                </a:rPr>
                <a:t>4</a:t>
              </a:r>
              <a:endParaRPr lang="en-GB" sz="1800" dirty="0">
                <a:solidFill>
                  <a:schemeClr val="accent1"/>
                </a:solidFill>
                <a:latin typeface="Georgia" pitchFamily="18" charset="0"/>
              </a:endParaRPr>
            </a:p>
          </p:txBody>
        </p:sp>
      </p:grpSp>
      <p:sp>
        <p:nvSpPr>
          <p:cNvPr id="26" name="Slide Number Placeholder 25"/>
          <p:cNvSpPr>
            <a:spLocks noGrp="1"/>
          </p:cNvSpPr>
          <p:nvPr>
            <p:ph type="sldNum" sz="quarter" idx="12"/>
          </p:nvPr>
        </p:nvSpPr>
        <p:spPr/>
        <p:txBody>
          <a:bodyPr/>
          <a:lstStyle/>
          <a:p>
            <a:fld id="{972159B9-EE8D-49DC-AC00-00A0586B5DC0}" type="slidenum">
              <a:rPr lang="en-GB" smtClean="0"/>
              <a:t>11</a:t>
            </a:fld>
            <a:endParaRPr lang="en-GB"/>
          </a:p>
        </p:txBody>
      </p:sp>
      <p:sp>
        <p:nvSpPr>
          <p:cNvPr id="27" name="Date Placeholder 26"/>
          <p:cNvSpPr>
            <a:spLocks noGrp="1"/>
          </p:cNvSpPr>
          <p:nvPr>
            <p:ph type="dt" sz="half" idx="10"/>
          </p:nvPr>
        </p:nvSpPr>
        <p:spPr/>
        <p:txBody>
          <a:bodyPr/>
          <a:lstStyle/>
          <a:p>
            <a:r>
              <a:rPr lang="en-GB" smtClean="0"/>
              <a:t>October 2013</a:t>
            </a:r>
            <a:endParaRPr lang="en-GB"/>
          </a:p>
        </p:txBody>
      </p:sp>
      <p:sp>
        <p:nvSpPr>
          <p:cNvPr id="32" name="Footer Placeholder 31"/>
          <p:cNvSpPr>
            <a:spLocks noGrp="1"/>
          </p:cNvSpPr>
          <p:nvPr>
            <p:ph type="ftr" sz="quarter" idx="11"/>
          </p:nvPr>
        </p:nvSpPr>
        <p:spPr/>
        <p:txBody>
          <a:bodyPr/>
          <a:lstStyle/>
          <a:p>
            <a:r>
              <a:rPr lang="en-GB" smtClean="0"/>
              <a:t>Retail Industry Overview</a:t>
            </a:r>
            <a:endParaRPr lang="en-GB"/>
          </a:p>
        </p:txBody>
      </p:sp>
    </p:spTree>
    <p:custDataLst>
      <p:tags r:id="rId1"/>
    </p:custData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4996" name="Rectangle 20"/>
          <p:cNvSpPr>
            <a:spLocks noGrp="1" noChangeArrowheads="1"/>
          </p:cNvSpPr>
          <p:nvPr>
            <p:ph type="title"/>
          </p:nvPr>
        </p:nvSpPr>
        <p:spPr/>
        <p:txBody>
          <a:bodyPr/>
          <a:lstStyle/>
          <a:p>
            <a:r>
              <a:rPr lang="en-GB" dirty="0" smtClean="0"/>
              <a:t>Issues, Impact, and Outlook</a:t>
            </a:r>
            <a:br>
              <a:rPr lang="en-GB" dirty="0" smtClean="0"/>
            </a:br>
            <a:r>
              <a:rPr lang="en-GB" b="0" i="0" dirty="0" smtClean="0"/>
              <a:t>A challenging industry, but opportunities remain.</a:t>
            </a:r>
            <a:endParaRPr lang="en-GB" dirty="0"/>
          </a:p>
        </p:txBody>
      </p:sp>
      <p:grpSp>
        <p:nvGrpSpPr>
          <p:cNvPr id="2" name="Group 15"/>
          <p:cNvGrpSpPr/>
          <p:nvPr/>
        </p:nvGrpSpPr>
        <p:grpSpPr>
          <a:xfrm>
            <a:off x="533400" y="3276601"/>
            <a:ext cx="8077200" cy="2895600"/>
            <a:chOff x="533400" y="3276601"/>
            <a:chExt cx="8077200" cy="2895600"/>
          </a:xfrm>
        </p:grpSpPr>
        <p:sp>
          <p:nvSpPr>
            <p:cNvPr id="894979" name="Rectangle 3"/>
            <p:cNvSpPr>
              <a:spLocks noChangeArrowheads="1"/>
            </p:cNvSpPr>
            <p:nvPr/>
          </p:nvSpPr>
          <p:spPr bwMode="auto">
            <a:xfrm>
              <a:off x="6019800" y="4800601"/>
              <a:ext cx="2590800" cy="1371599"/>
            </a:xfrm>
            <a:prstGeom prst="rect">
              <a:avLst/>
            </a:prstGeom>
            <a:solidFill>
              <a:schemeClr val="tx2"/>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Store-based retailers may be unable to absorb the higher </a:t>
              </a:r>
              <a:r>
                <a:rPr lang="en-GB" dirty="0" smtClean="0">
                  <a:solidFill>
                    <a:schemeClr val="bg1"/>
                  </a:solidFill>
                  <a:latin typeface="Georgia" pitchFamily="18" charset="0"/>
                </a:rPr>
                <a:t>costs</a:t>
              </a:r>
              <a:endParaRPr lang="en-GB" dirty="0">
                <a:solidFill>
                  <a:schemeClr val="bg1"/>
                </a:solidFill>
                <a:latin typeface="Georgia" pitchFamily="18" charset="0"/>
              </a:endParaRPr>
            </a:p>
          </p:txBody>
        </p:sp>
        <p:sp>
          <p:nvSpPr>
            <p:cNvPr id="894980" name="Rectangle 4"/>
            <p:cNvSpPr>
              <a:spLocks noChangeArrowheads="1"/>
            </p:cNvSpPr>
            <p:nvPr/>
          </p:nvSpPr>
          <p:spPr bwMode="auto">
            <a:xfrm>
              <a:off x="3276600" y="4800601"/>
              <a:ext cx="2590800" cy="1371600"/>
            </a:xfrm>
            <a:prstGeom prst="rect">
              <a:avLst/>
            </a:prstGeom>
            <a:solidFill>
              <a:schemeClr val="accent6"/>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Rising business rates</a:t>
              </a:r>
              <a:endParaRPr lang="en-GB" dirty="0">
                <a:solidFill>
                  <a:schemeClr val="bg1"/>
                </a:solidFill>
                <a:latin typeface="Georgia" pitchFamily="18" charset="0"/>
              </a:endParaRPr>
            </a:p>
          </p:txBody>
        </p:sp>
        <p:sp>
          <p:nvSpPr>
            <p:cNvPr id="894981" name="Rectangle 5"/>
            <p:cNvSpPr>
              <a:spLocks noChangeArrowheads="1"/>
            </p:cNvSpPr>
            <p:nvPr/>
          </p:nvSpPr>
          <p:spPr bwMode="auto">
            <a:xfrm>
              <a:off x="533400" y="4800600"/>
              <a:ext cx="2590800" cy="1371600"/>
            </a:xfrm>
            <a:prstGeom prst="rect">
              <a:avLst/>
            </a:prstGeom>
            <a:solidFill>
              <a:schemeClr val="accent5"/>
            </a:solidFill>
            <a:ln w="9525">
              <a:noFill/>
              <a:miter lim="800000"/>
              <a:headEnd/>
              <a:tailEnd/>
            </a:ln>
          </p:spPr>
          <p:txBody>
            <a:bodyPr anchor="ctr"/>
            <a:lstStyle/>
            <a:p>
              <a:pPr algn="r" eaLnBrk="0" hangingPunct="0">
                <a:spcBef>
                  <a:spcPct val="0"/>
                </a:spcBef>
                <a:spcAft>
                  <a:spcPct val="0"/>
                </a:spcAft>
                <a:buSzTx/>
              </a:pPr>
              <a:r>
                <a:rPr lang="en-GB" sz="2400" dirty="0" smtClean="0">
                  <a:solidFill>
                    <a:schemeClr val="bg1"/>
                  </a:solidFill>
                  <a:latin typeface="Georgia" pitchFamily="18" charset="0"/>
                </a:rPr>
                <a:t>Difficult o</a:t>
              </a:r>
              <a:r>
                <a:rPr lang="en-GB" sz="2400" dirty="0" smtClean="0">
                  <a:solidFill>
                    <a:schemeClr val="bg1"/>
                  </a:solidFill>
                  <a:latin typeface="Georgia" pitchFamily="18" charset="0"/>
                </a:rPr>
                <a:t>perating environment</a:t>
              </a:r>
              <a:endParaRPr lang="en-GB" sz="2400" dirty="0">
                <a:solidFill>
                  <a:schemeClr val="bg1"/>
                </a:solidFill>
                <a:latin typeface="Georgia" pitchFamily="18" charset="0"/>
              </a:endParaRPr>
            </a:p>
          </p:txBody>
        </p:sp>
        <p:sp>
          <p:nvSpPr>
            <p:cNvPr id="894982" name="Rectangle 6"/>
            <p:cNvSpPr>
              <a:spLocks noChangeArrowheads="1"/>
            </p:cNvSpPr>
            <p:nvPr/>
          </p:nvSpPr>
          <p:spPr bwMode="auto">
            <a:xfrm>
              <a:off x="6019800" y="3276601"/>
              <a:ext cx="2590800" cy="1371599"/>
            </a:xfrm>
            <a:prstGeom prst="rect">
              <a:avLst/>
            </a:prstGeom>
            <a:solidFill>
              <a:schemeClr val="accent1"/>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Internet retailing will gain even further importance</a:t>
              </a:r>
              <a:endParaRPr lang="en-GB" dirty="0">
                <a:solidFill>
                  <a:schemeClr val="bg1"/>
                </a:solidFill>
                <a:latin typeface="Georgia" pitchFamily="18" charset="0"/>
              </a:endParaRPr>
            </a:p>
          </p:txBody>
        </p:sp>
        <p:sp>
          <p:nvSpPr>
            <p:cNvPr id="894983" name="Rectangle 7"/>
            <p:cNvSpPr>
              <a:spLocks noChangeArrowheads="1"/>
            </p:cNvSpPr>
            <p:nvPr/>
          </p:nvSpPr>
          <p:spPr bwMode="auto">
            <a:xfrm>
              <a:off x="3276600" y="3276601"/>
              <a:ext cx="2590800" cy="1371599"/>
            </a:xfrm>
            <a:prstGeom prst="rect">
              <a:avLst/>
            </a:prstGeom>
            <a:solidFill>
              <a:schemeClr val="accent6"/>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UK</a:t>
              </a:r>
              <a:r>
                <a:rPr lang="en-GB" dirty="0" smtClean="0">
                  <a:solidFill>
                    <a:schemeClr val="bg1"/>
                  </a:solidFill>
                  <a:latin typeface="Georgia" pitchFamily="18" charset="0"/>
                </a:rPr>
                <a:t> consumers are becoming more confident with online shopping</a:t>
              </a:r>
              <a:endParaRPr lang="en-GB" dirty="0">
                <a:solidFill>
                  <a:schemeClr val="bg1"/>
                </a:solidFill>
                <a:latin typeface="Georgia" pitchFamily="18" charset="0"/>
              </a:endParaRPr>
            </a:p>
          </p:txBody>
        </p:sp>
      </p:grpSp>
      <p:sp>
        <p:nvSpPr>
          <p:cNvPr id="16" name="Slide Number Placeholder 15"/>
          <p:cNvSpPr>
            <a:spLocks noGrp="1"/>
          </p:cNvSpPr>
          <p:nvPr>
            <p:ph type="sldNum" sz="quarter" idx="12"/>
          </p:nvPr>
        </p:nvSpPr>
        <p:spPr/>
        <p:txBody>
          <a:bodyPr/>
          <a:lstStyle/>
          <a:p>
            <a:fld id="{972159B9-EE8D-49DC-AC00-00A0586B5DC0}" type="slidenum">
              <a:rPr lang="en-GB" smtClean="0"/>
              <a:t>12</a:t>
            </a:fld>
            <a:endParaRPr lang="en-GB"/>
          </a:p>
        </p:txBody>
      </p:sp>
      <p:sp>
        <p:nvSpPr>
          <p:cNvPr id="17" name="Date Placeholder 16"/>
          <p:cNvSpPr>
            <a:spLocks noGrp="1"/>
          </p:cNvSpPr>
          <p:nvPr>
            <p:ph type="dt" sz="half" idx="10"/>
          </p:nvPr>
        </p:nvSpPr>
        <p:spPr/>
        <p:txBody>
          <a:bodyPr/>
          <a:lstStyle/>
          <a:p>
            <a:r>
              <a:rPr lang="en-GB" smtClean="0"/>
              <a:t>October 2013</a:t>
            </a:r>
            <a:endParaRPr lang="en-GB"/>
          </a:p>
        </p:txBody>
      </p:sp>
      <p:sp>
        <p:nvSpPr>
          <p:cNvPr id="18" name="Footer Placeholder 17"/>
          <p:cNvSpPr>
            <a:spLocks noGrp="1"/>
          </p:cNvSpPr>
          <p:nvPr>
            <p:ph type="ftr" sz="quarter" idx="11"/>
          </p:nvPr>
        </p:nvSpPr>
        <p:spPr/>
        <p:txBody>
          <a:bodyPr/>
          <a:lstStyle/>
          <a:p>
            <a:r>
              <a:rPr lang="en-GB" smtClean="0"/>
              <a:t>Retail Industry Overview</a:t>
            </a:r>
            <a:endParaRPr lang="en-GB"/>
          </a:p>
        </p:txBody>
      </p:sp>
      <p:sp>
        <p:nvSpPr>
          <p:cNvPr id="19" name="Rectangle 7"/>
          <p:cNvSpPr>
            <a:spLocks noChangeArrowheads="1"/>
          </p:cNvSpPr>
          <p:nvPr/>
        </p:nvSpPr>
        <p:spPr bwMode="auto">
          <a:xfrm>
            <a:off x="533400" y="3276600"/>
            <a:ext cx="2590800" cy="1371599"/>
          </a:xfrm>
          <a:prstGeom prst="rect">
            <a:avLst/>
          </a:prstGeom>
          <a:solidFill>
            <a:schemeClr val="accent5"/>
          </a:solidFill>
          <a:ln w="9525">
            <a:noFill/>
            <a:miter lim="800000"/>
            <a:headEnd/>
            <a:tailEnd/>
          </a:ln>
        </p:spPr>
        <p:txBody>
          <a:bodyPr anchor="ctr"/>
          <a:lstStyle/>
          <a:p>
            <a:pPr algn="r" eaLnBrk="0" hangingPunct="0">
              <a:spcBef>
                <a:spcPct val="0"/>
              </a:spcBef>
              <a:spcAft>
                <a:spcPct val="0"/>
              </a:spcAft>
              <a:buSzTx/>
            </a:pPr>
            <a:r>
              <a:rPr lang="en-GB" sz="2400" dirty="0" smtClean="0">
                <a:solidFill>
                  <a:schemeClr val="bg1"/>
                </a:solidFill>
                <a:latin typeface="Georgia" pitchFamily="18" charset="0"/>
              </a:rPr>
              <a:t>Multichannel business strategy</a:t>
            </a:r>
            <a:endParaRPr lang="en-GB" sz="2400" dirty="0">
              <a:solidFill>
                <a:schemeClr val="bg1"/>
              </a:solidFill>
              <a:latin typeface="Georgia" pitchFamily="18" charset="0"/>
            </a:endParaRPr>
          </a:p>
        </p:txBody>
      </p:sp>
      <p:sp>
        <p:nvSpPr>
          <p:cNvPr id="20" name="Rectangle 7"/>
          <p:cNvSpPr>
            <a:spLocks noChangeArrowheads="1"/>
          </p:cNvSpPr>
          <p:nvPr/>
        </p:nvSpPr>
        <p:spPr bwMode="auto">
          <a:xfrm>
            <a:off x="3276600" y="1752600"/>
            <a:ext cx="2590800" cy="1371599"/>
          </a:xfrm>
          <a:prstGeom prst="rect">
            <a:avLst/>
          </a:prstGeom>
          <a:solidFill>
            <a:schemeClr val="accent6"/>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Reduced non-essential spending and high inflation rates</a:t>
            </a:r>
            <a:endParaRPr lang="en-GB" dirty="0">
              <a:solidFill>
                <a:schemeClr val="bg1"/>
              </a:solidFill>
              <a:latin typeface="Georgia" pitchFamily="18" charset="0"/>
            </a:endParaRPr>
          </a:p>
        </p:txBody>
      </p:sp>
      <p:sp>
        <p:nvSpPr>
          <p:cNvPr id="21" name="Rectangle 7"/>
          <p:cNvSpPr>
            <a:spLocks noChangeArrowheads="1"/>
          </p:cNvSpPr>
          <p:nvPr/>
        </p:nvSpPr>
        <p:spPr bwMode="auto">
          <a:xfrm>
            <a:off x="533400" y="1752600"/>
            <a:ext cx="2590800" cy="1371599"/>
          </a:xfrm>
          <a:prstGeom prst="rect">
            <a:avLst/>
          </a:prstGeom>
          <a:solidFill>
            <a:schemeClr val="accent5"/>
          </a:solidFill>
          <a:ln w="9525">
            <a:noFill/>
            <a:miter lim="800000"/>
            <a:headEnd/>
            <a:tailEnd/>
          </a:ln>
        </p:spPr>
        <p:txBody>
          <a:bodyPr anchor="ctr"/>
          <a:lstStyle/>
          <a:p>
            <a:pPr algn="r" eaLnBrk="0" hangingPunct="0">
              <a:spcBef>
                <a:spcPct val="0"/>
              </a:spcBef>
              <a:spcAft>
                <a:spcPct val="0"/>
              </a:spcAft>
              <a:buSzTx/>
            </a:pPr>
            <a:r>
              <a:rPr lang="en-GB" sz="2400" dirty="0" smtClean="0">
                <a:solidFill>
                  <a:schemeClr val="bg1"/>
                </a:solidFill>
                <a:latin typeface="Georgia" pitchFamily="18" charset="0"/>
              </a:rPr>
              <a:t>Bleak m</a:t>
            </a:r>
            <a:r>
              <a:rPr lang="en-GB" sz="2400" dirty="0" smtClean="0">
                <a:solidFill>
                  <a:schemeClr val="bg1"/>
                </a:solidFill>
                <a:latin typeface="Georgia" pitchFamily="18" charset="0"/>
              </a:rPr>
              <a:t>acroeconomic climate</a:t>
            </a:r>
            <a:endParaRPr lang="en-GB" sz="2400" dirty="0">
              <a:solidFill>
                <a:schemeClr val="bg1"/>
              </a:solidFill>
              <a:latin typeface="Georgia" pitchFamily="18" charset="0"/>
            </a:endParaRPr>
          </a:p>
        </p:txBody>
      </p:sp>
      <p:sp>
        <p:nvSpPr>
          <p:cNvPr id="22" name="Rectangle 7"/>
          <p:cNvSpPr>
            <a:spLocks noChangeArrowheads="1"/>
          </p:cNvSpPr>
          <p:nvPr/>
        </p:nvSpPr>
        <p:spPr bwMode="auto">
          <a:xfrm>
            <a:off x="6019800" y="1752600"/>
            <a:ext cx="2590800" cy="1371599"/>
          </a:xfrm>
          <a:prstGeom prst="rect">
            <a:avLst/>
          </a:prstGeom>
          <a:solidFill>
            <a:schemeClr val="accent1"/>
          </a:solidFill>
          <a:ln w="9525">
            <a:noFill/>
            <a:miter lim="800000"/>
            <a:headEnd/>
            <a:tailEnd/>
          </a:ln>
        </p:spPr>
        <p:txBody>
          <a:bodyPr anchor="ctr"/>
          <a:lstStyle/>
          <a:p>
            <a:pPr algn="r" eaLnBrk="0" hangingPunct="0">
              <a:spcBef>
                <a:spcPct val="0"/>
              </a:spcBef>
              <a:spcAft>
                <a:spcPct val="0"/>
              </a:spcAft>
              <a:buSzTx/>
            </a:pPr>
            <a:r>
              <a:rPr lang="en-GB" dirty="0" smtClean="0">
                <a:solidFill>
                  <a:schemeClr val="bg1"/>
                </a:solidFill>
                <a:latin typeface="Georgia" pitchFamily="18" charset="0"/>
              </a:rPr>
              <a:t>Profit margins will continue to decline as the industry stagnates</a:t>
            </a:r>
            <a:endParaRPr lang="en-GB" dirty="0">
              <a:solidFill>
                <a:schemeClr val="bg1"/>
              </a:solidFill>
              <a:latin typeface="Georgia" pitchFamily="18" charset="0"/>
            </a:endParaRPr>
          </a:p>
        </p:txBody>
      </p:sp>
    </p:spTree>
    <p:custDataLst>
      <p:tags r:id="rId1"/>
    </p:custData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077200" cy="914400"/>
          </a:xfrm>
        </p:spPr>
        <p:txBody>
          <a:bodyPr/>
          <a:lstStyle/>
          <a:p>
            <a:r>
              <a:rPr lang="en-GB" dirty="0" smtClean="0"/>
              <a:t>Differentiation is essential for growth in today’s highly competitive retail landscape.</a:t>
            </a:r>
            <a:endParaRPr lang="en-GB" dirty="0"/>
          </a:p>
        </p:txBody>
      </p:sp>
      <p:sp>
        <p:nvSpPr>
          <p:cNvPr id="5" name="Text Placeholder 4"/>
          <p:cNvSpPr>
            <a:spLocks noGrp="1"/>
          </p:cNvSpPr>
          <p:nvPr>
            <p:ph type="body" sz="quarter" idx="10"/>
          </p:nvPr>
        </p:nvSpPr>
        <p:spPr/>
        <p:txBody>
          <a:bodyPr/>
          <a:lstStyle/>
          <a:p>
            <a:r>
              <a:rPr lang="en-GB" dirty="0" smtClean="0"/>
              <a:t>This publication has been prepared for general guidance on matters of interest only, and does not constitute professional advice. You should not act upon the information contained in this publication without obtaining specific professional advice. No representation or warranty (express or implied) is given as to the accuracy or completeness of the information contained in this publication, and, to the extent permitted by law, PricewaterhouseCoopers LLP, its members, employees and agents do not accept or assume any liability, responsibility or duty of care for any consequences of you or anyone else acting, or refraining to act, in reliance on the information contained in this publication or for any decision based on it. </a:t>
            </a:r>
            <a:br>
              <a:rPr lang="en-GB" dirty="0" smtClean="0"/>
            </a:br>
            <a:r>
              <a:rPr lang="en-GB" dirty="0" smtClean="0"/>
              <a:t/>
            </a:r>
            <a:br>
              <a:rPr lang="en-GB" dirty="0" smtClean="0"/>
            </a:br>
            <a:r>
              <a:rPr lang="en-GB" smtClean="0"/>
              <a:t>© 2013 </a:t>
            </a:r>
            <a:r>
              <a:rPr lang="en-GB" dirty="0"/>
              <a:t>PricewaterhouseCoopers LLP. All rights reserved. In this document, “PwC” refers to PricewaterhouseCoopers LLP (a limited liability partnership in the United Kingdom) which is a member firm of PricewaterhouseCoopers International Limited, each member firm of which is a separate legal entity</a:t>
            </a:r>
            <a:r>
              <a:rPr lang="en-GB" dirty="0" smtClean="0"/>
              <a:t>.</a:t>
            </a:r>
            <a:endParaRPr lang="en-GB"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Agenda</a:t>
            </a:r>
            <a:endParaRPr lang="en-GB" dirty="0"/>
          </a:p>
        </p:txBody>
      </p:sp>
      <p:sp>
        <p:nvSpPr>
          <p:cNvPr id="3" name="Content Placeholder 2"/>
          <p:cNvSpPr>
            <a:spLocks noGrp="1"/>
          </p:cNvSpPr>
          <p:nvPr>
            <p:ph sz="quarter" idx="15"/>
          </p:nvPr>
        </p:nvSpPr>
        <p:spPr>
          <a:xfrm>
            <a:off x="533400" y="1447800"/>
            <a:ext cx="8077200" cy="4419600"/>
          </a:xfrm>
        </p:spPr>
        <p:txBody>
          <a:bodyPr/>
          <a:lstStyle/>
          <a:p>
            <a:r>
              <a:rPr lang="en-GB" b="1" dirty="0" smtClean="0"/>
              <a:t>Market Summary</a:t>
            </a:r>
          </a:p>
          <a:p>
            <a:pPr lvl="2">
              <a:buFont typeface="Arial" pitchFamily="34" charset="0"/>
              <a:buChar char="•"/>
            </a:pPr>
            <a:r>
              <a:rPr lang="en-GB" dirty="0" smtClean="0"/>
              <a:t>Retailing Market Size</a:t>
            </a:r>
          </a:p>
          <a:p>
            <a:pPr lvl="2">
              <a:buFont typeface="Arial" pitchFamily="34" charset="0"/>
              <a:buChar char="•"/>
            </a:pPr>
            <a:r>
              <a:rPr lang="en-GB" dirty="0" smtClean="0"/>
              <a:t>Department </a:t>
            </a:r>
            <a:r>
              <a:rPr lang="en-GB" dirty="0" smtClean="0"/>
              <a:t>Store Strategies for </a:t>
            </a:r>
            <a:r>
              <a:rPr lang="en-GB" dirty="0" smtClean="0"/>
              <a:t>Success</a:t>
            </a:r>
            <a:endParaRPr lang="en-GB" dirty="0"/>
          </a:p>
          <a:p>
            <a:pPr lvl="2">
              <a:buFont typeface="Arial" pitchFamily="34" charset="0"/>
              <a:buChar char="•"/>
            </a:pPr>
            <a:r>
              <a:rPr lang="en-GB" dirty="0" smtClean="0"/>
              <a:t>Retailing </a:t>
            </a:r>
            <a:r>
              <a:rPr lang="en-GB" dirty="0" smtClean="0"/>
              <a:t>Sales by </a:t>
            </a:r>
            <a:r>
              <a:rPr lang="en-GB" dirty="0" smtClean="0"/>
              <a:t>Channel</a:t>
            </a:r>
          </a:p>
          <a:p>
            <a:pPr lvl="2">
              <a:buFont typeface="Arial" pitchFamily="34" charset="0"/>
              <a:buChar char="•"/>
            </a:pPr>
            <a:r>
              <a:rPr lang="en-GB" dirty="0" smtClean="0"/>
              <a:t>Department </a:t>
            </a:r>
            <a:r>
              <a:rPr lang="en-GB" dirty="0" smtClean="0"/>
              <a:t>Store Market </a:t>
            </a:r>
            <a:r>
              <a:rPr lang="en-GB" dirty="0" smtClean="0"/>
              <a:t>Share</a:t>
            </a:r>
          </a:p>
          <a:p>
            <a:endParaRPr lang="en-GB" sz="500" b="1" dirty="0" smtClean="0"/>
          </a:p>
          <a:p>
            <a:r>
              <a:rPr lang="en-GB" b="1" dirty="0" smtClean="0"/>
              <a:t>Retail Analysis</a:t>
            </a:r>
          </a:p>
          <a:p>
            <a:pPr lvl="2">
              <a:buFont typeface="Arial" pitchFamily="34" charset="0"/>
              <a:buChar char="•"/>
            </a:pPr>
            <a:r>
              <a:rPr lang="en-GB" dirty="0" smtClean="0"/>
              <a:t>Competitive Positioning</a:t>
            </a:r>
          </a:p>
          <a:p>
            <a:pPr lvl="2">
              <a:buFont typeface="Arial" pitchFamily="34" charset="0"/>
              <a:buChar char="•"/>
            </a:pPr>
            <a:r>
              <a:rPr lang="en-GB" dirty="0" smtClean="0"/>
              <a:t>Case Studies: John Lewis and Selfridges</a:t>
            </a:r>
          </a:p>
          <a:p>
            <a:pPr lvl="2">
              <a:buFont typeface="Arial" pitchFamily="34" charset="0"/>
              <a:buChar char="•"/>
            </a:pPr>
            <a:r>
              <a:rPr lang="en-GB" dirty="0" smtClean="0"/>
              <a:t>Summary of Issues, Impact, and Outlook</a:t>
            </a:r>
            <a:endParaRPr lang="en-GB" dirty="0" smtClean="0"/>
          </a:p>
        </p:txBody>
      </p:sp>
      <p:sp>
        <p:nvSpPr>
          <p:cNvPr id="10" name="Slide Number Placeholder 9"/>
          <p:cNvSpPr>
            <a:spLocks noGrp="1"/>
          </p:cNvSpPr>
          <p:nvPr>
            <p:ph type="sldNum" sz="quarter" idx="18"/>
          </p:nvPr>
        </p:nvSpPr>
        <p:spPr/>
        <p:txBody>
          <a:bodyPr/>
          <a:lstStyle/>
          <a:p>
            <a:fld id="{8F9E9144-4C31-46F3-B3AF-65E094A3A719}" type="slidenum">
              <a:rPr lang="en-GB" smtClean="0"/>
              <a:t>2</a:t>
            </a:fld>
            <a:endParaRPr lang="en-GB"/>
          </a:p>
        </p:txBody>
      </p:sp>
      <p:sp>
        <p:nvSpPr>
          <p:cNvPr id="11" name="Date Placeholder 10"/>
          <p:cNvSpPr>
            <a:spLocks noGrp="1"/>
          </p:cNvSpPr>
          <p:nvPr>
            <p:ph type="dt" sz="half" idx="16"/>
          </p:nvPr>
        </p:nvSpPr>
        <p:spPr/>
        <p:txBody>
          <a:bodyPr/>
          <a:lstStyle/>
          <a:p>
            <a:r>
              <a:rPr lang="en-GB" smtClean="0"/>
              <a:t>October 2013</a:t>
            </a:r>
            <a:endParaRPr lang="en-GB"/>
          </a:p>
        </p:txBody>
      </p:sp>
      <p:sp>
        <p:nvSpPr>
          <p:cNvPr id="12" name="Footer Placeholder 11"/>
          <p:cNvSpPr>
            <a:spLocks noGrp="1"/>
          </p:cNvSpPr>
          <p:nvPr>
            <p:ph type="ftr" sz="quarter" idx="17"/>
          </p:nvPr>
        </p:nvSpPr>
        <p:spPr/>
        <p:txBody>
          <a:bodyPr/>
          <a:lstStyle/>
          <a:p>
            <a:r>
              <a:rPr lang="en-GB" smtClean="0"/>
              <a:t>Retail Industry Overview</a:t>
            </a:r>
            <a:endParaRPr lang="en-GB"/>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Photo_RGB_P_SA_D4_3244.bmp"/>
          <p:cNvPicPr>
            <a:picLocks noChangeAspect="1"/>
          </p:cNvPicPr>
          <p:nvPr/>
        </p:nvPicPr>
        <p:blipFill>
          <a:blip r:embed="rId3" cstate="print"/>
          <a:stretch>
            <a:fillRect/>
          </a:stretch>
        </p:blipFill>
        <p:spPr>
          <a:xfrm>
            <a:off x="2785403" y="1905000"/>
            <a:ext cx="6358597" cy="4228467"/>
          </a:xfrm>
          <a:prstGeom prst="rect">
            <a:avLst/>
          </a:prstGeom>
        </p:spPr>
      </p:pic>
      <p:sp>
        <p:nvSpPr>
          <p:cNvPr id="2" name="Title 1"/>
          <p:cNvSpPr>
            <a:spLocks noGrp="1"/>
          </p:cNvSpPr>
          <p:nvPr>
            <p:ph type="ctrTitle"/>
          </p:nvPr>
        </p:nvSpPr>
        <p:spPr/>
        <p:txBody>
          <a:bodyPr/>
          <a:lstStyle/>
          <a:p>
            <a:r>
              <a:rPr lang="en-GB" dirty="0" smtClean="0"/>
              <a:t>Market Summary</a:t>
            </a:r>
            <a:endParaRPr lang="en-GB" dirty="0"/>
          </a:p>
        </p:txBody>
      </p:sp>
      <p:sp>
        <p:nvSpPr>
          <p:cNvPr id="8" name="Slide Number Placeholder 7"/>
          <p:cNvSpPr>
            <a:spLocks noGrp="1"/>
          </p:cNvSpPr>
          <p:nvPr>
            <p:ph type="sldNum" sz="quarter" idx="12"/>
          </p:nvPr>
        </p:nvSpPr>
        <p:spPr/>
        <p:txBody>
          <a:bodyPr/>
          <a:lstStyle/>
          <a:p>
            <a:fld id="{222AB0C6-604E-4478-AB51-F6343CD727B3}" type="slidenum">
              <a:rPr lang="en-GB" smtClean="0"/>
              <a:t>3</a:t>
            </a:fld>
            <a:endParaRPr lang="en-GB"/>
          </a:p>
        </p:txBody>
      </p:sp>
      <p:sp>
        <p:nvSpPr>
          <p:cNvPr id="9" name="Date Placeholder 8"/>
          <p:cNvSpPr>
            <a:spLocks noGrp="1"/>
          </p:cNvSpPr>
          <p:nvPr>
            <p:ph type="dt" sz="half" idx="10"/>
          </p:nvPr>
        </p:nvSpPr>
        <p:spPr/>
        <p:txBody>
          <a:bodyPr/>
          <a:lstStyle/>
          <a:p>
            <a:r>
              <a:rPr lang="en-GB" smtClean="0"/>
              <a:t>October 2013</a:t>
            </a:r>
            <a:endParaRPr lang="en-GB"/>
          </a:p>
        </p:txBody>
      </p:sp>
      <p:sp>
        <p:nvSpPr>
          <p:cNvPr id="10" name="Footer Placeholder 9"/>
          <p:cNvSpPr>
            <a:spLocks noGrp="1"/>
          </p:cNvSpPr>
          <p:nvPr>
            <p:ph type="ftr" sz="quarter" idx="11"/>
          </p:nvPr>
        </p:nvSpPr>
        <p:spPr/>
        <p:txBody>
          <a:bodyPr/>
          <a:lstStyle/>
          <a:p>
            <a:r>
              <a:rPr lang="en-GB" smtClean="0"/>
              <a:t>Retail Industry Overview</a:t>
            </a:r>
            <a:endParaRPr lang="en-GB"/>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2474" name="Rectangle 10"/>
          <p:cNvSpPr>
            <a:spLocks noGrp="1" noChangeArrowheads="1"/>
          </p:cNvSpPr>
          <p:nvPr>
            <p:ph type="title"/>
          </p:nvPr>
        </p:nvSpPr>
        <p:spPr/>
        <p:txBody>
          <a:bodyPr/>
          <a:lstStyle/>
          <a:p>
            <a:r>
              <a:rPr lang="en-GB" dirty="0" smtClean="0"/>
              <a:t>Retailing Market Size</a:t>
            </a:r>
            <a:r>
              <a:rPr lang="en-GB" dirty="0" smtClean="0"/>
              <a:t/>
            </a:r>
            <a:br>
              <a:rPr lang="en-GB" dirty="0" smtClean="0"/>
            </a:br>
            <a:r>
              <a:rPr lang="en-GB" b="0" i="0" dirty="0" smtClean="0"/>
              <a:t>A cautious </a:t>
            </a:r>
            <a:r>
              <a:rPr lang="en-GB" b="0" i="0" dirty="0" smtClean="0"/>
              <a:t>outlook</a:t>
            </a:r>
            <a:r>
              <a:rPr lang="en-GB" b="0" i="0" dirty="0" smtClean="0"/>
              <a:t>.</a:t>
            </a:r>
            <a:endParaRPr lang="en-GB" dirty="0"/>
          </a:p>
        </p:txBody>
      </p:sp>
      <p:sp>
        <p:nvSpPr>
          <p:cNvPr id="5" name="Slide Number Placeholder 4"/>
          <p:cNvSpPr>
            <a:spLocks noGrp="1"/>
          </p:cNvSpPr>
          <p:nvPr>
            <p:ph type="sldNum" sz="quarter" idx="18"/>
          </p:nvPr>
        </p:nvSpPr>
        <p:spPr/>
        <p:txBody>
          <a:bodyPr/>
          <a:lstStyle/>
          <a:p>
            <a:fld id="{C88D6DF6-515B-4623-86B4-BCFAD3F2A267}" type="slidenum">
              <a:rPr lang="en-GB" smtClean="0"/>
              <a:pPr/>
              <a:t>4</a:t>
            </a:fld>
            <a:endParaRPr lang="en-GB"/>
          </a:p>
        </p:txBody>
      </p:sp>
      <p:sp>
        <p:nvSpPr>
          <p:cNvPr id="6" name="Date Placeholder 5"/>
          <p:cNvSpPr>
            <a:spLocks noGrp="1"/>
          </p:cNvSpPr>
          <p:nvPr>
            <p:ph type="dt" sz="half" idx="16"/>
          </p:nvPr>
        </p:nvSpPr>
        <p:spPr/>
        <p:txBody>
          <a:bodyPr/>
          <a:lstStyle/>
          <a:p>
            <a:r>
              <a:rPr lang="en-GB" smtClean="0"/>
              <a:t>October 2013</a:t>
            </a:r>
            <a:endParaRPr lang="en-GB"/>
          </a:p>
        </p:txBody>
      </p:sp>
      <p:sp>
        <p:nvSpPr>
          <p:cNvPr id="7" name="Footer Placeholder 6"/>
          <p:cNvSpPr>
            <a:spLocks noGrp="1"/>
          </p:cNvSpPr>
          <p:nvPr>
            <p:ph type="ftr" sz="quarter" idx="17"/>
          </p:nvPr>
        </p:nvSpPr>
        <p:spPr/>
        <p:txBody>
          <a:bodyPr/>
          <a:lstStyle/>
          <a:p>
            <a:r>
              <a:rPr lang="en-GB" smtClean="0"/>
              <a:t>Retail Industry Overview</a:t>
            </a:r>
            <a:endParaRPr lang="en-GB"/>
          </a:p>
        </p:txBody>
      </p:sp>
      <p:graphicFrame>
        <p:nvGraphicFramePr>
          <p:cNvPr id="12" name="Chart 11"/>
          <p:cNvGraphicFramePr>
            <a:graphicFrameLocks/>
          </p:cNvGraphicFramePr>
          <p:nvPr/>
        </p:nvGraphicFramePr>
        <p:xfrm>
          <a:off x="228600" y="1981200"/>
          <a:ext cx="8620125" cy="4267200"/>
        </p:xfrm>
        <a:graphic>
          <a:graphicData uri="http://schemas.openxmlformats.org/drawingml/2006/chart">
            <c:chart xmlns:c="http://schemas.openxmlformats.org/drawingml/2006/chart" xmlns:r="http://schemas.openxmlformats.org/officeDocument/2006/relationships" r:id="rId3"/>
          </a:graphicData>
        </a:graphic>
      </p:graphicFrame>
      <p:sp>
        <p:nvSpPr>
          <p:cNvPr id="8" name="Content Placeholder 14"/>
          <p:cNvSpPr>
            <a:spLocks noGrp="1"/>
          </p:cNvSpPr>
          <p:nvPr>
            <p:ph sz="quarter" idx="15"/>
          </p:nvPr>
        </p:nvSpPr>
        <p:spPr>
          <a:xfrm>
            <a:off x="533400" y="1600200"/>
            <a:ext cx="8077200" cy="4419600"/>
          </a:xfrm>
        </p:spPr>
        <p:txBody>
          <a:bodyPr/>
          <a:lstStyle/>
          <a:p>
            <a:r>
              <a:rPr lang="en-GB" sz="1600" dirty="0" smtClean="0">
                <a:solidFill>
                  <a:schemeClr val="tx2"/>
                </a:solidFill>
                <a:latin typeface="Arial" pitchFamily="34" charset="0"/>
                <a:cs typeface="Arial" pitchFamily="34" charset="0"/>
              </a:rPr>
              <a:t>UK sales in non-grocery retailers, with 2013-2017 forecast based on total retail value</a:t>
            </a:r>
            <a:endParaRPr lang="en-GB" sz="1600" dirty="0"/>
          </a:p>
        </p:txBody>
      </p:sp>
      <p:sp>
        <p:nvSpPr>
          <p:cNvPr id="9" name="Text Box 6"/>
          <p:cNvSpPr txBox="1">
            <a:spLocks noChangeArrowheads="1"/>
          </p:cNvSpPr>
          <p:nvPr/>
        </p:nvSpPr>
        <p:spPr bwMode="auto">
          <a:xfrm rot="10800000" flipV="1">
            <a:off x="6749145" y="5105400"/>
            <a:ext cx="1905000" cy="184666"/>
          </a:xfrm>
          <a:prstGeom prst="rect">
            <a:avLst/>
          </a:prstGeom>
          <a:noFill/>
          <a:ln w="9525">
            <a:noFill/>
            <a:miter lim="800000"/>
            <a:headEnd/>
            <a:tailEnd/>
          </a:ln>
          <a:effectLst/>
        </p:spPr>
        <p:txBody>
          <a:bodyPr wrap="square" lIns="0" tIns="0" rIns="0" bIns="0">
            <a:spAutoFit/>
          </a:bodyPr>
          <a:lstStyle/>
          <a:p>
            <a:pPr>
              <a:spcBef>
                <a:spcPct val="50000"/>
              </a:spcBef>
              <a:spcAft>
                <a:spcPct val="0"/>
              </a:spcAft>
              <a:buSzTx/>
            </a:pPr>
            <a:r>
              <a:rPr lang="en-GB" sz="1200" dirty="0"/>
              <a:t>Source: </a:t>
            </a:r>
            <a:r>
              <a:rPr lang="en-GB" sz="1200" dirty="0" err="1" smtClean="0"/>
              <a:t>Euromonitor</a:t>
            </a:r>
            <a:r>
              <a:rPr lang="en-GB" sz="1200" dirty="0" smtClean="0"/>
              <a:t> </a:t>
            </a:r>
            <a:r>
              <a:rPr lang="en-GB" sz="1200" dirty="0" smtClean="0"/>
              <a:t>(2013)</a:t>
            </a:r>
            <a:endParaRPr lang="en-GB" sz="12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Department Store Strategies for Success</a:t>
            </a:r>
            <a:br>
              <a:rPr lang="en-GB" dirty="0" smtClean="0"/>
            </a:br>
            <a:r>
              <a:rPr lang="en-GB" b="0" i="0" dirty="0" smtClean="0"/>
              <a:t>Retailers must exploit differing opportunities by sector.</a:t>
            </a:r>
            <a:endParaRPr lang="en-GB" b="0" i="0" dirty="0"/>
          </a:p>
        </p:txBody>
      </p:sp>
      <p:grpSp>
        <p:nvGrpSpPr>
          <p:cNvPr id="3" name="Group 19"/>
          <p:cNvGrpSpPr>
            <a:grpSpLocks noChangeAspect="1"/>
          </p:cNvGrpSpPr>
          <p:nvPr/>
        </p:nvGrpSpPr>
        <p:grpSpPr>
          <a:xfrm>
            <a:off x="645198" y="1843728"/>
            <a:ext cx="7834884" cy="4237343"/>
            <a:chOff x="533400" y="1844777"/>
            <a:chExt cx="8077200" cy="4368395"/>
          </a:xfrm>
        </p:grpSpPr>
        <p:sp>
          <p:nvSpPr>
            <p:cNvPr id="32" name="AutoShape 3"/>
            <p:cNvSpPr>
              <a:spLocks noChangeArrowheads="1"/>
            </p:cNvSpPr>
            <p:nvPr>
              <p:custDataLst>
                <p:tags r:id="rId1"/>
              </p:custDataLst>
            </p:nvPr>
          </p:nvSpPr>
          <p:spPr bwMode="auto">
            <a:xfrm rot="5400000" flipH="1">
              <a:off x="3779491" y="4534207"/>
              <a:ext cx="1585018" cy="1772912"/>
            </a:xfrm>
            <a:prstGeom prst="rightArrow">
              <a:avLst>
                <a:gd name="adj1" fmla="val 67806"/>
                <a:gd name="adj2" fmla="val 54191"/>
              </a:avLst>
            </a:prstGeom>
            <a:solidFill>
              <a:schemeClr val="tx2">
                <a:lumMod val="20000"/>
                <a:lumOff val="80000"/>
              </a:schemeClr>
            </a:solidFill>
            <a:ln w="9525">
              <a:miter lim="800000"/>
              <a:headEnd/>
              <a:tailEnd/>
            </a:ln>
          </p:spPr>
          <p:txBody>
            <a:bodyPr rot="10800000" lIns="97729" tIns="97729" rIns="0" bIns="0">
              <a:flatTx/>
            </a:bodyPr>
            <a:lstStyle/>
            <a:p>
              <a:pPr algn="l" defTabSz="1060450"/>
              <a:endParaRPr lang="en-US" sz="1400" b="0" dirty="0">
                <a:solidFill>
                  <a:srgbClr val="000000"/>
                </a:solidFill>
                <a:latin typeface="Arial" pitchFamily="34" charset="0"/>
                <a:cs typeface="Arial" pitchFamily="34" charset="0"/>
              </a:endParaRPr>
            </a:p>
          </p:txBody>
        </p:sp>
        <p:sp>
          <p:nvSpPr>
            <p:cNvPr id="31" name="AutoShape 3"/>
            <p:cNvSpPr>
              <a:spLocks noChangeArrowheads="1"/>
            </p:cNvSpPr>
            <p:nvPr>
              <p:custDataLst>
                <p:tags r:id="rId2"/>
              </p:custDataLst>
            </p:nvPr>
          </p:nvSpPr>
          <p:spPr bwMode="auto">
            <a:xfrm rot="16200000" flipH="1" flipV="1">
              <a:off x="3779491" y="1750830"/>
              <a:ext cx="1585018" cy="1772912"/>
            </a:xfrm>
            <a:prstGeom prst="rightArrow">
              <a:avLst>
                <a:gd name="adj1" fmla="val 67806"/>
                <a:gd name="adj2" fmla="val 54191"/>
              </a:avLst>
            </a:prstGeom>
            <a:solidFill>
              <a:schemeClr val="tx2">
                <a:lumMod val="20000"/>
                <a:lumOff val="80000"/>
              </a:schemeClr>
            </a:solidFill>
            <a:ln w="9525">
              <a:miter lim="800000"/>
              <a:headEnd/>
              <a:tailEnd/>
            </a:ln>
          </p:spPr>
          <p:txBody>
            <a:bodyPr rot="10800000" lIns="97729" tIns="97729" rIns="0" bIns="0">
              <a:flatTx/>
            </a:bodyPr>
            <a:lstStyle/>
            <a:p>
              <a:pPr algn="l" defTabSz="1060450"/>
              <a:endParaRPr lang="en-US" sz="1400" b="0" dirty="0">
                <a:solidFill>
                  <a:srgbClr val="000000"/>
                </a:solidFill>
                <a:latin typeface="Arial" pitchFamily="34" charset="0"/>
                <a:cs typeface="Arial" pitchFamily="34" charset="0"/>
              </a:endParaRPr>
            </a:p>
          </p:txBody>
        </p:sp>
        <p:sp>
          <p:nvSpPr>
            <p:cNvPr id="30" name="AutoShape 3"/>
            <p:cNvSpPr>
              <a:spLocks noChangeArrowheads="1"/>
            </p:cNvSpPr>
            <p:nvPr>
              <p:custDataLst>
                <p:tags r:id="rId3"/>
              </p:custDataLst>
            </p:nvPr>
          </p:nvSpPr>
          <p:spPr bwMode="auto">
            <a:xfrm flipH="1" flipV="1">
              <a:off x="6674687" y="3174566"/>
              <a:ext cx="1935913" cy="1613508"/>
            </a:xfrm>
            <a:prstGeom prst="rightArrow">
              <a:avLst>
                <a:gd name="adj1" fmla="val 67806"/>
                <a:gd name="adj2" fmla="val 54191"/>
              </a:avLst>
            </a:prstGeom>
            <a:solidFill>
              <a:schemeClr val="tx2">
                <a:lumMod val="20000"/>
                <a:lumOff val="80000"/>
              </a:schemeClr>
            </a:solidFill>
            <a:ln w="9525">
              <a:miter lim="800000"/>
              <a:headEnd/>
              <a:tailEnd/>
            </a:ln>
          </p:spPr>
          <p:txBody>
            <a:bodyPr rot="10800000" lIns="97729" tIns="97729" rIns="0" bIns="0">
              <a:flatTx/>
            </a:bodyPr>
            <a:lstStyle/>
            <a:p>
              <a:pPr algn="l" defTabSz="1060450"/>
              <a:endParaRPr lang="en-US" sz="1400" b="0" dirty="0">
                <a:solidFill>
                  <a:srgbClr val="000000"/>
                </a:solidFill>
                <a:latin typeface="Arial" pitchFamily="34" charset="0"/>
                <a:cs typeface="Arial" pitchFamily="34" charset="0"/>
              </a:endParaRPr>
            </a:p>
          </p:txBody>
        </p:sp>
        <p:sp>
          <p:nvSpPr>
            <p:cNvPr id="8" name="AutoShape 3"/>
            <p:cNvSpPr>
              <a:spLocks noChangeArrowheads="1"/>
            </p:cNvSpPr>
            <p:nvPr>
              <p:custDataLst>
                <p:tags r:id="rId4"/>
              </p:custDataLst>
            </p:nvPr>
          </p:nvSpPr>
          <p:spPr bwMode="auto">
            <a:xfrm flipV="1">
              <a:off x="533400" y="3174566"/>
              <a:ext cx="1935913" cy="1613508"/>
            </a:xfrm>
            <a:prstGeom prst="rightArrow">
              <a:avLst>
                <a:gd name="adj1" fmla="val 67806"/>
                <a:gd name="adj2" fmla="val 54191"/>
              </a:avLst>
            </a:prstGeom>
            <a:solidFill>
              <a:schemeClr val="tx2">
                <a:lumMod val="20000"/>
                <a:lumOff val="80000"/>
              </a:schemeClr>
            </a:solidFill>
            <a:ln w="9525">
              <a:miter lim="800000"/>
              <a:headEnd/>
              <a:tailEnd/>
            </a:ln>
          </p:spPr>
          <p:txBody>
            <a:bodyPr rot="10800000" lIns="97729" tIns="97729" rIns="0" bIns="0">
              <a:flatTx/>
            </a:bodyPr>
            <a:lstStyle/>
            <a:p>
              <a:pPr algn="l" defTabSz="1060450"/>
              <a:endParaRPr lang="en-US" sz="1400" b="0" dirty="0">
                <a:solidFill>
                  <a:srgbClr val="000000"/>
                </a:solidFill>
                <a:latin typeface="Arial" pitchFamily="34" charset="0"/>
                <a:cs typeface="Arial" pitchFamily="34" charset="0"/>
              </a:endParaRPr>
            </a:p>
          </p:txBody>
        </p:sp>
        <p:sp>
          <p:nvSpPr>
            <p:cNvPr id="11" name="Rectangle 6"/>
            <p:cNvSpPr>
              <a:spLocks noChangeArrowheads="1"/>
            </p:cNvSpPr>
            <p:nvPr>
              <p:custDataLst>
                <p:tags r:id="rId5"/>
              </p:custDataLst>
            </p:nvPr>
          </p:nvSpPr>
          <p:spPr bwMode="auto">
            <a:xfrm>
              <a:off x="4031753" y="2090327"/>
              <a:ext cx="1099795" cy="444213"/>
            </a:xfrm>
            <a:prstGeom prst="rect">
              <a:avLst/>
            </a:prstGeom>
            <a:noFill/>
            <a:ln w="9525">
              <a:noFill/>
              <a:miter lim="800000"/>
              <a:headEnd/>
              <a:tailEnd/>
            </a:ln>
          </p:spPr>
          <p:txBody>
            <a:bodyPr wrap="square" lIns="0" tIns="0" rIns="0" bIns="0" anchor="b" anchorCtr="0">
              <a:spAutoFit/>
            </a:bodyPr>
            <a:lstStyle/>
            <a:p>
              <a:pPr algn="ctr" defTabSz="893763">
                <a:buClr>
                  <a:schemeClr val="tx1"/>
                </a:buClr>
              </a:pPr>
              <a:r>
                <a:rPr lang="en-US" sz="1400" dirty="0" smtClean="0">
                  <a:latin typeface="Arial" pitchFamily="34" charset="0"/>
                  <a:cs typeface="Arial" pitchFamily="34" charset="0"/>
                </a:rPr>
                <a:t>Clothing &amp; Footwear</a:t>
              </a:r>
              <a:endParaRPr lang="en-US" sz="1400" b="0" dirty="0">
                <a:latin typeface="Arial" pitchFamily="34" charset="0"/>
                <a:cs typeface="Arial" pitchFamily="34" charset="0"/>
              </a:endParaRPr>
            </a:p>
          </p:txBody>
        </p:sp>
        <p:sp>
          <p:nvSpPr>
            <p:cNvPr id="12" name="Rectangle 7"/>
            <p:cNvSpPr>
              <a:spLocks noChangeArrowheads="1"/>
            </p:cNvSpPr>
            <p:nvPr>
              <p:custDataLst>
                <p:tags r:id="rId6"/>
              </p:custDataLst>
            </p:nvPr>
          </p:nvSpPr>
          <p:spPr bwMode="auto">
            <a:xfrm>
              <a:off x="653814" y="3758001"/>
              <a:ext cx="942680" cy="444213"/>
            </a:xfrm>
            <a:prstGeom prst="rect">
              <a:avLst/>
            </a:prstGeom>
            <a:noFill/>
            <a:ln w="9525">
              <a:noFill/>
              <a:miter lim="800000"/>
              <a:headEnd/>
              <a:tailEnd/>
            </a:ln>
          </p:spPr>
          <p:txBody>
            <a:bodyPr wrap="square" lIns="0" tIns="0" rIns="0" bIns="0" anchor="ctr" anchorCtr="0">
              <a:spAutoFit/>
            </a:bodyPr>
            <a:lstStyle/>
            <a:p>
              <a:pPr algn="ctr" defTabSz="893763">
                <a:buClr>
                  <a:schemeClr val="tx1"/>
                </a:buClr>
              </a:pPr>
              <a:r>
                <a:rPr lang="en-US" sz="1400" b="0" dirty="0" smtClean="0">
                  <a:latin typeface="Arial" pitchFamily="34" charset="0"/>
                  <a:cs typeface="Arial" pitchFamily="34" charset="0"/>
                </a:rPr>
                <a:t>Health &amp; Beauty</a:t>
              </a:r>
              <a:endParaRPr lang="en-US" sz="1400" b="0" dirty="0">
                <a:latin typeface="Arial" pitchFamily="34" charset="0"/>
                <a:cs typeface="Arial" pitchFamily="34" charset="0"/>
              </a:endParaRPr>
            </a:p>
          </p:txBody>
        </p:sp>
        <p:sp>
          <p:nvSpPr>
            <p:cNvPr id="13" name="Rectangle 8"/>
            <p:cNvSpPr>
              <a:spLocks noChangeArrowheads="1"/>
            </p:cNvSpPr>
            <p:nvPr/>
          </p:nvSpPr>
          <p:spPr bwMode="auto">
            <a:xfrm>
              <a:off x="2698220" y="3569709"/>
              <a:ext cx="3747561" cy="912381"/>
            </a:xfrm>
            <a:prstGeom prst="rect">
              <a:avLst/>
            </a:prstGeom>
            <a:solidFill>
              <a:schemeClr val="tx2"/>
            </a:solidFill>
            <a:ln w="9525">
              <a:miter lim="800000"/>
              <a:headEnd/>
              <a:tailEnd/>
            </a:ln>
          </p:spPr>
          <p:txBody>
            <a:bodyPr lIns="45720" tIns="27432" rIns="45720" bIns="27432" anchor="ctr" anchorCtr="1">
              <a:flatTx/>
            </a:bodyPr>
            <a:lstStyle/>
            <a:p>
              <a:pPr defTabSz="1060450"/>
              <a:r>
                <a:rPr lang="en-US" sz="1400" dirty="0" smtClean="0">
                  <a:solidFill>
                    <a:schemeClr val="bg1"/>
                  </a:solidFill>
                  <a:latin typeface="Arial" pitchFamily="34" charset="0"/>
                  <a:cs typeface="Arial" pitchFamily="34" charset="0"/>
                </a:rPr>
                <a:t>Department Store – Mixed Retail Strategy</a:t>
              </a:r>
              <a:endParaRPr lang="en-US" sz="1400" b="0" dirty="0">
                <a:solidFill>
                  <a:schemeClr val="bg1"/>
                </a:solidFill>
                <a:latin typeface="Arial" pitchFamily="34" charset="0"/>
                <a:cs typeface="Arial" pitchFamily="34" charset="0"/>
              </a:endParaRPr>
            </a:p>
          </p:txBody>
        </p:sp>
        <p:sp>
          <p:nvSpPr>
            <p:cNvPr id="14" name="Rectangle 9"/>
            <p:cNvSpPr>
              <a:spLocks noChangeArrowheads="1"/>
            </p:cNvSpPr>
            <p:nvPr>
              <p:custDataLst>
                <p:tags r:id="rId7"/>
              </p:custDataLst>
            </p:nvPr>
          </p:nvSpPr>
          <p:spPr bwMode="auto">
            <a:xfrm>
              <a:off x="7645361" y="3870459"/>
              <a:ext cx="942680" cy="222107"/>
            </a:xfrm>
            <a:prstGeom prst="rect">
              <a:avLst/>
            </a:prstGeom>
            <a:noFill/>
            <a:ln w="9525">
              <a:noFill/>
              <a:miter lim="800000"/>
              <a:headEnd/>
              <a:tailEnd/>
            </a:ln>
          </p:spPr>
          <p:txBody>
            <a:bodyPr wrap="square" lIns="0" tIns="0" rIns="0" bIns="0" anchor="ctr" anchorCtr="0">
              <a:spAutoFit/>
            </a:bodyPr>
            <a:lstStyle/>
            <a:p>
              <a:pPr algn="l" defTabSz="893763">
                <a:buClr>
                  <a:schemeClr val="tx1"/>
                </a:buClr>
              </a:pPr>
              <a:r>
                <a:rPr lang="en-US" sz="1400" b="0" dirty="0" smtClean="0">
                  <a:latin typeface="Arial" pitchFamily="34" charset="0"/>
                  <a:cs typeface="Arial" pitchFamily="34" charset="0"/>
                </a:rPr>
                <a:t>Electricals</a:t>
              </a:r>
              <a:endParaRPr lang="en-US" sz="1400" b="0" dirty="0">
                <a:latin typeface="Arial" pitchFamily="34" charset="0"/>
                <a:cs typeface="Arial" pitchFamily="34" charset="0"/>
              </a:endParaRPr>
            </a:p>
          </p:txBody>
        </p:sp>
        <p:sp>
          <p:nvSpPr>
            <p:cNvPr id="15" name="Rectangle 10"/>
            <p:cNvSpPr>
              <a:spLocks noChangeArrowheads="1"/>
            </p:cNvSpPr>
            <p:nvPr>
              <p:custDataLst>
                <p:tags r:id="rId8"/>
              </p:custDataLst>
            </p:nvPr>
          </p:nvSpPr>
          <p:spPr bwMode="auto">
            <a:xfrm>
              <a:off x="4020529" y="5521551"/>
              <a:ext cx="1099795" cy="444213"/>
            </a:xfrm>
            <a:prstGeom prst="rect">
              <a:avLst/>
            </a:prstGeom>
            <a:noFill/>
            <a:ln w="9525">
              <a:noFill/>
              <a:miter lim="800000"/>
              <a:headEnd/>
              <a:tailEnd/>
            </a:ln>
          </p:spPr>
          <p:txBody>
            <a:bodyPr wrap="square" lIns="0" tIns="0" rIns="0" bIns="0" anchor="t" anchorCtr="0">
              <a:spAutoFit/>
            </a:bodyPr>
            <a:lstStyle/>
            <a:p>
              <a:pPr algn="ctr" defTabSz="893763">
                <a:buClr>
                  <a:schemeClr val="tx1"/>
                </a:buClr>
              </a:pPr>
              <a:r>
                <a:rPr lang="en-US" sz="1400" b="0" dirty="0" err="1" smtClean="0">
                  <a:latin typeface="Arial" pitchFamily="34" charset="0"/>
                  <a:cs typeface="Arial" pitchFamily="34" charset="0"/>
                </a:rPr>
                <a:t>Homewares</a:t>
              </a:r>
              <a:r>
                <a:rPr lang="en-US" sz="1400" dirty="0" smtClean="0">
                  <a:latin typeface="Arial" pitchFamily="34" charset="0"/>
                  <a:cs typeface="Arial" pitchFamily="34" charset="0"/>
                </a:rPr>
                <a:t> </a:t>
              </a:r>
              <a:r>
                <a:rPr lang="en-US" sz="1400" dirty="0" smtClean="0">
                  <a:latin typeface="Arial" pitchFamily="34" charset="0"/>
                  <a:cs typeface="Arial" pitchFamily="34" charset="0"/>
                </a:rPr>
                <a:t>&amp; </a:t>
              </a:r>
              <a:r>
                <a:rPr lang="en-US" sz="1400" b="0" dirty="0" smtClean="0">
                  <a:latin typeface="Arial" pitchFamily="34" charset="0"/>
                  <a:cs typeface="Arial" pitchFamily="34" charset="0"/>
                </a:rPr>
                <a:t>Furniture</a:t>
              </a:r>
              <a:endParaRPr lang="en-US" sz="1400" b="0" dirty="0">
                <a:latin typeface="Arial" pitchFamily="34" charset="0"/>
                <a:cs typeface="Arial" pitchFamily="34" charset="0"/>
              </a:endParaRPr>
            </a:p>
          </p:txBody>
        </p:sp>
      </p:grpSp>
      <p:sp>
        <p:nvSpPr>
          <p:cNvPr id="20" name="Slide Number Placeholder 19"/>
          <p:cNvSpPr>
            <a:spLocks noGrp="1"/>
          </p:cNvSpPr>
          <p:nvPr>
            <p:ph type="sldNum" sz="quarter" idx="12"/>
          </p:nvPr>
        </p:nvSpPr>
        <p:spPr/>
        <p:txBody>
          <a:bodyPr/>
          <a:lstStyle/>
          <a:p>
            <a:fld id="{972159B9-EE8D-49DC-AC00-00A0586B5DC0}" type="slidenum">
              <a:rPr lang="en-GB" smtClean="0"/>
              <a:t>5</a:t>
            </a:fld>
            <a:endParaRPr lang="en-GB"/>
          </a:p>
        </p:txBody>
      </p:sp>
      <p:sp>
        <p:nvSpPr>
          <p:cNvPr id="21" name="Date Placeholder 20"/>
          <p:cNvSpPr>
            <a:spLocks noGrp="1"/>
          </p:cNvSpPr>
          <p:nvPr>
            <p:ph type="dt" sz="half" idx="10"/>
          </p:nvPr>
        </p:nvSpPr>
        <p:spPr/>
        <p:txBody>
          <a:bodyPr/>
          <a:lstStyle/>
          <a:p>
            <a:r>
              <a:rPr lang="en-GB" smtClean="0"/>
              <a:t>October 2013</a:t>
            </a:r>
            <a:endParaRPr lang="en-GB"/>
          </a:p>
        </p:txBody>
      </p:sp>
      <p:sp>
        <p:nvSpPr>
          <p:cNvPr id="22" name="Footer Placeholder 21"/>
          <p:cNvSpPr>
            <a:spLocks noGrp="1"/>
          </p:cNvSpPr>
          <p:nvPr>
            <p:ph type="ftr" sz="quarter" idx="11"/>
          </p:nvPr>
        </p:nvSpPr>
        <p:spPr/>
        <p:txBody>
          <a:bodyPr/>
          <a:lstStyle/>
          <a:p>
            <a:r>
              <a:rPr lang="en-GB" smtClean="0"/>
              <a:t>Retail Industry Overview</a:t>
            </a:r>
            <a:endParaRPr lang="en-GB"/>
          </a:p>
        </p:txBody>
      </p:sp>
    </p:spTree>
    <p:extLst>
      <p:ext uri="{BB962C8B-B14F-4D97-AF65-F5344CB8AC3E}">
        <p14:creationId xmlns:p14="http://schemas.microsoft.com/office/powerpoint/2010/main" xmlns="" val="8557296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Retailing </a:t>
            </a:r>
            <a:r>
              <a:rPr lang="en-GB" dirty="0" smtClean="0"/>
              <a:t>Sales by Channel</a:t>
            </a:r>
            <a:br>
              <a:rPr lang="en-GB" dirty="0" smtClean="0"/>
            </a:br>
            <a:r>
              <a:rPr lang="en-GB" b="0" i="0" dirty="0" smtClean="0"/>
              <a:t>The Internet as part of a multichannel approach.</a:t>
            </a:r>
            <a:endParaRPr lang="en-GB" b="0" i="0" dirty="0"/>
          </a:p>
        </p:txBody>
      </p:sp>
      <p:sp>
        <p:nvSpPr>
          <p:cNvPr id="7" name="TextBox 6"/>
          <p:cNvSpPr txBox="1"/>
          <p:nvPr/>
        </p:nvSpPr>
        <p:spPr>
          <a:xfrm>
            <a:off x="2743200" y="4038600"/>
            <a:ext cx="3599261" cy="2133601"/>
          </a:xfrm>
          <a:prstGeom prst="rect">
            <a:avLst/>
          </a:prstGeom>
          <a:noFill/>
        </p:spPr>
        <p:txBody>
          <a:bodyPr wrap="none" lIns="0" tIns="0" rIns="0" bIns="0" rtlCol="0">
            <a:noAutofit/>
          </a:bodyPr>
          <a:lstStyle/>
          <a:p>
            <a:r>
              <a:rPr lang="en-GB" sz="13800" b="1" i="1" dirty="0" smtClean="0">
                <a:solidFill>
                  <a:schemeClr val="bg1"/>
                </a:solidFill>
                <a:latin typeface="Georgia" pitchFamily="18" charset="0"/>
              </a:rPr>
              <a:t>£37</a:t>
            </a:r>
            <a:r>
              <a:rPr lang="en-GB" sz="6900" b="1" i="1" dirty="0" smtClean="0">
                <a:solidFill>
                  <a:schemeClr val="bg1"/>
                </a:solidFill>
                <a:latin typeface="Georgia" pitchFamily="18" charset="0"/>
              </a:rPr>
              <a:t> </a:t>
            </a:r>
            <a:r>
              <a:rPr lang="en-GB" sz="13800" b="1" i="1" dirty="0" err="1" smtClean="0">
                <a:solidFill>
                  <a:schemeClr val="bg1"/>
                </a:solidFill>
                <a:latin typeface="Georgia" pitchFamily="18" charset="0"/>
              </a:rPr>
              <a:t>bn</a:t>
            </a:r>
            <a:endParaRPr lang="en-GB" sz="13800" b="1" i="1" dirty="0" smtClean="0">
              <a:solidFill>
                <a:schemeClr val="bg1"/>
              </a:solidFill>
              <a:latin typeface="Georgia" pitchFamily="18" charset="0"/>
            </a:endParaRPr>
          </a:p>
        </p:txBody>
      </p:sp>
      <p:sp>
        <p:nvSpPr>
          <p:cNvPr id="14" name="Content Placeholder 13"/>
          <p:cNvSpPr>
            <a:spLocks noGrp="1"/>
          </p:cNvSpPr>
          <p:nvPr>
            <p:ph idx="1"/>
          </p:nvPr>
        </p:nvSpPr>
        <p:spPr>
          <a:xfrm>
            <a:off x="533400" y="1752600"/>
            <a:ext cx="8077200" cy="2209800"/>
          </a:xfrm>
        </p:spPr>
        <p:txBody>
          <a:bodyPr/>
          <a:lstStyle/>
          <a:p>
            <a:r>
              <a:rPr lang="en-GB" sz="3600" b="1" i="1" dirty="0" smtClean="0"/>
              <a:t>UK non-store </a:t>
            </a:r>
            <a:r>
              <a:rPr lang="en-GB" sz="3600" b="1" i="1" dirty="0" smtClean="0"/>
              <a:t>sales have grown by 63.3% in the last five years, outpacing store sale growth by a factor of 9 times.</a:t>
            </a:r>
            <a:endParaRPr lang="en-GB" sz="3600" dirty="0" smtClean="0"/>
          </a:p>
        </p:txBody>
      </p:sp>
      <p:sp>
        <p:nvSpPr>
          <p:cNvPr id="11" name="Slide Number Placeholder 10"/>
          <p:cNvSpPr>
            <a:spLocks noGrp="1"/>
          </p:cNvSpPr>
          <p:nvPr>
            <p:ph type="sldNum" sz="quarter" idx="12"/>
          </p:nvPr>
        </p:nvSpPr>
        <p:spPr/>
        <p:txBody>
          <a:bodyPr/>
          <a:lstStyle/>
          <a:p>
            <a:fld id="{1EAE9EA6-FB0F-44F8-9AC4-4BAA824B1191}" type="slidenum">
              <a:rPr lang="en-GB" smtClean="0"/>
              <a:pPr/>
              <a:t>6</a:t>
            </a:fld>
            <a:endParaRPr lang="en-GB"/>
          </a:p>
        </p:txBody>
      </p:sp>
      <p:sp>
        <p:nvSpPr>
          <p:cNvPr id="12" name="Date Placeholder 11"/>
          <p:cNvSpPr>
            <a:spLocks noGrp="1"/>
          </p:cNvSpPr>
          <p:nvPr>
            <p:ph type="dt" sz="half" idx="10"/>
          </p:nvPr>
        </p:nvSpPr>
        <p:spPr/>
        <p:txBody>
          <a:bodyPr/>
          <a:lstStyle/>
          <a:p>
            <a:r>
              <a:rPr lang="en-GB" smtClean="0"/>
              <a:t>October 2013</a:t>
            </a:r>
            <a:endParaRPr lang="en-GB"/>
          </a:p>
        </p:txBody>
      </p:sp>
      <p:sp>
        <p:nvSpPr>
          <p:cNvPr id="13" name="Footer Placeholder 12"/>
          <p:cNvSpPr>
            <a:spLocks noGrp="1"/>
          </p:cNvSpPr>
          <p:nvPr>
            <p:ph type="ftr" sz="quarter" idx="11"/>
          </p:nvPr>
        </p:nvSpPr>
        <p:spPr/>
        <p:txBody>
          <a:bodyPr/>
          <a:lstStyle/>
          <a:p>
            <a:r>
              <a:rPr lang="en-GB" smtClean="0"/>
              <a:t>Retail Industry Overview</a:t>
            </a:r>
            <a:endParaRPr lang="en-GB"/>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546" name="Rectangle 2"/>
          <p:cNvSpPr>
            <a:spLocks noGrp="1" noChangeArrowheads="1"/>
          </p:cNvSpPr>
          <p:nvPr>
            <p:ph type="title"/>
          </p:nvPr>
        </p:nvSpPr>
        <p:spPr/>
        <p:txBody>
          <a:bodyPr/>
          <a:lstStyle/>
          <a:p>
            <a:r>
              <a:rPr lang="en-GB" dirty="0" smtClean="0"/>
              <a:t>Department </a:t>
            </a:r>
            <a:r>
              <a:rPr lang="en-GB" dirty="0" smtClean="0"/>
              <a:t>Store Market Share</a:t>
            </a:r>
            <a:br>
              <a:rPr lang="en-GB" dirty="0" smtClean="0"/>
            </a:br>
            <a:r>
              <a:rPr lang="en-GB" b="0" i="0" dirty="0" smtClean="0"/>
              <a:t>Luxury retail continues to excel.</a:t>
            </a:r>
            <a:endParaRPr lang="en-GB" dirty="0"/>
          </a:p>
        </p:txBody>
      </p:sp>
      <p:graphicFrame>
        <p:nvGraphicFramePr>
          <p:cNvPr id="10" name="Chart 9"/>
          <p:cNvGraphicFramePr>
            <a:graphicFrameLocks/>
          </p:cNvGraphicFramePr>
          <p:nvPr>
            <p:extLst>
              <p:ext uri="{D42A27DB-BD31-4B8C-83A1-F6EECF244321}">
                <p14:modId xmlns:p14="http://schemas.microsoft.com/office/powerpoint/2010/main" xmlns="" val="3136639048"/>
              </p:ext>
            </p:extLst>
          </p:nvPr>
        </p:nvGraphicFramePr>
        <p:xfrm>
          <a:off x="571500" y="2057400"/>
          <a:ext cx="8001000" cy="4572000"/>
        </p:xfrm>
        <a:graphic>
          <a:graphicData uri="http://schemas.openxmlformats.org/drawingml/2006/chart">
            <c:chart xmlns:c="http://schemas.openxmlformats.org/drawingml/2006/chart" xmlns:r="http://schemas.openxmlformats.org/officeDocument/2006/relationships" r:id="rId3"/>
          </a:graphicData>
        </a:graphic>
      </p:graphicFrame>
      <p:sp>
        <p:nvSpPr>
          <p:cNvPr id="7" name="Slide Number Placeholder 6"/>
          <p:cNvSpPr>
            <a:spLocks noGrp="1"/>
          </p:cNvSpPr>
          <p:nvPr>
            <p:ph type="sldNum" sz="quarter" idx="18"/>
          </p:nvPr>
        </p:nvSpPr>
        <p:spPr/>
        <p:txBody>
          <a:bodyPr/>
          <a:lstStyle/>
          <a:p>
            <a:fld id="{8F9E9144-4C31-46F3-B3AF-65E094A3A719}" type="slidenum">
              <a:rPr lang="en-GB" smtClean="0"/>
              <a:t>7</a:t>
            </a:fld>
            <a:endParaRPr lang="en-GB"/>
          </a:p>
        </p:txBody>
      </p:sp>
      <p:sp>
        <p:nvSpPr>
          <p:cNvPr id="8" name="Date Placeholder 7"/>
          <p:cNvSpPr>
            <a:spLocks noGrp="1"/>
          </p:cNvSpPr>
          <p:nvPr>
            <p:ph type="dt" sz="half" idx="16"/>
          </p:nvPr>
        </p:nvSpPr>
        <p:spPr/>
        <p:txBody>
          <a:bodyPr/>
          <a:lstStyle/>
          <a:p>
            <a:r>
              <a:rPr lang="en-GB" smtClean="0"/>
              <a:t>October 2013</a:t>
            </a:r>
            <a:endParaRPr lang="en-GB"/>
          </a:p>
        </p:txBody>
      </p:sp>
      <p:sp>
        <p:nvSpPr>
          <p:cNvPr id="9" name="Footer Placeholder 8"/>
          <p:cNvSpPr>
            <a:spLocks noGrp="1"/>
          </p:cNvSpPr>
          <p:nvPr>
            <p:ph type="ftr" sz="quarter" idx="17"/>
          </p:nvPr>
        </p:nvSpPr>
        <p:spPr/>
        <p:txBody>
          <a:bodyPr/>
          <a:lstStyle/>
          <a:p>
            <a:r>
              <a:rPr lang="en-GB" smtClean="0"/>
              <a:t>Retail Industry Overview</a:t>
            </a:r>
            <a:endParaRPr lang="en-GB"/>
          </a:p>
        </p:txBody>
      </p:sp>
      <p:sp>
        <p:nvSpPr>
          <p:cNvPr id="11" name="Content Placeholder 14"/>
          <p:cNvSpPr>
            <a:spLocks noGrp="1"/>
          </p:cNvSpPr>
          <p:nvPr>
            <p:ph sz="quarter" idx="15"/>
          </p:nvPr>
        </p:nvSpPr>
        <p:spPr>
          <a:xfrm>
            <a:off x="533400" y="1600200"/>
            <a:ext cx="8077200" cy="4419600"/>
          </a:xfrm>
        </p:spPr>
        <p:txBody>
          <a:bodyPr/>
          <a:lstStyle/>
          <a:p>
            <a:r>
              <a:rPr lang="en-GB" sz="1600" dirty="0" smtClean="0">
                <a:solidFill>
                  <a:schemeClr val="tx2"/>
                </a:solidFill>
                <a:latin typeface="Arial" pitchFamily="34" charset="0"/>
                <a:cs typeface="Arial" pitchFamily="34" charset="0"/>
              </a:rPr>
              <a:t>Estimated 2013 UK m</a:t>
            </a:r>
            <a:r>
              <a:rPr lang="en-GB" sz="1600" dirty="0" smtClean="0">
                <a:solidFill>
                  <a:schemeClr val="tx2"/>
                </a:solidFill>
                <a:latin typeface="Arial" pitchFamily="34" charset="0"/>
                <a:cs typeface="Arial" pitchFamily="34" charset="0"/>
              </a:rPr>
              <a:t>arket share by gross transaction value (with 2008-2013 CAGR)</a:t>
            </a:r>
            <a:endParaRPr lang="en-GB" sz="1600" dirty="0"/>
          </a:p>
        </p:txBody>
      </p:sp>
      <p:sp>
        <p:nvSpPr>
          <p:cNvPr id="13" name="Text Box 6"/>
          <p:cNvSpPr txBox="1">
            <a:spLocks noChangeArrowheads="1"/>
          </p:cNvSpPr>
          <p:nvPr/>
        </p:nvSpPr>
        <p:spPr bwMode="auto">
          <a:xfrm rot="10800000" flipV="1">
            <a:off x="6705600" y="5987531"/>
            <a:ext cx="1905000" cy="184666"/>
          </a:xfrm>
          <a:prstGeom prst="rect">
            <a:avLst/>
          </a:prstGeom>
          <a:noFill/>
          <a:ln w="9525">
            <a:noFill/>
            <a:miter lim="800000"/>
            <a:headEnd/>
            <a:tailEnd/>
          </a:ln>
          <a:effectLst/>
        </p:spPr>
        <p:txBody>
          <a:bodyPr wrap="square" lIns="0" tIns="0" rIns="0" bIns="0">
            <a:spAutoFit/>
          </a:bodyPr>
          <a:lstStyle/>
          <a:p>
            <a:pPr algn="r">
              <a:spcBef>
                <a:spcPct val="50000"/>
              </a:spcBef>
              <a:spcAft>
                <a:spcPct val="0"/>
              </a:spcAft>
              <a:buSzTx/>
            </a:pPr>
            <a:r>
              <a:rPr lang="en-GB" sz="1200" dirty="0"/>
              <a:t>Source: </a:t>
            </a:r>
            <a:r>
              <a:rPr lang="en-GB" sz="1200" dirty="0" smtClean="0"/>
              <a:t>Verdict (2013)</a:t>
            </a:r>
            <a:endParaRPr lang="en-GB" sz="1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Photo_RGB_P_IST_D2_Y5A9983.bmp"/>
          <p:cNvPicPr>
            <a:picLocks noChangeAspect="1"/>
          </p:cNvPicPr>
          <p:nvPr/>
        </p:nvPicPr>
        <p:blipFill>
          <a:blip r:embed="rId3" cstate="print"/>
          <a:stretch>
            <a:fillRect/>
          </a:stretch>
        </p:blipFill>
        <p:spPr>
          <a:xfrm>
            <a:off x="2785403" y="1905000"/>
            <a:ext cx="6358597" cy="4228467"/>
          </a:xfrm>
          <a:prstGeom prst="rect">
            <a:avLst/>
          </a:prstGeom>
        </p:spPr>
      </p:pic>
      <p:sp>
        <p:nvSpPr>
          <p:cNvPr id="2" name="Title 1"/>
          <p:cNvSpPr>
            <a:spLocks noGrp="1"/>
          </p:cNvSpPr>
          <p:nvPr>
            <p:ph type="ctrTitle"/>
          </p:nvPr>
        </p:nvSpPr>
        <p:spPr/>
        <p:txBody>
          <a:bodyPr/>
          <a:lstStyle/>
          <a:p>
            <a:r>
              <a:rPr lang="en-GB" dirty="0" smtClean="0"/>
              <a:t>Retail Analysis</a:t>
            </a:r>
            <a:endParaRPr lang="en-GB" dirty="0"/>
          </a:p>
        </p:txBody>
      </p:sp>
      <p:sp>
        <p:nvSpPr>
          <p:cNvPr id="8" name="Slide Number Placeholder 7"/>
          <p:cNvSpPr>
            <a:spLocks noGrp="1"/>
          </p:cNvSpPr>
          <p:nvPr>
            <p:ph type="sldNum" sz="quarter" idx="12"/>
          </p:nvPr>
        </p:nvSpPr>
        <p:spPr/>
        <p:txBody>
          <a:bodyPr/>
          <a:lstStyle/>
          <a:p>
            <a:fld id="{222AB0C6-604E-4478-AB51-F6343CD727B3}" type="slidenum">
              <a:rPr lang="en-GB" smtClean="0"/>
              <a:t>8</a:t>
            </a:fld>
            <a:endParaRPr lang="en-GB"/>
          </a:p>
        </p:txBody>
      </p:sp>
      <p:sp>
        <p:nvSpPr>
          <p:cNvPr id="9" name="Date Placeholder 8"/>
          <p:cNvSpPr>
            <a:spLocks noGrp="1"/>
          </p:cNvSpPr>
          <p:nvPr>
            <p:ph type="dt" sz="half" idx="10"/>
          </p:nvPr>
        </p:nvSpPr>
        <p:spPr/>
        <p:txBody>
          <a:bodyPr/>
          <a:lstStyle/>
          <a:p>
            <a:r>
              <a:rPr lang="en-GB" smtClean="0"/>
              <a:t>October 2013</a:t>
            </a:r>
            <a:endParaRPr lang="en-GB"/>
          </a:p>
        </p:txBody>
      </p:sp>
      <p:sp>
        <p:nvSpPr>
          <p:cNvPr id="10" name="Footer Placeholder 9"/>
          <p:cNvSpPr>
            <a:spLocks noGrp="1"/>
          </p:cNvSpPr>
          <p:nvPr>
            <p:ph type="ftr" sz="quarter" idx="11"/>
          </p:nvPr>
        </p:nvSpPr>
        <p:spPr/>
        <p:txBody>
          <a:bodyPr/>
          <a:lstStyle/>
          <a:p>
            <a:r>
              <a:rPr lang="en-GB" smtClean="0"/>
              <a:t>Retail Industry Overview</a:t>
            </a:r>
            <a:endParaRPr lang="en-GB"/>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62" name="Rectangle 2"/>
          <p:cNvSpPr>
            <a:spLocks noGrp="1" noChangeArrowheads="1"/>
          </p:cNvSpPr>
          <p:nvPr>
            <p:ph type="title"/>
          </p:nvPr>
        </p:nvSpPr>
        <p:spPr/>
        <p:txBody>
          <a:bodyPr/>
          <a:lstStyle/>
          <a:p>
            <a:r>
              <a:rPr lang="en-GB" dirty="0" smtClean="0"/>
              <a:t>Competitive Positioning</a:t>
            </a:r>
            <a:br>
              <a:rPr lang="en-GB" dirty="0" smtClean="0"/>
            </a:br>
            <a:r>
              <a:rPr lang="en-GB" b="0" i="0" dirty="0" smtClean="0"/>
              <a:t>The elements of a retail brand.</a:t>
            </a:r>
            <a:endParaRPr lang="en-GB" dirty="0"/>
          </a:p>
        </p:txBody>
      </p:sp>
      <p:graphicFrame>
        <p:nvGraphicFramePr>
          <p:cNvPr id="16" name="Diagram 15"/>
          <p:cNvGraphicFramePr/>
          <p:nvPr>
            <p:extLst>
              <p:ext uri="{D42A27DB-BD31-4B8C-83A1-F6EECF244321}">
                <p14:modId xmlns:p14="http://schemas.microsoft.com/office/powerpoint/2010/main" xmlns="" val="112290166"/>
              </p:ext>
            </p:extLst>
          </p:nvPr>
        </p:nvGraphicFramePr>
        <p:xfrm>
          <a:off x="2152650" y="1371600"/>
          <a:ext cx="4838700" cy="52927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Slide Number Placeholder 6"/>
          <p:cNvSpPr>
            <a:spLocks noGrp="1"/>
          </p:cNvSpPr>
          <p:nvPr>
            <p:ph type="sldNum" sz="quarter" idx="18"/>
          </p:nvPr>
        </p:nvSpPr>
        <p:spPr/>
        <p:txBody>
          <a:bodyPr/>
          <a:lstStyle/>
          <a:p>
            <a:fld id="{8F9E9144-4C31-46F3-B3AF-65E094A3A719}" type="slidenum">
              <a:rPr lang="en-GB" smtClean="0"/>
              <a:t>9</a:t>
            </a:fld>
            <a:endParaRPr lang="en-GB"/>
          </a:p>
        </p:txBody>
      </p:sp>
      <p:sp>
        <p:nvSpPr>
          <p:cNvPr id="8" name="Date Placeholder 7"/>
          <p:cNvSpPr>
            <a:spLocks noGrp="1"/>
          </p:cNvSpPr>
          <p:nvPr>
            <p:ph type="dt" sz="half" idx="16"/>
          </p:nvPr>
        </p:nvSpPr>
        <p:spPr/>
        <p:txBody>
          <a:bodyPr/>
          <a:lstStyle/>
          <a:p>
            <a:r>
              <a:rPr lang="en-GB" smtClean="0"/>
              <a:t>October 2013</a:t>
            </a:r>
            <a:endParaRPr lang="en-GB"/>
          </a:p>
        </p:txBody>
      </p:sp>
      <p:sp>
        <p:nvSpPr>
          <p:cNvPr id="9" name="Footer Placeholder 8"/>
          <p:cNvSpPr>
            <a:spLocks noGrp="1"/>
          </p:cNvSpPr>
          <p:nvPr>
            <p:ph type="ftr" sz="quarter" idx="17"/>
          </p:nvPr>
        </p:nvSpPr>
        <p:spPr/>
        <p:txBody>
          <a:bodyPr/>
          <a:lstStyle/>
          <a:p>
            <a:r>
              <a:rPr lang="en-GB" smtClean="0"/>
              <a:t>Retail Industry Overview</a:t>
            </a:r>
            <a:endParaRPr lang="en-GB"/>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AME" val="Arrow"/>
</p:tagLst>
</file>

<file path=ppt/tags/tag10.xml><?xml version="1.0" encoding="utf-8"?>
<p:tagLst xmlns:a="http://schemas.openxmlformats.org/drawingml/2006/main" xmlns:r="http://schemas.openxmlformats.org/officeDocument/2006/relationships" xmlns:p="http://schemas.openxmlformats.org/presentationml/2006/main">
  <p:tag name="COPYRIGHT" val="Templeton &amp; Webster GmbH"/>
  <p:tag name="S_LAYOUT" val="CENTER"/>
</p:tagLst>
</file>

<file path=ppt/tags/tag11.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2.xml><?xml version="1.0" encoding="utf-8"?>
<p:tagLst xmlns:a="http://schemas.openxmlformats.org/drawingml/2006/main" xmlns:r="http://schemas.openxmlformats.org/officeDocument/2006/relationships" xmlns:p="http://schemas.openxmlformats.org/presentationml/2006/main">
  <p:tag name="NAME" val="Arrow"/>
</p:tagLst>
</file>

<file path=ppt/tags/tag3.xml><?xml version="1.0" encoding="utf-8"?>
<p:tagLst xmlns:a="http://schemas.openxmlformats.org/drawingml/2006/main" xmlns:r="http://schemas.openxmlformats.org/officeDocument/2006/relationships" xmlns:p="http://schemas.openxmlformats.org/presentationml/2006/main">
  <p:tag name="NAME" val="Arrow"/>
</p:tagLst>
</file>

<file path=ppt/tags/tag4.xml><?xml version="1.0" encoding="utf-8"?>
<p:tagLst xmlns:a="http://schemas.openxmlformats.org/drawingml/2006/main" xmlns:r="http://schemas.openxmlformats.org/officeDocument/2006/relationships" xmlns:p="http://schemas.openxmlformats.org/presentationml/2006/main">
  <p:tag name="NAME" val="Arrow"/>
</p:tagLst>
</file>

<file path=ppt/tags/tag5.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6.xml><?xml version="1.0" encoding="utf-8"?>
<p:tagLst xmlns:a="http://schemas.openxmlformats.org/drawingml/2006/main" xmlns:r="http://schemas.openxmlformats.org/officeDocument/2006/relationships" xmlns:p="http://schemas.openxmlformats.org/presentationml/2006/main">
  <p:tag name="LEFT" val=" 143.875"/>
  <p:tag name="TOP" val=" 207"/>
</p:tagLst>
</file>

<file path=ppt/tags/tag7.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8.xml><?xml version="1.0" encoding="utf-8"?>
<p:tagLst xmlns:a="http://schemas.openxmlformats.org/drawingml/2006/main" xmlns:r="http://schemas.openxmlformats.org/officeDocument/2006/relationships" xmlns:p="http://schemas.openxmlformats.org/presentationml/2006/main">
  <p:tag name="TOP" val=" 207"/>
  <p:tag name="LEFT" val=" 143.875"/>
</p:tagLst>
</file>

<file path=ppt/tags/tag9.xml><?xml version="1.0" encoding="utf-8"?>
<p:tagLst xmlns:a="http://schemas.openxmlformats.org/drawingml/2006/main" xmlns:r="http://schemas.openxmlformats.org/officeDocument/2006/relationships" xmlns:p="http://schemas.openxmlformats.org/presentationml/2006/main">
  <p:tag name="COPYRIGHT" val="Templeton &amp; Webster GmbH"/>
  <p:tag name="S_LAYOUT" val="CENTER"/>
</p:tagLst>
</file>

<file path=ppt/theme/theme1.xml><?xml version="1.0" encoding="utf-8"?>
<a:theme xmlns:a="http://schemas.openxmlformats.org/drawingml/2006/main" name="PwC">
  <a:themeElements>
    <a:clrScheme name="PwC Orange">
      <a:dk1>
        <a:srgbClr val="000000"/>
      </a:dk1>
      <a:lt1>
        <a:srgbClr val="FFFFFF"/>
      </a:lt1>
      <a:dk2>
        <a:srgbClr val="DC6900"/>
      </a:dk2>
      <a:lt2>
        <a:srgbClr val="FFFFFF"/>
      </a:lt2>
      <a:accent1>
        <a:srgbClr val="DC6900"/>
      </a:accent1>
      <a:accent2>
        <a:srgbClr val="FFB600"/>
      </a:accent2>
      <a:accent3>
        <a:srgbClr val="602320"/>
      </a:accent3>
      <a:accent4>
        <a:srgbClr val="DB536A"/>
      </a:accent4>
      <a:accent5>
        <a:srgbClr val="A32020"/>
      </a:accent5>
      <a:accent6>
        <a:srgbClr val="E0301E"/>
      </a:accent6>
      <a:hlink>
        <a:srgbClr val="DC6900"/>
      </a:hlink>
      <a:folHlink>
        <a:srgbClr val="DC6900"/>
      </a:folHlink>
    </a:clrScheme>
    <a:fontScheme name="PwC">
      <a:majorFont>
        <a:latin typeface="Georgi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ltGray">
        <a:solidFill>
          <a:schemeClr val="tx2"/>
        </a:solidFill>
        <a:ln w="3175"/>
      </a:spPr>
      <a:bodyPr rtlCol="0" anchor="ctr"/>
      <a:lstStyle>
        <a:defPPr algn="ctr">
          <a:defRPr dirty="0" err="1" smtClean="0">
            <a:solidFill>
              <a:schemeClr val="bg1"/>
            </a:solidFill>
            <a:latin typeface="Georgia" pitchFamily="18"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rtlCol="0">
        <a:noAutofit/>
      </a:bodyPr>
      <a:lstStyle>
        <a:defPPr indent="-274320">
          <a:spcAft>
            <a:spcPts val="900"/>
          </a:spcAft>
          <a:defRPr sz="2000" dirty="0" err="1" smtClean="0">
            <a:latin typeface="Georgia" pitchFamily="18"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6329</TotalTime>
  <Words>544</Words>
  <Application>Microsoft Office PowerPoint</Application>
  <PresentationFormat>On-screen Show (4:3)</PresentationFormat>
  <Paragraphs>134</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PwC</vt:lpstr>
      <vt:lpstr>UK Retail Industry Overview</vt:lpstr>
      <vt:lpstr>Agenda</vt:lpstr>
      <vt:lpstr>Market Summary</vt:lpstr>
      <vt:lpstr>Retailing Market Size A cautious outlook.</vt:lpstr>
      <vt:lpstr>Department Store Strategies for Success Retailers must exploit differing opportunities by sector.</vt:lpstr>
      <vt:lpstr>Retailing Sales by Channel The Internet as part of a multichannel approach.</vt:lpstr>
      <vt:lpstr>Department Store Market Share Luxury retail continues to excel.</vt:lpstr>
      <vt:lpstr>Retail Analysis</vt:lpstr>
      <vt:lpstr>Competitive Positioning The elements of a retail brand.</vt:lpstr>
      <vt:lpstr>John Lewis High quality, value for money, and exceptional service.</vt:lpstr>
      <vt:lpstr>Selfridges Aspirational but accessible; mid- to up-market positioning.</vt:lpstr>
      <vt:lpstr>Issues, Impact, and Outlook A challenging industry, but opportunities remain.</vt:lpstr>
      <vt:lpstr>Differentiation is essential for growth in today’s highly competitive retail landscape.</vt:lpstr>
    </vt:vector>
  </TitlesOfParts>
  <Company>PwC</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Retail Industry Review</dc:title>
  <dc:creator>James Nelson</dc:creator>
  <cp:lastModifiedBy>Hussein Hadid</cp:lastModifiedBy>
  <cp:revision>610</cp:revision>
  <dcterms:created xsi:type="dcterms:W3CDTF">2010-09-07T13:26:45Z</dcterms:created>
  <dcterms:modified xsi:type="dcterms:W3CDTF">2013-10-22T12:21:53Z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B template version">
    <vt:lpwstr>6</vt:lpwstr>
  </property>
  <property fmtid="{D5CDD505-2E9C-101B-9397-08002B2CF9AE}" pid="3" name="TB template type">
    <vt:lpwstr>Onscreen</vt:lpwstr>
  </property>
  <property fmtid="{D5CDD505-2E9C-101B-9397-08002B2CF9AE}" pid="4" name="Template created by">
    <vt:lpwstr>PwC</vt:lpwstr>
  </property>
  <property fmtid="{D5CDD505-2E9C-101B-9397-08002B2CF9AE}" pid="5" name="Template version">
    <vt:lpwstr>6</vt:lpwstr>
  </property>
</Properties>
</file>