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9"/>
  </p:notesMasterIdLst>
  <p:handoutMasterIdLst>
    <p:handoutMasterId r:id="rId50"/>
  </p:handoutMasterIdLst>
  <p:sldIdLst>
    <p:sldId id="378" r:id="rId2"/>
    <p:sldId id="409" r:id="rId3"/>
    <p:sldId id="379" r:id="rId4"/>
    <p:sldId id="399" r:id="rId5"/>
    <p:sldId id="382" r:id="rId6"/>
    <p:sldId id="410" r:id="rId7"/>
    <p:sldId id="411" r:id="rId8"/>
    <p:sldId id="412" r:id="rId9"/>
    <p:sldId id="439" r:id="rId10"/>
    <p:sldId id="414" r:id="rId11"/>
    <p:sldId id="440" r:id="rId12"/>
    <p:sldId id="441" r:id="rId13"/>
    <p:sldId id="442" r:id="rId14"/>
    <p:sldId id="464" r:id="rId15"/>
    <p:sldId id="443" r:id="rId16"/>
    <p:sldId id="418" r:id="rId17"/>
    <p:sldId id="419" r:id="rId18"/>
    <p:sldId id="444" r:id="rId19"/>
    <p:sldId id="421" r:id="rId20"/>
    <p:sldId id="422" r:id="rId21"/>
    <p:sldId id="423" r:id="rId22"/>
    <p:sldId id="424" r:id="rId23"/>
    <p:sldId id="445" r:id="rId24"/>
    <p:sldId id="426" r:id="rId25"/>
    <p:sldId id="427" r:id="rId26"/>
    <p:sldId id="429" r:id="rId27"/>
    <p:sldId id="431" r:id="rId28"/>
    <p:sldId id="432" r:id="rId29"/>
    <p:sldId id="434" r:id="rId30"/>
    <p:sldId id="446" r:id="rId31"/>
    <p:sldId id="447" r:id="rId32"/>
    <p:sldId id="448" r:id="rId33"/>
    <p:sldId id="449" r:id="rId34"/>
    <p:sldId id="450" r:id="rId35"/>
    <p:sldId id="451" r:id="rId36"/>
    <p:sldId id="452" r:id="rId37"/>
    <p:sldId id="453" r:id="rId38"/>
    <p:sldId id="454" r:id="rId39"/>
    <p:sldId id="455" r:id="rId40"/>
    <p:sldId id="456" r:id="rId41"/>
    <p:sldId id="457" r:id="rId42"/>
    <p:sldId id="458" r:id="rId43"/>
    <p:sldId id="459" r:id="rId44"/>
    <p:sldId id="460" r:id="rId45"/>
    <p:sldId id="461" r:id="rId46"/>
    <p:sldId id="462" r:id="rId47"/>
    <p:sldId id="463" r:id="rId48"/>
  </p:sldIdLst>
  <p:sldSz cx="12192000" cy="6858000"/>
  <p:notesSz cx="6815138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137" userDrawn="1">
          <p15:clr>
            <a:srgbClr val="A4A3A4"/>
          </p15:clr>
        </p15:guide>
        <p15:guide id="3" pos="189" userDrawn="1">
          <p15:clr>
            <a:srgbClr val="A4A3A4"/>
          </p15:clr>
        </p15:guide>
        <p15:guide id="4" pos="7491" userDrawn="1">
          <p15:clr>
            <a:srgbClr val="A4A3A4"/>
          </p15:clr>
        </p15:guide>
        <p15:guide id="5" pos="1186" userDrawn="1">
          <p15:clr>
            <a:srgbClr val="A4A3A4"/>
          </p15:clr>
        </p15:guide>
        <p15:guide id="6" pos="41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0066"/>
    <a:srgbClr val="EAEAEA"/>
    <a:srgbClr val="B2B2B2"/>
    <a:srgbClr val="C0C0C0"/>
    <a:srgbClr val="CC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6" autoAdjust="0"/>
    <p:restoredTop sz="94655" autoAdjust="0"/>
  </p:normalViewPr>
  <p:slideViewPr>
    <p:cSldViewPr snapToGrid="0" showGuides="1">
      <p:cViewPr varScale="1">
        <p:scale>
          <a:sx n="120" d="100"/>
          <a:sy n="120" d="100"/>
        </p:scale>
        <p:origin x="606" y="96"/>
      </p:cViewPr>
      <p:guideLst>
        <p:guide orient="horz" pos="2024"/>
        <p:guide pos="3137"/>
        <p:guide pos="189"/>
        <p:guide pos="7491"/>
        <p:guide pos="1186"/>
        <p:guide pos="41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0" d="100"/>
          <a:sy n="40" d="100"/>
        </p:scale>
        <p:origin x="-1482" y="-7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image" Target="../media/image140.emf"/><Relationship Id="rId3" Type="http://schemas.openxmlformats.org/officeDocument/2006/relationships/image" Target="../media/image130.emf"/><Relationship Id="rId7" Type="http://schemas.openxmlformats.org/officeDocument/2006/relationships/image" Target="../media/image134.emf"/><Relationship Id="rId12" Type="http://schemas.openxmlformats.org/officeDocument/2006/relationships/image" Target="../media/image139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11" Type="http://schemas.openxmlformats.org/officeDocument/2006/relationships/image" Target="../media/image138.emf"/><Relationship Id="rId5" Type="http://schemas.openxmlformats.org/officeDocument/2006/relationships/image" Target="../media/image132.emf"/><Relationship Id="rId10" Type="http://schemas.openxmlformats.org/officeDocument/2006/relationships/image" Target="../media/image137.emf"/><Relationship Id="rId4" Type="http://schemas.openxmlformats.org/officeDocument/2006/relationships/image" Target="../media/image131.emf"/><Relationship Id="rId9" Type="http://schemas.openxmlformats.org/officeDocument/2006/relationships/image" Target="../media/image136.emf"/><Relationship Id="rId14" Type="http://schemas.openxmlformats.org/officeDocument/2006/relationships/image" Target="../media/image14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13" Type="http://schemas.openxmlformats.org/officeDocument/2006/relationships/image" Target="../media/image131.emf"/><Relationship Id="rId3" Type="http://schemas.openxmlformats.org/officeDocument/2006/relationships/image" Target="../media/image144.emf"/><Relationship Id="rId7" Type="http://schemas.openxmlformats.org/officeDocument/2006/relationships/image" Target="../media/image148.emf"/><Relationship Id="rId12" Type="http://schemas.openxmlformats.org/officeDocument/2006/relationships/image" Target="../media/image130.e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Relationship Id="rId6" Type="http://schemas.openxmlformats.org/officeDocument/2006/relationships/image" Target="../media/image147.emf"/><Relationship Id="rId11" Type="http://schemas.openxmlformats.org/officeDocument/2006/relationships/image" Target="../media/image129.emf"/><Relationship Id="rId5" Type="http://schemas.openxmlformats.org/officeDocument/2006/relationships/image" Target="../media/image146.emf"/><Relationship Id="rId15" Type="http://schemas.openxmlformats.org/officeDocument/2006/relationships/image" Target="../media/image141.emf"/><Relationship Id="rId10" Type="http://schemas.openxmlformats.org/officeDocument/2006/relationships/image" Target="../media/image128.emf"/><Relationship Id="rId4" Type="http://schemas.openxmlformats.org/officeDocument/2006/relationships/image" Target="../media/image145.emf"/><Relationship Id="rId9" Type="http://schemas.openxmlformats.org/officeDocument/2006/relationships/image" Target="../media/image150.emf"/><Relationship Id="rId14" Type="http://schemas.openxmlformats.org/officeDocument/2006/relationships/image" Target="../media/image13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4" Type="http://schemas.openxmlformats.org/officeDocument/2006/relationships/image" Target="../media/image1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3" Type="http://schemas.openxmlformats.org/officeDocument/2006/relationships/image" Target="../media/image165.emf"/><Relationship Id="rId7" Type="http://schemas.openxmlformats.org/officeDocument/2006/relationships/image" Target="../media/image169.emf"/><Relationship Id="rId12" Type="http://schemas.openxmlformats.org/officeDocument/2006/relationships/image" Target="../media/image174.e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Relationship Id="rId6" Type="http://schemas.openxmlformats.org/officeDocument/2006/relationships/image" Target="../media/image168.emf"/><Relationship Id="rId11" Type="http://schemas.openxmlformats.org/officeDocument/2006/relationships/image" Target="../media/image173.emf"/><Relationship Id="rId5" Type="http://schemas.openxmlformats.org/officeDocument/2006/relationships/image" Target="../media/image167.emf"/><Relationship Id="rId10" Type="http://schemas.openxmlformats.org/officeDocument/2006/relationships/image" Target="../media/image172.emf"/><Relationship Id="rId4" Type="http://schemas.openxmlformats.org/officeDocument/2006/relationships/image" Target="../media/image166.emf"/><Relationship Id="rId9" Type="http://schemas.openxmlformats.org/officeDocument/2006/relationships/image" Target="../media/image171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13" Type="http://schemas.openxmlformats.org/officeDocument/2006/relationships/image" Target="../media/image187.emf"/><Relationship Id="rId18" Type="http://schemas.openxmlformats.org/officeDocument/2006/relationships/image" Target="../media/image192.emf"/><Relationship Id="rId3" Type="http://schemas.openxmlformats.org/officeDocument/2006/relationships/image" Target="../media/image177.emf"/><Relationship Id="rId7" Type="http://schemas.openxmlformats.org/officeDocument/2006/relationships/image" Target="../media/image181.emf"/><Relationship Id="rId12" Type="http://schemas.openxmlformats.org/officeDocument/2006/relationships/image" Target="../media/image186.emf"/><Relationship Id="rId17" Type="http://schemas.openxmlformats.org/officeDocument/2006/relationships/image" Target="../media/image191.emf"/><Relationship Id="rId2" Type="http://schemas.openxmlformats.org/officeDocument/2006/relationships/image" Target="../media/image176.emf"/><Relationship Id="rId16" Type="http://schemas.openxmlformats.org/officeDocument/2006/relationships/image" Target="../media/image190.emf"/><Relationship Id="rId1" Type="http://schemas.openxmlformats.org/officeDocument/2006/relationships/image" Target="../media/image175.emf"/><Relationship Id="rId6" Type="http://schemas.openxmlformats.org/officeDocument/2006/relationships/image" Target="../media/image180.emf"/><Relationship Id="rId11" Type="http://schemas.openxmlformats.org/officeDocument/2006/relationships/image" Target="../media/image185.emf"/><Relationship Id="rId5" Type="http://schemas.openxmlformats.org/officeDocument/2006/relationships/image" Target="../media/image179.emf"/><Relationship Id="rId15" Type="http://schemas.openxmlformats.org/officeDocument/2006/relationships/image" Target="../media/image189.emf"/><Relationship Id="rId10" Type="http://schemas.openxmlformats.org/officeDocument/2006/relationships/image" Target="../media/image184.emf"/><Relationship Id="rId4" Type="http://schemas.openxmlformats.org/officeDocument/2006/relationships/image" Target="../media/image178.emf"/><Relationship Id="rId9" Type="http://schemas.openxmlformats.org/officeDocument/2006/relationships/image" Target="../media/image183.emf"/><Relationship Id="rId14" Type="http://schemas.openxmlformats.org/officeDocument/2006/relationships/image" Target="../media/image18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emf"/><Relationship Id="rId2" Type="http://schemas.openxmlformats.org/officeDocument/2006/relationships/image" Target="../media/image194.emf"/><Relationship Id="rId1" Type="http://schemas.openxmlformats.org/officeDocument/2006/relationships/image" Target="../media/image193.emf"/><Relationship Id="rId6" Type="http://schemas.openxmlformats.org/officeDocument/2006/relationships/image" Target="../media/image198.emf"/><Relationship Id="rId5" Type="http://schemas.openxmlformats.org/officeDocument/2006/relationships/image" Target="../media/image197.emf"/><Relationship Id="rId4" Type="http://schemas.openxmlformats.org/officeDocument/2006/relationships/image" Target="../media/image19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emf"/><Relationship Id="rId1" Type="http://schemas.openxmlformats.org/officeDocument/2006/relationships/image" Target="../media/image199.emf"/><Relationship Id="rId4" Type="http://schemas.openxmlformats.org/officeDocument/2006/relationships/image" Target="../media/image20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2.w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wmf"/><Relationship Id="rId9" Type="http://schemas.openxmlformats.org/officeDocument/2006/relationships/image" Target="../media/image1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11" Type="http://schemas.openxmlformats.org/officeDocument/2006/relationships/image" Target="../media/image27.wmf"/><Relationship Id="rId5" Type="http://schemas.openxmlformats.org/officeDocument/2006/relationships/image" Target="../media/image21.emf"/><Relationship Id="rId10" Type="http://schemas.openxmlformats.org/officeDocument/2006/relationships/image" Target="../media/image26.w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41.emf"/><Relationship Id="rId18" Type="http://schemas.openxmlformats.org/officeDocument/2006/relationships/image" Target="../media/image4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12" Type="http://schemas.openxmlformats.org/officeDocument/2006/relationships/image" Target="../media/image40.emf"/><Relationship Id="rId17" Type="http://schemas.openxmlformats.org/officeDocument/2006/relationships/image" Target="../media/image45.emf"/><Relationship Id="rId2" Type="http://schemas.openxmlformats.org/officeDocument/2006/relationships/image" Target="../media/image30.emf"/><Relationship Id="rId16" Type="http://schemas.openxmlformats.org/officeDocument/2006/relationships/image" Target="../media/image44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11" Type="http://schemas.openxmlformats.org/officeDocument/2006/relationships/image" Target="../media/image39.emf"/><Relationship Id="rId5" Type="http://schemas.openxmlformats.org/officeDocument/2006/relationships/image" Target="../media/image33.emf"/><Relationship Id="rId15" Type="http://schemas.openxmlformats.org/officeDocument/2006/relationships/image" Target="../media/image43.emf"/><Relationship Id="rId10" Type="http://schemas.openxmlformats.org/officeDocument/2006/relationships/image" Target="../media/image38.emf"/><Relationship Id="rId19" Type="http://schemas.openxmlformats.org/officeDocument/2006/relationships/image" Target="../media/image47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Relationship Id="rId14" Type="http://schemas.openxmlformats.org/officeDocument/2006/relationships/image" Target="../media/image4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Relationship Id="rId9" Type="http://schemas.openxmlformats.org/officeDocument/2006/relationships/image" Target="../media/image6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image" Target="../media/image90.png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12" Type="http://schemas.openxmlformats.org/officeDocument/2006/relationships/image" Target="../media/image89.emf"/><Relationship Id="rId17" Type="http://schemas.openxmlformats.org/officeDocument/2006/relationships/image" Target="../media/image94.wmf"/><Relationship Id="rId2" Type="http://schemas.openxmlformats.org/officeDocument/2006/relationships/image" Target="../media/image79.emf"/><Relationship Id="rId16" Type="http://schemas.openxmlformats.org/officeDocument/2006/relationships/image" Target="../media/image93.w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11" Type="http://schemas.openxmlformats.org/officeDocument/2006/relationships/image" Target="../media/image88.emf"/><Relationship Id="rId5" Type="http://schemas.openxmlformats.org/officeDocument/2006/relationships/image" Target="../media/image82.emf"/><Relationship Id="rId15" Type="http://schemas.openxmlformats.org/officeDocument/2006/relationships/image" Target="../media/image92.emf"/><Relationship Id="rId10" Type="http://schemas.openxmlformats.org/officeDocument/2006/relationships/image" Target="../media/image87.emf"/><Relationship Id="rId4" Type="http://schemas.openxmlformats.org/officeDocument/2006/relationships/image" Target="../media/image81.wmf"/><Relationship Id="rId9" Type="http://schemas.openxmlformats.org/officeDocument/2006/relationships/image" Target="../media/image86.emf"/><Relationship Id="rId14" Type="http://schemas.openxmlformats.org/officeDocument/2006/relationships/image" Target="../media/image91.png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image" Target="../media/image109.emf"/><Relationship Id="rId18" Type="http://schemas.openxmlformats.org/officeDocument/2006/relationships/image" Target="../media/image114.emf"/><Relationship Id="rId26" Type="http://schemas.openxmlformats.org/officeDocument/2006/relationships/image" Target="../media/image122.emf"/><Relationship Id="rId3" Type="http://schemas.openxmlformats.org/officeDocument/2006/relationships/image" Target="../media/image97.emf"/><Relationship Id="rId21" Type="http://schemas.openxmlformats.org/officeDocument/2006/relationships/image" Target="../media/image117.emf"/><Relationship Id="rId7" Type="http://schemas.openxmlformats.org/officeDocument/2006/relationships/image" Target="../media/image103.png"/><Relationship Id="rId12" Type="http://schemas.openxmlformats.org/officeDocument/2006/relationships/image" Target="../media/image108.emf"/><Relationship Id="rId17" Type="http://schemas.openxmlformats.org/officeDocument/2006/relationships/image" Target="../media/image113.emf"/><Relationship Id="rId25" Type="http://schemas.openxmlformats.org/officeDocument/2006/relationships/image" Target="../media/image121.emf"/><Relationship Id="rId2" Type="http://schemas.openxmlformats.org/officeDocument/2006/relationships/image" Target="../media/image96.emf"/><Relationship Id="rId16" Type="http://schemas.openxmlformats.org/officeDocument/2006/relationships/image" Target="../media/image112.emf"/><Relationship Id="rId20" Type="http://schemas.openxmlformats.org/officeDocument/2006/relationships/image" Target="../media/image116.emf"/><Relationship Id="rId29" Type="http://schemas.openxmlformats.org/officeDocument/2006/relationships/image" Target="../media/image125.emf"/><Relationship Id="rId1" Type="http://schemas.openxmlformats.org/officeDocument/2006/relationships/image" Target="../media/image95.png"/><Relationship Id="rId6" Type="http://schemas.openxmlformats.org/officeDocument/2006/relationships/image" Target="../media/image100.emf"/><Relationship Id="rId11" Type="http://schemas.openxmlformats.org/officeDocument/2006/relationships/image" Target="../media/image107.emf"/><Relationship Id="rId24" Type="http://schemas.openxmlformats.org/officeDocument/2006/relationships/image" Target="../media/image120.emf"/><Relationship Id="rId5" Type="http://schemas.openxmlformats.org/officeDocument/2006/relationships/image" Target="../media/image99.emf"/><Relationship Id="rId15" Type="http://schemas.openxmlformats.org/officeDocument/2006/relationships/image" Target="../media/image111.emf"/><Relationship Id="rId23" Type="http://schemas.openxmlformats.org/officeDocument/2006/relationships/image" Target="../media/image119.emf"/><Relationship Id="rId28" Type="http://schemas.openxmlformats.org/officeDocument/2006/relationships/image" Target="../media/image124.emf"/><Relationship Id="rId10" Type="http://schemas.openxmlformats.org/officeDocument/2006/relationships/image" Target="../media/image106.emf"/><Relationship Id="rId19" Type="http://schemas.openxmlformats.org/officeDocument/2006/relationships/image" Target="../media/image115.emf"/><Relationship Id="rId31" Type="http://schemas.openxmlformats.org/officeDocument/2006/relationships/image" Target="../media/image127.emf"/><Relationship Id="rId4" Type="http://schemas.openxmlformats.org/officeDocument/2006/relationships/image" Target="../media/image98.emf"/><Relationship Id="rId9" Type="http://schemas.openxmlformats.org/officeDocument/2006/relationships/image" Target="../media/image105.emf"/><Relationship Id="rId14" Type="http://schemas.openxmlformats.org/officeDocument/2006/relationships/image" Target="../media/image110.emf"/><Relationship Id="rId22" Type="http://schemas.openxmlformats.org/officeDocument/2006/relationships/image" Target="../media/image118.emf"/><Relationship Id="rId27" Type="http://schemas.openxmlformats.org/officeDocument/2006/relationships/image" Target="../media/image123.emf"/><Relationship Id="rId30" Type="http://schemas.openxmlformats.org/officeDocument/2006/relationships/image" Target="../media/image1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D2C74A3F-F82D-48AC-B7E6-0842F3567A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10000"/>
              </a:lnSpc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10000"/>
              </a:lnSpc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8" y="746125"/>
            <a:ext cx="662463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0900"/>
            <a:ext cx="2952750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10000"/>
              </a:lnSpc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740900"/>
            <a:ext cx="2952750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10000"/>
              </a:lnSpc>
              <a:defRPr kumimoji="1" sz="1200">
                <a:latin typeface="Times New Roman" panose="02020603050405020304" pitchFamily="18" charset="0"/>
              </a:defRPr>
            </a:lvl1pPr>
          </a:lstStyle>
          <a:p>
            <a:fld id="{878ABE28-D882-4893-916E-BCF024E232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D8C5-E539-4463-9C6F-01A98D3E0D6C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931C-45FA-4900-9A3E-4AF1E51C62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50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36B9-1074-4B27-A0BF-594DBA62360F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39C-7744-4445-B707-0FE655131BC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44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C606-5CA5-4B92-BD5F-9661E63728E9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0B03-14FF-4CAB-9B89-EC337439333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99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8BFC648-B74D-455B-8850-E9CAAAE45EDB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B5454163-0036-42C2-A297-B6EFD0146A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14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393-4E51-4971-B0CB-4FD68DBDA418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7A87-CFB9-4119-A641-FC0EC1D148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46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719-3EA3-4F8C-978A-94E44AE838E4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2C96-8C2C-40E7-92C6-91DFC243EA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11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3BCC-7373-46F5-B2A6-0C406E29F72E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0EB5-F02C-4E8E-81A0-782FACD062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17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4206-4E0A-44E8-9E18-CFBA6365D8CD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CEB-076C-476F-955B-65400814FEB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90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75A2-17E9-46E2-B1E5-E8D9B4633DB5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347-DC72-4FEA-ABB3-FC0C80B61F4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19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6AC8-E3C4-48CC-8120-1CE0B078C227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CA83-7935-4522-8547-105F6E2934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5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CB53-4F08-456E-BF76-B3D602DA8089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2D7-2EAF-47E2-807B-7EFB43E7AB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24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295-E2FB-4A31-8350-24C892FFBD16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6C42-A5E7-46F2-A026-FBE2DBFFAD5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929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EAEA"/>
            </a:gs>
            <a:gs pos="65000">
              <a:schemeClr val="accent3">
                <a:lumMod val="20000"/>
                <a:lumOff val="80000"/>
              </a:schemeClr>
            </a:gs>
            <a:gs pos="83000">
              <a:schemeClr val="accent3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7400" y="67137"/>
            <a:ext cx="872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BE490-0098-41A4-A5A3-F31DC06CA0DC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7BC33-A633-4487-8FCB-F5B019748A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AutoShape 8">
            <a:hlinkClick r:id="" action="ppaction://noaction" highlightClick="1"/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0"/>
            <a:ext cx="118533" cy="6858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9" name="AutoShape 9">
            <a:hlinkClick r:id="" action="ppaction://noaction" highlightClick="1"/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2073467" y="0"/>
            <a:ext cx="118533" cy="6858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9368444" y="43934"/>
            <a:ext cx="25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第六章    定积分的应用</a:t>
            </a:r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118533" y="432262"/>
            <a:ext cx="11954934" cy="748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5000">
                <a:srgbClr val="0070C0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41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6.emf"/><Relationship Id="rId26" Type="http://schemas.openxmlformats.org/officeDocument/2006/relationships/image" Target="../media/image40.emf"/><Relationship Id="rId39" Type="http://schemas.openxmlformats.org/officeDocument/2006/relationships/oleObject" Target="../embeddings/oleObject47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44.emf"/><Relationship Id="rId42" Type="http://schemas.openxmlformats.org/officeDocument/2006/relationships/image" Target="../media/image76.png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emf"/><Relationship Id="rId20" Type="http://schemas.openxmlformats.org/officeDocument/2006/relationships/image" Target="../media/image37.emf"/><Relationship Id="rId29" Type="http://schemas.openxmlformats.org/officeDocument/2006/relationships/oleObject" Target="../embeddings/oleObject42.bin"/><Relationship Id="rId41" Type="http://schemas.openxmlformats.org/officeDocument/2006/relationships/slide" Target="slide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39.emf"/><Relationship Id="rId32" Type="http://schemas.openxmlformats.org/officeDocument/2006/relationships/image" Target="../media/image43.emf"/><Relationship Id="rId37" Type="http://schemas.openxmlformats.org/officeDocument/2006/relationships/oleObject" Target="../embeddings/oleObject46.bin"/><Relationship Id="rId40" Type="http://schemas.openxmlformats.org/officeDocument/2006/relationships/image" Target="../media/image47.e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1.emf"/><Relationship Id="rId36" Type="http://schemas.openxmlformats.org/officeDocument/2006/relationships/image" Target="../media/image45.emf"/><Relationship Id="rId10" Type="http://schemas.openxmlformats.org/officeDocument/2006/relationships/image" Target="../media/image32.e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emf"/><Relationship Id="rId22" Type="http://schemas.openxmlformats.org/officeDocument/2006/relationships/image" Target="../media/image38.e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42.emf"/><Relationship Id="rId35" Type="http://schemas.openxmlformats.org/officeDocument/2006/relationships/oleObject" Target="../embeddings/oleObject45.bin"/><Relationship Id="rId8" Type="http://schemas.openxmlformats.org/officeDocument/2006/relationships/image" Target="../media/image31.emf"/><Relationship Id="rId3" Type="http://schemas.openxmlformats.org/officeDocument/2006/relationships/oleObject" Target="../embeddings/oleObject29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38" Type="http://schemas.openxmlformats.org/officeDocument/2006/relationships/image" Target="../media/image4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08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microsoft.com/office/2007/relationships/hdphoto" Target="../media/hdphoto5.wdp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88.png"/><Relationship Id="rId3" Type="http://schemas.openxmlformats.org/officeDocument/2006/relationships/slide" Target="slide2.xml"/><Relationship Id="rId7" Type="http://schemas.openxmlformats.org/officeDocument/2006/relationships/image" Target="../media/image59.wmf"/><Relationship Id="rId12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86.png"/><Relationship Id="rId5" Type="http://schemas.openxmlformats.org/officeDocument/2006/relationships/image" Target="../media/image58.wmf"/><Relationship Id="rId10" Type="http://schemas.openxmlformats.org/officeDocument/2006/relationships/image" Target="../media/image85.png"/><Relationship Id="rId4" Type="http://schemas.openxmlformats.org/officeDocument/2006/relationships/oleObject" Target="../embeddings/oleObject48.bin"/><Relationship Id="rId9" Type="http://schemas.openxmlformats.org/officeDocument/2006/relationships/image" Target="../media/image6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67.e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7.png"/><Relationship Id="rId11" Type="http://schemas.openxmlformats.org/officeDocument/2006/relationships/oleObject" Target="../embeddings/oleObject54.bin"/><Relationship Id="rId5" Type="http://schemas.openxmlformats.org/officeDocument/2006/relationships/hyperlink" Target="../&#26032;&#24314;&#25991;&#20214;&#22841;/02-1.swf" TargetMode="External"/><Relationship Id="rId15" Type="http://schemas.openxmlformats.org/officeDocument/2006/relationships/oleObject" Target="../embeddings/oleObject56.bin"/><Relationship Id="rId23" Type="http://schemas.openxmlformats.org/officeDocument/2006/relationships/slide" Target="slide2.xml"/><Relationship Id="rId10" Type="http://schemas.openxmlformats.org/officeDocument/2006/relationships/image" Target="../media/image63.e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61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5.emf"/><Relationship Id="rId22" Type="http://schemas.openxmlformats.org/officeDocument/2006/relationships/image" Target="../media/image69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5.bin"/><Relationship Id="rId18" Type="http://schemas.openxmlformats.org/officeDocument/2006/relationships/image" Target="../media/image85.emf"/><Relationship Id="rId26" Type="http://schemas.openxmlformats.org/officeDocument/2006/relationships/image" Target="../media/image89.emf"/><Relationship Id="rId21" Type="http://schemas.openxmlformats.org/officeDocument/2006/relationships/oleObject" Target="../embeddings/oleObject69.bin"/><Relationship Id="rId34" Type="http://schemas.openxmlformats.org/officeDocument/2006/relationships/image" Target="../media/image93.wmf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82.e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33" Type="http://schemas.openxmlformats.org/officeDocument/2006/relationships/oleObject" Target="../embeddings/oleObject75.bin"/><Relationship Id="rId38" Type="http://schemas.openxmlformats.org/officeDocument/2006/relationships/image" Target="../media/image13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emf"/><Relationship Id="rId20" Type="http://schemas.openxmlformats.org/officeDocument/2006/relationships/image" Target="../media/image86.emf"/><Relationship Id="rId29" Type="http://schemas.openxmlformats.org/officeDocument/2006/relationships/oleObject" Target="../embeddings/oleObject7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88.emf"/><Relationship Id="rId32" Type="http://schemas.openxmlformats.org/officeDocument/2006/relationships/image" Target="../media/image92.emf"/><Relationship Id="rId37" Type="http://schemas.openxmlformats.org/officeDocument/2006/relationships/slide" Target="slide2.xml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90.png"/><Relationship Id="rId36" Type="http://schemas.openxmlformats.org/officeDocument/2006/relationships/image" Target="../media/image94.wmf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4.bin"/><Relationship Id="rId4" Type="http://schemas.openxmlformats.org/officeDocument/2006/relationships/image" Target="../media/image78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83.emf"/><Relationship Id="rId22" Type="http://schemas.openxmlformats.org/officeDocument/2006/relationships/image" Target="../media/image87.emf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91.png"/><Relationship Id="rId35" Type="http://schemas.openxmlformats.org/officeDocument/2006/relationships/oleObject" Target="../embeddings/oleObject76.bin"/><Relationship Id="rId8" Type="http://schemas.openxmlformats.org/officeDocument/2006/relationships/image" Target="../media/image80.emf"/><Relationship Id="rId3" Type="http://schemas.openxmlformats.org/officeDocument/2006/relationships/oleObject" Target="../embeddings/oleObject6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microsoft.com/office/2007/relationships/hdphoto" Target="../media/hdphoto5.wdp"/><Relationship Id="rId3" Type="http://schemas.openxmlformats.org/officeDocument/2006/relationships/slide" Target="slide2.xml"/><Relationship Id="rId7" Type="http://schemas.openxmlformats.org/officeDocument/2006/relationships/image" Target="../media/image144.png"/><Relationship Id="rId12" Type="http://schemas.openxmlformats.org/officeDocument/2006/relationships/image" Target="../media/image5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5.bin"/><Relationship Id="rId3" Type="http://schemas.openxmlformats.org/officeDocument/2006/relationships/slide" Target="slide2.xml"/><Relationship Id="rId7" Type="http://schemas.openxmlformats.org/officeDocument/2006/relationships/image" Target="../media/image2.wmf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.emf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8.emf"/><Relationship Id="rId21" Type="http://schemas.openxmlformats.org/officeDocument/2006/relationships/oleObject" Target="../embeddings/oleObject86.bin"/><Relationship Id="rId34" Type="http://schemas.openxmlformats.org/officeDocument/2006/relationships/image" Target="../media/image112.emf"/><Relationship Id="rId42" Type="http://schemas.openxmlformats.org/officeDocument/2006/relationships/image" Target="../media/image116.emf"/><Relationship Id="rId47" Type="http://schemas.openxmlformats.org/officeDocument/2006/relationships/oleObject" Target="../embeddings/oleObject99.bin"/><Relationship Id="rId50" Type="http://schemas.openxmlformats.org/officeDocument/2006/relationships/image" Target="../media/image120.emf"/><Relationship Id="rId55" Type="http://schemas.openxmlformats.org/officeDocument/2006/relationships/oleObject" Target="../embeddings/oleObject103.bin"/><Relationship Id="rId63" Type="http://schemas.openxmlformats.org/officeDocument/2006/relationships/oleObject" Target="../embeddings/oleObject10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png"/><Relationship Id="rId29" Type="http://schemas.openxmlformats.org/officeDocument/2006/relationships/oleObject" Target="../embeddings/oleObject90.bin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107.emf"/><Relationship Id="rId32" Type="http://schemas.openxmlformats.org/officeDocument/2006/relationships/image" Target="../media/image111.emf"/><Relationship Id="rId37" Type="http://schemas.openxmlformats.org/officeDocument/2006/relationships/oleObject" Target="../embeddings/oleObject94.bin"/><Relationship Id="rId40" Type="http://schemas.openxmlformats.org/officeDocument/2006/relationships/image" Target="../media/image115.emf"/><Relationship Id="rId45" Type="http://schemas.openxmlformats.org/officeDocument/2006/relationships/oleObject" Target="../embeddings/oleObject98.bin"/><Relationship Id="rId53" Type="http://schemas.openxmlformats.org/officeDocument/2006/relationships/oleObject" Target="../embeddings/oleObject102.bin"/><Relationship Id="rId58" Type="http://schemas.openxmlformats.org/officeDocument/2006/relationships/image" Target="../media/image124.emf"/><Relationship Id="rId5" Type="http://schemas.openxmlformats.org/officeDocument/2006/relationships/oleObject" Target="../embeddings/oleObject78.bin"/><Relationship Id="rId61" Type="http://schemas.openxmlformats.org/officeDocument/2006/relationships/oleObject" Target="../embeddings/oleObject106.bin"/><Relationship Id="rId19" Type="http://schemas.openxmlformats.org/officeDocument/2006/relationships/oleObject" Target="../embeddings/oleObject85.bin"/><Relationship Id="rId14" Type="http://schemas.openxmlformats.org/officeDocument/2006/relationships/image" Target="../media/image100.emf"/><Relationship Id="rId22" Type="http://schemas.openxmlformats.org/officeDocument/2006/relationships/image" Target="../media/image106.emf"/><Relationship Id="rId27" Type="http://schemas.openxmlformats.org/officeDocument/2006/relationships/oleObject" Target="../embeddings/oleObject89.bin"/><Relationship Id="rId30" Type="http://schemas.openxmlformats.org/officeDocument/2006/relationships/image" Target="../media/image110.emf"/><Relationship Id="rId35" Type="http://schemas.openxmlformats.org/officeDocument/2006/relationships/oleObject" Target="../embeddings/oleObject93.bin"/><Relationship Id="rId43" Type="http://schemas.openxmlformats.org/officeDocument/2006/relationships/oleObject" Target="../embeddings/oleObject97.bin"/><Relationship Id="rId48" Type="http://schemas.openxmlformats.org/officeDocument/2006/relationships/image" Target="../media/image119.emf"/><Relationship Id="rId56" Type="http://schemas.openxmlformats.org/officeDocument/2006/relationships/image" Target="../media/image123.emf"/><Relationship Id="rId64" Type="http://schemas.openxmlformats.org/officeDocument/2006/relationships/image" Target="../media/image127.emf"/><Relationship Id="rId8" Type="http://schemas.openxmlformats.org/officeDocument/2006/relationships/image" Target="../media/image97.emf"/><Relationship Id="rId51" Type="http://schemas.openxmlformats.org/officeDocument/2006/relationships/oleObject" Target="../embeddings/oleObject101.bin"/><Relationship Id="rId3" Type="http://schemas.openxmlformats.org/officeDocument/2006/relationships/oleObject" Target="../embeddings/oleObject77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33" Type="http://schemas.openxmlformats.org/officeDocument/2006/relationships/oleObject" Target="../embeddings/oleObject92.bin"/><Relationship Id="rId38" Type="http://schemas.openxmlformats.org/officeDocument/2006/relationships/image" Target="../media/image114.emf"/><Relationship Id="rId46" Type="http://schemas.openxmlformats.org/officeDocument/2006/relationships/image" Target="../media/image118.emf"/><Relationship Id="rId59" Type="http://schemas.openxmlformats.org/officeDocument/2006/relationships/oleObject" Target="../embeddings/oleObject105.bin"/><Relationship Id="rId20" Type="http://schemas.openxmlformats.org/officeDocument/2006/relationships/image" Target="../media/image105.emf"/><Relationship Id="rId41" Type="http://schemas.openxmlformats.org/officeDocument/2006/relationships/oleObject" Target="../embeddings/oleObject96.bin"/><Relationship Id="rId54" Type="http://schemas.openxmlformats.org/officeDocument/2006/relationships/image" Target="../media/image122.emf"/><Relationship Id="rId62" Type="http://schemas.openxmlformats.org/officeDocument/2006/relationships/image" Target="../media/image126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6.emf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28" Type="http://schemas.openxmlformats.org/officeDocument/2006/relationships/image" Target="../media/image109.emf"/><Relationship Id="rId36" Type="http://schemas.openxmlformats.org/officeDocument/2006/relationships/image" Target="../media/image113.emf"/><Relationship Id="rId49" Type="http://schemas.openxmlformats.org/officeDocument/2006/relationships/oleObject" Target="../embeddings/oleObject100.bin"/><Relationship Id="rId57" Type="http://schemas.openxmlformats.org/officeDocument/2006/relationships/oleObject" Target="../embeddings/oleObject104.bin"/><Relationship Id="rId10" Type="http://schemas.openxmlformats.org/officeDocument/2006/relationships/image" Target="../media/image98.emf"/><Relationship Id="rId31" Type="http://schemas.openxmlformats.org/officeDocument/2006/relationships/oleObject" Target="../embeddings/oleObject91.bin"/><Relationship Id="rId44" Type="http://schemas.openxmlformats.org/officeDocument/2006/relationships/image" Target="../media/image117.emf"/><Relationship Id="rId52" Type="http://schemas.openxmlformats.org/officeDocument/2006/relationships/image" Target="../media/image121.emf"/><Relationship Id="rId60" Type="http://schemas.openxmlformats.org/officeDocument/2006/relationships/image" Target="../media/image125.emf"/><Relationship Id="rId65" Type="http://schemas.openxmlformats.org/officeDocument/2006/relationships/slide" Target="slide2.xml"/><Relationship Id="rId4" Type="http://schemas.openxmlformats.org/officeDocument/2006/relationships/image" Target="../media/image95.png"/><Relationship Id="rId9" Type="http://schemas.openxmlformats.org/officeDocument/2006/relationships/oleObject" Target="../embeddings/oleObject80.bin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104.emf"/><Relationship Id="rId39" Type="http://schemas.openxmlformats.org/officeDocument/2006/relationships/oleObject" Target="../embeddings/oleObject9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35.emf"/><Relationship Id="rId26" Type="http://schemas.openxmlformats.org/officeDocument/2006/relationships/image" Target="../media/image139.e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32.emf"/><Relationship Id="rId17" Type="http://schemas.openxmlformats.org/officeDocument/2006/relationships/oleObject" Target="../embeddings/oleObject115.bin"/><Relationship Id="rId25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emf"/><Relationship Id="rId20" Type="http://schemas.openxmlformats.org/officeDocument/2006/relationships/image" Target="../media/image136.emf"/><Relationship Id="rId29" Type="http://schemas.openxmlformats.org/officeDocument/2006/relationships/oleObject" Target="../embeddings/oleObject12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12.bin"/><Relationship Id="rId24" Type="http://schemas.openxmlformats.org/officeDocument/2006/relationships/image" Target="../media/image138.emf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8.bin"/><Relationship Id="rId28" Type="http://schemas.openxmlformats.org/officeDocument/2006/relationships/image" Target="../media/image140.emf"/><Relationship Id="rId10" Type="http://schemas.openxmlformats.org/officeDocument/2006/relationships/image" Target="../media/image131.emf"/><Relationship Id="rId19" Type="http://schemas.openxmlformats.org/officeDocument/2006/relationships/oleObject" Target="../embeddings/oleObject116.bin"/><Relationship Id="rId31" Type="http://schemas.openxmlformats.org/officeDocument/2006/relationships/slide" Target="slide2.xml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33.emf"/><Relationship Id="rId22" Type="http://schemas.openxmlformats.org/officeDocument/2006/relationships/image" Target="../media/image137.emf"/><Relationship Id="rId27" Type="http://schemas.openxmlformats.org/officeDocument/2006/relationships/oleObject" Target="../embeddings/oleObject120.bin"/><Relationship Id="rId30" Type="http://schemas.openxmlformats.org/officeDocument/2006/relationships/image" Target="../media/image141.e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49.emf"/><Relationship Id="rId26" Type="http://schemas.openxmlformats.org/officeDocument/2006/relationships/image" Target="../media/image130.e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46.emf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10.bin"/><Relationship Id="rId3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8.emf"/><Relationship Id="rId20" Type="http://schemas.openxmlformats.org/officeDocument/2006/relationships/image" Target="../media/image150.emf"/><Relationship Id="rId29" Type="http://schemas.openxmlformats.org/officeDocument/2006/relationships/oleObject" Target="../embeddings/oleObject11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3.e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29.emf"/><Relationship Id="rId32" Type="http://schemas.openxmlformats.org/officeDocument/2006/relationships/image" Target="../media/image141.emf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09.bin"/><Relationship Id="rId28" Type="http://schemas.openxmlformats.org/officeDocument/2006/relationships/image" Target="../media/image131.emf"/><Relationship Id="rId10" Type="http://schemas.openxmlformats.org/officeDocument/2006/relationships/image" Target="../media/image145.emf"/><Relationship Id="rId19" Type="http://schemas.openxmlformats.org/officeDocument/2006/relationships/oleObject" Target="../embeddings/oleObject130.bin"/><Relationship Id="rId31" Type="http://schemas.openxmlformats.org/officeDocument/2006/relationships/oleObject" Target="../embeddings/oleObject131.bin"/><Relationship Id="rId4" Type="http://schemas.openxmlformats.org/officeDocument/2006/relationships/image" Target="../media/image142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47.emf"/><Relationship Id="rId22" Type="http://schemas.openxmlformats.org/officeDocument/2006/relationships/image" Target="../media/image128.emf"/><Relationship Id="rId27" Type="http://schemas.openxmlformats.org/officeDocument/2006/relationships/oleObject" Target="../embeddings/oleObject111.bin"/><Relationship Id="rId30" Type="http://schemas.openxmlformats.org/officeDocument/2006/relationships/image" Target="../media/image138.emf"/><Relationship Id="rId8" Type="http://schemas.openxmlformats.org/officeDocument/2006/relationships/image" Target="../media/image14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slide" Target="slide2.xml"/><Relationship Id="rId7" Type="http://schemas.openxmlformats.org/officeDocument/2006/relationships/image" Target="../media/image20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4.png"/><Relationship Id="rId5" Type="http://schemas.openxmlformats.org/officeDocument/2006/relationships/image" Target="../media/image151.emf"/><Relationship Id="rId10" Type="http://schemas.openxmlformats.org/officeDocument/2006/relationships/image" Target="../media/image208.png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20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slide" Target="slide2.xml"/><Relationship Id="rId4" Type="http://schemas.openxmlformats.org/officeDocument/2006/relationships/image" Target="../media/image15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58.png"/><Relationship Id="rId3" Type="http://schemas.openxmlformats.org/officeDocument/2006/relationships/slide" Target="slide2.xml"/><Relationship Id="rId7" Type="http://schemas.openxmlformats.org/officeDocument/2006/relationships/image" Target="../media/image154.wmf"/><Relationship Id="rId12" Type="http://schemas.openxmlformats.org/officeDocument/2006/relationships/image" Target="../media/image15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56.wmf"/><Relationship Id="rId5" Type="http://schemas.openxmlformats.org/officeDocument/2006/relationships/image" Target="../media/image153.w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5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61.wmf"/><Relationship Id="rId3" Type="http://schemas.openxmlformats.org/officeDocument/2006/relationships/slide" Target="slide2.xml"/><Relationship Id="rId7" Type="http://schemas.openxmlformats.org/officeDocument/2006/relationships/image" Target="../media/image158.wmf"/><Relationship Id="rId12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60.wmf"/><Relationship Id="rId5" Type="http://schemas.openxmlformats.org/officeDocument/2006/relationships/image" Target="../media/image157.wmf"/><Relationship Id="rId15" Type="http://schemas.openxmlformats.org/officeDocument/2006/relationships/image" Target="../media/image162.wmf"/><Relationship Id="rId10" Type="http://schemas.openxmlformats.org/officeDocument/2006/relationships/oleObject" Target="../embeddings/oleObject141.bin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59.wmf"/><Relationship Id="rId14" Type="http://schemas.openxmlformats.org/officeDocument/2006/relationships/oleObject" Target="../embeddings/oleObject14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70.emf"/><Relationship Id="rId26" Type="http://schemas.openxmlformats.org/officeDocument/2006/relationships/image" Target="../media/image174.emf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3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67.emf"/><Relationship Id="rId17" Type="http://schemas.openxmlformats.org/officeDocument/2006/relationships/oleObject" Target="../embeddings/oleObject151.bin"/><Relationship Id="rId25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emf"/><Relationship Id="rId20" Type="http://schemas.openxmlformats.org/officeDocument/2006/relationships/image" Target="../media/image171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48.bin"/><Relationship Id="rId24" Type="http://schemas.openxmlformats.org/officeDocument/2006/relationships/image" Target="../media/image173.emf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4.bin"/><Relationship Id="rId10" Type="http://schemas.openxmlformats.org/officeDocument/2006/relationships/image" Target="../media/image166.e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68.emf"/><Relationship Id="rId22" Type="http://schemas.openxmlformats.org/officeDocument/2006/relationships/image" Target="../media/image172.emf"/><Relationship Id="rId27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82.emf"/><Relationship Id="rId26" Type="http://schemas.openxmlformats.org/officeDocument/2006/relationships/image" Target="../media/image186.emf"/><Relationship Id="rId39" Type="http://schemas.openxmlformats.org/officeDocument/2006/relationships/image" Target="../media/image192.emf"/><Relationship Id="rId21" Type="http://schemas.openxmlformats.org/officeDocument/2006/relationships/oleObject" Target="../embeddings/oleObject165.bin"/><Relationship Id="rId34" Type="http://schemas.openxmlformats.org/officeDocument/2006/relationships/oleObject" Target="../embeddings/oleObject171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79.emf"/><Relationship Id="rId17" Type="http://schemas.openxmlformats.org/officeDocument/2006/relationships/oleObject" Target="../embeddings/oleObject163.bin"/><Relationship Id="rId25" Type="http://schemas.openxmlformats.org/officeDocument/2006/relationships/oleObject" Target="../embeddings/oleObject167.bin"/><Relationship Id="rId33" Type="http://schemas.openxmlformats.org/officeDocument/2006/relationships/image" Target="../media/image189.emf"/><Relationship Id="rId38" Type="http://schemas.openxmlformats.org/officeDocument/2006/relationships/oleObject" Target="../embeddings/oleObject17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1.emf"/><Relationship Id="rId20" Type="http://schemas.openxmlformats.org/officeDocument/2006/relationships/image" Target="../media/image183.emf"/><Relationship Id="rId29" Type="http://schemas.openxmlformats.org/officeDocument/2006/relationships/oleObject" Target="../embeddings/oleObject169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6.emf"/><Relationship Id="rId11" Type="http://schemas.openxmlformats.org/officeDocument/2006/relationships/oleObject" Target="../embeddings/oleObject160.bin"/><Relationship Id="rId24" Type="http://schemas.openxmlformats.org/officeDocument/2006/relationships/image" Target="../media/image185.emf"/><Relationship Id="rId32" Type="http://schemas.openxmlformats.org/officeDocument/2006/relationships/oleObject" Target="../embeddings/oleObject170.bin"/><Relationship Id="rId37" Type="http://schemas.openxmlformats.org/officeDocument/2006/relationships/image" Target="../media/image191.emf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23" Type="http://schemas.openxmlformats.org/officeDocument/2006/relationships/oleObject" Target="../embeddings/oleObject166.bin"/><Relationship Id="rId28" Type="http://schemas.openxmlformats.org/officeDocument/2006/relationships/image" Target="../media/image187.emf"/><Relationship Id="rId36" Type="http://schemas.openxmlformats.org/officeDocument/2006/relationships/oleObject" Target="../embeddings/oleObject172.bin"/><Relationship Id="rId10" Type="http://schemas.openxmlformats.org/officeDocument/2006/relationships/image" Target="../media/image178.emf"/><Relationship Id="rId19" Type="http://schemas.openxmlformats.org/officeDocument/2006/relationships/oleObject" Target="../embeddings/oleObject164.bin"/><Relationship Id="rId31" Type="http://schemas.openxmlformats.org/officeDocument/2006/relationships/slide" Target="slide2.xml"/><Relationship Id="rId4" Type="http://schemas.openxmlformats.org/officeDocument/2006/relationships/image" Target="../media/image175.e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80.emf"/><Relationship Id="rId22" Type="http://schemas.openxmlformats.org/officeDocument/2006/relationships/image" Target="../media/image184.emf"/><Relationship Id="rId27" Type="http://schemas.openxmlformats.org/officeDocument/2006/relationships/oleObject" Target="../embeddings/oleObject168.bin"/><Relationship Id="rId30" Type="http://schemas.openxmlformats.org/officeDocument/2006/relationships/image" Target="../media/image188.emf"/><Relationship Id="rId35" Type="http://schemas.openxmlformats.org/officeDocument/2006/relationships/image" Target="../media/image190.emf"/><Relationship Id="rId8" Type="http://schemas.openxmlformats.org/officeDocument/2006/relationships/image" Target="../media/image177.emf"/><Relationship Id="rId3" Type="http://schemas.openxmlformats.org/officeDocument/2006/relationships/oleObject" Target="../embeddings/oleObject15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13" Type="http://schemas.openxmlformats.org/officeDocument/2006/relationships/oleObject" Target="../embeddings/oleObject179.bin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97.emf"/><Relationship Id="rId17" Type="http://schemas.openxmlformats.org/officeDocument/2006/relationships/image" Target="../media/image257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56.pn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4.e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5" Type="http://schemas.openxmlformats.org/officeDocument/2006/relationships/slide" Target="slide2.xml"/><Relationship Id="rId10" Type="http://schemas.openxmlformats.org/officeDocument/2006/relationships/image" Target="../media/image196.emf"/><Relationship Id="rId4" Type="http://schemas.openxmlformats.org/officeDocument/2006/relationships/image" Target="../media/image193.e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9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png"/><Relationship Id="rId26" Type="http://schemas.openxmlformats.org/officeDocument/2006/relationships/image" Target="../media/image17.png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3.bin"/><Relationship Id="rId25" Type="http://schemas.openxmlformats.org/officeDocument/2006/relationships/slide" Target="slide2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.wmf"/><Relationship Id="rId20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2.w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Relationship Id="rId22" Type="http://schemas.openxmlformats.org/officeDocument/2006/relationships/image" Target="../media/image16.emf"/><Relationship Id="rId27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image" Target="../media/image196.png"/><Relationship Id="rId3" Type="http://schemas.openxmlformats.org/officeDocument/2006/relationships/slide" Target="slide2.xml"/><Relationship Id="rId7" Type="http://schemas.openxmlformats.org/officeDocument/2006/relationships/image" Target="../media/image200.emf"/><Relationship Id="rId12" Type="http://schemas.openxmlformats.org/officeDocument/2006/relationships/image" Target="../media/image19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202.wmf"/><Relationship Id="rId5" Type="http://schemas.openxmlformats.org/officeDocument/2006/relationships/image" Target="../media/image199.emf"/><Relationship Id="rId10" Type="http://schemas.openxmlformats.org/officeDocument/2006/relationships/oleObject" Target="../embeddings/oleObject183.bin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20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slide" Target="slide2.xml"/><Relationship Id="rId7" Type="http://schemas.openxmlformats.org/officeDocument/2006/relationships/image" Target="../media/image213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198.png"/><Relationship Id="rId4" Type="http://schemas.openxmlformats.org/officeDocument/2006/relationships/image" Target="../media/image203.png"/><Relationship Id="rId9" Type="http://schemas.openxmlformats.org/officeDocument/2006/relationships/image" Target="../media/image21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216.png"/><Relationship Id="rId7" Type="http://schemas.openxmlformats.org/officeDocument/2006/relationships/image" Target="../media/image22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9.png"/><Relationship Id="rId5" Type="http://schemas.openxmlformats.org/officeDocument/2006/relationships/image" Target="../media/image218.png"/><Relationship Id="rId10" Type="http://schemas.openxmlformats.org/officeDocument/2006/relationships/image" Target="../media/image210.png"/><Relationship Id="rId4" Type="http://schemas.openxmlformats.org/officeDocument/2006/relationships/image" Target="../media/image200.png"/><Relationship Id="rId9" Type="http://schemas.openxmlformats.org/officeDocument/2006/relationships/image" Target="../media/image2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png"/><Relationship Id="rId5" Type="http://schemas.openxmlformats.org/officeDocument/2006/relationships/image" Target="../media/image226.png"/><Relationship Id="rId4" Type="http://schemas.openxmlformats.org/officeDocument/2006/relationships/image" Target="../media/image2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0.png"/><Relationship Id="rId3" Type="http://schemas.openxmlformats.org/officeDocument/2006/relationships/image" Target="../media/image228.png"/><Relationship Id="rId7" Type="http://schemas.openxmlformats.org/officeDocument/2006/relationships/image" Target="../media/image203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0.png"/><Relationship Id="rId5" Type="http://schemas.openxmlformats.org/officeDocument/2006/relationships/image" Target="../media/image2300.png"/><Relationship Id="rId4" Type="http://schemas.openxmlformats.org/officeDocument/2006/relationships/image" Target="../media/image229.png"/><Relationship Id="rId9" Type="http://schemas.openxmlformats.org/officeDocument/2006/relationships/image" Target="../media/image2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image" Target="../media/image236.png"/><Relationship Id="rId7" Type="http://schemas.openxmlformats.org/officeDocument/2006/relationships/image" Target="../media/image2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5" Type="http://schemas.openxmlformats.org/officeDocument/2006/relationships/image" Target="../media/image238.png"/><Relationship Id="rId4" Type="http://schemas.openxmlformats.org/officeDocument/2006/relationships/image" Target="../media/image23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png"/><Relationship Id="rId13" Type="http://schemas.openxmlformats.org/officeDocument/2006/relationships/image" Target="../media/image252.png"/><Relationship Id="rId3" Type="http://schemas.openxmlformats.org/officeDocument/2006/relationships/image" Target="../media/image242.png"/><Relationship Id="rId7" Type="http://schemas.openxmlformats.org/officeDocument/2006/relationships/image" Target="../media/image246.png"/><Relationship Id="rId12" Type="http://schemas.openxmlformats.org/officeDocument/2006/relationships/image" Target="../media/image25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png"/><Relationship Id="rId11" Type="http://schemas.openxmlformats.org/officeDocument/2006/relationships/image" Target="../media/image250.png"/><Relationship Id="rId5" Type="http://schemas.openxmlformats.org/officeDocument/2006/relationships/image" Target="../media/image244.png"/><Relationship Id="rId15" Type="http://schemas.openxmlformats.org/officeDocument/2006/relationships/image" Target="../media/image254.png"/><Relationship Id="rId10" Type="http://schemas.openxmlformats.org/officeDocument/2006/relationships/image" Target="../media/image249.png"/><Relationship Id="rId4" Type="http://schemas.openxmlformats.org/officeDocument/2006/relationships/image" Target="../media/image243.png"/><Relationship Id="rId9" Type="http://schemas.openxmlformats.org/officeDocument/2006/relationships/image" Target="../media/image248.png"/><Relationship Id="rId14" Type="http://schemas.openxmlformats.org/officeDocument/2006/relationships/image" Target="../media/image25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oleObject" Target="../embeddings/oleObject184.bin"/><Relationship Id="rId7" Type="http://schemas.openxmlformats.org/officeDocument/2006/relationships/image" Target="../media/image2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25.png"/><Relationship Id="rId5" Type="http://schemas.openxmlformats.org/officeDocument/2006/relationships/slide" Target="slide2.xml"/><Relationship Id="rId10" Type="http://schemas.openxmlformats.org/officeDocument/2006/relationships/image" Target="../media/image262.png"/><Relationship Id="rId4" Type="http://schemas.openxmlformats.org/officeDocument/2006/relationships/image" Target="../media/image211.wmf"/><Relationship Id="rId9" Type="http://schemas.openxmlformats.org/officeDocument/2006/relationships/image" Target="../media/image26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3" Type="http://schemas.openxmlformats.org/officeDocument/2006/relationships/slide" Target="slide2.xml"/><Relationship Id="rId7" Type="http://schemas.openxmlformats.org/officeDocument/2006/relationships/image" Target="../media/image26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5.png"/><Relationship Id="rId5" Type="http://schemas.openxmlformats.org/officeDocument/2006/relationships/image" Target="../media/image264.png"/><Relationship Id="rId4" Type="http://schemas.openxmlformats.org/officeDocument/2006/relationships/image" Target="../media/image263.png"/><Relationship Id="rId9" Type="http://schemas.openxmlformats.org/officeDocument/2006/relationships/image" Target="../media/image26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png"/><Relationship Id="rId13" Type="http://schemas.openxmlformats.org/officeDocument/2006/relationships/image" Target="../media/image277.png"/><Relationship Id="rId3" Type="http://schemas.openxmlformats.org/officeDocument/2006/relationships/slide" Target="slide2.xml"/><Relationship Id="rId7" Type="http://schemas.openxmlformats.org/officeDocument/2006/relationships/image" Target="../media/image271.png"/><Relationship Id="rId12" Type="http://schemas.openxmlformats.org/officeDocument/2006/relationships/image" Target="../media/image27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275.png"/><Relationship Id="rId5" Type="http://schemas.openxmlformats.org/officeDocument/2006/relationships/image" Target="../media/image269.png"/><Relationship Id="rId10" Type="http://schemas.openxmlformats.org/officeDocument/2006/relationships/image" Target="../media/image274.png"/><Relationship Id="rId4" Type="http://schemas.openxmlformats.org/officeDocument/2006/relationships/image" Target="../media/image263.png"/><Relationship Id="rId9" Type="http://schemas.openxmlformats.org/officeDocument/2006/relationships/image" Target="../media/image27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13" Type="http://schemas.openxmlformats.org/officeDocument/2006/relationships/image" Target="../media/image286.png"/><Relationship Id="rId3" Type="http://schemas.openxmlformats.org/officeDocument/2006/relationships/slide" Target="slide2.xml"/><Relationship Id="rId7" Type="http://schemas.openxmlformats.org/officeDocument/2006/relationships/image" Target="../media/image280.png"/><Relationship Id="rId12" Type="http://schemas.openxmlformats.org/officeDocument/2006/relationships/image" Target="../media/image28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11" Type="http://schemas.openxmlformats.org/officeDocument/2006/relationships/image" Target="../media/image284.png"/><Relationship Id="rId5" Type="http://schemas.openxmlformats.org/officeDocument/2006/relationships/image" Target="../media/image278.png"/><Relationship Id="rId10" Type="http://schemas.openxmlformats.org/officeDocument/2006/relationships/image" Target="../media/image283.png"/><Relationship Id="rId4" Type="http://schemas.openxmlformats.org/officeDocument/2006/relationships/image" Target="../media/image263.png"/><Relationship Id="rId9" Type="http://schemas.openxmlformats.org/officeDocument/2006/relationships/image" Target="../media/image282.png"/><Relationship Id="rId14" Type="http://schemas.openxmlformats.org/officeDocument/2006/relationships/image" Target="../media/image28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slide" Target="slide2.xml"/><Relationship Id="rId7" Type="http://schemas.openxmlformats.org/officeDocument/2006/relationships/image" Target="../media/image29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9.png"/><Relationship Id="rId11" Type="http://schemas.openxmlformats.org/officeDocument/2006/relationships/image" Target="../media/image294.png"/><Relationship Id="rId5" Type="http://schemas.openxmlformats.org/officeDocument/2006/relationships/image" Target="../media/image288.png"/><Relationship Id="rId10" Type="http://schemas.openxmlformats.org/officeDocument/2006/relationships/image" Target="../media/image293.png"/><Relationship Id="rId4" Type="http://schemas.openxmlformats.org/officeDocument/2006/relationships/image" Target="../media/image263.png"/><Relationship Id="rId9" Type="http://schemas.openxmlformats.org/officeDocument/2006/relationships/image" Target="../media/image29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13" Type="http://schemas.openxmlformats.org/officeDocument/2006/relationships/image" Target="../media/image303.png"/><Relationship Id="rId3" Type="http://schemas.openxmlformats.org/officeDocument/2006/relationships/slide" Target="slide2.xml"/><Relationship Id="rId7" Type="http://schemas.openxmlformats.org/officeDocument/2006/relationships/image" Target="../media/image297.png"/><Relationship Id="rId12" Type="http://schemas.openxmlformats.org/officeDocument/2006/relationships/image" Target="../media/image30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6.png"/><Relationship Id="rId11" Type="http://schemas.openxmlformats.org/officeDocument/2006/relationships/image" Target="../media/image301.png"/><Relationship Id="rId5" Type="http://schemas.openxmlformats.org/officeDocument/2006/relationships/image" Target="../media/image295.png"/><Relationship Id="rId10" Type="http://schemas.openxmlformats.org/officeDocument/2006/relationships/image" Target="../media/image300.png"/><Relationship Id="rId4" Type="http://schemas.openxmlformats.org/officeDocument/2006/relationships/image" Target="../media/image263.png"/><Relationship Id="rId9" Type="http://schemas.openxmlformats.org/officeDocument/2006/relationships/image" Target="../media/image29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30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5.png"/><Relationship Id="rId5" Type="http://schemas.openxmlformats.org/officeDocument/2006/relationships/image" Target="../media/image304.png"/><Relationship Id="rId4" Type="http://schemas.openxmlformats.org/officeDocument/2006/relationships/image" Target="../media/image26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15.png"/><Relationship Id="rId3" Type="http://schemas.openxmlformats.org/officeDocument/2006/relationships/image" Target="../media/image308.png"/><Relationship Id="rId7" Type="http://schemas.openxmlformats.org/officeDocument/2006/relationships/image" Target="../media/image263.png"/><Relationship Id="rId12" Type="http://schemas.openxmlformats.org/officeDocument/2006/relationships/image" Target="../media/image314.png"/><Relationship Id="rId17" Type="http://schemas.openxmlformats.org/officeDocument/2006/relationships/image" Target="../media/image2000.png"/><Relationship Id="rId2" Type="http://schemas.openxmlformats.org/officeDocument/2006/relationships/image" Target="../media/image307.png"/><Relationship Id="rId16" Type="http://schemas.openxmlformats.org/officeDocument/2006/relationships/image" Target="../media/image31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313.png"/><Relationship Id="rId5" Type="http://schemas.openxmlformats.org/officeDocument/2006/relationships/slide" Target="slide2.xml"/><Relationship Id="rId15" Type="http://schemas.openxmlformats.org/officeDocument/2006/relationships/image" Target="../media/image317.png"/><Relationship Id="rId10" Type="http://schemas.openxmlformats.org/officeDocument/2006/relationships/image" Target="../media/image312.png"/><Relationship Id="rId4" Type="http://schemas.openxmlformats.org/officeDocument/2006/relationships/image" Target="../media/image309.png"/><Relationship Id="rId9" Type="http://schemas.openxmlformats.org/officeDocument/2006/relationships/image" Target="../media/image311.png"/><Relationship Id="rId14" Type="http://schemas.openxmlformats.org/officeDocument/2006/relationships/image" Target="../media/image31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png"/><Relationship Id="rId13" Type="http://schemas.openxmlformats.org/officeDocument/2006/relationships/image" Target="../media/image327.png"/><Relationship Id="rId3" Type="http://schemas.openxmlformats.org/officeDocument/2006/relationships/slide" Target="slide2.xml"/><Relationship Id="rId7" Type="http://schemas.openxmlformats.org/officeDocument/2006/relationships/image" Target="../media/image321.png"/><Relationship Id="rId12" Type="http://schemas.openxmlformats.org/officeDocument/2006/relationships/image" Target="../media/image326.png"/><Relationship Id="rId2" Type="http://schemas.openxmlformats.org/officeDocument/2006/relationships/slide" Target="slide2.xml"/><Relationship Id="rId16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325.png"/><Relationship Id="rId5" Type="http://schemas.openxmlformats.org/officeDocument/2006/relationships/image" Target="../media/image319.png"/><Relationship Id="rId15" Type="http://schemas.openxmlformats.org/officeDocument/2006/relationships/image" Target="../media/image329.png"/><Relationship Id="rId10" Type="http://schemas.openxmlformats.org/officeDocument/2006/relationships/image" Target="../media/image324.png"/><Relationship Id="rId4" Type="http://schemas.openxmlformats.org/officeDocument/2006/relationships/image" Target="../media/image263.png"/><Relationship Id="rId9" Type="http://schemas.openxmlformats.org/officeDocument/2006/relationships/image" Target="../media/image323.png"/><Relationship Id="rId14" Type="http://schemas.openxmlformats.org/officeDocument/2006/relationships/image" Target="../media/image32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png"/><Relationship Id="rId13" Type="http://schemas.openxmlformats.org/officeDocument/2006/relationships/image" Target="../media/image338.png"/><Relationship Id="rId18" Type="http://schemas.openxmlformats.org/officeDocument/2006/relationships/image" Target="../media/image343.png"/><Relationship Id="rId3" Type="http://schemas.openxmlformats.org/officeDocument/2006/relationships/slide" Target="slide2.xml"/><Relationship Id="rId21" Type="http://schemas.openxmlformats.org/officeDocument/2006/relationships/image" Target="../media/image346.png"/><Relationship Id="rId7" Type="http://schemas.openxmlformats.org/officeDocument/2006/relationships/image" Target="../media/image332.png"/><Relationship Id="rId12" Type="http://schemas.openxmlformats.org/officeDocument/2006/relationships/image" Target="../media/image337.png"/><Relationship Id="rId17" Type="http://schemas.openxmlformats.org/officeDocument/2006/relationships/image" Target="../media/image342.png"/><Relationship Id="rId2" Type="http://schemas.openxmlformats.org/officeDocument/2006/relationships/slide" Target="slide2.xml"/><Relationship Id="rId16" Type="http://schemas.openxmlformats.org/officeDocument/2006/relationships/image" Target="../media/image341.png"/><Relationship Id="rId20" Type="http://schemas.openxmlformats.org/officeDocument/2006/relationships/image" Target="../media/image3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336.png"/><Relationship Id="rId5" Type="http://schemas.openxmlformats.org/officeDocument/2006/relationships/image" Target="../media/image319.png"/><Relationship Id="rId15" Type="http://schemas.openxmlformats.org/officeDocument/2006/relationships/image" Target="../media/image340.png"/><Relationship Id="rId10" Type="http://schemas.openxmlformats.org/officeDocument/2006/relationships/image" Target="../media/image335.png"/><Relationship Id="rId19" Type="http://schemas.openxmlformats.org/officeDocument/2006/relationships/image" Target="../media/image344.png"/><Relationship Id="rId4" Type="http://schemas.openxmlformats.org/officeDocument/2006/relationships/image" Target="../media/image263.png"/><Relationship Id="rId9" Type="http://schemas.openxmlformats.org/officeDocument/2006/relationships/image" Target="../media/image334.png"/><Relationship Id="rId14" Type="http://schemas.openxmlformats.org/officeDocument/2006/relationships/image" Target="../media/image3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26032;&#24314;&#25991;&#20214;&#22841;/2&#65293;2.PPT#1. &#24187;&#28783;&#29255; 1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../&#26032;&#24314;&#25991;&#20214;&#22841;/2&#65293;3.ppt#1. &#24187;&#28783;&#29255; 1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55.png"/><Relationship Id="rId21" Type="http://schemas.openxmlformats.org/officeDocument/2006/relationships/image" Target="../media/image42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410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3.emf"/><Relationship Id="rId26" Type="http://schemas.openxmlformats.org/officeDocument/2006/relationships/image" Target="../media/image25.emf"/><Relationship Id="rId3" Type="http://schemas.openxmlformats.org/officeDocument/2006/relationships/image" Target="../media/image59.png"/><Relationship Id="rId21" Type="http://schemas.openxmlformats.org/officeDocument/2006/relationships/image" Target="../media/image48.png"/><Relationship Id="rId7" Type="http://schemas.openxmlformats.org/officeDocument/2006/relationships/image" Target="../media/image18.emf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5.bin"/><Relationship Id="rId33" Type="http://schemas.openxmlformats.org/officeDocument/2006/relationships/image" Target="../media/image66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2.emf"/><Relationship Id="rId20" Type="http://schemas.openxmlformats.org/officeDocument/2006/relationships/image" Target="../media/image61.png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4.emf"/><Relationship Id="rId32" Type="http://schemas.openxmlformats.org/officeDocument/2006/relationships/image" Target="../media/image65.png"/><Relationship Id="rId5" Type="http://schemas.openxmlformats.org/officeDocument/2006/relationships/image" Target="../media/image17.emf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26.wmf"/><Relationship Id="rId10" Type="http://schemas.openxmlformats.org/officeDocument/2006/relationships/slide" Target="slide2.xml"/><Relationship Id="rId19" Type="http://schemas.openxmlformats.org/officeDocument/2006/relationships/image" Target="../media/image60.png"/><Relationship Id="rId31" Type="http://schemas.openxmlformats.org/officeDocument/2006/relationships/image" Target="../media/image64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emf"/><Relationship Id="rId14" Type="http://schemas.openxmlformats.org/officeDocument/2006/relationships/image" Target="../media/image21.emf"/><Relationship Id="rId22" Type="http://schemas.openxmlformats.org/officeDocument/2006/relationships/image" Target="../media/image63.png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27.wmf"/><Relationship Id="rId8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oleObject" Target="../embeddings/oleObject28.bin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slide" Target="slide2.xml"/><Relationship Id="rId10" Type="http://schemas.openxmlformats.org/officeDocument/2006/relationships/image" Target="../media/image72.png"/><Relationship Id="rId4" Type="http://schemas.openxmlformats.org/officeDocument/2006/relationships/image" Target="../media/image28.wmf"/><Relationship Id="rId9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83" name="Text Box 4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857500" y="804421"/>
            <a:ext cx="731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 定积分的应用</a:t>
            </a:r>
          </a:p>
        </p:txBody>
      </p:sp>
      <p:sp>
        <p:nvSpPr>
          <p:cNvPr id="138295" name="Rectangle 55"/>
          <p:cNvSpPr>
            <a:spLocks noChangeArrowheads="1"/>
          </p:cNvSpPr>
          <p:nvPr/>
        </p:nvSpPr>
        <p:spPr bwMode="auto">
          <a:xfrm>
            <a:off x="2997200" y="1916441"/>
            <a:ext cx="7035800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3600" dirty="0">
                <a:latin typeface="Times New Roman" panose="02020603050405020304" pitchFamily="18" charset="0"/>
              </a:rPr>
              <a:t>用定积分的思想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3200" dirty="0">
                <a:latin typeface="Times New Roman" panose="02020603050405020304" pitchFamily="18" charset="0"/>
              </a:rPr>
              <a:t>(1)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计算平面图形的</a:t>
            </a:r>
            <a:r>
              <a:rPr kumimoji="1" lang="zh-CN" altLang="en-US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面积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特殊立体图形的</a:t>
            </a:r>
            <a:r>
              <a:rPr kumimoji="1" lang="zh-CN" altLang="en-US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体积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平面曲线的</a:t>
            </a:r>
            <a:r>
              <a:rPr kumimoji="1" lang="zh-CN" altLang="en-US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长度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kumimoji="1" lang="en-US" altLang="zh-CN" sz="32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3200" dirty="0">
                <a:latin typeface="Times New Roman" panose="02020603050405020304" pitchFamily="18" charset="0"/>
              </a:rPr>
              <a:t>(2)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在物理学上的</a:t>
            </a:r>
            <a:r>
              <a:rPr kumimoji="1" lang="zh-CN" altLang="en-US" sz="3200" dirty="0" smtClean="0">
                <a:latin typeface="Times New Roman" panose="02020603050405020304" pitchFamily="18" charset="0"/>
              </a:rPr>
              <a:t>应用</a:t>
            </a:r>
            <a:r>
              <a:rPr kumimoji="1" lang="en-US" altLang="zh-CN" sz="3200" dirty="0" smtClean="0">
                <a:latin typeface="Times New Roman" panose="02020603050405020304" pitchFamily="18" charset="0"/>
              </a:rPr>
              <a:t>.</a:t>
            </a:r>
            <a:endParaRPr kumimoji="1"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CCF7-371D-434A-AE87-C2B1A4E18565}" type="datetime11">
              <a:rPr lang="zh-CN" altLang="en-US" smtClean="0"/>
              <a:t>13:21:50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2" name="Group 2"/>
          <p:cNvGrpSpPr>
            <a:grpSpLocks/>
          </p:cNvGrpSpPr>
          <p:nvPr/>
        </p:nvGrpSpPr>
        <p:grpSpPr bwMode="auto">
          <a:xfrm>
            <a:off x="7327798" y="2082699"/>
            <a:ext cx="2827338" cy="1668463"/>
            <a:chOff x="3402" y="1058"/>
            <a:chExt cx="1781" cy="1051"/>
          </a:xfrm>
        </p:grpSpPr>
        <p:sp>
          <p:nvSpPr>
            <p:cNvPr id="194563" name="Oval 3"/>
            <p:cNvSpPr>
              <a:spLocks noChangeArrowheads="1"/>
            </p:cNvSpPr>
            <p:nvPr/>
          </p:nvSpPr>
          <p:spPr bwMode="auto">
            <a:xfrm>
              <a:off x="3402" y="1245"/>
              <a:ext cx="1632" cy="864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564" name="Object 4"/>
            <p:cNvGraphicFramePr>
              <a:graphicFrameLocks noChangeAspect="1"/>
            </p:cNvGraphicFramePr>
            <p:nvPr/>
          </p:nvGraphicFramePr>
          <p:xfrm>
            <a:off x="5047" y="1728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46" name="Equation" r:id="rId3" imgW="228600" imgH="241200" progId="Equation.3">
                    <p:embed/>
                  </p:oleObj>
                </mc:Choice>
                <mc:Fallback>
                  <p:oleObj name="Equation" r:id="rId3" imgW="228600" imgH="241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7" y="1728"/>
                          <a:ext cx="13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65" name="Object 5"/>
            <p:cNvGraphicFramePr>
              <a:graphicFrameLocks noChangeAspect="1"/>
            </p:cNvGraphicFramePr>
            <p:nvPr/>
          </p:nvGraphicFramePr>
          <p:xfrm>
            <a:off x="4272" y="1058"/>
            <a:ext cx="13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47" name="Equation" r:id="rId5" imgW="215640" imgH="317160" progId="Equation.3">
                    <p:embed/>
                  </p:oleObj>
                </mc:Choice>
                <mc:Fallback>
                  <p:oleObj name="Equation" r:id="rId5" imgW="215640" imgH="3171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58"/>
                          <a:ext cx="130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566" name="Arc 6"/>
          <p:cNvSpPr>
            <a:spLocks/>
          </p:cNvSpPr>
          <p:nvPr/>
        </p:nvSpPr>
        <p:spPr bwMode="auto">
          <a:xfrm>
            <a:off x="8634311" y="2384324"/>
            <a:ext cx="1295400" cy="6842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0066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4567" name="Group 7"/>
          <p:cNvGrpSpPr>
            <a:grpSpLocks/>
          </p:cNvGrpSpPr>
          <p:nvPr/>
        </p:nvGrpSpPr>
        <p:grpSpPr bwMode="auto">
          <a:xfrm>
            <a:off x="7108724" y="1846161"/>
            <a:ext cx="3490913" cy="2159000"/>
            <a:chOff x="3264" y="909"/>
            <a:chExt cx="2199" cy="1360"/>
          </a:xfrm>
        </p:grpSpPr>
        <p:graphicFrame>
          <p:nvGraphicFramePr>
            <p:cNvPr id="194568" name="Object 8"/>
            <p:cNvGraphicFramePr>
              <a:graphicFrameLocks noChangeAspect="1"/>
            </p:cNvGraphicFramePr>
            <p:nvPr/>
          </p:nvGraphicFramePr>
          <p:xfrm>
            <a:off x="5280" y="1730"/>
            <a:ext cx="183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48" name="Equation" r:id="rId7" imgW="304560" imgH="317160" progId="Equation.3">
                    <p:embed/>
                  </p:oleObj>
                </mc:Choice>
                <mc:Fallback>
                  <p:oleObj name="Equation" r:id="rId7" imgW="30456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730"/>
                          <a:ext cx="183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69" name="Object 9"/>
            <p:cNvGraphicFramePr>
              <a:graphicFrameLocks noChangeAspect="1"/>
            </p:cNvGraphicFramePr>
            <p:nvPr/>
          </p:nvGraphicFramePr>
          <p:xfrm>
            <a:off x="4071" y="1728"/>
            <a:ext cx="12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49" name="Equation" r:id="rId9" imgW="215640" imgH="241200" progId="Equation.3">
                    <p:embed/>
                  </p:oleObj>
                </mc:Choice>
                <mc:Fallback>
                  <p:oleObj name="Equation" r:id="rId9" imgW="215640" imgH="241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1728"/>
                          <a:ext cx="129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70" name="Object 10"/>
            <p:cNvGraphicFramePr>
              <a:graphicFrameLocks noChangeAspect="1"/>
            </p:cNvGraphicFramePr>
            <p:nvPr/>
          </p:nvGraphicFramePr>
          <p:xfrm>
            <a:off x="4032" y="914"/>
            <a:ext cx="15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50" name="Equation" r:id="rId11" imgW="253800" imgH="317160" progId="Equation.3">
                    <p:embed/>
                  </p:oleObj>
                </mc:Choice>
                <mc:Fallback>
                  <p:oleObj name="Equation" r:id="rId11" imgW="253800" imgH="3171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914"/>
                          <a:ext cx="153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571" name="Line 11"/>
            <p:cNvSpPr>
              <a:spLocks noChangeShapeType="1"/>
            </p:cNvSpPr>
            <p:nvPr/>
          </p:nvSpPr>
          <p:spPr bwMode="auto">
            <a:xfrm>
              <a:off x="3264" y="1677"/>
              <a:ext cx="21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72" name="Line 12"/>
            <p:cNvSpPr>
              <a:spLocks noChangeShapeType="1"/>
            </p:cNvSpPr>
            <p:nvPr/>
          </p:nvSpPr>
          <p:spPr bwMode="auto">
            <a:xfrm flipV="1">
              <a:off x="4218" y="909"/>
              <a:ext cx="0" cy="1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4573" name="Group 13"/>
          <p:cNvGrpSpPr>
            <a:grpSpLocks/>
          </p:cNvGrpSpPr>
          <p:nvPr/>
        </p:nvGrpSpPr>
        <p:grpSpPr bwMode="auto">
          <a:xfrm>
            <a:off x="8720037" y="2385911"/>
            <a:ext cx="217487" cy="989012"/>
            <a:chOff x="4279" y="1249"/>
            <a:chExt cx="137" cy="623"/>
          </a:xfrm>
        </p:grpSpPr>
        <p:sp>
          <p:nvSpPr>
            <p:cNvPr id="194574" name="Line 14"/>
            <p:cNvSpPr>
              <a:spLocks noChangeShapeType="1"/>
            </p:cNvSpPr>
            <p:nvPr/>
          </p:nvSpPr>
          <p:spPr bwMode="auto">
            <a:xfrm>
              <a:off x="4342" y="1249"/>
              <a:ext cx="0" cy="43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575" name="Object 15"/>
            <p:cNvGraphicFramePr>
              <a:graphicFrameLocks noChangeAspect="1"/>
            </p:cNvGraphicFramePr>
            <p:nvPr/>
          </p:nvGraphicFramePr>
          <p:xfrm>
            <a:off x="4279" y="1729"/>
            <a:ext cx="13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51" name="Equation" r:id="rId13" imgW="228600" imgH="241200" progId="Equation.3">
                    <p:embed/>
                  </p:oleObj>
                </mc:Choice>
                <mc:Fallback>
                  <p:oleObj name="Equation" r:id="rId13" imgW="228600" imgH="241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1729"/>
                          <a:ext cx="137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576" name="Rectangle 16"/>
          <p:cNvSpPr>
            <a:spLocks noChangeArrowheads="1"/>
          </p:cNvSpPr>
          <p:nvPr/>
        </p:nvSpPr>
        <p:spPr bwMode="auto">
          <a:xfrm>
            <a:off x="8818461" y="2384324"/>
            <a:ext cx="228600" cy="684213"/>
          </a:xfrm>
          <a:prstGeom prst="rec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7" name="Rectangle 17"/>
          <p:cNvSpPr>
            <a:spLocks noChangeArrowheads="1"/>
          </p:cNvSpPr>
          <p:nvPr/>
        </p:nvSpPr>
        <p:spPr bwMode="auto">
          <a:xfrm>
            <a:off x="2079523" y="1041620"/>
            <a:ext cx="266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dirty="0" smtClean="0">
                <a:solidFill>
                  <a:schemeClr val="tx1"/>
                </a:solidFill>
                <a:ea typeface="黑体" panose="02010609060101010101" pitchFamily="49" charset="-122"/>
              </a:rPr>
              <a:t>求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椭圆</a:t>
            </a:r>
          </a:p>
        </p:txBody>
      </p:sp>
      <p:graphicFrame>
        <p:nvGraphicFramePr>
          <p:cNvPr id="1945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755213"/>
              </p:ext>
            </p:extLst>
          </p:nvPr>
        </p:nvGraphicFramePr>
        <p:xfrm>
          <a:off x="3160559" y="878127"/>
          <a:ext cx="1406627" cy="808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2" name="Equation" r:id="rId15" imgW="1701720" imgH="977760" progId="Equation.3">
                  <p:embed/>
                </p:oleObj>
              </mc:Choice>
              <mc:Fallback>
                <p:oleObj name="Equation" r:id="rId15" imgW="1701720" imgH="9777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559" y="878127"/>
                        <a:ext cx="1406627" cy="8082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9" name="Text Box 19"/>
          <p:cNvSpPr txBox="1">
            <a:spLocks noChangeArrowheads="1"/>
          </p:cNvSpPr>
          <p:nvPr/>
        </p:nvSpPr>
        <p:spPr bwMode="auto">
          <a:xfrm>
            <a:off x="2078561" y="2396174"/>
            <a:ext cx="2242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利用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对称性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  <a:endParaRPr kumimoji="1"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945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472053"/>
              </p:ext>
            </p:extLst>
          </p:nvPr>
        </p:nvGraphicFramePr>
        <p:xfrm>
          <a:off x="2387600" y="1912674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3" name="Equation" r:id="rId17" imgW="1498320" imgH="406080" progId="Equation.3">
                  <p:embed/>
                </p:oleObj>
              </mc:Choice>
              <mc:Fallback>
                <p:oleObj name="Equation" r:id="rId17" imgW="149832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1912674"/>
                        <a:ext cx="1498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1" name="Text Box 21"/>
          <p:cNvSpPr txBox="1">
            <a:spLocks noChangeArrowheads="1"/>
          </p:cNvSpPr>
          <p:nvPr/>
        </p:nvSpPr>
        <p:spPr bwMode="auto">
          <a:xfrm>
            <a:off x="4567186" y="1117850"/>
            <a:ext cx="449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所围图形的面积 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</a:p>
        </p:txBody>
      </p:sp>
      <p:graphicFrame>
        <p:nvGraphicFramePr>
          <p:cNvPr id="1945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391222"/>
              </p:ext>
            </p:extLst>
          </p:nvPr>
        </p:nvGraphicFramePr>
        <p:xfrm>
          <a:off x="4315177" y="2231876"/>
          <a:ext cx="190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4" name="Equation" r:id="rId19" imgW="1904760" imgH="825480" progId="Equation.3">
                  <p:embed/>
                </p:oleObj>
              </mc:Choice>
              <mc:Fallback>
                <p:oleObj name="Equation" r:id="rId19" imgW="1904760" imgH="825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177" y="2231876"/>
                        <a:ext cx="1905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4" name="Text Box 24"/>
          <p:cNvSpPr txBox="1">
            <a:spLocks noChangeArrowheads="1"/>
          </p:cNvSpPr>
          <p:nvPr/>
        </p:nvSpPr>
        <p:spPr bwMode="auto">
          <a:xfrm>
            <a:off x="2079523" y="3070124"/>
            <a:ext cx="299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利用椭圆的参数方程</a:t>
            </a:r>
          </a:p>
        </p:txBody>
      </p:sp>
      <p:graphicFrame>
        <p:nvGraphicFramePr>
          <p:cNvPr id="19458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001368"/>
              </p:ext>
            </p:extLst>
          </p:nvPr>
        </p:nvGraphicFramePr>
        <p:xfrm>
          <a:off x="3286023" y="3614636"/>
          <a:ext cx="3784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5" name="Equation" r:id="rId21" imgW="3784320" imgH="888840" progId="Equation.3">
                  <p:embed/>
                </p:oleObj>
              </mc:Choice>
              <mc:Fallback>
                <p:oleObj name="Equation" r:id="rId21" imgW="3784320" imgH="8888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023" y="3614636"/>
                        <a:ext cx="3784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6" name="Text Box 26"/>
          <p:cNvSpPr txBox="1">
            <a:spLocks noChangeArrowheads="1"/>
          </p:cNvSpPr>
          <p:nvPr/>
        </p:nvSpPr>
        <p:spPr bwMode="auto">
          <a:xfrm>
            <a:off x="2078561" y="4467571"/>
            <a:ext cx="434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应用定积分换元法得</a:t>
            </a:r>
          </a:p>
        </p:txBody>
      </p:sp>
      <p:graphicFrame>
        <p:nvGraphicFramePr>
          <p:cNvPr id="19458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65535"/>
              </p:ext>
            </p:extLst>
          </p:nvPr>
        </p:nvGraphicFramePr>
        <p:xfrm>
          <a:off x="2893655" y="4862334"/>
          <a:ext cx="1257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6" name="Equation" r:id="rId23" imgW="1257120" imgH="863280" progId="Equation.3">
                  <p:embed/>
                </p:oleObj>
              </mc:Choice>
              <mc:Fallback>
                <p:oleObj name="Equation" r:id="rId23" imgW="1257120" imgH="8632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655" y="4862334"/>
                        <a:ext cx="1257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8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966726"/>
              </p:ext>
            </p:extLst>
          </p:nvPr>
        </p:nvGraphicFramePr>
        <p:xfrm>
          <a:off x="4166830" y="5065534"/>
          <a:ext cx="85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7" name="Equation" r:id="rId25" imgW="850680" imgH="330120" progId="Equation.3">
                  <p:embed/>
                </p:oleObj>
              </mc:Choice>
              <mc:Fallback>
                <p:oleObj name="Equation" r:id="rId25" imgW="850680" imgH="3301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830" y="5065534"/>
                        <a:ext cx="850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8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096253"/>
              </p:ext>
            </p:extLst>
          </p:nvPr>
        </p:nvGraphicFramePr>
        <p:xfrm>
          <a:off x="5087580" y="5063947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8" name="Equation" r:id="rId27" imgW="1803240" imgH="406080" progId="Equation.3">
                  <p:embed/>
                </p:oleObj>
              </mc:Choice>
              <mc:Fallback>
                <p:oleObj name="Equation" r:id="rId27" imgW="1803240" imgH="4060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580" y="5063947"/>
                        <a:ext cx="180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486655"/>
              </p:ext>
            </p:extLst>
          </p:nvPr>
        </p:nvGraphicFramePr>
        <p:xfrm>
          <a:off x="6992581" y="4786134"/>
          <a:ext cx="23971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9" name="Equation" r:id="rId29" imgW="2400120" imgH="863280" progId="Equation.3">
                  <p:embed/>
                </p:oleObj>
              </mc:Choice>
              <mc:Fallback>
                <p:oleObj name="Equation" r:id="rId29" imgW="2400120" imgH="8632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581" y="4786134"/>
                        <a:ext cx="23971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798791"/>
              </p:ext>
            </p:extLst>
          </p:nvPr>
        </p:nvGraphicFramePr>
        <p:xfrm>
          <a:off x="3152673" y="5858545"/>
          <a:ext cx="93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0" name="Equation" r:id="rId31" imgW="939600" imgH="406080" progId="Equation.3">
                  <p:embed/>
                </p:oleObj>
              </mc:Choice>
              <mc:Fallback>
                <p:oleObj name="Equation" r:id="rId31" imgW="93960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673" y="5858545"/>
                        <a:ext cx="939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935759"/>
              </p:ext>
            </p:extLst>
          </p:nvPr>
        </p:nvGraphicFramePr>
        <p:xfrm>
          <a:off x="4141687" y="5704559"/>
          <a:ext cx="4286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1" name="Equation" r:id="rId33" imgW="330120" imgH="533160" progId="Equation.3">
                  <p:embed/>
                </p:oleObj>
              </mc:Choice>
              <mc:Fallback>
                <p:oleObj name="Equation" r:id="rId33" imgW="330120" imgH="5331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687" y="5704559"/>
                        <a:ext cx="42862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325895"/>
              </p:ext>
            </p:extLst>
          </p:nvPr>
        </p:nvGraphicFramePr>
        <p:xfrm>
          <a:off x="4522687" y="5699795"/>
          <a:ext cx="477837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2" name="Equation" r:id="rId35" imgW="368280" imgH="545760" progId="Equation.3">
                  <p:embed/>
                </p:oleObj>
              </mc:Choice>
              <mc:Fallback>
                <p:oleObj name="Equation" r:id="rId35" imgW="368280" imgH="5457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687" y="5699795"/>
                        <a:ext cx="477837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023741"/>
              </p:ext>
            </p:extLst>
          </p:nvPr>
        </p:nvGraphicFramePr>
        <p:xfrm>
          <a:off x="5076723" y="5858545"/>
          <a:ext cx="977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3" name="Equation" r:id="rId37" imgW="977760" imgH="406080" progId="Equation.3">
                  <p:embed/>
                </p:oleObj>
              </mc:Choice>
              <mc:Fallback>
                <p:oleObj name="Equation" r:id="rId37" imgW="977760" imgH="4060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723" y="5858545"/>
                        <a:ext cx="977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5" name="Text Box 35"/>
          <p:cNvSpPr txBox="1">
            <a:spLocks noChangeArrowheads="1"/>
          </p:cNvSpPr>
          <p:nvPr/>
        </p:nvSpPr>
        <p:spPr bwMode="auto">
          <a:xfrm>
            <a:off x="6421961" y="5858545"/>
            <a:ext cx="4114800" cy="46166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当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时得圆面积公式</a:t>
            </a:r>
          </a:p>
        </p:txBody>
      </p:sp>
      <p:grpSp>
        <p:nvGrpSpPr>
          <p:cNvPr id="194596" name="Group 36"/>
          <p:cNvGrpSpPr>
            <a:grpSpLocks/>
          </p:cNvGrpSpPr>
          <p:nvPr/>
        </p:nvGrpSpPr>
        <p:grpSpPr bwMode="auto">
          <a:xfrm>
            <a:off x="8943873" y="2460523"/>
            <a:ext cx="939800" cy="915988"/>
            <a:chOff x="4439" y="1296"/>
            <a:chExt cx="592" cy="577"/>
          </a:xfrm>
        </p:grpSpPr>
        <p:graphicFrame>
          <p:nvGraphicFramePr>
            <p:cNvPr id="194597" name="Object 37"/>
            <p:cNvGraphicFramePr>
              <a:graphicFrameLocks noChangeAspect="1"/>
            </p:cNvGraphicFramePr>
            <p:nvPr/>
          </p:nvGraphicFramePr>
          <p:xfrm>
            <a:off x="4439" y="1676"/>
            <a:ext cx="59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64" name="Equation" r:id="rId39" imgW="990360" imgH="330120" progId="Equation.3">
                    <p:embed/>
                  </p:oleObj>
                </mc:Choice>
                <mc:Fallback>
                  <p:oleObj name="Equation" r:id="rId39" imgW="990360" imgH="33012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9" y="1676"/>
                          <a:ext cx="592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598" name="Line 38"/>
            <p:cNvSpPr>
              <a:spLocks noChangeShapeType="1"/>
            </p:cNvSpPr>
            <p:nvPr/>
          </p:nvSpPr>
          <p:spPr bwMode="auto">
            <a:xfrm flipV="1">
              <a:off x="4502" y="1296"/>
              <a:ext cx="0" cy="38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C11D-A87E-4073-9AAD-EE887BD13F5F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42" name="Rectangle 440"/>
          <p:cNvSpPr>
            <a:spLocks noChangeArrowheads="1"/>
          </p:cNvSpPr>
          <p:nvPr/>
        </p:nvSpPr>
        <p:spPr bwMode="auto">
          <a:xfrm>
            <a:off x="754537" y="471406"/>
            <a:ext cx="3372963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一、平面图形的面积</a:t>
            </a:r>
          </a:p>
        </p:txBody>
      </p:sp>
      <p:sp>
        <p:nvSpPr>
          <p:cNvPr id="43" name="Text Box 10">
            <a:hlinkClick r:id="rId41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184833" y="1081453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1184833" y="1847205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6599238" y="700892"/>
                <a:ext cx="5560497" cy="966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 </m:t>
                    </m:r>
                    <m:r>
                      <a:rPr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d>
                          <m:dPr>
                            <m:ctrlPr>
                              <a:rPr lang="zh-CN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en-US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rad>
                          </m:e>
                        </m:d>
                        <m:r>
                          <m:rPr>
                            <m:nor/>
                          </m:rPr>
                          <a:rPr lang="zh-CN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CN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  </m:t>
                        </m:r>
                      </m:e>
                    </m:nary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ctrlPr>
                              <a:rPr lang="zh-CN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rad>
                          </m:e>
                        </m:d>
                        <m:r>
                          <m:rPr>
                            <m:nor/>
                          </m:rPr>
                          <a:rPr lang="zh-CN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CN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  </m:t>
                        </m:r>
                      </m:e>
                    </m:nary>
                  </m:oMath>
                </a14:m>
                <a:r>
                  <a:rPr lang="zh-CN" altLang="en-US" dirty="0" smtClean="0">
                    <a:solidFill>
                      <a:srgbClr val="0070C0"/>
                    </a:solidFill>
                  </a:rPr>
                  <a:t> 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38" y="700892"/>
                <a:ext cx="5560497" cy="96629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9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9" grpId="0" autoUpdateAnimBg="0"/>
      <p:bldP spid="194584" grpId="0" autoUpdateAnimBg="0"/>
      <p:bldP spid="194586" grpId="0" autoUpdateAnimBg="0"/>
      <p:bldP spid="194595" grpId="0" animBg="1" autoUpdateAnimBg="0"/>
      <p:bldP spid="45" grpId="0" animBg="1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6AC8-E3C4-48CC-8120-1CE0B078C227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1445547" y="911739"/>
            <a:ext cx="3613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、极坐标系情形</a:t>
            </a:r>
          </a:p>
        </p:txBody>
      </p:sp>
      <p:sp>
        <p:nvSpPr>
          <p:cNvPr id="4" name="Rectangle 440"/>
          <p:cNvSpPr>
            <a:spLocks noChangeArrowheads="1"/>
          </p:cNvSpPr>
          <p:nvPr/>
        </p:nvSpPr>
        <p:spPr bwMode="auto">
          <a:xfrm>
            <a:off x="754537" y="471406"/>
            <a:ext cx="3372963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一、平面图形的面积</a:t>
            </a:r>
          </a:p>
        </p:txBody>
      </p:sp>
      <p:sp>
        <p:nvSpPr>
          <p:cNvPr id="5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1966451" y="1386221"/>
                <a:ext cx="8957188" cy="2751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某些平面图形，用极坐标来计算它的面积比较方便</a:t>
                </a:r>
                <a:r>
                  <a:rPr lang="en-US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平面内取一个定点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叫做</a:t>
                </a:r>
                <a:r>
                  <a:rPr lang="zh-CN" altLang="zh-CN" sz="2400" b="1" kern="100" dirty="0">
                    <a:solidFill>
                      <a:srgbClr val="53813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极点</a:t>
                </a:r>
                <a:r>
                  <a:rPr lang="en-US" altLang="zh-CN" sz="2400" kern="1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引一条射线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叫做</a:t>
                </a:r>
                <a:r>
                  <a:rPr lang="zh-CN" altLang="zh-CN" sz="2400" b="1" kern="100" dirty="0">
                    <a:solidFill>
                      <a:srgbClr val="53813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极轴</a:t>
                </a:r>
                <a:r>
                  <a:rPr lang="en-US" altLang="zh-CN" sz="2400" kern="1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再选一个长度单位和角度的正方向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通常取逆时针方向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). </a:t>
                </a:r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对于平面内的任意一点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表示线段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的长度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的角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叫做点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2400" b="1" kern="100" dirty="0">
                    <a:solidFill>
                      <a:srgbClr val="53813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极径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叫做点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2400" b="1" kern="100" dirty="0">
                    <a:solidFill>
                      <a:srgbClr val="53813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极角</a:t>
                </a:r>
                <a:r>
                  <a:rPr lang="en-US" altLang="zh-CN" sz="2400" kern="1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有序数对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就叫做点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2400" b="1" kern="100" dirty="0">
                    <a:solidFill>
                      <a:srgbClr val="53813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极坐标</a:t>
                </a:r>
                <a:r>
                  <a:rPr lang="en-US" altLang="zh-CN" sz="2400" kern="1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这样建立的坐标系叫做</a:t>
                </a:r>
                <a:r>
                  <a:rPr lang="zh-CN" altLang="zh-CN" sz="2400" b="1" kern="100" dirty="0">
                    <a:solidFill>
                      <a:srgbClr val="53813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极坐标</a:t>
                </a:r>
                <a:r>
                  <a:rPr lang="zh-CN" altLang="zh-CN" sz="2400" b="1" kern="100" dirty="0" smtClean="0">
                    <a:solidFill>
                      <a:srgbClr val="53813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系</a:t>
                </a:r>
                <a:r>
                  <a:rPr lang="en-US" altLang="zh-CN" sz="2400" b="1" kern="100" dirty="0" smtClean="0">
                    <a:solidFill>
                      <a:srgbClr val="53813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51" y="1386221"/>
                <a:ext cx="8957188" cy="2751522"/>
              </a:xfrm>
              <a:prstGeom prst="rect">
                <a:avLst/>
              </a:prstGeom>
              <a:blipFill>
                <a:blip r:embed="rId3"/>
                <a:stretch>
                  <a:fillRect l="-1089" t="-442" r="-1770" b="-2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组合 81"/>
          <p:cNvGrpSpPr/>
          <p:nvPr/>
        </p:nvGrpSpPr>
        <p:grpSpPr>
          <a:xfrm>
            <a:off x="7301235" y="4518892"/>
            <a:ext cx="3737960" cy="1793449"/>
            <a:chOff x="3197291" y="4411981"/>
            <a:chExt cx="3737960" cy="1793449"/>
          </a:xfrm>
        </p:grpSpPr>
        <p:grpSp>
          <p:nvGrpSpPr>
            <p:cNvPr id="68" name="组合 67"/>
            <p:cNvGrpSpPr/>
            <p:nvPr/>
          </p:nvGrpSpPr>
          <p:grpSpPr>
            <a:xfrm>
              <a:off x="3197291" y="5795081"/>
              <a:ext cx="3737960" cy="410349"/>
              <a:chOff x="3312623" y="2934996"/>
              <a:chExt cx="3737960" cy="410349"/>
            </a:xfrm>
          </p:grpSpPr>
          <p:sp>
            <p:nvSpPr>
              <p:cNvPr id="69" name="Freeform 448"/>
              <p:cNvSpPr>
                <a:spLocks/>
              </p:cNvSpPr>
              <p:nvPr/>
            </p:nvSpPr>
            <p:spPr bwMode="auto">
              <a:xfrm>
                <a:off x="3419792" y="3049296"/>
                <a:ext cx="3311525" cy="0"/>
              </a:xfrm>
              <a:custGeom>
                <a:avLst/>
                <a:gdLst>
                  <a:gd name="T0" fmla="*/ 3567 w 5215"/>
                  <a:gd name="T1" fmla="*/ 0 h 2200"/>
                  <a:gd name="T2" fmla="*/ 0 w 5215"/>
                  <a:gd name="T3" fmla="*/ 2200 h 2200"/>
                  <a:gd name="T4" fmla="*/ 5215 w 5215"/>
                  <a:gd name="T5" fmla="*/ 2200 h 2200"/>
                  <a:gd name="connsiteX0" fmla="*/ 4060 w 10000"/>
                  <a:gd name="connsiteY0" fmla="*/ 0 h 11781"/>
                  <a:gd name="connsiteX1" fmla="*/ 0 w 10000"/>
                  <a:gd name="connsiteY1" fmla="*/ 11781 h 11781"/>
                  <a:gd name="connsiteX2" fmla="*/ 10000 w 10000"/>
                  <a:gd name="connsiteY2" fmla="*/ 11781 h 11781"/>
                  <a:gd name="connsiteX0" fmla="*/ 4060 w 10000"/>
                  <a:gd name="connsiteY0" fmla="*/ 0 h 11781"/>
                  <a:gd name="connsiteX1" fmla="*/ 0 w 10000"/>
                  <a:gd name="connsiteY1" fmla="*/ 11781 h 11781"/>
                  <a:gd name="connsiteX2" fmla="*/ 10000 w 10000"/>
                  <a:gd name="connsiteY2" fmla="*/ 11781 h 11781"/>
                  <a:gd name="connsiteX0" fmla="*/ 0 w 10000"/>
                  <a:gd name="connsiteY0" fmla="*/ 0 h 0"/>
                  <a:gd name="connsiteX1" fmla="*/ 10000 w 100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>
                    <a:moveTo>
                      <a:pt x="0" y="0"/>
                    </a:moveTo>
                    <a:lnTo>
                      <a:pt x="1000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defTabSz="609539"/>
                <a:endParaRPr lang="zh-CN" altLang="en-US">
                  <a:solidFill>
                    <a:prstClr val="black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0" name="Freeform 449"/>
              <p:cNvSpPr>
                <a:spLocks/>
              </p:cNvSpPr>
              <p:nvPr/>
            </p:nvSpPr>
            <p:spPr bwMode="auto">
              <a:xfrm>
                <a:off x="6693217" y="2992146"/>
                <a:ext cx="209550" cy="107950"/>
              </a:xfrm>
              <a:custGeom>
                <a:avLst/>
                <a:gdLst>
                  <a:gd name="T0" fmla="*/ 0 w 330"/>
                  <a:gd name="T1" fmla="*/ 170 h 170"/>
                  <a:gd name="T2" fmla="*/ 330 w 330"/>
                  <a:gd name="T3" fmla="*/ 80 h 170"/>
                  <a:gd name="T4" fmla="*/ 0 w 330"/>
                  <a:gd name="T5" fmla="*/ 0 h 170"/>
                  <a:gd name="T6" fmla="*/ 0 w 330"/>
                  <a:gd name="T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0" h="170">
                    <a:moveTo>
                      <a:pt x="0" y="170"/>
                    </a:moveTo>
                    <a:lnTo>
                      <a:pt x="330" y="80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defTabSz="609539"/>
                <a:endParaRPr lang="zh-CN" altLang="en-US">
                  <a:solidFill>
                    <a:prstClr val="black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1" name="Rectangle 454"/>
              <p:cNvSpPr>
                <a:spLocks noChangeArrowheads="1"/>
              </p:cNvSpPr>
              <p:nvPr/>
            </p:nvSpPr>
            <p:spPr bwMode="auto">
              <a:xfrm>
                <a:off x="6947991" y="2934996"/>
                <a:ext cx="10259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i="1" ker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x</a:t>
                </a:r>
                <a:endParaRPr lang="zh-CN" altLang="en-US" kern="1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72" name="Rectangle 455"/>
              <p:cNvSpPr>
                <a:spLocks noChangeArrowheads="1"/>
              </p:cNvSpPr>
              <p:nvPr/>
            </p:nvSpPr>
            <p:spPr bwMode="auto">
              <a:xfrm>
                <a:off x="3312623" y="3068346"/>
                <a:ext cx="16671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i="1" ker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O</a:t>
                </a:r>
                <a:endParaRPr lang="zh-CN" altLang="en-US" kern="1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4008675" y="5471231"/>
              <a:ext cx="485155" cy="438150"/>
              <a:chOff x="4124007" y="2611146"/>
              <a:chExt cx="485155" cy="438150"/>
            </a:xfrm>
          </p:grpSpPr>
          <p:sp>
            <p:nvSpPr>
              <p:cNvPr id="74" name="Freeform 451"/>
              <p:cNvSpPr>
                <a:spLocks/>
              </p:cNvSpPr>
              <p:nvPr/>
            </p:nvSpPr>
            <p:spPr bwMode="auto">
              <a:xfrm>
                <a:off x="4187507" y="2706396"/>
                <a:ext cx="88900" cy="342900"/>
              </a:xfrm>
              <a:custGeom>
                <a:avLst/>
                <a:gdLst>
                  <a:gd name="T0" fmla="*/ 0 w 140"/>
                  <a:gd name="T1" fmla="*/ 0 h 540"/>
                  <a:gd name="T2" fmla="*/ 0 w 140"/>
                  <a:gd name="T3" fmla="*/ 0 h 540"/>
                  <a:gd name="T4" fmla="*/ 60 w 140"/>
                  <a:gd name="T5" fmla="*/ 110 h 540"/>
                  <a:gd name="T6" fmla="*/ 110 w 140"/>
                  <a:gd name="T7" fmla="*/ 240 h 540"/>
                  <a:gd name="T8" fmla="*/ 130 w 140"/>
                  <a:gd name="T9" fmla="*/ 310 h 540"/>
                  <a:gd name="T10" fmla="*/ 140 w 140"/>
                  <a:gd name="T11" fmla="*/ 380 h 540"/>
                  <a:gd name="T12" fmla="*/ 140 w 140"/>
                  <a:gd name="T13" fmla="*/ 460 h 540"/>
                  <a:gd name="T14" fmla="*/ 140 w 140"/>
                  <a:gd name="T15" fmla="*/ 54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0" h="540">
                    <a:moveTo>
                      <a:pt x="0" y="0"/>
                    </a:moveTo>
                    <a:lnTo>
                      <a:pt x="0" y="0"/>
                    </a:lnTo>
                    <a:lnTo>
                      <a:pt x="60" y="110"/>
                    </a:lnTo>
                    <a:lnTo>
                      <a:pt x="110" y="240"/>
                    </a:lnTo>
                    <a:lnTo>
                      <a:pt x="130" y="310"/>
                    </a:lnTo>
                    <a:lnTo>
                      <a:pt x="140" y="380"/>
                    </a:lnTo>
                    <a:lnTo>
                      <a:pt x="140" y="460"/>
                    </a:lnTo>
                    <a:lnTo>
                      <a:pt x="140" y="54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defTabSz="609539"/>
                <a:endParaRPr lang="zh-CN" altLang="en-US">
                  <a:solidFill>
                    <a:prstClr val="black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5" name="Freeform 452"/>
              <p:cNvSpPr>
                <a:spLocks/>
              </p:cNvSpPr>
              <p:nvPr/>
            </p:nvSpPr>
            <p:spPr bwMode="auto">
              <a:xfrm>
                <a:off x="4124007" y="2611146"/>
                <a:ext cx="107950" cy="133350"/>
              </a:xfrm>
              <a:custGeom>
                <a:avLst/>
                <a:gdLst>
                  <a:gd name="T0" fmla="*/ 80 w 170"/>
                  <a:gd name="T1" fmla="*/ 210 h 210"/>
                  <a:gd name="T2" fmla="*/ 0 w 170"/>
                  <a:gd name="T3" fmla="*/ 0 h 210"/>
                  <a:gd name="T4" fmla="*/ 170 w 170"/>
                  <a:gd name="T5" fmla="*/ 150 h 210"/>
                  <a:gd name="T6" fmla="*/ 80 w 170"/>
                  <a:gd name="T7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" h="210">
                    <a:moveTo>
                      <a:pt x="80" y="210"/>
                    </a:moveTo>
                    <a:lnTo>
                      <a:pt x="0" y="0"/>
                    </a:lnTo>
                    <a:lnTo>
                      <a:pt x="170" y="150"/>
                    </a:lnTo>
                    <a:lnTo>
                      <a:pt x="80" y="2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defTabSz="609539"/>
                <a:endParaRPr lang="zh-CN" altLang="en-US">
                  <a:solidFill>
                    <a:prstClr val="black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310682" y="2658255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09539"/>
                <a:r>
                  <a:rPr lang="el-GR" altLang="zh-CN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θ</a:t>
                </a:r>
                <a:endParaRPr lang="zh-CN" altLang="en-US" i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304460" y="4411981"/>
              <a:ext cx="2968472" cy="1511688"/>
              <a:chOff x="3419792" y="1551896"/>
              <a:chExt cx="2968472" cy="1511688"/>
            </a:xfrm>
          </p:grpSpPr>
          <p:sp>
            <p:nvSpPr>
              <p:cNvPr id="78" name="Freeform 450"/>
              <p:cNvSpPr>
                <a:spLocks/>
              </p:cNvSpPr>
              <p:nvPr/>
            </p:nvSpPr>
            <p:spPr bwMode="auto">
              <a:xfrm>
                <a:off x="5646737" y="1607846"/>
                <a:ext cx="82550" cy="82550"/>
              </a:xfrm>
              <a:custGeom>
                <a:avLst/>
                <a:gdLst>
                  <a:gd name="T0" fmla="*/ 130 w 130"/>
                  <a:gd name="T1" fmla="*/ 70 h 130"/>
                  <a:gd name="T2" fmla="*/ 130 w 130"/>
                  <a:gd name="T3" fmla="*/ 70 h 130"/>
                  <a:gd name="T4" fmla="*/ 130 w 130"/>
                  <a:gd name="T5" fmla="*/ 90 h 130"/>
                  <a:gd name="T6" fmla="*/ 110 w 130"/>
                  <a:gd name="T7" fmla="*/ 110 h 130"/>
                  <a:gd name="T8" fmla="*/ 90 w 130"/>
                  <a:gd name="T9" fmla="*/ 130 h 130"/>
                  <a:gd name="T10" fmla="*/ 70 w 130"/>
                  <a:gd name="T11" fmla="*/ 130 h 130"/>
                  <a:gd name="T12" fmla="*/ 70 w 130"/>
                  <a:gd name="T13" fmla="*/ 130 h 130"/>
                  <a:gd name="T14" fmla="*/ 40 w 130"/>
                  <a:gd name="T15" fmla="*/ 130 h 130"/>
                  <a:gd name="T16" fmla="*/ 20 w 130"/>
                  <a:gd name="T17" fmla="*/ 110 h 130"/>
                  <a:gd name="T18" fmla="*/ 10 w 130"/>
                  <a:gd name="T19" fmla="*/ 90 h 130"/>
                  <a:gd name="T20" fmla="*/ 0 w 130"/>
                  <a:gd name="T21" fmla="*/ 70 h 130"/>
                  <a:gd name="T22" fmla="*/ 0 w 130"/>
                  <a:gd name="T23" fmla="*/ 70 h 130"/>
                  <a:gd name="T24" fmla="*/ 10 w 130"/>
                  <a:gd name="T25" fmla="*/ 40 h 130"/>
                  <a:gd name="T26" fmla="*/ 20 w 130"/>
                  <a:gd name="T27" fmla="*/ 20 h 130"/>
                  <a:gd name="T28" fmla="*/ 40 w 130"/>
                  <a:gd name="T29" fmla="*/ 0 h 130"/>
                  <a:gd name="T30" fmla="*/ 70 w 130"/>
                  <a:gd name="T31" fmla="*/ 0 h 130"/>
                  <a:gd name="T32" fmla="*/ 70 w 130"/>
                  <a:gd name="T33" fmla="*/ 0 h 130"/>
                  <a:gd name="T34" fmla="*/ 90 w 130"/>
                  <a:gd name="T35" fmla="*/ 0 h 130"/>
                  <a:gd name="T36" fmla="*/ 110 w 130"/>
                  <a:gd name="T37" fmla="*/ 20 h 130"/>
                  <a:gd name="T38" fmla="*/ 130 w 130"/>
                  <a:gd name="T39" fmla="*/ 40 h 130"/>
                  <a:gd name="T40" fmla="*/ 130 w 130"/>
                  <a:gd name="T41" fmla="*/ 70 h 130"/>
                  <a:gd name="T42" fmla="*/ 130 w 130"/>
                  <a:gd name="T43" fmla="*/ 7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0" h="130">
                    <a:moveTo>
                      <a:pt x="130" y="70"/>
                    </a:moveTo>
                    <a:lnTo>
                      <a:pt x="130" y="70"/>
                    </a:lnTo>
                    <a:lnTo>
                      <a:pt x="130" y="90"/>
                    </a:lnTo>
                    <a:lnTo>
                      <a:pt x="110" y="110"/>
                    </a:lnTo>
                    <a:lnTo>
                      <a:pt x="90" y="130"/>
                    </a:lnTo>
                    <a:lnTo>
                      <a:pt x="70" y="130"/>
                    </a:lnTo>
                    <a:lnTo>
                      <a:pt x="70" y="130"/>
                    </a:lnTo>
                    <a:lnTo>
                      <a:pt x="40" y="130"/>
                    </a:lnTo>
                    <a:lnTo>
                      <a:pt x="20" y="110"/>
                    </a:lnTo>
                    <a:lnTo>
                      <a:pt x="10" y="90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10" y="40"/>
                    </a:lnTo>
                    <a:lnTo>
                      <a:pt x="20" y="20"/>
                    </a:lnTo>
                    <a:lnTo>
                      <a:pt x="40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90" y="0"/>
                    </a:lnTo>
                    <a:lnTo>
                      <a:pt x="110" y="20"/>
                    </a:lnTo>
                    <a:lnTo>
                      <a:pt x="130" y="40"/>
                    </a:lnTo>
                    <a:lnTo>
                      <a:pt x="130" y="70"/>
                    </a:lnTo>
                    <a:lnTo>
                      <a:pt x="130" y="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6095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79" name="Rectangle 456"/>
              <p:cNvSpPr>
                <a:spLocks noChangeArrowheads="1"/>
              </p:cNvSpPr>
              <p:nvPr/>
            </p:nvSpPr>
            <p:spPr bwMode="auto">
              <a:xfrm>
                <a:off x="5729287" y="1551896"/>
                <a:ext cx="65897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>
                <a:spAutoFit/>
              </a:bodyPr>
              <a:lstStyle/>
              <a:p>
                <a:pPr marL="0" marR="0" lvl="0" indent="0" algn="just" defTabSz="6095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M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(</a:t>
                </a:r>
                <a:r>
                  <a:rPr kumimoji="0" 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r,</a:t>
                </a:r>
                <a:r>
                  <a:rPr kumimoji="0" lang="el-GR" altLang="zh-CN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θ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)</a:t>
                </a:r>
                <a:endParaRPr kumimoji="0" lang="zh-CN" altLang="en-US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 rot="19410223">
                <a:off x="4492047" y="1924560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6095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r</a:t>
                </a:r>
                <a:endParaRPr kumimoji="0" lang="zh-CN" alt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1" name="直接连接符 80"/>
              <p:cNvCxnSpPr>
                <a:stCxn id="69" idx="0"/>
                <a:endCxn id="78" idx="9"/>
              </p:cNvCxnSpPr>
              <p:nvPr/>
            </p:nvCxnSpPr>
            <p:spPr>
              <a:xfrm flipV="1">
                <a:off x="3419792" y="1664996"/>
                <a:ext cx="2233295" cy="1398588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</p:grpSp>
      <p:grpSp>
        <p:nvGrpSpPr>
          <p:cNvPr id="134" name="组合 133"/>
          <p:cNvGrpSpPr/>
          <p:nvPr/>
        </p:nvGrpSpPr>
        <p:grpSpPr>
          <a:xfrm>
            <a:off x="7241987" y="4037684"/>
            <a:ext cx="2493525" cy="2545715"/>
            <a:chOff x="7241987" y="4037684"/>
            <a:chExt cx="2493525" cy="2545715"/>
          </a:xfrm>
        </p:grpSpPr>
        <p:grpSp>
          <p:nvGrpSpPr>
            <p:cNvPr id="83" name="组合 82"/>
            <p:cNvGrpSpPr/>
            <p:nvPr/>
          </p:nvGrpSpPr>
          <p:grpSpPr>
            <a:xfrm>
              <a:off x="7263191" y="4037684"/>
              <a:ext cx="183376" cy="2545715"/>
              <a:chOff x="4706117" y="1427578"/>
              <a:chExt cx="183376" cy="2545715"/>
            </a:xfrm>
          </p:grpSpPr>
          <p:sp>
            <p:nvSpPr>
              <p:cNvPr id="84" name="Rectangle 465"/>
              <p:cNvSpPr>
                <a:spLocks noChangeArrowheads="1"/>
              </p:cNvSpPr>
              <p:nvPr/>
            </p:nvSpPr>
            <p:spPr bwMode="auto">
              <a:xfrm>
                <a:off x="4706117" y="1427578"/>
                <a:ext cx="10259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i="1" ker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y</a:t>
                </a:r>
                <a:endParaRPr lang="zh-CN" altLang="en-US" kern="1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85" name="Line 468"/>
              <p:cNvCxnSpPr>
                <a:cxnSpLocks noChangeShapeType="1"/>
              </p:cNvCxnSpPr>
              <p:nvPr/>
            </p:nvCxnSpPr>
            <p:spPr bwMode="auto">
              <a:xfrm flipV="1">
                <a:off x="4864093" y="1592678"/>
                <a:ext cx="0" cy="238061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6" name="Freeform 469"/>
              <p:cNvSpPr>
                <a:spLocks/>
              </p:cNvSpPr>
              <p:nvPr/>
            </p:nvSpPr>
            <p:spPr bwMode="auto">
              <a:xfrm>
                <a:off x="4838693" y="1510128"/>
                <a:ext cx="50800" cy="101600"/>
              </a:xfrm>
              <a:custGeom>
                <a:avLst/>
                <a:gdLst>
                  <a:gd name="T0" fmla="*/ 80 w 80"/>
                  <a:gd name="T1" fmla="*/ 160 h 160"/>
                  <a:gd name="T2" fmla="*/ 40 w 80"/>
                  <a:gd name="T3" fmla="*/ 0 h 160"/>
                  <a:gd name="T4" fmla="*/ 0 w 80"/>
                  <a:gd name="T5" fmla="*/ 160 h 160"/>
                  <a:gd name="T6" fmla="*/ 80 w 80"/>
                  <a:gd name="T7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160">
                    <a:moveTo>
                      <a:pt x="80" y="160"/>
                    </a:moveTo>
                    <a:lnTo>
                      <a:pt x="40" y="0"/>
                    </a:lnTo>
                    <a:lnTo>
                      <a:pt x="0" y="160"/>
                    </a:lnTo>
                    <a:lnTo>
                      <a:pt x="80" y="1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defTabSz="609539"/>
                <a:endParaRPr lang="zh-CN" altLang="en-US">
                  <a:solidFill>
                    <a:prstClr val="black"/>
                  </a:solidFill>
                  <a:latin typeface="Arial"/>
                  <a:ea typeface="微软雅黑"/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7241987" y="4469237"/>
              <a:ext cx="2425793" cy="1521935"/>
              <a:chOff x="4683666" y="2208628"/>
              <a:chExt cx="1754592" cy="1167765"/>
            </a:xfrm>
          </p:grpSpPr>
          <p:cxnSp>
            <p:nvCxnSpPr>
              <p:cNvPr id="88" name="Line 483"/>
              <p:cNvCxnSpPr>
                <a:cxnSpLocks noChangeShapeType="1"/>
              </p:cNvCxnSpPr>
              <p:nvPr/>
            </p:nvCxnSpPr>
            <p:spPr bwMode="auto">
              <a:xfrm>
                <a:off x="6438258" y="2208628"/>
                <a:ext cx="0" cy="762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Line 484"/>
              <p:cNvCxnSpPr>
                <a:cxnSpLocks noChangeShapeType="1"/>
              </p:cNvCxnSpPr>
              <p:nvPr/>
            </p:nvCxnSpPr>
            <p:spPr bwMode="auto">
              <a:xfrm>
                <a:off x="6438258" y="2335628"/>
                <a:ext cx="0" cy="762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Line 485"/>
              <p:cNvCxnSpPr>
                <a:cxnSpLocks noChangeShapeType="1"/>
              </p:cNvCxnSpPr>
              <p:nvPr/>
            </p:nvCxnSpPr>
            <p:spPr bwMode="auto">
              <a:xfrm>
                <a:off x="6438258" y="2462628"/>
                <a:ext cx="0" cy="762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Line 486"/>
              <p:cNvCxnSpPr>
                <a:cxnSpLocks noChangeShapeType="1"/>
              </p:cNvCxnSpPr>
              <p:nvPr/>
            </p:nvCxnSpPr>
            <p:spPr bwMode="auto">
              <a:xfrm>
                <a:off x="6438258" y="2589628"/>
                <a:ext cx="0" cy="762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Line 487"/>
              <p:cNvCxnSpPr>
                <a:cxnSpLocks noChangeShapeType="1"/>
              </p:cNvCxnSpPr>
              <p:nvPr/>
            </p:nvCxnSpPr>
            <p:spPr bwMode="auto">
              <a:xfrm>
                <a:off x="6438258" y="2715993"/>
                <a:ext cx="0" cy="762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Line 488"/>
              <p:cNvCxnSpPr>
                <a:cxnSpLocks noChangeShapeType="1"/>
              </p:cNvCxnSpPr>
              <p:nvPr/>
            </p:nvCxnSpPr>
            <p:spPr bwMode="auto">
              <a:xfrm>
                <a:off x="6438258" y="2842993"/>
                <a:ext cx="0" cy="762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Line 489"/>
              <p:cNvCxnSpPr>
                <a:cxnSpLocks noChangeShapeType="1"/>
              </p:cNvCxnSpPr>
              <p:nvPr/>
            </p:nvCxnSpPr>
            <p:spPr bwMode="auto">
              <a:xfrm>
                <a:off x="6438258" y="2969993"/>
                <a:ext cx="0" cy="762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5" name="Line 490"/>
              <p:cNvCxnSpPr>
                <a:cxnSpLocks noChangeShapeType="1"/>
              </p:cNvCxnSpPr>
              <p:nvPr/>
            </p:nvCxnSpPr>
            <p:spPr bwMode="auto">
              <a:xfrm>
                <a:off x="6438258" y="3096993"/>
                <a:ext cx="0" cy="762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" name="Line 491"/>
              <p:cNvCxnSpPr>
                <a:cxnSpLocks noChangeShapeType="1"/>
              </p:cNvCxnSpPr>
              <p:nvPr/>
            </p:nvCxnSpPr>
            <p:spPr bwMode="auto">
              <a:xfrm>
                <a:off x="6438258" y="3223993"/>
                <a:ext cx="0" cy="762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7" name="Line 492"/>
              <p:cNvCxnSpPr>
                <a:cxnSpLocks noChangeShapeType="1"/>
              </p:cNvCxnSpPr>
              <p:nvPr/>
            </p:nvCxnSpPr>
            <p:spPr bwMode="auto">
              <a:xfrm>
                <a:off x="6438258" y="3350993"/>
                <a:ext cx="0" cy="254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8" name="Rectangle 498"/>
              <p:cNvSpPr>
                <a:spLocks noChangeArrowheads="1"/>
              </p:cNvSpPr>
              <p:nvPr/>
            </p:nvSpPr>
            <p:spPr bwMode="auto">
              <a:xfrm>
                <a:off x="4683666" y="2225627"/>
                <a:ext cx="10259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i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y</a:t>
                </a:r>
                <a:endParaRPr lang="zh-CN" altLang="en-US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7431004" y="4598756"/>
              <a:ext cx="2304508" cy="1776673"/>
              <a:chOff x="4864093" y="2132428"/>
              <a:chExt cx="1614636" cy="1611785"/>
            </a:xfrm>
          </p:grpSpPr>
          <p:cxnSp>
            <p:nvCxnSpPr>
              <p:cNvPr id="101" name="Line 470"/>
              <p:cNvCxnSpPr>
                <a:cxnSpLocks noChangeShapeType="1"/>
              </p:cNvCxnSpPr>
              <p:nvPr/>
            </p:nvCxnSpPr>
            <p:spPr bwMode="auto">
              <a:xfrm>
                <a:off x="4864093" y="2132428"/>
                <a:ext cx="7620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" name="Line 471"/>
              <p:cNvCxnSpPr>
                <a:cxnSpLocks noChangeShapeType="1"/>
              </p:cNvCxnSpPr>
              <p:nvPr/>
            </p:nvCxnSpPr>
            <p:spPr bwMode="auto">
              <a:xfrm>
                <a:off x="4991093" y="2132428"/>
                <a:ext cx="7620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" name="Line 472"/>
              <p:cNvCxnSpPr>
                <a:cxnSpLocks noChangeShapeType="1"/>
              </p:cNvCxnSpPr>
              <p:nvPr/>
            </p:nvCxnSpPr>
            <p:spPr bwMode="auto">
              <a:xfrm>
                <a:off x="5118093" y="2132428"/>
                <a:ext cx="7620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" name="Line 473"/>
              <p:cNvCxnSpPr>
                <a:cxnSpLocks noChangeShapeType="1"/>
              </p:cNvCxnSpPr>
              <p:nvPr/>
            </p:nvCxnSpPr>
            <p:spPr bwMode="auto">
              <a:xfrm>
                <a:off x="5245093" y="2132428"/>
                <a:ext cx="7620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" name="Line 474"/>
              <p:cNvCxnSpPr>
                <a:cxnSpLocks noChangeShapeType="1"/>
              </p:cNvCxnSpPr>
              <p:nvPr/>
            </p:nvCxnSpPr>
            <p:spPr bwMode="auto">
              <a:xfrm>
                <a:off x="5372093" y="2132428"/>
                <a:ext cx="7620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" name="Line 475"/>
              <p:cNvCxnSpPr>
                <a:cxnSpLocks noChangeShapeType="1"/>
              </p:cNvCxnSpPr>
              <p:nvPr/>
            </p:nvCxnSpPr>
            <p:spPr bwMode="auto">
              <a:xfrm>
                <a:off x="5499093" y="2132428"/>
                <a:ext cx="7620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" name="Line 476"/>
              <p:cNvCxnSpPr>
                <a:cxnSpLocks noChangeShapeType="1"/>
              </p:cNvCxnSpPr>
              <p:nvPr/>
            </p:nvCxnSpPr>
            <p:spPr bwMode="auto">
              <a:xfrm>
                <a:off x="5626093" y="2132428"/>
                <a:ext cx="7620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" name="Line 477"/>
              <p:cNvCxnSpPr>
                <a:cxnSpLocks noChangeShapeType="1"/>
              </p:cNvCxnSpPr>
              <p:nvPr/>
            </p:nvCxnSpPr>
            <p:spPr bwMode="auto">
              <a:xfrm>
                <a:off x="5753093" y="2132428"/>
                <a:ext cx="7620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" name="Line 478"/>
              <p:cNvCxnSpPr>
                <a:cxnSpLocks noChangeShapeType="1"/>
              </p:cNvCxnSpPr>
              <p:nvPr/>
            </p:nvCxnSpPr>
            <p:spPr bwMode="auto">
              <a:xfrm>
                <a:off x="5880093" y="2132428"/>
                <a:ext cx="75565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" name="Line 479"/>
              <p:cNvCxnSpPr>
                <a:cxnSpLocks noChangeShapeType="1"/>
              </p:cNvCxnSpPr>
              <p:nvPr/>
            </p:nvCxnSpPr>
            <p:spPr bwMode="auto">
              <a:xfrm>
                <a:off x="6006458" y="2132428"/>
                <a:ext cx="7620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" name="Line 480"/>
              <p:cNvCxnSpPr>
                <a:cxnSpLocks noChangeShapeType="1"/>
              </p:cNvCxnSpPr>
              <p:nvPr/>
            </p:nvCxnSpPr>
            <p:spPr bwMode="auto">
              <a:xfrm>
                <a:off x="6133458" y="2132428"/>
                <a:ext cx="7620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" name="Line 481"/>
              <p:cNvCxnSpPr>
                <a:cxnSpLocks noChangeShapeType="1"/>
              </p:cNvCxnSpPr>
              <p:nvPr/>
            </p:nvCxnSpPr>
            <p:spPr bwMode="auto">
              <a:xfrm>
                <a:off x="6260458" y="2132428"/>
                <a:ext cx="7620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3" name="Freeform 482"/>
              <p:cNvSpPr>
                <a:spLocks/>
              </p:cNvSpPr>
              <p:nvPr/>
            </p:nvSpPr>
            <p:spPr bwMode="auto">
              <a:xfrm>
                <a:off x="6387458" y="2132428"/>
                <a:ext cx="50800" cy="25400"/>
              </a:xfrm>
              <a:custGeom>
                <a:avLst/>
                <a:gdLst>
                  <a:gd name="T0" fmla="*/ 0 w 80"/>
                  <a:gd name="T1" fmla="*/ 0 h 40"/>
                  <a:gd name="T2" fmla="*/ 80 w 80"/>
                  <a:gd name="T3" fmla="*/ 0 h 40"/>
                  <a:gd name="T4" fmla="*/ 80 w 80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40">
                    <a:moveTo>
                      <a:pt x="0" y="0"/>
                    </a:moveTo>
                    <a:lnTo>
                      <a:pt x="80" y="0"/>
                    </a:lnTo>
                    <a:lnTo>
                      <a:pt x="80" y="4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defTabSz="609539"/>
                <a:endParaRPr lang="zh-CN" altLang="en-US">
                  <a:solidFill>
                    <a:prstClr val="black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14" name="Rectangle 501"/>
              <p:cNvSpPr>
                <a:spLocks noChangeArrowheads="1"/>
              </p:cNvSpPr>
              <p:nvPr/>
            </p:nvSpPr>
            <p:spPr bwMode="auto">
              <a:xfrm>
                <a:off x="6376137" y="3467214"/>
                <a:ext cx="10259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i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x</a:t>
                </a:r>
                <a:endParaRPr lang="zh-CN" altLang="en-US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9277846" y="4315407"/>
              <a:ext cx="426194" cy="283349"/>
              <a:chOff x="6710936" y="1700628"/>
              <a:chExt cx="426194" cy="283349"/>
            </a:xfrm>
          </p:grpSpPr>
          <p:sp>
            <p:nvSpPr>
              <p:cNvPr id="121" name="Rectangle 504"/>
              <p:cNvSpPr>
                <a:spLocks noChangeArrowheads="1"/>
              </p:cNvSpPr>
              <p:nvPr/>
            </p:nvSpPr>
            <p:spPr bwMode="auto">
              <a:xfrm>
                <a:off x="6710936" y="1706978"/>
                <a:ext cx="7694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ker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(</a:t>
                </a:r>
                <a:endParaRPr lang="zh-CN" altLang="en-US" kern="1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22" name="Rectangle 505"/>
              <p:cNvSpPr>
                <a:spLocks noChangeArrowheads="1"/>
              </p:cNvSpPr>
              <p:nvPr/>
            </p:nvSpPr>
            <p:spPr bwMode="auto">
              <a:xfrm>
                <a:off x="6812907" y="1700628"/>
                <a:ext cx="26289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i="1" kern="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x,y</a:t>
                </a:r>
                <a:endParaRPr lang="zh-CN" altLang="en-US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23" name="Rectangle 506"/>
              <p:cNvSpPr>
                <a:spLocks noChangeArrowheads="1"/>
              </p:cNvSpPr>
              <p:nvPr/>
            </p:nvSpPr>
            <p:spPr bwMode="auto">
              <a:xfrm>
                <a:off x="7060186" y="1706978"/>
                <a:ext cx="7694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)</a:t>
                </a:r>
                <a:endParaRPr lang="zh-CN" altLang="en-US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/>
              <p:cNvSpPr/>
              <p:nvPr/>
            </p:nvSpPr>
            <p:spPr>
              <a:xfrm>
                <a:off x="1953204" y="4557371"/>
                <a:ext cx="1740733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 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204" y="4557371"/>
                <a:ext cx="1740733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/>
              <p:cNvSpPr/>
              <p:nvPr/>
            </p:nvSpPr>
            <p:spPr>
              <a:xfrm>
                <a:off x="3876547" y="4418538"/>
                <a:ext cx="2158411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zh-CN" alt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 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547" y="4418538"/>
                <a:ext cx="2158411" cy="1271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07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6AC8-E3C4-48CC-8120-1CE0B078C227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1445547" y="911739"/>
            <a:ext cx="3613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、极坐标系情形</a:t>
            </a:r>
          </a:p>
        </p:txBody>
      </p:sp>
      <p:sp>
        <p:nvSpPr>
          <p:cNvPr id="19" name="Rectangle 440"/>
          <p:cNvSpPr>
            <a:spLocks noChangeArrowheads="1"/>
          </p:cNvSpPr>
          <p:nvPr/>
        </p:nvSpPr>
        <p:spPr bwMode="auto">
          <a:xfrm>
            <a:off x="754537" y="471406"/>
            <a:ext cx="3372963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一、平面图形的面积</a:t>
            </a:r>
          </a:p>
        </p:txBody>
      </p:sp>
      <p:sp>
        <p:nvSpPr>
          <p:cNvPr id="20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065781" y="4882930"/>
                <a:ext cx="9152185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0" dirty="0" smtClean="0"/>
                  <a:t>如：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l-GR" altLang="zh-CN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zh-CN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l-GR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l-GR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l-GR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l-GR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l-GR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l-GR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l-GR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l-GR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 smtClean="0"/>
                  <a:t>全都表示同一点。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781" y="4882930"/>
                <a:ext cx="9152185" cy="645048"/>
              </a:xfrm>
              <a:prstGeom prst="rect">
                <a:avLst/>
              </a:prstGeom>
              <a:blipFill>
                <a:blip r:embed="rId3"/>
                <a:stretch>
                  <a:fillRect l="-1066" r="-67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1795911" y="1467690"/>
            <a:ext cx="2648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极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坐标系</a:t>
            </a:r>
            <a:r>
              <a:rPr lang="zh-CN" altLang="en-US" sz="24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的特点：</a:t>
            </a:r>
            <a:endParaRPr lang="zh-CN" altLang="en-US" sz="2400" kern="1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065781" y="1920210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为圆心，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为半径作圆；以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为支点，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𝑂𝑥</m:t>
                    </m:r>
                  </m:oMath>
                </a14:m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逆时针转过角度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的射线与圆有唯一的交点为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781" y="1920210"/>
                <a:ext cx="6096000" cy="1200329"/>
              </a:xfrm>
              <a:prstGeom prst="rect">
                <a:avLst/>
              </a:prstGeom>
              <a:blipFill>
                <a:blip r:embed="rId4"/>
                <a:stretch>
                  <a:fillRect l="-1600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065781" y="3332770"/>
                <a:ext cx="92574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kern="1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0,0≤</m:t>
                    </m:r>
                    <m:r>
                      <a:rPr lang="zh-CN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&lt;2</m:t>
                    </m:r>
                    <m:r>
                      <a:rPr lang="zh-CN" alt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400" kern="1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时，平面上除原点外所有点的坐标都是唯一的。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781" y="3332770"/>
                <a:ext cx="9257471" cy="461665"/>
              </a:xfrm>
              <a:prstGeom prst="rect">
                <a:avLst/>
              </a:prstGeom>
              <a:blipFill>
                <a:blip r:embed="rId5"/>
                <a:stretch>
                  <a:fillRect l="-1054" t="-12000" r="-66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065781" y="3888771"/>
                <a:ext cx="88971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zh-CN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400" kern="1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时，平面上所有点的坐标都有无穷多种表示方法。当然，对应于坐标的点是唯一的。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781" y="3888771"/>
                <a:ext cx="8897187" cy="830997"/>
              </a:xfrm>
              <a:prstGeom prst="rect">
                <a:avLst/>
              </a:prstGeom>
              <a:blipFill>
                <a:blip r:embed="rId6"/>
                <a:stretch>
                  <a:fillRect l="-1097" t="-5882" b="-15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/>
          <p:cNvGrpSpPr/>
          <p:nvPr/>
        </p:nvGrpSpPr>
        <p:grpSpPr>
          <a:xfrm>
            <a:off x="7792849" y="911739"/>
            <a:ext cx="3737960" cy="2314915"/>
            <a:chOff x="7792849" y="911739"/>
            <a:chExt cx="3737960" cy="2314915"/>
          </a:xfrm>
        </p:grpSpPr>
        <p:grpSp>
          <p:nvGrpSpPr>
            <p:cNvPr id="3" name="组合 2"/>
            <p:cNvGrpSpPr/>
            <p:nvPr/>
          </p:nvGrpSpPr>
          <p:grpSpPr>
            <a:xfrm>
              <a:off x="7792849" y="1433205"/>
              <a:ext cx="3737960" cy="1793449"/>
              <a:chOff x="3197291" y="4411981"/>
              <a:chExt cx="3737960" cy="1793449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3197291" y="5795081"/>
                <a:ext cx="3737960" cy="410349"/>
                <a:chOff x="3312623" y="2934996"/>
                <a:chExt cx="3737960" cy="410349"/>
              </a:xfrm>
            </p:grpSpPr>
            <p:sp>
              <p:nvSpPr>
                <p:cNvPr id="14" name="Freeform 448"/>
                <p:cNvSpPr>
                  <a:spLocks/>
                </p:cNvSpPr>
                <p:nvPr/>
              </p:nvSpPr>
              <p:spPr bwMode="auto">
                <a:xfrm>
                  <a:off x="3419792" y="3049296"/>
                  <a:ext cx="3311525" cy="0"/>
                </a:xfrm>
                <a:custGeom>
                  <a:avLst/>
                  <a:gdLst>
                    <a:gd name="T0" fmla="*/ 3567 w 5215"/>
                    <a:gd name="T1" fmla="*/ 0 h 2200"/>
                    <a:gd name="T2" fmla="*/ 0 w 5215"/>
                    <a:gd name="T3" fmla="*/ 2200 h 2200"/>
                    <a:gd name="T4" fmla="*/ 5215 w 5215"/>
                    <a:gd name="T5" fmla="*/ 2200 h 2200"/>
                    <a:gd name="connsiteX0" fmla="*/ 4060 w 10000"/>
                    <a:gd name="connsiteY0" fmla="*/ 0 h 11781"/>
                    <a:gd name="connsiteX1" fmla="*/ 0 w 10000"/>
                    <a:gd name="connsiteY1" fmla="*/ 11781 h 11781"/>
                    <a:gd name="connsiteX2" fmla="*/ 10000 w 10000"/>
                    <a:gd name="connsiteY2" fmla="*/ 11781 h 11781"/>
                    <a:gd name="connsiteX0" fmla="*/ 4060 w 10000"/>
                    <a:gd name="connsiteY0" fmla="*/ 0 h 11781"/>
                    <a:gd name="connsiteX1" fmla="*/ 0 w 10000"/>
                    <a:gd name="connsiteY1" fmla="*/ 11781 h 11781"/>
                    <a:gd name="connsiteX2" fmla="*/ 10000 w 10000"/>
                    <a:gd name="connsiteY2" fmla="*/ 11781 h 11781"/>
                    <a:gd name="connsiteX0" fmla="*/ 0 w 10000"/>
                    <a:gd name="connsiteY0" fmla="*/ 0 h 0"/>
                    <a:gd name="connsiteX1" fmla="*/ 10000 w 1000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00">
                      <a:moveTo>
                        <a:pt x="0" y="0"/>
                      </a:moveTo>
                      <a:lnTo>
                        <a:pt x="1000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defTabSz="609539"/>
                  <a:endParaRPr lang="zh-CN" altLang="en-US">
                    <a:solidFill>
                      <a:prstClr val="black"/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15" name="Freeform 449"/>
                <p:cNvSpPr>
                  <a:spLocks/>
                </p:cNvSpPr>
                <p:nvPr/>
              </p:nvSpPr>
              <p:spPr bwMode="auto">
                <a:xfrm>
                  <a:off x="6693217" y="2992146"/>
                  <a:ext cx="209550" cy="107950"/>
                </a:xfrm>
                <a:custGeom>
                  <a:avLst/>
                  <a:gdLst>
                    <a:gd name="T0" fmla="*/ 0 w 330"/>
                    <a:gd name="T1" fmla="*/ 170 h 170"/>
                    <a:gd name="T2" fmla="*/ 330 w 330"/>
                    <a:gd name="T3" fmla="*/ 80 h 170"/>
                    <a:gd name="T4" fmla="*/ 0 w 330"/>
                    <a:gd name="T5" fmla="*/ 0 h 170"/>
                    <a:gd name="T6" fmla="*/ 0 w 330"/>
                    <a:gd name="T7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0" h="170">
                      <a:moveTo>
                        <a:pt x="0" y="170"/>
                      </a:moveTo>
                      <a:lnTo>
                        <a:pt x="330" y="80"/>
                      </a:lnTo>
                      <a:lnTo>
                        <a:pt x="0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defTabSz="609539"/>
                  <a:endParaRPr lang="zh-CN" altLang="en-US">
                    <a:solidFill>
                      <a:prstClr val="black"/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16" name="Rectangle 454"/>
                <p:cNvSpPr>
                  <a:spLocks noChangeArrowheads="1"/>
                </p:cNvSpPr>
                <p:nvPr/>
              </p:nvSpPr>
              <p:spPr bwMode="auto">
                <a:xfrm>
                  <a:off x="6947991" y="2934996"/>
                  <a:ext cx="10259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>
                  <a:spAutoFit/>
                </a:bodyPr>
                <a:lstStyle/>
                <a:p>
                  <a:pPr algn="just" defTabSz="609539"/>
                  <a:r>
                    <a:rPr lang="en-US" i="1" kern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宋体" panose="02010600030101010101" pitchFamily="2" charset="-122"/>
                    </a:rPr>
                    <a:t>x</a:t>
                  </a:r>
                  <a:endParaRPr lang="zh-CN" altLang="en-US" kern="10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17" name="Rectangle 455"/>
                <p:cNvSpPr>
                  <a:spLocks noChangeArrowheads="1"/>
                </p:cNvSpPr>
                <p:nvPr/>
              </p:nvSpPr>
              <p:spPr bwMode="auto">
                <a:xfrm>
                  <a:off x="3312623" y="3068346"/>
                  <a:ext cx="16671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>
                  <a:spAutoFit/>
                </a:bodyPr>
                <a:lstStyle/>
                <a:p>
                  <a:pPr algn="just" defTabSz="609539"/>
                  <a:r>
                    <a:rPr lang="en-US" i="1" kern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宋体" panose="02010600030101010101" pitchFamily="2" charset="-122"/>
                    </a:rPr>
                    <a:t>O</a:t>
                  </a:r>
                  <a:endParaRPr lang="zh-CN" altLang="en-US" kern="10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4008675" y="5471231"/>
                <a:ext cx="485155" cy="438150"/>
                <a:chOff x="4124007" y="2611146"/>
                <a:chExt cx="485155" cy="438150"/>
              </a:xfrm>
            </p:grpSpPr>
            <p:sp>
              <p:nvSpPr>
                <p:cNvPr id="11" name="Freeform 451"/>
                <p:cNvSpPr>
                  <a:spLocks/>
                </p:cNvSpPr>
                <p:nvPr/>
              </p:nvSpPr>
              <p:spPr bwMode="auto">
                <a:xfrm>
                  <a:off x="4187507" y="2706396"/>
                  <a:ext cx="88900" cy="342900"/>
                </a:xfrm>
                <a:custGeom>
                  <a:avLst/>
                  <a:gdLst>
                    <a:gd name="T0" fmla="*/ 0 w 140"/>
                    <a:gd name="T1" fmla="*/ 0 h 540"/>
                    <a:gd name="T2" fmla="*/ 0 w 140"/>
                    <a:gd name="T3" fmla="*/ 0 h 540"/>
                    <a:gd name="T4" fmla="*/ 60 w 140"/>
                    <a:gd name="T5" fmla="*/ 110 h 540"/>
                    <a:gd name="T6" fmla="*/ 110 w 140"/>
                    <a:gd name="T7" fmla="*/ 240 h 540"/>
                    <a:gd name="T8" fmla="*/ 130 w 140"/>
                    <a:gd name="T9" fmla="*/ 310 h 540"/>
                    <a:gd name="T10" fmla="*/ 140 w 140"/>
                    <a:gd name="T11" fmla="*/ 380 h 540"/>
                    <a:gd name="T12" fmla="*/ 140 w 140"/>
                    <a:gd name="T13" fmla="*/ 460 h 540"/>
                    <a:gd name="T14" fmla="*/ 140 w 140"/>
                    <a:gd name="T15" fmla="*/ 54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0" h="54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0" y="110"/>
                      </a:lnTo>
                      <a:lnTo>
                        <a:pt x="110" y="240"/>
                      </a:lnTo>
                      <a:lnTo>
                        <a:pt x="130" y="310"/>
                      </a:lnTo>
                      <a:lnTo>
                        <a:pt x="140" y="380"/>
                      </a:lnTo>
                      <a:lnTo>
                        <a:pt x="140" y="460"/>
                      </a:lnTo>
                      <a:lnTo>
                        <a:pt x="140" y="54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defTabSz="609539"/>
                  <a:endParaRPr lang="zh-CN" altLang="en-US">
                    <a:solidFill>
                      <a:prstClr val="black"/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12" name="Freeform 452"/>
                <p:cNvSpPr>
                  <a:spLocks/>
                </p:cNvSpPr>
                <p:nvPr/>
              </p:nvSpPr>
              <p:spPr bwMode="auto">
                <a:xfrm>
                  <a:off x="4124007" y="2611146"/>
                  <a:ext cx="107950" cy="133350"/>
                </a:xfrm>
                <a:custGeom>
                  <a:avLst/>
                  <a:gdLst>
                    <a:gd name="T0" fmla="*/ 80 w 170"/>
                    <a:gd name="T1" fmla="*/ 210 h 210"/>
                    <a:gd name="T2" fmla="*/ 0 w 170"/>
                    <a:gd name="T3" fmla="*/ 0 h 210"/>
                    <a:gd name="T4" fmla="*/ 170 w 170"/>
                    <a:gd name="T5" fmla="*/ 150 h 210"/>
                    <a:gd name="T6" fmla="*/ 80 w 170"/>
                    <a:gd name="T7" fmla="*/ 21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10">
                      <a:moveTo>
                        <a:pt x="80" y="210"/>
                      </a:moveTo>
                      <a:lnTo>
                        <a:pt x="0" y="0"/>
                      </a:lnTo>
                      <a:lnTo>
                        <a:pt x="170" y="150"/>
                      </a:lnTo>
                      <a:lnTo>
                        <a:pt x="80" y="2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defTabSz="609539"/>
                  <a:endParaRPr lang="zh-CN" altLang="en-US">
                    <a:solidFill>
                      <a:prstClr val="black"/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4310682" y="2658255"/>
                  <a:ext cx="2984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09539"/>
                  <a:r>
                    <a:rPr lang="el-GR" altLang="zh-CN" i="1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微软雅黑"/>
                      <a:cs typeface="Times New Roman" panose="02020603050405020304" pitchFamily="18" charset="0"/>
                    </a:rPr>
                    <a:t>θ</a:t>
                  </a:r>
                  <a:endParaRPr lang="zh-CN" altLang="en-US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3304460" y="4411981"/>
                <a:ext cx="2968472" cy="1511688"/>
                <a:chOff x="3419792" y="1551896"/>
                <a:chExt cx="2968472" cy="1511688"/>
              </a:xfrm>
            </p:grpSpPr>
            <p:sp>
              <p:nvSpPr>
                <p:cNvPr id="7" name="Freeform 450"/>
                <p:cNvSpPr>
                  <a:spLocks/>
                </p:cNvSpPr>
                <p:nvPr/>
              </p:nvSpPr>
              <p:spPr bwMode="auto">
                <a:xfrm>
                  <a:off x="5646737" y="1607846"/>
                  <a:ext cx="82550" cy="82550"/>
                </a:xfrm>
                <a:custGeom>
                  <a:avLst/>
                  <a:gdLst>
                    <a:gd name="T0" fmla="*/ 130 w 130"/>
                    <a:gd name="T1" fmla="*/ 70 h 130"/>
                    <a:gd name="T2" fmla="*/ 130 w 130"/>
                    <a:gd name="T3" fmla="*/ 70 h 130"/>
                    <a:gd name="T4" fmla="*/ 130 w 130"/>
                    <a:gd name="T5" fmla="*/ 90 h 130"/>
                    <a:gd name="T6" fmla="*/ 110 w 130"/>
                    <a:gd name="T7" fmla="*/ 110 h 130"/>
                    <a:gd name="T8" fmla="*/ 90 w 130"/>
                    <a:gd name="T9" fmla="*/ 130 h 130"/>
                    <a:gd name="T10" fmla="*/ 70 w 130"/>
                    <a:gd name="T11" fmla="*/ 130 h 130"/>
                    <a:gd name="T12" fmla="*/ 70 w 130"/>
                    <a:gd name="T13" fmla="*/ 130 h 130"/>
                    <a:gd name="T14" fmla="*/ 40 w 130"/>
                    <a:gd name="T15" fmla="*/ 130 h 130"/>
                    <a:gd name="T16" fmla="*/ 20 w 130"/>
                    <a:gd name="T17" fmla="*/ 110 h 130"/>
                    <a:gd name="T18" fmla="*/ 10 w 130"/>
                    <a:gd name="T19" fmla="*/ 90 h 130"/>
                    <a:gd name="T20" fmla="*/ 0 w 130"/>
                    <a:gd name="T21" fmla="*/ 70 h 130"/>
                    <a:gd name="T22" fmla="*/ 0 w 130"/>
                    <a:gd name="T23" fmla="*/ 70 h 130"/>
                    <a:gd name="T24" fmla="*/ 10 w 130"/>
                    <a:gd name="T25" fmla="*/ 40 h 130"/>
                    <a:gd name="T26" fmla="*/ 20 w 130"/>
                    <a:gd name="T27" fmla="*/ 20 h 130"/>
                    <a:gd name="T28" fmla="*/ 40 w 130"/>
                    <a:gd name="T29" fmla="*/ 0 h 130"/>
                    <a:gd name="T30" fmla="*/ 70 w 130"/>
                    <a:gd name="T31" fmla="*/ 0 h 130"/>
                    <a:gd name="T32" fmla="*/ 70 w 130"/>
                    <a:gd name="T33" fmla="*/ 0 h 130"/>
                    <a:gd name="T34" fmla="*/ 90 w 130"/>
                    <a:gd name="T35" fmla="*/ 0 h 130"/>
                    <a:gd name="T36" fmla="*/ 110 w 130"/>
                    <a:gd name="T37" fmla="*/ 20 h 130"/>
                    <a:gd name="T38" fmla="*/ 130 w 130"/>
                    <a:gd name="T39" fmla="*/ 40 h 130"/>
                    <a:gd name="T40" fmla="*/ 130 w 130"/>
                    <a:gd name="T41" fmla="*/ 70 h 130"/>
                    <a:gd name="T42" fmla="*/ 130 w 130"/>
                    <a:gd name="T43" fmla="*/ 7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0" h="130">
                      <a:moveTo>
                        <a:pt x="130" y="70"/>
                      </a:moveTo>
                      <a:lnTo>
                        <a:pt x="130" y="70"/>
                      </a:lnTo>
                      <a:lnTo>
                        <a:pt x="130" y="90"/>
                      </a:lnTo>
                      <a:lnTo>
                        <a:pt x="110" y="110"/>
                      </a:lnTo>
                      <a:lnTo>
                        <a:pt x="90" y="130"/>
                      </a:lnTo>
                      <a:lnTo>
                        <a:pt x="70" y="130"/>
                      </a:lnTo>
                      <a:lnTo>
                        <a:pt x="70" y="130"/>
                      </a:lnTo>
                      <a:lnTo>
                        <a:pt x="40" y="130"/>
                      </a:lnTo>
                      <a:lnTo>
                        <a:pt x="20" y="110"/>
                      </a:lnTo>
                      <a:lnTo>
                        <a:pt x="10" y="90"/>
                      </a:lnTo>
                      <a:lnTo>
                        <a:pt x="0" y="70"/>
                      </a:lnTo>
                      <a:lnTo>
                        <a:pt x="0" y="70"/>
                      </a:lnTo>
                      <a:lnTo>
                        <a:pt x="10" y="40"/>
                      </a:lnTo>
                      <a:lnTo>
                        <a:pt x="20" y="20"/>
                      </a:lnTo>
                      <a:lnTo>
                        <a:pt x="40" y="0"/>
                      </a:lnTo>
                      <a:lnTo>
                        <a:pt x="70" y="0"/>
                      </a:lnTo>
                      <a:lnTo>
                        <a:pt x="70" y="0"/>
                      </a:lnTo>
                      <a:lnTo>
                        <a:pt x="90" y="0"/>
                      </a:lnTo>
                      <a:lnTo>
                        <a:pt x="110" y="20"/>
                      </a:lnTo>
                      <a:lnTo>
                        <a:pt x="130" y="40"/>
                      </a:lnTo>
                      <a:lnTo>
                        <a:pt x="130" y="70"/>
                      </a:lnTo>
                      <a:lnTo>
                        <a:pt x="130" y="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defTabSz="60953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  <p:sp>
              <p:nvSpPr>
                <p:cNvPr id="8" name="Rectangle 456"/>
                <p:cNvSpPr>
                  <a:spLocks noChangeArrowheads="1"/>
                </p:cNvSpPr>
                <p:nvPr/>
              </p:nvSpPr>
              <p:spPr bwMode="auto">
                <a:xfrm>
                  <a:off x="5729287" y="1551896"/>
                  <a:ext cx="658977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>
                  <a:spAutoFit/>
                </a:bodyPr>
                <a:lstStyle/>
                <a:p>
                  <a:pPr marL="0" marR="0" lvl="0" indent="0" algn="just" defTabSz="60953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Times New Roman" panose="02020603050405020304" pitchFamily="18" charset="0"/>
                      <a:cs typeface="宋体" panose="02010600030101010101" pitchFamily="2" charset="-122"/>
                    </a:rPr>
                    <a:t>M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Times New Roman" panose="02020603050405020304" pitchFamily="18" charset="0"/>
                      <a:cs typeface="宋体" panose="02010600030101010101" pitchFamily="2" charset="-122"/>
                    </a:rPr>
                    <a:t>(</a:t>
                  </a: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Times New Roman" panose="02020603050405020304" pitchFamily="18" charset="0"/>
                      <a:cs typeface="宋体" panose="02010600030101010101" pitchFamily="2" charset="-122"/>
                    </a:rPr>
                    <a:t>r,</a:t>
                  </a:r>
                  <a:r>
                    <a:rPr kumimoji="0" lang="el-GR" altLang="zh-CN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/>
                      <a:cs typeface="Times New Roman" panose="02020603050405020304" pitchFamily="18" charset="0"/>
                    </a:rPr>
                    <a:t>θ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Times New Roman" panose="02020603050405020304" pitchFamily="18" charset="0"/>
                      <a:cs typeface="宋体" panose="02010600030101010101" pitchFamily="2" charset="-122"/>
                    </a:rPr>
                    <a:t>)</a:t>
                  </a:r>
                  <a:endParaRPr kumimoji="0" lang="zh-CN" altLang="en-US" sz="18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rot="19410223">
                  <a:off x="4492047" y="1924560"/>
                  <a:ext cx="274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60953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/>
                      <a:cs typeface="Times New Roman" panose="02020603050405020304" pitchFamily="18" charset="0"/>
                    </a:rPr>
                    <a:t>r</a:t>
                  </a:r>
                  <a:endParaRPr kumimoji="0" lang="zh-CN" alt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" name="直接连接符 9"/>
                <p:cNvCxnSpPr>
                  <a:stCxn id="14" idx="0"/>
                  <a:endCxn id="7" idx="9"/>
                </p:cNvCxnSpPr>
                <p:nvPr/>
              </p:nvCxnSpPr>
              <p:spPr>
                <a:xfrm flipV="1">
                  <a:off x="3419792" y="1664996"/>
                  <a:ext cx="2233295" cy="139858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</p:grpSp>
        <p:sp>
          <p:nvSpPr>
            <p:cNvPr id="29" name="任意多边形 28"/>
            <p:cNvSpPr/>
            <p:nvPr/>
          </p:nvSpPr>
          <p:spPr>
            <a:xfrm>
              <a:off x="9396512" y="911739"/>
              <a:ext cx="1119080" cy="2178904"/>
            </a:xfrm>
            <a:custGeom>
              <a:avLst/>
              <a:gdLst>
                <a:gd name="connsiteX0" fmla="*/ 0 w 1037150"/>
                <a:gd name="connsiteY0" fmla="*/ 0 h 2487561"/>
                <a:gd name="connsiteX1" fmla="*/ 422787 w 1037150"/>
                <a:gd name="connsiteY1" fmla="*/ 294968 h 2487561"/>
                <a:gd name="connsiteX2" fmla="*/ 747252 w 1037150"/>
                <a:gd name="connsiteY2" fmla="*/ 707923 h 2487561"/>
                <a:gd name="connsiteX3" fmla="*/ 934064 w 1037150"/>
                <a:gd name="connsiteY3" fmla="*/ 1268361 h 2487561"/>
                <a:gd name="connsiteX4" fmla="*/ 1032387 w 1037150"/>
                <a:gd name="connsiteY4" fmla="*/ 1917290 h 2487561"/>
                <a:gd name="connsiteX5" fmla="*/ 1012722 w 1037150"/>
                <a:gd name="connsiteY5" fmla="*/ 2487561 h 248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7150" h="2487561">
                  <a:moveTo>
                    <a:pt x="0" y="0"/>
                  </a:moveTo>
                  <a:cubicBezTo>
                    <a:pt x="149122" y="88490"/>
                    <a:pt x="298245" y="176981"/>
                    <a:pt x="422787" y="294968"/>
                  </a:cubicBezTo>
                  <a:cubicBezTo>
                    <a:pt x="547329" y="412955"/>
                    <a:pt x="662039" y="545691"/>
                    <a:pt x="747252" y="707923"/>
                  </a:cubicBezTo>
                  <a:cubicBezTo>
                    <a:pt x="832465" y="870155"/>
                    <a:pt x="886542" y="1066800"/>
                    <a:pt x="934064" y="1268361"/>
                  </a:cubicBezTo>
                  <a:cubicBezTo>
                    <a:pt x="981586" y="1469922"/>
                    <a:pt x="1019277" y="1714090"/>
                    <a:pt x="1032387" y="1917290"/>
                  </a:cubicBezTo>
                  <a:cubicBezTo>
                    <a:pt x="1045497" y="2120490"/>
                    <a:pt x="1029109" y="2304025"/>
                    <a:pt x="1012722" y="24875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2065781" y="5694761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正因为如此，极坐标系更加灵活。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9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6AC8-E3C4-48CC-8120-1CE0B078C227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1445547" y="911739"/>
            <a:ext cx="3613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、极坐标系情形</a:t>
            </a:r>
          </a:p>
        </p:txBody>
      </p:sp>
      <p:sp>
        <p:nvSpPr>
          <p:cNvPr id="4" name="Rectangle 440"/>
          <p:cNvSpPr>
            <a:spLocks noChangeArrowheads="1"/>
          </p:cNvSpPr>
          <p:nvPr/>
        </p:nvSpPr>
        <p:spPr bwMode="auto">
          <a:xfrm>
            <a:off x="754537" y="471406"/>
            <a:ext cx="3372963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一、平面图形的面积</a:t>
            </a:r>
          </a:p>
        </p:txBody>
      </p:sp>
      <p:sp>
        <p:nvSpPr>
          <p:cNvPr id="5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  <p:sp>
        <p:nvSpPr>
          <p:cNvPr id="6" name="矩形 5"/>
          <p:cNvSpPr/>
          <p:nvPr/>
        </p:nvSpPr>
        <p:spPr>
          <a:xfrm>
            <a:off x="1986321" y="135207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极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坐标</a:t>
            </a:r>
            <a:r>
              <a:rPr lang="zh-CN" altLang="en-US" sz="24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方程与图形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6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5226" y="1918685"/>
            <a:ext cx="3304762" cy="26666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6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0437" y="2060753"/>
            <a:ext cx="2619048" cy="20285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6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0217" y="4526214"/>
            <a:ext cx="2723809" cy="22380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6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6100" y="1780589"/>
            <a:ext cx="2597203" cy="235347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16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9988" y="4582070"/>
            <a:ext cx="2476924" cy="2185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748777" y="5275929"/>
                <a:ext cx="11629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 smtClean="0"/>
                  <a:t>???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777" y="5275929"/>
                <a:ext cx="1162947" cy="369332"/>
              </a:xfrm>
              <a:prstGeom prst="rect">
                <a:avLst/>
              </a:prstGeom>
              <a:blipFill>
                <a:blip r:embed="rId13"/>
                <a:stretch>
                  <a:fillRect l="-6283" t="-24590" r="-1466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41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6AC8-E3C4-48CC-8120-1CE0B078C227}" type="datetime11">
              <a:rPr lang="zh-CN" altLang="en-US" smtClean="0"/>
              <a:t>13:30:35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30" y="762016"/>
            <a:ext cx="1933333" cy="15809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830" y="2683816"/>
            <a:ext cx="2390476" cy="6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830" y="3906699"/>
            <a:ext cx="2123810" cy="6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830" y="4938708"/>
            <a:ext cx="8685714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77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>
            <a:spLocks/>
          </p:cNvSpPr>
          <p:nvPr/>
        </p:nvSpPr>
        <p:spPr bwMode="auto">
          <a:xfrm>
            <a:off x="1062012" y="4030817"/>
            <a:ext cx="4314825" cy="2236787"/>
          </a:xfrm>
          <a:custGeom>
            <a:avLst/>
            <a:gdLst>
              <a:gd name="T0" fmla="*/ 0 w 2718"/>
              <a:gd name="T1" fmla="*/ 1409 h 1409"/>
              <a:gd name="T2" fmla="*/ 2718 w 2718"/>
              <a:gd name="T3" fmla="*/ 0 h 140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18" h="1409">
                <a:moveTo>
                  <a:pt x="0" y="1409"/>
                </a:moveTo>
                <a:lnTo>
                  <a:pt x="2718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Arc 4"/>
          <p:cNvSpPr>
            <a:spLocks/>
          </p:cNvSpPr>
          <p:nvPr/>
        </p:nvSpPr>
        <p:spPr bwMode="auto">
          <a:xfrm>
            <a:off x="1002915" y="3387085"/>
            <a:ext cx="4318000" cy="2900363"/>
          </a:xfrm>
          <a:custGeom>
            <a:avLst/>
            <a:gdLst>
              <a:gd name="G0" fmla="+- 0 0 0"/>
              <a:gd name="G1" fmla="+- 12869 0 0"/>
              <a:gd name="G2" fmla="+- 21600 0 0"/>
              <a:gd name="T0" fmla="*/ 17348 w 19154"/>
              <a:gd name="T1" fmla="*/ 0 h 12869"/>
              <a:gd name="T2" fmla="*/ 19154 w 19154"/>
              <a:gd name="T3" fmla="*/ 2886 h 12869"/>
              <a:gd name="T4" fmla="*/ 0 w 19154"/>
              <a:gd name="T5" fmla="*/ 12869 h 12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154" h="12869" fill="none" extrusionOk="0">
                <a:moveTo>
                  <a:pt x="17347" y="0"/>
                </a:moveTo>
                <a:cubicBezTo>
                  <a:pt x="18025" y="912"/>
                  <a:pt x="18629" y="1877"/>
                  <a:pt x="19154" y="2885"/>
                </a:cubicBezTo>
              </a:path>
              <a:path w="19154" h="12869" stroke="0" extrusionOk="0">
                <a:moveTo>
                  <a:pt x="17347" y="0"/>
                </a:moveTo>
                <a:cubicBezTo>
                  <a:pt x="18025" y="912"/>
                  <a:pt x="18629" y="1877"/>
                  <a:pt x="19154" y="2885"/>
                </a:cubicBezTo>
                <a:lnTo>
                  <a:pt x="0" y="12869"/>
                </a:lnTo>
                <a:close/>
              </a:path>
            </a:pathLst>
          </a:custGeom>
          <a:solidFill>
            <a:srgbClr val="FF00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46325" y="5108013"/>
            <a:ext cx="77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endParaRPr kumimoji="1" lang="en-US" altLang="zh-C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1035818" y="3212462"/>
            <a:ext cx="4097337" cy="3030537"/>
          </a:xfrm>
          <a:custGeom>
            <a:avLst/>
            <a:gdLst>
              <a:gd name="T0" fmla="*/ 0 w 2581"/>
              <a:gd name="T1" fmla="*/ 1909 h 1909"/>
              <a:gd name="T2" fmla="*/ 2581 w 2581"/>
              <a:gd name="T3" fmla="*/ 0 h 190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81" h="1909">
                <a:moveTo>
                  <a:pt x="0" y="1909"/>
                </a:moveTo>
                <a:lnTo>
                  <a:pt x="2581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043882" y="569928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endParaRPr kumimoji="1"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844925" y="6953404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4" name="Arc 26"/>
          <p:cNvSpPr>
            <a:spLocks/>
          </p:cNvSpPr>
          <p:nvPr/>
        </p:nvSpPr>
        <p:spPr bwMode="auto">
          <a:xfrm>
            <a:off x="1041015" y="3376177"/>
            <a:ext cx="4318000" cy="2900363"/>
          </a:xfrm>
          <a:custGeom>
            <a:avLst/>
            <a:gdLst>
              <a:gd name="G0" fmla="+- 0 0 0"/>
              <a:gd name="G1" fmla="+- 12869 0 0"/>
              <a:gd name="G2" fmla="+- 21600 0 0"/>
              <a:gd name="T0" fmla="*/ 17348 w 19154"/>
              <a:gd name="T1" fmla="*/ 0 h 12869"/>
              <a:gd name="T2" fmla="*/ 19154 w 19154"/>
              <a:gd name="T3" fmla="*/ 2886 h 12869"/>
              <a:gd name="T4" fmla="*/ 0 w 19154"/>
              <a:gd name="T5" fmla="*/ 12869 h 12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154" h="12869" fill="none" extrusionOk="0">
                <a:moveTo>
                  <a:pt x="17347" y="0"/>
                </a:moveTo>
                <a:cubicBezTo>
                  <a:pt x="18025" y="912"/>
                  <a:pt x="18629" y="1877"/>
                  <a:pt x="19154" y="2885"/>
                </a:cubicBezTo>
              </a:path>
              <a:path w="19154" h="12869" stroke="0" extrusionOk="0">
                <a:moveTo>
                  <a:pt x="17347" y="0"/>
                </a:moveTo>
                <a:cubicBezTo>
                  <a:pt x="18025" y="912"/>
                  <a:pt x="18629" y="1877"/>
                  <a:pt x="19154" y="2885"/>
                </a:cubicBezTo>
                <a:lnTo>
                  <a:pt x="0" y="12869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3754156" y="4103606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3997325" y="7105804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80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723081" y="1953573"/>
            <a:ext cx="5105400" cy="4784725"/>
            <a:chOff x="596900" y="2078191"/>
            <a:chExt cx="5105400" cy="4784725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889000" y="6412066"/>
              <a:ext cx="48133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96900" y="6148541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343400" y="2078191"/>
              <a:ext cx="1009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dirty="0" smtClean="0">
                  <a:solidFill>
                    <a:srgbClr val="3333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 </a:t>
              </a:r>
              <a:r>
                <a:rPr kumimoji="1" lang="en-US" altLang="zh-CN" sz="2000" b="1" dirty="0" smtClean="0">
                  <a:solidFill>
                    <a:srgbClr val="3333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</a:t>
              </a:r>
              <a:r>
                <a:rPr kumimoji="1" lang="en-US" altLang="zh-CN" sz="2000" b="1" i="1" dirty="0" smtClean="0">
                  <a:solidFill>
                    <a:srgbClr val="333399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</a:t>
              </a:r>
              <a:r>
                <a:rPr kumimoji="1" lang="en-US" altLang="zh-CN" sz="2000" b="1" dirty="0" smtClean="0">
                  <a:solidFill>
                    <a:srgbClr val="333399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000" b="1" i="1" dirty="0" smtClean="0">
                  <a:solidFill>
                    <a:srgbClr val="333399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 </a:t>
              </a:r>
              <a:r>
                <a:rPr kumimoji="1" lang="en-US" altLang="zh-CN" sz="2000" b="1" dirty="0" smtClean="0">
                  <a:solidFill>
                    <a:srgbClr val="333399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)</a:t>
              </a:r>
              <a:endParaRPr kumimoji="1" lang="en-US" altLang="zh-CN" sz="2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3540125" y="6648604"/>
              <a:ext cx="209550" cy="214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80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889000" y="5618316"/>
              <a:ext cx="4408488" cy="793750"/>
            </a:xfrm>
            <a:custGeom>
              <a:avLst/>
              <a:gdLst>
                <a:gd name="T0" fmla="*/ 0 w 2777"/>
                <a:gd name="T1" fmla="*/ 500 h 500"/>
                <a:gd name="T2" fmla="*/ 2777 w 2777"/>
                <a:gd name="T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77" h="500">
                  <a:moveTo>
                    <a:pt x="0" y="500"/>
                  </a:moveTo>
                  <a:lnTo>
                    <a:pt x="2777" y="0"/>
                  </a:lnTo>
                </a:path>
              </a:pathLst>
            </a:custGeom>
            <a:noFill/>
            <a:ln w="38100" cmpd="sng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889000" y="2297266"/>
              <a:ext cx="3441700" cy="41148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1624013" y="6099329"/>
              <a:ext cx="3444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</a:t>
              </a:r>
              <a:endParaRPr kumimoji="1" lang="en-US" altLang="zh-CN" sz="2000" b="1" i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auto">
            <a:xfrm>
              <a:off x="4330700" y="2297266"/>
              <a:ext cx="946150" cy="3335338"/>
            </a:xfrm>
            <a:custGeom>
              <a:avLst/>
              <a:gdLst>
                <a:gd name="T0" fmla="*/ 0 w 596"/>
                <a:gd name="T1" fmla="*/ 0 h 2101"/>
                <a:gd name="T2" fmla="*/ 391 w 596"/>
                <a:gd name="T3" fmla="*/ 583 h 2101"/>
                <a:gd name="T4" fmla="*/ 564 w 596"/>
                <a:gd name="T5" fmla="*/ 1155 h 2101"/>
                <a:gd name="T6" fmla="*/ 582 w 596"/>
                <a:gd name="T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6" h="2101">
                  <a:moveTo>
                    <a:pt x="0" y="0"/>
                  </a:moveTo>
                  <a:cubicBezTo>
                    <a:pt x="65" y="97"/>
                    <a:pt x="297" y="391"/>
                    <a:pt x="391" y="583"/>
                  </a:cubicBezTo>
                  <a:cubicBezTo>
                    <a:pt x="485" y="775"/>
                    <a:pt x="532" y="902"/>
                    <a:pt x="564" y="1155"/>
                  </a:cubicBezTo>
                  <a:cubicBezTo>
                    <a:pt x="596" y="1408"/>
                    <a:pt x="578" y="1904"/>
                    <a:pt x="582" y="2101"/>
                  </a:cubicBezTo>
                </a:path>
              </a:pathLst>
            </a:custGeom>
            <a:noFill/>
            <a:ln w="38100" cap="flat" cmpd="sng">
              <a:solidFill>
                <a:srgbClr val="333399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5353050" y="6383491"/>
              <a:ext cx="3032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" name="Arc 37"/>
            <p:cNvSpPr>
              <a:spLocks/>
            </p:cNvSpPr>
            <p:nvPr/>
          </p:nvSpPr>
          <p:spPr bwMode="auto">
            <a:xfrm>
              <a:off x="1054100" y="5627841"/>
              <a:ext cx="914400" cy="773113"/>
            </a:xfrm>
            <a:custGeom>
              <a:avLst/>
              <a:gdLst>
                <a:gd name="G0" fmla="+- 0 0 0"/>
                <a:gd name="G1" fmla="+- 18243 0 0"/>
                <a:gd name="G2" fmla="+- 21600 0 0"/>
                <a:gd name="T0" fmla="*/ 11565 w 21600"/>
                <a:gd name="T1" fmla="*/ 0 h 18243"/>
                <a:gd name="T2" fmla="*/ 21600 w 21600"/>
                <a:gd name="T3" fmla="*/ 18243 h 18243"/>
                <a:gd name="T4" fmla="*/ 0 w 21600"/>
                <a:gd name="T5" fmla="*/ 18243 h 18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243" fill="none" extrusionOk="0">
                  <a:moveTo>
                    <a:pt x="11565" y="-1"/>
                  </a:moveTo>
                  <a:cubicBezTo>
                    <a:pt x="17813" y="3961"/>
                    <a:pt x="21600" y="10844"/>
                    <a:pt x="21600" y="18243"/>
                  </a:cubicBezTo>
                </a:path>
                <a:path w="21600" h="18243" stroke="0" extrusionOk="0">
                  <a:moveTo>
                    <a:pt x="11565" y="-1"/>
                  </a:moveTo>
                  <a:cubicBezTo>
                    <a:pt x="17813" y="3961"/>
                    <a:pt x="21600" y="10844"/>
                    <a:pt x="21600" y="18243"/>
                  </a:cubicBezTo>
                  <a:lnTo>
                    <a:pt x="0" y="18243"/>
                  </a:lnTo>
                  <a:close/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stealth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1423988" y="5878666"/>
              <a:ext cx="352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</a:t>
              </a:r>
              <a:endParaRPr kumimoji="1" lang="en-US" altLang="zh-CN" sz="2400" b="1" i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6AC8-E3C4-48CC-8120-1CE0B078C227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1445547" y="911739"/>
            <a:ext cx="3613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、极坐标系情形</a:t>
            </a:r>
          </a:p>
        </p:txBody>
      </p:sp>
      <p:sp>
        <p:nvSpPr>
          <p:cNvPr id="4" name="Rectangle 440"/>
          <p:cNvSpPr>
            <a:spLocks noChangeArrowheads="1"/>
          </p:cNvSpPr>
          <p:nvPr/>
        </p:nvSpPr>
        <p:spPr bwMode="auto">
          <a:xfrm>
            <a:off x="754537" y="471406"/>
            <a:ext cx="3372963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一、平面图形的面积</a:t>
            </a:r>
          </a:p>
        </p:txBody>
      </p:sp>
      <p:sp>
        <p:nvSpPr>
          <p:cNvPr id="5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  <p:sp>
        <p:nvSpPr>
          <p:cNvPr id="36" name="Arc 37"/>
          <p:cNvSpPr>
            <a:spLocks/>
          </p:cNvSpPr>
          <p:nvPr/>
        </p:nvSpPr>
        <p:spPr bwMode="auto">
          <a:xfrm>
            <a:off x="1863698" y="5732975"/>
            <a:ext cx="341314" cy="534170"/>
          </a:xfrm>
          <a:custGeom>
            <a:avLst/>
            <a:gdLst>
              <a:gd name="G0" fmla="+- 0 0 0"/>
              <a:gd name="G1" fmla="+- 18243 0 0"/>
              <a:gd name="G2" fmla="+- 21600 0 0"/>
              <a:gd name="T0" fmla="*/ 11565 w 21600"/>
              <a:gd name="T1" fmla="*/ 0 h 18243"/>
              <a:gd name="T2" fmla="*/ 21600 w 21600"/>
              <a:gd name="T3" fmla="*/ 18243 h 18243"/>
              <a:gd name="T4" fmla="*/ 0 w 21600"/>
              <a:gd name="T5" fmla="*/ 18243 h 18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243" fill="none" extrusionOk="0">
                <a:moveTo>
                  <a:pt x="11565" y="-1"/>
                </a:moveTo>
                <a:cubicBezTo>
                  <a:pt x="17813" y="3961"/>
                  <a:pt x="21600" y="10844"/>
                  <a:pt x="21600" y="18243"/>
                </a:cubicBezTo>
              </a:path>
              <a:path w="21600" h="18243" stroke="0" extrusionOk="0">
                <a:moveTo>
                  <a:pt x="11565" y="-1"/>
                </a:moveTo>
                <a:cubicBezTo>
                  <a:pt x="17813" y="3961"/>
                  <a:pt x="21600" y="10844"/>
                  <a:pt x="21600" y="18243"/>
                </a:cubicBezTo>
                <a:lnTo>
                  <a:pt x="0" y="18243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8077201" y="673100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元素法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7219950" y="1427164"/>
            <a:ext cx="35067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取极角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为积分变量，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其变化区间为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,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</a:p>
        </p:txBody>
      </p:sp>
      <p:graphicFrame>
        <p:nvGraphicFramePr>
          <p:cNvPr id="4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167084"/>
              </p:ext>
            </p:extLst>
          </p:nvPr>
        </p:nvGraphicFramePr>
        <p:xfrm>
          <a:off x="7758113" y="4254500"/>
          <a:ext cx="2144712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71" name="公式" r:id="rId4" imgW="1193760" imgH="406080" progId="Equation.3">
                  <p:embed/>
                </p:oleObj>
              </mc:Choice>
              <mc:Fallback>
                <p:oleObj name="公式" r:id="rId4" imgW="1193760" imgH="406080" progId="Equation.3">
                  <p:embed/>
                  <p:pic>
                    <p:nvPicPr>
                      <p:cNvPr id="1976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113" y="4254500"/>
                        <a:ext cx="2144712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389814" y="3019426"/>
            <a:ext cx="29876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以圆扇形面积近似小</a:t>
            </a:r>
          </a:p>
          <a:p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曲边扇形面积，得到</a:t>
            </a:r>
          </a:p>
          <a:p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面积元素：</a:t>
            </a:r>
          </a:p>
        </p:txBody>
      </p:sp>
      <p:graphicFrame>
        <p:nvGraphicFramePr>
          <p:cNvPr id="42" name="Object 16"/>
          <p:cNvGraphicFramePr>
            <a:graphicFrameLocks noChangeAspect="1"/>
          </p:cNvGraphicFramePr>
          <p:nvPr/>
        </p:nvGraphicFramePr>
        <p:xfrm>
          <a:off x="7292976" y="2479676"/>
          <a:ext cx="20796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72" name="公式" r:id="rId6" imgW="1028520" imgH="203040" progId="Equation.3">
                  <p:embed/>
                </p:oleObj>
              </mc:Choice>
              <mc:Fallback>
                <p:oleObj name="公式" r:id="rId6" imgW="1028520" imgH="203040" progId="Equation.3">
                  <p:embed/>
                  <p:pic>
                    <p:nvPicPr>
                      <p:cNvPr id="1976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976" y="2479676"/>
                        <a:ext cx="20796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625685"/>
              </p:ext>
            </p:extLst>
          </p:nvPr>
        </p:nvGraphicFramePr>
        <p:xfrm>
          <a:off x="7356475" y="5636573"/>
          <a:ext cx="30432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73" name="公式" r:id="rId8" imgW="1333440" imgH="406080" progId="Equation.3">
                  <p:embed/>
                </p:oleObj>
              </mc:Choice>
              <mc:Fallback>
                <p:oleObj name="公式" r:id="rId8" imgW="1333440" imgH="406080" progId="Equation.3">
                  <p:embed/>
                  <p:pic>
                    <p:nvPicPr>
                      <p:cNvPr id="1976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5636573"/>
                        <a:ext cx="30432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33"/>
          <p:cNvSpPr txBox="1">
            <a:spLocks noChangeArrowheads="1"/>
          </p:cNvSpPr>
          <p:nvPr/>
        </p:nvSpPr>
        <p:spPr bwMode="auto">
          <a:xfrm>
            <a:off x="7356475" y="5010150"/>
            <a:ext cx="179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3 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作定积分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50169" y="4913942"/>
            <a:ext cx="87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 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+d</a:t>
            </a:r>
            <a:r>
              <a:rPr kumimoji="1"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endParaRPr kumimoji="1"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643993" y="1445426"/>
                <a:ext cx="3994318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400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93" y="1445426"/>
                <a:ext cx="3994318" cy="521553"/>
              </a:xfrm>
              <a:prstGeom prst="rect">
                <a:avLst/>
              </a:prstGeom>
              <a:blipFill>
                <a:blip r:embed="rId10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643993" y="1997537"/>
                <a:ext cx="3994318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400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93" y="1997537"/>
                <a:ext cx="3994318" cy="531749"/>
              </a:xfrm>
              <a:prstGeom prst="rect">
                <a:avLst/>
              </a:prstGeom>
              <a:blipFill>
                <a:blip r:embed="rId11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55087" y="2538811"/>
                <a:ext cx="3263457" cy="640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zh-CN" alt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func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l-GR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l-G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87" y="2538811"/>
                <a:ext cx="3263457" cy="6409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30599" y="3229576"/>
                <a:ext cx="2627194" cy="6389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l-GR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l-G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99" y="3229576"/>
                <a:ext cx="2627194" cy="6389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56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2" grpId="0" animBg="1"/>
      <p:bldP spid="13" grpId="0"/>
      <p:bldP spid="24" grpId="0" animBg="1"/>
      <p:bldP spid="27" grpId="0"/>
      <p:bldP spid="36" grpId="0" animBg="1"/>
      <p:bldP spid="38" grpId="0" autoUpdateAnimBg="0"/>
      <p:bldP spid="39" grpId="0" uiExpand="1" build="p" autoUpdateAnimBg="0"/>
      <p:bldP spid="41" grpId="0" uiExpand="1" build="p" autoUpdateAnimBg="0"/>
      <p:bldP spid="44" grpId="0" autoUpdateAnimBg="0"/>
      <p:bldP spid="14" grpId="0"/>
      <p:bldP spid="46" grpId="0"/>
      <p:bldP spid="47" grpId="0"/>
      <p:bldP spid="17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6878075" y="1447842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对应 </a:t>
            </a:r>
            <a:r>
              <a:rPr kumimoji="1"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从 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变</a:t>
            </a:r>
            <a:endParaRPr kumimoji="1" lang="zh-CN" altLang="en-US" sz="20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2210824" y="1425491"/>
            <a:ext cx="2673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dirty="0" smtClean="0">
                <a:solidFill>
                  <a:schemeClr val="tx1"/>
                </a:solidFill>
                <a:ea typeface="黑体" panose="02010609060101010101" pitchFamily="49" charset="-122"/>
              </a:rPr>
              <a:t>计算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阿基米德螺线</a:t>
            </a:r>
            <a:endParaRPr lang="zh-CN" altLang="en-US" sz="2400" dirty="0">
              <a:ea typeface="黑体" panose="02010609060101010101" pitchFamily="49" charset="-122"/>
            </a:endParaRPr>
          </a:p>
        </p:txBody>
      </p:sp>
      <p:graphicFrame>
        <p:nvGraphicFramePr>
          <p:cNvPr id="198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433491"/>
              </p:ext>
            </p:extLst>
          </p:nvPr>
        </p:nvGraphicFramePr>
        <p:xfrm>
          <a:off x="4788924" y="1514808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59" name="Equation" r:id="rId3" imgW="2145960" imgH="406080" progId="Equation.3">
                  <p:embed/>
                </p:oleObj>
              </mc:Choice>
              <mc:Fallback>
                <p:oleObj name="Equation" r:id="rId3" imgW="214596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924" y="1514808"/>
                        <a:ext cx="2146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8662" name="Group 6"/>
          <p:cNvGrpSpPr>
            <a:grpSpLocks/>
          </p:cNvGrpSpPr>
          <p:nvPr/>
        </p:nvGrpSpPr>
        <p:grpSpPr bwMode="auto">
          <a:xfrm>
            <a:off x="7214344" y="2550141"/>
            <a:ext cx="4204262" cy="2974641"/>
            <a:chOff x="3723" y="2277"/>
            <a:chExt cx="1704" cy="1264"/>
          </a:xfrm>
        </p:grpSpPr>
        <p:pic>
          <p:nvPicPr>
            <p:cNvPr id="198663" name="Picture 7">
              <a:hlinkClick r:id="rId5" tooltip="动画"/>
            </p:cNvPr>
            <p:cNvPicPr>
              <a:picLocks noChangeAspect="1" noChangeArrowheads="1"/>
            </p:cNvPicPr>
            <p:nvPr/>
          </p:nvPicPr>
          <p:blipFill>
            <a:blip r:embed="rId6">
              <a:lum brigh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3" y="2277"/>
              <a:ext cx="1704" cy="126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664" name="Line 8"/>
            <p:cNvSpPr>
              <a:spLocks noChangeShapeType="1"/>
            </p:cNvSpPr>
            <p:nvPr/>
          </p:nvSpPr>
          <p:spPr bwMode="auto">
            <a:xfrm flipH="1">
              <a:off x="3784" y="2704"/>
              <a:ext cx="48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65" name="Arc 9"/>
            <p:cNvSpPr>
              <a:spLocks/>
            </p:cNvSpPr>
            <p:nvPr/>
          </p:nvSpPr>
          <p:spPr bwMode="auto">
            <a:xfrm>
              <a:off x="4065" y="2512"/>
              <a:ext cx="343" cy="21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40 w 42990"/>
                <a:gd name="T1" fmla="*/ 26818 h 26818"/>
                <a:gd name="T2" fmla="*/ 42990 w 42990"/>
                <a:gd name="T3" fmla="*/ 18595 h 26818"/>
                <a:gd name="T4" fmla="*/ 21600 w 42990"/>
                <a:gd name="T5" fmla="*/ 21600 h 26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990" h="26818" fill="none" extrusionOk="0">
                  <a:moveTo>
                    <a:pt x="639" y="26818"/>
                  </a:moveTo>
                  <a:cubicBezTo>
                    <a:pt x="214" y="25111"/>
                    <a:pt x="0" y="2335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2368" y="0"/>
                    <a:pt x="41491" y="7931"/>
                    <a:pt x="42989" y="18595"/>
                  </a:cubicBezTo>
                </a:path>
                <a:path w="42990" h="26818" stroke="0" extrusionOk="0">
                  <a:moveTo>
                    <a:pt x="639" y="26818"/>
                  </a:moveTo>
                  <a:cubicBezTo>
                    <a:pt x="214" y="25111"/>
                    <a:pt x="0" y="2335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2368" y="0"/>
                    <a:pt x="41491" y="7931"/>
                    <a:pt x="42989" y="1859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8666" name="Object 10"/>
            <p:cNvGraphicFramePr>
              <a:graphicFrameLocks noChangeAspect="1"/>
            </p:cNvGraphicFramePr>
            <p:nvPr/>
          </p:nvGraphicFramePr>
          <p:xfrm>
            <a:off x="4478" y="2443"/>
            <a:ext cx="15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960" name="Equation" r:id="rId7" imgW="253800" imgH="330120" progId="Equation.3">
                    <p:embed/>
                  </p:oleObj>
                </mc:Choice>
                <mc:Fallback>
                  <p:oleObj name="Equation" r:id="rId7" imgW="253800" imgH="33012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" y="2443"/>
                          <a:ext cx="152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667" name="Arc 11"/>
            <p:cNvSpPr>
              <a:spLocks/>
            </p:cNvSpPr>
            <p:nvPr/>
          </p:nvSpPr>
          <p:spPr bwMode="auto">
            <a:xfrm>
              <a:off x="4092" y="2718"/>
              <a:ext cx="192" cy="204"/>
            </a:xfrm>
            <a:custGeom>
              <a:avLst/>
              <a:gdLst>
                <a:gd name="G0" fmla="+- 17195 0 0"/>
                <a:gd name="G1" fmla="+- 0 0 0"/>
                <a:gd name="G2" fmla="+- 21600 0 0"/>
                <a:gd name="T0" fmla="*/ 5096 w 17195"/>
                <a:gd name="T1" fmla="*/ 17894 h 17894"/>
                <a:gd name="T2" fmla="*/ 0 w 17195"/>
                <a:gd name="T3" fmla="*/ 13072 h 17894"/>
                <a:gd name="T4" fmla="*/ 17195 w 17195"/>
                <a:gd name="T5" fmla="*/ 0 h 17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95" h="17894" fill="none" extrusionOk="0">
                  <a:moveTo>
                    <a:pt x="5096" y="17893"/>
                  </a:moveTo>
                  <a:cubicBezTo>
                    <a:pt x="3146" y="16574"/>
                    <a:pt x="1424" y="14946"/>
                    <a:pt x="-1" y="13072"/>
                  </a:cubicBezTo>
                </a:path>
                <a:path w="17195" h="17894" stroke="0" extrusionOk="0">
                  <a:moveTo>
                    <a:pt x="5096" y="17893"/>
                  </a:moveTo>
                  <a:cubicBezTo>
                    <a:pt x="3146" y="16574"/>
                    <a:pt x="1424" y="14946"/>
                    <a:pt x="-1" y="13072"/>
                  </a:cubicBezTo>
                  <a:lnTo>
                    <a:pt x="17195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8668" name="Object 12"/>
            <p:cNvGraphicFramePr>
              <a:graphicFrameLocks noChangeAspect="1"/>
            </p:cNvGraphicFramePr>
            <p:nvPr/>
          </p:nvGraphicFramePr>
          <p:xfrm>
            <a:off x="4200" y="3107"/>
            <a:ext cx="296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961" name="Equation" r:id="rId9" imgW="495000" imgH="330120" progId="Equation.3">
                    <p:embed/>
                  </p:oleObj>
                </mc:Choice>
                <mc:Fallback>
                  <p:oleObj name="Equation" r:id="rId9" imgW="495000" imgH="3301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107"/>
                          <a:ext cx="296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669" name="Line 13"/>
            <p:cNvSpPr>
              <a:spLocks noChangeShapeType="1"/>
            </p:cNvSpPr>
            <p:nvPr/>
          </p:nvSpPr>
          <p:spPr bwMode="auto">
            <a:xfrm flipH="1" flipV="1">
              <a:off x="4089" y="2865"/>
              <a:ext cx="96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70" name="Arc 14"/>
            <p:cNvSpPr>
              <a:spLocks/>
            </p:cNvSpPr>
            <p:nvPr/>
          </p:nvSpPr>
          <p:spPr bwMode="auto">
            <a:xfrm>
              <a:off x="3813" y="2676"/>
              <a:ext cx="482" cy="532"/>
            </a:xfrm>
            <a:custGeom>
              <a:avLst/>
              <a:gdLst>
                <a:gd name="G0" fmla="+- 16701 0 0"/>
                <a:gd name="G1" fmla="+- 0 0 0"/>
                <a:gd name="G2" fmla="+- 21600 0 0"/>
                <a:gd name="T0" fmla="*/ 4257 w 16701"/>
                <a:gd name="T1" fmla="*/ 17655 h 17655"/>
                <a:gd name="T2" fmla="*/ 0 w 16701"/>
                <a:gd name="T3" fmla="*/ 13698 h 17655"/>
                <a:gd name="T4" fmla="*/ 16701 w 16701"/>
                <a:gd name="T5" fmla="*/ 0 h 17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01" h="17655" fill="none" extrusionOk="0">
                  <a:moveTo>
                    <a:pt x="4256" y="17655"/>
                  </a:moveTo>
                  <a:cubicBezTo>
                    <a:pt x="2666" y="16533"/>
                    <a:pt x="1234" y="15202"/>
                    <a:pt x="-1" y="13698"/>
                  </a:cubicBezTo>
                </a:path>
                <a:path w="16701" h="17655" stroke="0" extrusionOk="0">
                  <a:moveTo>
                    <a:pt x="4256" y="17655"/>
                  </a:moveTo>
                  <a:cubicBezTo>
                    <a:pt x="2666" y="16533"/>
                    <a:pt x="1234" y="15202"/>
                    <a:pt x="-1" y="13698"/>
                  </a:cubicBezTo>
                  <a:lnTo>
                    <a:pt x="16701" y="0"/>
                  </a:lnTo>
                  <a:close/>
                </a:path>
              </a:pathLst>
            </a:custGeom>
            <a:solidFill>
              <a:srgbClr val="0000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71" name="Line 15"/>
            <p:cNvSpPr>
              <a:spLocks noChangeShapeType="1"/>
            </p:cNvSpPr>
            <p:nvPr/>
          </p:nvSpPr>
          <p:spPr bwMode="auto">
            <a:xfrm flipH="1">
              <a:off x="3925" y="2712"/>
              <a:ext cx="336" cy="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986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828141"/>
              </p:ext>
            </p:extLst>
          </p:nvPr>
        </p:nvGraphicFramePr>
        <p:xfrm>
          <a:off x="3513029" y="2062612"/>
          <a:ext cx="163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62" name="Equation" r:id="rId11" imgW="1638000" imgH="850680" progId="Equation.3">
                  <p:embed/>
                </p:oleObj>
              </mc:Choice>
              <mc:Fallback>
                <p:oleObj name="Equation" r:id="rId11" imgW="1638000" imgH="850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029" y="2062612"/>
                        <a:ext cx="16383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171395"/>
              </p:ext>
            </p:extLst>
          </p:nvPr>
        </p:nvGraphicFramePr>
        <p:xfrm>
          <a:off x="2287479" y="2097537"/>
          <a:ext cx="1257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63" name="Equation" r:id="rId13" imgW="1257120" imgH="825480" progId="Equation.3">
                  <p:embed/>
                </p:oleObj>
              </mc:Choice>
              <mc:Fallback>
                <p:oleObj name="Equation" r:id="rId13" imgW="1257120" imgH="825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479" y="2097537"/>
                        <a:ext cx="1257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902606"/>
              </p:ext>
            </p:extLst>
          </p:nvPr>
        </p:nvGraphicFramePr>
        <p:xfrm>
          <a:off x="2662129" y="3097662"/>
          <a:ext cx="736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64" name="Equation" r:id="rId15" imgW="736560" imgH="939600" progId="Equation.3">
                  <p:embed/>
                </p:oleObj>
              </mc:Choice>
              <mc:Fallback>
                <p:oleObj name="Equation" r:id="rId15" imgW="736560" imgH="939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129" y="3097662"/>
                        <a:ext cx="736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755745"/>
              </p:ext>
            </p:extLst>
          </p:nvPr>
        </p:nvGraphicFramePr>
        <p:xfrm>
          <a:off x="3525729" y="3192912"/>
          <a:ext cx="96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65" name="Equation" r:id="rId17" imgW="965160" imgH="914400" progId="Equation.3">
                  <p:embed/>
                </p:oleObj>
              </mc:Choice>
              <mc:Fallback>
                <p:oleObj name="Equation" r:id="rId17" imgW="965160" imgH="914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729" y="3192912"/>
                        <a:ext cx="965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789310"/>
              </p:ext>
            </p:extLst>
          </p:nvPr>
        </p:nvGraphicFramePr>
        <p:xfrm>
          <a:off x="4579829" y="3091312"/>
          <a:ext cx="444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66" name="Equation" r:id="rId19" imgW="444240" imgH="1054080" progId="Equation.3">
                  <p:embed/>
                </p:oleObj>
              </mc:Choice>
              <mc:Fallback>
                <p:oleObj name="Equation" r:id="rId19" imgW="444240" imgH="1054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829" y="3091312"/>
                        <a:ext cx="4445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062639"/>
              </p:ext>
            </p:extLst>
          </p:nvPr>
        </p:nvGraphicFramePr>
        <p:xfrm>
          <a:off x="2662129" y="4348612"/>
          <a:ext cx="1384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67" name="Equation" r:id="rId21" imgW="1384200" imgH="850680" progId="Equation.3">
                  <p:embed/>
                </p:oleObj>
              </mc:Choice>
              <mc:Fallback>
                <p:oleObj name="Equation" r:id="rId21" imgW="1384200" imgH="8506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129" y="4348612"/>
                        <a:ext cx="13843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8779900" y="1436141"/>
            <a:ext cx="2959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到 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所围图形面积 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.   </a:t>
            </a:r>
            <a:endParaRPr kumimoji="1" lang="en-US" altLang="zh-CN" sz="20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5E5D-5A83-464A-B9A7-64C9E0F29828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1445547" y="911739"/>
            <a:ext cx="3613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、极坐标系情形</a:t>
            </a:r>
          </a:p>
        </p:txBody>
      </p:sp>
      <p:sp>
        <p:nvSpPr>
          <p:cNvPr id="27" name="Rectangle 440"/>
          <p:cNvSpPr>
            <a:spLocks noChangeArrowheads="1"/>
          </p:cNvSpPr>
          <p:nvPr/>
        </p:nvSpPr>
        <p:spPr bwMode="auto">
          <a:xfrm>
            <a:off x="754537" y="471406"/>
            <a:ext cx="3372963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一、平面图形的面积</a:t>
            </a:r>
          </a:p>
        </p:txBody>
      </p:sp>
      <p:sp>
        <p:nvSpPr>
          <p:cNvPr id="28" name="Text Box 10">
            <a:hlinkClick r:id="rId23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291439" y="1467183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291439" y="2232935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131374"/>
              </p:ext>
            </p:extLst>
          </p:nvPr>
        </p:nvGraphicFramePr>
        <p:xfrm>
          <a:off x="2617430" y="4618130"/>
          <a:ext cx="2400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72" name="Equation" r:id="rId3" imgW="2400120" imgH="863280" progId="Equation.3">
                  <p:embed/>
                </p:oleObj>
              </mc:Choice>
              <mc:Fallback>
                <p:oleObj name="Equation" r:id="rId3" imgW="2400120" imgH="863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430" y="4618130"/>
                        <a:ext cx="2400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2103080" y="1414617"/>
            <a:ext cx="178312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心形线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7180470" y="1406977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所围图形的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8686800" y="1421413"/>
            <a:ext cx="1096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面积 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   </a:t>
            </a:r>
            <a:endParaRPr kumimoji="1" lang="en-US" altLang="zh-CN" sz="2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144128"/>
              </p:ext>
            </p:extLst>
          </p:nvPr>
        </p:nvGraphicFramePr>
        <p:xfrm>
          <a:off x="3812818" y="1478117"/>
          <a:ext cx="339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73" name="Equation" r:id="rId5" imgW="3390840" imgH="406080" progId="Equation.3">
                  <p:embed/>
                </p:oleObj>
              </mc:Choice>
              <mc:Fallback>
                <p:oleObj name="Equation" r:id="rId5" imgW="339084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818" y="1478117"/>
                        <a:ext cx="3390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567252"/>
              </p:ext>
            </p:extLst>
          </p:nvPr>
        </p:nvGraphicFramePr>
        <p:xfrm>
          <a:off x="3414553" y="2074955"/>
          <a:ext cx="27654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74" name="Equation" r:id="rId7" imgW="2768400" imgH="850680" progId="Equation.3">
                  <p:embed/>
                </p:oleObj>
              </mc:Choice>
              <mc:Fallback>
                <p:oleObj name="Equation" r:id="rId7" imgW="2768400" imgH="85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553" y="2074955"/>
                        <a:ext cx="27654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803122"/>
              </p:ext>
            </p:extLst>
          </p:nvPr>
        </p:nvGraphicFramePr>
        <p:xfrm>
          <a:off x="2184400" y="2081213"/>
          <a:ext cx="14255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75" name="Equation" r:id="rId9" imgW="583920" imgH="355320" progId="Equation.DSMT4">
                  <p:embed/>
                </p:oleObj>
              </mc:Choice>
              <mc:Fallback>
                <p:oleObj name="Equation" r:id="rId9" imgW="583920" imgH="355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2081213"/>
                        <a:ext cx="1425575" cy="868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0547"/>
              </p:ext>
            </p:extLst>
          </p:nvPr>
        </p:nvGraphicFramePr>
        <p:xfrm>
          <a:off x="2569805" y="2992530"/>
          <a:ext cx="1231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76" name="Equation" r:id="rId11" imgW="1231560" imgH="825480" progId="Equation.3">
                  <p:embed/>
                </p:oleObj>
              </mc:Choice>
              <mc:Fallback>
                <p:oleObj name="Equation" r:id="rId11" imgW="1231560" imgH="825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05" y="2992530"/>
                        <a:ext cx="12319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648342"/>
              </p:ext>
            </p:extLst>
          </p:nvPr>
        </p:nvGraphicFramePr>
        <p:xfrm>
          <a:off x="3652480" y="2967130"/>
          <a:ext cx="167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77" name="Equation" r:id="rId13" imgW="1676160" imgH="850680" progId="Equation.3">
                  <p:embed/>
                </p:oleObj>
              </mc:Choice>
              <mc:Fallback>
                <p:oleObj name="Equation" r:id="rId13" imgW="1676160" imgH="850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480" y="2967130"/>
                        <a:ext cx="1676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9076968" y="1868642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利用对称性</a:t>
            </a:r>
            <a:r>
              <a:rPr kumimoji="1"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1996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205850"/>
              </p:ext>
            </p:extLst>
          </p:nvPr>
        </p:nvGraphicFramePr>
        <p:xfrm>
          <a:off x="2896830" y="3938680"/>
          <a:ext cx="1130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78" name="Equation" r:id="rId15" imgW="1130040" imgH="545760" progId="Equation.3">
                  <p:embed/>
                </p:oleObj>
              </mc:Choice>
              <mc:Fallback>
                <p:oleObj name="Equation" r:id="rId15" imgW="1130040" imgH="5457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6830" y="3938680"/>
                        <a:ext cx="1130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4" name="Line 14"/>
          <p:cNvSpPr>
            <a:spLocks noChangeShapeType="1"/>
          </p:cNvSpPr>
          <p:nvPr/>
        </p:nvSpPr>
        <p:spPr bwMode="auto">
          <a:xfrm>
            <a:off x="2744430" y="3722780"/>
            <a:ext cx="0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96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055699"/>
              </p:ext>
            </p:extLst>
          </p:nvPr>
        </p:nvGraphicFramePr>
        <p:xfrm>
          <a:off x="2638068" y="5697630"/>
          <a:ext cx="100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79" name="Equation" r:id="rId17" imgW="1002960" imgH="444240" progId="Equation.3">
                  <p:embed/>
                </p:oleObj>
              </mc:Choice>
              <mc:Fallback>
                <p:oleObj name="Equation" r:id="rId17" imgW="100296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068" y="5697630"/>
                        <a:ext cx="1003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864127"/>
              </p:ext>
            </p:extLst>
          </p:nvPr>
        </p:nvGraphicFramePr>
        <p:xfrm>
          <a:off x="3658830" y="5557930"/>
          <a:ext cx="36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80" name="Equation" r:id="rId19" imgW="368280" imgH="850680" progId="Equation.3">
                  <p:embed/>
                </p:oleObj>
              </mc:Choice>
              <mc:Fallback>
                <p:oleObj name="Equation" r:id="rId19" imgW="368280" imgH="850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8830" y="5557930"/>
                        <a:ext cx="3683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38568"/>
              </p:ext>
            </p:extLst>
          </p:nvPr>
        </p:nvGraphicFramePr>
        <p:xfrm>
          <a:off x="4116030" y="5557930"/>
          <a:ext cx="36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81" name="Equation" r:id="rId21" imgW="368280" imgH="850680" progId="Equation.3">
                  <p:embed/>
                </p:oleObj>
              </mc:Choice>
              <mc:Fallback>
                <p:oleObj name="Equation" r:id="rId21" imgW="368280" imgH="850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030" y="5557930"/>
                        <a:ext cx="3683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599322"/>
              </p:ext>
            </p:extLst>
          </p:nvPr>
        </p:nvGraphicFramePr>
        <p:xfrm>
          <a:off x="4579580" y="5557930"/>
          <a:ext cx="29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82" name="Equation" r:id="rId23" imgW="291960" imgH="850680" progId="Equation.3">
                  <p:embed/>
                </p:oleObj>
              </mc:Choice>
              <mc:Fallback>
                <p:oleObj name="Equation" r:id="rId23" imgW="291960" imgH="850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580" y="5557930"/>
                        <a:ext cx="2921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568568"/>
              </p:ext>
            </p:extLst>
          </p:nvPr>
        </p:nvGraphicFramePr>
        <p:xfrm>
          <a:off x="4895493" y="5576980"/>
          <a:ext cx="1155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83" name="Equation" r:id="rId25" imgW="1155600" imgH="850680" progId="Equation.3">
                  <p:embed/>
                </p:oleObj>
              </mc:Choice>
              <mc:Fallback>
                <p:oleObj name="Equation" r:id="rId25" imgW="1155600" imgH="8506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493" y="5576980"/>
                        <a:ext cx="1155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9700" name="Group 20"/>
          <p:cNvGrpSpPr>
            <a:grpSpLocks/>
          </p:cNvGrpSpPr>
          <p:nvPr/>
        </p:nvGrpSpPr>
        <p:grpSpPr bwMode="auto">
          <a:xfrm>
            <a:off x="9132483" y="2463770"/>
            <a:ext cx="2508252" cy="2419353"/>
            <a:chOff x="3840" y="1296"/>
            <a:chExt cx="1580" cy="1524"/>
          </a:xfrm>
        </p:grpSpPr>
        <p:graphicFrame>
          <p:nvGraphicFramePr>
            <p:cNvPr id="199701" name="Object 21"/>
            <p:cNvGraphicFramePr>
              <a:graphicFrameLocks noChangeAspect="1"/>
            </p:cNvGraphicFramePr>
            <p:nvPr/>
          </p:nvGraphicFramePr>
          <p:xfrm>
            <a:off x="3840" y="1296"/>
            <a:ext cx="1229" cy="1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84" name="BMP 图象" r:id="rId27" imgW="1950889" imgH="1417443" progId="Paint.Picture">
                    <p:embed/>
                  </p:oleObj>
                </mc:Choice>
                <mc:Fallback>
                  <p:oleObj name="BMP 图象" r:id="rId27" imgW="1950889" imgH="1417443" progId="Paint.Picture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296"/>
                          <a:ext cx="1229" cy="1215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66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70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9111189"/>
                </p:ext>
              </p:extLst>
            </p:nvPr>
          </p:nvGraphicFramePr>
          <p:xfrm>
            <a:off x="3840" y="1296"/>
            <a:ext cx="1535" cy="1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85" name="BMP 图像" r:id="rId29" imgW="1943268" imgH="1417443" progId="Paint.Picture">
                    <p:embed/>
                  </p:oleObj>
                </mc:Choice>
                <mc:Fallback>
                  <p:oleObj name="BMP 图像" r:id="rId29" imgW="1943268" imgH="1417443" progId="Paint.Picture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296"/>
                          <a:ext cx="1535" cy="1524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66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703" name="Object 23"/>
            <p:cNvGraphicFramePr>
              <a:graphicFrameLocks noChangeAspect="1"/>
            </p:cNvGraphicFramePr>
            <p:nvPr/>
          </p:nvGraphicFramePr>
          <p:xfrm>
            <a:off x="4558" y="1706"/>
            <a:ext cx="19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86" name="公式" r:id="rId31" imgW="482400" imgH="342720" progId="Equation.3">
                    <p:embed/>
                  </p:oleObj>
                </mc:Choice>
                <mc:Fallback>
                  <p:oleObj name="公式" r:id="rId31" imgW="482400" imgH="34272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1706"/>
                          <a:ext cx="19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9704" name="Arc 24"/>
            <p:cNvSpPr>
              <a:spLocks/>
            </p:cNvSpPr>
            <p:nvPr/>
          </p:nvSpPr>
          <p:spPr bwMode="auto">
            <a:xfrm>
              <a:off x="4287" y="2024"/>
              <a:ext cx="45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9705" name="Object 25"/>
            <p:cNvGraphicFramePr>
              <a:graphicFrameLocks noChangeAspect="1"/>
            </p:cNvGraphicFramePr>
            <p:nvPr/>
          </p:nvGraphicFramePr>
          <p:xfrm>
            <a:off x="4359" y="1933"/>
            <a:ext cx="15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87" name="公式" r:id="rId33" imgW="139680" imgH="177480" progId="Equation.3">
                    <p:embed/>
                  </p:oleObj>
                </mc:Choice>
                <mc:Fallback>
                  <p:oleObj name="公式" r:id="rId33" imgW="139680" imgH="1774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9" y="1933"/>
                          <a:ext cx="154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706" name="Object 26"/>
            <p:cNvGraphicFramePr>
              <a:graphicFrameLocks noChangeAspect="1"/>
            </p:cNvGraphicFramePr>
            <p:nvPr/>
          </p:nvGraphicFramePr>
          <p:xfrm>
            <a:off x="4241" y="1344"/>
            <a:ext cx="104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88" name="公式" r:id="rId35" imgW="2349500" imgH="419100" progId="Equation.3">
                    <p:embed/>
                  </p:oleObj>
                </mc:Choice>
                <mc:Fallback>
                  <p:oleObj name="公式" r:id="rId35" imgW="2349500" imgH="4191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344"/>
                          <a:ext cx="104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9707" name="Arc 27"/>
            <p:cNvSpPr>
              <a:spLocks/>
            </p:cNvSpPr>
            <p:nvPr/>
          </p:nvSpPr>
          <p:spPr bwMode="auto">
            <a:xfrm flipH="1">
              <a:off x="4468" y="1706"/>
              <a:ext cx="45" cy="9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708" name="Arc 28"/>
            <p:cNvSpPr>
              <a:spLocks/>
            </p:cNvSpPr>
            <p:nvPr/>
          </p:nvSpPr>
          <p:spPr bwMode="auto">
            <a:xfrm flipH="1" flipV="1">
              <a:off x="4558" y="1893"/>
              <a:ext cx="136" cy="86"/>
            </a:xfrm>
            <a:custGeom>
              <a:avLst/>
              <a:gdLst>
                <a:gd name="G0" fmla="+- 0 0 0"/>
                <a:gd name="G1" fmla="+- 20393 0 0"/>
                <a:gd name="G2" fmla="+- 21600 0 0"/>
                <a:gd name="T0" fmla="*/ 7119 w 21600"/>
                <a:gd name="T1" fmla="*/ 0 h 20393"/>
                <a:gd name="T2" fmla="*/ 21600 w 21600"/>
                <a:gd name="T3" fmla="*/ 20393 h 20393"/>
                <a:gd name="T4" fmla="*/ 0 w 21600"/>
                <a:gd name="T5" fmla="*/ 20393 h 20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393" fill="none" extrusionOk="0">
                  <a:moveTo>
                    <a:pt x="7119" y="-1"/>
                  </a:moveTo>
                  <a:cubicBezTo>
                    <a:pt x="15791" y="3027"/>
                    <a:pt x="21600" y="11207"/>
                    <a:pt x="21600" y="20393"/>
                  </a:cubicBezTo>
                </a:path>
                <a:path w="21600" h="20393" stroke="0" extrusionOk="0">
                  <a:moveTo>
                    <a:pt x="7119" y="-1"/>
                  </a:moveTo>
                  <a:cubicBezTo>
                    <a:pt x="15791" y="3027"/>
                    <a:pt x="21600" y="11207"/>
                    <a:pt x="21600" y="20393"/>
                  </a:cubicBezTo>
                  <a:lnTo>
                    <a:pt x="0" y="2039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709" name="Text Box 29"/>
            <p:cNvSpPr txBox="1">
              <a:spLocks noChangeArrowheads="1"/>
            </p:cNvSpPr>
            <p:nvPr/>
          </p:nvSpPr>
          <p:spPr bwMode="auto">
            <a:xfrm>
              <a:off x="5057" y="2069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anose="02020603050405020304" pitchFamily="18" charset="0"/>
                </a:rPr>
                <a:t>2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9FEC-C3D4-4F14-8D18-475C05AAC4FB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34" name="Rectangle 440"/>
          <p:cNvSpPr>
            <a:spLocks noChangeArrowheads="1"/>
          </p:cNvSpPr>
          <p:nvPr/>
        </p:nvSpPr>
        <p:spPr bwMode="auto">
          <a:xfrm>
            <a:off x="754537" y="471406"/>
            <a:ext cx="3372963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一、平面图形的面积</a:t>
            </a:r>
          </a:p>
        </p:txBody>
      </p:sp>
      <p:sp>
        <p:nvSpPr>
          <p:cNvPr id="35" name="Text Box 10">
            <a:hlinkClick r:id="rId37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291439" y="1467183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291439" y="2232935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1445547" y="911739"/>
            <a:ext cx="3613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、极坐标系情形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577168" y="5049930"/>
                <a:ext cx="4042645" cy="922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 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 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168" y="5049930"/>
                <a:ext cx="4042645" cy="922753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2" grpId="0" autoUpdateAnimBg="0"/>
      <p:bldP spid="37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6AC8-E3C4-48CC-8120-1CE0B078C227}" type="datetime11">
              <a:rPr lang="zh-CN" altLang="en-US" smtClean="0"/>
              <a:t>13:21:50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>
                <a:spLocks noChangeArrowheads="1"/>
              </p:cNvSpPr>
              <p:nvPr/>
            </p:nvSpPr>
            <p:spPr bwMode="auto">
              <a:xfrm>
                <a:off x="2103079" y="1414617"/>
                <a:ext cx="3764321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计算圆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=2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𝑎𝑐𝑜𝑠</m:t>
                    </m:r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面积。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3079" y="1414617"/>
                <a:ext cx="3764321" cy="533400"/>
              </a:xfrm>
              <a:prstGeom prst="rect">
                <a:avLst/>
              </a:prstGeom>
              <a:blipFill>
                <a:blip r:embed="rId2"/>
                <a:stretch>
                  <a:fillRect l="-2589" t="-5682" r="-10518" b="-147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40"/>
          <p:cNvSpPr>
            <a:spLocks noChangeArrowheads="1"/>
          </p:cNvSpPr>
          <p:nvPr/>
        </p:nvSpPr>
        <p:spPr bwMode="auto">
          <a:xfrm>
            <a:off x="754537" y="471406"/>
            <a:ext cx="3372963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一、平面图形的面积</a:t>
            </a:r>
          </a:p>
        </p:txBody>
      </p:sp>
      <p:sp>
        <p:nvSpPr>
          <p:cNvPr id="5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91439" y="1467183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291439" y="2232935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1445547" y="911739"/>
            <a:ext cx="3613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、极坐标系情形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947355" y="1515180"/>
            <a:ext cx="2625213" cy="2388226"/>
            <a:chOff x="8947355" y="1515180"/>
            <a:chExt cx="1809135" cy="1562317"/>
          </a:xfrm>
        </p:grpSpPr>
        <p:cxnSp>
          <p:nvCxnSpPr>
            <p:cNvPr id="10" name="直接箭头连接符 9"/>
            <p:cNvCxnSpPr/>
            <p:nvPr/>
          </p:nvCxnSpPr>
          <p:spPr>
            <a:xfrm flipV="1">
              <a:off x="8947355" y="2349909"/>
              <a:ext cx="180913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9360309" y="1515180"/>
              <a:ext cx="0" cy="1562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9360309" y="1814332"/>
              <a:ext cx="1091381" cy="10711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0979864" y="2463767"/>
                <a:ext cx="6025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864" y="2463767"/>
                <a:ext cx="60253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9241946" y="2709293"/>
                <a:ext cx="423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946" y="2709293"/>
                <a:ext cx="42351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226185" y="2002390"/>
                <a:ext cx="3505640" cy="922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 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 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185" y="2002390"/>
                <a:ext cx="3505640" cy="9227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2351886" y="2195713"/>
            <a:ext cx="3426943" cy="513580"/>
            <a:chOff x="7253409" y="5570698"/>
            <a:chExt cx="2675467" cy="51358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7253409" y="5570698"/>
              <a:ext cx="2675467" cy="513579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7253409" y="5570698"/>
              <a:ext cx="2675467" cy="51358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218811" y="2980653"/>
                <a:ext cx="3505640" cy="922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 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 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811" y="2980653"/>
                <a:ext cx="3505640" cy="9227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218811" y="4013289"/>
                <a:ext cx="3429016" cy="11324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  <m:aln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l-GR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1"/>
                                  <m:aln/>
                                </m:rPr>
                                <a:rPr lang="el-GR" altLang="zh-CN" sz="24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brk m:alnAt="1"/>
                                  <m:aln/>
                                </m:rPr>
                                <a:rPr lang="el-GR" altLang="zh-CN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l-GR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altLang="zh-CN" sz="24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l-GR" altLang="zh-CN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 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 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811" y="4013289"/>
                <a:ext cx="3429016" cy="11324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450214" y="2325267"/>
                <a:ext cx="7498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214" y="2325267"/>
                <a:ext cx="749821" cy="369332"/>
              </a:xfrm>
              <a:prstGeom prst="rect">
                <a:avLst/>
              </a:prstGeom>
              <a:blipFill>
                <a:blip r:embed="rId9"/>
                <a:stretch>
                  <a:fillRect l="-8943" r="-325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582262" y="3257363"/>
                <a:ext cx="5799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262" y="3257363"/>
                <a:ext cx="579902" cy="369332"/>
              </a:xfrm>
              <a:prstGeom prst="rect">
                <a:avLst/>
              </a:prstGeom>
              <a:blipFill>
                <a:blip r:embed="rId10"/>
                <a:stretch>
                  <a:fillRect l="-7368" r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565420" y="4394836"/>
                <a:ext cx="5799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420" y="4394836"/>
                <a:ext cx="579902" cy="369332"/>
              </a:xfrm>
              <a:prstGeom prst="rect">
                <a:avLst/>
              </a:prstGeom>
              <a:blipFill>
                <a:blip r:embed="rId11"/>
                <a:stretch>
                  <a:fillRect l="-6316" r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>
            <a:off x="9562820" y="2791183"/>
            <a:ext cx="234227" cy="122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9553961" y="2791183"/>
            <a:ext cx="706000" cy="108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9552032" y="2791183"/>
            <a:ext cx="1040471" cy="90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544128" y="2791183"/>
            <a:ext cx="1349643" cy="74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9541143" y="2791183"/>
            <a:ext cx="1578996" cy="411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19" idx="2"/>
          </p:cNvCxnSpPr>
          <p:nvPr/>
        </p:nvCxnSpPr>
        <p:spPr>
          <a:xfrm>
            <a:off x="9538684" y="2791183"/>
            <a:ext cx="1742449" cy="13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9546586" y="2446921"/>
            <a:ext cx="1648454" cy="338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9553961" y="2152788"/>
            <a:ext cx="1459202" cy="644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536061" y="1811723"/>
            <a:ext cx="1020505" cy="97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9562820" y="1753318"/>
            <a:ext cx="415015" cy="1026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6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58585" y="4119007"/>
            <a:ext cx="2476924" cy="2185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9711404" y="4490962"/>
                <a:ext cx="1570110" cy="58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404" y="4490962"/>
                <a:ext cx="1570110" cy="5845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86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/>
      <p:bldP spid="25" grpId="0"/>
      <p:bldP spid="26" grpId="0"/>
      <p:bldP spid="27" grpId="0"/>
      <p:bldP spid="28" grpId="0"/>
      <p:bldP spid="29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6637972" y="5530950"/>
            <a:ext cx="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CN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1732" name="Line 4"/>
          <p:cNvSpPr>
            <a:spLocks noChangeShapeType="1"/>
          </p:cNvSpPr>
          <p:nvPr/>
        </p:nvSpPr>
        <p:spPr bwMode="auto">
          <a:xfrm>
            <a:off x="5587078" y="5396526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1815256" y="1364988"/>
            <a:ext cx="9355238" cy="88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旋转体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就是由一个平面图形绕这平面内一条直线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旋转一周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而成的立体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这直线叫做旋转轴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1"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1442781" y="933839"/>
            <a:ext cx="2443419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旋转体的体积</a:t>
            </a:r>
            <a:r>
              <a:rPr kumimoji="1" lang="zh-CN" altLang="en-US" sz="24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201735" name="Freeform 7"/>
          <p:cNvSpPr>
            <a:spLocks/>
          </p:cNvSpPr>
          <p:nvPr/>
        </p:nvSpPr>
        <p:spPr bwMode="auto">
          <a:xfrm>
            <a:off x="3561428" y="4853602"/>
            <a:ext cx="2617788" cy="1414463"/>
          </a:xfrm>
          <a:custGeom>
            <a:avLst/>
            <a:gdLst>
              <a:gd name="T0" fmla="*/ 0 w 1649"/>
              <a:gd name="T1" fmla="*/ 598 h 891"/>
              <a:gd name="T2" fmla="*/ 0 w 1649"/>
              <a:gd name="T3" fmla="*/ 2 h 891"/>
              <a:gd name="T4" fmla="*/ 1649 w 1649"/>
              <a:gd name="T5" fmla="*/ 0 h 891"/>
              <a:gd name="T6" fmla="*/ 1649 w 1649"/>
              <a:gd name="T7" fmla="*/ 800 h 891"/>
              <a:gd name="T8" fmla="*/ 1557 w 1649"/>
              <a:gd name="T9" fmla="*/ 858 h 891"/>
              <a:gd name="T10" fmla="*/ 1452 w 1649"/>
              <a:gd name="T11" fmla="*/ 888 h 891"/>
              <a:gd name="T12" fmla="*/ 1339 w 1649"/>
              <a:gd name="T13" fmla="*/ 891 h 891"/>
              <a:gd name="T14" fmla="*/ 1249 w 1649"/>
              <a:gd name="T15" fmla="*/ 864 h 891"/>
              <a:gd name="T16" fmla="*/ 1134 w 1649"/>
              <a:gd name="T17" fmla="*/ 816 h 891"/>
              <a:gd name="T18" fmla="*/ 993 w 1649"/>
              <a:gd name="T19" fmla="*/ 723 h 891"/>
              <a:gd name="T20" fmla="*/ 780 w 1649"/>
              <a:gd name="T21" fmla="*/ 591 h 891"/>
              <a:gd name="T22" fmla="*/ 633 w 1649"/>
              <a:gd name="T23" fmla="*/ 519 h 891"/>
              <a:gd name="T24" fmla="*/ 534 w 1649"/>
              <a:gd name="T25" fmla="*/ 501 h 891"/>
              <a:gd name="T26" fmla="*/ 444 w 1649"/>
              <a:gd name="T27" fmla="*/ 495 h 891"/>
              <a:gd name="T28" fmla="*/ 358 w 1649"/>
              <a:gd name="T29" fmla="*/ 500 h 891"/>
              <a:gd name="T30" fmla="*/ 213 w 1649"/>
              <a:gd name="T31" fmla="*/ 528 h 891"/>
              <a:gd name="T32" fmla="*/ 121 w 1649"/>
              <a:gd name="T33" fmla="*/ 555 h 891"/>
              <a:gd name="T34" fmla="*/ 57 w 1649"/>
              <a:gd name="T35" fmla="*/ 576 h 891"/>
              <a:gd name="T36" fmla="*/ 0 w 1649"/>
              <a:gd name="T37" fmla="*/ 598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9" h="891">
                <a:moveTo>
                  <a:pt x="0" y="598"/>
                </a:moveTo>
                <a:lnTo>
                  <a:pt x="0" y="2"/>
                </a:lnTo>
                <a:lnTo>
                  <a:pt x="1649" y="0"/>
                </a:lnTo>
                <a:lnTo>
                  <a:pt x="1649" y="800"/>
                </a:lnTo>
                <a:lnTo>
                  <a:pt x="1557" y="858"/>
                </a:lnTo>
                <a:lnTo>
                  <a:pt x="1452" y="888"/>
                </a:lnTo>
                <a:lnTo>
                  <a:pt x="1339" y="891"/>
                </a:lnTo>
                <a:lnTo>
                  <a:pt x="1249" y="864"/>
                </a:lnTo>
                <a:lnTo>
                  <a:pt x="1134" y="816"/>
                </a:lnTo>
                <a:lnTo>
                  <a:pt x="993" y="723"/>
                </a:lnTo>
                <a:lnTo>
                  <a:pt x="780" y="591"/>
                </a:lnTo>
                <a:lnTo>
                  <a:pt x="633" y="519"/>
                </a:lnTo>
                <a:lnTo>
                  <a:pt x="534" y="501"/>
                </a:lnTo>
                <a:lnTo>
                  <a:pt x="444" y="495"/>
                </a:lnTo>
                <a:lnTo>
                  <a:pt x="358" y="500"/>
                </a:lnTo>
                <a:lnTo>
                  <a:pt x="213" y="528"/>
                </a:lnTo>
                <a:lnTo>
                  <a:pt x="121" y="555"/>
                </a:lnTo>
                <a:lnTo>
                  <a:pt x="57" y="576"/>
                </a:lnTo>
                <a:lnTo>
                  <a:pt x="0" y="598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6" name="Freeform 8"/>
          <p:cNvSpPr>
            <a:spLocks/>
          </p:cNvSpPr>
          <p:nvPr/>
        </p:nvSpPr>
        <p:spPr bwMode="auto">
          <a:xfrm>
            <a:off x="3558253" y="3458189"/>
            <a:ext cx="2584450" cy="1414462"/>
          </a:xfrm>
          <a:custGeom>
            <a:avLst/>
            <a:gdLst>
              <a:gd name="T0" fmla="*/ 0 w 1628"/>
              <a:gd name="T1" fmla="*/ 309 h 891"/>
              <a:gd name="T2" fmla="*/ 0 w 1628"/>
              <a:gd name="T3" fmla="*/ 891 h 891"/>
              <a:gd name="T4" fmla="*/ 1628 w 1628"/>
              <a:gd name="T5" fmla="*/ 891 h 891"/>
              <a:gd name="T6" fmla="*/ 1628 w 1628"/>
              <a:gd name="T7" fmla="*/ 91 h 891"/>
              <a:gd name="T8" fmla="*/ 1536 w 1628"/>
              <a:gd name="T9" fmla="*/ 33 h 891"/>
              <a:gd name="T10" fmla="*/ 1431 w 1628"/>
              <a:gd name="T11" fmla="*/ 3 h 891"/>
              <a:gd name="T12" fmla="*/ 1318 w 1628"/>
              <a:gd name="T13" fmla="*/ 0 h 891"/>
              <a:gd name="T14" fmla="*/ 1228 w 1628"/>
              <a:gd name="T15" fmla="*/ 27 h 891"/>
              <a:gd name="T16" fmla="*/ 1113 w 1628"/>
              <a:gd name="T17" fmla="*/ 75 h 891"/>
              <a:gd name="T18" fmla="*/ 972 w 1628"/>
              <a:gd name="T19" fmla="*/ 168 h 891"/>
              <a:gd name="T20" fmla="*/ 759 w 1628"/>
              <a:gd name="T21" fmla="*/ 300 h 891"/>
              <a:gd name="T22" fmla="*/ 612 w 1628"/>
              <a:gd name="T23" fmla="*/ 372 h 891"/>
              <a:gd name="T24" fmla="*/ 513 w 1628"/>
              <a:gd name="T25" fmla="*/ 390 h 891"/>
              <a:gd name="T26" fmla="*/ 423 w 1628"/>
              <a:gd name="T27" fmla="*/ 396 h 891"/>
              <a:gd name="T28" fmla="*/ 337 w 1628"/>
              <a:gd name="T29" fmla="*/ 391 h 891"/>
              <a:gd name="T30" fmla="*/ 192 w 1628"/>
              <a:gd name="T31" fmla="*/ 363 h 891"/>
              <a:gd name="T32" fmla="*/ 100 w 1628"/>
              <a:gd name="T33" fmla="*/ 336 h 891"/>
              <a:gd name="T34" fmla="*/ 36 w 1628"/>
              <a:gd name="T35" fmla="*/ 315 h 891"/>
              <a:gd name="T36" fmla="*/ 0 w 1628"/>
              <a:gd name="T37" fmla="*/ 309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28" h="891">
                <a:moveTo>
                  <a:pt x="0" y="309"/>
                </a:moveTo>
                <a:lnTo>
                  <a:pt x="0" y="891"/>
                </a:lnTo>
                <a:lnTo>
                  <a:pt x="1628" y="891"/>
                </a:lnTo>
                <a:lnTo>
                  <a:pt x="1628" y="91"/>
                </a:lnTo>
                <a:lnTo>
                  <a:pt x="1536" y="33"/>
                </a:lnTo>
                <a:lnTo>
                  <a:pt x="1431" y="3"/>
                </a:lnTo>
                <a:lnTo>
                  <a:pt x="1318" y="0"/>
                </a:lnTo>
                <a:lnTo>
                  <a:pt x="1228" y="27"/>
                </a:lnTo>
                <a:lnTo>
                  <a:pt x="1113" y="75"/>
                </a:lnTo>
                <a:lnTo>
                  <a:pt x="972" y="168"/>
                </a:lnTo>
                <a:lnTo>
                  <a:pt x="759" y="300"/>
                </a:lnTo>
                <a:lnTo>
                  <a:pt x="612" y="372"/>
                </a:lnTo>
                <a:lnTo>
                  <a:pt x="513" y="390"/>
                </a:lnTo>
                <a:lnTo>
                  <a:pt x="423" y="396"/>
                </a:lnTo>
                <a:lnTo>
                  <a:pt x="337" y="391"/>
                </a:lnTo>
                <a:lnTo>
                  <a:pt x="192" y="363"/>
                </a:lnTo>
                <a:lnTo>
                  <a:pt x="100" y="336"/>
                </a:lnTo>
                <a:lnTo>
                  <a:pt x="36" y="315"/>
                </a:lnTo>
                <a:lnTo>
                  <a:pt x="0" y="309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7" name="Freeform 9"/>
          <p:cNvSpPr>
            <a:spLocks/>
          </p:cNvSpPr>
          <p:nvPr/>
        </p:nvSpPr>
        <p:spPr bwMode="auto">
          <a:xfrm>
            <a:off x="3583654" y="3421676"/>
            <a:ext cx="2563813" cy="723900"/>
          </a:xfrm>
          <a:custGeom>
            <a:avLst/>
            <a:gdLst>
              <a:gd name="T0" fmla="*/ 0 w 816"/>
              <a:gd name="T1" fmla="*/ 224 h 304"/>
              <a:gd name="T2" fmla="*/ 288 w 816"/>
              <a:gd name="T3" fmla="*/ 272 h 304"/>
              <a:gd name="T4" fmla="*/ 624 w 816"/>
              <a:gd name="T5" fmla="*/ 32 h 304"/>
              <a:gd name="T6" fmla="*/ 816 w 816"/>
              <a:gd name="T7" fmla="*/ 8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6" h="304">
                <a:moveTo>
                  <a:pt x="0" y="224"/>
                </a:moveTo>
                <a:cubicBezTo>
                  <a:pt x="92" y="264"/>
                  <a:pt x="184" y="304"/>
                  <a:pt x="288" y="272"/>
                </a:cubicBezTo>
                <a:cubicBezTo>
                  <a:pt x="392" y="240"/>
                  <a:pt x="536" y="64"/>
                  <a:pt x="624" y="32"/>
                </a:cubicBezTo>
                <a:cubicBezTo>
                  <a:pt x="712" y="0"/>
                  <a:pt x="764" y="40"/>
                  <a:pt x="816" y="8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8" name="Freeform 10"/>
          <p:cNvSpPr>
            <a:spLocks/>
          </p:cNvSpPr>
          <p:nvPr/>
        </p:nvSpPr>
        <p:spPr bwMode="auto">
          <a:xfrm flipV="1">
            <a:off x="3499516" y="5067915"/>
            <a:ext cx="2563812" cy="723900"/>
          </a:xfrm>
          <a:custGeom>
            <a:avLst/>
            <a:gdLst>
              <a:gd name="T0" fmla="*/ 0 w 816"/>
              <a:gd name="T1" fmla="*/ 224 h 304"/>
              <a:gd name="T2" fmla="*/ 288 w 816"/>
              <a:gd name="T3" fmla="*/ 272 h 304"/>
              <a:gd name="T4" fmla="*/ 624 w 816"/>
              <a:gd name="T5" fmla="*/ 32 h 304"/>
              <a:gd name="T6" fmla="*/ 816 w 816"/>
              <a:gd name="T7" fmla="*/ 8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6" h="304">
                <a:moveTo>
                  <a:pt x="0" y="224"/>
                </a:moveTo>
                <a:cubicBezTo>
                  <a:pt x="92" y="264"/>
                  <a:pt x="184" y="304"/>
                  <a:pt x="288" y="272"/>
                </a:cubicBezTo>
                <a:cubicBezTo>
                  <a:pt x="392" y="240"/>
                  <a:pt x="536" y="64"/>
                  <a:pt x="624" y="32"/>
                </a:cubicBezTo>
                <a:cubicBezTo>
                  <a:pt x="712" y="0"/>
                  <a:pt x="764" y="40"/>
                  <a:pt x="816" y="8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1739" name="Group 11"/>
          <p:cNvGrpSpPr>
            <a:grpSpLocks/>
          </p:cNvGrpSpPr>
          <p:nvPr/>
        </p:nvGrpSpPr>
        <p:grpSpPr bwMode="auto">
          <a:xfrm>
            <a:off x="2977229" y="3391515"/>
            <a:ext cx="4678363" cy="1824037"/>
            <a:chOff x="352" y="964"/>
            <a:chExt cx="1520" cy="560"/>
          </a:xfrm>
        </p:grpSpPr>
        <p:sp>
          <p:nvSpPr>
            <p:cNvPr id="201740" name="Text Box 12"/>
            <p:cNvSpPr txBox="1">
              <a:spLocks noChangeArrowheads="1"/>
            </p:cNvSpPr>
            <p:nvPr/>
          </p:nvSpPr>
          <p:spPr bwMode="auto">
            <a:xfrm>
              <a:off x="1676" y="1389"/>
              <a:ext cx="196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1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1741" name="Line 13"/>
            <p:cNvSpPr>
              <a:spLocks noChangeShapeType="1"/>
            </p:cNvSpPr>
            <p:nvPr/>
          </p:nvSpPr>
          <p:spPr bwMode="auto">
            <a:xfrm>
              <a:off x="352" y="1419"/>
              <a:ext cx="132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42" name="Line 14"/>
            <p:cNvSpPr>
              <a:spLocks noChangeShapeType="1"/>
            </p:cNvSpPr>
            <p:nvPr/>
          </p:nvSpPr>
          <p:spPr bwMode="auto">
            <a:xfrm flipV="1">
              <a:off x="401" y="964"/>
              <a:ext cx="0" cy="5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3578892" y="3540739"/>
            <a:ext cx="592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b="1" i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b="1" i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12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1744" name="Freeform 16"/>
          <p:cNvSpPr>
            <a:spLocks/>
          </p:cNvSpPr>
          <p:nvPr/>
        </p:nvSpPr>
        <p:spPr bwMode="auto">
          <a:xfrm>
            <a:off x="3282029" y="3464539"/>
            <a:ext cx="2924175" cy="2798762"/>
          </a:xfrm>
          <a:custGeom>
            <a:avLst/>
            <a:gdLst>
              <a:gd name="T0" fmla="*/ 189 w 1842"/>
              <a:gd name="T1" fmla="*/ 300 h 1763"/>
              <a:gd name="T2" fmla="*/ 279 w 1842"/>
              <a:gd name="T3" fmla="*/ 325 h 1763"/>
              <a:gd name="T4" fmla="*/ 371 w 1842"/>
              <a:gd name="T5" fmla="*/ 352 h 1763"/>
              <a:gd name="T6" fmla="*/ 492 w 1842"/>
              <a:gd name="T7" fmla="*/ 379 h 1763"/>
              <a:gd name="T8" fmla="*/ 633 w 1842"/>
              <a:gd name="T9" fmla="*/ 388 h 1763"/>
              <a:gd name="T10" fmla="*/ 764 w 1842"/>
              <a:gd name="T11" fmla="*/ 369 h 1763"/>
              <a:gd name="T12" fmla="*/ 825 w 1842"/>
              <a:gd name="T13" fmla="*/ 346 h 1763"/>
              <a:gd name="T14" fmla="*/ 1019 w 1842"/>
              <a:gd name="T15" fmla="*/ 243 h 1763"/>
              <a:gd name="T16" fmla="*/ 1419 w 1842"/>
              <a:gd name="T17" fmla="*/ 18 h 1763"/>
              <a:gd name="T18" fmla="*/ 1548 w 1842"/>
              <a:gd name="T19" fmla="*/ 2 h 1763"/>
              <a:gd name="T20" fmla="*/ 1689 w 1842"/>
              <a:gd name="T21" fmla="*/ 26 h 1763"/>
              <a:gd name="T22" fmla="*/ 1794 w 1842"/>
              <a:gd name="T23" fmla="*/ 89 h 1763"/>
              <a:gd name="T24" fmla="*/ 1689 w 1842"/>
              <a:gd name="T25" fmla="*/ 236 h 1763"/>
              <a:gd name="T26" fmla="*/ 1620 w 1842"/>
              <a:gd name="T27" fmla="*/ 644 h 1763"/>
              <a:gd name="T28" fmla="*/ 1620 w 1842"/>
              <a:gd name="T29" fmla="*/ 980 h 1763"/>
              <a:gd name="T30" fmla="*/ 1650 w 1842"/>
              <a:gd name="T31" fmla="*/ 1274 h 1763"/>
              <a:gd name="T32" fmla="*/ 1704 w 1842"/>
              <a:gd name="T33" fmla="*/ 1517 h 1763"/>
              <a:gd name="T34" fmla="*/ 1782 w 1842"/>
              <a:gd name="T35" fmla="*/ 1658 h 1763"/>
              <a:gd name="T36" fmla="*/ 1776 w 1842"/>
              <a:gd name="T37" fmla="*/ 1709 h 1763"/>
              <a:gd name="T38" fmla="*/ 1605 w 1842"/>
              <a:gd name="T39" fmla="*/ 1763 h 1763"/>
              <a:gd name="T40" fmla="*/ 1464 w 1842"/>
              <a:gd name="T41" fmla="*/ 1751 h 1763"/>
              <a:gd name="T42" fmla="*/ 1262 w 1842"/>
              <a:gd name="T43" fmla="*/ 1662 h 1763"/>
              <a:gd name="T44" fmla="*/ 1181 w 1842"/>
              <a:gd name="T45" fmla="*/ 1611 h 1763"/>
              <a:gd name="T46" fmla="*/ 1064 w 1842"/>
              <a:gd name="T47" fmla="*/ 1533 h 1763"/>
              <a:gd name="T48" fmla="*/ 950 w 1842"/>
              <a:gd name="T49" fmla="*/ 1464 h 1763"/>
              <a:gd name="T50" fmla="*/ 857 w 1842"/>
              <a:gd name="T51" fmla="*/ 1419 h 1763"/>
              <a:gd name="T52" fmla="*/ 761 w 1842"/>
              <a:gd name="T53" fmla="*/ 1390 h 1763"/>
              <a:gd name="T54" fmla="*/ 681 w 1842"/>
              <a:gd name="T55" fmla="*/ 1380 h 1763"/>
              <a:gd name="T56" fmla="*/ 588 w 1842"/>
              <a:gd name="T57" fmla="*/ 1381 h 1763"/>
              <a:gd name="T58" fmla="*/ 506 w 1842"/>
              <a:gd name="T59" fmla="*/ 1392 h 1763"/>
              <a:gd name="T60" fmla="*/ 446 w 1842"/>
              <a:gd name="T61" fmla="*/ 1402 h 1763"/>
              <a:gd name="T62" fmla="*/ 278 w 1842"/>
              <a:gd name="T63" fmla="*/ 1450 h 1763"/>
              <a:gd name="T64" fmla="*/ 195 w 1842"/>
              <a:gd name="T65" fmla="*/ 1466 h 1763"/>
              <a:gd name="T66" fmla="*/ 99 w 1842"/>
              <a:gd name="T67" fmla="*/ 1409 h 1763"/>
              <a:gd name="T68" fmla="*/ 30 w 1842"/>
              <a:gd name="T69" fmla="*/ 1214 h 1763"/>
              <a:gd name="T70" fmla="*/ 0 w 1842"/>
              <a:gd name="T71" fmla="*/ 929 h 1763"/>
              <a:gd name="T72" fmla="*/ 6 w 1842"/>
              <a:gd name="T73" fmla="*/ 644 h 1763"/>
              <a:gd name="T74" fmla="*/ 60 w 1842"/>
              <a:gd name="T75" fmla="*/ 407 h 1763"/>
              <a:gd name="T76" fmla="*/ 173 w 1842"/>
              <a:gd name="T77" fmla="*/ 301 h 1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42" h="1763">
                <a:moveTo>
                  <a:pt x="173" y="301"/>
                </a:moveTo>
                <a:lnTo>
                  <a:pt x="189" y="300"/>
                </a:lnTo>
                <a:lnTo>
                  <a:pt x="219" y="306"/>
                </a:lnTo>
                <a:lnTo>
                  <a:pt x="279" y="325"/>
                </a:lnTo>
                <a:lnTo>
                  <a:pt x="314" y="337"/>
                </a:lnTo>
                <a:lnTo>
                  <a:pt x="371" y="352"/>
                </a:lnTo>
                <a:lnTo>
                  <a:pt x="434" y="367"/>
                </a:lnTo>
                <a:lnTo>
                  <a:pt x="492" y="379"/>
                </a:lnTo>
                <a:lnTo>
                  <a:pt x="561" y="387"/>
                </a:lnTo>
                <a:lnTo>
                  <a:pt x="633" y="388"/>
                </a:lnTo>
                <a:lnTo>
                  <a:pt x="698" y="381"/>
                </a:lnTo>
                <a:lnTo>
                  <a:pt x="764" y="369"/>
                </a:lnTo>
                <a:lnTo>
                  <a:pt x="801" y="357"/>
                </a:lnTo>
                <a:lnTo>
                  <a:pt x="825" y="346"/>
                </a:lnTo>
                <a:lnTo>
                  <a:pt x="914" y="307"/>
                </a:lnTo>
                <a:lnTo>
                  <a:pt x="1019" y="243"/>
                </a:lnTo>
                <a:lnTo>
                  <a:pt x="1290" y="74"/>
                </a:lnTo>
                <a:lnTo>
                  <a:pt x="1419" y="18"/>
                </a:lnTo>
                <a:lnTo>
                  <a:pt x="1487" y="0"/>
                </a:lnTo>
                <a:lnTo>
                  <a:pt x="1548" y="2"/>
                </a:lnTo>
                <a:lnTo>
                  <a:pt x="1602" y="2"/>
                </a:lnTo>
                <a:lnTo>
                  <a:pt x="1689" y="26"/>
                </a:lnTo>
                <a:lnTo>
                  <a:pt x="1749" y="50"/>
                </a:lnTo>
                <a:lnTo>
                  <a:pt x="1794" y="89"/>
                </a:lnTo>
                <a:lnTo>
                  <a:pt x="1737" y="125"/>
                </a:lnTo>
                <a:lnTo>
                  <a:pt x="1689" y="236"/>
                </a:lnTo>
                <a:lnTo>
                  <a:pt x="1644" y="419"/>
                </a:lnTo>
                <a:lnTo>
                  <a:pt x="1620" y="644"/>
                </a:lnTo>
                <a:lnTo>
                  <a:pt x="1614" y="815"/>
                </a:lnTo>
                <a:lnTo>
                  <a:pt x="1620" y="980"/>
                </a:lnTo>
                <a:lnTo>
                  <a:pt x="1632" y="1127"/>
                </a:lnTo>
                <a:lnTo>
                  <a:pt x="1650" y="1274"/>
                </a:lnTo>
                <a:lnTo>
                  <a:pt x="1674" y="1412"/>
                </a:lnTo>
                <a:lnTo>
                  <a:pt x="1704" y="1517"/>
                </a:lnTo>
                <a:lnTo>
                  <a:pt x="1752" y="1619"/>
                </a:lnTo>
                <a:lnTo>
                  <a:pt x="1782" y="1658"/>
                </a:lnTo>
                <a:lnTo>
                  <a:pt x="1842" y="1679"/>
                </a:lnTo>
                <a:lnTo>
                  <a:pt x="1776" y="1709"/>
                </a:lnTo>
                <a:lnTo>
                  <a:pt x="1668" y="1754"/>
                </a:lnTo>
                <a:lnTo>
                  <a:pt x="1605" y="1763"/>
                </a:lnTo>
                <a:lnTo>
                  <a:pt x="1530" y="1763"/>
                </a:lnTo>
                <a:lnTo>
                  <a:pt x="1464" y="1751"/>
                </a:lnTo>
                <a:lnTo>
                  <a:pt x="1323" y="1695"/>
                </a:lnTo>
                <a:lnTo>
                  <a:pt x="1262" y="1662"/>
                </a:lnTo>
                <a:lnTo>
                  <a:pt x="1220" y="1635"/>
                </a:lnTo>
                <a:lnTo>
                  <a:pt x="1181" y="1611"/>
                </a:lnTo>
                <a:lnTo>
                  <a:pt x="1119" y="1569"/>
                </a:lnTo>
                <a:lnTo>
                  <a:pt x="1064" y="1533"/>
                </a:lnTo>
                <a:lnTo>
                  <a:pt x="984" y="1485"/>
                </a:lnTo>
                <a:lnTo>
                  <a:pt x="950" y="1464"/>
                </a:lnTo>
                <a:lnTo>
                  <a:pt x="912" y="1444"/>
                </a:lnTo>
                <a:lnTo>
                  <a:pt x="857" y="1419"/>
                </a:lnTo>
                <a:lnTo>
                  <a:pt x="794" y="1399"/>
                </a:lnTo>
                <a:lnTo>
                  <a:pt x="761" y="1390"/>
                </a:lnTo>
                <a:lnTo>
                  <a:pt x="714" y="1384"/>
                </a:lnTo>
                <a:lnTo>
                  <a:pt x="681" y="1380"/>
                </a:lnTo>
                <a:lnTo>
                  <a:pt x="632" y="1380"/>
                </a:lnTo>
                <a:lnTo>
                  <a:pt x="588" y="1381"/>
                </a:lnTo>
                <a:lnTo>
                  <a:pt x="545" y="1386"/>
                </a:lnTo>
                <a:lnTo>
                  <a:pt x="506" y="1392"/>
                </a:lnTo>
                <a:lnTo>
                  <a:pt x="479" y="1396"/>
                </a:lnTo>
                <a:lnTo>
                  <a:pt x="446" y="1402"/>
                </a:lnTo>
                <a:lnTo>
                  <a:pt x="353" y="1426"/>
                </a:lnTo>
                <a:lnTo>
                  <a:pt x="278" y="1450"/>
                </a:lnTo>
                <a:lnTo>
                  <a:pt x="222" y="1464"/>
                </a:lnTo>
                <a:lnTo>
                  <a:pt x="195" y="1466"/>
                </a:lnTo>
                <a:lnTo>
                  <a:pt x="150" y="1451"/>
                </a:lnTo>
                <a:lnTo>
                  <a:pt x="99" y="1409"/>
                </a:lnTo>
                <a:lnTo>
                  <a:pt x="57" y="1316"/>
                </a:lnTo>
                <a:lnTo>
                  <a:pt x="30" y="1214"/>
                </a:lnTo>
                <a:lnTo>
                  <a:pt x="3" y="1082"/>
                </a:lnTo>
                <a:lnTo>
                  <a:pt x="0" y="929"/>
                </a:lnTo>
                <a:lnTo>
                  <a:pt x="3" y="806"/>
                </a:lnTo>
                <a:lnTo>
                  <a:pt x="6" y="644"/>
                </a:lnTo>
                <a:lnTo>
                  <a:pt x="39" y="503"/>
                </a:lnTo>
                <a:lnTo>
                  <a:pt x="60" y="407"/>
                </a:lnTo>
                <a:lnTo>
                  <a:pt x="134" y="315"/>
                </a:lnTo>
                <a:lnTo>
                  <a:pt x="173" y="301"/>
                </a:lnTo>
                <a:close/>
              </a:path>
            </a:pathLst>
          </a:custGeom>
          <a:gradFill rotWithShape="0">
            <a:gsLst>
              <a:gs pos="0">
                <a:srgbClr val="009900"/>
              </a:gs>
              <a:gs pos="50000">
                <a:schemeClr val="bg1"/>
              </a:gs>
              <a:gs pos="100000">
                <a:srgbClr val="00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45" name="Oval 17"/>
          <p:cNvSpPr>
            <a:spLocks noChangeArrowheads="1"/>
          </p:cNvSpPr>
          <p:nvPr/>
        </p:nvSpPr>
        <p:spPr bwMode="auto">
          <a:xfrm rot="5322993">
            <a:off x="4903660" y="4557533"/>
            <a:ext cx="2503488" cy="619125"/>
          </a:xfrm>
          <a:prstGeom prst="ellipse">
            <a:avLst/>
          </a:prstGeom>
          <a:solidFill>
            <a:srgbClr val="009900"/>
          </a:solidFill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1746" name="Group 18"/>
          <p:cNvGrpSpPr>
            <a:grpSpLocks/>
          </p:cNvGrpSpPr>
          <p:nvPr/>
        </p:nvGrpSpPr>
        <p:grpSpPr bwMode="auto">
          <a:xfrm>
            <a:off x="3275678" y="3964601"/>
            <a:ext cx="579438" cy="1828800"/>
            <a:chOff x="1076" y="1510"/>
            <a:chExt cx="438" cy="1137"/>
          </a:xfrm>
        </p:grpSpPr>
        <p:sp>
          <p:nvSpPr>
            <p:cNvPr id="201747" name="Arc 19"/>
            <p:cNvSpPr>
              <a:spLocks/>
            </p:cNvSpPr>
            <p:nvPr/>
          </p:nvSpPr>
          <p:spPr bwMode="auto">
            <a:xfrm rot="-10854619">
              <a:off x="1076" y="1510"/>
              <a:ext cx="258" cy="1137"/>
            </a:xfrm>
            <a:custGeom>
              <a:avLst/>
              <a:gdLst>
                <a:gd name="G0" fmla="+- 3706 0 0"/>
                <a:gd name="G1" fmla="+- 21600 0 0"/>
                <a:gd name="G2" fmla="+- 21600 0 0"/>
                <a:gd name="T0" fmla="*/ 0 w 25306"/>
                <a:gd name="T1" fmla="*/ 320 h 43200"/>
                <a:gd name="T2" fmla="*/ 1825 w 25306"/>
                <a:gd name="T3" fmla="*/ 43118 h 43200"/>
                <a:gd name="T4" fmla="*/ 3706 w 2530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06" h="43200" fill="none" extrusionOk="0">
                  <a:moveTo>
                    <a:pt x="0" y="320"/>
                  </a:moveTo>
                  <a:cubicBezTo>
                    <a:pt x="1223" y="107"/>
                    <a:pt x="2463" y="0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</a:path>
                <a:path w="25306" h="43200" stroke="0" extrusionOk="0">
                  <a:moveTo>
                    <a:pt x="0" y="320"/>
                  </a:moveTo>
                  <a:cubicBezTo>
                    <a:pt x="1223" y="107"/>
                    <a:pt x="2463" y="0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  <a:lnTo>
                    <a:pt x="3706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48" name="Arc 20"/>
            <p:cNvSpPr>
              <a:spLocks/>
            </p:cNvSpPr>
            <p:nvPr/>
          </p:nvSpPr>
          <p:spPr bwMode="auto">
            <a:xfrm rot="21456010" flipV="1">
              <a:off x="1303" y="1517"/>
              <a:ext cx="211" cy="1114"/>
            </a:xfrm>
            <a:custGeom>
              <a:avLst/>
              <a:gdLst>
                <a:gd name="G0" fmla="+- 0 0 0"/>
                <a:gd name="G1" fmla="+- 21268 0 0"/>
                <a:gd name="G2" fmla="+- 21600 0 0"/>
                <a:gd name="T0" fmla="*/ 3772 w 21600"/>
                <a:gd name="T1" fmla="*/ 0 h 42093"/>
                <a:gd name="T2" fmla="*/ 5733 w 21600"/>
                <a:gd name="T3" fmla="*/ 42093 h 42093"/>
                <a:gd name="T4" fmla="*/ 0 w 21600"/>
                <a:gd name="T5" fmla="*/ 21268 h 4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093" fill="none" extrusionOk="0">
                  <a:moveTo>
                    <a:pt x="3772" y="-1"/>
                  </a:moveTo>
                  <a:cubicBezTo>
                    <a:pt x="14085" y="1829"/>
                    <a:pt x="21600" y="10793"/>
                    <a:pt x="21600" y="21268"/>
                  </a:cubicBezTo>
                  <a:cubicBezTo>
                    <a:pt x="21600" y="30989"/>
                    <a:pt x="15105" y="39513"/>
                    <a:pt x="5733" y="42093"/>
                  </a:cubicBezTo>
                </a:path>
                <a:path w="21600" h="42093" stroke="0" extrusionOk="0">
                  <a:moveTo>
                    <a:pt x="3772" y="-1"/>
                  </a:moveTo>
                  <a:cubicBezTo>
                    <a:pt x="14085" y="1829"/>
                    <a:pt x="21600" y="10793"/>
                    <a:pt x="21600" y="21268"/>
                  </a:cubicBezTo>
                  <a:cubicBezTo>
                    <a:pt x="21600" y="30989"/>
                    <a:pt x="15105" y="39513"/>
                    <a:pt x="5733" y="42093"/>
                  </a:cubicBezTo>
                  <a:lnTo>
                    <a:pt x="0" y="21268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1749" name="Group 21"/>
          <p:cNvGrpSpPr>
            <a:grpSpLocks/>
          </p:cNvGrpSpPr>
          <p:nvPr/>
        </p:nvGrpSpPr>
        <p:grpSpPr bwMode="auto">
          <a:xfrm>
            <a:off x="3574129" y="3621702"/>
            <a:ext cx="2563813" cy="1254125"/>
            <a:chOff x="546" y="1026"/>
            <a:chExt cx="833" cy="385"/>
          </a:xfrm>
        </p:grpSpPr>
        <p:sp>
          <p:nvSpPr>
            <p:cNvPr id="201750" name="Line 22"/>
            <p:cNvSpPr>
              <a:spLocks noChangeShapeType="1"/>
            </p:cNvSpPr>
            <p:nvPr/>
          </p:nvSpPr>
          <p:spPr bwMode="auto">
            <a:xfrm>
              <a:off x="1379" y="1026"/>
              <a:ext cx="0" cy="38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51" name="Line 23"/>
            <p:cNvSpPr>
              <a:spLocks noChangeShapeType="1"/>
            </p:cNvSpPr>
            <p:nvPr/>
          </p:nvSpPr>
          <p:spPr bwMode="auto">
            <a:xfrm>
              <a:off x="546" y="1132"/>
              <a:ext cx="0" cy="279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1752" name="Text Box 24"/>
          <p:cNvSpPr txBox="1">
            <a:spLocks noChangeArrowheads="1"/>
          </p:cNvSpPr>
          <p:nvPr/>
        </p:nvSpPr>
        <p:spPr bwMode="auto">
          <a:xfrm>
            <a:off x="3377279" y="4828202"/>
            <a:ext cx="366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kumimoji="1" lang="en-US" altLang="zh-CN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1753" name="Text Box 25"/>
          <p:cNvSpPr txBox="1">
            <a:spLocks noChangeArrowheads="1"/>
          </p:cNvSpPr>
          <p:nvPr/>
        </p:nvSpPr>
        <p:spPr bwMode="auto">
          <a:xfrm>
            <a:off x="5860128" y="4855189"/>
            <a:ext cx="603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16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kumimoji="1"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1754" name="Line 26"/>
          <p:cNvSpPr>
            <a:spLocks noChangeShapeType="1"/>
          </p:cNvSpPr>
          <p:nvPr/>
        </p:nvSpPr>
        <p:spPr bwMode="auto">
          <a:xfrm flipH="1">
            <a:off x="6142704" y="4875826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5" name="Line 27"/>
          <p:cNvSpPr>
            <a:spLocks noChangeShapeType="1"/>
          </p:cNvSpPr>
          <p:nvPr/>
        </p:nvSpPr>
        <p:spPr bwMode="auto">
          <a:xfrm>
            <a:off x="3563017" y="4871064"/>
            <a:ext cx="2262187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6" name="Rectangle 28"/>
          <p:cNvSpPr>
            <a:spLocks noChangeArrowheads="1"/>
          </p:cNvSpPr>
          <p:nvPr/>
        </p:nvSpPr>
        <p:spPr bwMode="auto">
          <a:xfrm>
            <a:off x="2261420" y="2439652"/>
            <a:ext cx="7277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曲边梯形：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y=f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x=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a,x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b,y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绕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轴旋转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B969-AF91-403E-A054-858B71FEDB41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32" name="Rectangle 440"/>
          <p:cNvSpPr>
            <a:spLocks noChangeArrowheads="1"/>
          </p:cNvSpPr>
          <p:nvPr/>
        </p:nvSpPr>
        <p:spPr bwMode="auto">
          <a:xfrm>
            <a:off x="754538" y="471406"/>
            <a:ext cx="1506882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 smtClean="0">
                <a:solidFill>
                  <a:srgbClr val="0070C0"/>
                </a:solidFill>
                <a:ea typeface="楷体_GB2312" pitchFamily="49" charset="-122"/>
              </a:rPr>
              <a:t>二、体积</a:t>
            </a:r>
            <a:endParaRPr lang="zh-CN" altLang="en-US" sz="2400" b="1" dirty="0">
              <a:solidFill>
                <a:srgbClr val="0070C0"/>
              </a:solidFill>
              <a:ea typeface="楷体_GB2312" pitchFamily="49" charset="-122"/>
            </a:endParaRPr>
          </a:p>
        </p:txBody>
      </p:sp>
      <p:sp>
        <p:nvSpPr>
          <p:cNvPr id="33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0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20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20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build="p" autoUpdateAnimBg="0"/>
      <p:bldP spid="201743" grpId="0" autoUpdateAnimBg="0"/>
      <p:bldP spid="201752" grpId="0" autoUpdateAnimBg="0"/>
      <p:bldP spid="201753" grpId="0" autoUpdateAnimBg="0"/>
      <p:bldP spid="2017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4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27580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定积分的元素法</a:t>
            </a:r>
          </a:p>
        </p:txBody>
      </p:sp>
      <p:sp>
        <p:nvSpPr>
          <p:cNvPr id="170018" name="Text Box 34"/>
          <p:cNvSpPr txBox="1">
            <a:spLocks noChangeArrowheads="1"/>
          </p:cNvSpPr>
          <p:nvPr/>
        </p:nvSpPr>
        <p:spPr bwMode="auto">
          <a:xfrm>
            <a:off x="1898650" y="10048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回顾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曲边梯形求面积的问题</a:t>
            </a:r>
          </a:p>
        </p:txBody>
      </p:sp>
      <p:graphicFrame>
        <p:nvGraphicFramePr>
          <p:cNvPr id="170019" name="Object 35"/>
          <p:cNvGraphicFramePr>
            <a:graphicFrameLocks noChangeAspect="1"/>
          </p:cNvGraphicFramePr>
          <p:nvPr/>
        </p:nvGraphicFramePr>
        <p:xfrm>
          <a:off x="3028950" y="3189288"/>
          <a:ext cx="21590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11" name="公式" r:id="rId4" imgW="2184120" imgH="660240" progId="Equation.3">
                  <p:embed/>
                </p:oleObj>
              </mc:Choice>
              <mc:Fallback>
                <p:oleObj name="公式" r:id="rId4" imgW="2184120" imgH="660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3189288"/>
                        <a:ext cx="21590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22" name="Rectangle 38"/>
          <p:cNvSpPr>
            <a:spLocks noChangeArrowheads="1"/>
          </p:cNvSpPr>
          <p:nvPr/>
        </p:nvSpPr>
        <p:spPr bwMode="auto">
          <a:xfrm>
            <a:off x="7467600" y="2760663"/>
            <a:ext cx="19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3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0023" name="Rectangle 39"/>
          <p:cNvSpPr>
            <a:spLocks noChangeArrowheads="1"/>
          </p:cNvSpPr>
          <p:nvPr/>
        </p:nvSpPr>
        <p:spPr bwMode="auto">
          <a:xfrm>
            <a:off x="9245600" y="2822575"/>
            <a:ext cx="19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30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70024" name="Group 40"/>
          <p:cNvGrpSpPr>
            <a:grpSpLocks/>
          </p:cNvGrpSpPr>
          <p:nvPr/>
        </p:nvGrpSpPr>
        <p:grpSpPr bwMode="auto">
          <a:xfrm>
            <a:off x="6896101" y="1092200"/>
            <a:ext cx="2962275" cy="2235200"/>
            <a:chOff x="3360" y="1584"/>
            <a:chExt cx="1866" cy="1408"/>
          </a:xfrm>
        </p:grpSpPr>
        <p:grpSp>
          <p:nvGrpSpPr>
            <p:cNvPr id="170025" name="Group 41"/>
            <p:cNvGrpSpPr>
              <a:grpSpLocks/>
            </p:cNvGrpSpPr>
            <p:nvPr/>
          </p:nvGrpSpPr>
          <p:grpSpPr bwMode="auto">
            <a:xfrm>
              <a:off x="3360" y="2685"/>
              <a:ext cx="1806" cy="77"/>
              <a:chOff x="3099" y="3471"/>
              <a:chExt cx="2180" cy="93"/>
            </a:xfrm>
          </p:grpSpPr>
          <p:sp>
            <p:nvSpPr>
              <p:cNvPr id="170026" name="Rectangle 42"/>
              <p:cNvSpPr>
                <a:spLocks noChangeArrowheads="1"/>
              </p:cNvSpPr>
              <p:nvPr/>
            </p:nvSpPr>
            <p:spPr bwMode="auto">
              <a:xfrm>
                <a:off x="3099" y="3508"/>
                <a:ext cx="2090" cy="18"/>
              </a:xfrm>
              <a:prstGeom prst="rect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27" name="Freeform 43"/>
              <p:cNvSpPr>
                <a:spLocks/>
              </p:cNvSpPr>
              <p:nvPr/>
            </p:nvSpPr>
            <p:spPr bwMode="auto">
              <a:xfrm>
                <a:off x="5187" y="3471"/>
                <a:ext cx="92" cy="93"/>
              </a:xfrm>
              <a:custGeom>
                <a:avLst/>
                <a:gdLst>
                  <a:gd name="T0" fmla="*/ 0 w 92"/>
                  <a:gd name="T1" fmla="*/ 93 h 93"/>
                  <a:gd name="T2" fmla="*/ 92 w 92"/>
                  <a:gd name="T3" fmla="*/ 46 h 93"/>
                  <a:gd name="T4" fmla="*/ 0 w 92"/>
                  <a:gd name="T5" fmla="*/ 0 h 93"/>
                  <a:gd name="T6" fmla="*/ 0 w 92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93">
                    <a:moveTo>
                      <a:pt x="0" y="93"/>
                    </a:moveTo>
                    <a:lnTo>
                      <a:pt x="92" y="46"/>
                    </a:lnTo>
                    <a:lnTo>
                      <a:pt x="0" y="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0028" name="Group 44"/>
            <p:cNvGrpSpPr>
              <a:grpSpLocks/>
            </p:cNvGrpSpPr>
            <p:nvPr/>
          </p:nvGrpSpPr>
          <p:grpSpPr bwMode="auto">
            <a:xfrm>
              <a:off x="3498" y="1649"/>
              <a:ext cx="77" cy="1233"/>
              <a:chOff x="3266" y="2220"/>
              <a:chExt cx="93" cy="1489"/>
            </a:xfrm>
          </p:grpSpPr>
          <p:sp>
            <p:nvSpPr>
              <p:cNvPr id="170029" name="Rectangle 45"/>
              <p:cNvSpPr>
                <a:spLocks noChangeArrowheads="1"/>
              </p:cNvSpPr>
              <p:nvPr/>
            </p:nvSpPr>
            <p:spPr bwMode="auto">
              <a:xfrm>
                <a:off x="3303" y="2310"/>
                <a:ext cx="18" cy="1399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30" name="Freeform 46"/>
              <p:cNvSpPr>
                <a:spLocks/>
              </p:cNvSpPr>
              <p:nvPr/>
            </p:nvSpPr>
            <p:spPr bwMode="auto">
              <a:xfrm>
                <a:off x="3266" y="2220"/>
                <a:ext cx="93" cy="92"/>
              </a:xfrm>
              <a:custGeom>
                <a:avLst/>
                <a:gdLst>
                  <a:gd name="T0" fmla="*/ 93 w 93"/>
                  <a:gd name="T1" fmla="*/ 92 h 92"/>
                  <a:gd name="T2" fmla="*/ 46 w 93"/>
                  <a:gd name="T3" fmla="*/ 0 h 92"/>
                  <a:gd name="T4" fmla="*/ 0 w 93"/>
                  <a:gd name="T5" fmla="*/ 92 h 92"/>
                  <a:gd name="T6" fmla="*/ 93 w 93"/>
                  <a:gd name="T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92">
                    <a:moveTo>
                      <a:pt x="93" y="92"/>
                    </a:moveTo>
                    <a:lnTo>
                      <a:pt x="46" y="0"/>
                    </a:lnTo>
                    <a:lnTo>
                      <a:pt x="0" y="92"/>
                    </a:lnTo>
                    <a:lnTo>
                      <a:pt x="93" y="92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0031" name="Rectangle 47"/>
            <p:cNvSpPr>
              <a:spLocks noChangeArrowheads="1"/>
            </p:cNvSpPr>
            <p:nvPr/>
          </p:nvSpPr>
          <p:spPr bwMode="auto">
            <a:xfrm>
              <a:off x="5106" y="2699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70032" name="Rectangle 48"/>
            <p:cNvSpPr>
              <a:spLocks noChangeArrowheads="1"/>
            </p:cNvSpPr>
            <p:nvPr/>
          </p:nvSpPr>
          <p:spPr bwMode="auto">
            <a:xfrm>
              <a:off x="3377" y="1584"/>
              <a:ext cx="1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70033" name="Rectangle 49"/>
            <p:cNvSpPr>
              <a:spLocks noChangeArrowheads="1"/>
            </p:cNvSpPr>
            <p:nvPr/>
          </p:nvSpPr>
          <p:spPr bwMode="auto">
            <a:xfrm>
              <a:off x="3387" y="2675"/>
              <a:ext cx="13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70034" name="Object 50"/>
          <p:cNvGraphicFramePr>
            <a:graphicFrameLocks noChangeAspect="1"/>
          </p:cNvGraphicFramePr>
          <p:nvPr/>
        </p:nvGraphicFramePr>
        <p:xfrm>
          <a:off x="8077200" y="1485901"/>
          <a:ext cx="9906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12" name="公式" r:id="rId6" imgW="1371600" imgH="393480" progId="Equation.3">
                  <p:embed/>
                </p:oleObj>
              </mc:Choice>
              <mc:Fallback>
                <p:oleObj name="公式" r:id="rId6" imgW="1371600" imgH="3934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485901"/>
                        <a:ext cx="9906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0036" name="Picture 5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473201"/>
            <a:ext cx="19050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037" name="Text Box 53"/>
          <p:cNvSpPr txBox="1">
            <a:spLocks noChangeArrowheads="1"/>
          </p:cNvSpPr>
          <p:nvPr/>
        </p:nvSpPr>
        <p:spPr bwMode="auto">
          <a:xfrm>
            <a:off x="1917700" y="1614488"/>
            <a:ext cx="4713288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曲边梯形由连续曲线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fontAlgn="t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≥0)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、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轴与两条直线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</a:p>
          <a:p>
            <a:pPr fontAlgn="t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所围成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70038" name="Text Box 54"/>
          <p:cNvSpPr txBox="1">
            <a:spLocks noChangeArrowheads="1"/>
          </p:cNvSpPr>
          <p:nvPr/>
        </p:nvSpPr>
        <p:spPr bwMode="auto">
          <a:xfrm>
            <a:off x="2068513" y="3873501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面积表示为定积分的步骤如下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70040" name="Rectangle 56"/>
          <p:cNvSpPr>
            <a:spLocks noChangeArrowheads="1"/>
          </p:cNvSpPr>
          <p:nvPr/>
        </p:nvSpPr>
        <p:spPr bwMode="auto">
          <a:xfrm>
            <a:off x="2452010" y="4471988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kumimoji="1"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0041" name="Rectangle 57"/>
          <p:cNvSpPr>
            <a:spLocks noChangeArrowheads="1"/>
          </p:cNvSpPr>
          <p:nvPr/>
        </p:nvSpPr>
        <p:spPr bwMode="auto">
          <a:xfrm>
            <a:off x="2605089" y="4471989"/>
            <a:ext cx="44164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）把区间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分成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个长度为</a:t>
            </a:r>
          </a:p>
        </p:txBody>
      </p:sp>
      <p:sp>
        <p:nvSpPr>
          <p:cNvPr id="170050" name="Rectangle 66"/>
          <p:cNvSpPr>
            <a:spLocks noChangeArrowheads="1"/>
          </p:cNvSpPr>
          <p:nvPr/>
        </p:nvSpPr>
        <p:spPr bwMode="auto">
          <a:xfrm>
            <a:off x="7662863" y="4433889"/>
            <a:ext cx="2133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的小区间，相</a:t>
            </a:r>
            <a:endParaRPr kumimoji="1"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0051" name="Rectangle 67"/>
          <p:cNvSpPr>
            <a:spLocks noChangeArrowheads="1"/>
          </p:cNvSpPr>
          <p:nvPr/>
        </p:nvSpPr>
        <p:spPr bwMode="auto">
          <a:xfrm>
            <a:off x="2027239" y="5130800"/>
            <a:ext cx="7654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应的曲边梯形被分为个小窄曲边梯形，第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个小窄 </a:t>
            </a:r>
          </a:p>
        </p:txBody>
      </p:sp>
      <p:sp>
        <p:nvSpPr>
          <p:cNvPr id="170055" name="Rectangle 71"/>
          <p:cNvSpPr>
            <a:spLocks noChangeArrowheads="1"/>
          </p:cNvSpPr>
          <p:nvPr/>
        </p:nvSpPr>
        <p:spPr bwMode="auto">
          <a:xfrm>
            <a:off x="1985963" y="5718175"/>
            <a:ext cx="2844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曲边梯形的面积为</a:t>
            </a:r>
            <a:endParaRPr kumimoji="1"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0056" name="Object 72"/>
          <p:cNvGraphicFramePr>
            <a:graphicFrameLocks noChangeAspect="1"/>
          </p:cNvGraphicFramePr>
          <p:nvPr/>
        </p:nvGraphicFramePr>
        <p:xfrm>
          <a:off x="5716588" y="5626101"/>
          <a:ext cx="185261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13" name="公式" r:id="rId9" imgW="965160" imgH="431640" progId="Equation.3">
                  <p:embed/>
                </p:oleObj>
              </mc:Choice>
              <mc:Fallback>
                <p:oleObj name="公式" r:id="rId9" imgW="965160" imgH="43164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588" y="5626101"/>
                        <a:ext cx="1852612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57" name="Object 73"/>
          <p:cNvGraphicFramePr>
            <a:graphicFrameLocks noChangeAspect="1"/>
          </p:cNvGraphicFramePr>
          <p:nvPr/>
        </p:nvGraphicFramePr>
        <p:xfrm>
          <a:off x="4865689" y="5710239"/>
          <a:ext cx="7715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14" name="公式" r:id="rId11" imgW="317160" imgH="228600" progId="Equation.3">
                  <p:embed/>
                </p:oleObj>
              </mc:Choice>
              <mc:Fallback>
                <p:oleObj name="公式" r:id="rId11" imgW="317160" imgH="2286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9" y="5710239"/>
                        <a:ext cx="7715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58" name="Object 74"/>
          <p:cNvGraphicFramePr>
            <a:graphicFrameLocks noChangeAspect="1"/>
          </p:cNvGraphicFramePr>
          <p:nvPr/>
        </p:nvGraphicFramePr>
        <p:xfrm>
          <a:off x="7015163" y="4422776"/>
          <a:ext cx="6159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15" name="公式" r:id="rId13" imgW="253800" imgH="228600" progId="Equation.3">
                  <p:embed/>
                </p:oleObj>
              </mc:Choice>
              <mc:Fallback>
                <p:oleObj name="公式" r:id="rId13" imgW="253800" imgH="2286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163" y="4422776"/>
                        <a:ext cx="6159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128E-B5EB-43D8-8552-7489F5F7DFF5}" type="datetime11">
              <a:rPr lang="zh-CN" altLang="en-US" smtClean="0"/>
              <a:t>13:21:50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38" grpId="0"/>
      <p:bldP spid="170040" grpId="0"/>
      <p:bldP spid="170041" grpId="0"/>
      <p:bldP spid="170050" grpId="0"/>
      <p:bldP spid="170051" grpId="0"/>
      <p:bldP spid="1700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754" name="Group 2"/>
          <p:cNvGrpSpPr>
            <a:grpSpLocks/>
          </p:cNvGrpSpPr>
          <p:nvPr/>
        </p:nvGrpSpPr>
        <p:grpSpPr bwMode="auto">
          <a:xfrm>
            <a:off x="8109647" y="2314964"/>
            <a:ext cx="3352800" cy="1885950"/>
            <a:chOff x="3552" y="1107"/>
            <a:chExt cx="2112" cy="1188"/>
          </a:xfrm>
        </p:grpSpPr>
        <p:graphicFrame>
          <p:nvGraphicFramePr>
            <p:cNvPr id="202755" name="Object 3"/>
            <p:cNvGraphicFramePr>
              <a:graphicFrameLocks noChangeAspect="1"/>
            </p:cNvGraphicFramePr>
            <p:nvPr/>
          </p:nvGraphicFramePr>
          <p:xfrm>
            <a:off x="3660" y="1107"/>
            <a:ext cx="2004" cy="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74" name="BMP 图象" r:id="rId3" imgW="3180952" imgH="1886213" progId="Paint.Picture">
                    <p:embed/>
                  </p:oleObj>
                </mc:Choice>
                <mc:Fallback>
                  <p:oleObj name="BMP 图象" r:id="rId3" imgW="3180952" imgH="1886213" progId="Paint.Pictur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" y="1107"/>
                          <a:ext cx="2004" cy="1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756" name="Object 4"/>
            <p:cNvGraphicFramePr>
              <a:graphicFrameLocks noChangeAspect="1"/>
            </p:cNvGraphicFramePr>
            <p:nvPr/>
          </p:nvGraphicFramePr>
          <p:xfrm>
            <a:off x="5472" y="175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75" name="Equation" r:id="rId5" imgW="228600" imgH="241200" progId="Equation.3">
                    <p:embed/>
                  </p:oleObj>
                </mc:Choice>
                <mc:Fallback>
                  <p:oleObj name="Equation" r:id="rId5" imgW="228600" imgH="241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759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757" name="Object 5"/>
            <p:cNvGraphicFramePr>
              <a:graphicFrameLocks noChangeAspect="1"/>
            </p:cNvGraphicFramePr>
            <p:nvPr/>
          </p:nvGraphicFramePr>
          <p:xfrm>
            <a:off x="3552" y="1135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76" name="Equation" r:id="rId7" imgW="241200" imgH="317160" progId="Equation.3">
                    <p:embed/>
                  </p:oleObj>
                </mc:Choice>
                <mc:Fallback>
                  <p:oleObj name="Equation" r:id="rId7" imgW="241200" imgH="3171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135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758" name="Object 6"/>
            <p:cNvGraphicFramePr>
              <a:graphicFrameLocks noChangeAspect="1"/>
            </p:cNvGraphicFramePr>
            <p:nvPr/>
          </p:nvGraphicFramePr>
          <p:xfrm>
            <a:off x="3600" y="1719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77" name="Equation" r:id="rId9" imgW="215640" imgH="241200" progId="Equation.3">
                    <p:embed/>
                  </p:oleObj>
                </mc:Choice>
                <mc:Fallback>
                  <p:oleObj name="Equation" r:id="rId9" imgW="215640" imgH="241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719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759" name="Object 7"/>
            <p:cNvGraphicFramePr>
              <a:graphicFrameLocks noChangeAspect="1"/>
            </p:cNvGraphicFramePr>
            <p:nvPr/>
          </p:nvGraphicFramePr>
          <p:xfrm>
            <a:off x="3984" y="171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78" name="Equation" r:id="rId11" imgW="228600" imgH="241200" progId="Equation.3">
                    <p:embed/>
                  </p:oleObj>
                </mc:Choice>
                <mc:Fallback>
                  <p:oleObj name="Equation" r:id="rId11" imgW="228600" imgH="241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719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760" name="Object 8"/>
            <p:cNvGraphicFramePr>
              <a:graphicFrameLocks noChangeAspect="1"/>
            </p:cNvGraphicFramePr>
            <p:nvPr/>
          </p:nvGraphicFramePr>
          <p:xfrm>
            <a:off x="5040" y="1719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79" name="Equation" r:id="rId13" imgW="215640" imgH="330120" progId="Equation.3">
                    <p:embed/>
                  </p:oleObj>
                </mc:Choice>
                <mc:Fallback>
                  <p:oleObj name="Equation" r:id="rId13" imgW="215640" imgH="3301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719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761" name="Line 9"/>
            <p:cNvSpPr>
              <a:spLocks noChangeShapeType="1"/>
            </p:cNvSpPr>
            <p:nvPr/>
          </p:nvSpPr>
          <p:spPr bwMode="auto">
            <a:xfrm>
              <a:off x="4059" y="15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2" name="Line 10"/>
            <p:cNvSpPr>
              <a:spLocks noChangeShapeType="1"/>
            </p:cNvSpPr>
            <p:nvPr/>
          </p:nvSpPr>
          <p:spPr bwMode="auto">
            <a:xfrm>
              <a:off x="5067" y="13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2763" name="Group 11"/>
          <p:cNvGrpSpPr>
            <a:grpSpLocks/>
          </p:cNvGrpSpPr>
          <p:nvPr/>
        </p:nvGrpSpPr>
        <p:grpSpPr bwMode="auto">
          <a:xfrm>
            <a:off x="8071547" y="2176851"/>
            <a:ext cx="3409950" cy="2114550"/>
            <a:chOff x="3552" y="1020"/>
            <a:chExt cx="2148" cy="1332"/>
          </a:xfrm>
        </p:grpSpPr>
        <p:graphicFrame>
          <p:nvGraphicFramePr>
            <p:cNvPr id="202764" name="Object 12"/>
            <p:cNvGraphicFramePr>
              <a:graphicFrameLocks noChangeAspect="1"/>
            </p:cNvGraphicFramePr>
            <p:nvPr/>
          </p:nvGraphicFramePr>
          <p:xfrm>
            <a:off x="3552" y="1020"/>
            <a:ext cx="2148" cy="1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80" name="BMP 图象" r:id="rId15" imgW="3409524" imgH="2114845" progId="Paint.Picture">
                    <p:embed/>
                  </p:oleObj>
                </mc:Choice>
                <mc:Fallback>
                  <p:oleObj name="BMP 图象" r:id="rId15" imgW="3409524" imgH="2114845" progId="Paint.Picture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020"/>
                          <a:ext cx="2148" cy="1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765" name="Object 13"/>
            <p:cNvGraphicFramePr>
              <a:graphicFrameLocks noChangeAspect="1"/>
            </p:cNvGraphicFramePr>
            <p:nvPr/>
          </p:nvGraphicFramePr>
          <p:xfrm>
            <a:off x="5472" y="176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81" name="Equation" r:id="rId17" imgW="228600" imgH="241200" progId="Equation.3">
                    <p:embed/>
                  </p:oleObj>
                </mc:Choice>
                <mc:Fallback>
                  <p:oleObj name="Equation" r:id="rId17" imgW="228600" imgH="241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76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766" name="Object 14"/>
            <p:cNvGraphicFramePr>
              <a:graphicFrameLocks noChangeAspect="1"/>
            </p:cNvGraphicFramePr>
            <p:nvPr/>
          </p:nvGraphicFramePr>
          <p:xfrm>
            <a:off x="3552" y="114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82" name="Equation" r:id="rId19" imgW="241200" imgH="317160" progId="Equation.3">
                    <p:embed/>
                  </p:oleObj>
                </mc:Choice>
                <mc:Fallback>
                  <p:oleObj name="Equation" r:id="rId19" imgW="241200" imgH="317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14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767" name="Object 15"/>
            <p:cNvGraphicFramePr>
              <a:graphicFrameLocks noChangeAspect="1"/>
            </p:cNvGraphicFramePr>
            <p:nvPr/>
          </p:nvGraphicFramePr>
          <p:xfrm>
            <a:off x="3600" y="172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83" name="Equation" r:id="rId21" imgW="215640" imgH="241200" progId="Equation.3">
                    <p:embed/>
                  </p:oleObj>
                </mc:Choice>
                <mc:Fallback>
                  <p:oleObj name="Equation" r:id="rId21" imgW="215640" imgH="241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72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768" name="Object 16"/>
            <p:cNvGraphicFramePr>
              <a:graphicFrameLocks noChangeAspect="1"/>
            </p:cNvGraphicFramePr>
            <p:nvPr/>
          </p:nvGraphicFramePr>
          <p:xfrm>
            <a:off x="3984" y="172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84" name="Equation" r:id="rId23" imgW="228600" imgH="241200" progId="Equation.3">
                    <p:embed/>
                  </p:oleObj>
                </mc:Choice>
                <mc:Fallback>
                  <p:oleObj name="Equation" r:id="rId23" imgW="22860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72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769" name="Object 17"/>
            <p:cNvGraphicFramePr>
              <a:graphicFrameLocks noChangeAspect="1"/>
            </p:cNvGraphicFramePr>
            <p:nvPr/>
          </p:nvGraphicFramePr>
          <p:xfrm>
            <a:off x="5040" y="172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85" name="Equation" r:id="rId25" imgW="215640" imgH="330120" progId="Equation.3">
                    <p:embed/>
                  </p:oleObj>
                </mc:Choice>
                <mc:Fallback>
                  <p:oleObj name="Equation" r:id="rId25" imgW="215640" imgH="3301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72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27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778695"/>
              </p:ext>
            </p:extLst>
          </p:nvPr>
        </p:nvGraphicFramePr>
        <p:xfrm>
          <a:off x="9628188" y="2303754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86" name="Equation" r:id="rId27" imgW="1320480" imgH="406080" progId="Equation.3">
                  <p:embed/>
                </p:oleObj>
              </mc:Choice>
              <mc:Fallback>
                <p:oleObj name="Equation" r:id="rId27" imgW="132048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8188" y="2303754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1906587" y="1294812"/>
            <a:ext cx="2292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连续曲线段</a:t>
            </a:r>
          </a:p>
        </p:txBody>
      </p:sp>
      <p:graphicFrame>
        <p:nvGraphicFramePr>
          <p:cNvPr id="2027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766980"/>
              </p:ext>
            </p:extLst>
          </p:nvPr>
        </p:nvGraphicFramePr>
        <p:xfrm>
          <a:off x="3474169" y="2727455"/>
          <a:ext cx="135813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87" name="Equation" r:id="rId29" imgW="1384200" imgH="520560" progId="Equation.3">
                  <p:embed/>
                </p:oleObj>
              </mc:Choice>
              <mc:Fallback>
                <p:oleObj name="Equation" r:id="rId29" imgW="1384200" imgH="5205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169" y="2727455"/>
                        <a:ext cx="135813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1935163" y="1865744"/>
            <a:ext cx="510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对应于小区间</a:t>
            </a: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2035175" y="2751343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</a:p>
        </p:txBody>
      </p:sp>
      <p:grpSp>
        <p:nvGrpSpPr>
          <p:cNvPr id="202775" name="Group 23"/>
          <p:cNvGrpSpPr>
            <a:grpSpLocks/>
          </p:cNvGrpSpPr>
          <p:nvPr/>
        </p:nvGrpSpPr>
        <p:grpSpPr bwMode="auto">
          <a:xfrm>
            <a:off x="9570148" y="2535627"/>
            <a:ext cx="574675" cy="1508125"/>
            <a:chOff x="4235" y="1060"/>
            <a:chExt cx="362" cy="908"/>
          </a:xfrm>
        </p:grpSpPr>
        <p:sp>
          <p:nvSpPr>
            <p:cNvPr id="202776" name="Arc 24"/>
            <p:cNvSpPr>
              <a:spLocks/>
            </p:cNvSpPr>
            <p:nvPr/>
          </p:nvSpPr>
          <p:spPr bwMode="auto">
            <a:xfrm>
              <a:off x="4235" y="1061"/>
              <a:ext cx="181" cy="907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20770 w 21600"/>
                <a:gd name="T1" fmla="*/ 43179 h 43179"/>
                <a:gd name="T2" fmla="*/ 21150 w 21600"/>
                <a:gd name="T3" fmla="*/ 0 h 43179"/>
                <a:gd name="T4" fmla="*/ 21600 w 21600"/>
                <a:gd name="T5" fmla="*/ 21595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0" y="9841"/>
                    <a:pt x="9398" y="244"/>
                    <a:pt x="21149" y="-1"/>
                  </a:cubicBezTo>
                </a:path>
                <a:path w="21600" h="43179" stroke="0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0" y="9841"/>
                    <a:pt x="9398" y="244"/>
                    <a:pt x="21149" y="-1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77" name="Arc 25"/>
            <p:cNvSpPr>
              <a:spLocks/>
            </p:cNvSpPr>
            <p:nvPr/>
          </p:nvSpPr>
          <p:spPr bwMode="auto">
            <a:xfrm rot="10800000">
              <a:off x="4386" y="1060"/>
              <a:ext cx="211" cy="90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770 w 25187"/>
                <a:gd name="T1" fmla="*/ 43184 h 43184"/>
                <a:gd name="T2" fmla="*/ 25187 w 25187"/>
                <a:gd name="T3" fmla="*/ 300 h 43184"/>
                <a:gd name="T4" fmla="*/ 21600 w 25187"/>
                <a:gd name="T5" fmla="*/ 21600 h 4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87" h="43184" fill="none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0"/>
                    <a:pt x="24001" y="100"/>
                    <a:pt x="25187" y="299"/>
                  </a:cubicBezTo>
                </a:path>
                <a:path w="25187" h="43184" stroke="0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0"/>
                    <a:pt x="24001" y="100"/>
                    <a:pt x="25187" y="2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277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293645"/>
              </p:ext>
            </p:extLst>
          </p:nvPr>
        </p:nvGraphicFramePr>
        <p:xfrm>
          <a:off x="3524250" y="1418481"/>
          <a:ext cx="3502025" cy="381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88" name="Equation" r:id="rId31" imgW="4076640" imgH="444240" progId="Equation.3">
                  <p:embed/>
                </p:oleObj>
              </mc:Choice>
              <mc:Fallback>
                <p:oleObj name="Equation" r:id="rId31" imgW="4076640" imgH="4442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1418481"/>
                        <a:ext cx="3502025" cy="381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967480"/>
              </p:ext>
            </p:extLst>
          </p:nvPr>
        </p:nvGraphicFramePr>
        <p:xfrm>
          <a:off x="4857205" y="2808417"/>
          <a:ext cx="38625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89" name="Equation" r:id="rId33" imgW="393480" imgH="406080" progId="Equation.3">
                  <p:embed/>
                </p:oleObj>
              </mc:Choice>
              <mc:Fallback>
                <p:oleObj name="Equation" r:id="rId33" imgW="393480" imgH="4060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205" y="2808417"/>
                        <a:ext cx="38625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8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579396"/>
              </p:ext>
            </p:extLst>
          </p:nvPr>
        </p:nvGraphicFramePr>
        <p:xfrm>
          <a:off x="2522589" y="2605217"/>
          <a:ext cx="115877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90" name="Equation" r:id="rId35" imgW="1180800" imgH="825480" progId="Equation.3">
                  <p:embed/>
                </p:oleObj>
              </mc:Choice>
              <mc:Fallback>
                <p:oleObj name="Equation" r:id="rId35" imgW="1180800" imgH="825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89" y="2605217"/>
                        <a:ext cx="115877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1855690" y="3403804"/>
            <a:ext cx="3733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当考虑连续曲线段</a:t>
            </a:r>
          </a:p>
        </p:txBody>
      </p:sp>
      <p:graphicFrame>
        <p:nvGraphicFramePr>
          <p:cNvPr id="20278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11118"/>
              </p:ext>
            </p:extLst>
          </p:nvPr>
        </p:nvGraphicFramePr>
        <p:xfrm>
          <a:off x="4380606" y="3443831"/>
          <a:ext cx="3071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91" name="Equation" r:id="rId37" imgW="3073320" imgH="406080" progId="Equation.3">
                  <p:embed/>
                </p:oleObj>
              </mc:Choice>
              <mc:Fallback>
                <p:oleObj name="Equation" r:id="rId37" imgW="3073320" imgH="4060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606" y="3443831"/>
                        <a:ext cx="30718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1912840" y="3923411"/>
            <a:ext cx="579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绕 </a:t>
            </a:r>
            <a:r>
              <a:rPr kumimoji="1"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轴旋转一周围成的立体体积时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1882775" y="4863609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</a:p>
        </p:txBody>
      </p:sp>
      <p:graphicFrame>
        <p:nvGraphicFramePr>
          <p:cNvPr id="20278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741485"/>
              </p:ext>
            </p:extLst>
          </p:nvPr>
        </p:nvGraphicFramePr>
        <p:xfrm>
          <a:off x="3398044" y="4754222"/>
          <a:ext cx="138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92" name="Equation" r:id="rId39" imgW="1384200" imgH="520560" progId="Equation.3">
                  <p:embed/>
                </p:oleObj>
              </mc:Choice>
              <mc:Fallback>
                <p:oleObj name="Equation" r:id="rId39" imgW="1384200" imgH="5205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044" y="4754222"/>
                        <a:ext cx="1384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8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06977"/>
              </p:ext>
            </p:extLst>
          </p:nvPr>
        </p:nvGraphicFramePr>
        <p:xfrm>
          <a:off x="4731544" y="4881222"/>
          <a:ext cx="41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93" name="Equation" r:id="rId41" imgW="419040" imgH="406080" progId="Equation.3">
                  <p:embed/>
                </p:oleObj>
              </mc:Choice>
              <mc:Fallback>
                <p:oleObj name="Equation" r:id="rId41" imgW="419040" imgH="4060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544" y="4881222"/>
                        <a:ext cx="41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8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464897"/>
              </p:ext>
            </p:extLst>
          </p:nvPr>
        </p:nvGraphicFramePr>
        <p:xfrm>
          <a:off x="2343944" y="4711359"/>
          <a:ext cx="1257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94" name="Equation" r:id="rId43" imgW="1257120" imgH="825480" progId="Equation.3">
                  <p:embed/>
                </p:oleObj>
              </mc:Choice>
              <mc:Fallback>
                <p:oleObj name="Equation" r:id="rId43" imgW="1257120" imgH="825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944" y="4711359"/>
                        <a:ext cx="1257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2788" name="Group 36"/>
          <p:cNvGrpSpPr>
            <a:grpSpLocks/>
          </p:cNvGrpSpPr>
          <p:nvPr/>
        </p:nvGrpSpPr>
        <p:grpSpPr bwMode="auto">
          <a:xfrm>
            <a:off x="9435211" y="2556264"/>
            <a:ext cx="574675" cy="1441450"/>
            <a:chOff x="4235" y="1259"/>
            <a:chExt cx="362" cy="908"/>
          </a:xfrm>
        </p:grpSpPr>
        <p:grpSp>
          <p:nvGrpSpPr>
            <p:cNvPr id="202789" name="Group 37"/>
            <p:cNvGrpSpPr>
              <a:grpSpLocks/>
            </p:cNvGrpSpPr>
            <p:nvPr/>
          </p:nvGrpSpPr>
          <p:grpSpPr bwMode="auto">
            <a:xfrm>
              <a:off x="4235" y="1259"/>
              <a:ext cx="362" cy="908"/>
              <a:chOff x="4235" y="1060"/>
              <a:chExt cx="362" cy="908"/>
            </a:xfrm>
          </p:grpSpPr>
          <p:sp>
            <p:nvSpPr>
              <p:cNvPr id="202790" name="Arc 38"/>
              <p:cNvSpPr>
                <a:spLocks/>
              </p:cNvSpPr>
              <p:nvPr/>
            </p:nvSpPr>
            <p:spPr bwMode="auto">
              <a:xfrm>
                <a:off x="4235" y="1061"/>
                <a:ext cx="181" cy="907"/>
              </a:xfrm>
              <a:custGeom>
                <a:avLst/>
                <a:gdLst>
                  <a:gd name="G0" fmla="+- 21600 0 0"/>
                  <a:gd name="G1" fmla="+- 21595 0 0"/>
                  <a:gd name="G2" fmla="+- 21600 0 0"/>
                  <a:gd name="T0" fmla="*/ 20770 w 21600"/>
                  <a:gd name="T1" fmla="*/ 43179 h 43179"/>
                  <a:gd name="T2" fmla="*/ 21150 w 21600"/>
                  <a:gd name="T3" fmla="*/ 0 h 43179"/>
                  <a:gd name="T4" fmla="*/ 21600 w 21600"/>
                  <a:gd name="T5" fmla="*/ 21595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0" y="9841"/>
                      <a:pt x="9398" y="244"/>
                      <a:pt x="21149" y="-1"/>
                    </a:cubicBezTo>
                  </a:path>
                  <a:path w="21600" h="43179" stroke="0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0" y="9841"/>
                      <a:pt x="9398" y="244"/>
                      <a:pt x="21149" y="-1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2791" name="Arc 39"/>
              <p:cNvSpPr>
                <a:spLocks/>
              </p:cNvSpPr>
              <p:nvPr/>
            </p:nvSpPr>
            <p:spPr bwMode="auto">
              <a:xfrm rot="10800000">
                <a:off x="4386" y="1060"/>
                <a:ext cx="211" cy="907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0770 w 25187"/>
                  <a:gd name="T1" fmla="*/ 43184 h 43184"/>
                  <a:gd name="T2" fmla="*/ 25187 w 25187"/>
                  <a:gd name="T3" fmla="*/ 300 h 43184"/>
                  <a:gd name="T4" fmla="*/ 21600 w 25187"/>
                  <a:gd name="T5" fmla="*/ 21600 h 43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187" h="43184" fill="none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0"/>
                      <a:pt x="24001" y="100"/>
                      <a:pt x="25187" y="299"/>
                    </a:cubicBezTo>
                  </a:path>
                  <a:path w="25187" h="43184" stroke="0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0"/>
                      <a:pt x="24001" y="100"/>
                      <a:pt x="25187" y="2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2792" name="Line 40"/>
            <p:cNvSpPr>
              <a:spLocks noChangeShapeType="1"/>
            </p:cNvSpPr>
            <p:nvPr/>
          </p:nvSpPr>
          <p:spPr bwMode="auto">
            <a:xfrm>
              <a:off x="4416" y="1269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2793" name="Object 41"/>
            <p:cNvGraphicFramePr>
              <a:graphicFrameLocks noChangeAspect="1"/>
            </p:cNvGraphicFramePr>
            <p:nvPr/>
          </p:nvGraphicFramePr>
          <p:xfrm>
            <a:off x="4337" y="1754"/>
            <a:ext cx="139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95" name="Equation" r:id="rId45" imgW="228600" imgH="241200" progId="Equation.3">
                    <p:embed/>
                  </p:oleObj>
                </mc:Choice>
                <mc:Fallback>
                  <p:oleObj name="Equation" r:id="rId45" imgW="228600" imgH="2412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7" y="1754"/>
                          <a:ext cx="139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2794" name="Group 42"/>
          <p:cNvGrpSpPr>
            <a:grpSpLocks/>
          </p:cNvGrpSpPr>
          <p:nvPr/>
        </p:nvGrpSpPr>
        <p:grpSpPr bwMode="auto">
          <a:xfrm>
            <a:off x="7473951" y="4324555"/>
            <a:ext cx="3095625" cy="2667000"/>
            <a:chOff x="3504" y="2448"/>
            <a:chExt cx="1950" cy="1680"/>
          </a:xfrm>
        </p:grpSpPr>
        <p:graphicFrame>
          <p:nvGraphicFramePr>
            <p:cNvPr id="202795" name="Object 43"/>
            <p:cNvGraphicFramePr>
              <a:graphicFrameLocks noChangeAspect="1"/>
            </p:cNvGraphicFramePr>
            <p:nvPr/>
          </p:nvGraphicFramePr>
          <p:xfrm>
            <a:off x="4923" y="3893"/>
            <a:ext cx="21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96" name="Equation" r:id="rId47" imgW="126720" imgH="139680" progId="Equation.3">
                    <p:embed/>
                  </p:oleObj>
                </mc:Choice>
                <mc:Fallback>
                  <p:oleObj name="Equation" r:id="rId47" imgW="126720" imgH="13968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3" y="3893"/>
                          <a:ext cx="21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796" name="Line 44"/>
            <p:cNvSpPr>
              <a:spLocks noChangeShapeType="1"/>
            </p:cNvSpPr>
            <p:nvPr/>
          </p:nvSpPr>
          <p:spPr bwMode="auto">
            <a:xfrm>
              <a:off x="3504" y="3848"/>
              <a:ext cx="15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97" name="Line 45"/>
            <p:cNvSpPr>
              <a:spLocks noChangeShapeType="1"/>
            </p:cNvSpPr>
            <p:nvPr/>
          </p:nvSpPr>
          <p:spPr bwMode="auto">
            <a:xfrm flipV="1">
              <a:off x="4244" y="2496"/>
              <a:ext cx="0" cy="1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98" name="Line 46"/>
            <p:cNvSpPr>
              <a:spLocks noChangeShapeType="1"/>
            </p:cNvSpPr>
            <p:nvPr/>
          </p:nvSpPr>
          <p:spPr bwMode="auto">
            <a:xfrm>
              <a:off x="4244" y="2908"/>
              <a:ext cx="63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99" name="Freeform 47"/>
            <p:cNvSpPr>
              <a:spLocks/>
            </p:cNvSpPr>
            <p:nvPr/>
          </p:nvSpPr>
          <p:spPr bwMode="auto">
            <a:xfrm>
              <a:off x="4479" y="2908"/>
              <a:ext cx="403" cy="739"/>
            </a:xfrm>
            <a:custGeom>
              <a:avLst/>
              <a:gdLst>
                <a:gd name="T0" fmla="*/ 576 w 576"/>
                <a:gd name="T1" fmla="*/ 0 h 1056"/>
                <a:gd name="T2" fmla="*/ 192 w 576"/>
                <a:gd name="T3" fmla="*/ 432 h 1056"/>
                <a:gd name="T4" fmla="*/ 0 w 576"/>
                <a:gd name="T5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1056">
                  <a:moveTo>
                    <a:pt x="576" y="0"/>
                  </a:moveTo>
                  <a:cubicBezTo>
                    <a:pt x="432" y="128"/>
                    <a:pt x="288" y="256"/>
                    <a:pt x="192" y="432"/>
                  </a:cubicBezTo>
                  <a:cubicBezTo>
                    <a:pt x="96" y="608"/>
                    <a:pt x="32" y="952"/>
                    <a:pt x="0" y="1056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00" name="Line 48"/>
            <p:cNvSpPr>
              <a:spLocks noChangeShapeType="1"/>
            </p:cNvSpPr>
            <p:nvPr/>
          </p:nvSpPr>
          <p:spPr bwMode="auto">
            <a:xfrm>
              <a:off x="4244" y="3647"/>
              <a:ext cx="227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2801" name="Object 49"/>
            <p:cNvGraphicFramePr>
              <a:graphicFrameLocks noChangeAspect="1"/>
            </p:cNvGraphicFramePr>
            <p:nvPr/>
          </p:nvGraphicFramePr>
          <p:xfrm>
            <a:off x="4176" y="3845"/>
            <a:ext cx="21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97" name="Equation" r:id="rId49" imgW="126720" imgH="139680" progId="Equation.3">
                    <p:embed/>
                  </p:oleObj>
                </mc:Choice>
                <mc:Fallback>
                  <p:oleObj name="Equation" r:id="rId49" imgW="126720" imgH="13968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845"/>
                          <a:ext cx="21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802" name="Object 50"/>
            <p:cNvGraphicFramePr>
              <a:graphicFrameLocks noChangeAspect="1"/>
            </p:cNvGraphicFramePr>
            <p:nvPr/>
          </p:nvGraphicFramePr>
          <p:xfrm>
            <a:off x="4272" y="2448"/>
            <a:ext cx="23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98" name="Equation" r:id="rId51" imgW="139680" imgH="164880" progId="Equation.3">
                    <p:embed/>
                  </p:oleObj>
                </mc:Choice>
                <mc:Fallback>
                  <p:oleObj name="Equation" r:id="rId51" imgW="139680" imgH="16488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448"/>
                          <a:ext cx="23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803" name="Object 51"/>
            <p:cNvGraphicFramePr>
              <a:graphicFrameLocks noChangeAspect="1"/>
            </p:cNvGraphicFramePr>
            <p:nvPr/>
          </p:nvGraphicFramePr>
          <p:xfrm>
            <a:off x="4608" y="3209"/>
            <a:ext cx="84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99" name="Equation" r:id="rId53" imgW="571320" imgH="203040" progId="Equation.3">
                    <p:embed/>
                  </p:oleObj>
                </mc:Choice>
                <mc:Fallback>
                  <p:oleObj name="Equation" r:id="rId53" imgW="571320" imgH="2030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209"/>
                          <a:ext cx="84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2804" name="Arc 52"/>
          <p:cNvSpPr>
            <a:spLocks/>
          </p:cNvSpPr>
          <p:nvPr/>
        </p:nvSpPr>
        <p:spPr bwMode="auto">
          <a:xfrm rot="10800000">
            <a:off x="8131176" y="5467556"/>
            <a:ext cx="1082675" cy="150813"/>
          </a:xfrm>
          <a:custGeom>
            <a:avLst/>
            <a:gdLst>
              <a:gd name="G0" fmla="+- 21588 0 0"/>
              <a:gd name="G1" fmla="+- 629 0 0"/>
              <a:gd name="G2" fmla="+- 21600 0 0"/>
              <a:gd name="T0" fmla="*/ 43179 w 43188"/>
              <a:gd name="T1" fmla="*/ 0 h 22229"/>
              <a:gd name="T2" fmla="*/ 0 w 43188"/>
              <a:gd name="T3" fmla="*/ 1347 h 22229"/>
              <a:gd name="T4" fmla="*/ 21588 w 43188"/>
              <a:gd name="T5" fmla="*/ 629 h 2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8" h="22229" fill="none" extrusionOk="0">
                <a:moveTo>
                  <a:pt x="43178" y="0"/>
                </a:moveTo>
                <a:cubicBezTo>
                  <a:pt x="43184" y="209"/>
                  <a:pt x="43188" y="419"/>
                  <a:pt x="43188" y="629"/>
                </a:cubicBezTo>
                <a:cubicBezTo>
                  <a:pt x="43188" y="12558"/>
                  <a:pt x="33517" y="22229"/>
                  <a:pt x="21588" y="22229"/>
                </a:cubicBezTo>
                <a:cubicBezTo>
                  <a:pt x="9938" y="22229"/>
                  <a:pt x="387" y="12990"/>
                  <a:pt x="-1" y="1347"/>
                </a:cubicBezTo>
              </a:path>
              <a:path w="43188" h="22229" stroke="0" extrusionOk="0">
                <a:moveTo>
                  <a:pt x="43178" y="0"/>
                </a:moveTo>
                <a:cubicBezTo>
                  <a:pt x="43184" y="209"/>
                  <a:pt x="43188" y="419"/>
                  <a:pt x="43188" y="629"/>
                </a:cubicBezTo>
                <a:cubicBezTo>
                  <a:pt x="43188" y="12558"/>
                  <a:pt x="33517" y="22229"/>
                  <a:pt x="21588" y="22229"/>
                </a:cubicBezTo>
                <a:cubicBezTo>
                  <a:pt x="9938" y="22229"/>
                  <a:pt x="387" y="12990"/>
                  <a:pt x="-1" y="1347"/>
                </a:cubicBezTo>
                <a:lnTo>
                  <a:pt x="21588" y="62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6600">
                    <a:alpha val="50000"/>
                  </a:srgbClr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2805" name="Group 53"/>
          <p:cNvGrpSpPr>
            <a:grpSpLocks/>
          </p:cNvGrpSpPr>
          <p:nvPr/>
        </p:nvGrpSpPr>
        <p:grpSpPr bwMode="auto">
          <a:xfrm>
            <a:off x="7597775" y="4894469"/>
            <a:ext cx="2000250" cy="1335087"/>
            <a:chOff x="3899" y="2938"/>
            <a:chExt cx="1260" cy="841"/>
          </a:xfrm>
        </p:grpSpPr>
        <p:sp>
          <p:nvSpPr>
            <p:cNvPr id="202806" name="Arc 54"/>
            <p:cNvSpPr>
              <a:spLocks/>
            </p:cNvSpPr>
            <p:nvPr/>
          </p:nvSpPr>
          <p:spPr bwMode="auto">
            <a:xfrm rot="10800000">
              <a:off x="3899" y="2938"/>
              <a:ext cx="1260" cy="118"/>
            </a:xfrm>
            <a:custGeom>
              <a:avLst/>
              <a:gdLst>
                <a:gd name="G0" fmla="+- 21255 0 0"/>
                <a:gd name="G1" fmla="+- 3663 0 0"/>
                <a:gd name="G2" fmla="+- 21600 0 0"/>
                <a:gd name="T0" fmla="*/ 42542 w 42855"/>
                <a:gd name="T1" fmla="*/ 0 h 25263"/>
                <a:gd name="T2" fmla="*/ 0 w 42855"/>
                <a:gd name="T3" fmla="*/ 7506 h 25263"/>
                <a:gd name="T4" fmla="*/ 21255 w 42855"/>
                <a:gd name="T5" fmla="*/ 3663 h 25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855" h="25263" fill="none" extrusionOk="0">
                  <a:moveTo>
                    <a:pt x="42542" y="-1"/>
                  </a:moveTo>
                  <a:cubicBezTo>
                    <a:pt x="42750" y="1209"/>
                    <a:pt x="42855" y="2435"/>
                    <a:pt x="42855" y="3663"/>
                  </a:cubicBezTo>
                  <a:cubicBezTo>
                    <a:pt x="42855" y="15592"/>
                    <a:pt x="33184" y="25263"/>
                    <a:pt x="21255" y="25263"/>
                  </a:cubicBezTo>
                  <a:cubicBezTo>
                    <a:pt x="10808" y="25263"/>
                    <a:pt x="1858" y="17786"/>
                    <a:pt x="-1" y="7506"/>
                  </a:cubicBezTo>
                </a:path>
                <a:path w="42855" h="25263" stroke="0" extrusionOk="0">
                  <a:moveTo>
                    <a:pt x="42542" y="-1"/>
                  </a:moveTo>
                  <a:cubicBezTo>
                    <a:pt x="42750" y="1209"/>
                    <a:pt x="42855" y="2435"/>
                    <a:pt x="42855" y="3663"/>
                  </a:cubicBezTo>
                  <a:cubicBezTo>
                    <a:pt x="42855" y="15592"/>
                    <a:pt x="33184" y="25263"/>
                    <a:pt x="21255" y="25263"/>
                  </a:cubicBezTo>
                  <a:cubicBezTo>
                    <a:pt x="10808" y="25263"/>
                    <a:pt x="1858" y="17786"/>
                    <a:pt x="-1" y="7506"/>
                  </a:cubicBezTo>
                  <a:lnTo>
                    <a:pt x="21255" y="366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07" name="Arc 55"/>
            <p:cNvSpPr>
              <a:spLocks/>
            </p:cNvSpPr>
            <p:nvPr/>
          </p:nvSpPr>
          <p:spPr bwMode="auto">
            <a:xfrm>
              <a:off x="4309" y="3717"/>
              <a:ext cx="470" cy="62"/>
            </a:xfrm>
            <a:custGeom>
              <a:avLst/>
              <a:gdLst>
                <a:gd name="G0" fmla="+- 21514 0 0"/>
                <a:gd name="G1" fmla="+- 21600 0 0"/>
                <a:gd name="G2" fmla="+- 21600 0 0"/>
                <a:gd name="T0" fmla="*/ 0 w 43114"/>
                <a:gd name="T1" fmla="*/ 19678 h 21600"/>
                <a:gd name="T2" fmla="*/ 43114 w 43114"/>
                <a:gd name="T3" fmla="*/ 21600 h 21600"/>
                <a:gd name="T4" fmla="*/ 21514 w 4311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14" h="21600" fill="none" extrusionOk="0">
                  <a:moveTo>
                    <a:pt x="-1" y="19677"/>
                  </a:moveTo>
                  <a:cubicBezTo>
                    <a:pt x="994" y="8537"/>
                    <a:pt x="10329" y="0"/>
                    <a:pt x="21514" y="0"/>
                  </a:cubicBezTo>
                  <a:cubicBezTo>
                    <a:pt x="33443" y="0"/>
                    <a:pt x="43114" y="9670"/>
                    <a:pt x="43114" y="21600"/>
                  </a:cubicBezTo>
                </a:path>
                <a:path w="43114" h="21600" stroke="0" extrusionOk="0">
                  <a:moveTo>
                    <a:pt x="-1" y="19677"/>
                  </a:moveTo>
                  <a:cubicBezTo>
                    <a:pt x="994" y="8537"/>
                    <a:pt x="10329" y="0"/>
                    <a:pt x="21514" y="0"/>
                  </a:cubicBezTo>
                  <a:cubicBezTo>
                    <a:pt x="33443" y="0"/>
                    <a:pt x="43114" y="9670"/>
                    <a:pt x="43114" y="21600"/>
                  </a:cubicBezTo>
                  <a:lnTo>
                    <a:pt x="21514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2808" name="Arc 56"/>
          <p:cNvSpPr>
            <a:spLocks/>
          </p:cNvSpPr>
          <p:nvPr/>
        </p:nvSpPr>
        <p:spPr bwMode="auto">
          <a:xfrm>
            <a:off x="8054976" y="5619956"/>
            <a:ext cx="1116013" cy="150813"/>
          </a:xfrm>
          <a:custGeom>
            <a:avLst/>
            <a:gdLst>
              <a:gd name="G0" fmla="+- 21588 0 0"/>
              <a:gd name="G1" fmla="+- 629 0 0"/>
              <a:gd name="G2" fmla="+- 21600 0 0"/>
              <a:gd name="T0" fmla="*/ 43179 w 43188"/>
              <a:gd name="T1" fmla="*/ 0 h 22229"/>
              <a:gd name="T2" fmla="*/ 0 w 43188"/>
              <a:gd name="T3" fmla="*/ 1347 h 22229"/>
              <a:gd name="T4" fmla="*/ 21588 w 43188"/>
              <a:gd name="T5" fmla="*/ 629 h 2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8" h="22229" fill="none" extrusionOk="0">
                <a:moveTo>
                  <a:pt x="43178" y="0"/>
                </a:moveTo>
                <a:cubicBezTo>
                  <a:pt x="43184" y="209"/>
                  <a:pt x="43188" y="419"/>
                  <a:pt x="43188" y="629"/>
                </a:cubicBezTo>
                <a:cubicBezTo>
                  <a:pt x="43188" y="12558"/>
                  <a:pt x="33517" y="22229"/>
                  <a:pt x="21588" y="22229"/>
                </a:cubicBezTo>
                <a:cubicBezTo>
                  <a:pt x="9938" y="22229"/>
                  <a:pt x="387" y="12990"/>
                  <a:pt x="-1" y="1347"/>
                </a:cubicBezTo>
              </a:path>
              <a:path w="43188" h="22229" stroke="0" extrusionOk="0">
                <a:moveTo>
                  <a:pt x="43178" y="0"/>
                </a:moveTo>
                <a:cubicBezTo>
                  <a:pt x="43184" y="209"/>
                  <a:pt x="43188" y="419"/>
                  <a:pt x="43188" y="629"/>
                </a:cubicBezTo>
                <a:cubicBezTo>
                  <a:pt x="43188" y="12558"/>
                  <a:pt x="33517" y="22229"/>
                  <a:pt x="21588" y="22229"/>
                </a:cubicBezTo>
                <a:cubicBezTo>
                  <a:pt x="9938" y="22229"/>
                  <a:pt x="387" y="12990"/>
                  <a:pt x="-1" y="1347"/>
                </a:cubicBezTo>
                <a:lnTo>
                  <a:pt x="21588" y="62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6600">
                    <a:alpha val="50000"/>
                  </a:srgbClr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2809" name="Group 57"/>
          <p:cNvGrpSpPr>
            <a:grpSpLocks/>
          </p:cNvGrpSpPr>
          <p:nvPr/>
        </p:nvGrpSpPr>
        <p:grpSpPr bwMode="auto">
          <a:xfrm>
            <a:off x="7615238" y="5024644"/>
            <a:ext cx="2012950" cy="1290637"/>
            <a:chOff x="3906" y="3027"/>
            <a:chExt cx="1268" cy="813"/>
          </a:xfrm>
        </p:grpSpPr>
        <p:sp>
          <p:nvSpPr>
            <p:cNvPr id="202810" name="Arc 58"/>
            <p:cNvSpPr>
              <a:spLocks/>
            </p:cNvSpPr>
            <p:nvPr/>
          </p:nvSpPr>
          <p:spPr bwMode="auto">
            <a:xfrm>
              <a:off x="3914" y="3027"/>
              <a:ext cx="1260" cy="118"/>
            </a:xfrm>
            <a:custGeom>
              <a:avLst/>
              <a:gdLst>
                <a:gd name="G0" fmla="+- 21255 0 0"/>
                <a:gd name="G1" fmla="+- 3663 0 0"/>
                <a:gd name="G2" fmla="+- 21600 0 0"/>
                <a:gd name="T0" fmla="*/ 42542 w 42855"/>
                <a:gd name="T1" fmla="*/ 0 h 25263"/>
                <a:gd name="T2" fmla="*/ 0 w 42855"/>
                <a:gd name="T3" fmla="*/ 7506 h 25263"/>
                <a:gd name="T4" fmla="*/ 21255 w 42855"/>
                <a:gd name="T5" fmla="*/ 3663 h 25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855" h="25263" fill="none" extrusionOk="0">
                  <a:moveTo>
                    <a:pt x="42542" y="-1"/>
                  </a:moveTo>
                  <a:cubicBezTo>
                    <a:pt x="42750" y="1209"/>
                    <a:pt x="42855" y="2435"/>
                    <a:pt x="42855" y="3663"/>
                  </a:cubicBezTo>
                  <a:cubicBezTo>
                    <a:pt x="42855" y="15592"/>
                    <a:pt x="33184" y="25263"/>
                    <a:pt x="21255" y="25263"/>
                  </a:cubicBezTo>
                  <a:cubicBezTo>
                    <a:pt x="10808" y="25263"/>
                    <a:pt x="1858" y="17786"/>
                    <a:pt x="-1" y="7506"/>
                  </a:cubicBezTo>
                </a:path>
                <a:path w="42855" h="25263" stroke="0" extrusionOk="0">
                  <a:moveTo>
                    <a:pt x="42542" y="-1"/>
                  </a:moveTo>
                  <a:cubicBezTo>
                    <a:pt x="42750" y="1209"/>
                    <a:pt x="42855" y="2435"/>
                    <a:pt x="42855" y="3663"/>
                  </a:cubicBezTo>
                  <a:cubicBezTo>
                    <a:pt x="42855" y="15592"/>
                    <a:pt x="33184" y="25263"/>
                    <a:pt x="21255" y="25263"/>
                  </a:cubicBezTo>
                  <a:cubicBezTo>
                    <a:pt x="10808" y="25263"/>
                    <a:pt x="1858" y="17786"/>
                    <a:pt x="-1" y="7506"/>
                  </a:cubicBezTo>
                  <a:lnTo>
                    <a:pt x="21255" y="366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11" name="Freeform 59"/>
            <p:cNvSpPr>
              <a:spLocks/>
            </p:cNvSpPr>
            <p:nvPr/>
          </p:nvSpPr>
          <p:spPr bwMode="auto">
            <a:xfrm>
              <a:off x="3906" y="3045"/>
              <a:ext cx="403" cy="739"/>
            </a:xfrm>
            <a:custGeom>
              <a:avLst/>
              <a:gdLst>
                <a:gd name="T0" fmla="*/ 0 w 576"/>
                <a:gd name="T1" fmla="*/ 0 h 1056"/>
                <a:gd name="T2" fmla="*/ 384 w 576"/>
                <a:gd name="T3" fmla="*/ 432 h 1056"/>
                <a:gd name="T4" fmla="*/ 576 w 576"/>
                <a:gd name="T5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1056">
                  <a:moveTo>
                    <a:pt x="0" y="0"/>
                  </a:moveTo>
                  <a:cubicBezTo>
                    <a:pt x="144" y="128"/>
                    <a:pt x="288" y="256"/>
                    <a:pt x="384" y="432"/>
                  </a:cubicBezTo>
                  <a:cubicBezTo>
                    <a:pt x="480" y="608"/>
                    <a:pt x="528" y="832"/>
                    <a:pt x="576" y="10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12" name="Arc 60"/>
            <p:cNvSpPr>
              <a:spLocks/>
            </p:cNvSpPr>
            <p:nvPr/>
          </p:nvSpPr>
          <p:spPr bwMode="auto">
            <a:xfrm rot="10800000">
              <a:off x="4309" y="3779"/>
              <a:ext cx="470" cy="61"/>
            </a:xfrm>
            <a:custGeom>
              <a:avLst/>
              <a:gdLst>
                <a:gd name="G0" fmla="+- 21514 0 0"/>
                <a:gd name="G1" fmla="+- 21600 0 0"/>
                <a:gd name="G2" fmla="+- 21600 0 0"/>
                <a:gd name="T0" fmla="*/ 0 w 43114"/>
                <a:gd name="T1" fmla="*/ 19678 h 21600"/>
                <a:gd name="T2" fmla="*/ 43114 w 43114"/>
                <a:gd name="T3" fmla="*/ 21600 h 21600"/>
                <a:gd name="T4" fmla="*/ 21514 w 4311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14" h="21600" fill="none" extrusionOk="0">
                  <a:moveTo>
                    <a:pt x="-1" y="19677"/>
                  </a:moveTo>
                  <a:cubicBezTo>
                    <a:pt x="994" y="8537"/>
                    <a:pt x="10329" y="0"/>
                    <a:pt x="21514" y="0"/>
                  </a:cubicBezTo>
                  <a:cubicBezTo>
                    <a:pt x="33443" y="0"/>
                    <a:pt x="43114" y="9670"/>
                    <a:pt x="43114" y="21600"/>
                  </a:cubicBezTo>
                </a:path>
                <a:path w="43114" h="21600" stroke="0" extrusionOk="0">
                  <a:moveTo>
                    <a:pt x="-1" y="19677"/>
                  </a:moveTo>
                  <a:cubicBezTo>
                    <a:pt x="994" y="8537"/>
                    <a:pt x="10329" y="0"/>
                    <a:pt x="21514" y="0"/>
                  </a:cubicBezTo>
                  <a:cubicBezTo>
                    <a:pt x="33443" y="0"/>
                    <a:pt x="43114" y="9670"/>
                    <a:pt x="43114" y="21600"/>
                  </a:cubicBezTo>
                  <a:lnTo>
                    <a:pt x="21514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281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655768"/>
              </p:ext>
            </p:extLst>
          </p:nvPr>
        </p:nvGraphicFramePr>
        <p:xfrm>
          <a:off x="8342313" y="6039056"/>
          <a:ext cx="32226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00" name="Equation" r:id="rId55" imgW="114120" imgH="139680" progId="Equation.3">
                  <p:embed/>
                </p:oleObj>
              </mc:Choice>
              <mc:Fallback>
                <p:oleObj name="Equation" r:id="rId55" imgW="114120" imgH="13968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2313" y="6039056"/>
                        <a:ext cx="322262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814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58659"/>
              </p:ext>
            </p:extLst>
          </p:nvPr>
        </p:nvGraphicFramePr>
        <p:xfrm>
          <a:off x="8266113" y="4781755"/>
          <a:ext cx="3984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01" name="Equation" r:id="rId57" imgW="139680" imgH="177480" progId="Equation.3">
                  <p:embed/>
                </p:oleObj>
              </mc:Choice>
              <mc:Fallback>
                <p:oleObj name="Equation" r:id="rId57" imgW="139680" imgH="1774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6113" y="4781755"/>
                        <a:ext cx="3984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2815" name="Group 63"/>
          <p:cNvGrpSpPr>
            <a:grpSpLocks/>
          </p:cNvGrpSpPr>
          <p:nvPr/>
        </p:nvGrpSpPr>
        <p:grpSpPr bwMode="auto">
          <a:xfrm>
            <a:off x="8266113" y="5391356"/>
            <a:ext cx="855662" cy="466725"/>
            <a:chOff x="4309" y="3264"/>
            <a:chExt cx="539" cy="294"/>
          </a:xfrm>
        </p:grpSpPr>
        <p:graphicFrame>
          <p:nvGraphicFramePr>
            <p:cNvPr id="202816" name="Object 64"/>
            <p:cNvGraphicFramePr>
              <a:graphicFrameLocks noChangeAspect="1"/>
            </p:cNvGraphicFramePr>
            <p:nvPr/>
          </p:nvGraphicFramePr>
          <p:xfrm>
            <a:off x="4309" y="3264"/>
            <a:ext cx="25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002" name="Equation" r:id="rId59" imgW="139680" imgH="164880" progId="Equation.3">
                    <p:embed/>
                  </p:oleObj>
                </mc:Choice>
                <mc:Fallback>
                  <p:oleObj name="Equation" r:id="rId59" imgW="139680" imgH="16488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9" y="3264"/>
                          <a:ext cx="251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>
              <a:off x="4560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2818" name="Text Box 66"/>
          <p:cNvSpPr txBox="1">
            <a:spLocks noChangeArrowheads="1"/>
          </p:cNvSpPr>
          <p:nvPr/>
        </p:nvSpPr>
        <p:spPr bwMode="auto">
          <a:xfrm>
            <a:off x="7040563" y="1382986"/>
            <a:ext cx="4001095" cy="4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旋转一周围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成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的立体体积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</a:t>
            </a:r>
            <a:endParaRPr kumimoji="1"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2819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598178"/>
              </p:ext>
            </p:extLst>
          </p:nvPr>
        </p:nvGraphicFramePr>
        <p:xfrm>
          <a:off x="4160608" y="1922743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03" name="Equation" r:id="rId61" imgW="1485720" imgH="406080" progId="Equation.3">
                  <p:embed/>
                </p:oleObj>
              </mc:Choice>
              <mc:Fallback>
                <p:oleObj name="Equation" r:id="rId61" imgW="1485720" imgH="40608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608" y="1922743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820" name="Text Box 68"/>
          <p:cNvSpPr txBox="1">
            <a:spLocks noChangeArrowheads="1"/>
          </p:cNvSpPr>
          <p:nvPr/>
        </p:nvSpPr>
        <p:spPr bwMode="auto">
          <a:xfrm>
            <a:off x="5664795" y="1916453"/>
            <a:ext cx="1846659" cy="4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的体积元素为</a:t>
            </a:r>
          </a:p>
        </p:txBody>
      </p:sp>
      <p:graphicFrame>
        <p:nvGraphicFramePr>
          <p:cNvPr id="202821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546058"/>
              </p:ext>
            </p:extLst>
          </p:nvPr>
        </p:nvGraphicFramePr>
        <p:xfrm>
          <a:off x="3404491" y="2323907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04" name="Equation" r:id="rId63" imgW="2044440" imgH="406080" progId="Equation.3">
                  <p:embed/>
                </p:oleObj>
              </mc:Choice>
              <mc:Fallback>
                <p:oleObj name="Equation" r:id="rId63" imgW="2044440" imgH="4060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4491" y="2323907"/>
                        <a:ext cx="204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F621-F611-4E5E-88F0-D41F87FE627C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73" name="Text Box 6"/>
          <p:cNvSpPr txBox="1">
            <a:spLocks noChangeArrowheads="1"/>
          </p:cNvSpPr>
          <p:nvPr/>
        </p:nvSpPr>
        <p:spPr bwMode="auto">
          <a:xfrm>
            <a:off x="1442781" y="933839"/>
            <a:ext cx="2443419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旋转体的体积</a:t>
            </a:r>
            <a:r>
              <a:rPr kumimoji="1" lang="zh-CN" altLang="en-US" sz="24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74" name="Rectangle 440"/>
          <p:cNvSpPr>
            <a:spLocks noChangeArrowheads="1"/>
          </p:cNvSpPr>
          <p:nvPr/>
        </p:nvSpPr>
        <p:spPr bwMode="auto">
          <a:xfrm>
            <a:off x="754538" y="471406"/>
            <a:ext cx="1506882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 smtClean="0">
                <a:solidFill>
                  <a:srgbClr val="0070C0"/>
                </a:solidFill>
                <a:ea typeface="楷体_GB2312" pitchFamily="49" charset="-122"/>
              </a:rPr>
              <a:t>二、体积</a:t>
            </a:r>
            <a:endParaRPr lang="zh-CN" altLang="en-US" sz="2400" b="1" dirty="0">
              <a:solidFill>
                <a:srgbClr val="0070C0"/>
              </a:solidFill>
              <a:ea typeface="楷体_GB2312" pitchFamily="49" charset="-122"/>
            </a:endParaRPr>
          </a:p>
        </p:txBody>
      </p:sp>
      <p:sp>
        <p:nvSpPr>
          <p:cNvPr id="75" name="Text Box 10">
            <a:hlinkClick r:id="rId65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41253" y="2352665"/>
            <a:ext cx="18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（圆柱体的体积）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0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2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0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0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0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0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0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4" grpId="0" autoUpdateAnimBg="0"/>
      <p:bldP spid="202781" grpId="0" autoUpdateAnimBg="0"/>
      <p:bldP spid="202783" grpId="0" build="p" autoUpdateAnimBg="0"/>
      <p:bldP spid="202784" grpId="0" autoUpdateAnimBg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778" name="Group 2"/>
          <p:cNvGrpSpPr>
            <a:grpSpLocks/>
          </p:cNvGrpSpPr>
          <p:nvPr/>
        </p:nvGrpSpPr>
        <p:grpSpPr bwMode="auto">
          <a:xfrm>
            <a:off x="7628757" y="2362200"/>
            <a:ext cx="3243262" cy="1752600"/>
            <a:chOff x="3573" y="912"/>
            <a:chExt cx="2043" cy="1104"/>
          </a:xfrm>
        </p:grpSpPr>
        <p:graphicFrame>
          <p:nvGraphicFramePr>
            <p:cNvPr id="203779" name="Object 3"/>
            <p:cNvGraphicFramePr>
              <a:graphicFrameLocks noChangeAspect="1"/>
            </p:cNvGraphicFramePr>
            <p:nvPr/>
          </p:nvGraphicFramePr>
          <p:xfrm>
            <a:off x="5280" y="16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279" name="Equation" r:id="rId3" imgW="228600" imgH="241200" progId="Equation.3">
                    <p:embed/>
                  </p:oleObj>
                </mc:Choice>
                <mc:Fallback>
                  <p:oleObj name="Equation" r:id="rId3" imgW="228600" imgH="241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6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3780" name="Line 4"/>
            <p:cNvSpPr>
              <a:spLocks noChangeShapeType="1"/>
            </p:cNvSpPr>
            <p:nvPr/>
          </p:nvSpPr>
          <p:spPr bwMode="auto">
            <a:xfrm>
              <a:off x="3573" y="1632"/>
              <a:ext cx="19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781" name="Line 5"/>
            <p:cNvSpPr>
              <a:spLocks noChangeShapeType="1"/>
            </p:cNvSpPr>
            <p:nvPr/>
          </p:nvSpPr>
          <p:spPr bwMode="auto">
            <a:xfrm flipV="1">
              <a:off x="4464" y="912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3782" name="Object 6"/>
            <p:cNvGraphicFramePr>
              <a:graphicFrameLocks noChangeAspect="1"/>
            </p:cNvGraphicFramePr>
            <p:nvPr/>
          </p:nvGraphicFramePr>
          <p:xfrm>
            <a:off x="4264" y="95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280" name="Equation" r:id="rId5" imgW="241200" imgH="317160" progId="Equation.3">
                    <p:embed/>
                  </p:oleObj>
                </mc:Choice>
                <mc:Fallback>
                  <p:oleObj name="Equation" r:id="rId5" imgW="24120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95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783" name="Object 7"/>
            <p:cNvGraphicFramePr>
              <a:graphicFrameLocks noChangeAspect="1"/>
            </p:cNvGraphicFramePr>
            <p:nvPr/>
          </p:nvGraphicFramePr>
          <p:xfrm>
            <a:off x="5472" y="167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281" name="Equation" r:id="rId7" imgW="228600" imgH="241200" progId="Equation.3">
                    <p:embed/>
                  </p:oleObj>
                </mc:Choice>
                <mc:Fallback>
                  <p:oleObj name="Equation" r:id="rId7" imgW="228600" imgH="241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67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784" name="Object 8"/>
            <p:cNvGraphicFramePr>
              <a:graphicFrameLocks noChangeAspect="1"/>
            </p:cNvGraphicFramePr>
            <p:nvPr/>
          </p:nvGraphicFramePr>
          <p:xfrm>
            <a:off x="4520" y="108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282" name="Equation" r:id="rId9" imgW="215640" imgH="330120" progId="Equation.3">
                    <p:embed/>
                  </p:oleObj>
                </mc:Choice>
                <mc:Fallback>
                  <p:oleObj name="Equation" r:id="rId9" imgW="215640" imgH="3301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108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3785" name="Oval 9"/>
            <p:cNvSpPr>
              <a:spLocks noChangeArrowheads="1"/>
            </p:cNvSpPr>
            <p:nvPr/>
          </p:nvSpPr>
          <p:spPr bwMode="auto">
            <a:xfrm>
              <a:off x="3648" y="1344"/>
              <a:ext cx="1632" cy="576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32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03786" name="Group 10"/>
          <p:cNvGrpSpPr>
            <a:grpSpLocks/>
          </p:cNvGrpSpPr>
          <p:nvPr/>
        </p:nvGrpSpPr>
        <p:grpSpPr bwMode="auto">
          <a:xfrm>
            <a:off x="7749407" y="3048000"/>
            <a:ext cx="2590800" cy="915988"/>
            <a:chOff x="3649" y="1344"/>
            <a:chExt cx="1632" cy="577"/>
          </a:xfrm>
        </p:grpSpPr>
        <p:grpSp>
          <p:nvGrpSpPr>
            <p:cNvPr id="203787" name="Group 11"/>
            <p:cNvGrpSpPr>
              <a:grpSpLocks/>
            </p:cNvGrpSpPr>
            <p:nvPr/>
          </p:nvGrpSpPr>
          <p:grpSpPr bwMode="auto">
            <a:xfrm>
              <a:off x="3649" y="1344"/>
              <a:ext cx="1632" cy="577"/>
              <a:chOff x="3649" y="1344"/>
              <a:chExt cx="1632" cy="577"/>
            </a:xfrm>
          </p:grpSpPr>
          <p:sp>
            <p:nvSpPr>
              <p:cNvPr id="203788" name="Oval 12"/>
              <p:cNvSpPr>
                <a:spLocks noChangeArrowheads="1"/>
              </p:cNvSpPr>
              <p:nvPr/>
            </p:nvSpPr>
            <p:spPr bwMode="auto">
              <a:xfrm>
                <a:off x="3649" y="1344"/>
                <a:ext cx="1632" cy="576"/>
              </a:xfrm>
              <a:prstGeom prst="ellipse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CC66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320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3789" name="Line 13"/>
              <p:cNvSpPr>
                <a:spLocks noChangeShapeType="1"/>
              </p:cNvSpPr>
              <p:nvPr/>
            </p:nvSpPr>
            <p:spPr bwMode="auto">
              <a:xfrm>
                <a:off x="3649" y="1632"/>
                <a:ext cx="1632" cy="0"/>
              </a:xfrm>
              <a:prstGeom prst="line">
                <a:avLst/>
              </a:prstGeom>
              <a:noFill/>
              <a:ln w="19050">
                <a:solidFill>
                  <a:srgbClr val="CC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3790" name="Group 14"/>
              <p:cNvGrpSpPr>
                <a:grpSpLocks/>
              </p:cNvGrpSpPr>
              <p:nvPr/>
            </p:nvGrpSpPr>
            <p:grpSpPr bwMode="auto">
              <a:xfrm>
                <a:off x="4316" y="1344"/>
                <a:ext cx="264" cy="577"/>
                <a:chOff x="4260" y="2976"/>
                <a:chExt cx="264" cy="577"/>
              </a:xfrm>
            </p:grpSpPr>
            <p:sp>
              <p:nvSpPr>
                <p:cNvPr id="203791" name="Arc 15"/>
                <p:cNvSpPr>
                  <a:spLocks/>
                </p:cNvSpPr>
                <p:nvPr/>
              </p:nvSpPr>
              <p:spPr bwMode="auto">
                <a:xfrm>
                  <a:off x="4368" y="2976"/>
                  <a:ext cx="156" cy="577"/>
                </a:xfrm>
                <a:custGeom>
                  <a:avLst/>
                  <a:gdLst>
                    <a:gd name="G0" fmla="+- 5809 0 0"/>
                    <a:gd name="G1" fmla="+- 21600 0 0"/>
                    <a:gd name="G2" fmla="+- 21600 0 0"/>
                    <a:gd name="T0" fmla="*/ 5809 w 27409"/>
                    <a:gd name="T1" fmla="*/ 0 h 43200"/>
                    <a:gd name="T2" fmla="*/ 0 w 27409"/>
                    <a:gd name="T3" fmla="*/ 42404 h 43200"/>
                    <a:gd name="T4" fmla="*/ 5809 w 27409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7409" h="43200" fill="none" extrusionOk="0">
                      <a:moveTo>
                        <a:pt x="5808" y="0"/>
                      </a:moveTo>
                      <a:cubicBezTo>
                        <a:pt x="17738" y="0"/>
                        <a:pt x="27409" y="9670"/>
                        <a:pt x="27409" y="21600"/>
                      </a:cubicBezTo>
                      <a:cubicBezTo>
                        <a:pt x="27409" y="33529"/>
                        <a:pt x="17738" y="43200"/>
                        <a:pt x="5809" y="43200"/>
                      </a:cubicBezTo>
                      <a:cubicBezTo>
                        <a:pt x="3845" y="43200"/>
                        <a:pt x="1891" y="42932"/>
                        <a:pt x="-1" y="42404"/>
                      </a:cubicBezTo>
                    </a:path>
                    <a:path w="27409" h="43200" stroke="0" extrusionOk="0">
                      <a:moveTo>
                        <a:pt x="5808" y="0"/>
                      </a:moveTo>
                      <a:cubicBezTo>
                        <a:pt x="17738" y="0"/>
                        <a:pt x="27409" y="9670"/>
                        <a:pt x="27409" y="21600"/>
                      </a:cubicBezTo>
                      <a:cubicBezTo>
                        <a:pt x="27409" y="33529"/>
                        <a:pt x="17738" y="43200"/>
                        <a:pt x="5809" y="43200"/>
                      </a:cubicBezTo>
                      <a:cubicBezTo>
                        <a:pt x="3845" y="43200"/>
                        <a:pt x="1891" y="42932"/>
                        <a:pt x="-1" y="42404"/>
                      </a:cubicBezTo>
                      <a:lnTo>
                        <a:pt x="5809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3792" name="Arc 16"/>
                <p:cNvSpPr>
                  <a:spLocks/>
                </p:cNvSpPr>
                <p:nvPr/>
              </p:nvSpPr>
              <p:spPr bwMode="auto">
                <a:xfrm rot="10800000">
                  <a:off x="4260" y="2976"/>
                  <a:ext cx="156" cy="577"/>
                </a:xfrm>
                <a:custGeom>
                  <a:avLst/>
                  <a:gdLst>
                    <a:gd name="G0" fmla="+- 5809 0 0"/>
                    <a:gd name="G1" fmla="+- 21600 0 0"/>
                    <a:gd name="G2" fmla="+- 21600 0 0"/>
                    <a:gd name="T0" fmla="*/ 5809 w 27409"/>
                    <a:gd name="T1" fmla="*/ 0 h 43200"/>
                    <a:gd name="T2" fmla="*/ 0 w 27409"/>
                    <a:gd name="T3" fmla="*/ 42404 h 43200"/>
                    <a:gd name="T4" fmla="*/ 5809 w 27409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7409" h="43200" fill="none" extrusionOk="0">
                      <a:moveTo>
                        <a:pt x="5808" y="0"/>
                      </a:moveTo>
                      <a:cubicBezTo>
                        <a:pt x="17738" y="0"/>
                        <a:pt x="27409" y="9670"/>
                        <a:pt x="27409" y="21600"/>
                      </a:cubicBezTo>
                      <a:cubicBezTo>
                        <a:pt x="27409" y="33529"/>
                        <a:pt x="17738" y="43200"/>
                        <a:pt x="5809" y="43200"/>
                      </a:cubicBezTo>
                      <a:cubicBezTo>
                        <a:pt x="3845" y="43200"/>
                        <a:pt x="1891" y="42932"/>
                        <a:pt x="-1" y="42404"/>
                      </a:cubicBezTo>
                    </a:path>
                    <a:path w="27409" h="43200" stroke="0" extrusionOk="0">
                      <a:moveTo>
                        <a:pt x="5808" y="0"/>
                      </a:moveTo>
                      <a:cubicBezTo>
                        <a:pt x="17738" y="0"/>
                        <a:pt x="27409" y="9670"/>
                        <a:pt x="27409" y="21600"/>
                      </a:cubicBezTo>
                      <a:cubicBezTo>
                        <a:pt x="27409" y="33529"/>
                        <a:pt x="17738" y="43200"/>
                        <a:pt x="5809" y="43200"/>
                      </a:cubicBezTo>
                      <a:cubicBezTo>
                        <a:pt x="3845" y="43200"/>
                        <a:pt x="1891" y="42932"/>
                        <a:pt x="-1" y="42404"/>
                      </a:cubicBezTo>
                      <a:lnTo>
                        <a:pt x="5809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3793" name="Line 17"/>
            <p:cNvSpPr>
              <a:spLocks noChangeShapeType="1"/>
            </p:cNvSpPr>
            <p:nvPr/>
          </p:nvSpPr>
          <p:spPr bwMode="auto">
            <a:xfrm>
              <a:off x="4465" y="1344"/>
              <a:ext cx="0" cy="576"/>
            </a:xfrm>
            <a:prstGeom prst="line">
              <a:avLst/>
            </a:prstGeom>
            <a:noFill/>
            <a:ln w="12700">
              <a:solidFill>
                <a:srgbClr val="CC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3794" name="Rectangle 18"/>
          <p:cNvSpPr>
            <a:spLocks noChangeArrowheads="1"/>
          </p:cNvSpPr>
          <p:nvPr/>
        </p:nvSpPr>
        <p:spPr bwMode="auto">
          <a:xfrm>
            <a:off x="2185219" y="1431315"/>
            <a:ext cx="2971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dirty="0" smtClean="0">
                <a:solidFill>
                  <a:schemeClr val="tx1"/>
                </a:solidFill>
                <a:ea typeface="黑体" panose="02010609060101010101" pitchFamily="49" charset="-122"/>
              </a:rPr>
              <a:t>计算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由椭圆</a:t>
            </a:r>
          </a:p>
        </p:txBody>
      </p:sp>
      <p:graphicFrame>
        <p:nvGraphicFramePr>
          <p:cNvPr id="2037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854662"/>
              </p:ext>
            </p:extLst>
          </p:nvPr>
        </p:nvGraphicFramePr>
        <p:xfrm>
          <a:off x="3906729" y="1254119"/>
          <a:ext cx="1430746" cy="817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83" name="Equation" r:id="rId11" imgW="1688760" imgH="965160" progId="Equation.3">
                  <p:embed/>
                </p:oleObj>
              </mc:Choice>
              <mc:Fallback>
                <p:oleObj name="Equation" r:id="rId11" imgW="1688760" imgH="9651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729" y="1254119"/>
                        <a:ext cx="1430746" cy="817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6" name="Text Box 20"/>
          <p:cNvSpPr txBox="1">
            <a:spLocks noChangeArrowheads="1"/>
          </p:cNvSpPr>
          <p:nvPr/>
        </p:nvSpPr>
        <p:spPr bwMode="auto">
          <a:xfrm>
            <a:off x="5277009" y="1449041"/>
            <a:ext cx="381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所围图形绕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轴旋转而</a:t>
            </a:r>
          </a:p>
        </p:txBody>
      </p:sp>
      <p:sp>
        <p:nvSpPr>
          <p:cNvPr id="203797" name="Text Box 21"/>
          <p:cNvSpPr txBox="1">
            <a:spLocks noChangeArrowheads="1"/>
          </p:cNvSpPr>
          <p:nvPr/>
        </p:nvSpPr>
        <p:spPr bwMode="auto">
          <a:xfrm>
            <a:off x="8281219" y="1447453"/>
            <a:ext cx="33577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成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的椭球体的体积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endParaRPr kumimoji="1"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3798" name="Text Box 22"/>
          <p:cNvSpPr txBox="1">
            <a:spLocks noChangeArrowheads="1"/>
          </p:cNvSpPr>
          <p:nvPr/>
        </p:nvSpPr>
        <p:spPr bwMode="auto">
          <a:xfrm>
            <a:off x="2180303" y="2229442"/>
            <a:ext cx="479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方法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利用直角坐标方程</a:t>
            </a:r>
          </a:p>
        </p:txBody>
      </p:sp>
      <p:graphicFrame>
        <p:nvGraphicFramePr>
          <p:cNvPr id="2037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261185"/>
              </p:ext>
            </p:extLst>
          </p:nvPr>
        </p:nvGraphicFramePr>
        <p:xfrm>
          <a:off x="2486438" y="2808823"/>
          <a:ext cx="4073932" cy="793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84" name="Equation" r:id="rId13" imgW="4368600" imgH="850680" progId="Equation.3">
                  <p:embed/>
                </p:oleObj>
              </mc:Choice>
              <mc:Fallback>
                <p:oleObj name="Equation" r:id="rId13" imgW="4368600" imgH="8506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438" y="2808823"/>
                        <a:ext cx="4073932" cy="793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2168810" y="3720008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</a:p>
        </p:txBody>
      </p:sp>
      <p:graphicFrame>
        <p:nvGraphicFramePr>
          <p:cNvPr id="2038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870529"/>
              </p:ext>
            </p:extLst>
          </p:nvPr>
        </p:nvGraphicFramePr>
        <p:xfrm>
          <a:off x="2955719" y="4359276"/>
          <a:ext cx="332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85" name="Equation" r:id="rId15" imgW="3327120" imgH="965160" progId="Equation.3">
                  <p:embed/>
                </p:oleObj>
              </mc:Choice>
              <mc:Fallback>
                <p:oleObj name="Equation" r:id="rId15" imgW="3327120" imgH="9651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719" y="4359276"/>
                        <a:ext cx="3327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02" name="Text Box 26"/>
          <p:cNvSpPr txBox="1">
            <a:spLocks noChangeArrowheads="1"/>
          </p:cNvSpPr>
          <p:nvPr/>
        </p:nvSpPr>
        <p:spPr bwMode="auto">
          <a:xfrm>
            <a:off x="8281219" y="44196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利用对称性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20380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819595"/>
              </p:ext>
            </p:extLst>
          </p:nvPr>
        </p:nvGraphicFramePr>
        <p:xfrm>
          <a:off x="2968419" y="5476876"/>
          <a:ext cx="3035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86" name="Equation" r:id="rId17" imgW="3035160" imgH="990360" progId="Equation.3">
                  <p:embed/>
                </p:oleObj>
              </mc:Choice>
              <mc:Fallback>
                <p:oleObj name="Equation" r:id="rId17" imgW="3035160" imgH="990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419" y="5476876"/>
                        <a:ext cx="3035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80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155299"/>
              </p:ext>
            </p:extLst>
          </p:nvPr>
        </p:nvGraphicFramePr>
        <p:xfrm>
          <a:off x="6079919" y="5565776"/>
          <a:ext cx="228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87" name="Equation" r:id="rId19" imgW="228600" imgH="901440" progId="Equation.3">
                  <p:embed/>
                </p:oleObj>
              </mc:Choice>
              <mc:Fallback>
                <p:oleObj name="Equation" r:id="rId19" imgW="228600" imgH="901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9919" y="5565776"/>
                        <a:ext cx="228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80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979964"/>
              </p:ext>
            </p:extLst>
          </p:nvPr>
        </p:nvGraphicFramePr>
        <p:xfrm>
          <a:off x="6460919" y="5616576"/>
          <a:ext cx="137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88" name="Equation" r:id="rId21" imgW="1371600" imgH="850680" progId="Equation.3">
                  <p:embed/>
                </p:oleObj>
              </mc:Choice>
              <mc:Fallback>
                <p:oleObj name="Equation" r:id="rId21" imgW="1371600" imgH="8506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0919" y="5616576"/>
                        <a:ext cx="1371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80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402857"/>
              </p:ext>
            </p:extLst>
          </p:nvPr>
        </p:nvGraphicFramePr>
        <p:xfrm>
          <a:off x="8814620" y="3505200"/>
          <a:ext cx="21431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89" name="Equation" r:id="rId23" imgW="215640" imgH="241200" progId="Equation.3">
                  <p:embed/>
                </p:oleObj>
              </mc:Choice>
              <mc:Fallback>
                <p:oleObj name="Equation" r:id="rId23" imgW="215640" imgH="241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4620" y="3505200"/>
                        <a:ext cx="214313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80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779668"/>
              </p:ext>
            </p:extLst>
          </p:nvPr>
        </p:nvGraphicFramePr>
        <p:xfrm>
          <a:off x="2619659" y="3536681"/>
          <a:ext cx="1206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90" name="Equation" r:id="rId25" imgW="1206360" imgH="774360" progId="Equation.3">
                  <p:embed/>
                </p:oleObj>
              </mc:Choice>
              <mc:Fallback>
                <p:oleObj name="Equation" r:id="rId25" imgW="1206360" imgH="774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659" y="3536681"/>
                        <a:ext cx="1206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80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213943"/>
              </p:ext>
            </p:extLst>
          </p:nvPr>
        </p:nvGraphicFramePr>
        <p:xfrm>
          <a:off x="3793919" y="3648076"/>
          <a:ext cx="1104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91" name="Equation" r:id="rId27" imgW="1104840" imgH="507960" progId="Equation.3">
                  <p:embed/>
                </p:oleObj>
              </mc:Choice>
              <mc:Fallback>
                <p:oleObj name="Equation" r:id="rId27" imgW="1104840" imgH="5079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3919" y="3648076"/>
                        <a:ext cx="1104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3809" name="Group 33"/>
          <p:cNvGrpSpPr>
            <a:grpSpLocks/>
          </p:cNvGrpSpPr>
          <p:nvPr/>
        </p:nvGrpSpPr>
        <p:grpSpPr bwMode="auto">
          <a:xfrm>
            <a:off x="9481369" y="3108325"/>
            <a:ext cx="342900" cy="801688"/>
            <a:chOff x="4740" y="1382"/>
            <a:chExt cx="216" cy="505"/>
          </a:xfrm>
        </p:grpSpPr>
        <p:grpSp>
          <p:nvGrpSpPr>
            <p:cNvPr id="203810" name="Group 34"/>
            <p:cNvGrpSpPr>
              <a:grpSpLocks/>
            </p:cNvGrpSpPr>
            <p:nvPr/>
          </p:nvGrpSpPr>
          <p:grpSpPr bwMode="auto">
            <a:xfrm>
              <a:off x="4740" y="1382"/>
              <a:ext cx="216" cy="505"/>
              <a:chOff x="4740" y="1367"/>
              <a:chExt cx="216" cy="505"/>
            </a:xfrm>
          </p:grpSpPr>
          <p:sp>
            <p:nvSpPr>
              <p:cNvPr id="203811" name="Arc 35"/>
              <p:cNvSpPr>
                <a:spLocks/>
              </p:cNvSpPr>
              <p:nvPr/>
            </p:nvSpPr>
            <p:spPr bwMode="auto">
              <a:xfrm rot="10800000">
                <a:off x="4740" y="1367"/>
                <a:ext cx="108" cy="505"/>
              </a:xfrm>
              <a:custGeom>
                <a:avLst/>
                <a:gdLst>
                  <a:gd name="G0" fmla="+- 0 0 0"/>
                  <a:gd name="G1" fmla="+- 21597 0 0"/>
                  <a:gd name="G2" fmla="+- 21600 0 0"/>
                  <a:gd name="T0" fmla="*/ 376 w 21600"/>
                  <a:gd name="T1" fmla="*/ 0 h 42756"/>
                  <a:gd name="T2" fmla="*/ 4341 w 21600"/>
                  <a:gd name="T3" fmla="*/ 42756 h 42756"/>
                  <a:gd name="T4" fmla="*/ 0 w 21600"/>
                  <a:gd name="T5" fmla="*/ 21597 h 42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756" fill="none" extrusionOk="0">
                    <a:moveTo>
                      <a:pt x="375" y="0"/>
                    </a:moveTo>
                    <a:cubicBezTo>
                      <a:pt x="12156" y="205"/>
                      <a:pt x="21600" y="9814"/>
                      <a:pt x="21600" y="21597"/>
                    </a:cubicBezTo>
                    <a:cubicBezTo>
                      <a:pt x="21600" y="31853"/>
                      <a:pt x="14387" y="40695"/>
                      <a:pt x="4341" y="42756"/>
                    </a:cubicBezTo>
                  </a:path>
                  <a:path w="21600" h="42756" stroke="0" extrusionOk="0">
                    <a:moveTo>
                      <a:pt x="375" y="0"/>
                    </a:moveTo>
                    <a:cubicBezTo>
                      <a:pt x="12156" y="205"/>
                      <a:pt x="21600" y="9814"/>
                      <a:pt x="21600" y="21597"/>
                    </a:cubicBezTo>
                    <a:cubicBezTo>
                      <a:pt x="21600" y="31853"/>
                      <a:pt x="14387" y="40695"/>
                      <a:pt x="4341" y="42756"/>
                    </a:cubicBezTo>
                    <a:lnTo>
                      <a:pt x="0" y="21597"/>
                    </a:lnTo>
                    <a:close/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12" name="Arc 36"/>
              <p:cNvSpPr>
                <a:spLocks/>
              </p:cNvSpPr>
              <p:nvPr/>
            </p:nvSpPr>
            <p:spPr bwMode="auto">
              <a:xfrm rot="10800000" flipH="1">
                <a:off x="4848" y="1367"/>
                <a:ext cx="108" cy="505"/>
              </a:xfrm>
              <a:custGeom>
                <a:avLst/>
                <a:gdLst>
                  <a:gd name="G0" fmla="+- 0 0 0"/>
                  <a:gd name="G1" fmla="+- 21597 0 0"/>
                  <a:gd name="G2" fmla="+- 21600 0 0"/>
                  <a:gd name="T0" fmla="*/ 376 w 21600"/>
                  <a:gd name="T1" fmla="*/ 0 h 42756"/>
                  <a:gd name="T2" fmla="*/ 4341 w 21600"/>
                  <a:gd name="T3" fmla="*/ 42756 h 42756"/>
                  <a:gd name="T4" fmla="*/ 0 w 21600"/>
                  <a:gd name="T5" fmla="*/ 21597 h 42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756" fill="none" extrusionOk="0">
                    <a:moveTo>
                      <a:pt x="375" y="0"/>
                    </a:moveTo>
                    <a:cubicBezTo>
                      <a:pt x="12156" y="205"/>
                      <a:pt x="21600" y="9814"/>
                      <a:pt x="21600" y="21597"/>
                    </a:cubicBezTo>
                    <a:cubicBezTo>
                      <a:pt x="21600" y="31853"/>
                      <a:pt x="14387" y="40695"/>
                      <a:pt x="4341" y="42756"/>
                    </a:cubicBezTo>
                  </a:path>
                  <a:path w="21600" h="42756" stroke="0" extrusionOk="0">
                    <a:moveTo>
                      <a:pt x="375" y="0"/>
                    </a:moveTo>
                    <a:cubicBezTo>
                      <a:pt x="12156" y="205"/>
                      <a:pt x="21600" y="9814"/>
                      <a:pt x="21600" y="21597"/>
                    </a:cubicBezTo>
                    <a:cubicBezTo>
                      <a:pt x="21600" y="31853"/>
                      <a:pt x="14387" y="40695"/>
                      <a:pt x="4341" y="42756"/>
                    </a:cubicBezTo>
                    <a:lnTo>
                      <a:pt x="0" y="21597"/>
                    </a:lnTo>
                    <a:close/>
                  </a:path>
                </a:pathLst>
              </a:custGeom>
              <a:noFill/>
              <a:ln w="12700">
                <a:solidFill>
                  <a:schemeClr val="bg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3813" name="Group 37"/>
            <p:cNvGrpSpPr>
              <a:grpSpLocks/>
            </p:cNvGrpSpPr>
            <p:nvPr/>
          </p:nvGrpSpPr>
          <p:grpSpPr bwMode="auto">
            <a:xfrm>
              <a:off x="4783" y="1598"/>
              <a:ext cx="142" cy="186"/>
              <a:chOff x="4783" y="1598"/>
              <a:chExt cx="142" cy="186"/>
            </a:xfrm>
          </p:grpSpPr>
          <p:sp>
            <p:nvSpPr>
              <p:cNvPr id="203814" name="Line 38"/>
              <p:cNvSpPr>
                <a:spLocks noChangeShapeType="1"/>
              </p:cNvSpPr>
              <p:nvPr/>
            </p:nvSpPr>
            <p:spPr bwMode="auto">
              <a:xfrm>
                <a:off x="4848" y="1598"/>
                <a:ext cx="0" cy="3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3815" name="Object 39"/>
              <p:cNvGraphicFramePr>
                <a:graphicFrameLocks noChangeAspect="1"/>
              </p:cNvGraphicFramePr>
              <p:nvPr/>
            </p:nvGraphicFramePr>
            <p:xfrm>
              <a:off x="4783" y="1632"/>
              <a:ext cx="14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292" name="公式" r:id="rId29" imgW="228600" imgH="241200" progId="Equation.3">
                      <p:embed/>
                    </p:oleObj>
                  </mc:Choice>
                  <mc:Fallback>
                    <p:oleObj name="公式" r:id="rId29" imgW="228600" imgH="2412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3" y="1632"/>
                            <a:ext cx="14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03DC-951C-4673-9956-E9132416C30C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1442781" y="933839"/>
            <a:ext cx="2443419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旋转体的体积</a:t>
            </a:r>
            <a:r>
              <a:rPr kumimoji="1" lang="zh-CN" altLang="en-US" sz="24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44" name="Rectangle 440"/>
          <p:cNvSpPr>
            <a:spLocks noChangeArrowheads="1"/>
          </p:cNvSpPr>
          <p:nvPr/>
        </p:nvSpPr>
        <p:spPr bwMode="auto">
          <a:xfrm>
            <a:off x="754538" y="471406"/>
            <a:ext cx="1506882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 smtClean="0">
                <a:solidFill>
                  <a:srgbClr val="0070C0"/>
                </a:solidFill>
                <a:ea typeface="楷体_GB2312" pitchFamily="49" charset="-122"/>
              </a:rPr>
              <a:t>二、体积</a:t>
            </a:r>
            <a:endParaRPr lang="zh-CN" altLang="en-US" sz="2400" b="1" dirty="0">
              <a:solidFill>
                <a:srgbClr val="0070C0"/>
              </a:solidFill>
              <a:ea typeface="楷体_GB2312" pitchFamily="49" charset="-122"/>
            </a:endParaRPr>
          </a:p>
        </p:txBody>
      </p:sp>
      <p:sp>
        <p:nvSpPr>
          <p:cNvPr id="45" name="Text Box 10">
            <a:hlinkClick r:id="rId31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291439" y="1467183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7</a:t>
            </a:r>
            <a:endParaRPr lang="zh-CN" altLang="en-US" sz="2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291439" y="2232935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8" grpId="0" autoUpdateAnimBg="0"/>
      <p:bldP spid="203800" grpId="0" autoUpdateAnimBg="0"/>
      <p:bldP spid="203802" grpId="0" autoUpdateAnimBg="0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1989957" y="1389216"/>
            <a:ext cx="495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49" charset="-122"/>
              </a:rPr>
              <a:t>方法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利用椭圆参数方程</a:t>
            </a:r>
            <a:endParaRPr lang="zh-CN" altLang="en-US" sz="2400" dirty="0">
              <a:ea typeface="黑体" panose="02010609060101010101" pitchFamily="49" charset="-122"/>
            </a:endParaRPr>
          </a:p>
        </p:txBody>
      </p:sp>
      <p:graphicFrame>
        <p:nvGraphicFramePr>
          <p:cNvPr id="2048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274746"/>
              </p:ext>
            </p:extLst>
          </p:nvPr>
        </p:nvGraphicFramePr>
        <p:xfrm>
          <a:off x="3907657" y="1909916"/>
          <a:ext cx="1663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4" name="Equation" r:id="rId3" imgW="1663560" imgH="1002960" progId="Equation.3">
                  <p:embed/>
                </p:oleObj>
              </mc:Choice>
              <mc:Fallback>
                <p:oleObj name="Equation" r:id="rId3" imgW="1663560" imgH="1002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657" y="1909916"/>
                        <a:ext cx="1663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2040758" y="3106738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</a:p>
        </p:txBody>
      </p:sp>
      <p:graphicFrame>
        <p:nvGraphicFramePr>
          <p:cNvPr id="204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548577"/>
              </p:ext>
            </p:extLst>
          </p:nvPr>
        </p:nvGraphicFramePr>
        <p:xfrm>
          <a:off x="2483670" y="3031969"/>
          <a:ext cx="2222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5" name="Equation" r:id="rId5" imgW="2222280" imgH="774360" progId="Equation.3">
                  <p:embed/>
                </p:oleObj>
              </mc:Choice>
              <mc:Fallback>
                <p:oleObj name="Equation" r:id="rId5" imgW="2222280" imgH="774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670" y="3031969"/>
                        <a:ext cx="2222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355474"/>
              </p:ext>
            </p:extLst>
          </p:nvPr>
        </p:nvGraphicFramePr>
        <p:xfrm>
          <a:off x="4788720" y="3031969"/>
          <a:ext cx="2984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6" name="Equation" r:id="rId7" imgW="2984400" imgH="774360" progId="Equation.3">
                  <p:embed/>
                </p:oleObj>
              </mc:Choice>
              <mc:Fallback>
                <p:oleObj name="Equation" r:id="rId7" imgW="2984400" imgH="774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720" y="3031969"/>
                        <a:ext cx="2984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245637"/>
              </p:ext>
            </p:extLst>
          </p:nvPr>
        </p:nvGraphicFramePr>
        <p:xfrm>
          <a:off x="2801170" y="3946369"/>
          <a:ext cx="130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7" name="Equation" r:id="rId9" imgW="1307880" imgH="507960" progId="Equation.3">
                  <p:embed/>
                </p:oleObj>
              </mc:Choice>
              <mc:Fallback>
                <p:oleObj name="Equation" r:id="rId9" imgW="130788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170" y="3946369"/>
                        <a:ext cx="1308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533346"/>
              </p:ext>
            </p:extLst>
          </p:nvPr>
        </p:nvGraphicFramePr>
        <p:xfrm>
          <a:off x="4172770" y="3828894"/>
          <a:ext cx="36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8" name="Equation" r:id="rId11" imgW="368280" imgH="850680" progId="Equation.3">
                  <p:embed/>
                </p:oleObj>
              </mc:Choice>
              <mc:Fallback>
                <p:oleObj name="Equation" r:id="rId11" imgW="368280" imgH="85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2770" y="3828894"/>
                        <a:ext cx="368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611958"/>
              </p:ext>
            </p:extLst>
          </p:nvPr>
        </p:nvGraphicFramePr>
        <p:xfrm>
          <a:off x="2801170" y="4708369"/>
          <a:ext cx="137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9" name="Equation" r:id="rId13" imgW="1371600" imgH="850680" progId="Equation.3">
                  <p:embed/>
                </p:oleObj>
              </mc:Choice>
              <mc:Fallback>
                <p:oleObj name="Equation" r:id="rId13" imgW="1371600" imgH="850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170" y="4708369"/>
                        <a:ext cx="1371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681675"/>
              </p:ext>
            </p:extLst>
          </p:nvPr>
        </p:nvGraphicFramePr>
        <p:xfrm>
          <a:off x="4629970" y="4063844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0" name="Equation" r:id="rId15" imgW="279360" imgH="304560" progId="Equation.3">
                  <p:embed/>
                </p:oleObj>
              </mc:Choice>
              <mc:Fallback>
                <p:oleObj name="Equation" r:id="rId15" imgW="279360" imgH="304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970" y="4063844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655238"/>
              </p:ext>
            </p:extLst>
          </p:nvPr>
        </p:nvGraphicFramePr>
        <p:xfrm>
          <a:off x="5772970" y="2879570"/>
          <a:ext cx="2159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1" name="Equation" r:id="rId17" imgW="228600" imgH="1028520" progId="Equation.3">
                  <p:embed/>
                </p:oleObj>
              </mc:Choice>
              <mc:Fallback>
                <p:oleObj name="Equation" r:id="rId17" imgW="228600" imgH="1028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970" y="2879570"/>
                        <a:ext cx="2159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2" name="Text Box 12"/>
          <p:cNvSpPr txBox="1">
            <a:spLocks noChangeArrowheads="1"/>
          </p:cNvSpPr>
          <p:nvPr/>
        </p:nvSpPr>
        <p:spPr bwMode="auto">
          <a:xfrm>
            <a:off x="1962971" y="5854854"/>
            <a:ext cx="6999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特别当</a:t>
            </a: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时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就得半径为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的球体的体积</a:t>
            </a:r>
            <a:endParaRPr kumimoji="1" lang="zh-CN" altLang="en-US" sz="2800" i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48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488069"/>
              </p:ext>
            </p:extLst>
          </p:nvPr>
        </p:nvGraphicFramePr>
        <p:xfrm>
          <a:off x="8746357" y="5643716"/>
          <a:ext cx="102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2" name="Equation" r:id="rId19" imgW="1028520" imgH="850680" progId="Equation.3">
                  <p:embed/>
                </p:oleObj>
              </mc:Choice>
              <mc:Fallback>
                <p:oleObj name="Equation" r:id="rId19" imgW="1028520" imgH="850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6357" y="5643716"/>
                        <a:ext cx="102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1350-A330-4908-84D2-00B49845A04A}" type="datetime11">
              <a:rPr lang="zh-CN" altLang="en-US" smtClean="0"/>
              <a:t>13:21:50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061376" y="2316595"/>
            <a:ext cx="3243262" cy="1752600"/>
            <a:chOff x="7628757" y="2362200"/>
            <a:chExt cx="3243262" cy="1752600"/>
          </a:xfrm>
        </p:grpSpPr>
        <p:grpSp>
          <p:nvGrpSpPr>
            <p:cNvPr id="17" name="Group 2"/>
            <p:cNvGrpSpPr>
              <a:grpSpLocks/>
            </p:cNvGrpSpPr>
            <p:nvPr/>
          </p:nvGrpSpPr>
          <p:grpSpPr bwMode="auto">
            <a:xfrm>
              <a:off x="7628757" y="2362200"/>
              <a:ext cx="3243262" cy="1752600"/>
              <a:chOff x="3573" y="912"/>
              <a:chExt cx="2043" cy="1104"/>
            </a:xfrm>
          </p:grpSpPr>
          <p:graphicFrame>
            <p:nvGraphicFramePr>
              <p:cNvPr id="18" name="Object 3"/>
              <p:cNvGraphicFramePr>
                <a:graphicFrameLocks noChangeAspect="1"/>
              </p:cNvGraphicFramePr>
              <p:nvPr/>
            </p:nvGraphicFramePr>
            <p:xfrm>
              <a:off x="5280" y="163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253" name="Equation" r:id="rId21" imgW="228600" imgH="241200" progId="Equation.3">
                      <p:embed/>
                    </p:oleObj>
                  </mc:Choice>
                  <mc:Fallback>
                    <p:oleObj name="Equation" r:id="rId21" imgW="228600" imgH="241200" progId="Equation.3">
                      <p:embed/>
                      <p:pic>
                        <p:nvPicPr>
                          <p:cNvPr id="203779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63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Line 4"/>
              <p:cNvSpPr>
                <a:spLocks noChangeShapeType="1"/>
              </p:cNvSpPr>
              <p:nvPr/>
            </p:nvSpPr>
            <p:spPr bwMode="auto">
              <a:xfrm>
                <a:off x="3573" y="1632"/>
                <a:ext cx="19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5"/>
              <p:cNvSpPr>
                <a:spLocks noChangeShapeType="1"/>
              </p:cNvSpPr>
              <p:nvPr/>
            </p:nvSpPr>
            <p:spPr bwMode="auto">
              <a:xfrm flipV="1">
                <a:off x="4464" y="912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" name="Object 6"/>
              <p:cNvGraphicFramePr>
                <a:graphicFrameLocks noChangeAspect="1"/>
              </p:cNvGraphicFramePr>
              <p:nvPr/>
            </p:nvGraphicFramePr>
            <p:xfrm>
              <a:off x="4264" y="95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254" name="Equation" r:id="rId23" imgW="241200" imgH="317160" progId="Equation.3">
                      <p:embed/>
                    </p:oleObj>
                  </mc:Choice>
                  <mc:Fallback>
                    <p:oleObj name="Equation" r:id="rId23" imgW="241200" imgH="317160" progId="Equation.3">
                      <p:embed/>
                      <p:pic>
                        <p:nvPicPr>
                          <p:cNvPr id="203782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4" y="95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7"/>
              <p:cNvGraphicFramePr>
                <a:graphicFrameLocks noChangeAspect="1"/>
              </p:cNvGraphicFramePr>
              <p:nvPr/>
            </p:nvGraphicFramePr>
            <p:xfrm>
              <a:off x="5472" y="167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255" name="Equation" r:id="rId25" imgW="228600" imgH="241200" progId="Equation.3">
                      <p:embed/>
                    </p:oleObj>
                  </mc:Choice>
                  <mc:Fallback>
                    <p:oleObj name="Equation" r:id="rId25" imgW="228600" imgH="241200" progId="Equation.3">
                      <p:embed/>
                      <p:pic>
                        <p:nvPicPr>
                          <p:cNvPr id="203783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2" y="167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8"/>
              <p:cNvGraphicFramePr>
                <a:graphicFrameLocks noChangeAspect="1"/>
              </p:cNvGraphicFramePr>
              <p:nvPr/>
            </p:nvGraphicFramePr>
            <p:xfrm>
              <a:off x="4520" y="1088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256" name="Equation" r:id="rId27" imgW="215640" imgH="330120" progId="Equation.3">
                      <p:embed/>
                    </p:oleObj>
                  </mc:Choice>
                  <mc:Fallback>
                    <p:oleObj name="Equation" r:id="rId27" imgW="215640" imgH="330120" progId="Equation.3">
                      <p:embed/>
                      <p:pic>
                        <p:nvPicPr>
                          <p:cNvPr id="203784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1088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Oval 9"/>
              <p:cNvSpPr>
                <a:spLocks noChangeArrowheads="1"/>
              </p:cNvSpPr>
              <p:nvPr/>
            </p:nvSpPr>
            <p:spPr bwMode="auto">
              <a:xfrm>
                <a:off x="3648" y="1344"/>
                <a:ext cx="1632" cy="576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zh-CN" sz="320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5" name="Group 10"/>
            <p:cNvGrpSpPr>
              <a:grpSpLocks/>
            </p:cNvGrpSpPr>
            <p:nvPr/>
          </p:nvGrpSpPr>
          <p:grpSpPr bwMode="auto">
            <a:xfrm>
              <a:off x="7749407" y="3048000"/>
              <a:ext cx="2590800" cy="915988"/>
              <a:chOff x="3649" y="1344"/>
              <a:chExt cx="1632" cy="577"/>
            </a:xfrm>
          </p:grpSpPr>
          <p:grpSp>
            <p:nvGrpSpPr>
              <p:cNvPr id="26" name="Group 11"/>
              <p:cNvGrpSpPr>
                <a:grpSpLocks/>
              </p:cNvGrpSpPr>
              <p:nvPr/>
            </p:nvGrpSpPr>
            <p:grpSpPr bwMode="auto">
              <a:xfrm>
                <a:off x="3649" y="1344"/>
                <a:ext cx="1632" cy="577"/>
                <a:chOff x="3649" y="1344"/>
                <a:chExt cx="1632" cy="577"/>
              </a:xfrm>
            </p:grpSpPr>
            <p:sp>
              <p:nvSpPr>
                <p:cNvPr id="28" name="Oval 12"/>
                <p:cNvSpPr>
                  <a:spLocks noChangeArrowheads="1"/>
                </p:cNvSpPr>
                <p:nvPr/>
              </p:nvSpPr>
              <p:spPr bwMode="auto">
                <a:xfrm>
                  <a:off x="3649" y="1344"/>
                  <a:ext cx="1632" cy="5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6600"/>
                    </a:gs>
                    <a:gs pos="100000">
                      <a:srgbClr val="CC6600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99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kumimoji="1" lang="zh-CN" altLang="zh-CN" sz="320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" name="Line 13"/>
                <p:cNvSpPr>
                  <a:spLocks noChangeShapeType="1"/>
                </p:cNvSpPr>
                <p:nvPr/>
              </p:nvSpPr>
              <p:spPr bwMode="auto">
                <a:xfrm>
                  <a:off x="3649" y="1632"/>
                  <a:ext cx="1632" cy="0"/>
                </a:xfrm>
                <a:prstGeom prst="line">
                  <a:avLst/>
                </a:prstGeom>
                <a:noFill/>
                <a:ln w="19050">
                  <a:solidFill>
                    <a:srgbClr val="CC99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0" name="Group 14"/>
                <p:cNvGrpSpPr>
                  <a:grpSpLocks/>
                </p:cNvGrpSpPr>
                <p:nvPr/>
              </p:nvGrpSpPr>
              <p:grpSpPr bwMode="auto">
                <a:xfrm>
                  <a:off x="4288" y="1344"/>
                  <a:ext cx="320" cy="577"/>
                  <a:chOff x="4232" y="2976"/>
                  <a:chExt cx="320" cy="577"/>
                </a:xfrm>
              </p:grpSpPr>
              <p:sp>
                <p:nvSpPr>
                  <p:cNvPr id="31" name="Arc 15"/>
                  <p:cNvSpPr>
                    <a:spLocks/>
                  </p:cNvSpPr>
                  <p:nvPr/>
                </p:nvSpPr>
                <p:spPr bwMode="auto">
                  <a:xfrm>
                    <a:off x="4368" y="2976"/>
                    <a:ext cx="184" cy="577"/>
                  </a:xfrm>
                  <a:custGeom>
                    <a:avLst/>
                    <a:gdLst>
                      <a:gd name="G0" fmla="+- 5809 0 0"/>
                      <a:gd name="G1" fmla="+- 21600 0 0"/>
                      <a:gd name="G2" fmla="+- 21600 0 0"/>
                      <a:gd name="T0" fmla="*/ 5809 w 27409"/>
                      <a:gd name="T1" fmla="*/ 0 h 43200"/>
                      <a:gd name="T2" fmla="*/ 0 w 27409"/>
                      <a:gd name="T3" fmla="*/ 42404 h 43200"/>
                      <a:gd name="T4" fmla="*/ 5809 w 27409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7409" h="43200" fill="none" extrusionOk="0">
                        <a:moveTo>
                          <a:pt x="5808" y="0"/>
                        </a:moveTo>
                        <a:cubicBezTo>
                          <a:pt x="17738" y="0"/>
                          <a:pt x="27409" y="9670"/>
                          <a:pt x="27409" y="21600"/>
                        </a:cubicBezTo>
                        <a:cubicBezTo>
                          <a:pt x="27409" y="33529"/>
                          <a:pt x="17738" y="43200"/>
                          <a:pt x="5809" y="43200"/>
                        </a:cubicBezTo>
                        <a:cubicBezTo>
                          <a:pt x="3845" y="43200"/>
                          <a:pt x="1891" y="42932"/>
                          <a:pt x="-1" y="42404"/>
                        </a:cubicBezTo>
                      </a:path>
                      <a:path w="27409" h="43200" stroke="0" extrusionOk="0">
                        <a:moveTo>
                          <a:pt x="5808" y="0"/>
                        </a:moveTo>
                        <a:cubicBezTo>
                          <a:pt x="17738" y="0"/>
                          <a:pt x="27409" y="9670"/>
                          <a:pt x="27409" y="21600"/>
                        </a:cubicBezTo>
                        <a:cubicBezTo>
                          <a:pt x="27409" y="33529"/>
                          <a:pt x="17738" y="43200"/>
                          <a:pt x="5809" y="43200"/>
                        </a:cubicBezTo>
                        <a:cubicBezTo>
                          <a:pt x="3845" y="43200"/>
                          <a:pt x="1891" y="42932"/>
                          <a:pt x="-1" y="42404"/>
                        </a:cubicBezTo>
                        <a:lnTo>
                          <a:pt x="5809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Arc 16"/>
                  <p:cNvSpPr>
                    <a:spLocks/>
                  </p:cNvSpPr>
                  <p:nvPr/>
                </p:nvSpPr>
                <p:spPr bwMode="auto">
                  <a:xfrm rot="10800000">
                    <a:off x="4232" y="2976"/>
                    <a:ext cx="184" cy="577"/>
                  </a:xfrm>
                  <a:custGeom>
                    <a:avLst/>
                    <a:gdLst>
                      <a:gd name="G0" fmla="+- 5809 0 0"/>
                      <a:gd name="G1" fmla="+- 21600 0 0"/>
                      <a:gd name="G2" fmla="+- 21600 0 0"/>
                      <a:gd name="T0" fmla="*/ 5809 w 27409"/>
                      <a:gd name="T1" fmla="*/ 0 h 43200"/>
                      <a:gd name="T2" fmla="*/ 0 w 27409"/>
                      <a:gd name="T3" fmla="*/ 42404 h 43200"/>
                      <a:gd name="T4" fmla="*/ 5809 w 27409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7409" h="43200" fill="none" extrusionOk="0">
                        <a:moveTo>
                          <a:pt x="5808" y="0"/>
                        </a:moveTo>
                        <a:cubicBezTo>
                          <a:pt x="17738" y="0"/>
                          <a:pt x="27409" y="9670"/>
                          <a:pt x="27409" y="21600"/>
                        </a:cubicBezTo>
                        <a:cubicBezTo>
                          <a:pt x="27409" y="33529"/>
                          <a:pt x="17738" y="43200"/>
                          <a:pt x="5809" y="43200"/>
                        </a:cubicBezTo>
                        <a:cubicBezTo>
                          <a:pt x="3845" y="43200"/>
                          <a:pt x="1891" y="42932"/>
                          <a:pt x="-1" y="42404"/>
                        </a:cubicBezTo>
                      </a:path>
                      <a:path w="27409" h="43200" stroke="0" extrusionOk="0">
                        <a:moveTo>
                          <a:pt x="5808" y="0"/>
                        </a:moveTo>
                        <a:cubicBezTo>
                          <a:pt x="17738" y="0"/>
                          <a:pt x="27409" y="9670"/>
                          <a:pt x="27409" y="21600"/>
                        </a:cubicBezTo>
                        <a:cubicBezTo>
                          <a:pt x="27409" y="33529"/>
                          <a:pt x="17738" y="43200"/>
                          <a:pt x="5809" y="43200"/>
                        </a:cubicBezTo>
                        <a:cubicBezTo>
                          <a:pt x="3845" y="43200"/>
                          <a:pt x="1891" y="42932"/>
                          <a:pt x="-1" y="42404"/>
                        </a:cubicBezTo>
                        <a:lnTo>
                          <a:pt x="5809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7" name="Line 17"/>
              <p:cNvSpPr>
                <a:spLocks noChangeShapeType="1"/>
              </p:cNvSpPr>
              <p:nvPr/>
            </p:nvSpPr>
            <p:spPr bwMode="auto">
              <a:xfrm>
                <a:off x="4465" y="1344"/>
                <a:ext cx="0" cy="576"/>
              </a:xfrm>
              <a:prstGeom prst="line">
                <a:avLst/>
              </a:prstGeom>
              <a:noFill/>
              <a:ln w="12700">
                <a:solidFill>
                  <a:srgbClr val="CC99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3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1156838"/>
                </p:ext>
              </p:extLst>
            </p:nvPr>
          </p:nvGraphicFramePr>
          <p:xfrm>
            <a:off x="8814620" y="3505200"/>
            <a:ext cx="214313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57" name="Equation" r:id="rId29" imgW="215640" imgH="241200" progId="Equation.3">
                    <p:embed/>
                  </p:oleObj>
                </mc:Choice>
                <mc:Fallback>
                  <p:oleObj name="Equation" r:id="rId29" imgW="215640" imgH="241200" progId="Equation.3">
                    <p:embed/>
                    <p:pic>
                      <p:nvPicPr>
                        <p:cNvPr id="203806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14620" y="3505200"/>
                          <a:ext cx="214313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9481369" y="3108325"/>
              <a:ext cx="342900" cy="801688"/>
              <a:chOff x="4740" y="1382"/>
              <a:chExt cx="216" cy="505"/>
            </a:xfrm>
          </p:grpSpPr>
          <p:grpSp>
            <p:nvGrpSpPr>
              <p:cNvPr id="35" name="Group 34"/>
              <p:cNvGrpSpPr>
                <a:grpSpLocks/>
              </p:cNvGrpSpPr>
              <p:nvPr/>
            </p:nvGrpSpPr>
            <p:grpSpPr bwMode="auto">
              <a:xfrm>
                <a:off x="4740" y="1382"/>
                <a:ext cx="216" cy="505"/>
                <a:chOff x="4740" y="1367"/>
                <a:chExt cx="216" cy="505"/>
              </a:xfrm>
            </p:grpSpPr>
            <p:sp>
              <p:nvSpPr>
                <p:cNvPr id="39" name="Arc 35"/>
                <p:cNvSpPr>
                  <a:spLocks/>
                </p:cNvSpPr>
                <p:nvPr/>
              </p:nvSpPr>
              <p:spPr bwMode="auto">
                <a:xfrm rot="10800000">
                  <a:off x="4740" y="1367"/>
                  <a:ext cx="108" cy="505"/>
                </a:xfrm>
                <a:custGeom>
                  <a:avLst/>
                  <a:gdLst>
                    <a:gd name="G0" fmla="+- 0 0 0"/>
                    <a:gd name="G1" fmla="+- 21597 0 0"/>
                    <a:gd name="G2" fmla="+- 21600 0 0"/>
                    <a:gd name="T0" fmla="*/ 376 w 21600"/>
                    <a:gd name="T1" fmla="*/ 0 h 42756"/>
                    <a:gd name="T2" fmla="*/ 4341 w 21600"/>
                    <a:gd name="T3" fmla="*/ 42756 h 42756"/>
                    <a:gd name="T4" fmla="*/ 0 w 21600"/>
                    <a:gd name="T5" fmla="*/ 21597 h 427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2756" fill="none" extrusionOk="0">
                      <a:moveTo>
                        <a:pt x="375" y="0"/>
                      </a:moveTo>
                      <a:cubicBezTo>
                        <a:pt x="12156" y="205"/>
                        <a:pt x="21600" y="9814"/>
                        <a:pt x="21600" y="21597"/>
                      </a:cubicBezTo>
                      <a:cubicBezTo>
                        <a:pt x="21600" y="31853"/>
                        <a:pt x="14387" y="40695"/>
                        <a:pt x="4341" y="42756"/>
                      </a:cubicBezTo>
                    </a:path>
                    <a:path w="21600" h="42756" stroke="0" extrusionOk="0">
                      <a:moveTo>
                        <a:pt x="375" y="0"/>
                      </a:moveTo>
                      <a:cubicBezTo>
                        <a:pt x="12156" y="205"/>
                        <a:pt x="21600" y="9814"/>
                        <a:pt x="21600" y="21597"/>
                      </a:cubicBezTo>
                      <a:cubicBezTo>
                        <a:pt x="21600" y="31853"/>
                        <a:pt x="14387" y="40695"/>
                        <a:pt x="4341" y="42756"/>
                      </a:cubicBezTo>
                      <a:lnTo>
                        <a:pt x="0" y="21597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  <a:gs pos="5000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5400000" scaled="1"/>
                      </a:gra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Arc 36"/>
                <p:cNvSpPr>
                  <a:spLocks/>
                </p:cNvSpPr>
                <p:nvPr/>
              </p:nvSpPr>
              <p:spPr bwMode="auto">
                <a:xfrm rot="10800000" flipH="1">
                  <a:off x="4848" y="1367"/>
                  <a:ext cx="108" cy="505"/>
                </a:xfrm>
                <a:custGeom>
                  <a:avLst/>
                  <a:gdLst>
                    <a:gd name="G0" fmla="+- 0 0 0"/>
                    <a:gd name="G1" fmla="+- 21597 0 0"/>
                    <a:gd name="G2" fmla="+- 21600 0 0"/>
                    <a:gd name="T0" fmla="*/ 376 w 21600"/>
                    <a:gd name="T1" fmla="*/ 0 h 42756"/>
                    <a:gd name="T2" fmla="*/ 4341 w 21600"/>
                    <a:gd name="T3" fmla="*/ 42756 h 42756"/>
                    <a:gd name="T4" fmla="*/ 0 w 21600"/>
                    <a:gd name="T5" fmla="*/ 21597 h 427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2756" fill="none" extrusionOk="0">
                      <a:moveTo>
                        <a:pt x="375" y="0"/>
                      </a:moveTo>
                      <a:cubicBezTo>
                        <a:pt x="12156" y="205"/>
                        <a:pt x="21600" y="9814"/>
                        <a:pt x="21600" y="21597"/>
                      </a:cubicBezTo>
                      <a:cubicBezTo>
                        <a:pt x="21600" y="31853"/>
                        <a:pt x="14387" y="40695"/>
                        <a:pt x="4341" y="42756"/>
                      </a:cubicBezTo>
                    </a:path>
                    <a:path w="21600" h="42756" stroke="0" extrusionOk="0">
                      <a:moveTo>
                        <a:pt x="375" y="0"/>
                      </a:moveTo>
                      <a:cubicBezTo>
                        <a:pt x="12156" y="205"/>
                        <a:pt x="21600" y="9814"/>
                        <a:pt x="21600" y="21597"/>
                      </a:cubicBezTo>
                      <a:cubicBezTo>
                        <a:pt x="21600" y="31853"/>
                        <a:pt x="14387" y="40695"/>
                        <a:pt x="4341" y="42756"/>
                      </a:cubicBezTo>
                      <a:lnTo>
                        <a:pt x="0" y="21597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  <a:gs pos="5000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5400000" scaled="1"/>
                      </a:gra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Group 37"/>
              <p:cNvGrpSpPr>
                <a:grpSpLocks/>
              </p:cNvGrpSpPr>
              <p:nvPr/>
            </p:nvGrpSpPr>
            <p:grpSpPr bwMode="auto">
              <a:xfrm>
                <a:off x="4783" y="1598"/>
                <a:ext cx="142" cy="186"/>
                <a:chOff x="4783" y="1598"/>
                <a:chExt cx="142" cy="186"/>
              </a:xfrm>
            </p:grpSpPr>
            <p:sp>
              <p:nvSpPr>
                <p:cNvPr id="37" name="Line 38"/>
                <p:cNvSpPr>
                  <a:spLocks noChangeShapeType="1"/>
                </p:cNvSpPr>
                <p:nvPr/>
              </p:nvSpPr>
              <p:spPr bwMode="auto">
                <a:xfrm>
                  <a:off x="4848" y="1598"/>
                  <a:ext cx="0" cy="3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8" name="Object 39"/>
                <p:cNvGraphicFramePr>
                  <a:graphicFrameLocks noChangeAspect="1"/>
                </p:cNvGraphicFramePr>
                <p:nvPr/>
              </p:nvGraphicFramePr>
              <p:xfrm>
                <a:off x="4783" y="1632"/>
                <a:ext cx="142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258" name="Equation" r:id="rId31" imgW="228600" imgH="241200" progId="Equation.3">
                        <p:embed/>
                      </p:oleObj>
                    </mc:Choice>
                    <mc:Fallback>
                      <p:oleObj name="Equation" r:id="rId31" imgW="228600" imgH="241200" progId="Equation.3">
                        <p:embed/>
                        <p:pic>
                          <p:nvPicPr>
                            <p:cNvPr id="203815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83" y="1632"/>
                              <a:ext cx="142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442781" y="933839"/>
            <a:ext cx="2443419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旋转体的体积</a:t>
            </a:r>
            <a:r>
              <a:rPr kumimoji="1" lang="zh-CN" altLang="en-US" sz="24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43" name="Rectangle 440"/>
          <p:cNvSpPr>
            <a:spLocks noChangeArrowheads="1"/>
          </p:cNvSpPr>
          <p:nvPr/>
        </p:nvSpPr>
        <p:spPr bwMode="auto">
          <a:xfrm>
            <a:off x="754538" y="471406"/>
            <a:ext cx="1506882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 smtClean="0">
                <a:solidFill>
                  <a:srgbClr val="0070C0"/>
                </a:solidFill>
                <a:ea typeface="楷体_GB2312" pitchFamily="49" charset="-122"/>
              </a:rPr>
              <a:t>二、体积</a:t>
            </a:r>
            <a:endParaRPr lang="zh-CN" altLang="en-US" sz="2400" b="1" dirty="0">
              <a:solidFill>
                <a:srgbClr val="0070C0"/>
              </a:solidFill>
              <a:ea typeface="楷体_GB2312" pitchFamily="49" charset="-122"/>
            </a:endParaRPr>
          </a:p>
        </p:txBody>
      </p:sp>
      <p:sp>
        <p:nvSpPr>
          <p:cNvPr id="44" name="Text Box 10">
            <a:hlinkClick r:id="rId33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  <p:bldP spid="20481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6AC8-E3C4-48CC-8120-1CE0B078C227}" type="datetime11">
              <a:rPr lang="zh-CN" altLang="en-US" smtClean="0"/>
              <a:t>13:21:51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442781" y="933839"/>
            <a:ext cx="2443419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旋转体的体积</a:t>
            </a:r>
            <a:r>
              <a:rPr kumimoji="1" lang="zh-CN" altLang="en-US" sz="24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4" name="Rectangle 440"/>
          <p:cNvSpPr>
            <a:spLocks noChangeArrowheads="1"/>
          </p:cNvSpPr>
          <p:nvPr/>
        </p:nvSpPr>
        <p:spPr bwMode="auto">
          <a:xfrm>
            <a:off x="754538" y="471406"/>
            <a:ext cx="1506882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 smtClean="0">
                <a:solidFill>
                  <a:srgbClr val="0070C0"/>
                </a:solidFill>
                <a:ea typeface="楷体_GB2312" pitchFamily="49" charset="-122"/>
              </a:rPr>
              <a:t>二、体积</a:t>
            </a:r>
            <a:endParaRPr lang="zh-CN" altLang="en-US" sz="2400" b="1" dirty="0">
              <a:solidFill>
                <a:srgbClr val="0070C0"/>
              </a:solidFill>
              <a:ea typeface="楷体_GB2312" pitchFamily="49" charset="-122"/>
            </a:endParaRPr>
          </a:p>
        </p:txBody>
      </p:sp>
      <p:sp>
        <p:nvSpPr>
          <p:cNvPr id="5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91439" y="1467183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8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291439" y="2232935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350930"/>
              </p:ext>
            </p:extLst>
          </p:nvPr>
        </p:nvGraphicFramePr>
        <p:xfrm>
          <a:off x="2261420" y="1484521"/>
          <a:ext cx="95742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42" name="文档" r:id="rId4" imgW="4211753" imgH="235055" progId="Word.Document.12">
                  <p:embed/>
                </p:oleObj>
              </mc:Choice>
              <mc:Fallback>
                <p:oleObj name="文档" r:id="rId4" imgW="4211753" imgH="235055" progId="Word.Document.12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1420" y="1484521"/>
                        <a:ext cx="9574212" cy="53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8311486" y="2463767"/>
            <a:ext cx="2971800" cy="2362835"/>
            <a:chOff x="3507188" y="2229535"/>
            <a:chExt cx="2971800" cy="2362835"/>
          </a:xfrm>
        </p:grpSpPr>
        <p:sp>
          <p:nvSpPr>
            <p:cNvPr id="10" name="Freeform 966"/>
            <p:cNvSpPr>
              <a:spLocks/>
            </p:cNvSpPr>
            <p:nvPr/>
          </p:nvSpPr>
          <p:spPr bwMode="auto">
            <a:xfrm>
              <a:off x="4250138" y="3080435"/>
              <a:ext cx="1091565" cy="654685"/>
            </a:xfrm>
            <a:custGeom>
              <a:avLst/>
              <a:gdLst>
                <a:gd name="T0" fmla="*/ 0 w 1719"/>
                <a:gd name="T1" fmla="*/ 0 h 1031"/>
                <a:gd name="T2" fmla="*/ 830 w 1719"/>
                <a:gd name="T3" fmla="*/ 0 h 1031"/>
                <a:gd name="T4" fmla="*/ 830 w 1719"/>
                <a:gd name="T5" fmla="*/ 0 h 1031"/>
                <a:gd name="T6" fmla="*/ 890 w 1719"/>
                <a:gd name="T7" fmla="*/ 100 h 1031"/>
                <a:gd name="T8" fmla="*/ 960 w 1719"/>
                <a:gd name="T9" fmla="*/ 200 h 1031"/>
                <a:gd name="T10" fmla="*/ 1060 w 1719"/>
                <a:gd name="T11" fmla="*/ 340 h 1031"/>
                <a:gd name="T12" fmla="*/ 1179 w 1719"/>
                <a:gd name="T13" fmla="*/ 490 h 1031"/>
                <a:gd name="T14" fmla="*/ 1329 w 1719"/>
                <a:gd name="T15" fmla="*/ 671 h 1031"/>
                <a:gd name="T16" fmla="*/ 1509 w 1719"/>
                <a:gd name="T17" fmla="*/ 851 h 1031"/>
                <a:gd name="T18" fmla="*/ 1719 w 1719"/>
                <a:gd name="T19" fmla="*/ 1031 h 1031"/>
                <a:gd name="T20" fmla="*/ 0 w 1719"/>
                <a:gd name="T21" fmla="*/ 1031 h 1031"/>
                <a:gd name="T22" fmla="*/ 0 w 1719"/>
                <a:gd name="T23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9" h="1031">
                  <a:moveTo>
                    <a:pt x="0" y="0"/>
                  </a:moveTo>
                  <a:lnTo>
                    <a:pt x="830" y="0"/>
                  </a:lnTo>
                  <a:lnTo>
                    <a:pt x="830" y="0"/>
                  </a:lnTo>
                  <a:lnTo>
                    <a:pt x="890" y="100"/>
                  </a:lnTo>
                  <a:lnTo>
                    <a:pt x="960" y="200"/>
                  </a:lnTo>
                  <a:lnTo>
                    <a:pt x="1060" y="340"/>
                  </a:lnTo>
                  <a:lnTo>
                    <a:pt x="1179" y="490"/>
                  </a:lnTo>
                  <a:lnTo>
                    <a:pt x="1329" y="671"/>
                  </a:lnTo>
                  <a:lnTo>
                    <a:pt x="1509" y="851"/>
                  </a:lnTo>
                  <a:lnTo>
                    <a:pt x="1719" y="1031"/>
                  </a:lnTo>
                  <a:lnTo>
                    <a:pt x="0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1" name="Rectangle 967"/>
            <p:cNvSpPr>
              <a:spLocks noChangeArrowheads="1"/>
            </p:cNvSpPr>
            <p:nvPr/>
          </p:nvSpPr>
          <p:spPr bwMode="auto">
            <a:xfrm>
              <a:off x="4053288" y="2229535"/>
              <a:ext cx="15494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y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2" name="Line 968"/>
            <p:cNvCxnSpPr>
              <a:cxnSpLocks noChangeShapeType="1"/>
            </p:cNvCxnSpPr>
            <p:nvPr/>
          </p:nvCxnSpPr>
          <p:spPr bwMode="auto">
            <a:xfrm>
              <a:off x="3507188" y="4116120"/>
              <a:ext cx="253301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Freeform 969"/>
            <p:cNvSpPr>
              <a:spLocks/>
            </p:cNvSpPr>
            <p:nvPr/>
          </p:nvSpPr>
          <p:spPr bwMode="auto">
            <a:xfrm>
              <a:off x="6021153" y="4090720"/>
              <a:ext cx="101600" cy="50800"/>
            </a:xfrm>
            <a:custGeom>
              <a:avLst/>
              <a:gdLst>
                <a:gd name="T0" fmla="*/ 0 w 160"/>
                <a:gd name="T1" fmla="*/ 80 h 80"/>
                <a:gd name="T2" fmla="*/ 160 w 160"/>
                <a:gd name="T3" fmla="*/ 40 h 80"/>
                <a:gd name="T4" fmla="*/ 0 w 160"/>
                <a:gd name="T5" fmla="*/ 0 h 80"/>
                <a:gd name="T6" fmla="*/ 0 w 160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80">
                  <a:moveTo>
                    <a:pt x="0" y="80"/>
                  </a:moveTo>
                  <a:lnTo>
                    <a:pt x="160" y="4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cxnSp>
          <p:nvCxnSpPr>
            <p:cNvPr id="14" name="Line 970"/>
            <p:cNvCxnSpPr>
              <a:cxnSpLocks noChangeShapeType="1"/>
            </p:cNvCxnSpPr>
            <p:nvPr/>
          </p:nvCxnSpPr>
          <p:spPr bwMode="auto">
            <a:xfrm flipV="1">
              <a:off x="4250138" y="2426385"/>
              <a:ext cx="0" cy="21659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Freeform 971"/>
            <p:cNvSpPr>
              <a:spLocks/>
            </p:cNvSpPr>
            <p:nvPr/>
          </p:nvSpPr>
          <p:spPr bwMode="auto">
            <a:xfrm>
              <a:off x="4224738" y="2350185"/>
              <a:ext cx="50800" cy="95250"/>
            </a:xfrm>
            <a:custGeom>
              <a:avLst/>
              <a:gdLst>
                <a:gd name="T0" fmla="*/ 80 w 80"/>
                <a:gd name="T1" fmla="*/ 150 h 150"/>
                <a:gd name="T2" fmla="*/ 40 w 80"/>
                <a:gd name="T3" fmla="*/ 0 h 150"/>
                <a:gd name="T4" fmla="*/ 0 w 80"/>
                <a:gd name="T5" fmla="*/ 150 h 150"/>
                <a:gd name="T6" fmla="*/ 80 w 80"/>
                <a:gd name="T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50">
                  <a:moveTo>
                    <a:pt x="80" y="150"/>
                  </a:moveTo>
                  <a:lnTo>
                    <a:pt x="40" y="0"/>
                  </a:lnTo>
                  <a:lnTo>
                    <a:pt x="0" y="150"/>
                  </a:lnTo>
                  <a:lnTo>
                    <a:pt x="80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cxnSp>
          <p:nvCxnSpPr>
            <p:cNvPr id="16" name="Line 972"/>
            <p:cNvCxnSpPr>
              <a:cxnSpLocks noChangeShapeType="1"/>
            </p:cNvCxnSpPr>
            <p:nvPr/>
          </p:nvCxnSpPr>
          <p:spPr bwMode="auto">
            <a:xfrm>
              <a:off x="3507188" y="3080435"/>
              <a:ext cx="252666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973"/>
            <p:cNvCxnSpPr>
              <a:cxnSpLocks noChangeShapeType="1"/>
            </p:cNvCxnSpPr>
            <p:nvPr/>
          </p:nvCxnSpPr>
          <p:spPr bwMode="auto">
            <a:xfrm>
              <a:off x="3507188" y="3735120"/>
              <a:ext cx="252666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Freeform 974"/>
            <p:cNvSpPr>
              <a:spLocks/>
            </p:cNvSpPr>
            <p:nvPr/>
          </p:nvSpPr>
          <p:spPr bwMode="auto">
            <a:xfrm>
              <a:off x="4523188" y="2400985"/>
              <a:ext cx="1066165" cy="1511935"/>
            </a:xfrm>
            <a:custGeom>
              <a:avLst/>
              <a:gdLst>
                <a:gd name="T0" fmla="*/ 0 w 1679"/>
                <a:gd name="T1" fmla="*/ 0 h 2381"/>
                <a:gd name="T2" fmla="*/ 0 w 1679"/>
                <a:gd name="T3" fmla="*/ 0 h 2381"/>
                <a:gd name="T4" fmla="*/ 10 w 1679"/>
                <a:gd name="T5" fmla="*/ 60 h 2381"/>
                <a:gd name="T6" fmla="*/ 50 w 1679"/>
                <a:gd name="T7" fmla="*/ 240 h 2381"/>
                <a:gd name="T8" fmla="*/ 90 w 1679"/>
                <a:gd name="T9" fmla="*/ 360 h 2381"/>
                <a:gd name="T10" fmla="*/ 140 w 1679"/>
                <a:gd name="T11" fmla="*/ 510 h 2381"/>
                <a:gd name="T12" fmla="*/ 200 w 1679"/>
                <a:gd name="T13" fmla="*/ 670 h 2381"/>
                <a:gd name="T14" fmla="*/ 280 w 1679"/>
                <a:gd name="T15" fmla="*/ 840 h 2381"/>
                <a:gd name="T16" fmla="*/ 380 w 1679"/>
                <a:gd name="T17" fmla="*/ 1020 h 2381"/>
                <a:gd name="T18" fmla="*/ 490 w 1679"/>
                <a:gd name="T19" fmla="*/ 1220 h 2381"/>
                <a:gd name="T20" fmla="*/ 630 w 1679"/>
                <a:gd name="T21" fmla="*/ 1420 h 2381"/>
                <a:gd name="T22" fmla="*/ 789 w 1679"/>
                <a:gd name="T23" fmla="*/ 1621 h 2381"/>
                <a:gd name="T24" fmla="*/ 969 w 1679"/>
                <a:gd name="T25" fmla="*/ 1821 h 2381"/>
                <a:gd name="T26" fmla="*/ 1179 w 1679"/>
                <a:gd name="T27" fmla="*/ 2011 h 2381"/>
                <a:gd name="T28" fmla="*/ 1289 w 1679"/>
                <a:gd name="T29" fmla="*/ 2111 h 2381"/>
                <a:gd name="T30" fmla="*/ 1409 w 1679"/>
                <a:gd name="T31" fmla="*/ 2201 h 2381"/>
                <a:gd name="T32" fmla="*/ 1539 w 1679"/>
                <a:gd name="T33" fmla="*/ 2291 h 2381"/>
                <a:gd name="T34" fmla="*/ 1679 w 1679"/>
                <a:gd name="T35" fmla="*/ 2381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79" h="2381">
                  <a:moveTo>
                    <a:pt x="0" y="0"/>
                  </a:moveTo>
                  <a:lnTo>
                    <a:pt x="0" y="0"/>
                  </a:lnTo>
                  <a:lnTo>
                    <a:pt x="10" y="60"/>
                  </a:lnTo>
                  <a:lnTo>
                    <a:pt x="50" y="240"/>
                  </a:lnTo>
                  <a:lnTo>
                    <a:pt x="90" y="360"/>
                  </a:lnTo>
                  <a:lnTo>
                    <a:pt x="140" y="510"/>
                  </a:lnTo>
                  <a:lnTo>
                    <a:pt x="200" y="670"/>
                  </a:lnTo>
                  <a:lnTo>
                    <a:pt x="280" y="840"/>
                  </a:lnTo>
                  <a:lnTo>
                    <a:pt x="380" y="1020"/>
                  </a:lnTo>
                  <a:lnTo>
                    <a:pt x="490" y="1220"/>
                  </a:lnTo>
                  <a:lnTo>
                    <a:pt x="630" y="1420"/>
                  </a:lnTo>
                  <a:lnTo>
                    <a:pt x="789" y="1621"/>
                  </a:lnTo>
                  <a:lnTo>
                    <a:pt x="969" y="1821"/>
                  </a:lnTo>
                  <a:lnTo>
                    <a:pt x="1179" y="2011"/>
                  </a:lnTo>
                  <a:lnTo>
                    <a:pt x="1289" y="2111"/>
                  </a:lnTo>
                  <a:lnTo>
                    <a:pt x="1409" y="2201"/>
                  </a:lnTo>
                  <a:lnTo>
                    <a:pt x="1539" y="2291"/>
                  </a:lnTo>
                  <a:lnTo>
                    <a:pt x="1679" y="238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9" name="Rectangle 975"/>
            <p:cNvSpPr>
              <a:spLocks noChangeArrowheads="1"/>
            </p:cNvSpPr>
            <p:nvPr/>
          </p:nvSpPr>
          <p:spPr bwMode="auto">
            <a:xfrm>
              <a:off x="5176603" y="2756585"/>
              <a:ext cx="25654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xy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" name="Rectangle 976"/>
            <p:cNvSpPr>
              <a:spLocks noChangeArrowheads="1"/>
            </p:cNvSpPr>
            <p:nvPr/>
          </p:nvSpPr>
          <p:spPr bwMode="auto">
            <a:xfrm>
              <a:off x="5373453" y="2737535"/>
              <a:ext cx="12573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Symbol" panose="05050102010706020507" pitchFamily="18" charset="2"/>
                  <a:cs typeface="Symbol" panose="05050102010706020507" pitchFamily="18" charset="2"/>
                </a:rPr>
                <a:t>=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1" name="Rectangle 977"/>
            <p:cNvSpPr>
              <a:spLocks noChangeArrowheads="1"/>
            </p:cNvSpPr>
            <p:nvPr/>
          </p:nvSpPr>
          <p:spPr bwMode="auto">
            <a:xfrm>
              <a:off x="5500453" y="2762935"/>
              <a:ext cx="114935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4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2" name="Rectangle 978"/>
            <p:cNvSpPr>
              <a:spLocks noChangeArrowheads="1"/>
            </p:cNvSpPr>
            <p:nvPr/>
          </p:nvSpPr>
          <p:spPr bwMode="auto">
            <a:xfrm>
              <a:off x="6078303" y="2947085"/>
              <a:ext cx="15494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y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Rectangle 979"/>
            <p:cNvSpPr>
              <a:spLocks noChangeArrowheads="1"/>
            </p:cNvSpPr>
            <p:nvPr/>
          </p:nvSpPr>
          <p:spPr bwMode="auto">
            <a:xfrm>
              <a:off x="6179903" y="2928035"/>
              <a:ext cx="12573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Symbol" panose="05050102010706020507" pitchFamily="18" charset="2"/>
                  <a:cs typeface="Symbol" panose="05050102010706020507" pitchFamily="18" charset="2"/>
                </a:rPr>
                <a:t>=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4" name="Rectangle 980"/>
            <p:cNvSpPr>
              <a:spLocks noChangeArrowheads="1"/>
            </p:cNvSpPr>
            <p:nvPr/>
          </p:nvSpPr>
          <p:spPr bwMode="auto">
            <a:xfrm>
              <a:off x="6306903" y="2953435"/>
              <a:ext cx="114935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2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" name="Rectangle 981"/>
            <p:cNvSpPr>
              <a:spLocks noChangeArrowheads="1"/>
            </p:cNvSpPr>
            <p:nvPr/>
          </p:nvSpPr>
          <p:spPr bwMode="auto">
            <a:xfrm>
              <a:off x="6135453" y="3563670"/>
              <a:ext cx="15494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y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6" name="Rectangle 982"/>
            <p:cNvSpPr>
              <a:spLocks noChangeArrowheads="1"/>
            </p:cNvSpPr>
            <p:nvPr/>
          </p:nvSpPr>
          <p:spPr bwMode="auto">
            <a:xfrm>
              <a:off x="6237053" y="3544620"/>
              <a:ext cx="12573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Symbol" panose="05050102010706020507" pitchFamily="18" charset="2"/>
                  <a:cs typeface="Symbol" panose="05050102010706020507" pitchFamily="18" charset="2"/>
                </a:rPr>
                <a:t>=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7" name="Rectangle 983"/>
            <p:cNvSpPr>
              <a:spLocks noChangeArrowheads="1"/>
            </p:cNvSpPr>
            <p:nvPr/>
          </p:nvSpPr>
          <p:spPr bwMode="auto">
            <a:xfrm>
              <a:off x="6364053" y="3570020"/>
              <a:ext cx="114935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1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8" name="Rectangle 984"/>
            <p:cNvSpPr>
              <a:spLocks noChangeArrowheads="1"/>
            </p:cNvSpPr>
            <p:nvPr/>
          </p:nvSpPr>
          <p:spPr bwMode="auto">
            <a:xfrm>
              <a:off x="6135453" y="3951020"/>
              <a:ext cx="15494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x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" name="Rectangle 985"/>
            <p:cNvSpPr>
              <a:spLocks noChangeArrowheads="1"/>
            </p:cNvSpPr>
            <p:nvPr/>
          </p:nvSpPr>
          <p:spPr bwMode="auto">
            <a:xfrm>
              <a:off x="4053288" y="4090720"/>
              <a:ext cx="219075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O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30" name="Line 986"/>
            <p:cNvCxnSpPr>
              <a:cxnSpLocks noChangeShapeType="1"/>
            </p:cNvCxnSpPr>
            <p:nvPr/>
          </p:nvCxnSpPr>
          <p:spPr bwMode="auto">
            <a:xfrm>
              <a:off x="4427938" y="3735120"/>
              <a:ext cx="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987"/>
            <p:cNvCxnSpPr>
              <a:cxnSpLocks noChangeShapeType="1"/>
            </p:cNvCxnSpPr>
            <p:nvPr/>
          </p:nvCxnSpPr>
          <p:spPr bwMode="auto">
            <a:xfrm>
              <a:off x="4250138" y="3455720"/>
              <a:ext cx="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988"/>
            <p:cNvCxnSpPr>
              <a:cxnSpLocks noChangeShapeType="1"/>
            </p:cNvCxnSpPr>
            <p:nvPr/>
          </p:nvCxnSpPr>
          <p:spPr bwMode="auto">
            <a:xfrm>
              <a:off x="4599388" y="3735120"/>
              <a:ext cx="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989"/>
            <p:cNvCxnSpPr>
              <a:cxnSpLocks noChangeShapeType="1"/>
            </p:cNvCxnSpPr>
            <p:nvPr/>
          </p:nvCxnSpPr>
          <p:spPr bwMode="auto">
            <a:xfrm>
              <a:off x="4250138" y="3182035"/>
              <a:ext cx="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ne 990"/>
            <p:cNvCxnSpPr>
              <a:cxnSpLocks noChangeShapeType="1"/>
            </p:cNvCxnSpPr>
            <p:nvPr/>
          </p:nvCxnSpPr>
          <p:spPr bwMode="auto">
            <a:xfrm>
              <a:off x="4770838" y="3735120"/>
              <a:ext cx="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991"/>
            <p:cNvCxnSpPr>
              <a:cxnSpLocks noChangeShapeType="1"/>
            </p:cNvCxnSpPr>
            <p:nvPr/>
          </p:nvCxnSpPr>
          <p:spPr bwMode="auto">
            <a:xfrm>
              <a:off x="4364438" y="3080435"/>
              <a:ext cx="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992"/>
            <p:cNvCxnSpPr>
              <a:cxnSpLocks noChangeShapeType="1"/>
            </p:cNvCxnSpPr>
            <p:nvPr/>
          </p:nvCxnSpPr>
          <p:spPr bwMode="auto">
            <a:xfrm>
              <a:off x="4942288" y="3735120"/>
              <a:ext cx="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Line 993"/>
            <p:cNvCxnSpPr>
              <a:cxnSpLocks noChangeShapeType="1"/>
            </p:cNvCxnSpPr>
            <p:nvPr/>
          </p:nvCxnSpPr>
          <p:spPr bwMode="auto">
            <a:xfrm>
              <a:off x="4535888" y="3080435"/>
              <a:ext cx="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994"/>
            <p:cNvCxnSpPr>
              <a:cxnSpLocks noChangeShapeType="1"/>
            </p:cNvCxnSpPr>
            <p:nvPr/>
          </p:nvCxnSpPr>
          <p:spPr bwMode="auto">
            <a:xfrm>
              <a:off x="5119453" y="3735120"/>
              <a:ext cx="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Line 995"/>
            <p:cNvCxnSpPr>
              <a:cxnSpLocks noChangeShapeType="1"/>
            </p:cNvCxnSpPr>
            <p:nvPr/>
          </p:nvCxnSpPr>
          <p:spPr bwMode="auto">
            <a:xfrm>
              <a:off x="4707338" y="3080435"/>
              <a:ext cx="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1" name="直接连接符 40"/>
          <p:cNvCxnSpPr/>
          <p:nvPr/>
        </p:nvCxnSpPr>
        <p:spPr>
          <a:xfrm flipH="1">
            <a:off x="10158087" y="2463767"/>
            <a:ext cx="19664" cy="2054942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2164424" y="2182773"/>
                <a:ext cx="3930563" cy="768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16−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zh-CN" altLang="en-US" sz="2400" dirty="0" smtClean="0"/>
                  <a:t>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424" y="2182773"/>
                <a:ext cx="3930563" cy="768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2164424" y="3031015"/>
                <a:ext cx="4203074" cy="920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l-GR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16−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4−</m:t>
                                    </m:r>
                                    <m:f>
                                      <m:fPr>
                                        <m:ctrlPr>
                                          <a:rPr lang="en-US" altLang="zh-CN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prstClr val="black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424" y="3031015"/>
                <a:ext cx="4203074" cy="9204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连接符 44"/>
          <p:cNvCxnSpPr/>
          <p:nvPr/>
        </p:nvCxnSpPr>
        <p:spPr>
          <a:xfrm>
            <a:off x="8727896" y="3743609"/>
            <a:ext cx="15755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635175" y="3592969"/>
                <a:ext cx="3910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175" y="3592969"/>
                <a:ext cx="391004" cy="400110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连接符 46"/>
          <p:cNvCxnSpPr/>
          <p:nvPr/>
        </p:nvCxnSpPr>
        <p:spPr>
          <a:xfrm>
            <a:off x="8727895" y="3614947"/>
            <a:ext cx="15755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8148606" y="3235127"/>
                <a:ext cx="9139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606" y="3235127"/>
                <a:ext cx="9139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2423078" y="4094404"/>
                <a:ext cx="18689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2−8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078" y="4094404"/>
                <a:ext cx="186891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59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2" grpId="0"/>
      <p:bldP spid="43" grpId="0"/>
      <p:bldP spid="46" grpId="0"/>
      <p:bldP spid="48" grpId="0"/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1249364" y="1597954"/>
            <a:ext cx="10057733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设立体在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轴上的投影区间为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],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立体内垂直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于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轴的截面面积为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). 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1249364" y="2333179"/>
            <a:ext cx="3581400" cy="46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立体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的体积元素为</a:t>
            </a: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4055260" y="2328734"/>
            <a:ext cx="130333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A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dx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206854" name="Freeform 6"/>
          <p:cNvSpPr>
            <a:spLocks/>
          </p:cNvSpPr>
          <p:nvPr/>
        </p:nvSpPr>
        <p:spPr bwMode="auto">
          <a:xfrm>
            <a:off x="10718800" y="4849170"/>
            <a:ext cx="184731" cy="369332"/>
          </a:xfrm>
          <a:custGeom>
            <a:avLst/>
            <a:gdLst>
              <a:gd name="T0" fmla="*/ 0 w 1"/>
              <a:gd name="T1" fmla="*/ 39 h 39"/>
              <a:gd name="T2" fmla="*/ 0 w 1"/>
              <a:gd name="T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9">
                <a:moveTo>
                  <a:pt x="0" y="39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06855" name="Group 7"/>
          <p:cNvGrpSpPr>
            <a:grpSpLocks/>
          </p:cNvGrpSpPr>
          <p:nvPr/>
        </p:nvGrpSpPr>
        <p:grpSpPr bwMode="auto">
          <a:xfrm>
            <a:off x="4873626" y="4886991"/>
            <a:ext cx="7161213" cy="457200"/>
            <a:chOff x="1912" y="1822"/>
            <a:chExt cx="3151" cy="195"/>
          </a:xfrm>
        </p:grpSpPr>
        <p:sp>
          <p:nvSpPr>
            <p:cNvPr id="206856" name="Line 8"/>
            <p:cNvSpPr>
              <a:spLocks noChangeShapeType="1"/>
            </p:cNvSpPr>
            <p:nvPr/>
          </p:nvSpPr>
          <p:spPr bwMode="auto">
            <a:xfrm>
              <a:off x="1912" y="1896"/>
              <a:ext cx="29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57" name="Text Box 9"/>
            <p:cNvSpPr txBox="1">
              <a:spLocks noChangeArrowheads="1"/>
            </p:cNvSpPr>
            <p:nvPr/>
          </p:nvSpPr>
          <p:spPr bwMode="auto">
            <a:xfrm>
              <a:off x="4915" y="1822"/>
              <a:ext cx="14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06858" name="Oval 10"/>
          <p:cNvSpPr>
            <a:spLocks noChangeArrowheads="1"/>
          </p:cNvSpPr>
          <p:nvPr/>
        </p:nvSpPr>
        <p:spPr bwMode="auto">
          <a:xfrm>
            <a:off x="10401300" y="3844004"/>
            <a:ext cx="615950" cy="2265363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9" name="Oval 11"/>
          <p:cNvSpPr>
            <a:spLocks noChangeArrowheads="1"/>
          </p:cNvSpPr>
          <p:nvPr/>
        </p:nvSpPr>
        <p:spPr bwMode="auto">
          <a:xfrm rot="3557">
            <a:off x="5232400" y="4186903"/>
            <a:ext cx="539750" cy="1804988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2274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6860" name="Group 12"/>
          <p:cNvGrpSpPr>
            <a:grpSpLocks/>
          </p:cNvGrpSpPr>
          <p:nvPr/>
        </p:nvGrpSpPr>
        <p:grpSpPr bwMode="auto">
          <a:xfrm>
            <a:off x="5173663" y="3147091"/>
            <a:ext cx="5837238" cy="3625850"/>
            <a:chOff x="1019" y="1249"/>
            <a:chExt cx="3677" cy="2284"/>
          </a:xfrm>
        </p:grpSpPr>
        <p:sp>
          <p:nvSpPr>
            <p:cNvPr id="206861" name="Oval 13"/>
            <p:cNvSpPr>
              <a:spLocks noChangeArrowheads="1"/>
            </p:cNvSpPr>
            <p:nvPr/>
          </p:nvSpPr>
          <p:spPr bwMode="auto">
            <a:xfrm>
              <a:off x="4325" y="1698"/>
              <a:ext cx="371" cy="1417"/>
            </a:xfrm>
            <a:prstGeom prst="ellips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6862" name="Group 14"/>
            <p:cNvGrpSpPr>
              <a:grpSpLocks/>
            </p:cNvGrpSpPr>
            <p:nvPr/>
          </p:nvGrpSpPr>
          <p:grpSpPr bwMode="auto">
            <a:xfrm>
              <a:off x="1019" y="1249"/>
              <a:ext cx="3499" cy="2284"/>
              <a:chOff x="1019" y="1249"/>
              <a:chExt cx="3499" cy="2284"/>
            </a:xfrm>
          </p:grpSpPr>
          <p:sp>
            <p:nvSpPr>
              <p:cNvPr id="206863" name="Freeform 15"/>
              <p:cNvSpPr>
                <a:spLocks/>
              </p:cNvSpPr>
              <p:nvPr/>
            </p:nvSpPr>
            <p:spPr bwMode="auto">
              <a:xfrm>
                <a:off x="1210" y="1249"/>
                <a:ext cx="3308" cy="665"/>
              </a:xfrm>
              <a:custGeom>
                <a:avLst/>
                <a:gdLst>
                  <a:gd name="T0" fmla="*/ 0 w 3308"/>
                  <a:gd name="T1" fmla="*/ 665 h 665"/>
                  <a:gd name="T2" fmla="*/ 757 w 3308"/>
                  <a:gd name="T3" fmla="*/ 467 h 665"/>
                  <a:gd name="T4" fmla="*/ 1464 w 3308"/>
                  <a:gd name="T5" fmla="*/ 105 h 665"/>
                  <a:gd name="T6" fmla="*/ 1844 w 3308"/>
                  <a:gd name="T7" fmla="*/ 0 h 665"/>
                  <a:gd name="T8" fmla="*/ 2414 w 3308"/>
                  <a:gd name="T9" fmla="*/ 105 h 665"/>
                  <a:gd name="T10" fmla="*/ 2985 w 3308"/>
                  <a:gd name="T11" fmla="*/ 314 h 665"/>
                  <a:gd name="T12" fmla="*/ 3308 w 3308"/>
                  <a:gd name="T13" fmla="*/ 451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08" h="665">
                    <a:moveTo>
                      <a:pt x="0" y="665"/>
                    </a:moveTo>
                    <a:cubicBezTo>
                      <a:pt x="129" y="632"/>
                      <a:pt x="513" y="560"/>
                      <a:pt x="757" y="467"/>
                    </a:cubicBezTo>
                    <a:cubicBezTo>
                      <a:pt x="1000" y="373"/>
                      <a:pt x="1281" y="183"/>
                      <a:pt x="1464" y="105"/>
                    </a:cubicBezTo>
                    <a:cubicBezTo>
                      <a:pt x="1646" y="26"/>
                      <a:pt x="1686" y="0"/>
                      <a:pt x="1844" y="0"/>
                    </a:cubicBezTo>
                    <a:cubicBezTo>
                      <a:pt x="2002" y="0"/>
                      <a:pt x="2224" y="52"/>
                      <a:pt x="2414" y="105"/>
                    </a:cubicBezTo>
                    <a:cubicBezTo>
                      <a:pt x="2605" y="157"/>
                      <a:pt x="2836" y="256"/>
                      <a:pt x="2985" y="314"/>
                    </a:cubicBezTo>
                    <a:cubicBezTo>
                      <a:pt x="3134" y="372"/>
                      <a:pt x="3241" y="423"/>
                      <a:pt x="3308" y="451"/>
                    </a:cubicBezTo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6864" name="Group 16"/>
              <p:cNvGrpSpPr>
                <a:grpSpLocks/>
              </p:cNvGrpSpPr>
              <p:nvPr/>
            </p:nvGrpSpPr>
            <p:grpSpPr bwMode="auto">
              <a:xfrm>
                <a:off x="1019" y="1903"/>
                <a:ext cx="3499" cy="1630"/>
                <a:chOff x="1019" y="1903"/>
                <a:chExt cx="3499" cy="1630"/>
              </a:xfrm>
            </p:grpSpPr>
            <p:sp>
              <p:nvSpPr>
                <p:cNvPr id="206865" name="Freeform 17"/>
                <p:cNvSpPr>
                  <a:spLocks/>
                </p:cNvSpPr>
                <p:nvPr/>
              </p:nvSpPr>
              <p:spPr bwMode="auto">
                <a:xfrm>
                  <a:off x="1161" y="3024"/>
                  <a:ext cx="3357" cy="509"/>
                </a:xfrm>
                <a:custGeom>
                  <a:avLst/>
                  <a:gdLst>
                    <a:gd name="T0" fmla="*/ 0 w 3357"/>
                    <a:gd name="T1" fmla="*/ 0 h 509"/>
                    <a:gd name="T2" fmla="*/ 686 w 3357"/>
                    <a:gd name="T3" fmla="*/ 286 h 509"/>
                    <a:gd name="T4" fmla="*/ 1078 w 3357"/>
                    <a:gd name="T5" fmla="*/ 382 h 509"/>
                    <a:gd name="T6" fmla="*/ 1666 w 3357"/>
                    <a:gd name="T7" fmla="*/ 477 h 509"/>
                    <a:gd name="T8" fmla="*/ 2939 w 3357"/>
                    <a:gd name="T9" fmla="*/ 191 h 509"/>
                    <a:gd name="T10" fmla="*/ 3357 w 3357"/>
                    <a:gd name="T11" fmla="*/ 90 h 5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57" h="509">
                      <a:moveTo>
                        <a:pt x="0" y="0"/>
                      </a:moveTo>
                      <a:cubicBezTo>
                        <a:pt x="253" y="111"/>
                        <a:pt x="506" y="223"/>
                        <a:pt x="686" y="286"/>
                      </a:cubicBezTo>
                      <a:cubicBezTo>
                        <a:pt x="865" y="350"/>
                        <a:pt x="914" y="350"/>
                        <a:pt x="1078" y="382"/>
                      </a:cubicBezTo>
                      <a:cubicBezTo>
                        <a:pt x="1241" y="414"/>
                        <a:pt x="1355" y="509"/>
                        <a:pt x="1666" y="477"/>
                      </a:cubicBezTo>
                      <a:cubicBezTo>
                        <a:pt x="1976" y="445"/>
                        <a:pt x="2657" y="255"/>
                        <a:pt x="2939" y="191"/>
                      </a:cubicBezTo>
                      <a:cubicBezTo>
                        <a:pt x="3221" y="127"/>
                        <a:pt x="3270" y="111"/>
                        <a:pt x="3357" y="9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06866" name="Group 18"/>
                <p:cNvGrpSpPr>
                  <a:grpSpLocks/>
                </p:cNvGrpSpPr>
                <p:nvPr/>
              </p:nvGrpSpPr>
              <p:grpSpPr bwMode="auto">
                <a:xfrm rot="5357815">
                  <a:off x="654" y="2268"/>
                  <a:ext cx="1137" cy="407"/>
                  <a:chOff x="145" y="2398"/>
                  <a:chExt cx="1137" cy="407"/>
                </a:xfrm>
              </p:grpSpPr>
              <p:sp>
                <p:nvSpPr>
                  <p:cNvPr id="206867" name="Arc 19"/>
                  <p:cNvSpPr>
                    <a:spLocks/>
                  </p:cNvSpPr>
                  <p:nvPr/>
                </p:nvSpPr>
                <p:spPr bwMode="auto">
                  <a:xfrm rot="96527">
                    <a:off x="147" y="2398"/>
                    <a:ext cx="1135" cy="23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1 w 43194"/>
                      <a:gd name="T1" fmla="*/ 21766 h 21766"/>
                      <a:gd name="T2" fmla="*/ 43194 w 43194"/>
                      <a:gd name="T3" fmla="*/ 21108 h 21766"/>
                      <a:gd name="T4" fmla="*/ 21600 w 43194"/>
                      <a:gd name="T5" fmla="*/ 21600 h 217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3194" h="21766" fill="none" extrusionOk="0">
                        <a:moveTo>
                          <a:pt x="0" y="21766"/>
                        </a:moveTo>
                        <a:cubicBezTo>
                          <a:pt x="0" y="21710"/>
                          <a:pt x="0" y="216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337" y="0"/>
                          <a:pt x="42927" y="9373"/>
                          <a:pt x="43194" y="21107"/>
                        </a:cubicBezTo>
                      </a:path>
                      <a:path w="43194" h="21766" stroke="0" extrusionOk="0">
                        <a:moveTo>
                          <a:pt x="0" y="21766"/>
                        </a:moveTo>
                        <a:cubicBezTo>
                          <a:pt x="0" y="21710"/>
                          <a:pt x="0" y="216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337" y="0"/>
                          <a:pt x="42927" y="9373"/>
                          <a:pt x="43194" y="21107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9900"/>
                    </a:solidFill>
                    <a:prstDash val="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868" name="Arc 20"/>
                  <p:cNvSpPr>
                    <a:spLocks/>
                  </p:cNvSpPr>
                  <p:nvPr/>
                </p:nvSpPr>
                <p:spPr bwMode="auto">
                  <a:xfrm rot="55291" flipV="1">
                    <a:off x="145" y="2572"/>
                    <a:ext cx="1135" cy="23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1 w 43194"/>
                      <a:gd name="T1" fmla="*/ 21766 h 21766"/>
                      <a:gd name="T2" fmla="*/ 43194 w 43194"/>
                      <a:gd name="T3" fmla="*/ 21108 h 21766"/>
                      <a:gd name="T4" fmla="*/ 21600 w 43194"/>
                      <a:gd name="T5" fmla="*/ 21600 h 217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3194" h="21766" fill="none" extrusionOk="0">
                        <a:moveTo>
                          <a:pt x="0" y="21766"/>
                        </a:moveTo>
                        <a:cubicBezTo>
                          <a:pt x="0" y="21710"/>
                          <a:pt x="0" y="216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337" y="0"/>
                          <a:pt x="42927" y="9373"/>
                          <a:pt x="43194" y="21107"/>
                        </a:cubicBezTo>
                      </a:path>
                      <a:path w="43194" h="21766" stroke="0" extrusionOk="0">
                        <a:moveTo>
                          <a:pt x="0" y="21766"/>
                        </a:moveTo>
                        <a:cubicBezTo>
                          <a:pt x="0" y="21710"/>
                          <a:pt x="0" y="216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337" y="0"/>
                          <a:pt x="42927" y="9373"/>
                          <a:pt x="43194" y="21107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206869" name="Oval 21"/>
          <p:cNvSpPr>
            <a:spLocks noChangeArrowheads="1"/>
          </p:cNvSpPr>
          <p:nvPr/>
        </p:nvSpPr>
        <p:spPr bwMode="auto">
          <a:xfrm>
            <a:off x="7327900" y="3450303"/>
            <a:ext cx="495300" cy="3244850"/>
          </a:xfrm>
          <a:prstGeom prst="ellipse">
            <a:avLst/>
          </a:prstGeom>
          <a:gradFill rotWithShape="0">
            <a:gsLst>
              <a:gs pos="0">
                <a:srgbClr val="00CC99">
                  <a:gamma/>
                  <a:shade val="78431"/>
                  <a:invGamma/>
                </a:srgbClr>
              </a:gs>
              <a:gs pos="100000">
                <a:srgbClr val="00CC99"/>
              </a:gs>
            </a:gsLst>
            <a:lin ang="0" scaled="1"/>
          </a:gra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70" name="Line 22"/>
          <p:cNvSpPr>
            <a:spLocks noChangeShapeType="1"/>
          </p:cNvSpPr>
          <p:nvPr/>
        </p:nvSpPr>
        <p:spPr bwMode="auto">
          <a:xfrm flipH="1">
            <a:off x="5522914" y="5061616"/>
            <a:ext cx="24923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71" name="Text Box 23"/>
          <p:cNvSpPr txBox="1">
            <a:spLocks noChangeArrowheads="1"/>
          </p:cNvSpPr>
          <p:nvPr/>
        </p:nvSpPr>
        <p:spPr bwMode="auto">
          <a:xfrm>
            <a:off x="7263685" y="4380728"/>
            <a:ext cx="6078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6872" name="Line 24"/>
          <p:cNvSpPr>
            <a:spLocks noChangeShapeType="1"/>
          </p:cNvSpPr>
          <p:nvPr/>
        </p:nvSpPr>
        <p:spPr bwMode="auto">
          <a:xfrm flipH="1">
            <a:off x="7596189" y="5061616"/>
            <a:ext cx="34607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73" name="Text Box 25"/>
          <p:cNvSpPr txBox="1">
            <a:spLocks noChangeArrowheads="1"/>
          </p:cNvSpPr>
          <p:nvPr/>
        </p:nvSpPr>
        <p:spPr bwMode="auto">
          <a:xfrm>
            <a:off x="8085139" y="2605754"/>
            <a:ext cx="146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000" b="1" i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V=A</a:t>
            </a:r>
            <a:r>
              <a:rPr kumimoji="1" lang="en-US" altLang="zh-CN" sz="20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000" b="1" i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0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)d</a:t>
            </a:r>
            <a:r>
              <a:rPr kumimoji="1" lang="en-US" altLang="zh-CN" sz="2000" b="1" i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 b="1">
              <a:solidFill>
                <a:srgbClr val="0099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6874" name="AutoShape 26"/>
          <p:cNvSpPr>
            <a:spLocks noChangeArrowheads="1"/>
          </p:cNvSpPr>
          <p:nvPr/>
        </p:nvSpPr>
        <p:spPr bwMode="auto">
          <a:xfrm>
            <a:off x="8101013" y="2605753"/>
            <a:ext cx="1295400" cy="381000"/>
          </a:xfrm>
          <a:prstGeom prst="wedgeRoundRectCallout">
            <a:avLst>
              <a:gd name="adj1" fmla="val -63481"/>
              <a:gd name="adj2" fmla="val 190833"/>
              <a:gd name="adj3" fmla="val 16667"/>
            </a:avLst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6875" name="Text Box 27"/>
          <p:cNvSpPr txBox="1">
            <a:spLocks noChangeArrowheads="1"/>
          </p:cNvSpPr>
          <p:nvPr/>
        </p:nvSpPr>
        <p:spPr bwMode="auto">
          <a:xfrm>
            <a:off x="7331075" y="5026691"/>
            <a:ext cx="452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1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68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525995"/>
              </p:ext>
            </p:extLst>
          </p:nvPr>
        </p:nvGraphicFramePr>
        <p:xfrm>
          <a:off x="1420256" y="3515537"/>
          <a:ext cx="2637567" cy="77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44" name="公式" r:id="rId3" imgW="952200" imgH="330120" progId="Equation.3">
                  <p:embed/>
                </p:oleObj>
              </mc:Choice>
              <mc:Fallback>
                <p:oleObj name="公式" r:id="rId3" imgW="952200" imgH="3301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256" y="3515537"/>
                        <a:ext cx="2637567" cy="77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77" name="Text Box 29"/>
          <p:cNvSpPr txBox="1">
            <a:spLocks noChangeArrowheads="1"/>
          </p:cNvSpPr>
          <p:nvPr/>
        </p:nvSpPr>
        <p:spPr bwMode="auto">
          <a:xfrm>
            <a:off x="7061200" y="2794667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06878" name="AutoShape 30"/>
          <p:cNvSpPr>
            <a:spLocks noChangeArrowheads="1"/>
          </p:cNvSpPr>
          <p:nvPr/>
        </p:nvSpPr>
        <p:spPr bwMode="auto">
          <a:xfrm rot="5411591">
            <a:off x="4756945" y="4841748"/>
            <a:ext cx="1811337" cy="530225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79" name="AutoShape 31"/>
          <p:cNvSpPr>
            <a:spLocks noChangeArrowheads="1"/>
          </p:cNvSpPr>
          <p:nvPr/>
        </p:nvSpPr>
        <p:spPr bwMode="auto">
          <a:xfrm rot="5411591">
            <a:off x="4842669" y="4821110"/>
            <a:ext cx="2071688" cy="530225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80" name="AutoShape 32"/>
          <p:cNvSpPr>
            <a:spLocks noChangeArrowheads="1"/>
          </p:cNvSpPr>
          <p:nvPr/>
        </p:nvSpPr>
        <p:spPr bwMode="auto">
          <a:xfrm rot="5411591">
            <a:off x="5065713" y="4853654"/>
            <a:ext cx="2151063" cy="608012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81" name="AutoShape 33"/>
          <p:cNvSpPr>
            <a:spLocks noChangeArrowheads="1"/>
          </p:cNvSpPr>
          <p:nvPr/>
        </p:nvSpPr>
        <p:spPr bwMode="auto">
          <a:xfrm rot="5411591">
            <a:off x="5189538" y="4907629"/>
            <a:ext cx="2228850" cy="542925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82" name="AutoShape 34"/>
          <p:cNvSpPr>
            <a:spLocks noChangeArrowheads="1"/>
          </p:cNvSpPr>
          <p:nvPr/>
        </p:nvSpPr>
        <p:spPr bwMode="auto">
          <a:xfrm rot="5411591">
            <a:off x="5307807" y="4916360"/>
            <a:ext cx="2360612" cy="542925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83" name="AutoShape 35"/>
          <p:cNvSpPr>
            <a:spLocks noChangeArrowheads="1"/>
          </p:cNvSpPr>
          <p:nvPr/>
        </p:nvSpPr>
        <p:spPr bwMode="auto">
          <a:xfrm rot="5411591">
            <a:off x="5479257" y="4790948"/>
            <a:ext cx="2584450" cy="693737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84" name="AutoShape 36"/>
          <p:cNvSpPr>
            <a:spLocks noChangeArrowheads="1"/>
          </p:cNvSpPr>
          <p:nvPr/>
        </p:nvSpPr>
        <p:spPr bwMode="auto">
          <a:xfrm rot="5411591">
            <a:off x="5626894" y="4830635"/>
            <a:ext cx="2665413" cy="69215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85" name="AutoShape 37"/>
          <p:cNvSpPr>
            <a:spLocks noChangeArrowheads="1"/>
          </p:cNvSpPr>
          <p:nvPr/>
        </p:nvSpPr>
        <p:spPr bwMode="auto">
          <a:xfrm rot="5411591">
            <a:off x="5745957" y="4811585"/>
            <a:ext cx="2817813" cy="69215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86" name="AutoShape 38"/>
          <p:cNvSpPr>
            <a:spLocks noChangeArrowheads="1"/>
          </p:cNvSpPr>
          <p:nvPr/>
        </p:nvSpPr>
        <p:spPr bwMode="auto">
          <a:xfrm rot="5411591">
            <a:off x="5899944" y="4770310"/>
            <a:ext cx="3014663" cy="69215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87" name="AutoShape 39"/>
          <p:cNvSpPr>
            <a:spLocks noChangeArrowheads="1"/>
          </p:cNvSpPr>
          <p:nvPr/>
        </p:nvSpPr>
        <p:spPr bwMode="auto">
          <a:xfrm rot="5411591">
            <a:off x="6149976" y="4601241"/>
            <a:ext cx="3246437" cy="935038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88" name="Line 40"/>
          <p:cNvSpPr>
            <a:spLocks noChangeShapeType="1"/>
          </p:cNvSpPr>
          <p:nvPr/>
        </p:nvSpPr>
        <p:spPr bwMode="auto">
          <a:xfrm flipH="1">
            <a:off x="8013700" y="5060028"/>
            <a:ext cx="2476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89" name="Oval 41"/>
          <p:cNvSpPr>
            <a:spLocks noChangeArrowheads="1"/>
          </p:cNvSpPr>
          <p:nvPr/>
        </p:nvSpPr>
        <p:spPr bwMode="auto">
          <a:xfrm>
            <a:off x="7531100" y="5002878"/>
            <a:ext cx="107950" cy="109538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90" name="AutoShape 42"/>
          <p:cNvSpPr>
            <a:spLocks noChangeArrowheads="1"/>
          </p:cNvSpPr>
          <p:nvPr/>
        </p:nvSpPr>
        <p:spPr bwMode="auto">
          <a:xfrm rot="5411591">
            <a:off x="6149975" y="4606003"/>
            <a:ext cx="3246438" cy="935038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91" name="AutoShape 43"/>
          <p:cNvSpPr>
            <a:spLocks noChangeArrowheads="1"/>
          </p:cNvSpPr>
          <p:nvPr/>
        </p:nvSpPr>
        <p:spPr bwMode="auto">
          <a:xfrm rot="5411591">
            <a:off x="6355557" y="4532185"/>
            <a:ext cx="3400425" cy="950912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92" name="AutoShape 44"/>
          <p:cNvSpPr>
            <a:spLocks noChangeArrowheads="1"/>
          </p:cNvSpPr>
          <p:nvPr/>
        </p:nvSpPr>
        <p:spPr bwMode="auto">
          <a:xfrm rot="5411591">
            <a:off x="6677026" y="4426617"/>
            <a:ext cx="3459163" cy="935037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93" name="AutoShape 45"/>
          <p:cNvSpPr>
            <a:spLocks noChangeArrowheads="1"/>
          </p:cNvSpPr>
          <p:nvPr/>
        </p:nvSpPr>
        <p:spPr bwMode="auto">
          <a:xfrm rot="5411591">
            <a:off x="7069138" y="4439316"/>
            <a:ext cx="3319463" cy="935038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94" name="AutoShape 46"/>
          <p:cNvSpPr>
            <a:spLocks noChangeArrowheads="1"/>
          </p:cNvSpPr>
          <p:nvPr/>
        </p:nvSpPr>
        <p:spPr bwMode="auto">
          <a:xfrm rot="5411591">
            <a:off x="7493001" y="4429792"/>
            <a:ext cx="3173413" cy="935037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95" name="AutoShape 47"/>
          <p:cNvSpPr>
            <a:spLocks noChangeArrowheads="1"/>
          </p:cNvSpPr>
          <p:nvPr/>
        </p:nvSpPr>
        <p:spPr bwMode="auto">
          <a:xfrm rot="5411591">
            <a:off x="7917657" y="4433760"/>
            <a:ext cx="2933700" cy="935037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96" name="AutoShape 48"/>
          <p:cNvSpPr>
            <a:spLocks noChangeArrowheads="1"/>
          </p:cNvSpPr>
          <p:nvPr/>
        </p:nvSpPr>
        <p:spPr bwMode="auto">
          <a:xfrm rot="5411591">
            <a:off x="8336757" y="4455985"/>
            <a:ext cx="2768600" cy="935037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97" name="AutoShape 49"/>
          <p:cNvSpPr>
            <a:spLocks noChangeArrowheads="1"/>
          </p:cNvSpPr>
          <p:nvPr/>
        </p:nvSpPr>
        <p:spPr bwMode="auto">
          <a:xfrm rot="5411591">
            <a:off x="8628857" y="4476622"/>
            <a:ext cx="2690812" cy="8509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98" name="AutoShape 50"/>
          <p:cNvSpPr>
            <a:spLocks noChangeArrowheads="1"/>
          </p:cNvSpPr>
          <p:nvPr/>
        </p:nvSpPr>
        <p:spPr bwMode="auto">
          <a:xfrm rot="5411591">
            <a:off x="9066213" y="4556791"/>
            <a:ext cx="2430462" cy="811212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99" name="AutoShape 51"/>
          <p:cNvSpPr>
            <a:spLocks noChangeArrowheads="1"/>
          </p:cNvSpPr>
          <p:nvPr/>
        </p:nvSpPr>
        <p:spPr bwMode="auto">
          <a:xfrm rot="5411591">
            <a:off x="9393238" y="4664741"/>
            <a:ext cx="2278062" cy="658812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900" name="Freeform 52"/>
          <p:cNvSpPr>
            <a:spLocks/>
          </p:cNvSpPr>
          <p:nvPr/>
        </p:nvSpPr>
        <p:spPr bwMode="auto">
          <a:xfrm>
            <a:off x="5591175" y="3902226"/>
            <a:ext cx="184731" cy="369332"/>
          </a:xfrm>
          <a:custGeom>
            <a:avLst/>
            <a:gdLst>
              <a:gd name="T0" fmla="*/ 0 w 336"/>
              <a:gd name="T1" fmla="*/ 109 h 154"/>
              <a:gd name="T2" fmla="*/ 181 w 336"/>
              <a:gd name="T3" fmla="*/ 154 h 154"/>
              <a:gd name="T4" fmla="*/ 336 w 336"/>
              <a:gd name="T5" fmla="*/ 27 h 154"/>
              <a:gd name="T6" fmla="*/ 63 w 336"/>
              <a:gd name="T7" fmla="*/ 0 h 154"/>
              <a:gd name="T8" fmla="*/ 0 w 336"/>
              <a:gd name="T9" fmla="*/ 109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154">
                <a:moveTo>
                  <a:pt x="0" y="109"/>
                </a:moveTo>
                <a:lnTo>
                  <a:pt x="181" y="154"/>
                </a:lnTo>
                <a:lnTo>
                  <a:pt x="336" y="27"/>
                </a:lnTo>
                <a:lnTo>
                  <a:pt x="63" y="0"/>
                </a:lnTo>
                <a:lnTo>
                  <a:pt x="0" y="109"/>
                </a:ln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901" name="Freeform 53"/>
          <p:cNvSpPr>
            <a:spLocks/>
          </p:cNvSpPr>
          <p:nvPr/>
        </p:nvSpPr>
        <p:spPr bwMode="auto">
          <a:xfrm>
            <a:off x="9920288" y="3368031"/>
            <a:ext cx="184731" cy="369332"/>
          </a:xfrm>
          <a:custGeom>
            <a:avLst/>
            <a:gdLst>
              <a:gd name="T0" fmla="*/ 0 w 427"/>
              <a:gd name="T1" fmla="*/ 19 h 137"/>
              <a:gd name="T2" fmla="*/ 63 w 427"/>
              <a:gd name="T3" fmla="*/ 137 h 137"/>
              <a:gd name="T4" fmla="*/ 427 w 427"/>
              <a:gd name="T5" fmla="*/ 137 h 137"/>
              <a:gd name="T6" fmla="*/ 100 w 427"/>
              <a:gd name="T7" fmla="*/ 0 h 137"/>
              <a:gd name="T8" fmla="*/ 0 w 427"/>
              <a:gd name="T9" fmla="*/ 1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" h="137">
                <a:moveTo>
                  <a:pt x="0" y="19"/>
                </a:moveTo>
                <a:lnTo>
                  <a:pt x="63" y="137"/>
                </a:lnTo>
                <a:lnTo>
                  <a:pt x="427" y="137"/>
                </a:lnTo>
                <a:lnTo>
                  <a:pt x="100" y="0"/>
                </a:lnTo>
                <a:lnTo>
                  <a:pt x="0" y="19"/>
                </a:ln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902" name="Freeform 54"/>
          <p:cNvSpPr>
            <a:spLocks/>
          </p:cNvSpPr>
          <p:nvPr/>
        </p:nvSpPr>
        <p:spPr bwMode="auto">
          <a:xfrm>
            <a:off x="6389689" y="3671245"/>
            <a:ext cx="460375" cy="369332"/>
          </a:xfrm>
          <a:custGeom>
            <a:avLst/>
            <a:gdLst>
              <a:gd name="T0" fmla="*/ 0 w 254"/>
              <a:gd name="T1" fmla="*/ 146 h 146"/>
              <a:gd name="T2" fmla="*/ 164 w 254"/>
              <a:gd name="T3" fmla="*/ 146 h 146"/>
              <a:gd name="T4" fmla="*/ 254 w 254"/>
              <a:gd name="T5" fmla="*/ 0 h 146"/>
              <a:gd name="T6" fmla="*/ 27 w 254"/>
              <a:gd name="T7" fmla="*/ 73 h 146"/>
              <a:gd name="T8" fmla="*/ 0 w 254"/>
              <a:gd name="T9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46">
                <a:moveTo>
                  <a:pt x="0" y="146"/>
                </a:moveTo>
                <a:lnTo>
                  <a:pt x="164" y="146"/>
                </a:lnTo>
                <a:lnTo>
                  <a:pt x="254" y="0"/>
                </a:lnTo>
                <a:lnTo>
                  <a:pt x="27" y="73"/>
                </a:lnTo>
                <a:lnTo>
                  <a:pt x="0" y="146"/>
                </a:ln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6903" name="Freeform 55"/>
          <p:cNvSpPr>
            <a:spLocks/>
          </p:cNvSpPr>
          <p:nvPr/>
        </p:nvSpPr>
        <p:spPr bwMode="auto">
          <a:xfrm>
            <a:off x="5210176" y="3126453"/>
            <a:ext cx="5561013" cy="3646488"/>
          </a:xfrm>
          <a:custGeom>
            <a:avLst/>
            <a:gdLst>
              <a:gd name="T0" fmla="*/ 132 w 3503"/>
              <a:gd name="T1" fmla="*/ 669 h 2297"/>
              <a:gd name="T2" fmla="*/ 498 w 3503"/>
              <a:gd name="T3" fmla="*/ 591 h 2297"/>
              <a:gd name="T4" fmla="*/ 780 w 3503"/>
              <a:gd name="T5" fmla="*/ 525 h 2297"/>
              <a:gd name="T6" fmla="*/ 1035 w 3503"/>
              <a:gd name="T7" fmla="*/ 428 h 2297"/>
              <a:gd name="T8" fmla="*/ 1305 w 3503"/>
              <a:gd name="T9" fmla="*/ 279 h 2297"/>
              <a:gd name="T10" fmla="*/ 1461 w 3503"/>
              <a:gd name="T11" fmla="*/ 189 h 2297"/>
              <a:gd name="T12" fmla="*/ 1644 w 3503"/>
              <a:gd name="T13" fmla="*/ 105 h 2297"/>
              <a:gd name="T14" fmla="*/ 1732 w 3503"/>
              <a:gd name="T15" fmla="*/ 65 h 2297"/>
              <a:gd name="T16" fmla="*/ 1863 w 3503"/>
              <a:gd name="T17" fmla="*/ 12 h 2297"/>
              <a:gd name="T18" fmla="*/ 1991 w 3503"/>
              <a:gd name="T19" fmla="*/ 0 h 2297"/>
              <a:gd name="T20" fmla="*/ 2142 w 3503"/>
              <a:gd name="T21" fmla="*/ 6 h 2297"/>
              <a:gd name="T22" fmla="*/ 2258 w 3503"/>
              <a:gd name="T23" fmla="*/ 28 h 2297"/>
              <a:gd name="T24" fmla="*/ 2729 w 3503"/>
              <a:gd name="T25" fmla="*/ 148 h 2297"/>
              <a:gd name="T26" fmla="*/ 3189 w 3503"/>
              <a:gd name="T27" fmla="*/ 322 h 2297"/>
              <a:gd name="T28" fmla="*/ 3503 w 3503"/>
              <a:gd name="T29" fmla="*/ 460 h 2297"/>
              <a:gd name="T30" fmla="*/ 3440 w 3503"/>
              <a:gd name="T31" fmla="*/ 515 h 2297"/>
              <a:gd name="T32" fmla="*/ 3379 w 3503"/>
              <a:gd name="T33" fmla="*/ 685 h 2297"/>
              <a:gd name="T34" fmla="*/ 3374 w 3503"/>
              <a:gd name="T35" fmla="*/ 707 h 2297"/>
              <a:gd name="T36" fmla="*/ 3330 w 3503"/>
              <a:gd name="T37" fmla="*/ 1019 h 2297"/>
              <a:gd name="T38" fmla="*/ 3324 w 3503"/>
              <a:gd name="T39" fmla="*/ 1164 h 2297"/>
              <a:gd name="T40" fmla="*/ 3337 w 3503"/>
              <a:gd name="T41" fmla="*/ 1310 h 2297"/>
              <a:gd name="T42" fmla="*/ 3361 w 3503"/>
              <a:gd name="T43" fmla="*/ 1631 h 2297"/>
              <a:gd name="T44" fmla="*/ 3397 w 3503"/>
              <a:gd name="T45" fmla="*/ 1777 h 2297"/>
              <a:gd name="T46" fmla="*/ 3494 w 3503"/>
              <a:gd name="T47" fmla="*/ 1923 h 2297"/>
              <a:gd name="T48" fmla="*/ 3326 w 3503"/>
              <a:gd name="T49" fmla="*/ 1965 h 2297"/>
              <a:gd name="T50" fmla="*/ 3116 w 3503"/>
              <a:gd name="T51" fmla="*/ 2012 h 2297"/>
              <a:gd name="T52" fmla="*/ 2479 w 3503"/>
              <a:gd name="T53" fmla="*/ 2160 h 2297"/>
              <a:gd name="T54" fmla="*/ 2055 w 3503"/>
              <a:gd name="T55" fmla="*/ 2252 h 2297"/>
              <a:gd name="T56" fmla="*/ 1732 w 3503"/>
              <a:gd name="T57" fmla="*/ 2297 h 2297"/>
              <a:gd name="T58" fmla="*/ 1583 w 3503"/>
              <a:gd name="T59" fmla="*/ 2292 h 2297"/>
              <a:gd name="T60" fmla="*/ 1446 w 3503"/>
              <a:gd name="T61" fmla="*/ 2270 h 2297"/>
              <a:gd name="T62" fmla="*/ 1347 w 3503"/>
              <a:gd name="T63" fmla="*/ 2238 h 2297"/>
              <a:gd name="T64" fmla="*/ 1254 w 3503"/>
              <a:gd name="T65" fmla="*/ 2213 h 2297"/>
              <a:gd name="T66" fmla="*/ 1151 w 3503"/>
              <a:gd name="T67" fmla="*/ 2187 h 2297"/>
              <a:gd name="T68" fmla="*/ 883 w 3503"/>
              <a:gd name="T69" fmla="*/ 2116 h 2297"/>
              <a:gd name="T70" fmla="*/ 699 w 3503"/>
              <a:gd name="T71" fmla="*/ 2049 h 2297"/>
              <a:gd name="T72" fmla="*/ 469 w 3503"/>
              <a:gd name="T73" fmla="*/ 1957 h 2297"/>
              <a:gd name="T74" fmla="*/ 284 w 3503"/>
              <a:gd name="T75" fmla="*/ 1884 h 2297"/>
              <a:gd name="T76" fmla="*/ 155 w 3503"/>
              <a:gd name="T77" fmla="*/ 1820 h 2297"/>
              <a:gd name="T78" fmla="*/ 123 w 3503"/>
              <a:gd name="T79" fmla="*/ 1791 h 2297"/>
              <a:gd name="T80" fmla="*/ 90 w 3503"/>
              <a:gd name="T81" fmla="*/ 1749 h 2297"/>
              <a:gd name="T82" fmla="*/ 54 w 3503"/>
              <a:gd name="T83" fmla="*/ 1668 h 2297"/>
              <a:gd name="T84" fmla="*/ 24 w 3503"/>
              <a:gd name="T85" fmla="*/ 1557 h 2297"/>
              <a:gd name="T86" fmla="*/ 15 w 3503"/>
              <a:gd name="T87" fmla="*/ 1476 h 2297"/>
              <a:gd name="T88" fmla="*/ 9 w 3503"/>
              <a:gd name="T89" fmla="*/ 1422 h 2297"/>
              <a:gd name="T90" fmla="*/ 3 w 3503"/>
              <a:gd name="T91" fmla="*/ 1359 h 2297"/>
              <a:gd name="T92" fmla="*/ 0 w 3503"/>
              <a:gd name="T93" fmla="*/ 1266 h 2297"/>
              <a:gd name="T94" fmla="*/ 3 w 3503"/>
              <a:gd name="T95" fmla="*/ 1158 h 2297"/>
              <a:gd name="T96" fmla="*/ 9 w 3503"/>
              <a:gd name="T97" fmla="*/ 1068 h 2297"/>
              <a:gd name="T98" fmla="*/ 26 w 3503"/>
              <a:gd name="T99" fmla="*/ 928 h 2297"/>
              <a:gd name="T100" fmla="*/ 48 w 3503"/>
              <a:gd name="T101" fmla="*/ 837 h 2297"/>
              <a:gd name="T102" fmla="*/ 75 w 3503"/>
              <a:gd name="T103" fmla="*/ 765 h 2297"/>
              <a:gd name="T104" fmla="*/ 132 w 3503"/>
              <a:gd name="T105" fmla="*/ 669 h 2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03" h="2297">
                <a:moveTo>
                  <a:pt x="132" y="669"/>
                </a:moveTo>
                <a:lnTo>
                  <a:pt x="498" y="591"/>
                </a:lnTo>
                <a:lnTo>
                  <a:pt x="780" y="525"/>
                </a:lnTo>
                <a:lnTo>
                  <a:pt x="1035" y="428"/>
                </a:lnTo>
                <a:lnTo>
                  <a:pt x="1305" y="279"/>
                </a:lnTo>
                <a:lnTo>
                  <a:pt x="1461" y="189"/>
                </a:lnTo>
                <a:lnTo>
                  <a:pt x="1644" y="105"/>
                </a:lnTo>
                <a:lnTo>
                  <a:pt x="1732" y="65"/>
                </a:lnTo>
                <a:lnTo>
                  <a:pt x="1863" y="12"/>
                </a:lnTo>
                <a:lnTo>
                  <a:pt x="1991" y="0"/>
                </a:lnTo>
                <a:lnTo>
                  <a:pt x="2142" y="6"/>
                </a:lnTo>
                <a:lnTo>
                  <a:pt x="2258" y="28"/>
                </a:lnTo>
                <a:lnTo>
                  <a:pt x="2729" y="148"/>
                </a:lnTo>
                <a:lnTo>
                  <a:pt x="3189" y="322"/>
                </a:lnTo>
                <a:lnTo>
                  <a:pt x="3503" y="460"/>
                </a:lnTo>
                <a:lnTo>
                  <a:pt x="3440" y="515"/>
                </a:lnTo>
                <a:lnTo>
                  <a:pt x="3379" y="685"/>
                </a:lnTo>
                <a:lnTo>
                  <a:pt x="3374" y="707"/>
                </a:lnTo>
                <a:lnTo>
                  <a:pt x="3330" y="1019"/>
                </a:lnTo>
                <a:lnTo>
                  <a:pt x="3324" y="1164"/>
                </a:lnTo>
                <a:lnTo>
                  <a:pt x="3337" y="1310"/>
                </a:lnTo>
                <a:lnTo>
                  <a:pt x="3361" y="1631"/>
                </a:lnTo>
                <a:lnTo>
                  <a:pt x="3397" y="1777"/>
                </a:lnTo>
                <a:lnTo>
                  <a:pt x="3494" y="1923"/>
                </a:lnTo>
                <a:lnTo>
                  <a:pt x="3326" y="1965"/>
                </a:lnTo>
                <a:lnTo>
                  <a:pt x="3116" y="2012"/>
                </a:lnTo>
                <a:lnTo>
                  <a:pt x="2479" y="2160"/>
                </a:lnTo>
                <a:lnTo>
                  <a:pt x="2055" y="2252"/>
                </a:lnTo>
                <a:lnTo>
                  <a:pt x="1732" y="2297"/>
                </a:lnTo>
                <a:lnTo>
                  <a:pt x="1583" y="2292"/>
                </a:lnTo>
                <a:lnTo>
                  <a:pt x="1446" y="2270"/>
                </a:lnTo>
                <a:cubicBezTo>
                  <a:pt x="1408" y="2261"/>
                  <a:pt x="1379" y="2248"/>
                  <a:pt x="1347" y="2238"/>
                </a:cubicBezTo>
                <a:cubicBezTo>
                  <a:pt x="1315" y="2228"/>
                  <a:pt x="1287" y="2222"/>
                  <a:pt x="1254" y="2213"/>
                </a:cubicBezTo>
                <a:lnTo>
                  <a:pt x="1151" y="2187"/>
                </a:lnTo>
                <a:lnTo>
                  <a:pt x="883" y="2116"/>
                </a:lnTo>
                <a:lnTo>
                  <a:pt x="699" y="2049"/>
                </a:lnTo>
                <a:lnTo>
                  <a:pt x="469" y="1957"/>
                </a:lnTo>
                <a:lnTo>
                  <a:pt x="284" y="1884"/>
                </a:lnTo>
                <a:lnTo>
                  <a:pt x="155" y="1820"/>
                </a:lnTo>
                <a:lnTo>
                  <a:pt x="123" y="1791"/>
                </a:lnTo>
                <a:lnTo>
                  <a:pt x="90" y="1749"/>
                </a:lnTo>
                <a:lnTo>
                  <a:pt x="54" y="1668"/>
                </a:lnTo>
                <a:lnTo>
                  <a:pt x="24" y="1557"/>
                </a:lnTo>
                <a:lnTo>
                  <a:pt x="15" y="1476"/>
                </a:lnTo>
                <a:lnTo>
                  <a:pt x="9" y="1422"/>
                </a:lnTo>
                <a:lnTo>
                  <a:pt x="3" y="1359"/>
                </a:lnTo>
                <a:lnTo>
                  <a:pt x="0" y="1266"/>
                </a:lnTo>
                <a:lnTo>
                  <a:pt x="3" y="1158"/>
                </a:lnTo>
                <a:lnTo>
                  <a:pt x="9" y="1068"/>
                </a:lnTo>
                <a:lnTo>
                  <a:pt x="26" y="928"/>
                </a:lnTo>
                <a:lnTo>
                  <a:pt x="48" y="837"/>
                </a:lnTo>
                <a:lnTo>
                  <a:pt x="75" y="765"/>
                </a:lnTo>
                <a:lnTo>
                  <a:pt x="132" y="669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2549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904" name="Arc 56"/>
          <p:cNvSpPr>
            <a:spLocks/>
          </p:cNvSpPr>
          <p:nvPr/>
        </p:nvSpPr>
        <p:spPr bwMode="auto">
          <a:xfrm>
            <a:off x="5386388" y="4918225"/>
            <a:ext cx="355600" cy="369332"/>
          </a:xfrm>
          <a:custGeom>
            <a:avLst/>
            <a:gdLst>
              <a:gd name="G0" fmla="+- 0 0 0"/>
              <a:gd name="G1" fmla="+- 21431 0 0"/>
              <a:gd name="G2" fmla="+- 21600 0 0"/>
              <a:gd name="T0" fmla="*/ 2700 w 21600"/>
              <a:gd name="T1" fmla="*/ 0 h 42732"/>
              <a:gd name="T2" fmla="*/ 3584 w 21600"/>
              <a:gd name="T3" fmla="*/ 42732 h 42732"/>
              <a:gd name="T4" fmla="*/ 0 w 21600"/>
              <a:gd name="T5" fmla="*/ 21431 h 4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732" fill="none" extrusionOk="0">
                <a:moveTo>
                  <a:pt x="2699" y="0"/>
                </a:moveTo>
                <a:cubicBezTo>
                  <a:pt x="13499" y="1361"/>
                  <a:pt x="21600" y="10545"/>
                  <a:pt x="21600" y="21431"/>
                </a:cubicBezTo>
                <a:cubicBezTo>
                  <a:pt x="21600" y="31977"/>
                  <a:pt x="13984" y="40981"/>
                  <a:pt x="3583" y="42731"/>
                </a:cubicBezTo>
              </a:path>
              <a:path w="21600" h="42732" stroke="0" extrusionOk="0">
                <a:moveTo>
                  <a:pt x="2699" y="0"/>
                </a:moveTo>
                <a:cubicBezTo>
                  <a:pt x="13499" y="1361"/>
                  <a:pt x="21600" y="10545"/>
                  <a:pt x="21600" y="21431"/>
                </a:cubicBezTo>
                <a:cubicBezTo>
                  <a:pt x="21600" y="31977"/>
                  <a:pt x="13984" y="40981"/>
                  <a:pt x="3583" y="42731"/>
                </a:cubicBezTo>
                <a:lnTo>
                  <a:pt x="0" y="21431"/>
                </a:lnTo>
                <a:close/>
              </a:path>
            </a:pathLst>
          </a:custGeom>
          <a:noFill/>
          <a:ln w="19050">
            <a:solidFill>
              <a:srgbClr val="00CC66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6905" name="Text Box 57"/>
          <p:cNvSpPr txBox="1">
            <a:spLocks noChangeArrowheads="1"/>
          </p:cNvSpPr>
          <p:nvPr/>
        </p:nvSpPr>
        <p:spPr bwMode="auto">
          <a:xfrm>
            <a:off x="5308601" y="4971128"/>
            <a:ext cx="53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6906" name="Text Box 58"/>
          <p:cNvSpPr txBox="1">
            <a:spLocks noChangeArrowheads="1"/>
          </p:cNvSpPr>
          <p:nvPr/>
        </p:nvSpPr>
        <p:spPr bwMode="auto">
          <a:xfrm>
            <a:off x="7748588" y="4512341"/>
            <a:ext cx="7429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5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endParaRPr kumimoji="1"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6907" name="Freeform 59"/>
          <p:cNvSpPr>
            <a:spLocks/>
          </p:cNvSpPr>
          <p:nvPr/>
        </p:nvSpPr>
        <p:spPr bwMode="auto">
          <a:xfrm>
            <a:off x="5502275" y="4877745"/>
            <a:ext cx="184731" cy="369332"/>
          </a:xfrm>
          <a:custGeom>
            <a:avLst/>
            <a:gdLst>
              <a:gd name="T0" fmla="*/ 0 w 1"/>
              <a:gd name="T1" fmla="*/ 27 h 27"/>
              <a:gd name="T2" fmla="*/ 0 w 1"/>
              <a:gd name="T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7">
                <a:moveTo>
                  <a:pt x="0" y="27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908" name="Oval 60"/>
          <p:cNvSpPr>
            <a:spLocks noChangeArrowheads="1"/>
          </p:cNvSpPr>
          <p:nvPr/>
        </p:nvSpPr>
        <p:spPr bwMode="auto">
          <a:xfrm>
            <a:off x="10439400" y="3867816"/>
            <a:ext cx="623888" cy="2309812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909" name="Text Box 61"/>
          <p:cNvSpPr txBox="1">
            <a:spLocks noChangeArrowheads="1"/>
          </p:cNvSpPr>
          <p:nvPr/>
        </p:nvSpPr>
        <p:spPr bwMode="auto">
          <a:xfrm>
            <a:off x="10439401" y="5053678"/>
            <a:ext cx="64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kumimoji="1"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6910" name="Line 62"/>
          <p:cNvSpPr>
            <a:spLocks noChangeShapeType="1"/>
          </p:cNvSpPr>
          <p:nvPr/>
        </p:nvSpPr>
        <p:spPr bwMode="auto">
          <a:xfrm>
            <a:off x="10764838" y="5058441"/>
            <a:ext cx="298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718F-124B-499E-BC58-DE5842036231}" type="datetime11">
              <a:rPr lang="zh-CN" altLang="en-US" smtClean="0"/>
              <a:t>13:21:51</a:t>
            </a:fld>
            <a:endParaRPr lang="en-US" altLang="zh-CN"/>
          </a:p>
        </p:txBody>
      </p: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1442781" y="933839"/>
            <a:ext cx="4946908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ED7D3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2400" dirty="0">
                <a:solidFill>
                  <a:srgbClr val="ED7D3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平行截面面积为已知的立体的体积</a:t>
            </a:r>
          </a:p>
        </p:txBody>
      </p:sp>
      <p:sp>
        <p:nvSpPr>
          <p:cNvPr id="67" name="Rectangle 440"/>
          <p:cNvSpPr>
            <a:spLocks noChangeArrowheads="1"/>
          </p:cNvSpPr>
          <p:nvPr/>
        </p:nvSpPr>
        <p:spPr bwMode="auto">
          <a:xfrm>
            <a:off x="754538" y="471406"/>
            <a:ext cx="1506882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 smtClean="0">
                <a:solidFill>
                  <a:srgbClr val="0070C0"/>
                </a:solidFill>
                <a:ea typeface="楷体_GB2312" pitchFamily="49" charset="-122"/>
              </a:rPr>
              <a:t>二、体积</a:t>
            </a:r>
            <a:endParaRPr lang="zh-CN" altLang="en-US" sz="2400" b="1" dirty="0">
              <a:solidFill>
                <a:srgbClr val="0070C0"/>
              </a:solidFill>
              <a:ea typeface="楷体_GB2312" pitchFamily="49" charset="-122"/>
            </a:endParaRPr>
          </a:p>
        </p:txBody>
      </p:sp>
      <p:sp>
        <p:nvSpPr>
          <p:cNvPr id="68" name="Text Box 10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6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0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20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6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6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6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6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20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withGroup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20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20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0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0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0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0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0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0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0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0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2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0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20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0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9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06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06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19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build="p" autoUpdateAnimBg="0"/>
      <p:bldP spid="206851" grpId="0" build="p" autoUpdateAnimBg="0"/>
      <p:bldP spid="206853" grpId="0" build="p" autoUpdateAnimBg="0"/>
      <p:bldP spid="206871" grpId="0" autoUpdateAnimBg="0"/>
      <p:bldP spid="206873" grpId="0" autoUpdateAnimBg="0"/>
      <p:bldP spid="206874" grpId="0" animBg="1" autoUpdateAnimBg="0"/>
      <p:bldP spid="206875" grpId="0" autoUpdateAnimBg="0"/>
      <p:bldP spid="206877" grpId="0" autoUpdateAnimBg="0"/>
      <p:bldP spid="206905" grpId="0" autoUpdateAnimBg="0"/>
      <p:bldP spid="206906" grpId="0" autoUpdateAnimBg="0"/>
      <p:bldP spid="20690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93" name="Text Box 21"/>
          <p:cNvSpPr txBox="1">
            <a:spLocks noChangeArrowheads="1"/>
          </p:cNvSpPr>
          <p:nvPr/>
        </p:nvSpPr>
        <p:spPr bwMode="auto">
          <a:xfrm>
            <a:off x="2130362" y="1463115"/>
            <a:ext cx="92196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半径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的正圆柱体被通过其底的直径并与底面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成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角的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平面所截，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得一圆柱楔。求其体积。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332F-3E07-426B-B332-B85BA90C6CAC}" type="datetime11">
              <a:rPr lang="zh-CN" altLang="en-US" smtClean="0"/>
              <a:t>13:21:51</a:t>
            </a:fld>
            <a:endParaRPr lang="en-US" altLang="zh-CN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1442781" y="933839"/>
            <a:ext cx="4946908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ED7D3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2400" dirty="0">
                <a:solidFill>
                  <a:srgbClr val="ED7D3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平行截面面积为已知的立体的体积</a:t>
            </a:r>
          </a:p>
        </p:txBody>
      </p:sp>
      <p:sp>
        <p:nvSpPr>
          <p:cNvPr id="26" name="Rectangle 440"/>
          <p:cNvSpPr>
            <a:spLocks noChangeArrowheads="1"/>
          </p:cNvSpPr>
          <p:nvPr/>
        </p:nvSpPr>
        <p:spPr bwMode="auto">
          <a:xfrm>
            <a:off x="754538" y="471406"/>
            <a:ext cx="1506882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 smtClean="0">
                <a:solidFill>
                  <a:srgbClr val="0070C0"/>
                </a:solidFill>
                <a:ea typeface="楷体_GB2312" pitchFamily="49" charset="-122"/>
              </a:rPr>
              <a:t>二、体积</a:t>
            </a:r>
            <a:endParaRPr lang="zh-CN" altLang="en-US" sz="2400" b="1" dirty="0">
              <a:solidFill>
                <a:srgbClr val="0070C0"/>
              </a:solidFill>
              <a:ea typeface="楷体_GB2312" pitchFamily="49" charset="-122"/>
            </a:endParaRPr>
          </a:p>
        </p:txBody>
      </p:sp>
      <p:sp>
        <p:nvSpPr>
          <p:cNvPr id="27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291439" y="1467183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9</a:t>
            </a:r>
            <a:endParaRPr lang="zh-CN" altLang="en-US" sz="2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291439" y="2450143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30" name="Freeform 2"/>
          <p:cNvSpPr>
            <a:spLocks/>
          </p:cNvSpPr>
          <p:nvPr/>
        </p:nvSpPr>
        <p:spPr bwMode="auto">
          <a:xfrm>
            <a:off x="7766973" y="3488368"/>
            <a:ext cx="1960563" cy="3213100"/>
          </a:xfrm>
          <a:custGeom>
            <a:avLst/>
            <a:gdLst>
              <a:gd name="T0" fmla="*/ 0 w 1235"/>
              <a:gd name="T1" fmla="*/ 0 h 2024"/>
              <a:gd name="T2" fmla="*/ 1235 w 1235"/>
              <a:gd name="T3" fmla="*/ 2024 h 20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35" h="2024">
                <a:moveTo>
                  <a:pt x="0" y="0"/>
                </a:moveTo>
                <a:lnTo>
                  <a:pt x="1235" y="2024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Freeform 3" descr="球体"/>
          <p:cNvSpPr>
            <a:spLocks/>
          </p:cNvSpPr>
          <p:nvPr/>
        </p:nvSpPr>
        <p:spPr bwMode="auto">
          <a:xfrm>
            <a:off x="7887623" y="2556506"/>
            <a:ext cx="3387725" cy="3632200"/>
          </a:xfrm>
          <a:custGeom>
            <a:avLst/>
            <a:gdLst>
              <a:gd name="T0" fmla="*/ 0 w 2134"/>
              <a:gd name="T1" fmla="*/ 719 h 2288"/>
              <a:gd name="T2" fmla="*/ 1223 w 2134"/>
              <a:gd name="T3" fmla="*/ 108 h 2288"/>
              <a:gd name="T4" fmla="*/ 2014 w 2134"/>
              <a:gd name="T5" fmla="*/ 144 h 2288"/>
              <a:gd name="T6" fmla="*/ 1941 w 2134"/>
              <a:gd name="T7" fmla="*/ 972 h 2288"/>
              <a:gd name="T8" fmla="*/ 960 w 2134"/>
              <a:gd name="T9" fmla="*/ 2288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4" h="2288">
                <a:moveTo>
                  <a:pt x="0" y="719"/>
                </a:moveTo>
                <a:cubicBezTo>
                  <a:pt x="204" y="617"/>
                  <a:pt x="887" y="204"/>
                  <a:pt x="1223" y="108"/>
                </a:cubicBezTo>
                <a:cubicBezTo>
                  <a:pt x="1559" y="12"/>
                  <a:pt x="1894" y="0"/>
                  <a:pt x="2014" y="144"/>
                </a:cubicBezTo>
                <a:cubicBezTo>
                  <a:pt x="2134" y="288"/>
                  <a:pt x="2117" y="615"/>
                  <a:pt x="1941" y="972"/>
                </a:cubicBezTo>
                <a:cubicBezTo>
                  <a:pt x="1765" y="1329"/>
                  <a:pt x="1164" y="2014"/>
                  <a:pt x="960" y="2288"/>
                </a:cubicBezTo>
              </a:path>
            </a:pathLst>
          </a:custGeom>
          <a:pattFill prst="sphere">
            <a:fgClr>
              <a:srgbClr val="FFCC99"/>
            </a:fgClr>
            <a:bgClr>
              <a:srgbClr val="FFFF00"/>
            </a:bgClr>
          </a:pattFill>
          <a:ln w="38100" cap="flat" cmpd="sng">
            <a:solidFill>
              <a:srgbClr val="BBE0E3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8351173" y="471709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1701188" y="4752652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endParaRPr kumimoji="1" lang="en-US" altLang="zh-CN" sz="2400" b="1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1161048" y="4926643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 smtClean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kumimoji="1" lang="en-US" altLang="zh-CN" sz="2000" b="1" smtClean="0">
              <a:solidFill>
                <a:srgbClr val="0099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" name="Freeform 7"/>
          <p:cNvSpPr>
            <a:spLocks/>
          </p:cNvSpPr>
          <p:nvPr/>
        </p:nvSpPr>
        <p:spPr bwMode="auto">
          <a:xfrm>
            <a:off x="7895561" y="3709031"/>
            <a:ext cx="1506537" cy="2459037"/>
          </a:xfrm>
          <a:custGeom>
            <a:avLst/>
            <a:gdLst>
              <a:gd name="T0" fmla="*/ 0 w 949"/>
              <a:gd name="T1" fmla="*/ 0 h 1549"/>
              <a:gd name="T2" fmla="*/ 949 w 949"/>
              <a:gd name="T3" fmla="*/ 1549 h 15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49" h="1549">
                <a:moveTo>
                  <a:pt x="0" y="0"/>
                </a:moveTo>
                <a:lnTo>
                  <a:pt x="949" y="1549"/>
                </a:lnTo>
              </a:path>
            </a:pathLst>
          </a:custGeom>
          <a:noFill/>
          <a:ln w="38100" cap="flat" cmpd="sng">
            <a:solidFill>
              <a:srgbClr val="BBE0E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9249698" y="645064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7436773" y="3555043"/>
            <a:ext cx="481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–</a:t>
            </a:r>
            <a:r>
              <a:rPr kumimoji="1" lang="en-US" altLang="zh-CN" sz="2000" b="1" i="1" smtClean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kumimoji="1" lang="en-US" altLang="zh-CN" sz="2000" b="1" smtClean="0">
              <a:solidFill>
                <a:srgbClr val="0099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9144923" y="608551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 dirty="0" smtClean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kumimoji="1" lang="en-US" altLang="zh-CN" sz="2000" b="1" dirty="0" smtClean="0">
              <a:solidFill>
                <a:srgbClr val="0099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" name="Arc 11"/>
          <p:cNvSpPr>
            <a:spLocks/>
          </p:cNvSpPr>
          <p:nvPr/>
        </p:nvSpPr>
        <p:spPr bwMode="auto">
          <a:xfrm>
            <a:off x="7911436" y="3661406"/>
            <a:ext cx="3257550" cy="1279525"/>
          </a:xfrm>
          <a:custGeom>
            <a:avLst/>
            <a:gdLst>
              <a:gd name="G0" fmla="+- 6213 0 0"/>
              <a:gd name="G1" fmla="+- 21600 0 0"/>
              <a:gd name="G2" fmla="+- 21600 0 0"/>
              <a:gd name="T0" fmla="*/ 0 w 27813"/>
              <a:gd name="T1" fmla="*/ 913 h 21600"/>
              <a:gd name="T2" fmla="*/ 27813 w 27813"/>
              <a:gd name="T3" fmla="*/ 21600 h 21600"/>
              <a:gd name="T4" fmla="*/ 6213 w 278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13" h="21600" fill="none" extrusionOk="0">
                <a:moveTo>
                  <a:pt x="-1" y="912"/>
                </a:moveTo>
                <a:cubicBezTo>
                  <a:pt x="2015" y="307"/>
                  <a:pt x="4108" y="0"/>
                  <a:pt x="6213" y="0"/>
                </a:cubicBezTo>
                <a:cubicBezTo>
                  <a:pt x="18142" y="0"/>
                  <a:pt x="27813" y="9670"/>
                  <a:pt x="27813" y="21600"/>
                </a:cubicBezTo>
              </a:path>
              <a:path w="27813" h="21600" stroke="0" extrusionOk="0">
                <a:moveTo>
                  <a:pt x="-1" y="912"/>
                </a:moveTo>
                <a:cubicBezTo>
                  <a:pt x="2015" y="307"/>
                  <a:pt x="4108" y="0"/>
                  <a:pt x="6213" y="0"/>
                </a:cubicBezTo>
                <a:cubicBezTo>
                  <a:pt x="18142" y="0"/>
                  <a:pt x="27813" y="9670"/>
                  <a:pt x="27813" y="21600"/>
                </a:cubicBezTo>
                <a:lnTo>
                  <a:pt x="6213" y="21600"/>
                </a:lnTo>
                <a:close/>
              </a:path>
            </a:pathLst>
          </a:custGeom>
          <a:noFill/>
          <a:ln w="38100" cap="rnd">
            <a:solidFill>
              <a:srgbClr val="BBE0E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Arc 12"/>
          <p:cNvSpPr>
            <a:spLocks/>
          </p:cNvSpPr>
          <p:nvPr/>
        </p:nvSpPr>
        <p:spPr bwMode="auto">
          <a:xfrm>
            <a:off x="8652798" y="4910768"/>
            <a:ext cx="2530475" cy="1252538"/>
          </a:xfrm>
          <a:custGeom>
            <a:avLst/>
            <a:gdLst>
              <a:gd name="G0" fmla="+- 0 0 0"/>
              <a:gd name="G1" fmla="+- 472 0 0"/>
              <a:gd name="G2" fmla="+- 21600 0 0"/>
              <a:gd name="T0" fmla="*/ 21595 w 21600"/>
              <a:gd name="T1" fmla="*/ 0 h 21137"/>
              <a:gd name="T2" fmla="*/ 6288 w 21600"/>
              <a:gd name="T3" fmla="*/ 21137 h 21137"/>
              <a:gd name="T4" fmla="*/ 0 w 21600"/>
              <a:gd name="T5" fmla="*/ 472 h 2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137" fill="none" extrusionOk="0">
                <a:moveTo>
                  <a:pt x="21594" y="0"/>
                </a:moveTo>
                <a:cubicBezTo>
                  <a:pt x="21598" y="157"/>
                  <a:pt x="21600" y="314"/>
                  <a:pt x="21600" y="472"/>
                </a:cubicBezTo>
                <a:cubicBezTo>
                  <a:pt x="21600" y="9979"/>
                  <a:pt x="15383" y="18368"/>
                  <a:pt x="6287" y="21136"/>
                </a:cubicBezTo>
              </a:path>
              <a:path w="21600" h="21137" stroke="0" extrusionOk="0">
                <a:moveTo>
                  <a:pt x="21594" y="0"/>
                </a:moveTo>
                <a:cubicBezTo>
                  <a:pt x="21598" y="157"/>
                  <a:pt x="21600" y="314"/>
                  <a:pt x="21600" y="472"/>
                </a:cubicBezTo>
                <a:cubicBezTo>
                  <a:pt x="21600" y="9979"/>
                  <a:pt x="15383" y="18368"/>
                  <a:pt x="6287" y="21136"/>
                </a:cubicBezTo>
                <a:lnTo>
                  <a:pt x="0" y="472"/>
                </a:lnTo>
                <a:close/>
              </a:path>
            </a:pathLst>
          </a:custGeom>
          <a:noFill/>
          <a:ln w="38100">
            <a:solidFill>
              <a:srgbClr val="BBE0E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Freeform 14"/>
          <p:cNvSpPr>
            <a:spLocks/>
          </p:cNvSpPr>
          <p:nvPr/>
        </p:nvSpPr>
        <p:spPr bwMode="auto">
          <a:xfrm>
            <a:off x="9400511" y="3250243"/>
            <a:ext cx="1801812" cy="2932113"/>
          </a:xfrm>
          <a:custGeom>
            <a:avLst/>
            <a:gdLst>
              <a:gd name="T0" fmla="*/ 0 w 1135"/>
              <a:gd name="T1" fmla="*/ 1847 h 1847"/>
              <a:gd name="T2" fmla="*/ 321 w 1135"/>
              <a:gd name="T3" fmla="*/ 1433 h 1847"/>
              <a:gd name="T4" fmla="*/ 517 w 1135"/>
              <a:gd name="T5" fmla="*/ 1184 h 1847"/>
              <a:gd name="T6" fmla="*/ 619 w 1135"/>
              <a:gd name="T7" fmla="*/ 1050 h 1847"/>
              <a:gd name="T8" fmla="*/ 718 w 1135"/>
              <a:gd name="T9" fmla="*/ 918 h 1847"/>
              <a:gd name="T10" fmla="*/ 810 w 1135"/>
              <a:gd name="T11" fmla="*/ 785 h 1847"/>
              <a:gd name="T12" fmla="*/ 897 w 1135"/>
              <a:gd name="T13" fmla="*/ 636 h 1847"/>
              <a:gd name="T14" fmla="*/ 973 w 1135"/>
              <a:gd name="T15" fmla="*/ 488 h 1847"/>
              <a:gd name="T16" fmla="*/ 1049 w 1135"/>
              <a:gd name="T17" fmla="*/ 284 h 1847"/>
              <a:gd name="T18" fmla="*/ 1102 w 1135"/>
              <a:gd name="T19" fmla="*/ 159 h 1847"/>
              <a:gd name="T20" fmla="*/ 1123 w 1135"/>
              <a:gd name="T21" fmla="*/ 69 h 1847"/>
              <a:gd name="T22" fmla="*/ 1135 w 1135"/>
              <a:gd name="T23" fmla="*/ 0 h 1847"/>
              <a:gd name="T24" fmla="*/ 1135 w 1135"/>
              <a:gd name="T25" fmla="*/ 1077 h 1847"/>
              <a:gd name="T26" fmla="*/ 1090 w 1135"/>
              <a:gd name="T27" fmla="*/ 1233 h 1847"/>
              <a:gd name="T28" fmla="*/ 1045 w 1135"/>
              <a:gd name="T29" fmla="*/ 1322 h 1847"/>
              <a:gd name="T30" fmla="*/ 991 w 1135"/>
              <a:gd name="T31" fmla="*/ 1389 h 1847"/>
              <a:gd name="T32" fmla="*/ 918 w 1135"/>
              <a:gd name="T33" fmla="*/ 1466 h 1847"/>
              <a:gd name="T34" fmla="*/ 858 w 1135"/>
              <a:gd name="T35" fmla="*/ 1515 h 1847"/>
              <a:gd name="T36" fmla="*/ 766 w 1135"/>
              <a:gd name="T37" fmla="*/ 1578 h 1847"/>
              <a:gd name="T38" fmla="*/ 691 w 1135"/>
              <a:gd name="T39" fmla="*/ 1622 h 1847"/>
              <a:gd name="T40" fmla="*/ 597 w 1135"/>
              <a:gd name="T41" fmla="*/ 1668 h 1847"/>
              <a:gd name="T42" fmla="*/ 474 w 1135"/>
              <a:gd name="T43" fmla="*/ 1716 h 1847"/>
              <a:gd name="T44" fmla="*/ 340 w 1135"/>
              <a:gd name="T45" fmla="*/ 1761 h 1847"/>
              <a:gd name="T46" fmla="*/ 196 w 1135"/>
              <a:gd name="T47" fmla="*/ 1800 h 1847"/>
              <a:gd name="T48" fmla="*/ 69 w 1135"/>
              <a:gd name="T49" fmla="*/ 1827 h 1847"/>
              <a:gd name="T50" fmla="*/ 0 w 1135"/>
              <a:gd name="T51" fmla="*/ 1847 h 1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35" h="1847">
                <a:moveTo>
                  <a:pt x="0" y="1847"/>
                </a:moveTo>
                <a:lnTo>
                  <a:pt x="321" y="1433"/>
                </a:lnTo>
                <a:lnTo>
                  <a:pt x="517" y="1184"/>
                </a:lnTo>
                <a:lnTo>
                  <a:pt x="619" y="1050"/>
                </a:lnTo>
                <a:lnTo>
                  <a:pt x="718" y="918"/>
                </a:lnTo>
                <a:lnTo>
                  <a:pt x="810" y="785"/>
                </a:lnTo>
                <a:lnTo>
                  <a:pt x="897" y="636"/>
                </a:lnTo>
                <a:lnTo>
                  <a:pt x="973" y="488"/>
                </a:lnTo>
                <a:lnTo>
                  <a:pt x="1049" y="284"/>
                </a:lnTo>
                <a:lnTo>
                  <a:pt x="1102" y="159"/>
                </a:lnTo>
                <a:lnTo>
                  <a:pt x="1123" y="69"/>
                </a:lnTo>
                <a:lnTo>
                  <a:pt x="1135" y="0"/>
                </a:lnTo>
                <a:lnTo>
                  <a:pt x="1135" y="1077"/>
                </a:lnTo>
                <a:lnTo>
                  <a:pt x="1090" y="1233"/>
                </a:lnTo>
                <a:lnTo>
                  <a:pt x="1045" y="1322"/>
                </a:lnTo>
                <a:lnTo>
                  <a:pt x="991" y="1389"/>
                </a:lnTo>
                <a:lnTo>
                  <a:pt x="918" y="1466"/>
                </a:lnTo>
                <a:lnTo>
                  <a:pt x="858" y="1515"/>
                </a:lnTo>
                <a:lnTo>
                  <a:pt x="766" y="1578"/>
                </a:lnTo>
                <a:lnTo>
                  <a:pt x="691" y="1622"/>
                </a:lnTo>
                <a:lnTo>
                  <a:pt x="597" y="1668"/>
                </a:lnTo>
                <a:lnTo>
                  <a:pt x="474" y="1716"/>
                </a:lnTo>
                <a:lnTo>
                  <a:pt x="340" y="1761"/>
                </a:lnTo>
                <a:lnTo>
                  <a:pt x="196" y="1800"/>
                </a:lnTo>
                <a:lnTo>
                  <a:pt x="69" y="1827"/>
                </a:lnTo>
                <a:lnTo>
                  <a:pt x="0" y="1847"/>
                </a:lnTo>
                <a:close/>
              </a:path>
            </a:pathLst>
          </a:custGeom>
          <a:gradFill rotWithShape="0">
            <a:gsLst>
              <a:gs pos="0">
                <a:srgbClr val="BBE0E3"/>
              </a:gs>
              <a:gs pos="50000">
                <a:srgbClr val="FFFFFF"/>
              </a:gs>
              <a:gs pos="100000">
                <a:srgbClr val="BBE0E3"/>
              </a:gs>
            </a:gsLst>
            <a:lin ang="0" scaled="1"/>
          </a:gradFill>
          <a:ln w="28575" cap="flat" cmpd="sng">
            <a:solidFill>
              <a:srgbClr val="BBE0E3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Freeform 15" descr="球体"/>
          <p:cNvSpPr>
            <a:spLocks/>
          </p:cNvSpPr>
          <p:nvPr/>
        </p:nvSpPr>
        <p:spPr bwMode="auto">
          <a:xfrm>
            <a:off x="8649623" y="2869243"/>
            <a:ext cx="2530475" cy="3314700"/>
          </a:xfrm>
          <a:custGeom>
            <a:avLst/>
            <a:gdLst>
              <a:gd name="T0" fmla="*/ 0 w 1594"/>
              <a:gd name="T1" fmla="*/ 1310 h 2088"/>
              <a:gd name="T2" fmla="*/ 477 w 1594"/>
              <a:gd name="T3" fmla="*/ 2088 h 2088"/>
              <a:gd name="T4" fmla="*/ 1154 w 1594"/>
              <a:gd name="T5" fmla="*/ 1208 h 2088"/>
              <a:gd name="T6" fmla="*/ 1272 w 1594"/>
              <a:gd name="T7" fmla="*/ 1041 h 2088"/>
              <a:gd name="T8" fmla="*/ 1362 w 1594"/>
              <a:gd name="T9" fmla="*/ 892 h 2088"/>
              <a:gd name="T10" fmla="*/ 1438 w 1594"/>
              <a:gd name="T11" fmla="*/ 748 h 2088"/>
              <a:gd name="T12" fmla="*/ 1491 w 1594"/>
              <a:gd name="T13" fmla="*/ 639 h 2088"/>
              <a:gd name="T14" fmla="*/ 1533 w 1594"/>
              <a:gd name="T15" fmla="*/ 543 h 2088"/>
              <a:gd name="T16" fmla="*/ 1560 w 1594"/>
              <a:gd name="T17" fmla="*/ 450 h 2088"/>
              <a:gd name="T18" fmla="*/ 1578 w 1594"/>
              <a:gd name="T19" fmla="*/ 369 h 2088"/>
              <a:gd name="T20" fmla="*/ 1590 w 1594"/>
              <a:gd name="T21" fmla="*/ 272 h 2088"/>
              <a:gd name="T22" fmla="*/ 1594 w 1594"/>
              <a:gd name="T23" fmla="*/ 180 h 2088"/>
              <a:gd name="T24" fmla="*/ 1586 w 1594"/>
              <a:gd name="T25" fmla="*/ 84 h 2088"/>
              <a:gd name="T26" fmla="*/ 1566 w 1594"/>
              <a:gd name="T27" fmla="*/ 0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94" h="2088">
                <a:moveTo>
                  <a:pt x="0" y="1310"/>
                </a:moveTo>
                <a:lnTo>
                  <a:pt x="477" y="2088"/>
                </a:lnTo>
                <a:lnTo>
                  <a:pt x="1154" y="1208"/>
                </a:lnTo>
                <a:lnTo>
                  <a:pt x="1272" y="1041"/>
                </a:lnTo>
                <a:lnTo>
                  <a:pt x="1362" y="892"/>
                </a:lnTo>
                <a:lnTo>
                  <a:pt x="1438" y="748"/>
                </a:lnTo>
                <a:lnTo>
                  <a:pt x="1491" y="639"/>
                </a:lnTo>
                <a:lnTo>
                  <a:pt x="1533" y="543"/>
                </a:lnTo>
                <a:lnTo>
                  <a:pt x="1560" y="450"/>
                </a:lnTo>
                <a:lnTo>
                  <a:pt x="1578" y="369"/>
                </a:lnTo>
                <a:lnTo>
                  <a:pt x="1590" y="272"/>
                </a:lnTo>
                <a:lnTo>
                  <a:pt x="1594" y="180"/>
                </a:lnTo>
                <a:lnTo>
                  <a:pt x="1586" y="84"/>
                </a:lnTo>
                <a:lnTo>
                  <a:pt x="1566" y="0"/>
                </a:lnTo>
              </a:path>
            </a:pathLst>
          </a:custGeom>
          <a:pattFill prst="sphere">
            <a:fgClr>
              <a:srgbClr val="FFCC99"/>
            </a:fgClr>
            <a:bgClr>
              <a:srgbClr val="FFFF00"/>
            </a:bgClr>
          </a:pattFill>
          <a:ln w="38100" cap="flat" cmpd="sng">
            <a:solidFill>
              <a:srgbClr val="BBE0E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4" name="Group 16"/>
          <p:cNvGrpSpPr>
            <a:grpSpLocks/>
          </p:cNvGrpSpPr>
          <p:nvPr/>
        </p:nvGrpSpPr>
        <p:grpSpPr bwMode="auto">
          <a:xfrm flipV="1">
            <a:off x="8692569" y="4915190"/>
            <a:ext cx="3040062" cy="68579"/>
            <a:chOff x="2182" y="2994"/>
            <a:chExt cx="3027" cy="3"/>
          </a:xfrm>
        </p:grpSpPr>
        <p:sp>
          <p:nvSpPr>
            <p:cNvPr id="45" name="Freeform 17"/>
            <p:cNvSpPr>
              <a:spLocks/>
            </p:cNvSpPr>
            <p:nvPr/>
          </p:nvSpPr>
          <p:spPr bwMode="auto">
            <a:xfrm flipV="1">
              <a:off x="4690" y="2995"/>
              <a:ext cx="519" cy="2"/>
            </a:xfrm>
            <a:custGeom>
              <a:avLst/>
              <a:gdLst>
                <a:gd name="T0" fmla="*/ 0 w 1555"/>
                <a:gd name="T1" fmla="*/ 0 h 1"/>
                <a:gd name="T2" fmla="*/ 1555 w 155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55" h="1">
                  <a:moveTo>
                    <a:pt x="0" y="0"/>
                  </a:moveTo>
                  <a:lnTo>
                    <a:pt x="1555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2182" y="2994"/>
              <a:ext cx="1486" cy="2"/>
            </a:xfrm>
            <a:custGeom>
              <a:avLst/>
              <a:gdLst>
                <a:gd name="T0" fmla="*/ 0 w 1486"/>
                <a:gd name="T1" fmla="*/ 0 h 2"/>
                <a:gd name="T2" fmla="*/ 1486 w 1486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6" h="2">
                  <a:moveTo>
                    <a:pt x="0" y="0"/>
                  </a:moveTo>
                  <a:lnTo>
                    <a:pt x="1486" y="2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Arc 19"/>
          <p:cNvSpPr>
            <a:spLocks/>
          </p:cNvSpPr>
          <p:nvPr/>
        </p:nvSpPr>
        <p:spPr bwMode="auto">
          <a:xfrm>
            <a:off x="8644861" y="3855081"/>
            <a:ext cx="2162175" cy="1089025"/>
          </a:xfrm>
          <a:custGeom>
            <a:avLst/>
            <a:gdLst>
              <a:gd name="G0" fmla="+- 0 0 0"/>
              <a:gd name="G1" fmla="+- 18393 0 0"/>
              <a:gd name="G2" fmla="+- 21600 0 0"/>
              <a:gd name="T0" fmla="*/ 11325 w 18459"/>
              <a:gd name="T1" fmla="*/ 0 h 18393"/>
              <a:gd name="T2" fmla="*/ 18459 w 18459"/>
              <a:gd name="T3" fmla="*/ 7176 h 18393"/>
              <a:gd name="T4" fmla="*/ 0 w 18459"/>
              <a:gd name="T5" fmla="*/ 18393 h 18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459" h="18393" fill="none" extrusionOk="0">
                <a:moveTo>
                  <a:pt x="11325" y="-1"/>
                </a:moveTo>
                <a:cubicBezTo>
                  <a:pt x="14237" y="1793"/>
                  <a:pt x="16682" y="4252"/>
                  <a:pt x="18459" y="7175"/>
                </a:cubicBezTo>
              </a:path>
              <a:path w="18459" h="18393" stroke="0" extrusionOk="0">
                <a:moveTo>
                  <a:pt x="11325" y="-1"/>
                </a:moveTo>
                <a:cubicBezTo>
                  <a:pt x="14237" y="1793"/>
                  <a:pt x="16682" y="4252"/>
                  <a:pt x="18459" y="7175"/>
                </a:cubicBezTo>
                <a:lnTo>
                  <a:pt x="0" y="18393"/>
                </a:lnTo>
                <a:close/>
              </a:path>
            </a:pathLst>
          </a:custGeom>
          <a:noFill/>
          <a:ln w="38100" cap="rnd">
            <a:solidFill>
              <a:srgbClr val="BBE0E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flipH="1">
            <a:off x="8073204" y="2635880"/>
            <a:ext cx="2221169" cy="1316037"/>
          </a:xfrm>
          <a:prstGeom prst="rtTriangl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58688"/>
              </p:ext>
            </p:extLst>
          </p:nvPr>
        </p:nvGraphicFramePr>
        <p:xfrm>
          <a:off x="3128854" y="2294112"/>
          <a:ext cx="21431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15" name="公式" r:id="rId4" imgW="1244520" imgH="406080" progId="Equation.3">
                  <p:embed/>
                </p:oleObj>
              </mc:Choice>
              <mc:Fallback>
                <p:oleObj name="公式" r:id="rId4" imgW="1244520" imgH="406080" progId="Equation.3">
                  <p:embed/>
                  <p:pic>
                    <p:nvPicPr>
                      <p:cNvPr id="20892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854" y="2294112"/>
                        <a:ext cx="214312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2363679" y="2414762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68022"/>
              </p:ext>
            </p:extLst>
          </p:nvPr>
        </p:nvGraphicFramePr>
        <p:xfrm>
          <a:off x="2434543" y="2981074"/>
          <a:ext cx="19685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16" name="公式" r:id="rId6" imgW="1002960" imgH="330120" progId="Equation.3">
                  <p:embed/>
                </p:oleObj>
              </mc:Choice>
              <mc:Fallback>
                <p:oleObj name="公式" r:id="rId6" imgW="1002960" imgH="330120" progId="Equation.3">
                  <p:embed/>
                  <p:pic>
                    <p:nvPicPr>
                      <p:cNvPr id="2089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543" y="2981074"/>
                        <a:ext cx="19685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563019"/>
              </p:ext>
            </p:extLst>
          </p:nvPr>
        </p:nvGraphicFramePr>
        <p:xfrm>
          <a:off x="2666807" y="3681162"/>
          <a:ext cx="321627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17" name="公式" r:id="rId8" imgW="1676160" imgH="406080" progId="Equation.3">
                  <p:embed/>
                </p:oleObj>
              </mc:Choice>
              <mc:Fallback>
                <p:oleObj name="公式" r:id="rId8" imgW="1676160" imgH="406080" progId="Equation.3">
                  <p:embed/>
                  <p:pic>
                    <p:nvPicPr>
                      <p:cNvPr id="2089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807" y="3681162"/>
                        <a:ext cx="321627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804616"/>
              </p:ext>
            </p:extLst>
          </p:nvPr>
        </p:nvGraphicFramePr>
        <p:xfrm>
          <a:off x="2661294" y="4560724"/>
          <a:ext cx="13779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18" name="公式" r:id="rId10" imgW="799920" imgH="406080" progId="Equation.3">
                  <p:embed/>
                </p:oleObj>
              </mc:Choice>
              <mc:Fallback>
                <p:oleObj name="公式" r:id="rId10" imgW="799920" imgH="406080" progId="Equation.3">
                  <p:embed/>
                  <p:pic>
                    <p:nvPicPr>
                      <p:cNvPr id="20891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294" y="4560724"/>
                        <a:ext cx="137795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250013" y="5323518"/>
                <a:ext cx="3696928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013" y="5323518"/>
                <a:ext cx="3696928" cy="5395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2390288" y="5986886"/>
                <a:ext cx="4349876" cy="594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zh-CN" altLang="en-US" sz="2400" i="1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b="0" i="1" dirty="0" smtClean="0"/>
                          <m:t>dy</m:t>
                        </m:r>
                      </m:e>
                    </m:nary>
                  </m:oMath>
                </a14:m>
                <a:r>
                  <a:rPr lang="zh-CN" altLang="en-US" sz="2400" i="1" dirty="0" smtClean="0"/>
                  <a:t> </a:t>
                </a:r>
                <a:endParaRPr lang="zh-CN" altLang="en-US" sz="2400" i="1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88" y="5986886"/>
                <a:ext cx="4349876" cy="5941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平行四边形 4"/>
          <p:cNvSpPr/>
          <p:nvPr/>
        </p:nvSpPr>
        <p:spPr>
          <a:xfrm rot="5400000">
            <a:off x="8223468" y="3731505"/>
            <a:ext cx="2732543" cy="1562735"/>
          </a:xfrm>
          <a:prstGeom prst="parallelogram">
            <a:avLst>
              <a:gd name="adj" fmla="val 147236"/>
            </a:avLst>
          </a:prstGeom>
          <a:solidFill>
            <a:srgbClr val="00B050">
              <a:alpha val="4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animBg="1"/>
      <p:bldP spid="50" grpId="0" autoUpdateAnimBg="0"/>
      <p:bldP spid="10" grpId="0"/>
      <p:bldP spid="48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64" name="Text Box 44"/>
          <p:cNvSpPr txBox="1">
            <a:spLocks noChangeArrowheads="1"/>
          </p:cNvSpPr>
          <p:nvPr/>
        </p:nvSpPr>
        <p:spPr bwMode="auto">
          <a:xfrm>
            <a:off x="2205543" y="1408321"/>
            <a:ext cx="88164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求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以半径为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的圆为底，平行且等于底圆直径的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线段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为顶，高为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的正劈锥体的体积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47F6-7F62-4C29-956D-5FF2448E3298}" type="datetime11">
              <a:rPr lang="zh-CN" altLang="en-US" smtClean="0"/>
              <a:t>13:21:51</a:t>
            </a:fld>
            <a:endParaRPr lang="en-US" altLang="zh-CN"/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442781" y="933839"/>
            <a:ext cx="4946908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ED7D3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2400" dirty="0">
                <a:solidFill>
                  <a:srgbClr val="ED7D3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平行截面面积为已知的立体的体积</a:t>
            </a:r>
          </a:p>
        </p:txBody>
      </p:sp>
      <p:sp>
        <p:nvSpPr>
          <p:cNvPr id="50" name="Rectangle 440"/>
          <p:cNvSpPr>
            <a:spLocks noChangeArrowheads="1"/>
          </p:cNvSpPr>
          <p:nvPr/>
        </p:nvSpPr>
        <p:spPr bwMode="auto">
          <a:xfrm>
            <a:off x="754538" y="471406"/>
            <a:ext cx="1506882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 smtClean="0">
                <a:solidFill>
                  <a:srgbClr val="0070C0"/>
                </a:solidFill>
                <a:ea typeface="楷体_GB2312" pitchFamily="49" charset="-122"/>
              </a:rPr>
              <a:t>二、体积</a:t>
            </a:r>
            <a:endParaRPr lang="zh-CN" altLang="en-US" sz="2400" b="1" dirty="0">
              <a:solidFill>
                <a:srgbClr val="0070C0"/>
              </a:solidFill>
              <a:ea typeface="楷体_GB2312" pitchFamily="49" charset="-122"/>
            </a:endParaRPr>
          </a:p>
        </p:txBody>
      </p:sp>
      <p:sp>
        <p:nvSpPr>
          <p:cNvPr id="51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291438" y="1467183"/>
            <a:ext cx="914105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10</a:t>
            </a:r>
            <a:endParaRPr lang="zh-CN" altLang="en-US" sz="2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1291439" y="2450143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54" name="Freeform 2"/>
          <p:cNvSpPr>
            <a:spLocks/>
          </p:cNvSpPr>
          <p:nvPr/>
        </p:nvSpPr>
        <p:spPr bwMode="auto">
          <a:xfrm>
            <a:off x="5846762" y="3086714"/>
            <a:ext cx="4283075" cy="3500438"/>
          </a:xfrm>
          <a:custGeom>
            <a:avLst/>
            <a:gdLst>
              <a:gd name="T0" fmla="*/ 4 w 2698"/>
              <a:gd name="T1" fmla="*/ 1617 h 2205"/>
              <a:gd name="T2" fmla="*/ 8 w 2698"/>
              <a:gd name="T3" fmla="*/ 0 h 2205"/>
              <a:gd name="T4" fmla="*/ 2696 w 2698"/>
              <a:gd name="T5" fmla="*/ 0 h 2205"/>
              <a:gd name="T6" fmla="*/ 2698 w 2698"/>
              <a:gd name="T7" fmla="*/ 1616 h 2205"/>
              <a:gd name="T8" fmla="*/ 2667 w 2698"/>
              <a:gd name="T9" fmla="*/ 1691 h 2205"/>
              <a:gd name="T10" fmla="*/ 2590 w 2698"/>
              <a:gd name="T11" fmla="*/ 1786 h 2205"/>
              <a:gd name="T12" fmla="*/ 2460 w 2698"/>
              <a:gd name="T13" fmla="*/ 1892 h 2205"/>
              <a:gd name="T14" fmla="*/ 2266 w 2698"/>
              <a:gd name="T15" fmla="*/ 1994 h 2205"/>
              <a:gd name="T16" fmla="*/ 2026 w 2698"/>
              <a:gd name="T17" fmla="*/ 2081 h 2205"/>
              <a:gd name="T18" fmla="*/ 1828 w 2698"/>
              <a:gd name="T19" fmla="*/ 2130 h 2205"/>
              <a:gd name="T20" fmla="*/ 1552 w 2698"/>
              <a:gd name="T21" fmla="*/ 2177 h 2205"/>
              <a:gd name="T22" fmla="*/ 1239 w 2698"/>
              <a:gd name="T23" fmla="*/ 2205 h 2205"/>
              <a:gd name="T24" fmla="*/ 964 w 2698"/>
              <a:gd name="T25" fmla="*/ 2202 h 2205"/>
              <a:gd name="T26" fmla="*/ 756 w 2698"/>
              <a:gd name="T27" fmla="*/ 2182 h 2205"/>
              <a:gd name="T28" fmla="*/ 612 w 2698"/>
              <a:gd name="T29" fmla="*/ 2165 h 2205"/>
              <a:gd name="T30" fmla="*/ 466 w 2698"/>
              <a:gd name="T31" fmla="*/ 2126 h 2205"/>
              <a:gd name="T32" fmla="*/ 324 w 2698"/>
              <a:gd name="T33" fmla="*/ 2081 h 2205"/>
              <a:gd name="T34" fmla="*/ 214 w 2698"/>
              <a:gd name="T35" fmla="*/ 2040 h 2205"/>
              <a:gd name="T36" fmla="*/ 130 w 2698"/>
              <a:gd name="T37" fmla="*/ 1983 h 2205"/>
              <a:gd name="T38" fmla="*/ 61 w 2698"/>
              <a:gd name="T39" fmla="*/ 1914 h 2205"/>
              <a:gd name="T40" fmla="*/ 13 w 2698"/>
              <a:gd name="T41" fmla="*/ 1842 h 2205"/>
              <a:gd name="T42" fmla="*/ 10 w 2698"/>
              <a:gd name="T43" fmla="*/ 1773 h 2205"/>
              <a:gd name="T44" fmla="*/ 0 w 2698"/>
              <a:gd name="T45" fmla="*/ 1725 h 2205"/>
              <a:gd name="T46" fmla="*/ 0 w 2698"/>
              <a:gd name="T47" fmla="*/ 1682 h 2205"/>
              <a:gd name="T48" fmla="*/ 4 w 2698"/>
              <a:gd name="T49" fmla="*/ 1617 h 2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98" h="2205">
                <a:moveTo>
                  <a:pt x="4" y="1617"/>
                </a:moveTo>
                <a:lnTo>
                  <a:pt x="8" y="0"/>
                </a:lnTo>
                <a:lnTo>
                  <a:pt x="2696" y="0"/>
                </a:lnTo>
                <a:lnTo>
                  <a:pt x="2698" y="1616"/>
                </a:lnTo>
                <a:lnTo>
                  <a:pt x="2667" y="1691"/>
                </a:lnTo>
                <a:lnTo>
                  <a:pt x="2590" y="1786"/>
                </a:lnTo>
                <a:lnTo>
                  <a:pt x="2460" y="1892"/>
                </a:lnTo>
                <a:lnTo>
                  <a:pt x="2266" y="1994"/>
                </a:lnTo>
                <a:lnTo>
                  <a:pt x="2026" y="2081"/>
                </a:lnTo>
                <a:lnTo>
                  <a:pt x="1828" y="2130"/>
                </a:lnTo>
                <a:lnTo>
                  <a:pt x="1552" y="2177"/>
                </a:lnTo>
                <a:lnTo>
                  <a:pt x="1239" y="2205"/>
                </a:lnTo>
                <a:lnTo>
                  <a:pt x="964" y="2202"/>
                </a:lnTo>
                <a:lnTo>
                  <a:pt x="756" y="2182"/>
                </a:lnTo>
                <a:lnTo>
                  <a:pt x="612" y="2165"/>
                </a:lnTo>
                <a:lnTo>
                  <a:pt x="466" y="2126"/>
                </a:lnTo>
                <a:lnTo>
                  <a:pt x="324" y="2081"/>
                </a:lnTo>
                <a:lnTo>
                  <a:pt x="214" y="2040"/>
                </a:lnTo>
                <a:lnTo>
                  <a:pt x="130" y="1983"/>
                </a:lnTo>
                <a:lnTo>
                  <a:pt x="61" y="1914"/>
                </a:lnTo>
                <a:lnTo>
                  <a:pt x="13" y="1842"/>
                </a:lnTo>
                <a:lnTo>
                  <a:pt x="10" y="1773"/>
                </a:lnTo>
                <a:lnTo>
                  <a:pt x="0" y="1725"/>
                </a:lnTo>
                <a:lnTo>
                  <a:pt x="0" y="1682"/>
                </a:lnTo>
                <a:lnTo>
                  <a:pt x="4" y="1617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BBE0E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Freeform 3"/>
          <p:cNvSpPr>
            <a:spLocks/>
          </p:cNvSpPr>
          <p:nvPr/>
        </p:nvSpPr>
        <p:spPr bwMode="auto">
          <a:xfrm>
            <a:off x="6048375" y="3067664"/>
            <a:ext cx="1481137" cy="3186113"/>
          </a:xfrm>
          <a:custGeom>
            <a:avLst/>
            <a:gdLst>
              <a:gd name="T0" fmla="*/ 393 w 933"/>
              <a:gd name="T1" fmla="*/ 0 h 2007"/>
              <a:gd name="T2" fmla="*/ 0 w 933"/>
              <a:gd name="T3" fmla="*/ 2007 h 2007"/>
              <a:gd name="T4" fmla="*/ 933 w 933"/>
              <a:gd name="T5" fmla="*/ 1128 h 2007"/>
              <a:gd name="T6" fmla="*/ 393 w 933"/>
              <a:gd name="T7" fmla="*/ 0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2007">
                <a:moveTo>
                  <a:pt x="393" y="0"/>
                </a:moveTo>
                <a:lnTo>
                  <a:pt x="0" y="2007"/>
                </a:lnTo>
                <a:lnTo>
                  <a:pt x="933" y="1128"/>
                </a:lnTo>
                <a:lnTo>
                  <a:pt x="393" y="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6" name="Group 4"/>
          <p:cNvGrpSpPr>
            <a:grpSpLocks/>
          </p:cNvGrpSpPr>
          <p:nvPr/>
        </p:nvGrpSpPr>
        <p:grpSpPr bwMode="auto">
          <a:xfrm>
            <a:off x="10863262" y="3088302"/>
            <a:ext cx="401638" cy="2570162"/>
            <a:chOff x="4560" y="1632"/>
            <a:chExt cx="253" cy="1584"/>
          </a:xfrm>
        </p:grpSpPr>
        <p:sp>
          <p:nvSpPr>
            <p:cNvPr id="57" name="AutoShape 5"/>
            <p:cNvSpPr>
              <a:spLocks noChangeArrowheads="1"/>
            </p:cNvSpPr>
            <p:nvPr/>
          </p:nvSpPr>
          <p:spPr bwMode="auto">
            <a:xfrm>
              <a:off x="4608" y="1632"/>
              <a:ext cx="192" cy="1584"/>
            </a:xfrm>
            <a:prstGeom prst="upDownArrowCallout">
              <a:avLst>
                <a:gd name="adj1" fmla="val 0"/>
                <a:gd name="adj2" fmla="val 21875"/>
                <a:gd name="adj3" fmla="val 99993"/>
                <a:gd name="adj4" fmla="val 9852"/>
              </a:avLst>
            </a:prstGeom>
            <a:solidFill>
              <a:srgbClr val="333399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Text Box 6"/>
            <p:cNvSpPr txBox="1">
              <a:spLocks noChangeArrowheads="1"/>
            </p:cNvSpPr>
            <p:nvPr/>
          </p:nvSpPr>
          <p:spPr bwMode="auto">
            <a:xfrm>
              <a:off x="4560" y="2276"/>
              <a:ext cx="253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h</a:t>
              </a:r>
              <a:endParaRPr kumimoji="1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9" name="Freeform 7"/>
          <p:cNvSpPr>
            <a:spLocks/>
          </p:cNvSpPr>
          <p:nvPr/>
        </p:nvSpPr>
        <p:spPr bwMode="auto">
          <a:xfrm>
            <a:off x="8358187" y="3067664"/>
            <a:ext cx="1400175" cy="3467100"/>
          </a:xfrm>
          <a:custGeom>
            <a:avLst/>
            <a:gdLst>
              <a:gd name="T0" fmla="*/ 522 w 882"/>
              <a:gd name="T1" fmla="*/ 0 h 2184"/>
              <a:gd name="T2" fmla="*/ 0 w 882"/>
              <a:gd name="T3" fmla="*/ 2184 h 2184"/>
              <a:gd name="T4" fmla="*/ 882 w 882"/>
              <a:gd name="T5" fmla="*/ 1290 h 2184"/>
              <a:gd name="T6" fmla="*/ 522 w 882"/>
              <a:gd name="T7" fmla="*/ 0 h 2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2" h="2184">
                <a:moveTo>
                  <a:pt x="522" y="0"/>
                </a:moveTo>
                <a:lnTo>
                  <a:pt x="0" y="2184"/>
                </a:lnTo>
                <a:lnTo>
                  <a:pt x="882" y="1290"/>
                </a:lnTo>
                <a:lnTo>
                  <a:pt x="522" y="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Freeform 8"/>
          <p:cNvSpPr>
            <a:spLocks/>
          </p:cNvSpPr>
          <p:nvPr/>
        </p:nvSpPr>
        <p:spPr bwMode="auto">
          <a:xfrm>
            <a:off x="10125075" y="3086714"/>
            <a:ext cx="1550987" cy="1588"/>
          </a:xfrm>
          <a:custGeom>
            <a:avLst/>
            <a:gdLst>
              <a:gd name="T0" fmla="*/ 0 w 977"/>
              <a:gd name="T1" fmla="*/ 0 h 1"/>
              <a:gd name="T2" fmla="*/ 977 w 97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77" h="1">
                <a:moveTo>
                  <a:pt x="0" y="0"/>
                </a:moveTo>
                <a:lnTo>
                  <a:pt x="977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10025062" y="5614014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11701462" y="5555277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 i="1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3" name="Group 11"/>
          <p:cNvGrpSpPr>
            <a:grpSpLocks/>
          </p:cNvGrpSpPr>
          <p:nvPr/>
        </p:nvGrpSpPr>
        <p:grpSpPr bwMode="auto">
          <a:xfrm>
            <a:off x="5853112" y="3077189"/>
            <a:ext cx="4287838" cy="2752725"/>
            <a:chOff x="1404" y="1590"/>
            <a:chExt cx="2701" cy="1734"/>
          </a:xfrm>
        </p:grpSpPr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404" y="1590"/>
              <a:ext cx="1" cy="1734"/>
            </a:xfrm>
            <a:custGeom>
              <a:avLst/>
              <a:gdLst>
                <a:gd name="T0" fmla="*/ 0 w 1"/>
                <a:gd name="T1" fmla="*/ 1734 h 1734"/>
                <a:gd name="T2" fmla="*/ 0 w 1"/>
                <a:gd name="T3" fmla="*/ 0 h 1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34">
                  <a:moveTo>
                    <a:pt x="0" y="1734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99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4104" y="1596"/>
              <a:ext cx="1" cy="1632"/>
            </a:xfrm>
            <a:custGeom>
              <a:avLst/>
              <a:gdLst>
                <a:gd name="T0" fmla="*/ 0 w 1"/>
                <a:gd name="T1" fmla="*/ 1632 h 1632"/>
                <a:gd name="T2" fmla="*/ 0 w 1"/>
                <a:gd name="T3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32">
                  <a:moveTo>
                    <a:pt x="0" y="1632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99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6" name="Freeform 14"/>
          <p:cNvSpPr>
            <a:spLocks/>
          </p:cNvSpPr>
          <p:nvPr/>
        </p:nvSpPr>
        <p:spPr bwMode="auto">
          <a:xfrm>
            <a:off x="5859462" y="3080364"/>
            <a:ext cx="4286250" cy="1588"/>
          </a:xfrm>
          <a:custGeom>
            <a:avLst/>
            <a:gdLst>
              <a:gd name="T0" fmla="*/ 0 w 2700"/>
              <a:gd name="T1" fmla="*/ 0 h 1"/>
              <a:gd name="T2" fmla="*/ 2700 w 270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00" h="1">
                <a:moveTo>
                  <a:pt x="0" y="0"/>
                </a:moveTo>
                <a:lnTo>
                  <a:pt x="2700" y="0"/>
                </a:lnTo>
              </a:path>
            </a:pathLst>
          </a:custGeom>
          <a:noFill/>
          <a:ln w="19050" cmpd="sng">
            <a:solidFill>
              <a:srgbClr val="0099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Arc 15"/>
          <p:cNvSpPr>
            <a:spLocks/>
          </p:cNvSpPr>
          <p:nvPr/>
        </p:nvSpPr>
        <p:spPr bwMode="auto">
          <a:xfrm rot="21307950">
            <a:off x="5878512" y="5614014"/>
            <a:ext cx="4287838" cy="952500"/>
          </a:xfrm>
          <a:custGeom>
            <a:avLst/>
            <a:gdLst>
              <a:gd name="G0" fmla="+- 21600 0 0"/>
              <a:gd name="G1" fmla="+- 3151 0 0"/>
              <a:gd name="G2" fmla="+- 21600 0 0"/>
              <a:gd name="T0" fmla="*/ 43177 w 43177"/>
              <a:gd name="T1" fmla="*/ 4153 h 24751"/>
              <a:gd name="T2" fmla="*/ 231 w 43177"/>
              <a:gd name="T3" fmla="*/ 0 h 24751"/>
              <a:gd name="T4" fmla="*/ 21600 w 43177"/>
              <a:gd name="T5" fmla="*/ 3151 h 24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77" h="24751" fill="none" extrusionOk="0">
                <a:moveTo>
                  <a:pt x="43176" y="4152"/>
                </a:moveTo>
                <a:cubicBezTo>
                  <a:pt x="42641" y="15680"/>
                  <a:pt x="33139" y="24751"/>
                  <a:pt x="21600" y="24751"/>
                </a:cubicBezTo>
                <a:cubicBezTo>
                  <a:pt x="9670" y="24751"/>
                  <a:pt x="0" y="15080"/>
                  <a:pt x="0" y="3151"/>
                </a:cubicBezTo>
                <a:cubicBezTo>
                  <a:pt x="0" y="2096"/>
                  <a:pt x="77" y="1043"/>
                  <a:pt x="231" y="0"/>
                </a:cubicBezTo>
              </a:path>
              <a:path w="43177" h="24751" stroke="0" extrusionOk="0">
                <a:moveTo>
                  <a:pt x="43176" y="4152"/>
                </a:moveTo>
                <a:cubicBezTo>
                  <a:pt x="42641" y="15680"/>
                  <a:pt x="33139" y="24751"/>
                  <a:pt x="21600" y="24751"/>
                </a:cubicBezTo>
                <a:cubicBezTo>
                  <a:pt x="9670" y="24751"/>
                  <a:pt x="0" y="15080"/>
                  <a:pt x="0" y="3151"/>
                </a:cubicBezTo>
                <a:cubicBezTo>
                  <a:pt x="0" y="2096"/>
                  <a:pt x="77" y="1043"/>
                  <a:pt x="231" y="0"/>
                </a:cubicBezTo>
                <a:lnTo>
                  <a:pt x="21600" y="3151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Freeform 16"/>
          <p:cNvSpPr>
            <a:spLocks/>
          </p:cNvSpPr>
          <p:nvPr/>
        </p:nvSpPr>
        <p:spPr bwMode="auto">
          <a:xfrm>
            <a:off x="5268912" y="5691802"/>
            <a:ext cx="6435725" cy="1587"/>
          </a:xfrm>
          <a:custGeom>
            <a:avLst/>
            <a:gdLst>
              <a:gd name="T0" fmla="*/ 0 w 4054"/>
              <a:gd name="T1" fmla="*/ 0 h 1"/>
              <a:gd name="T2" fmla="*/ 4054 w 405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54" h="1">
                <a:moveTo>
                  <a:pt x="0" y="0"/>
                </a:moveTo>
                <a:lnTo>
                  <a:pt x="40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ysDot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Arc 17"/>
          <p:cNvSpPr>
            <a:spLocks/>
          </p:cNvSpPr>
          <p:nvPr/>
        </p:nvSpPr>
        <p:spPr bwMode="auto">
          <a:xfrm rot="21370518" flipH="1" flipV="1">
            <a:off x="5838825" y="4820264"/>
            <a:ext cx="4260850" cy="874713"/>
          </a:xfrm>
          <a:custGeom>
            <a:avLst/>
            <a:gdLst>
              <a:gd name="G0" fmla="+- 21597 0 0"/>
              <a:gd name="G1" fmla="+- 0 0 0"/>
              <a:gd name="G2" fmla="+- 21600 0 0"/>
              <a:gd name="T0" fmla="*/ 43133 w 43133"/>
              <a:gd name="T1" fmla="*/ 1665 h 21600"/>
              <a:gd name="T2" fmla="*/ 0 w 43133"/>
              <a:gd name="T3" fmla="*/ 338 h 21600"/>
              <a:gd name="T4" fmla="*/ 21597 w 431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33" h="21600" fill="none" extrusionOk="0">
                <a:moveTo>
                  <a:pt x="43132" y="1664"/>
                </a:moveTo>
                <a:cubicBezTo>
                  <a:pt x="42262" y="12914"/>
                  <a:pt x="32880" y="21600"/>
                  <a:pt x="21597" y="21600"/>
                </a:cubicBezTo>
                <a:cubicBezTo>
                  <a:pt x="9799" y="21600"/>
                  <a:pt x="184" y="12134"/>
                  <a:pt x="-1" y="338"/>
                </a:cubicBezTo>
              </a:path>
              <a:path w="43133" h="21600" stroke="0" extrusionOk="0">
                <a:moveTo>
                  <a:pt x="43132" y="1664"/>
                </a:moveTo>
                <a:cubicBezTo>
                  <a:pt x="42262" y="12914"/>
                  <a:pt x="32880" y="21600"/>
                  <a:pt x="21597" y="21600"/>
                </a:cubicBezTo>
                <a:cubicBezTo>
                  <a:pt x="9799" y="21600"/>
                  <a:pt x="184" y="12134"/>
                  <a:pt x="-1" y="338"/>
                </a:cubicBezTo>
                <a:lnTo>
                  <a:pt x="21597" y="0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7815262" y="558226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i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</a:p>
        </p:txBody>
      </p:sp>
      <p:sp>
        <p:nvSpPr>
          <p:cNvPr id="71" name="Freeform 19"/>
          <p:cNvSpPr>
            <a:spLocks/>
          </p:cNvSpPr>
          <p:nvPr/>
        </p:nvSpPr>
        <p:spPr bwMode="auto">
          <a:xfrm>
            <a:off x="7110412" y="4491652"/>
            <a:ext cx="2057400" cy="2068512"/>
          </a:xfrm>
          <a:custGeom>
            <a:avLst/>
            <a:gdLst>
              <a:gd name="T0" fmla="*/ 0 w 1296"/>
              <a:gd name="T1" fmla="*/ 1303 h 1303"/>
              <a:gd name="T2" fmla="*/ 1296 w 1296"/>
              <a:gd name="T3" fmla="*/ 0 h 13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96" h="1303">
                <a:moveTo>
                  <a:pt x="0" y="1303"/>
                </a:moveTo>
                <a:lnTo>
                  <a:pt x="129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ysDot"/>
            <a:round/>
            <a:headEnd type="none" w="med" len="med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2" name="Group 20"/>
          <p:cNvGrpSpPr>
            <a:grpSpLocks/>
          </p:cNvGrpSpPr>
          <p:nvPr/>
        </p:nvGrpSpPr>
        <p:grpSpPr bwMode="auto">
          <a:xfrm>
            <a:off x="7091362" y="3050202"/>
            <a:ext cx="1714500" cy="3513137"/>
            <a:chOff x="2184" y="1573"/>
            <a:chExt cx="1080" cy="2213"/>
          </a:xfrm>
        </p:grpSpPr>
        <p:sp>
          <p:nvSpPr>
            <p:cNvPr id="73" name="Freeform 21"/>
            <p:cNvSpPr>
              <a:spLocks/>
            </p:cNvSpPr>
            <p:nvPr/>
          </p:nvSpPr>
          <p:spPr bwMode="auto">
            <a:xfrm>
              <a:off x="2184" y="1573"/>
              <a:ext cx="1080" cy="2213"/>
            </a:xfrm>
            <a:custGeom>
              <a:avLst/>
              <a:gdLst>
                <a:gd name="T0" fmla="*/ 552 w 1080"/>
                <a:gd name="T1" fmla="*/ 0 h 2213"/>
                <a:gd name="T2" fmla="*/ 0 w 1080"/>
                <a:gd name="T3" fmla="*/ 2213 h 2213"/>
                <a:gd name="T4" fmla="*/ 1080 w 1080"/>
                <a:gd name="T5" fmla="*/ 1133 h 2213"/>
                <a:gd name="T6" fmla="*/ 552 w 1080"/>
                <a:gd name="T7" fmla="*/ 0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0" h="2213">
                  <a:moveTo>
                    <a:pt x="552" y="0"/>
                  </a:moveTo>
                  <a:lnTo>
                    <a:pt x="0" y="2213"/>
                  </a:lnTo>
                  <a:lnTo>
                    <a:pt x="1080" y="1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Freeform 22"/>
            <p:cNvSpPr>
              <a:spLocks/>
            </p:cNvSpPr>
            <p:nvPr/>
          </p:nvSpPr>
          <p:spPr bwMode="auto">
            <a:xfrm>
              <a:off x="2184" y="1584"/>
              <a:ext cx="552" cy="2196"/>
            </a:xfrm>
            <a:custGeom>
              <a:avLst/>
              <a:gdLst>
                <a:gd name="T0" fmla="*/ 552 w 552"/>
                <a:gd name="T1" fmla="*/ 0 h 2196"/>
                <a:gd name="T2" fmla="*/ 0 w 552"/>
                <a:gd name="T3" fmla="*/ 2196 h 2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2" h="2196">
                  <a:moveTo>
                    <a:pt x="552" y="0"/>
                  </a:moveTo>
                  <a:lnTo>
                    <a:pt x="0" y="2196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9034462" y="5582264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8577262" y="5250477"/>
            <a:ext cx="649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000" b="1" i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pSp>
        <p:nvGrpSpPr>
          <p:cNvPr id="77" name="Group 37"/>
          <p:cNvGrpSpPr>
            <a:grpSpLocks/>
          </p:cNvGrpSpPr>
          <p:nvPr/>
        </p:nvGrpSpPr>
        <p:grpSpPr bwMode="auto">
          <a:xfrm>
            <a:off x="5867400" y="3077189"/>
            <a:ext cx="4252912" cy="3265488"/>
            <a:chOff x="1413" y="1590"/>
            <a:chExt cx="2679" cy="2057"/>
          </a:xfrm>
        </p:grpSpPr>
        <p:grpSp>
          <p:nvGrpSpPr>
            <p:cNvPr id="78" name="Group 38"/>
            <p:cNvGrpSpPr>
              <a:grpSpLocks/>
            </p:cNvGrpSpPr>
            <p:nvPr/>
          </p:nvGrpSpPr>
          <p:grpSpPr bwMode="auto">
            <a:xfrm>
              <a:off x="3525" y="1592"/>
              <a:ext cx="567" cy="2055"/>
              <a:chOff x="3525" y="1592"/>
              <a:chExt cx="567" cy="2055"/>
            </a:xfrm>
          </p:grpSpPr>
          <p:sp>
            <p:nvSpPr>
              <p:cNvPr id="88" name="Freeform 39"/>
              <p:cNvSpPr>
                <a:spLocks/>
              </p:cNvSpPr>
              <p:nvPr/>
            </p:nvSpPr>
            <p:spPr bwMode="auto">
              <a:xfrm>
                <a:off x="3525" y="1593"/>
                <a:ext cx="462" cy="2054"/>
              </a:xfrm>
              <a:custGeom>
                <a:avLst/>
                <a:gdLst>
                  <a:gd name="T0" fmla="*/ 462 w 462"/>
                  <a:gd name="T1" fmla="*/ 0 h 2054"/>
                  <a:gd name="T2" fmla="*/ 0 w 462"/>
                  <a:gd name="T3" fmla="*/ 2054 h 2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62" h="2054">
                    <a:moveTo>
                      <a:pt x="462" y="0"/>
                    </a:moveTo>
                    <a:lnTo>
                      <a:pt x="0" y="2054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Freeform 40"/>
              <p:cNvSpPr>
                <a:spLocks/>
              </p:cNvSpPr>
              <p:nvPr/>
            </p:nvSpPr>
            <p:spPr bwMode="auto">
              <a:xfrm>
                <a:off x="3612" y="1592"/>
                <a:ext cx="392" cy="2014"/>
              </a:xfrm>
              <a:custGeom>
                <a:avLst/>
                <a:gdLst>
                  <a:gd name="T0" fmla="*/ 392 w 392"/>
                  <a:gd name="T1" fmla="*/ 0 h 2014"/>
                  <a:gd name="T2" fmla="*/ 0 w 392"/>
                  <a:gd name="T3" fmla="*/ 2014 h 2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2" h="2014">
                    <a:moveTo>
                      <a:pt x="392" y="0"/>
                    </a:moveTo>
                    <a:lnTo>
                      <a:pt x="0" y="2014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Freeform 41"/>
              <p:cNvSpPr>
                <a:spLocks/>
              </p:cNvSpPr>
              <p:nvPr/>
            </p:nvSpPr>
            <p:spPr bwMode="auto">
              <a:xfrm>
                <a:off x="3687" y="1593"/>
                <a:ext cx="333" cy="1983"/>
              </a:xfrm>
              <a:custGeom>
                <a:avLst/>
                <a:gdLst>
                  <a:gd name="T0" fmla="*/ 333 w 333"/>
                  <a:gd name="T1" fmla="*/ 0 h 1983"/>
                  <a:gd name="T2" fmla="*/ 0 w 333"/>
                  <a:gd name="T3" fmla="*/ 1983 h 1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3" h="1983">
                    <a:moveTo>
                      <a:pt x="333" y="0"/>
                    </a:moveTo>
                    <a:lnTo>
                      <a:pt x="0" y="1983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Freeform 42"/>
              <p:cNvSpPr>
                <a:spLocks/>
              </p:cNvSpPr>
              <p:nvPr/>
            </p:nvSpPr>
            <p:spPr bwMode="auto">
              <a:xfrm>
                <a:off x="3762" y="1595"/>
                <a:ext cx="272" cy="1945"/>
              </a:xfrm>
              <a:custGeom>
                <a:avLst/>
                <a:gdLst>
                  <a:gd name="T0" fmla="*/ 272 w 272"/>
                  <a:gd name="T1" fmla="*/ 0 h 1945"/>
                  <a:gd name="T2" fmla="*/ 0 w 272"/>
                  <a:gd name="T3" fmla="*/ 1945 h 1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2" h="1945">
                    <a:moveTo>
                      <a:pt x="272" y="0"/>
                    </a:moveTo>
                    <a:lnTo>
                      <a:pt x="0" y="1945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Freeform 43"/>
              <p:cNvSpPr>
                <a:spLocks/>
              </p:cNvSpPr>
              <p:nvPr/>
            </p:nvSpPr>
            <p:spPr bwMode="auto">
              <a:xfrm>
                <a:off x="3840" y="1596"/>
                <a:ext cx="206" cy="1902"/>
              </a:xfrm>
              <a:custGeom>
                <a:avLst/>
                <a:gdLst>
                  <a:gd name="T0" fmla="*/ 206 w 206"/>
                  <a:gd name="T1" fmla="*/ 0 h 1902"/>
                  <a:gd name="T2" fmla="*/ 0 w 206"/>
                  <a:gd name="T3" fmla="*/ 1902 h 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6" h="1902">
                    <a:moveTo>
                      <a:pt x="206" y="0"/>
                    </a:moveTo>
                    <a:lnTo>
                      <a:pt x="0" y="1902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Freeform 44"/>
              <p:cNvSpPr>
                <a:spLocks/>
              </p:cNvSpPr>
              <p:nvPr/>
            </p:nvSpPr>
            <p:spPr bwMode="auto">
              <a:xfrm>
                <a:off x="3914" y="1595"/>
                <a:ext cx="147" cy="1852"/>
              </a:xfrm>
              <a:custGeom>
                <a:avLst/>
                <a:gdLst>
                  <a:gd name="T0" fmla="*/ 147 w 147"/>
                  <a:gd name="T1" fmla="*/ 0 h 1852"/>
                  <a:gd name="T2" fmla="*/ 0 w 147"/>
                  <a:gd name="T3" fmla="*/ 1852 h 1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7" h="1852">
                    <a:moveTo>
                      <a:pt x="147" y="0"/>
                    </a:moveTo>
                    <a:lnTo>
                      <a:pt x="0" y="1852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Freeform 45"/>
              <p:cNvSpPr>
                <a:spLocks/>
              </p:cNvSpPr>
              <p:nvPr/>
            </p:nvSpPr>
            <p:spPr bwMode="auto">
              <a:xfrm>
                <a:off x="3977" y="1593"/>
                <a:ext cx="94" cy="1803"/>
              </a:xfrm>
              <a:custGeom>
                <a:avLst/>
                <a:gdLst>
                  <a:gd name="T0" fmla="*/ 94 w 94"/>
                  <a:gd name="T1" fmla="*/ 0 h 1803"/>
                  <a:gd name="T2" fmla="*/ 0 w 94"/>
                  <a:gd name="T3" fmla="*/ 1803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" h="1803">
                    <a:moveTo>
                      <a:pt x="94" y="0"/>
                    </a:moveTo>
                    <a:lnTo>
                      <a:pt x="0" y="1803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Freeform 46"/>
              <p:cNvSpPr>
                <a:spLocks/>
              </p:cNvSpPr>
              <p:nvPr/>
            </p:nvSpPr>
            <p:spPr bwMode="auto">
              <a:xfrm>
                <a:off x="4031" y="1592"/>
                <a:ext cx="51" cy="1750"/>
              </a:xfrm>
              <a:custGeom>
                <a:avLst/>
                <a:gdLst>
                  <a:gd name="T0" fmla="*/ 51 w 51"/>
                  <a:gd name="T1" fmla="*/ 0 h 1750"/>
                  <a:gd name="T2" fmla="*/ 0 w 51"/>
                  <a:gd name="T3" fmla="*/ 1750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" h="1750">
                    <a:moveTo>
                      <a:pt x="51" y="0"/>
                    </a:moveTo>
                    <a:lnTo>
                      <a:pt x="0" y="1750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Freeform 47"/>
              <p:cNvSpPr>
                <a:spLocks/>
              </p:cNvSpPr>
              <p:nvPr/>
            </p:nvSpPr>
            <p:spPr bwMode="auto">
              <a:xfrm>
                <a:off x="4065" y="1593"/>
                <a:ext cx="27" cy="1695"/>
              </a:xfrm>
              <a:custGeom>
                <a:avLst/>
                <a:gdLst>
                  <a:gd name="T0" fmla="*/ 27 w 27"/>
                  <a:gd name="T1" fmla="*/ 0 h 1695"/>
                  <a:gd name="T2" fmla="*/ 0 w 27"/>
                  <a:gd name="T3" fmla="*/ 1695 h 1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695">
                    <a:moveTo>
                      <a:pt x="27" y="0"/>
                    </a:moveTo>
                    <a:lnTo>
                      <a:pt x="0" y="1695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9" name="Group 48"/>
            <p:cNvGrpSpPr>
              <a:grpSpLocks/>
            </p:cNvGrpSpPr>
            <p:nvPr/>
          </p:nvGrpSpPr>
          <p:grpSpPr bwMode="auto">
            <a:xfrm>
              <a:off x="1413" y="1590"/>
              <a:ext cx="678" cy="2028"/>
              <a:chOff x="1413" y="1590"/>
              <a:chExt cx="678" cy="2028"/>
            </a:xfrm>
          </p:grpSpPr>
          <p:sp>
            <p:nvSpPr>
              <p:cNvPr id="80" name="Freeform 49"/>
              <p:cNvSpPr>
                <a:spLocks/>
              </p:cNvSpPr>
              <p:nvPr/>
            </p:nvSpPr>
            <p:spPr bwMode="auto">
              <a:xfrm>
                <a:off x="1554" y="1596"/>
                <a:ext cx="465" cy="1998"/>
              </a:xfrm>
              <a:custGeom>
                <a:avLst/>
                <a:gdLst>
                  <a:gd name="T0" fmla="*/ 465 w 465"/>
                  <a:gd name="T1" fmla="*/ 0 h 1998"/>
                  <a:gd name="T2" fmla="*/ 0 w 465"/>
                  <a:gd name="T3" fmla="*/ 1998 h 1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65" h="1998">
                    <a:moveTo>
                      <a:pt x="465" y="0"/>
                    </a:moveTo>
                    <a:lnTo>
                      <a:pt x="0" y="1998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Freeform 50"/>
              <p:cNvSpPr>
                <a:spLocks/>
              </p:cNvSpPr>
              <p:nvPr/>
            </p:nvSpPr>
            <p:spPr bwMode="auto">
              <a:xfrm>
                <a:off x="1524" y="1596"/>
                <a:ext cx="395" cy="1986"/>
              </a:xfrm>
              <a:custGeom>
                <a:avLst/>
                <a:gdLst>
                  <a:gd name="T0" fmla="*/ 395 w 395"/>
                  <a:gd name="T1" fmla="*/ 0 h 1986"/>
                  <a:gd name="T2" fmla="*/ 0 w 395"/>
                  <a:gd name="T3" fmla="*/ 1986 h 1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5" h="1986">
                    <a:moveTo>
                      <a:pt x="395" y="0"/>
                    </a:moveTo>
                    <a:lnTo>
                      <a:pt x="0" y="1986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Freeform 51"/>
              <p:cNvSpPr>
                <a:spLocks/>
              </p:cNvSpPr>
              <p:nvPr/>
            </p:nvSpPr>
            <p:spPr bwMode="auto">
              <a:xfrm>
                <a:off x="1488" y="1590"/>
                <a:ext cx="336" cy="1950"/>
              </a:xfrm>
              <a:custGeom>
                <a:avLst/>
                <a:gdLst>
                  <a:gd name="T0" fmla="*/ 336 w 336"/>
                  <a:gd name="T1" fmla="*/ 0 h 1950"/>
                  <a:gd name="T2" fmla="*/ 0 w 336"/>
                  <a:gd name="T3" fmla="*/ 1950 h 1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6" h="1950">
                    <a:moveTo>
                      <a:pt x="336" y="0"/>
                    </a:moveTo>
                    <a:lnTo>
                      <a:pt x="0" y="1950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Freeform 52"/>
              <p:cNvSpPr>
                <a:spLocks/>
              </p:cNvSpPr>
              <p:nvPr/>
            </p:nvSpPr>
            <p:spPr bwMode="auto">
              <a:xfrm>
                <a:off x="1452" y="1593"/>
                <a:ext cx="281" cy="1923"/>
              </a:xfrm>
              <a:custGeom>
                <a:avLst/>
                <a:gdLst>
                  <a:gd name="T0" fmla="*/ 281 w 281"/>
                  <a:gd name="T1" fmla="*/ 0 h 1923"/>
                  <a:gd name="T2" fmla="*/ 0 w 281"/>
                  <a:gd name="T3" fmla="*/ 1923 h 1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1" h="1923">
                    <a:moveTo>
                      <a:pt x="281" y="0"/>
                    </a:moveTo>
                    <a:lnTo>
                      <a:pt x="0" y="1923"/>
                    </a:lnTo>
                  </a:path>
                </a:pathLst>
              </a:custGeom>
              <a:gradFill rotWithShape="0">
                <a:gsLst>
                  <a:gs pos="0">
                    <a:srgbClr val="BBE0E3"/>
                  </a:gs>
                  <a:gs pos="100000">
                    <a:srgbClr val="BBE0E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4" name="Freeform 53"/>
              <p:cNvSpPr>
                <a:spLocks/>
              </p:cNvSpPr>
              <p:nvPr/>
            </p:nvSpPr>
            <p:spPr bwMode="auto">
              <a:xfrm>
                <a:off x="1434" y="1590"/>
                <a:ext cx="222" cy="1890"/>
              </a:xfrm>
              <a:custGeom>
                <a:avLst/>
                <a:gdLst>
                  <a:gd name="T0" fmla="*/ 222 w 222"/>
                  <a:gd name="T1" fmla="*/ 0 h 1890"/>
                  <a:gd name="T2" fmla="*/ 0 w 222"/>
                  <a:gd name="T3" fmla="*/ 1890 h 1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2" h="1890">
                    <a:moveTo>
                      <a:pt x="222" y="0"/>
                    </a:moveTo>
                    <a:lnTo>
                      <a:pt x="0" y="1890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Freeform 54"/>
              <p:cNvSpPr>
                <a:spLocks/>
              </p:cNvSpPr>
              <p:nvPr/>
            </p:nvSpPr>
            <p:spPr bwMode="auto">
              <a:xfrm>
                <a:off x="1418" y="1590"/>
                <a:ext cx="160" cy="1838"/>
              </a:xfrm>
              <a:custGeom>
                <a:avLst/>
                <a:gdLst>
                  <a:gd name="T0" fmla="*/ 160 w 160"/>
                  <a:gd name="T1" fmla="*/ 0 h 1838"/>
                  <a:gd name="T2" fmla="*/ 0 w 160"/>
                  <a:gd name="T3" fmla="*/ 1838 h 1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0" h="1838">
                    <a:moveTo>
                      <a:pt x="160" y="0"/>
                    </a:moveTo>
                    <a:lnTo>
                      <a:pt x="0" y="1838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Freeform 55"/>
              <p:cNvSpPr>
                <a:spLocks/>
              </p:cNvSpPr>
              <p:nvPr/>
            </p:nvSpPr>
            <p:spPr bwMode="auto">
              <a:xfrm>
                <a:off x="1413" y="1590"/>
                <a:ext cx="81" cy="1808"/>
              </a:xfrm>
              <a:custGeom>
                <a:avLst/>
                <a:gdLst>
                  <a:gd name="T0" fmla="*/ 81 w 81"/>
                  <a:gd name="T1" fmla="*/ 0 h 1808"/>
                  <a:gd name="T2" fmla="*/ 0 w 81"/>
                  <a:gd name="T3" fmla="*/ 1808 h 1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1" h="1808">
                    <a:moveTo>
                      <a:pt x="81" y="0"/>
                    </a:moveTo>
                    <a:lnTo>
                      <a:pt x="0" y="1808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Freeform 56"/>
              <p:cNvSpPr>
                <a:spLocks/>
              </p:cNvSpPr>
              <p:nvPr/>
            </p:nvSpPr>
            <p:spPr bwMode="auto">
              <a:xfrm>
                <a:off x="1578" y="1591"/>
                <a:ext cx="513" cy="2027"/>
              </a:xfrm>
              <a:custGeom>
                <a:avLst/>
                <a:gdLst>
                  <a:gd name="T0" fmla="*/ 513 w 513"/>
                  <a:gd name="T1" fmla="*/ 0 h 2027"/>
                  <a:gd name="T2" fmla="*/ 0 w 513"/>
                  <a:gd name="T3" fmla="*/ 2027 h 2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3" h="2027">
                    <a:moveTo>
                      <a:pt x="513" y="0"/>
                    </a:moveTo>
                    <a:lnTo>
                      <a:pt x="0" y="2027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7" name="Text Box 57"/>
          <p:cNvSpPr txBox="1">
            <a:spLocks noChangeArrowheads="1"/>
          </p:cNvSpPr>
          <p:nvPr/>
        </p:nvSpPr>
        <p:spPr bwMode="auto">
          <a:xfrm>
            <a:off x="5434012" y="5614014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–R</a:t>
            </a:r>
          </a:p>
        </p:txBody>
      </p:sp>
      <p:sp>
        <p:nvSpPr>
          <p:cNvPr id="98" name="Text Box 58"/>
          <p:cNvSpPr txBox="1">
            <a:spLocks noChangeArrowheads="1"/>
          </p:cNvSpPr>
          <p:nvPr/>
        </p:nvSpPr>
        <p:spPr bwMode="auto">
          <a:xfrm>
            <a:off x="9439275" y="5201264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endParaRPr kumimoji="1" lang="en-US" altLang="zh-CN" sz="2400" b="1" smtClean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" name="Freeform 59"/>
          <p:cNvSpPr>
            <a:spLocks/>
          </p:cNvSpPr>
          <p:nvPr/>
        </p:nvSpPr>
        <p:spPr bwMode="auto">
          <a:xfrm>
            <a:off x="9190037" y="5667989"/>
            <a:ext cx="1588" cy="50800"/>
          </a:xfrm>
          <a:custGeom>
            <a:avLst/>
            <a:gdLst>
              <a:gd name="T0" fmla="*/ 0 w 1"/>
              <a:gd name="T1" fmla="*/ 0 h 32"/>
              <a:gd name="T2" fmla="*/ 0 w 1"/>
              <a:gd name="T3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2">
                <a:moveTo>
                  <a:pt x="0" y="0"/>
                </a:moveTo>
                <a:lnTo>
                  <a:pt x="0" y="3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" name="Freeform 60"/>
          <p:cNvSpPr>
            <a:spLocks/>
          </p:cNvSpPr>
          <p:nvPr/>
        </p:nvSpPr>
        <p:spPr bwMode="auto">
          <a:xfrm>
            <a:off x="9196387" y="5110777"/>
            <a:ext cx="574675" cy="574675"/>
          </a:xfrm>
          <a:custGeom>
            <a:avLst/>
            <a:gdLst>
              <a:gd name="T0" fmla="*/ 362 w 362"/>
              <a:gd name="T1" fmla="*/ 0 h 362"/>
              <a:gd name="T2" fmla="*/ 0 w 362"/>
              <a:gd name="T3" fmla="*/ 362 h 36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2" h="362">
                <a:moveTo>
                  <a:pt x="362" y="0"/>
                </a:moveTo>
                <a:lnTo>
                  <a:pt x="0" y="362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" name="Freeform 61"/>
          <p:cNvSpPr>
            <a:spLocks/>
          </p:cNvSpPr>
          <p:nvPr/>
        </p:nvSpPr>
        <p:spPr bwMode="auto">
          <a:xfrm>
            <a:off x="9186862" y="3080364"/>
            <a:ext cx="1588" cy="2616200"/>
          </a:xfrm>
          <a:custGeom>
            <a:avLst/>
            <a:gdLst>
              <a:gd name="T0" fmla="*/ 0 w 1"/>
              <a:gd name="T1" fmla="*/ 1648 h 1648"/>
              <a:gd name="T2" fmla="*/ 0 w 1"/>
              <a:gd name="T3" fmla="*/ 0 h 16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648">
                <a:moveTo>
                  <a:pt x="0" y="1648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333399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" name="Text Box 63"/>
          <p:cNvSpPr txBox="1">
            <a:spLocks noChangeArrowheads="1"/>
          </p:cNvSpPr>
          <p:nvPr/>
        </p:nvSpPr>
        <p:spPr bwMode="auto">
          <a:xfrm>
            <a:off x="8805862" y="4258289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endParaRPr kumimoji="1" lang="en-US" altLang="zh-CN" sz="2000" b="1" i="1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" name="Text Box 25"/>
          <p:cNvSpPr txBox="1">
            <a:spLocks noChangeArrowheads="1"/>
          </p:cNvSpPr>
          <p:nvPr/>
        </p:nvSpPr>
        <p:spPr bwMode="auto">
          <a:xfrm>
            <a:off x="2157412" y="2427272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10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726121"/>
              </p:ext>
            </p:extLst>
          </p:nvPr>
        </p:nvGraphicFramePr>
        <p:xfrm>
          <a:off x="2873376" y="2492361"/>
          <a:ext cx="8540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04" name="公式" r:id="rId4" imgW="444240" imgH="203040" progId="Equation.3">
                  <p:embed/>
                </p:oleObj>
              </mc:Choice>
              <mc:Fallback>
                <p:oleObj name="公式" r:id="rId4" imgW="444240" imgH="203040" progId="Equation.3">
                  <p:embed/>
                  <p:pic>
                    <p:nvPicPr>
                      <p:cNvPr id="2109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6" y="2492361"/>
                        <a:ext cx="85407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439990"/>
              </p:ext>
            </p:extLst>
          </p:nvPr>
        </p:nvGraphicFramePr>
        <p:xfrm>
          <a:off x="3757612" y="2405047"/>
          <a:ext cx="167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05" name="公式" r:id="rId6" imgW="888840" imgH="253800" progId="Equation.3">
                  <p:embed/>
                </p:oleObj>
              </mc:Choice>
              <mc:Fallback>
                <p:oleObj name="公式" r:id="rId6" imgW="888840" imgH="253800" progId="Equation.3">
                  <p:embed/>
                  <p:pic>
                    <p:nvPicPr>
                      <p:cNvPr id="2109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2" y="2405047"/>
                        <a:ext cx="1676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Text Box 28"/>
          <p:cNvSpPr txBox="1">
            <a:spLocks noChangeArrowheads="1"/>
          </p:cNvSpPr>
          <p:nvPr/>
        </p:nvSpPr>
        <p:spPr bwMode="auto">
          <a:xfrm>
            <a:off x="2205543" y="3213100"/>
            <a:ext cx="63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</a:p>
        </p:txBody>
      </p:sp>
      <p:graphicFrame>
        <p:nvGraphicFramePr>
          <p:cNvPr id="10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357515"/>
              </p:ext>
            </p:extLst>
          </p:nvPr>
        </p:nvGraphicFramePr>
        <p:xfrm>
          <a:off x="2711572" y="3109196"/>
          <a:ext cx="13716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06" name="公式" r:id="rId8" imgW="749160" imgH="330120" progId="Equation.3">
                  <p:embed/>
                </p:oleObj>
              </mc:Choice>
              <mc:Fallback>
                <p:oleObj name="公式" r:id="rId8" imgW="749160" imgH="330120" progId="Equation.3">
                  <p:embed/>
                  <p:pic>
                    <p:nvPicPr>
                      <p:cNvPr id="21097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572" y="3109196"/>
                        <a:ext cx="13716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493443"/>
              </p:ext>
            </p:extLst>
          </p:nvPr>
        </p:nvGraphicFramePr>
        <p:xfrm>
          <a:off x="2511426" y="3751175"/>
          <a:ext cx="2349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07" name="公式" r:id="rId10" imgW="1282680" imgH="330120" progId="Equation.3">
                  <p:embed/>
                </p:oleObj>
              </mc:Choice>
              <mc:Fallback>
                <p:oleObj name="公式" r:id="rId10" imgW="1282680" imgH="330120" progId="Equation.3">
                  <p:embed/>
                  <p:pic>
                    <p:nvPicPr>
                      <p:cNvPr id="21097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6" y="3751175"/>
                        <a:ext cx="23495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659376"/>
              </p:ext>
            </p:extLst>
          </p:nvPr>
        </p:nvGraphicFramePr>
        <p:xfrm>
          <a:off x="2503160" y="4303532"/>
          <a:ext cx="239236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08" name="公式" r:id="rId12" imgW="1244520" imgH="393480" progId="Equation.3">
                  <p:embed/>
                </p:oleObj>
              </mc:Choice>
              <mc:Fallback>
                <p:oleObj name="公式" r:id="rId12" imgW="1244520" imgH="393480" progId="Equation.3">
                  <p:embed/>
                  <p:pic>
                    <p:nvPicPr>
                      <p:cNvPr id="21097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160" y="4303532"/>
                        <a:ext cx="2392362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474217"/>
              </p:ext>
            </p:extLst>
          </p:nvPr>
        </p:nvGraphicFramePr>
        <p:xfrm>
          <a:off x="2523043" y="5134681"/>
          <a:ext cx="126523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09" name="公式" r:id="rId14" imgW="698400" imgH="406080" progId="Equation.3">
                  <p:embed/>
                </p:oleObj>
              </mc:Choice>
              <mc:Fallback>
                <p:oleObj name="公式" r:id="rId14" imgW="698400" imgH="406080" progId="Equation.3">
                  <p:embed/>
                  <p:pic>
                    <p:nvPicPr>
                      <p:cNvPr id="21097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043" y="5134681"/>
                        <a:ext cx="1265238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5" grpId="0" autoUpdateAnimBg="0"/>
      <p:bldP spid="76" grpId="0" autoUpdateAnimBg="0"/>
      <p:bldP spid="98" grpId="0" autoUpdateAnimBg="0"/>
      <p:bldP spid="103" grpId="0" autoUpdateAnimBg="0"/>
      <p:bldP spid="10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71" name="Group 3"/>
          <p:cNvGrpSpPr>
            <a:grpSpLocks/>
          </p:cNvGrpSpPr>
          <p:nvPr/>
        </p:nvGrpSpPr>
        <p:grpSpPr bwMode="auto">
          <a:xfrm>
            <a:off x="1208088" y="991925"/>
            <a:ext cx="6019800" cy="461963"/>
            <a:chOff x="181" y="605"/>
            <a:chExt cx="3792" cy="291"/>
          </a:xfrm>
        </p:grpSpPr>
        <p:sp>
          <p:nvSpPr>
            <p:cNvPr id="211972" name="Text Box 4"/>
            <p:cNvSpPr txBox="1">
              <a:spLocks noChangeArrowheads="1"/>
            </p:cNvSpPr>
            <p:nvPr/>
          </p:nvSpPr>
          <p:spPr bwMode="auto">
            <a:xfrm>
              <a:off x="181" y="605"/>
              <a:ext cx="37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定义</a:t>
              </a:r>
              <a:r>
                <a:rPr kumimoji="1"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: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若在弧</a:t>
              </a:r>
              <a:r>
                <a:rPr kumimoji="1" lang="zh-CN" altLang="en-US" sz="24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AB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上任意作内接折线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,</a:t>
              </a:r>
            </a:p>
          </p:txBody>
        </p:sp>
        <p:sp>
          <p:nvSpPr>
            <p:cNvPr id="211973" name="Arc 5"/>
            <p:cNvSpPr>
              <a:spLocks/>
            </p:cNvSpPr>
            <p:nvPr/>
          </p:nvSpPr>
          <p:spPr bwMode="auto">
            <a:xfrm>
              <a:off x="1398" y="622"/>
              <a:ext cx="199" cy="108"/>
            </a:xfrm>
            <a:custGeom>
              <a:avLst/>
              <a:gdLst>
                <a:gd name="G0" fmla="+- 18981 0 0"/>
                <a:gd name="G1" fmla="+- 21600 0 0"/>
                <a:gd name="G2" fmla="+- 21600 0 0"/>
                <a:gd name="T0" fmla="*/ 0 w 37448"/>
                <a:gd name="T1" fmla="*/ 11291 h 21600"/>
                <a:gd name="T2" fmla="*/ 37448 w 37448"/>
                <a:gd name="T3" fmla="*/ 10396 h 21600"/>
                <a:gd name="T4" fmla="*/ 18981 w 3744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448" h="21600" fill="none" extrusionOk="0">
                  <a:moveTo>
                    <a:pt x="-1" y="11290"/>
                  </a:moveTo>
                  <a:cubicBezTo>
                    <a:pt x="3779" y="4332"/>
                    <a:pt x="11062" y="0"/>
                    <a:pt x="18981" y="0"/>
                  </a:cubicBezTo>
                  <a:cubicBezTo>
                    <a:pt x="26530" y="0"/>
                    <a:pt x="33532" y="3941"/>
                    <a:pt x="37448" y="10395"/>
                  </a:cubicBezTo>
                </a:path>
                <a:path w="37448" h="21600" stroke="0" extrusionOk="0">
                  <a:moveTo>
                    <a:pt x="-1" y="11290"/>
                  </a:moveTo>
                  <a:cubicBezTo>
                    <a:pt x="3779" y="4332"/>
                    <a:pt x="11062" y="0"/>
                    <a:pt x="18981" y="0"/>
                  </a:cubicBezTo>
                  <a:cubicBezTo>
                    <a:pt x="26530" y="0"/>
                    <a:pt x="33532" y="3941"/>
                    <a:pt x="37448" y="10395"/>
                  </a:cubicBezTo>
                  <a:lnTo>
                    <a:pt x="18981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1974" name="Freeform 6"/>
          <p:cNvSpPr>
            <a:spLocks/>
          </p:cNvSpPr>
          <p:nvPr/>
        </p:nvSpPr>
        <p:spPr bwMode="auto">
          <a:xfrm>
            <a:off x="8428702" y="2757077"/>
            <a:ext cx="2112963" cy="1187450"/>
          </a:xfrm>
          <a:custGeom>
            <a:avLst/>
            <a:gdLst>
              <a:gd name="T0" fmla="*/ 0 w 1344"/>
              <a:gd name="T1" fmla="*/ 768 h 768"/>
              <a:gd name="T2" fmla="*/ 96 w 1344"/>
              <a:gd name="T3" fmla="*/ 480 h 768"/>
              <a:gd name="T4" fmla="*/ 240 w 1344"/>
              <a:gd name="T5" fmla="*/ 192 h 768"/>
              <a:gd name="T6" fmla="*/ 528 w 1344"/>
              <a:gd name="T7" fmla="*/ 0 h 768"/>
              <a:gd name="T8" fmla="*/ 864 w 1344"/>
              <a:gd name="T9" fmla="*/ 0 h 768"/>
              <a:gd name="T10" fmla="*/ 1104 w 1344"/>
              <a:gd name="T11" fmla="*/ 144 h 768"/>
              <a:gd name="T12" fmla="*/ 1248 w 1344"/>
              <a:gd name="T13" fmla="*/ 336 h 768"/>
              <a:gd name="T14" fmla="*/ 1344 w 1344"/>
              <a:gd name="T15" fmla="*/ 48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4" h="768">
                <a:moveTo>
                  <a:pt x="0" y="768"/>
                </a:moveTo>
                <a:lnTo>
                  <a:pt x="96" y="480"/>
                </a:lnTo>
                <a:lnTo>
                  <a:pt x="240" y="192"/>
                </a:lnTo>
                <a:lnTo>
                  <a:pt x="528" y="0"/>
                </a:lnTo>
                <a:lnTo>
                  <a:pt x="864" y="0"/>
                </a:lnTo>
                <a:lnTo>
                  <a:pt x="1104" y="144"/>
                </a:lnTo>
                <a:lnTo>
                  <a:pt x="1248" y="336"/>
                </a:lnTo>
                <a:lnTo>
                  <a:pt x="1344" y="480"/>
                </a:lnTo>
              </a:path>
            </a:pathLst>
          </a:custGeom>
          <a:noFill/>
          <a:ln w="222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1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085345"/>
              </p:ext>
            </p:extLst>
          </p:nvPr>
        </p:nvGraphicFramePr>
        <p:xfrm>
          <a:off x="8716039" y="3768315"/>
          <a:ext cx="7604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63" name="Equation" r:id="rId3" imgW="799920" imgH="444240" progId="Equation.3">
                  <p:embed/>
                </p:oleObj>
              </mc:Choice>
              <mc:Fallback>
                <p:oleObj name="Equation" r:id="rId3" imgW="79992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039" y="3768315"/>
                        <a:ext cx="7604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660229"/>
              </p:ext>
            </p:extLst>
          </p:nvPr>
        </p:nvGraphicFramePr>
        <p:xfrm>
          <a:off x="8639840" y="2364965"/>
          <a:ext cx="6635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64" name="Equation" r:id="rId5" imgW="698400" imgH="444240" progId="Equation.3">
                  <p:embed/>
                </p:oleObj>
              </mc:Choice>
              <mc:Fallback>
                <p:oleObj name="Equation" r:id="rId5" imgW="6984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9840" y="2364965"/>
                        <a:ext cx="6635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842997"/>
              </p:ext>
            </p:extLst>
          </p:nvPr>
        </p:nvGraphicFramePr>
        <p:xfrm>
          <a:off x="9873326" y="2441165"/>
          <a:ext cx="4460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65" name="Equation" r:id="rId7" imgW="469800" imgH="444240" progId="Equation.3">
                  <p:embed/>
                </p:oleObj>
              </mc:Choice>
              <mc:Fallback>
                <p:oleObj name="Equation" r:id="rId7" imgW="46980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3326" y="2441165"/>
                        <a:ext cx="44608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982468"/>
              </p:ext>
            </p:extLst>
          </p:nvPr>
        </p:nvGraphicFramePr>
        <p:xfrm>
          <a:off x="10476577" y="3387315"/>
          <a:ext cx="7715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66" name="Equation" r:id="rId9" imgW="812520" imgH="444240" progId="Equation.3">
                  <p:embed/>
                </p:oleObj>
              </mc:Choice>
              <mc:Fallback>
                <p:oleObj name="Equation" r:id="rId9" imgW="81252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6577" y="3387315"/>
                        <a:ext cx="7715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1979" name="Group 11"/>
          <p:cNvGrpSpPr>
            <a:grpSpLocks/>
          </p:cNvGrpSpPr>
          <p:nvPr/>
        </p:nvGrpSpPr>
        <p:grpSpPr bwMode="auto">
          <a:xfrm>
            <a:off x="7895301" y="2530064"/>
            <a:ext cx="3105150" cy="2438400"/>
            <a:chOff x="3648" y="1872"/>
            <a:chExt cx="1956" cy="1536"/>
          </a:xfrm>
        </p:grpSpPr>
        <p:sp>
          <p:nvSpPr>
            <p:cNvPr id="211980" name="Line 12"/>
            <p:cNvSpPr>
              <a:spLocks noChangeShapeType="1"/>
            </p:cNvSpPr>
            <p:nvPr/>
          </p:nvSpPr>
          <p:spPr bwMode="auto">
            <a:xfrm>
              <a:off x="3888" y="3120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81" name="Line 13"/>
            <p:cNvSpPr>
              <a:spLocks noChangeShapeType="1"/>
            </p:cNvSpPr>
            <p:nvPr/>
          </p:nvSpPr>
          <p:spPr bwMode="auto">
            <a:xfrm flipV="1">
              <a:off x="3888" y="1920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82" name="Freeform 14"/>
            <p:cNvSpPr>
              <a:spLocks/>
            </p:cNvSpPr>
            <p:nvPr/>
          </p:nvSpPr>
          <p:spPr bwMode="auto">
            <a:xfrm>
              <a:off x="3984" y="1936"/>
              <a:ext cx="1344" cy="848"/>
            </a:xfrm>
            <a:custGeom>
              <a:avLst/>
              <a:gdLst>
                <a:gd name="T0" fmla="*/ 0 w 1344"/>
                <a:gd name="T1" fmla="*/ 848 h 848"/>
                <a:gd name="T2" fmla="*/ 192 w 1344"/>
                <a:gd name="T3" fmla="*/ 320 h 848"/>
                <a:gd name="T4" fmla="*/ 624 w 1344"/>
                <a:gd name="T5" fmla="*/ 32 h 848"/>
                <a:gd name="T6" fmla="*/ 960 w 1344"/>
                <a:gd name="T7" fmla="*/ 128 h 848"/>
                <a:gd name="T8" fmla="*/ 1200 w 1344"/>
                <a:gd name="T9" fmla="*/ 320 h 848"/>
                <a:gd name="T10" fmla="*/ 1344 w 1344"/>
                <a:gd name="T11" fmla="*/ 56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4" h="848">
                  <a:moveTo>
                    <a:pt x="0" y="848"/>
                  </a:moveTo>
                  <a:cubicBezTo>
                    <a:pt x="44" y="652"/>
                    <a:pt x="88" y="456"/>
                    <a:pt x="192" y="320"/>
                  </a:cubicBezTo>
                  <a:cubicBezTo>
                    <a:pt x="296" y="184"/>
                    <a:pt x="496" y="64"/>
                    <a:pt x="624" y="32"/>
                  </a:cubicBezTo>
                  <a:cubicBezTo>
                    <a:pt x="752" y="0"/>
                    <a:pt x="864" y="80"/>
                    <a:pt x="960" y="128"/>
                  </a:cubicBezTo>
                  <a:cubicBezTo>
                    <a:pt x="1056" y="176"/>
                    <a:pt x="1136" y="248"/>
                    <a:pt x="1200" y="320"/>
                  </a:cubicBezTo>
                  <a:cubicBezTo>
                    <a:pt x="1264" y="392"/>
                    <a:pt x="1320" y="520"/>
                    <a:pt x="1344" y="560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1983" name="Object 15"/>
            <p:cNvGraphicFramePr>
              <a:graphicFrameLocks noChangeAspect="1"/>
            </p:cNvGraphicFramePr>
            <p:nvPr/>
          </p:nvGraphicFramePr>
          <p:xfrm>
            <a:off x="3936" y="2640"/>
            <a:ext cx="25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67" name="Equation" r:id="rId11" imgW="152268" imgH="164957" progId="Equation.3">
                    <p:embed/>
                  </p:oleObj>
                </mc:Choice>
                <mc:Fallback>
                  <p:oleObj name="Equation" r:id="rId11" imgW="152268" imgH="164957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640"/>
                          <a:ext cx="256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1984" name="Object 16"/>
            <p:cNvGraphicFramePr>
              <a:graphicFrameLocks noChangeAspect="1"/>
            </p:cNvGraphicFramePr>
            <p:nvPr/>
          </p:nvGraphicFramePr>
          <p:xfrm>
            <a:off x="5040" y="2400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68" name="Equation" r:id="rId13" imgW="152268" imgH="164957" progId="Equation.3">
                    <p:embed/>
                  </p:oleObj>
                </mc:Choice>
                <mc:Fallback>
                  <p:oleObj name="Equation" r:id="rId13" imgW="152268" imgH="164957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400"/>
                          <a:ext cx="25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1985" name="Object 17"/>
            <p:cNvGraphicFramePr>
              <a:graphicFrameLocks noChangeAspect="1"/>
            </p:cNvGraphicFramePr>
            <p:nvPr/>
          </p:nvGraphicFramePr>
          <p:xfrm>
            <a:off x="3648" y="1872"/>
            <a:ext cx="24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69" name="Equation" r:id="rId15" imgW="139579" imgH="164957" progId="Equation.3">
                    <p:embed/>
                  </p:oleObj>
                </mc:Choice>
                <mc:Fallback>
                  <p:oleObj name="Equation" r:id="rId15" imgW="139579" imgH="164957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872"/>
                          <a:ext cx="240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1986" name="Object 18"/>
            <p:cNvGraphicFramePr>
              <a:graphicFrameLocks noChangeAspect="1"/>
            </p:cNvGraphicFramePr>
            <p:nvPr/>
          </p:nvGraphicFramePr>
          <p:xfrm>
            <a:off x="3660" y="3003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70" name="Equation" r:id="rId17" imgW="126835" imgH="139518" progId="Equation.3">
                    <p:embed/>
                  </p:oleObj>
                </mc:Choice>
                <mc:Fallback>
                  <p:oleObj name="Equation" r:id="rId17" imgW="126835" imgH="139518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" y="3003"/>
                          <a:ext cx="21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1987" name="Object 19"/>
            <p:cNvGraphicFramePr>
              <a:graphicFrameLocks noChangeAspect="1"/>
            </p:cNvGraphicFramePr>
            <p:nvPr/>
          </p:nvGraphicFramePr>
          <p:xfrm>
            <a:off x="5388" y="3168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71" name="Equation" r:id="rId19" imgW="126835" imgH="139518" progId="Equation.3">
                    <p:embed/>
                  </p:oleObj>
                </mc:Choice>
                <mc:Fallback>
                  <p:oleObj name="Equation" r:id="rId19" imgW="126835" imgH="139518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8" y="3168"/>
                          <a:ext cx="21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1988" name="Text Box 20"/>
          <p:cNvSpPr txBox="1">
            <a:spLocks noChangeArrowheads="1"/>
          </p:cNvSpPr>
          <p:nvPr/>
        </p:nvSpPr>
        <p:spPr bwMode="auto">
          <a:xfrm>
            <a:off x="6102350" y="972379"/>
            <a:ext cx="274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当折线段的最大</a:t>
            </a:r>
          </a:p>
        </p:txBody>
      </p:sp>
      <p:sp>
        <p:nvSpPr>
          <p:cNvPr id="211989" name="Text Box 21"/>
          <p:cNvSpPr txBox="1">
            <a:spLocks noChangeArrowheads="1"/>
          </p:cNvSpPr>
          <p:nvPr/>
        </p:nvSpPr>
        <p:spPr bwMode="auto">
          <a:xfrm>
            <a:off x="8269287" y="982712"/>
            <a:ext cx="29788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边长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→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折线的</a:t>
            </a:r>
            <a:endParaRPr kumimoji="1"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11990" name="Text Box 22"/>
          <p:cNvSpPr txBox="1">
            <a:spLocks noChangeArrowheads="1"/>
          </p:cNvSpPr>
          <p:nvPr/>
        </p:nvSpPr>
        <p:spPr bwMode="auto">
          <a:xfrm>
            <a:off x="1972802" y="1542607"/>
            <a:ext cx="579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长度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趋向于一个确定的极限 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</p:txBody>
      </p:sp>
      <p:grpSp>
        <p:nvGrpSpPr>
          <p:cNvPr id="211991" name="Group 23"/>
          <p:cNvGrpSpPr>
            <a:grpSpLocks/>
          </p:cNvGrpSpPr>
          <p:nvPr/>
        </p:nvGrpSpPr>
        <p:grpSpPr bwMode="auto">
          <a:xfrm>
            <a:off x="6564313" y="1530087"/>
            <a:ext cx="4038805" cy="476250"/>
            <a:chOff x="144" y="1392"/>
            <a:chExt cx="2976" cy="300"/>
          </a:xfrm>
        </p:grpSpPr>
        <p:sp>
          <p:nvSpPr>
            <p:cNvPr id="211992" name="Text Box 24"/>
            <p:cNvSpPr txBox="1">
              <a:spLocks noChangeArrowheads="1"/>
            </p:cNvSpPr>
            <p:nvPr/>
          </p:nvSpPr>
          <p:spPr bwMode="auto">
            <a:xfrm>
              <a:off x="144" y="1401"/>
              <a:ext cx="29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此极限为曲线弧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AB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的弧长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,</a:t>
              </a:r>
            </a:p>
          </p:txBody>
        </p:sp>
        <p:sp>
          <p:nvSpPr>
            <p:cNvPr id="211993" name="Arc 25"/>
            <p:cNvSpPr>
              <a:spLocks/>
            </p:cNvSpPr>
            <p:nvPr/>
          </p:nvSpPr>
          <p:spPr bwMode="auto">
            <a:xfrm>
              <a:off x="1832" y="1392"/>
              <a:ext cx="280" cy="161"/>
            </a:xfrm>
            <a:custGeom>
              <a:avLst/>
              <a:gdLst>
                <a:gd name="G0" fmla="+- 18981 0 0"/>
                <a:gd name="G1" fmla="+- 21600 0 0"/>
                <a:gd name="G2" fmla="+- 21600 0 0"/>
                <a:gd name="T0" fmla="*/ 0 w 37448"/>
                <a:gd name="T1" fmla="*/ 11291 h 21600"/>
                <a:gd name="T2" fmla="*/ 37448 w 37448"/>
                <a:gd name="T3" fmla="*/ 10396 h 21600"/>
                <a:gd name="T4" fmla="*/ 18981 w 3744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448" h="21600" fill="none" extrusionOk="0">
                  <a:moveTo>
                    <a:pt x="-1" y="11290"/>
                  </a:moveTo>
                  <a:cubicBezTo>
                    <a:pt x="3779" y="4332"/>
                    <a:pt x="11062" y="0"/>
                    <a:pt x="18981" y="0"/>
                  </a:cubicBezTo>
                  <a:cubicBezTo>
                    <a:pt x="26530" y="0"/>
                    <a:pt x="33532" y="3941"/>
                    <a:pt x="37448" y="10395"/>
                  </a:cubicBezTo>
                </a:path>
                <a:path w="37448" h="21600" stroke="0" extrusionOk="0">
                  <a:moveTo>
                    <a:pt x="-1" y="11290"/>
                  </a:moveTo>
                  <a:cubicBezTo>
                    <a:pt x="3779" y="4332"/>
                    <a:pt x="11062" y="0"/>
                    <a:pt x="18981" y="0"/>
                  </a:cubicBezTo>
                  <a:cubicBezTo>
                    <a:pt x="26530" y="0"/>
                    <a:pt x="33532" y="3941"/>
                    <a:pt x="37448" y="10395"/>
                  </a:cubicBezTo>
                  <a:lnTo>
                    <a:pt x="18981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11994" name="Text Box 26"/>
          <p:cNvSpPr txBox="1">
            <a:spLocks noChangeArrowheads="1"/>
          </p:cNvSpPr>
          <p:nvPr/>
        </p:nvSpPr>
        <p:spPr bwMode="auto">
          <a:xfrm>
            <a:off x="1972802" y="2068399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</a:p>
        </p:txBody>
      </p:sp>
      <p:sp>
        <p:nvSpPr>
          <p:cNvPr id="211995" name="Text Box 27"/>
          <p:cNvSpPr txBox="1">
            <a:spLocks noChangeArrowheads="1"/>
          </p:cNvSpPr>
          <p:nvPr/>
        </p:nvSpPr>
        <p:spPr bwMode="auto">
          <a:xfrm>
            <a:off x="1960382" y="2853275"/>
            <a:ext cx="434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并称此曲线弧为可求长的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21199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502454"/>
              </p:ext>
            </p:extLst>
          </p:nvPr>
        </p:nvGraphicFramePr>
        <p:xfrm>
          <a:off x="4139637" y="2112835"/>
          <a:ext cx="125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72" name="Equation" r:id="rId21" imgW="1257120" imgH="469800" progId="Equation.3">
                  <p:embed/>
                </p:oleObj>
              </mc:Choice>
              <mc:Fallback>
                <p:oleObj name="Equation" r:id="rId21" imgW="1257120" imgH="469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637" y="2112835"/>
                        <a:ext cx="1257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97" name="Text Box 29"/>
          <p:cNvSpPr txBox="1">
            <a:spLocks noChangeArrowheads="1"/>
          </p:cNvSpPr>
          <p:nvPr/>
        </p:nvSpPr>
        <p:spPr bwMode="auto">
          <a:xfrm>
            <a:off x="1208088" y="4777964"/>
            <a:ext cx="6013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任意光滑曲线弧都是可求长的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11998" name="Text Box 30"/>
          <p:cNvSpPr txBox="1">
            <a:spLocks noChangeArrowheads="1"/>
          </p:cNvSpPr>
          <p:nvPr/>
        </p:nvSpPr>
        <p:spPr bwMode="auto">
          <a:xfrm>
            <a:off x="5721350" y="5365487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证明略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21199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418451"/>
              </p:ext>
            </p:extLst>
          </p:nvPr>
        </p:nvGraphicFramePr>
        <p:xfrm>
          <a:off x="3631637" y="1820735"/>
          <a:ext cx="520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73" name="Equation" r:id="rId23" imgW="520560" imgH="1015920" progId="Equation.3">
                  <p:embed/>
                </p:oleObj>
              </mc:Choice>
              <mc:Fallback>
                <p:oleObj name="Equation" r:id="rId23" imgW="520560" imgH="10159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637" y="1820735"/>
                        <a:ext cx="5207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00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195103"/>
              </p:ext>
            </p:extLst>
          </p:nvPr>
        </p:nvGraphicFramePr>
        <p:xfrm>
          <a:off x="2488637" y="2049335"/>
          <a:ext cx="1104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74" name="Equation" r:id="rId25" imgW="1104840" imgH="609480" progId="Equation.3">
                  <p:embed/>
                </p:oleObj>
              </mc:Choice>
              <mc:Fallback>
                <p:oleObj name="Equation" r:id="rId25" imgW="1104840" imgH="609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637" y="2049335"/>
                        <a:ext cx="1104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001" name="Text Box 33"/>
          <p:cNvSpPr txBox="1">
            <a:spLocks noChangeArrowheads="1"/>
          </p:cNvSpPr>
          <p:nvPr/>
        </p:nvSpPr>
        <p:spPr bwMode="auto">
          <a:xfrm>
            <a:off x="5912702" y="1551886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则称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DD2-CCAC-433E-8AED-5A91A2350BB4}" type="datetime11">
              <a:rPr lang="zh-CN" altLang="en-US" smtClean="0"/>
              <a:t>13:21:51</a:t>
            </a:fld>
            <a:endParaRPr lang="en-US" altLang="zh-CN"/>
          </a:p>
        </p:txBody>
      </p:sp>
      <p:sp>
        <p:nvSpPr>
          <p:cNvPr id="37" name="Rectangle 440"/>
          <p:cNvSpPr>
            <a:spLocks noChangeArrowheads="1"/>
          </p:cNvSpPr>
          <p:nvPr/>
        </p:nvSpPr>
        <p:spPr bwMode="auto">
          <a:xfrm>
            <a:off x="754538" y="471406"/>
            <a:ext cx="3050546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三、平面曲线的弧长</a:t>
            </a:r>
          </a:p>
        </p:txBody>
      </p:sp>
      <p:sp>
        <p:nvSpPr>
          <p:cNvPr id="38" name="Text Box 10">
            <a:hlinkClick r:id="rId27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2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8" grpId="0" autoUpdateAnimBg="0"/>
      <p:bldP spid="211989" grpId="0" autoUpdateAnimBg="0"/>
      <p:bldP spid="211990" grpId="0" autoUpdateAnimBg="0"/>
      <p:bldP spid="211994" grpId="0" autoUpdateAnimBg="0"/>
      <p:bldP spid="211995" grpId="0" autoUpdateAnimBg="0"/>
      <p:bldP spid="211997" grpId="0" autoUpdateAnimBg="0"/>
      <p:bldP spid="211998" grpId="0" autoUpdateAnimBg="0"/>
      <p:bldP spid="21200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9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347031"/>
              </p:ext>
            </p:extLst>
          </p:nvPr>
        </p:nvGraphicFramePr>
        <p:xfrm>
          <a:off x="9412338" y="3495675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62" name="Equation" r:id="rId3" imgW="368280" imgH="406080" progId="Equation.3">
                  <p:embed/>
                </p:oleObj>
              </mc:Choice>
              <mc:Fallback>
                <p:oleObj name="Equation" r:id="rId3" imgW="36828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2338" y="3495675"/>
                        <a:ext cx="368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2995" name="Group 3"/>
          <p:cNvGrpSpPr>
            <a:grpSpLocks/>
          </p:cNvGrpSpPr>
          <p:nvPr/>
        </p:nvGrpSpPr>
        <p:grpSpPr bwMode="auto">
          <a:xfrm>
            <a:off x="8409039" y="3414713"/>
            <a:ext cx="2867025" cy="2405063"/>
            <a:chOff x="3792" y="1612"/>
            <a:chExt cx="1806" cy="1515"/>
          </a:xfrm>
        </p:grpSpPr>
        <p:sp>
          <p:nvSpPr>
            <p:cNvPr id="212996" name="Line 4"/>
            <p:cNvSpPr>
              <a:spLocks noChangeShapeType="1"/>
            </p:cNvSpPr>
            <p:nvPr/>
          </p:nvSpPr>
          <p:spPr bwMode="auto">
            <a:xfrm>
              <a:off x="3984" y="2908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997" name="Line 5"/>
            <p:cNvSpPr>
              <a:spLocks noChangeShapeType="1"/>
            </p:cNvSpPr>
            <p:nvPr/>
          </p:nvSpPr>
          <p:spPr bwMode="auto">
            <a:xfrm flipV="1">
              <a:off x="3984" y="1612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998" name="Line 6"/>
            <p:cNvSpPr>
              <a:spLocks noChangeShapeType="1"/>
            </p:cNvSpPr>
            <p:nvPr/>
          </p:nvSpPr>
          <p:spPr bwMode="auto">
            <a:xfrm>
              <a:off x="4176" y="2380"/>
              <a:ext cx="0" cy="52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999" name="Line 7"/>
            <p:cNvSpPr>
              <a:spLocks noChangeShapeType="1"/>
            </p:cNvSpPr>
            <p:nvPr/>
          </p:nvSpPr>
          <p:spPr bwMode="auto">
            <a:xfrm>
              <a:off x="5280" y="1756"/>
              <a:ext cx="0" cy="115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00" name="Freeform 8"/>
            <p:cNvSpPr>
              <a:spLocks/>
            </p:cNvSpPr>
            <p:nvPr/>
          </p:nvSpPr>
          <p:spPr bwMode="auto">
            <a:xfrm>
              <a:off x="4176" y="1732"/>
              <a:ext cx="1104" cy="648"/>
            </a:xfrm>
            <a:custGeom>
              <a:avLst/>
              <a:gdLst>
                <a:gd name="T0" fmla="*/ 0 w 1104"/>
                <a:gd name="T1" fmla="*/ 648 h 648"/>
                <a:gd name="T2" fmla="*/ 192 w 1104"/>
                <a:gd name="T3" fmla="*/ 360 h 648"/>
                <a:gd name="T4" fmla="*/ 432 w 1104"/>
                <a:gd name="T5" fmla="*/ 168 h 648"/>
                <a:gd name="T6" fmla="*/ 768 w 1104"/>
                <a:gd name="T7" fmla="*/ 24 h 648"/>
                <a:gd name="T8" fmla="*/ 1104 w 1104"/>
                <a:gd name="T9" fmla="*/ 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648">
                  <a:moveTo>
                    <a:pt x="0" y="648"/>
                  </a:moveTo>
                  <a:cubicBezTo>
                    <a:pt x="60" y="544"/>
                    <a:pt x="120" y="440"/>
                    <a:pt x="192" y="360"/>
                  </a:cubicBezTo>
                  <a:cubicBezTo>
                    <a:pt x="264" y="280"/>
                    <a:pt x="336" y="224"/>
                    <a:pt x="432" y="168"/>
                  </a:cubicBezTo>
                  <a:cubicBezTo>
                    <a:pt x="528" y="112"/>
                    <a:pt x="656" y="48"/>
                    <a:pt x="768" y="24"/>
                  </a:cubicBezTo>
                  <a:cubicBezTo>
                    <a:pt x="880" y="0"/>
                    <a:pt x="1048" y="24"/>
                    <a:pt x="1104" y="2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3001" name="Object 9"/>
            <p:cNvGraphicFramePr>
              <a:graphicFrameLocks noChangeAspect="1"/>
            </p:cNvGraphicFramePr>
            <p:nvPr/>
          </p:nvGraphicFramePr>
          <p:xfrm>
            <a:off x="3792" y="1625"/>
            <a:ext cx="14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563" name="Equation" r:id="rId5" imgW="241200" imgH="317160" progId="Equation.3">
                    <p:embed/>
                  </p:oleObj>
                </mc:Choice>
                <mc:Fallback>
                  <p:oleObj name="Equation" r:id="rId5" imgW="241200" imgH="3171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625"/>
                          <a:ext cx="145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3002" name="Object 10"/>
            <p:cNvGraphicFramePr>
              <a:graphicFrameLocks noChangeAspect="1"/>
            </p:cNvGraphicFramePr>
            <p:nvPr/>
          </p:nvGraphicFramePr>
          <p:xfrm>
            <a:off x="5462" y="2984"/>
            <a:ext cx="136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564" name="Equation" r:id="rId7" imgW="228600" imgH="241200" progId="Equation.3">
                    <p:embed/>
                  </p:oleObj>
                </mc:Choice>
                <mc:Fallback>
                  <p:oleObj name="Equation" r:id="rId7" imgW="228600" imgH="241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2" y="2984"/>
                          <a:ext cx="136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3003" name="Object 11"/>
            <p:cNvGraphicFramePr>
              <a:graphicFrameLocks noChangeAspect="1"/>
            </p:cNvGraphicFramePr>
            <p:nvPr/>
          </p:nvGraphicFramePr>
          <p:xfrm>
            <a:off x="4128" y="2977"/>
            <a:ext cx="13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565" name="Equation" r:id="rId9" imgW="228600" imgH="241200" progId="Equation.3">
                    <p:embed/>
                  </p:oleObj>
                </mc:Choice>
                <mc:Fallback>
                  <p:oleObj name="Equation" r:id="rId9" imgW="22860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977"/>
                          <a:ext cx="137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3004" name="Object 12"/>
            <p:cNvGraphicFramePr>
              <a:graphicFrameLocks noChangeAspect="1"/>
            </p:cNvGraphicFramePr>
            <p:nvPr/>
          </p:nvGraphicFramePr>
          <p:xfrm>
            <a:off x="5246" y="2928"/>
            <a:ext cx="13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566" name="Equation" r:id="rId11" imgW="215640" imgH="330120" progId="Equation.3">
                    <p:embed/>
                  </p:oleObj>
                </mc:Choice>
                <mc:Fallback>
                  <p:oleObj name="Equation" r:id="rId11" imgW="215640" imgH="3301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6" y="2928"/>
                          <a:ext cx="130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3005" name="Object 13"/>
            <p:cNvGraphicFramePr>
              <a:graphicFrameLocks noChangeAspect="1"/>
            </p:cNvGraphicFramePr>
            <p:nvPr/>
          </p:nvGraphicFramePr>
          <p:xfrm>
            <a:off x="3845" y="2929"/>
            <a:ext cx="130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567" name="Equation" r:id="rId13" imgW="215640" imgH="241200" progId="Equation.3">
                    <p:embed/>
                  </p:oleObj>
                </mc:Choice>
                <mc:Fallback>
                  <p:oleObj name="Equation" r:id="rId13" imgW="215640" imgH="241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5" y="2929"/>
                          <a:ext cx="130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3006" name="Rectangle 14"/>
          <p:cNvSpPr>
            <a:spLocks noChangeArrowheads="1"/>
          </p:cNvSpPr>
          <p:nvPr/>
        </p:nvSpPr>
        <p:spPr bwMode="auto">
          <a:xfrm>
            <a:off x="1488715" y="954007"/>
            <a:ext cx="52514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曲线弧由直角坐标方程给出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2130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969237"/>
              </p:ext>
            </p:extLst>
          </p:nvPr>
        </p:nvGraphicFramePr>
        <p:xfrm>
          <a:off x="5967439" y="1022058"/>
          <a:ext cx="31829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68" name="Equation" r:id="rId15" imgW="3187440" imgH="406080" progId="Equation.DSMT4">
                  <p:embed/>
                </p:oleObj>
              </mc:Choice>
              <mc:Fallback>
                <p:oleObj name="Equation" r:id="rId15" imgW="3187440" imgH="4060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39" y="1022058"/>
                        <a:ext cx="31829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8" name="Line 16"/>
          <p:cNvSpPr>
            <a:spLocks noChangeShapeType="1"/>
          </p:cNvSpPr>
          <p:nvPr/>
        </p:nvSpPr>
        <p:spPr bwMode="auto">
          <a:xfrm flipV="1">
            <a:off x="9525155" y="3603626"/>
            <a:ext cx="485672" cy="3536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30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100830"/>
              </p:ext>
            </p:extLst>
          </p:nvPr>
        </p:nvGraphicFramePr>
        <p:xfrm>
          <a:off x="10009238" y="3213100"/>
          <a:ext cx="125253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69" name="公式" r:id="rId17" imgW="1320480" imgH="406080" progId="Equation.3">
                  <p:embed/>
                </p:oleObj>
              </mc:Choice>
              <mc:Fallback>
                <p:oleObj name="公式" r:id="rId17" imgW="132048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9238" y="3213100"/>
                        <a:ext cx="1252538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10" name="Text Box 18"/>
          <p:cNvSpPr txBox="1">
            <a:spLocks noChangeArrowheads="1"/>
          </p:cNvSpPr>
          <p:nvPr/>
        </p:nvSpPr>
        <p:spPr bwMode="auto">
          <a:xfrm>
            <a:off x="1857376" y="1628035"/>
            <a:ext cx="335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弧长元素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弧微分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 :</a:t>
            </a:r>
          </a:p>
        </p:txBody>
      </p:sp>
      <p:grpSp>
        <p:nvGrpSpPr>
          <p:cNvPr id="213011" name="Group 19"/>
          <p:cNvGrpSpPr>
            <a:grpSpLocks/>
          </p:cNvGrpSpPr>
          <p:nvPr/>
        </p:nvGrpSpPr>
        <p:grpSpPr bwMode="auto">
          <a:xfrm>
            <a:off x="9475839" y="3978276"/>
            <a:ext cx="214313" cy="1830387"/>
            <a:chOff x="4464" y="1967"/>
            <a:chExt cx="135" cy="1153"/>
          </a:xfrm>
        </p:grpSpPr>
        <p:sp>
          <p:nvSpPr>
            <p:cNvPr id="213012" name="Line 20"/>
            <p:cNvSpPr>
              <a:spLocks noChangeShapeType="1"/>
            </p:cNvSpPr>
            <p:nvPr/>
          </p:nvSpPr>
          <p:spPr bwMode="auto">
            <a:xfrm>
              <a:off x="4509" y="1967"/>
              <a:ext cx="0" cy="939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3013" name="Object 21"/>
            <p:cNvGraphicFramePr>
              <a:graphicFrameLocks noChangeAspect="1"/>
            </p:cNvGraphicFramePr>
            <p:nvPr/>
          </p:nvGraphicFramePr>
          <p:xfrm>
            <a:off x="4464" y="2974"/>
            <a:ext cx="135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570" name="Equation" r:id="rId19" imgW="228600" imgH="241200" progId="Equation.3">
                    <p:embed/>
                  </p:oleObj>
                </mc:Choice>
                <mc:Fallback>
                  <p:oleObj name="Equation" r:id="rId19" imgW="228600" imgH="241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974"/>
                          <a:ext cx="135" cy="1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3014" name="Group 22"/>
          <p:cNvGrpSpPr>
            <a:grpSpLocks/>
          </p:cNvGrpSpPr>
          <p:nvPr/>
        </p:nvGrpSpPr>
        <p:grpSpPr bwMode="auto">
          <a:xfrm>
            <a:off x="9701263" y="3708400"/>
            <a:ext cx="947738" cy="2100262"/>
            <a:chOff x="4606" y="1797"/>
            <a:chExt cx="597" cy="1323"/>
          </a:xfrm>
        </p:grpSpPr>
        <p:sp>
          <p:nvSpPr>
            <p:cNvPr id="213015" name="Line 23"/>
            <p:cNvSpPr>
              <a:spLocks noChangeShapeType="1"/>
            </p:cNvSpPr>
            <p:nvPr/>
          </p:nvSpPr>
          <p:spPr bwMode="auto">
            <a:xfrm flipV="1">
              <a:off x="4801" y="1797"/>
              <a:ext cx="0" cy="110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3016" name="Object 24"/>
            <p:cNvGraphicFramePr>
              <a:graphicFrameLocks noChangeAspect="1"/>
            </p:cNvGraphicFramePr>
            <p:nvPr/>
          </p:nvGraphicFramePr>
          <p:xfrm>
            <a:off x="4606" y="2921"/>
            <a:ext cx="59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571" name="Equation" r:id="rId21" imgW="990360" imgH="330120" progId="Equation.3">
                    <p:embed/>
                  </p:oleObj>
                </mc:Choice>
                <mc:Fallback>
                  <p:oleObj name="Equation" r:id="rId21" imgW="990360" imgH="33012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6" y="2921"/>
                          <a:ext cx="597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30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559719"/>
              </p:ext>
            </p:extLst>
          </p:nvPr>
        </p:nvGraphicFramePr>
        <p:xfrm>
          <a:off x="7768458" y="1598467"/>
          <a:ext cx="1917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72" name="Equation" r:id="rId23" imgW="1917360" imgH="545760" progId="Equation.3">
                  <p:embed/>
                </p:oleObj>
              </mc:Choice>
              <mc:Fallback>
                <p:oleObj name="Equation" r:id="rId23" imgW="1917360" imgH="5457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8458" y="1598467"/>
                        <a:ext cx="19177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18" name="Text Box 26"/>
          <p:cNvSpPr txBox="1">
            <a:spLocks noChangeArrowheads="1"/>
          </p:cNvSpPr>
          <p:nvPr/>
        </p:nvSpPr>
        <p:spPr bwMode="auto">
          <a:xfrm>
            <a:off x="1882775" y="2285920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因此所求弧长</a:t>
            </a:r>
          </a:p>
        </p:txBody>
      </p:sp>
      <p:graphicFrame>
        <p:nvGraphicFramePr>
          <p:cNvPr id="2130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009963"/>
              </p:ext>
            </p:extLst>
          </p:nvPr>
        </p:nvGraphicFramePr>
        <p:xfrm>
          <a:off x="3861620" y="2172162"/>
          <a:ext cx="2527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73" name="Equation" r:id="rId25" imgW="2527200" imgH="774360" progId="Equation.3">
                  <p:embed/>
                </p:oleObj>
              </mc:Choice>
              <mc:Fallback>
                <p:oleObj name="Equation" r:id="rId25" imgW="2527200" imgH="774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1620" y="2172162"/>
                        <a:ext cx="25273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580513"/>
              </p:ext>
            </p:extLst>
          </p:nvPr>
        </p:nvGraphicFramePr>
        <p:xfrm>
          <a:off x="6435751" y="2159374"/>
          <a:ext cx="27146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74" name="Equation" r:id="rId27" imgW="2717640" imgH="774360" progId="Equation.3">
                  <p:embed/>
                </p:oleObj>
              </mc:Choice>
              <mc:Fallback>
                <p:oleObj name="Equation" r:id="rId27" imgW="2717640" imgH="774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751" y="2159374"/>
                        <a:ext cx="2714625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21" name="Line 29"/>
          <p:cNvSpPr>
            <a:spLocks noChangeShapeType="1"/>
          </p:cNvSpPr>
          <p:nvPr/>
        </p:nvSpPr>
        <p:spPr bwMode="auto">
          <a:xfrm>
            <a:off x="9547277" y="397540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2" name="Line 30"/>
          <p:cNvSpPr>
            <a:spLocks noChangeShapeType="1"/>
          </p:cNvSpPr>
          <p:nvPr/>
        </p:nvSpPr>
        <p:spPr bwMode="auto">
          <a:xfrm flipV="1">
            <a:off x="10009237" y="3603626"/>
            <a:ext cx="1589" cy="3746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302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240413"/>
              </p:ext>
            </p:extLst>
          </p:nvPr>
        </p:nvGraphicFramePr>
        <p:xfrm>
          <a:off x="4691882" y="1585493"/>
          <a:ext cx="2908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75" name="Equation" r:id="rId29" imgW="2908080" imgH="545760" progId="Equation.3">
                  <p:embed/>
                </p:oleObj>
              </mc:Choice>
              <mc:Fallback>
                <p:oleObj name="Equation" r:id="rId29" imgW="2908080" imgH="5457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882" y="1585493"/>
                        <a:ext cx="2908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F4C2-0D63-49FE-A23F-D90C7DA174B3}" type="datetime11">
              <a:rPr lang="zh-CN" altLang="en-US" smtClean="0"/>
              <a:t>13:21:51</a:t>
            </a:fld>
            <a:endParaRPr lang="en-US" altLang="zh-CN"/>
          </a:p>
        </p:txBody>
      </p:sp>
      <p:sp>
        <p:nvSpPr>
          <p:cNvPr id="36" name="Rectangle 440"/>
          <p:cNvSpPr>
            <a:spLocks noChangeArrowheads="1"/>
          </p:cNvSpPr>
          <p:nvPr/>
        </p:nvSpPr>
        <p:spPr bwMode="auto">
          <a:xfrm>
            <a:off x="754538" y="471406"/>
            <a:ext cx="3050546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三、平面曲线的弧长</a:t>
            </a:r>
          </a:p>
        </p:txBody>
      </p:sp>
      <p:sp>
        <p:nvSpPr>
          <p:cNvPr id="37" name="Text Box 10">
            <a:hlinkClick r:id="rId31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1477989" y="2872581"/>
            <a:ext cx="44894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曲线弧由参数方程给出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300636"/>
              </p:ext>
            </p:extLst>
          </p:nvPr>
        </p:nvGraphicFramePr>
        <p:xfrm>
          <a:off x="2883746" y="3405981"/>
          <a:ext cx="3352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76" name="Equation" r:id="rId32" imgW="3352680" imgH="901440" progId="Equation.3">
                  <p:embed/>
                </p:oleObj>
              </mc:Choice>
              <mc:Fallback>
                <p:oleObj name="Equation" r:id="rId32" imgW="3352680" imgH="901440" progId="Equation.3">
                  <p:embed/>
                  <p:pic>
                    <p:nvPicPr>
                      <p:cNvPr id="2140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746" y="3405981"/>
                        <a:ext cx="33528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2084414" y="4307681"/>
            <a:ext cx="3276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弧长元素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弧微分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 :</a:t>
            </a:r>
          </a:p>
        </p:txBody>
      </p:sp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981268"/>
              </p:ext>
            </p:extLst>
          </p:nvPr>
        </p:nvGraphicFramePr>
        <p:xfrm>
          <a:off x="5317384" y="4926013"/>
          <a:ext cx="307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77" name="Equation" r:id="rId34" imgW="3073320" imgH="545760" progId="Equation.DSMT4">
                  <p:embed/>
                </p:oleObj>
              </mc:Choice>
              <mc:Fallback>
                <p:oleObj name="Equation" r:id="rId34" imgW="3073320" imgH="545760" progId="Equation.DSMT4">
                  <p:embed/>
                  <p:pic>
                    <p:nvPicPr>
                      <p:cNvPr id="2140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384" y="4926013"/>
                        <a:ext cx="30734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120486"/>
              </p:ext>
            </p:extLst>
          </p:nvPr>
        </p:nvGraphicFramePr>
        <p:xfrm>
          <a:off x="2358078" y="4919662"/>
          <a:ext cx="28940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78" name="Equation" r:id="rId36" imgW="2908080" imgH="545760" progId="Equation.3">
                  <p:embed/>
                </p:oleObj>
              </mc:Choice>
              <mc:Fallback>
                <p:oleObj name="Equation" r:id="rId36" imgW="2908080" imgH="545760" progId="Equation.3">
                  <p:embed/>
                  <p:pic>
                    <p:nvPicPr>
                      <p:cNvPr id="2140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078" y="4919662"/>
                        <a:ext cx="289401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2045546" y="5816601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因此所求弧长</a:t>
            </a:r>
          </a:p>
        </p:txBody>
      </p:sp>
      <p:graphicFrame>
        <p:nvGraphicFramePr>
          <p:cNvPr id="4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590059"/>
              </p:ext>
            </p:extLst>
          </p:nvPr>
        </p:nvGraphicFramePr>
        <p:xfrm>
          <a:off x="4114440" y="5719021"/>
          <a:ext cx="3771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79" name="Equation" r:id="rId38" imgW="3771720" imgH="774360" progId="Equation.3">
                  <p:embed/>
                </p:oleObj>
              </mc:Choice>
              <mc:Fallback>
                <p:oleObj name="Equation" r:id="rId38" imgW="3771720" imgH="774360" progId="Equation.3">
                  <p:embed/>
                  <p:pic>
                    <p:nvPicPr>
                      <p:cNvPr id="2140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440" y="5719021"/>
                        <a:ext cx="37719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0" grpId="0" autoUpdateAnimBg="0"/>
      <p:bldP spid="213018" grpId="0" autoUpdateAnimBg="0"/>
      <p:bldP spid="38" grpId="0"/>
      <p:bldP spid="40" grpId="0" autoUpdateAnimBg="0"/>
      <p:bldP spid="4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1465262" y="896669"/>
            <a:ext cx="563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曲线弧由极坐标方程给出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215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948134"/>
              </p:ext>
            </p:extLst>
          </p:nvPr>
        </p:nvGraphicFramePr>
        <p:xfrm>
          <a:off x="5825868" y="965112"/>
          <a:ext cx="321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2" name="Equation" r:id="rId3" imgW="3213000" imgH="406080" progId="Equation.3">
                  <p:embed/>
                </p:oleObj>
              </mc:Choice>
              <mc:Fallback>
                <p:oleObj name="Equation" r:id="rId3" imgW="321300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5868" y="965112"/>
                        <a:ext cx="3213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66522"/>
              </p:ext>
            </p:extLst>
          </p:nvPr>
        </p:nvGraphicFramePr>
        <p:xfrm>
          <a:off x="2078561" y="1604070"/>
          <a:ext cx="466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3" name="Equation" r:id="rId5" imgW="4660560" imgH="444240" progId="Equation.DSMT4">
                  <p:embed/>
                </p:oleObj>
              </mc:Choice>
              <mc:Fallback>
                <p:oleObj name="Equation" r:id="rId5" imgW="466056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561" y="1604070"/>
                        <a:ext cx="4660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2078561" y="4566780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因此所求弧长</a:t>
            </a:r>
          </a:p>
        </p:txBody>
      </p:sp>
      <p:graphicFrame>
        <p:nvGraphicFramePr>
          <p:cNvPr id="2150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321974"/>
              </p:ext>
            </p:extLst>
          </p:nvPr>
        </p:nvGraphicFramePr>
        <p:xfrm>
          <a:off x="2808288" y="5200388"/>
          <a:ext cx="37560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4" name="Equation" r:id="rId7" imgW="3759120" imgH="774360" progId="Equation.3">
                  <p:embed/>
                </p:oleObj>
              </mc:Choice>
              <mc:Fallback>
                <p:oleObj name="Equation" r:id="rId7" imgW="3759120" imgH="774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5200388"/>
                        <a:ext cx="3756025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481521"/>
              </p:ext>
            </p:extLst>
          </p:nvPr>
        </p:nvGraphicFramePr>
        <p:xfrm>
          <a:off x="3259138" y="3790869"/>
          <a:ext cx="34417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5" name="Equation" r:id="rId9" imgW="3416040" imgH="545760" progId="Equation.3">
                  <p:embed/>
                </p:oleObj>
              </mc:Choice>
              <mc:Fallback>
                <p:oleObj name="Equation" r:id="rId9" imgW="3416040" imgH="545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3790869"/>
                        <a:ext cx="34417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323755"/>
              </p:ext>
            </p:extLst>
          </p:nvPr>
        </p:nvGraphicFramePr>
        <p:xfrm>
          <a:off x="6822625" y="3839194"/>
          <a:ext cx="3086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6" name="Equation" r:id="rId11" imgW="3085920" imgH="545760" progId="Equation.3">
                  <p:embed/>
                </p:oleObj>
              </mc:Choice>
              <mc:Fallback>
                <p:oleObj name="Equation" r:id="rId11" imgW="3085920" imgH="545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2625" y="3839194"/>
                        <a:ext cx="30861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6822625" y="1611161"/>
            <a:ext cx="106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则得</a:t>
            </a:r>
          </a:p>
        </p:txBody>
      </p:sp>
      <p:graphicFrame>
        <p:nvGraphicFramePr>
          <p:cNvPr id="2150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317370"/>
              </p:ext>
            </p:extLst>
          </p:nvPr>
        </p:nvGraphicFramePr>
        <p:xfrm>
          <a:off x="2603501" y="3924763"/>
          <a:ext cx="66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7" name="Equation" r:id="rId13" imgW="660240" imgH="406080" progId="Equation.3">
                  <p:embed/>
                </p:oleObj>
              </mc:Choice>
              <mc:Fallback>
                <p:oleObj name="Equation" r:id="rId13" imgW="66024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1" y="3924763"/>
                        <a:ext cx="660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1" name="Text Box 11"/>
          <p:cNvSpPr txBox="1">
            <a:spLocks noChangeArrowheads="1"/>
          </p:cNvSpPr>
          <p:nvPr/>
        </p:nvSpPr>
        <p:spPr bwMode="auto">
          <a:xfrm>
            <a:off x="2078561" y="3192259"/>
            <a:ext cx="403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弧长元素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弧微分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 :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0DEE-058F-491F-BDDF-49591FEBCAE7}" type="datetime11">
              <a:rPr lang="zh-CN" altLang="en-US" smtClean="0"/>
              <a:t>13:21:51</a:t>
            </a:fld>
            <a:endParaRPr lang="en-US" altLang="zh-CN"/>
          </a:p>
        </p:txBody>
      </p:sp>
      <p:sp>
        <p:nvSpPr>
          <p:cNvPr id="16" name="Rectangle 440"/>
          <p:cNvSpPr>
            <a:spLocks noChangeArrowheads="1"/>
          </p:cNvSpPr>
          <p:nvPr/>
        </p:nvSpPr>
        <p:spPr bwMode="auto">
          <a:xfrm>
            <a:off x="754538" y="471406"/>
            <a:ext cx="3050546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三、平面曲线的弧长</a:t>
            </a:r>
          </a:p>
        </p:txBody>
      </p:sp>
      <p:sp>
        <p:nvSpPr>
          <p:cNvPr id="17" name="Text Box 10">
            <a:hlinkClick r:id="rId15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379260" y="2162364"/>
                <a:ext cx="2980881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260" y="2162364"/>
                <a:ext cx="2980881" cy="70121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613621" y="2167929"/>
                <a:ext cx="2980881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621" y="2167929"/>
                <a:ext cx="2980881" cy="70121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/>
      <p:bldP spid="215049" grpId="0" autoUpdateAnimBg="0"/>
      <p:bldP spid="215051" grpId="0" autoUpdateAnimBg="0"/>
      <p:bldP spid="3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10" name="Text Box 746"/>
          <p:cNvSpPr txBox="1">
            <a:spLocks noChangeArrowheads="1"/>
          </p:cNvSpPr>
          <p:nvPr/>
        </p:nvSpPr>
        <p:spPr bwMode="auto">
          <a:xfrm>
            <a:off x="1890713" y="1109663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）求和，得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的近似值</a:t>
            </a:r>
          </a:p>
        </p:txBody>
      </p:sp>
      <p:graphicFrame>
        <p:nvGraphicFramePr>
          <p:cNvPr id="140011" name="Object 747"/>
          <p:cNvGraphicFramePr>
            <a:graphicFrameLocks noChangeAspect="1"/>
          </p:cNvGraphicFramePr>
          <p:nvPr/>
        </p:nvGraphicFramePr>
        <p:xfrm>
          <a:off x="6269038" y="952501"/>
          <a:ext cx="20891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37" name="公式" r:id="rId3" imgW="1041120" imgH="431640" progId="Equation.3">
                  <p:embed/>
                </p:oleObj>
              </mc:Choice>
              <mc:Fallback>
                <p:oleObj name="公式" r:id="rId3" imgW="1041120" imgH="431640" progId="Equation.3">
                  <p:embed/>
                  <p:pic>
                    <p:nvPicPr>
                      <p:cNvPr id="0" name="Object 7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952501"/>
                        <a:ext cx="20891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016" name="Group 752"/>
          <p:cNvGrpSpPr>
            <a:grpSpLocks/>
          </p:cNvGrpSpPr>
          <p:nvPr/>
        </p:nvGrpSpPr>
        <p:grpSpPr bwMode="auto">
          <a:xfrm>
            <a:off x="1925638" y="547235"/>
            <a:ext cx="3556000" cy="557212"/>
            <a:chOff x="296" y="263"/>
            <a:chExt cx="2240" cy="351"/>
          </a:xfrm>
        </p:grpSpPr>
        <p:sp>
          <p:nvSpPr>
            <p:cNvPr id="140012" name="Text Box 748"/>
            <p:cNvSpPr txBox="1">
              <a:spLocks noChangeArrowheads="1"/>
            </p:cNvSpPr>
            <p:nvPr/>
          </p:nvSpPr>
          <p:spPr bwMode="auto">
            <a:xfrm>
              <a:off x="296" y="267"/>
              <a:ext cx="224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zh-CN" altLang="en-US" sz="28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28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8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）计算   的近似值</a:t>
              </a:r>
            </a:p>
          </p:txBody>
        </p:sp>
        <p:graphicFrame>
          <p:nvGraphicFramePr>
            <p:cNvPr id="140015" name="Object 751"/>
            <p:cNvGraphicFramePr>
              <a:graphicFrameLocks noChangeAspect="1"/>
            </p:cNvGraphicFramePr>
            <p:nvPr/>
          </p:nvGraphicFramePr>
          <p:xfrm>
            <a:off x="1285" y="263"/>
            <a:ext cx="388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038" name="公式" r:id="rId5" imgW="253800" imgH="228600" progId="Equation.3">
                    <p:embed/>
                  </p:oleObj>
                </mc:Choice>
                <mc:Fallback>
                  <p:oleObj name="公式" r:id="rId5" imgW="253800" imgH="228600" progId="Equation.3">
                    <p:embed/>
                    <p:pic>
                      <p:nvPicPr>
                        <p:cNvPr id="0" name="Object 7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" y="263"/>
                          <a:ext cx="388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0018" name="Text Box 754"/>
          <p:cNvSpPr txBox="1">
            <a:spLocks noChangeArrowheads="1"/>
          </p:cNvSpPr>
          <p:nvPr/>
        </p:nvSpPr>
        <p:spPr bwMode="auto">
          <a:xfrm>
            <a:off x="1898650" y="1816101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） 求极限，得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的精确值</a:t>
            </a:r>
          </a:p>
        </p:txBody>
      </p:sp>
      <p:graphicFrame>
        <p:nvGraphicFramePr>
          <p:cNvPr id="140019" name="Object 755"/>
          <p:cNvGraphicFramePr>
            <a:graphicFrameLocks noChangeAspect="1"/>
          </p:cNvGraphicFramePr>
          <p:nvPr/>
        </p:nvGraphicFramePr>
        <p:xfrm>
          <a:off x="6173788" y="2374900"/>
          <a:ext cx="17145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39" name="公式" r:id="rId7" imgW="749160" imgH="330120" progId="Equation.3">
                  <p:embed/>
                </p:oleObj>
              </mc:Choice>
              <mc:Fallback>
                <p:oleObj name="公式" r:id="rId7" imgW="749160" imgH="330120" progId="Equation.3">
                  <p:embed/>
                  <p:pic>
                    <p:nvPicPr>
                      <p:cNvPr id="0" name="Object 7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2374900"/>
                        <a:ext cx="17145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020" name="Object 756"/>
          <p:cNvGraphicFramePr>
            <a:graphicFrameLocks noChangeAspect="1"/>
          </p:cNvGraphicFramePr>
          <p:nvPr/>
        </p:nvGraphicFramePr>
        <p:xfrm>
          <a:off x="3438526" y="2257426"/>
          <a:ext cx="274637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40" name="公式" r:id="rId9" imgW="1231560" imgH="431640" progId="Equation.3">
                  <p:embed/>
                </p:oleObj>
              </mc:Choice>
              <mc:Fallback>
                <p:oleObj name="公式" r:id="rId9" imgW="1231560" imgH="431640" progId="Equation.3">
                  <p:embed/>
                  <p:pic>
                    <p:nvPicPr>
                      <p:cNvPr id="0" name="Object 7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6" y="2257426"/>
                        <a:ext cx="274637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022" name="Text Box 758"/>
          <p:cNvSpPr txBox="1">
            <a:spLocks noChangeArrowheads="1"/>
          </p:cNvSpPr>
          <p:nvPr/>
        </p:nvSpPr>
        <p:spPr bwMode="auto">
          <a:xfrm>
            <a:off x="2205039" y="3236913"/>
            <a:ext cx="1000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提示</a:t>
            </a:r>
          </a:p>
        </p:txBody>
      </p:sp>
      <p:graphicFrame>
        <p:nvGraphicFramePr>
          <p:cNvPr id="140045" name="Object 781"/>
          <p:cNvGraphicFramePr>
            <a:graphicFrameLocks noChangeAspect="1"/>
          </p:cNvGraphicFramePr>
          <p:nvPr/>
        </p:nvGraphicFramePr>
        <p:xfrm>
          <a:off x="2286001" y="3246439"/>
          <a:ext cx="496887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41" name="文档" r:id="rId11" imgW="5317975" imgH="2373678" progId="Word.Document.8">
                  <p:embed/>
                </p:oleObj>
              </mc:Choice>
              <mc:Fallback>
                <p:oleObj name="文档" r:id="rId11" imgW="5317975" imgH="2373678" progId="Word.Document.8">
                  <p:embed/>
                  <p:pic>
                    <p:nvPicPr>
                      <p:cNvPr id="0" name="Object 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3246439"/>
                        <a:ext cx="4968875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046" name="Group 782"/>
          <p:cNvGrpSpPr>
            <a:grpSpLocks/>
          </p:cNvGrpSpPr>
          <p:nvPr/>
        </p:nvGrpSpPr>
        <p:grpSpPr bwMode="auto">
          <a:xfrm>
            <a:off x="2154239" y="5524501"/>
            <a:ext cx="4516437" cy="873125"/>
            <a:chOff x="672" y="3024"/>
            <a:chExt cx="2845" cy="550"/>
          </a:xfrm>
        </p:grpSpPr>
        <p:graphicFrame>
          <p:nvGraphicFramePr>
            <p:cNvPr id="140047" name="Object 783"/>
            <p:cNvGraphicFramePr>
              <a:graphicFrameLocks noChangeAspect="1"/>
            </p:cNvGraphicFramePr>
            <p:nvPr/>
          </p:nvGraphicFramePr>
          <p:xfrm>
            <a:off x="2517" y="3099"/>
            <a:ext cx="1000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042" name="公式" r:id="rId13" imgW="1803240" imgH="698400" progId="Equation.3">
                    <p:embed/>
                  </p:oleObj>
                </mc:Choice>
                <mc:Fallback>
                  <p:oleObj name="公式" r:id="rId13" imgW="1803240" imgH="698400" progId="Equation.3">
                    <p:embed/>
                    <p:pic>
                      <p:nvPicPr>
                        <p:cNvPr id="0" name="Object 7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099"/>
                          <a:ext cx="1000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048" name="Object 784"/>
            <p:cNvGraphicFramePr>
              <a:graphicFrameLocks noChangeAspect="1"/>
            </p:cNvGraphicFramePr>
            <p:nvPr/>
          </p:nvGraphicFramePr>
          <p:xfrm>
            <a:off x="672" y="3024"/>
            <a:ext cx="1800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043" name="Equation" r:id="rId15" imgW="3073320" imgH="939600" progId="Equation.3">
                    <p:embed/>
                  </p:oleObj>
                </mc:Choice>
                <mc:Fallback>
                  <p:oleObj name="Equation" r:id="rId15" imgW="3073320" imgH="939600" progId="Equation.3">
                    <p:embed/>
                    <p:pic>
                      <p:nvPicPr>
                        <p:cNvPr id="0" name="Object 7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024"/>
                          <a:ext cx="1800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051" name="Group 787"/>
          <p:cNvGrpSpPr>
            <a:grpSpLocks/>
          </p:cNvGrpSpPr>
          <p:nvPr/>
        </p:nvGrpSpPr>
        <p:grpSpPr bwMode="auto">
          <a:xfrm>
            <a:off x="5481638" y="3454401"/>
            <a:ext cx="5186362" cy="2981325"/>
            <a:chOff x="2493" y="2200"/>
            <a:chExt cx="3267" cy="1878"/>
          </a:xfrm>
        </p:grpSpPr>
        <p:graphicFrame>
          <p:nvGraphicFramePr>
            <p:cNvPr id="140033" name="Object 769"/>
            <p:cNvGraphicFramePr>
              <a:graphicFrameLocks noChangeAspect="1"/>
            </p:cNvGraphicFramePr>
            <p:nvPr/>
          </p:nvGraphicFramePr>
          <p:xfrm>
            <a:off x="3832" y="2607"/>
            <a:ext cx="1049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044" name="位图图像" r:id="rId17" imgW="1828571" imgH="1457143" progId="Paint.Picture">
                    <p:embed/>
                  </p:oleObj>
                </mc:Choice>
                <mc:Fallback>
                  <p:oleObj name="位图图像" r:id="rId17" imgW="1828571" imgH="1457143" progId="Paint.Picture">
                    <p:embed/>
                    <p:pic>
                      <p:nvPicPr>
                        <p:cNvPr id="0" name="Object 7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2607"/>
                          <a:ext cx="1049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021" name="Rectangle 757"/>
            <p:cNvSpPr>
              <a:spLocks noChangeArrowheads="1"/>
            </p:cNvSpPr>
            <p:nvPr/>
          </p:nvSpPr>
          <p:spPr bwMode="auto">
            <a:xfrm>
              <a:off x="3838" y="2200"/>
              <a:ext cx="1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0023" name="Line 759"/>
            <p:cNvSpPr>
              <a:spLocks noChangeShapeType="1"/>
            </p:cNvSpPr>
            <p:nvPr/>
          </p:nvSpPr>
          <p:spPr bwMode="auto">
            <a:xfrm>
              <a:off x="4294" y="2911"/>
              <a:ext cx="8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024" name="Line 760"/>
            <p:cNvSpPr>
              <a:spLocks noChangeShapeType="1"/>
            </p:cNvSpPr>
            <p:nvPr/>
          </p:nvSpPr>
          <p:spPr bwMode="auto">
            <a:xfrm>
              <a:off x="4502" y="2955"/>
              <a:ext cx="0" cy="5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025" name="Rectangle 761"/>
            <p:cNvSpPr>
              <a:spLocks noChangeArrowheads="1"/>
            </p:cNvSpPr>
            <p:nvPr/>
          </p:nvSpPr>
          <p:spPr bwMode="auto">
            <a:xfrm>
              <a:off x="4302" y="2971"/>
              <a:ext cx="19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026" name="Line 762"/>
            <p:cNvSpPr>
              <a:spLocks noChangeShapeType="1"/>
            </p:cNvSpPr>
            <p:nvPr/>
          </p:nvSpPr>
          <p:spPr bwMode="auto">
            <a:xfrm flipH="1" flipV="1">
              <a:off x="3310" y="3032"/>
              <a:ext cx="952" cy="18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027" name="Rectangle 763"/>
            <p:cNvSpPr>
              <a:spLocks noChangeArrowheads="1"/>
            </p:cNvSpPr>
            <p:nvPr/>
          </p:nvSpPr>
          <p:spPr bwMode="auto">
            <a:xfrm>
              <a:off x="2493" y="2764"/>
              <a:ext cx="816" cy="33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0029" name="Object 765"/>
            <p:cNvGraphicFramePr>
              <a:graphicFrameLocks noChangeAspect="1"/>
            </p:cNvGraphicFramePr>
            <p:nvPr/>
          </p:nvGraphicFramePr>
          <p:xfrm>
            <a:off x="4189" y="3552"/>
            <a:ext cx="139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045" name="公式" r:id="rId19" imgW="266400" imgH="253800" progId="Equation.3">
                    <p:embed/>
                  </p:oleObj>
                </mc:Choice>
                <mc:Fallback>
                  <p:oleObj name="公式" r:id="rId19" imgW="266400" imgH="253800" progId="Equation.3">
                    <p:embed/>
                    <p:pic>
                      <p:nvPicPr>
                        <p:cNvPr id="0" name="Object 7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9" y="3552"/>
                          <a:ext cx="139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030" name="Object 766"/>
            <p:cNvGraphicFramePr>
              <a:graphicFrameLocks noChangeAspect="1"/>
            </p:cNvGraphicFramePr>
            <p:nvPr/>
          </p:nvGraphicFramePr>
          <p:xfrm>
            <a:off x="4401" y="3526"/>
            <a:ext cx="471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046" name="公式" r:id="rId21" imgW="1015920" imgH="330120" progId="Equation.3">
                    <p:embed/>
                  </p:oleObj>
                </mc:Choice>
                <mc:Fallback>
                  <p:oleObj name="公式" r:id="rId21" imgW="1015920" imgH="330120" progId="Equation.3">
                    <p:embed/>
                    <p:pic>
                      <p:nvPicPr>
                        <p:cNvPr id="0" name="Object 7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1" y="3526"/>
                          <a:ext cx="471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031" name="Line 767"/>
            <p:cNvSpPr>
              <a:spLocks noChangeShapeType="1"/>
            </p:cNvSpPr>
            <p:nvPr/>
          </p:nvSpPr>
          <p:spPr bwMode="auto">
            <a:xfrm flipH="1" flipV="1">
              <a:off x="4404" y="3448"/>
              <a:ext cx="343" cy="40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034" name="Rectangle 770"/>
            <p:cNvSpPr>
              <a:spLocks noChangeArrowheads="1"/>
            </p:cNvSpPr>
            <p:nvPr/>
          </p:nvSpPr>
          <p:spPr bwMode="auto">
            <a:xfrm>
              <a:off x="3810" y="3441"/>
              <a:ext cx="1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0035" name="Rectangle 771"/>
            <p:cNvSpPr>
              <a:spLocks noChangeArrowheads="1"/>
            </p:cNvSpPr>
            <p:nvPr/>
          </p:nvSpPr>
          <p:spPr bwMode="auto">
            <a:xfrm>
              <a:off x="4835" y="3476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40036" name="Group 772"/>
            <p:cNvGrpSpPr>
              <a:grpSpLocks/>
            </p:cNvGrpSpPr>
            <p:nvPr/>
          </p:nvGrpSpPr>
          <p:grpSpPr bwMode="auto">
            <a:xfrm>
              <a:off x="3520" y="3447"/>
              <a:ext cx="1580" cy="76"/>
              <a:chOff x="3099" y="3471"/>
              <a:chExt cx="2180" cy="93"/>
            </a:xfrm>
          </p:grpSpPr>
          <p:sp>
            <p:nvSpPr>
              <p:cNvPr id="140037" name="Rectangle 773"/>
              <p:cNvSpPr>
                <a:spLocks noChangeArrowheads="1"/>
              </p:cNvSpPr>
              <p:nvPr/>
            </p:nvSpPr>
            <p:spPr bwMode="auto">
              <a:xfrm>
                <a:off x="3099" y="3508"/>
                <a:ext cx="2090" cy="18"/>
              </a:xfrm>
              <a:prstGeom prst="rect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038" name="Freeform 774"/>
              <p:cNvSpPr>
                <a:spLocks/>
              </p:cNvSpPr>
              <p:nvPr/>
            </p:nvSpPr>
            <p:spPr bwMode="auto">
              <a:xfrm>
                <a:off x="5187" y="3471"/>
                <a:ext cx="92" cy="93"/>
              </a:xfrm>
              <a:custGeom>
                <a:avLst/>
                <a:gdLst>
                  <a:gd name="T0" fmla="*/ 0 w 92"/>
                  <a:gd name="T1" fmla="*/ 93 h 93"/>
                  <a:gd name="T2" fmla="*/ 92 w 92"/>
                  <a:gd name="T3" fmla="*/ 46 h 93"/>
                  <a:gd name="T4" fmla="*/ 0 w 92"/>
                  <a:gd name="T5" fmla="*/ 0 h 93"/>
                  <a:gd name="T6" fmla="*/ 0 w 92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93">
                    <a:moveTo>
                      <a:pt x="0" y="93"/>
                    </a:moveTo>
                    <a:lnTo>
                      <a:pt x="92" y="46"/>
                    </a:lnTo>
                    <a:lnTo>
                      <a:pt x="0" y="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0039" name="Group 775"/>
            <p:cNvGrpSpPr>
              <a:grpSpLocks/>
            </p:cNvGrpSpPr>
            <p:nvPr/>
          </p:nvGrpSpPr>
          <p:grpSpPr bwMode="auto">
            <a:xfrm>
              <a:off x="3641" y="2417"/>
              <a:ext cx="67" cy="1226"/>
              <a:chOff x="3266" y="2220"/>
              <a:chExt cx="93" cy="1489"/>
            </a:xfrm>
          </p:grpSpPr>
          <p:sp>
            <p:nvSpPr>
              <p:cNvPr id="140040" name="Rectangle 776"/>
              <p:cNvSpPr>
                <a:spLocks noChangeArrowheads="1"/>
              </p:cNvSpPr>
              <p:nvPr/>
            </p:nvSpPr>
            <p:spPr bwMode="auto">
              <a:xfrm>
                <a:off x="3303" y="2310"/>
                <a:ext cx="18" cy="1399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041" name="Freeform 777"/>
              <p:cNvSpPr>
                <a:spLocks/>
              </p:cNvSpPr>
              <p:nvPr/>
            </p:nvSpPr>
            <p:spPr bwMode="auto">
              <a:xfrm>
                <a:off x="3266" y="2220"/>
                <a:ext cx="93" cy="92"/>
              </a:xfrm>
              <a:custGeom>
                <a:avLst/>
                <a:gdLst>
                  <a:gd name="T0" fmla="*/ 93 w 93"/>
                  <a:gd name="T1" fmla="*/ 92 h 92"/>
                  <a:gd name="T2" fmla="*/ 46 w 93"/>
                  <a:gd name="T3" fmla="*/ 0 h 92"/>
                  <a:gd name="T4" fmla="*/ 0 w 93"/>
                  <a:gd name="T5" fmla="*/ 92 h 92"/>
                  <a:gd name="T6" fmla="*/ 93 w 93"/>
                  <a:gd name="T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92">
                    <a:moveTo>
                      <a:pt x="93" y="92"/>
                    </a:moveTo>
                    <a:lnTo>
                      <a:pt x="46" y="0"/>
                    </a:lnTo>
                    <a:lnTo>
                      <a:pt x="0" y="92"/>
                    </a:lnTo>
                    <a:lnTo>
                      <a:pt x="93" y="92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0042" name="Rectangle 778"/>
            <p:cNvSpPr>
              <a:spLocks noChangeArrowheads="1"/>
            </p:cNvSpPr>
            <p:nvPr/>
          </p:nvSpPr>
          <p:spPr bwMode="auto">
            <a:xfrm>
              <a:off x="5047" y="3460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0043" name="Rectangle 779"/>
            <p:cNvSpPr>
              <a:spLocks noChangeArrowheads="1"/>
            </p:cNvSpPr>
            <p:nvPr/>
          </p:nvSpPr>
          <p:spPr bwMode="auto">
            <a:xfrm>
              <a:off x="3512" y="3411"/>
              <a:ext cx="13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0044" name="Object 780"/>
            <p:cNvGraphicFramePr>
              <a:graphicFrameLocks noChangeAspect="1"/>
            </p:cNvGraphicFramePr>
            <p:nvPr/>
          </p:nvGraphicFramePr>
          <p:xfrm>
            <a:off x="4088" y="2614"/>
            <a:ext cx="54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047" name="公式" r:id="rId23" imgW="1371600" imgH="393480" progId="Equation.3">
                    <p:embed/>
                  </p:oleObj>
                </mc:Choice>
                <mc:Fallback>
                  <p:oleObj name="公式" r:id="rId23" imgW="1371600" imgH="393480" progId="Equation.3">
                    <p:embed/>
                    <p:pic>
                      <p:nvPicPr>
                        <p:cNvPr id="0" name="Object 7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2614"/>
                          <a:ext cx="54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049" name="Text Box 785"/>
            <p:cNvSpPr txBox="1">
              <a:spLocks noChangeArrowheads="1"/>
            </p:cNvSpPr>
            <p:nvPr/>
          </p:nvSpPr>
          <p:spPr bwMode="auto">
            <a:xfrm>
              <a:off x="4230" y="3102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dA</a:t>
              </a:r>
            </a:p>
          </p:txBody>
        </p:sp>
        <p:sp>
          <p:nvSpPr>
            <p:cNvPr id="140050" name="Text Box 786"/>
            <p:cNvSpPr txBox="1">
              <a:spLocks noChangeArrowheads="1"/>
            </p:cNvSpPr>
            <p:nvPr/>
          </p:nvSpPr>
          <p:spPr bwMode="auto">
            <a:xfrm>
              <a:off x="4592" y="3790"/>
              <a:ext cx="11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面积元素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75104-5001-4457-8C1D-F39CDDAD667F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44" name="Text Box 10">
            <a:hlinkClick r:id="rId25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27580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定积分的元素法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729725" y="540693"/>
                <a:ext cx="226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725" y="540693"/>
                <a:ext cx="2262286" cy="461665"/>
              </a:xfrm>
              <a:prstGeom prst="rect">
                <a:avLst/>
              </a:prstGeom>
              <a:blipFill>
                <a:blip r:embed="rId2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122533" y="487038"/>
                <a:ext cx="13064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533" y="487038"/>
                <a:ext cx="1306448" cy="461665"/>
              </a:xfrm>
              <a:prstGeom prst="rect">
                <a:avLst/>
              </a:prstGeom>
              <a:blipFill>
                <a:blip r:embed="rId27"/>
                <a:stretch>
                  <a:fillRect l="-465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10" grpId="0"/>
      <p:bldP spid="140018" grpId="0"/>
      <p:bldP spid="140022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393-4E51-4971-B0CB-4FD68DBDA418}" type="datetime11">
              <a:rPr lang="zh-CN" altLang="en-US" smtClean="0"/>
              <a:t>13:21:51</a:t>
            </a:fld>
            <a:endParaRPr lang="en-US" altLang="zh-CN"/>
          </a:p>
        </p:txBody>
      </p:sp>
      <p:sp>
        <p:nvSpPr>
          <p:cNvPr id="3" name="Rectangle 440"/>
          <p:cNvSpPr>
            <a:spLocks noChangeArrowheads="1"/>
          </p:cNvSpPr>
          <p:nvPr/>
        </p:nvSpPr>
        <p:spPr bwMode="auto">
          <a:xfrm>
            <a:off x="754538" y="471406"/>
            <a:ext cx="3050546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三、平面曲线的弧长</a:t>
            </a:r>
          </a:p>
        </p:txBody>
      </p:sp>
      <p:sp>
        <p:nvSpPr>
          <p:cNvPr id="4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91438" y="1123054"/>
            <a:ext cx="914105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11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291439" y="2106014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663951"/>
              </p:ext>
            </p:extLst>
          </p:nvPr>
        </p:nvGraphicFramePr>
        <p:xfrm>
          <a:off x="1825465" y="824083"/>
          <a:ext cx="860742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82" name="文档" r:id="rId4" imgW="3618345" imgH="421515" progId="Word.Document.12">
                  <p:embed/>
                </p:oleObj>
              </mc:Choice>
              <mc:Fallback>
                <p:oleObj name="文档" r:id="rId4" imgW="3618345" imgH="421515" progId="Word.Document.12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5465" y="824083"/>
                        <a:ext cx="8607425" cy="1001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679"/>
              </p:ext>
            </p:extLst>
          </p:nvPr>
        </p:nvGraphicFramePr>
        <p:xfrm>
          <a:off x="1825465" y="1916534"/>
          <a:ext cx="58372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83" name="文档" r:id="rId6" imgW="2941668" imgH="340524" progId="Word.Document.12">
                  <p:embed/>
                </p:oleObj>
              </mc:Choice>
              <mc:Fallback>
                <p:oleObj name="文档" r:id="rId6" imgW="2941668" imgH="340524" progId="Word.Documen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5465" y="1916534"/>
                        <a:ext cx="5837237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345081"/>
              </p:ext>
            </p:extLst>
          </p:nvPr>
        </p:nvGraphicFramePr>
        <p:xfrm>
          <a:off x="2807340" y="4138700"/>
          <a:ext cx="1970565" cy="718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84" name="Equation" r:id="rId8" imgW="914400" imgH="330200" progId="Equation.DSMT4">
                  <p:embed/>
                </p:oleObj>
              </mc:Choice>
              <mc:Fallback>
                <p:oleObj name="Equation" r:id="rId8" imgW="914400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340" y="4138700"/>
                        <a:ext cx="1970565" cy="7184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626628"/>
              </p:ext>
            </p:extLst>
          </p:nvPr>
        </p:nvGraphicFramePr>
        <p:xfrm>
          <a:off x="3004849" y="4858539"/>
          <a:ext cx="1433784" cy="7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85" name="Equation" r:id="rId10" imgW="749300" imgH="419100" progId="Equation.DSMT4">
                  <p:embed/>
                </p:oleObj>
              </mc:Choice>
              <mc:Fallback>
                <p:oleObj name="Equation" r:id="rId10" imgW="7493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849" y="4858539"/>
                        <a:ext cx="1433784" cy="798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2205543" y="3634970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所求弧长为</a:t>
            </a:r>
            <a:r>
              <a:rPr lang="zh-CN" altLang="zh-CN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7177401" y="2766002"/>
                <a:ext cx="2892202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401" y="2766002"/>
                <a:ext cx="2892202" cy="447238"/>
              </a:xfrm>
              <a:prstGeom prst="rect">
                <a:avLst/>
              </a:prstGeom>
              <a:blipFill>
                <a:blip r:embed="rId12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79811" y="2567679"/>
                <a:ext cx="4180568" cy="84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zh-CN" altLang="en-US" sz="2400" i="1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endParaRPr lang="zh-CN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811" y="2567679"/>
                <a:ext cx="4180568" cy="8438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61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/>
      <p:bldP spid="14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393-4E51-4971-B0CB-4FD68DBDA418}" type="datetime11">
              <a:rPr lang="zh-CN" altLang="en-US" smtClean="0"/>
              <a:t>13:21:51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784348" y="45674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79810" y="831776"/>
                <a:ext cx="8792577" cy="916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求摆线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&gt;0,0≤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一拱的弧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长。 </a:t>
                </a:r>
                <a:endParaRPr lang="zh-CN" altLang="en-US" sz="36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810" y="831776"/>
                <a:ext cx="8792577" cy="916148"/>
              </a:xfrm>
              <a:prstGeom prst="rect">
                <a:avLst/>
              </a:prstGeom>
              <a:blipFill>
                <a:blip r:embed="rId2"/>
                <a:stretch>
                  <a:fillRect l="-1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440"/>
          <p:cNvSpPr>
            <a:spLocks noChangeArrowheads="1"/>
          </p:cNvSpPr>
          <p:nvPr/>
        </p:nvSpPr>
        <p:spPr bwMode="auto">
          <a:xfrm>
            <a:off x="754538" y="471406"/>
            <a:ext cx="3050546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三、平面曲线的弧长</a:t>
            </a:r>
          </a:p>
        </p:txBody>
      </p:sp>
      <p:sp>
        <p:nvSpPr>
          <p:cNvPr id="15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91438" y="1123054"/>
            <a:ext cx="914105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12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291439" y="2106014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pic>
        <p:nvPicPr>
          <p:cNvPr id="18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725" y="4160067"/>
            <a:ext cx="3292475" cy="18653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239788" y="3255963"/>
                <a:ext cx="3635932" cy="9243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e>
                      </m:nary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788" y="3255963"/>
                <a:ext cx="3635932" cy="9243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279810" y="2057685"/>
                <a:ext cx="8901220" cy="539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810" y="2057685"/>
                <a:ext cx="8901220" cy="539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647962" y="2732489"/>
                <a:ext cx="2539157" cy="505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2−2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ra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62" y="2732489"/>
                <a:ext cx="2539157" cy="5052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488639" y="4198590"/>
                <a:ext cx="2579296" cy="9243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9" y="4198590"/>
                <a:ext cx="2579296" cy="9243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488639" y="5278181"/>
                <a:ext cx="9172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9" y="5278181"/>
                <a:ext cx="91723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27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393-4E51-4971-B0CB-4FD68DBDA418}" type="datetime11">
              <a:rPr lang="zh-CN" altLang="en-US" smtClean="0"/>
              <a:t>13:21:51</a:t>
            </a:fld>
            <a:endParaRPr lang="en-US" altLang="zh-CN"/>
          </a:p>
        </p:txBody>
      </p:sp>
      <p:sp>
        <p:nvSpPr>
          <p:cNvPr id="3" name="Rectangle 440"/>
          <p:cNvSpPr>
            <a:spLocks noChangeArrowheads="1"/>
          </p:cNvSpPr>
          <p:nvPr/>
        </p:nvSpPr>
        <p:spPr bwMode="auto">
          <a:xfrm>
            <a:off x="754538" y="471406"/>
            <a:ext cx="3050546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三、平面曲线的弧长</a:t>
            </a:r>
          </a:p>
        </p:txBody>
      </p:sp>
      <p:sp>
        <p:nvSpPr>
          <p:cNvPr id="4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91438" y="1123054"/>
            <a:ext cx="914105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13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293465" y="1752768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2176461" y="1051319"/>
                <a:ext cx="6176234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algn="l">
                  <a:spcBef>
                    <a:spcPct val="50000"/>
                  </a:spcBef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心形线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 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  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的弧长</a:t>
                </a:r>
                <a:r>
                  <a:rPr kumimoji="1" lang="zh-CN" altLang="en-US" sz="2400" dirty="0" smtClean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6461" y="1051319"/>
                <a:ext cx="6176234" cy="533400"/>
              </a:xfrm>
              <a:prstGeom prst="rect">
                <a:avLst/>
              </a:prstGeom>
              <a:blipFill>
                <a:blip r:embed="rId3"/>
                <a:stretch>
                  <a:fillRect l="-1481" t="-102273" r="-1185" b="-1647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07522" y="4881547"/>
                <a:ext cx="7722952" cy="988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2400" b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ad>
                          <m:radPr>
                            <m:degHide m:val="on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rad>
                      </m:e>
                    </m:nary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2400" b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f>
                              <m:fPr>
                                <m:ctrlPr>
                                  <a:rPr lang="el-GR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l-GR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l-GR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 smtClean="0"/>
                  <a:t>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522" y="4881547"/>
                <a:ext cx="7722952" cy="988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235994" y="3270182"/>
                <a:ext cx="4081438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994" y="3270182"/>
                <a:ext cx="4081438" cy="539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670653" y="3834969"/>
                <a:ext cx="8076442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l-GR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24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l-GR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l-GR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24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653" y="3834969"/>
                <a:ext cx="8076442" cy="539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395230" y="1736723"/>
                <a:ext cx="40848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230" y="1736723"/>
                <a:ext cx="4084836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395230" y="2306363"/>
                <a:ext cx="595746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altLang="zh-CN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m:rPr>
                          <m:nor/>
                        </m:rPr>
                        <a:rPr lang="en-US" altLang="zh-CN" sz="2400" b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l-GR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altLang="zh-CN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l-GR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230" y="2306363"/>
                <a:ext cx="5957465" cy="830997"/>
              </a:xfrm>
              <a:prstGeom prst="rect">
                <a:avLst/>
              </a:prstGeom>
              <a:blipFill>
                <a:blip r:embed="rId8"/>
                <a:stretch>
                  <a:fillRect l="-307" t="-70803" b="-107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670653" y="4374540"/>
                <a:ext cx="2912336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ra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653" y="4374540"/>
                <a:ext cx="2912336" cy="5395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3068" y="1043679"/>
            <a:ext cx="2710966" cy="24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3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393-4E51-4971-B0CB-4FD68DBDA418}" type="datetime11">
              <a:rPr lang="zh-CN" altLang="en-US" smtClean="0"/>
              <a:t>13:21:51</a:t>
            </a:fld>
            <a:endParaRPr lang="en-US" altLang="zh-CN"/>
          </a:p>
        </p:txBody>
      </p:sp>
      <p:sp>
        <p:nvSpPr>
          <p:cNvPr id="4" name="Rectangle 440"/>
          <p:cNvSpPr>
            <a:spLocks noChangeArrowheads="1"/>
          </p:cNvSpPr>
          <p:nvPr/>
        </p:nvSpPr>
        <p:spPr bwMode="auto">
          <a:xfrm>
            <a:off x="754538" y="471406"/>
            <a:ext cx="3717874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 smtClean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一、变力沿直线所作的功</a:t>
            </a:r>
            <a:endParaRPr lang="zh-CN" altLang="en-US" sz="2400" b="1" dirty="0">
              <a:solidFill>
                <a:srgbClr val="0070C0"/>
              </a:solidFill>
              <a:latin typeface="Calibri" panose="020F0502020204030204"/>
              <a:ea typeface="楷体_GB2312" pitchFamily="49" charset="-122"/>
            </a:endParaRPr>
          </a:p>
        </p:txBody>
      </p:sp>
      <p:sp>
        <p:nvSpPr>
          <p:cNvPr id="5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  定积分</a:t>
            </a: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</a:t>
            </a: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物理学上</a:t>
            </a: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应用</a:t>
            </a:r>
            <a:endParaRPr kumimoji="1" lang="zh-CN" altLang="en-US" b="1" dirty="0">
              <a:solidFill>
                <a:srgbClr val="ED7D3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5418" y="1114072"/>
            <a:ext cx="95907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定积分在物理上的应用相当广泛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Microsoft Yi Baiti" panose="03000500000000000000" pitchFamily="66" charset="0"/>
              </a:rPr>
              <a:t>，</a:t>
            </a:r>
            <a:r>
              <a:rPr lang="zh-CN" altLang="zh-CN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如求具有均匀质量分布的平面曲线和平面图形的重心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Microsoft Yi Baiti" panose="03000500000000000000" pitchFamily="66" charset="0"/>
              </a:rPr>
              <a:t>，</a:t>
            </a:r>
            <a:r>
              <a:rPr lang="zh-CN" altLang="zh-CN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变速直线运动物体在某时间区间内经过的距离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Microsoft Yi Baiti" panose="03000500000000000000" pitchFamily="66" charset="0"/>
              </a:rPr>
              <a:t>，</a:t>
            </a:r>
            <a:r>
              <a:rPr lang="zh-CN" altLang="zh-CN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物体的转动惯量和变力做功等</a:t>
            </a:r>
            <a:r>
              <a:rPr lang="en-US" altLang="zh-CN" sz="24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zh-CN" sz="24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下面通过实例加以说明</a:t>
            </a:r>
            <a:r>
              <a:rPr lang="en-US" altLang="zh-CN" sz="24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11755" y="2508177"/>
            <a:ext cx="8798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40N</a:t>
            </a:r>
            <a:r>
              <a: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的力使弹簧从自然长度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10cm</a:t>
            </a:r>
            <a:r>
              <a: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拉长成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15cm, </a:t>
            </a:r>
            <a:r>
              <a: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问需要作多大的功才能克服弹性恢复力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将伸长的弹簧从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15cm</a:t>
            </a:r>
            <a:r>
              <a: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处再拉长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3cm?</a:t>
            </a:r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97649" y="2534546"/>
            <a:ext cx="914105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108985" y="3365543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088334" y="3919541"/>
                <a:ext cx="872150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400" kern="1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在积分区间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0.05,0.08</m:t>
                        </m:r>
                      </m:e>
                    </m:d>
                  </m:oMath>
                </a14:m>
                <a:r>
                  <a:rPr lang="zh-CN" altLang="zh-CN" sz="2400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中任</a:t>
                </a:r>
                <a:r>
                  <a:rPr lang="zh-CN" altLang="zh-CN" sz="2400" kern="1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zh-CN" sz="2400" kern="1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400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做微元区间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d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400" kern="1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，在</a:t>
                </a:r>
                <a:r>
                  <a:rPr lang="zh-CN" altLang="zh-CN" sz="2400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微元区间上拉力所作的功即为功的微元。</a:t>
                </a:r>
                <a:endParaRPr lang="zh-CN" altLang="zh-CN" sz="2400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334" y="3919541"/>
                <a:ext cx="8721505" cy="830997"/>
              </a:xfrm>
              <a:prstGeom prst="rect">
                <a:avLst/>
              </a:prstGeom>
              <a:blipFill>
                <a:blip r:embed="rId3"/>
                <a:stretch>
                  <a:fillRect l="-1119" t="-8088" r="-1119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078561" y="4842871"/>
                <a:ext cx="35104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/>
                        <m:t>d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=800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561" y="4842871"/>
                <a:ext cx="3510448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133432" y="3457876"/>
                <a:ext cx="49393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0.05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=0.05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=800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432" y="3457876"/>
                <a:ext cx="493930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148415" y="5396869"/>
                <a:ext cx="8524764" cy="593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0.05</m:t>
                        </m:r>
                      </m:sub>
                      <m:sup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0.08</m:t>
                        </m:r>
                      </m:sup>
                      <m:e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800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𝑥𝑑𝑥</m:t>
                        </m:r>
                      </m:e>
                    </m:nary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400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0.05</m:t>
                        </m:r>
                      </m:sub>
                      <m:sup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0.08</m:t>
                        </m:r>
                      </m:sup>
                    </m:sSubSup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=400(0.064−0.025)=1.56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415" y="5396869"/>
                <a:ext cx="8524764" cy="5939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1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1" grpId="0"/>
      <p:bldP spid="13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393-4E51-4971-B0CB-4FD68DBDA418}" type="datetime11">
              <a:rPr lang="zh-CN" altLang="en-US" smtClean="0"/>
              <a:t>13:21:51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312715" y="1018082"/>
            <a:ext cx="1050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设有一直径为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20m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的半球形水池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池内贮满水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若要把水抽尽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问至少作多少功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3600" dirty="0"/>
          </a:p>
        </p:txBody>
      </p:sp>
      <p:sp>
        <p:nvSpPr>
          <p:cNvPr id="5" name="Rectangle 440"/>
          <p:cNvSpPr>
            <a:spLocks noChangeArrowheads="1"/>
          </p:cNvSpPr>
          <p:nvPr/>
        </p:nvSpPr>
        <p:spPr bwMode="auto">
          <a:xfrm>
            <a:off x="754538" y="471406"/>
            <a:ext cx="3717874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 smtClean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一、变力沿直线所作的功</a:t>
            </a:r>
            <a:endParaRPr lang="zh-CN" altLang="en-US" sz="2400" b="1" dirty="0">
              <a:solidFill>
                <a:srgbClr val="0070C0"/>
              </a:solidFill>
              <a:latin typeface="Calibri" panose="020F0502020204030204"/>
              <a:ea typeface="楷体_GB2312" pitchFamily="49" charset="-122"/>
            </a:endParaRPr>
          </a:p>
        </p:txBody>
      </p:sp>
      <p:sp>
        <p:nvSpPr>
          <p:cNvPr id="6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  定积分</a:t>
            </a: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</a:t>
            </a: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物理学上</a:t>
            </a: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应用</a:t>
            </a:r>
            <a:endParaRPr kumimoji="1" lang="zh-CN" altLang="en-US" b="1" dirty="0">
              <a:solidFill>
                <a:srgbClr val="ED7D3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8610" y="1018082"/>
            <a:ext cx="914105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409946" y="1849079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7831286" y="1849079"/>
            <a:ext cx="3984625" cy="2612390"/>
            <a:chOff x="4071882" y="1364449"/>
            <a:chExt cx="3984625" cy="2612390"/>
          </a:xfrm>
        </p:grpSpPr>
        <p:sp>
          <p:nvSpPr>
            <p:cNvPr id="10" name="Rectangle 1730"/>
            <p:cNvSpPr>
              <a:spLocks noChangeArrowheads="1"/>
            </p:cNvSpPr>
            <p:nvPr/>
          </p:nvSpPr>
          <p:spPr bwMode="auto">
            <a:xfrm>
              <a:off x="7901567" y="1567649"/>
              <a:ext cx="15494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 defTabSz="609539"/>
              <a:r>
                <a:rPr lang="en-US" i="1" ker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y</a:t>
              </a:r>
              <a:endParaRPr lang="zh-CN" altLang="en-US" sz="105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" name="Freeform 1731"/>
            <p:cNvSpPr>
              <a:spLocks/>
            </p:cNvSpPr>
            <p:nvPr/>
          </p:nvSpPr>
          <p:spPr bwMode="auto">
            <a:xfrm>
              <a:off x="4268732" y="1364449"/>
              <a:ext cx="2845435" cy="698500"/>
            </a:xfrm>
            <a:custGeom>
              <a:avLst/>
              <a:gdLst>
                <a:gd name="T0" fmla="*/ 4481 w 4481"/>
                <a:gd name="T1" fmla="*/ 550 h 1100"/>
                <a:gd name="T2" fmla="*/ 4481 w 4481"/>
                <a:gd name="T3" fmla="*/ 550 h 1100"/>
                <a:gd name="T4" fmla="*/ 4461 w 4481"/>
                <a:gd name="T5" fmla="*/ 610 h 1100"/>
                <a:gd name="T6" fmla="*/ 4431 w 4481"/>
                <a:gd name="T7" fmla="*/ 660 h 1100"/>
                <a:gd name="T8" fmla="*/ 4371 w 4481"/>
                <a:gd name="T9" fmla="*/ 720 h 1100"/>
                <a:gd name="T10" fmla="*/ 4301 w 4481"/>
                <a:gd name="T11" fmla="*/ 770 h 1100"/>
                <a:gd name="T12" fmla="*/ 4201 w 4481"/>
                <a:gd name="T13" fmla="*/ 810 h 1100"/>
                <a:gd name="T14" fmla="*/ 4091 w 4481"/>
                <a:gd name="T15" fmla="*/ 860 h 1100"/>
                <a:gd name="T16" fmla="*/ 3961 w 4481"/>
                <a:gd name="T17" fmla="*/ 900 h 1100"/>
                <a:gd name="T18" fmla="*/ 3821 w 4481"/>
                <a:gd name="T19" fmla="*/ 940 h 1100"/>
                <a:gd name="T20" fmla="*/ 3661 w 4481"/>
                <a:gd name="T21" fmla="*/ 980 h 1100"/>
                <a:gd name="T22" fmla="*/ 3491 w 4481"/>
                <a:gd name="T23" fmla="*/ 1010 h 1100"/>
                <a:gd name="T24" fmla="*/ 3111 w 4481"/>
                <a:gd name="T25" fmla="*/ 1060 h 1100"/>
                <a:gd name="T26" fmla="*/ 2690 w 4481"/>
                <a:gd name="T27" fmla="*/ 1090 h 1100"/>
                <a:gd name="T28" fmla="*/ 2240 w 4481"/>
                <a:gd name="T29" fmla="*/ 1100 h 1100"/>
                <a:gd name="T30" fmla="*/ 2240 w 4481"/>
                <a:gd name="T31" fmla="*/ 1100 h 1100"/>
                <a:gd name="T32" fmla="*/ 1780 w 4481"/>
                <a:gd name="T33" fmla="*/ 1090 h 1100"/>
                <a:gd name="T34" fmla="*/ 1360 w 4481"/>
                <a:gd name="T35" fmla="*/ 1060 h 1100"/>
                <a:gd name="T36" fmla="*/ 980 w 4481"/>
                <a:gd name="T37" fmla="*/ 1010 h 1100"/>
                <a:gd name="T38" fmla="*/ 810 w 4481"/>
                <a:gd name="T39" fmla="*/ 980 h 1100"/>
                <a:gd name="T40" fmla="*/ 650 w 4481"/>
                <a:gd name="T41" fmla="*/ 940 h 1100"/>
                <a:gd name="T42" fmla="*/ 510 w 4481"/>
                <a:gd name="T43" fmla="*/ 900 h 1100"/>
                <a:gd name="T44" fmla="*/ 380 w 4481"/>
                <a:gd name="T45" fmla="*/ 860 h 1100"/>
                <a:gd name="T46" fmla="*/ 270 w 4481"/>
                <a:gd name="T47" fmla="*/ 810 h 1100"/>
                <a:gd name="T48" fmla="*/ 170 w 4481"/>
                <a:gd name="T49" fmla="*/ 770 h 1100"/>
                <a:gd name="T50" fmla="*/ 100 w 4481"/>
                <a:gd name="T51" fmla="*/ 720 h 1100"/>
                <a:gd name="T52" fmla="*/ 40 w 4481"/>
                <a:gd name="T53" fmla="*/ 660 h 1100"/>
                <a:gd name="T54" fmla="*/ 10 w 4481"/>
                <a:gd name="T55" fmla="*/ 610 h 1100"/>
                <a:gd name="T56" fmla="*/ 0 w 4481"/>
                <a:gd name="T57" fmla="*/ 550 h 1100"/>
                <a:gd name="T58" fmla="*/ 0 w 4481"/>
                <a:gd name="T59" fmla="*/ 550 h 1100"/>
                <a:gd name="T60" fmla="*/ 10 w 4481"/>
                <a:gd name="T61" fmla="*/ 500 h 1100"/>
                <a:gd name="T62" fmla="*/ 40 w 4481"/>
                <a:gd name="T63" fmla="*/ 440 h 1100"/>
                <a:gd name="T64" fmla="*/ 100 w 4481"/>
                <a:gd name="T65" fmla="*/ 390 h 1100"/>
                <a:gd name="T66" fmla="*/ 170 w 4481"/>
                <a:gd name="T67" fmla="*/ 340 h 1100"/>
                <a:gd name="T68" fmla="*/ 270 w 4481"/>
                <a:gd name="T69" fmla="*/ 290 h 1100"/>
                <a:gd name="T70" fmla="*/ 380 w 4481"/>
                <a:gd name="T71" fmla="*/ 250 h 1100"/>
                <a:gd name="T72" fmla="*/ 510 w 4481"/>
                <a:gd name="T73" fmla="*/ 200 h 1100"/>
                <a:gd name="T74" fmla="*/ 650 w 4481"/>
                <a:gd name="T75" fmla="*/ 160 h 1100"/>
                <a:gd name="T76" fmla="*/ 810 w 4481"/>
                <a:gd name="T77" fmla="*/ 130 h 1100"/>
                <a:gd name="T78" fmla="*/ 980 w 4481"/>
                <a:gd name="T79" fmla="*/ 100 h 1100"/>
                <a:gd name="T80" fmla="*/ 1360 w 4481"/>
                <a:gd name="T81" fmla="*/ 50 h 1100"/>
                <a:gd name="T82" fmla="*/ 1780 w 4481"/>
                <a:gd name="T83" fmla="*/ 20 h 1100"/>
                <a:gd name="T84" fmla="*/ 2240 w 4481"/>
                <a:gd name="T85" fmla="*/ 0 h 1100"/>
                <a:gd name="T86" fmla="*/ 2240 w 4481"/>
                <a:gd name="T87" fmla="*/ 0 h 1100"/>
                <a:gd name="T88" fmla="*/ 2690 w 4481"/>
                <a:gd name="T89" fmla="*/ 20 h 1100"/>
                <a:gd name="T90" fmla="*/ 3111 w 4481"/>
                <a:gd name="T91" fmla="*/ 50 h 1100"/>
                <a:gd name="T92" fmla="*/ 3491 w 4481"/>
                <a:gd name="T93" fmla="*/ 100 h 1100"/>
                <a:gd name="T94" fmla="*/ 3661 w 4481"/>
                <a:gd name="T95" fmla="*/ 130 h 1100"/>
                <a:gd name="T96" fmla="*/ 3821 w 4481"/>
                <a:gd name="T97" fmla="*/ 160 h 1100"/>
                <a:gd name="T98" fmla="*/ 3961 w 4481"/>
                <a:gd name="T99" fmla="*/ 200 h 1100"/>
                <a:gd name="T100" fmla="*/ 4091 w 4481"/>
                <a:gd name="T101" fmla="*/ 250 h 1100"/>
                <a:gd name="T102" fmla="*/ 4201 w 4481"/>
                <a:gd name="T103" fmla="*/ 290 h 1100"/>
                <a:gd name="T104" fmla="*/ 4301 w 4481"/>
                <a:gd name="T105" fmla="*/ 340 h 1100"/>
                <a:gd name="T106" fmla="*/ 4371 w 4481"/>
                <a:gd name="T107" fmla="*/ 390 h 1100"/>
                <a:gd name="T108" fmla="*/ 4431 w 4481"/>
                <a:gd name="T109" fmla="*/ 440 h 1100"/>
                <a:gd name="T110" fmla="*/ 4461 w 4481"/>
                <a:gd name="T111" fmla="*/ 500 h 1100"/>
                <a:gd name="T112" fmla="*/ 4481 w 4481"/>
                <a:gd name="T113" fmla="*/ 550 h 1100"/>
                <a:gd name="T114" fmla="*/ 4481 w 4481"/>
                <a:gd name="T115" fmla="*/ 55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81" h="1100">
                  <a:moveTo>
                    <a:pt x="4481" y="550"/>
                  </a:moveTo>
                  <a:lnTo>
                    <a:pt x="4481" y="550"/>
                  </a:lnTo>
                  <a:lnTo>
                    <a:pt x="4461" y="610"/>
                  </a:lnTo>
                  <a:lnTo>
                    <a:pt x="4431" y="660"/>
                  </a:lnTo>
                  <a:lnTo>
                    <a:pt x="4371" y="720"/>
                  </a:lnTo>
                  <a:lnTo>
                    <a:pt x="4301" y="770"/>
                  </a:lnTo>
                  <a:lnTo>
                    <a:pt x="4201" y="810"/>
                  </a:lnTo>
                  <a:lnTo>
                    <a:pt x="4091" y="860"/>
                  </a:lnTo>
                  <a:lnTo>
                    <a:pt x="3961" y="900"/>
                  </a:lnTo>
                  <a:lnTo>
                    <a:pt x="3821" y="940"/>
                  </a:lnTo>
                  <a:lnTo>
                    <a:pt x="3661" y="980"/>
                  </a:lnTo>
                  <a:lnTo>
                    <a:pt x="3491" y="1010"/>
                  </a:lnTo>
                  <a:lnTo>
                    <a:pt x="3111" y="1060"/>
                  </a:lnTo>
                  <a:lnTo>
                    <a:pt x="2690" y="1090"/>
                  </a:lnTo>
                  <a:lnTo>
                    <a:pt x="2240" y="1100"/>
                  </a:lnTo>
                  <a:lnTo>
                    <a:pt x="2240" y="1100"/>
                  </a:lnTo>
                  <a:lnTo>
                    <a:pt x="1780" y="1090"/>
                  </a:lnTo>
                  <a:lnTo>
                    <a:pt x="1360" y="1060"/>
                  </a:lnTo>
                  <a:lnTo>
                    <a:pt x="980" y="1010"/>
                  </a:lnTo>
                  <a:lnTo>
                    <a:pt x="810" y="980"/>
                  </a:lnTo>
                  <a:lnTo>
                    <a:pt x="650" y="940"/>
                  </a:lnTo>
                  <a:lnTo>
                    <a:pt x="510" y="900"/>
                  </a:lnTo>
                  <a:lnTo>
                    <a:pt x="380" y="860"/>
                  </a:lnTo>
                  <a:lnTo>
                    <a:pt x="270" y="810"/>
                  </a:lnTo>
                  <a:lnTo>
                    <a:pt x="170" y="770"/>
                  </a:lnTo>
                  <a:lnTo>
                    <a:pt x="100" y="720"/>
                  </a:lnTo>
                  <a:lnTo>
                    <a:pt x="40" y="660"/>
                  </a:lnTo>
                  <a:lnTo>
                    <a:pt x="10" y="610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10" y="500"/>
                  </a:lnTo>
                  <a:lnTo>
                    <a:pt x="40" y="440"/>
                  </a:lnTo>
                  <a:lnTo>
                    <a:pt x="100" y="390"/>
                  </a:lnTo>
                  <a:lnTo>
                    <a:pt x="170" y="340"/>
                  </a:lnTo>
                  <a:lnTo>
                    <a:pt x="270" y="290"/>
                  </a:lnTo>
                  <a:lnTo>
                    <a:pt x="380" y="250"/>
                  </a:lnTo>
                  <a:lnTo>
                    <a:pt x="510" y="200"/>
                  </a:lnTo>
                  <a:lnTo>
                    <a:pt x="650" y="160"/>
                  </a:lnTo>
                  <a:lnTo>
                    <a:pt x="810" y="130"/>
                  </a:lnTo>
                  <a:lnTo>
                    <a:pt x="980" y="100"/>
                  </a:lnTo>
                  <a:lnTo>
                    <a:pt x="1360" y="50"/>
                  </a:lnTo>
                  <a:lnTo>
                    <a:pt x="1780" y="20"/>
                  </a:lnTo>
                  <a:lnTo>
                    <a:pt x="2240" y="0"/>
                  </a:lnTo>
                  <a:lnTo>
                    <a:pt x="2240" y="0"/>
                  </a:lnTo>
                  <a:lnTo>
                    <a:pt x="2690" y="20"/>
                  </a:lnTo>
                  <a:lnTo>
                    <a:pt x="3111" y="50"/>
                  </a:lnTo>
                  <a:lnTo>
                    <a:pt x="3491" y="100"/>
                  </a:lnTo>
                  <a:lnTo>
                    <a:pt x="3661" y="130"/>
                  </a:lnTo>
                  <a:lnTo>
                    <a:pt x="3821" y="160"/>
                  </a:lnTo>
                  <a:lnTo>
                    <a:pt x="3961" y="200"/>
                  </a:lnTo>
                  <a:lnTo>
                    <a:pt x="4091" y="250"/>
                  </a:lnTo>
                  <a:lnTo>
                    <a:pt x="4201" y="290"/>
                  </a:lnTo>
                  <a:lnTo>
                    <a:pt x="4301" y="340"/>
                  </a:lnTo>
                  <a:lnTo>
                    <a:pt x="4371" y="390"/>
                  </a:lnTo>
                  <a:lnTo>
                    <a:pt x="4431" y="440"/>
                  </a:lnTo>
                  <a:lnTo>
                    <a:pt x="4461" y="500"/>
                  </a:lnTo>
                  <a:lnTo>
                    <a:pt x="4481" y="550"/>
                  </a:lnTo>
                  <a:lnTo>
                    <a:pt x="4481" y="55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defTabSz="609539"/>
              <a:endParaRPr lang="zh-CN" alt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12" name="Freeform 1732"/>
            <p:cNvSpPr>
              <a:spLocks/>
            </p:cNvSpPr>
            <p:nvPr/>
          </p:nvSpPr>
          <p:spPr bwMode="auto">
            <a:xfrm>
              <a:off x="4071882" y="1713699"/>
              <a:ext cx="3689985" cy="0"/>
            </a:xfrm>
            <a:custGeom>
              <a:avLst/>
              <a:gdLst>
                <a:gd name="T0" fmla="*/ 5811 w 5811"/>
                <a:gd name="T1" fmla="*/ 2550 w 5811"/>
                <a:gd name="T2" fmla="*/ 0 w 58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811">
                  <a:moveTo>
                    <a:pt x="5811" y="0"/>
                  </a:moveTo>
                  <a:lnTo>
                    <a:pt x="2550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defTabSz="609539"/>
              <a:endParaRPr lang="zh-CN" alt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13" name="Freeform 1733"/>
            <p:cNvSpPr>
              <a:spLocks/>
            </p:cNvSpPr>
            <p:nvPr/>
          </p:nvSpPr>
          <p:spPr bwMode="auto">
            <a:xfrm>
              <a:off x="7742817" y="1688299"/>
              <a:ext cx="101600" cy="50800"/>
            </a:xfrm>
            <a:custGeom>
              <a:avLst/>
              <a:gdLst>
                <a:gd name="T0" fmla="*/ 0 w 160"/>
                <a:gd name="T1" fmla="*/ 0 h 80"/>
                <a:gd name="T2" fmla="*/ 160 w 160"/>
                <a:gd name="T3" fmla="*/ 40 h 80"/>
                <a:gd name="T4" fmla="*/ 0 w 160"/>
                <a:gd name="T5" fmla="*/ 80 h 80"/>
                <a:gd name="T6" fmla="*/ 0 w 160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80">
                  <a:moveTo>
                    <a:pt x="0" y="0"/>
                  </a:moveTo>
                  <a:lnTo>
                    <a:pt x="160" y="4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defTabSz="609539"/>
              <a:endParaRPr lang="zh-CN" alt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4" name="Line 1734"/>
            <p:cNvCxnSpPr>
              <a:cxnSpLocks noChangeShapeType="1"/>
            </p:cNvCxnSpPr>
            <p:nvPr/>
          </p:nvCxnSpPr>
          <p:spPr bwMode="auto">
            <a:xfrm flipV="1">
              <a:off x="5748282" y="1713699"/>
              <a:ext cx="0" cy="2095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Freeform 1735"/>
            <p:cNvSpPr>
              <a:spLocks/>
            </p:cNvSpPr>
            <p:nvPr/>
          </p:nvSpPr>
          <p:spPr bwMode="auto">
            <a:xfrm>
              <a:off x="5716532" y="3790149"/>
              <a:ext cx="57150" cy="95250"/>
            </a:xfrm>
            <a:custGeom>
              <a:avLst/>
              <a:gdLst>
                <a:gd name="T0" fmla="*/ 90 w 90"/>
                <a:gd name="T1" fmla="*/ 0 h 150"/>
                <a:gd name="T2" fmla="*/ 40 w 90"/>
                <a:gd name="T3" fmla="*/ 150 h 150"/>
                <a:gd name="T4" fmla="*/ 0 w 90"/>
                <a:gd name="T5" fmla="*/ 0 h 150"/>
                <a:gd name="T6" fmla="*/ 90 w 90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50">
                  <a:moveTo>
                    <a:pt x="90" y="0"/>
                  </a:moveTo>
                  <a:lnTo>
                    <a:pt x="40" y="150"/>
                  </a:lnTo>
                  <a:lnTo>
                    <a:pt x="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defTabSz="609539"/>
              <a:endParaRPr lang="zh-CN" alt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6" name="Line 1736"/>
            <p:cNvCxnSpPr>
              <a:cxnSpLocks noChangeShapeType="1"/>
            </p:cNvCxnSpPr>
            <p:nvPr/>
          </p:nvCxnSpPr>
          <p:spPr bwMode="auto">
            <a:xfrm>
              <a:off x="4268732" y="1713699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Freeform 1737"/>
            <p:cNvSpPr>
              <a:spLocks/>
            </p:cNvSpPr>
            <p:nvPr/>
          </p:nvSpPr>
          <p:spPr bwMode="auto">
            <a:xfrm>
              <a:off x="4262382" y="1713699"/>
              <a:ext cx="2864485" cy="1504950"/>
            </a:xfrm>
            <a:custGeom>
              <a:avLst/>
              <a:gdLst>
                <a:gd name="T0" fmla="*/ 10 w 4511"/>
                <a:gd name="T1" fmla="*/ 0 h 2370"/>
                <a:gd name="T2" fmla="*/ 10 w 4511"/>
                <a:gd name="T3" fmla="*/ 0 h 2370"/>
                <a:gd name="T4" fmla="*/ 0 w 4511"/>
                <a:gd name="T5" fmla="*/ 30 h 2370"/>
                <a:gd name="T6" fmla="*/ 0 w 4511"/>
                <a:gd name="T7" fmla="*/ 130 h 2370"/>
                <a:gd name="T8" fmla="*/ 10 w 4511"/>
                <a:gd name="T9" fmla="*/ 270 h 2370"/>
                <a:gd name="T10" fmla="*/ 30 w 4511"/>
                <a:gd name="T11" fmla="*/ 460 h 2370"/>
                <a:gd name="T12" fmla="*/ 60 w 4511"/>
                <a:gd name="T13" fmla="*/ 570 h 2370"/>
                <a:gd name="T14" fmla="*/ 90 w 4511"/>
                <a:gd name="T15" fmla="*/ 680 h 2370"/>
                <a:gd name="T16" fmla="*/ 130 w 4511"/>
                <a:gd name="T17" fmla="*/ 800 h 2370"/>
                <a:gd name="T18" fmla="*/ 180 w 4511"/>
                <a:gd name="T19" fmla="*/ 930 h 2370"/>
                <a:gd name="T20" fmla="*/ 250 w 4511"/>
                <a:gd name="T21" fmla="*/ 1060 h 2370"/>
                <a:gd name="T22" fmla="*/ 320 w 4511"/>
                <a:gd name="T23" fmla="*/ 1200 h 2370"/>
                <a:gd name="T24" fmla="*/ 420 w 4511"/>
                <a:gd name="T25" fmla="*/ 1340 h 2370"/>
                <a:gd name="T26" fmla="*/ 530 w 4511"/>
                <a:gd name="T27" fmla="*/ 1480 h 2370"/>
                <a:gd name="T28" fmla="*/ 530 w 4511"/>
                <a:gd name="T29" fmla="*/ 1480 h 2370"/>
                <a:gd name="T30" fmla="*/ 640 w 4511"/>
                <a:gd name="T31" fmla="*/ 1610 h 2370"/>
                <a:gd name="T32" fmla="*/ 760 w 4511"/>
                <a:gd name="T33" fmla="*/ 1730 h 2370"/>
                <a:gd name="T34" fmla="*/ 870 w 4511"/>
                <a:gd name="T35" fmla="*/ 1830 h 2370"/>
                <a:gd name="T36" fmla="*/ 990 w 4511"/>
                <a:gd name="T37" fmla="*/ 1930 h 2370"/>
                <a:gd name="T38" fmla="*/ 1110 w 4511"/>
                <a:gd name="T39" fmla="*/ 2010 h 2370"/>
                <a:gd name="T40" fmla="*/ 1230 w 4511"/>
                <a:gd name="T41" fmla="*/ 2080 h 2370"/>
                <a:gd name="T42" fmla="*/ 1350 w 4511"/>
                <a:gd name="T43" fmla="*/ 2150 h 2370"/>
                <a:gd name="T44" fmla="*/ 1460 w 4511"/>
                <a:gd name="T45" fmla="*/ 2200 h 2370"/>
                <a:gd name="T46" fmla="*/ 1580 w 4511"/>
                <a:gd name="T47" fmla="*/ 2240 h 2370"/>
                <a:gd name="T48" fmla="*/ 1700 w 4511"/>
                <a:gd name="T49" fmla="*/ 2280 h 2370"/>
                <a:gd name="T50" fmla="*/ 1810 w 4511"/>
                <a:gd name="T51" fmla="*/ 2310 h 2370"/>
                <a:gd name="T52" fmla="*/ 1920 w 4511"/>
                <a:gd name="T53" fmla="*/ 2340 h 2370"/>
                <a:gd name="T54" fmla="*/ 2140 w 4511"/>
                <a:gd name="T55" fmla="*/ 2360 h 2370"/>
                <a:gd name="T56" fmla="*/ 2340 w 4511"/>
                <a:gd name="T57" fmla="*/ 2370 h 2370"/>
                <a:gd name="T58" fmla="*/ 2340 w 4511"/>
                <a:gd name="T59" fmla="*/ 2370 h 2370"/>
                <a:gd name="T60" fmla="*/ 2440 w 4511"/>
                <a:gd name="T61" fmla="*/ 2370 h 2370"/>
                <a:gd name="T62" fmla="*/ 2540 w 4511"/>
                <a:gd name="T63" fmla="*/ 2360 h 2370"/>
                <a:gd name="T64" fmla="*/ 2660 w 4511"/>
                <a:gd name="T65" fmla="*/ 2340 h 2370"/>
                <a:gd name="T66" fmla="*/ 2780 w 4511"/>
                <a:gd name="T67" fmla="*/ 2310 h 2370"/>
                <a:gd name="T68" fmla="*/ 2901 w 4511"/>
                <a:gd name="T69" fmla="*/ 2270 h 2370"/>
                <a:gd name="T70" fmla="*/ 3021 w 4511"/>
                <a:gd name="T71" fmla="*/ 2230 h 2370"/>
                <a:gd name="T72" fmla="*/ 3151 w 4511"/>
                <a:gd name="T73" fmla="*/ 2180 h 2370"/>
                <a:gd name="T74" fmla="*/ 3281 w 4511"/>
                <a:gd name="T75" fmla="*/ 2120 h 2370"/>
                <a:gd name="T76" fmla="*/ 3411 w 4511"/>
                <a:gd name="T77" fmla="*/ 2050 h 2370"/>
                <a:gd name="T78" fmla="*/ 3531 w 4511"/>
                <a:gd name="T79" fmla="*/ 1970 h 2370"/>
                <a:gd name="T80" fmla="*/ 3651 w 4511"/>
                <a:gd name="T81" fmla="*/ 1880 h 2370"/>
                <a:gd name="T82" fmla="*/ 3771 w 4511"/>
                <a:gd name="T83" fmla="*/ 1780 h 2370"/>
                <a:gd name="T84" fmla="*/ 3881 w 4511"/>
                <a:gd name="T85" fmla="*/ 1680 h 2370"/>
                <a:gd name="T86" fmla="*/ 3991 w 4511"/>
                <a:gd name="T87" fmla="*/ 1560 h 2370"/>
                <a:gd name="T88" fmla="*/ 4091 w 4511"/>
                <a:gd name="T89" fmla="*/ 1430 h 2370"/>
                <a:gd name="T90" fmla="*/ 4181 w 4511"/>
                <a:gd name="T91" fmla="*/ 1300 h 2370"/>
                <a:gd name="T92" fmla="*/ 4181 w 4511"/>
                <a:gd name="T93" fmla="*/ 1300 h 2370"/>
                <a:gd name="T94" fmla="*/ 4261 w 4511"/>
                <a:gd name="T95" fmla="*/ 1160 h 2370"/>
                <a:gd name="T96" fmla="*/ 4321 w 4511"/>
                <a:gd name="T97" fmla="*/ 1030 h 2370"/>
                <a:gd name="T98" fmla="*/ 4371 w 4511"/>
                <a:gd name="T99" fmla="*/ 900 h 2370"/>
                <a:gd name="T100" fmla="*/ 4421 w 4511"/>
                <a:gd name="T101" fmla="*/ 780 h 2370"/>
                <a:gd name="T102" fmla="*/ 4451 w 4511"/>
                <a:gd name="T103" fmla="*/ 670 h 2370"/>
                <a:gd name="T104" fmla="*/ 4471 w 4511"/>
                <a:gd name="T105" fmla="*/ 560 h 2370"/>
                <a:gd name="T106" fmla="*/ 4501 w 4511"/>
                <a:gd name="T107" fmla="*/ 370 h 2370"/>
                <a:gd name="T108" fmla="*/ 4511 w 4511"/>
                <a:gd name="T109" fmla="*/ 220 h 2370"/>
                <a:gd name="T110" fmla="*/ 4501 w 4511"/>
                <a:gd name="T111" fmla="*/ 100 h 2370"/>
                <a:gd name="T112" fmla="*/ 4491 w 4511"/>
                <a:gd name="T113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511" h="2370">
                  <a:moveTo>
                    <a:pt x="10" y="0"/>
                  </a:moveTo>
                  <a:lnTo>
                    <a:pt x="10" y="0"/>
                  </a:lnTo>
                  <a:lnTo>
                    <a:pt x="0" y="30"/>
                  </a:lnTo>
                  <a:lnTo>
                    <a:pt x="0" y="130"/>
                  </a:lnTo>
                  <a:lnTo>
                    <a:pt x="10" y="270"/>
                  </a:lnTo>
                  <a:lnTo>
                    <a:pt x="30" y="460"/>
                  </a:lnTo>
                  <a:lnTo>
                    <a:pt x="60" y="570"/>
                  </a:lnTo>
                  <a:lnTo>
                    <a:pt x="90" y="680"/>
                  </a:lnTo>
                  <a:lnTo>
                    <a:pt x="130" y="800"/>
                  </a:lnTo>
                  <a:lnTo>
                    <a:pt x="180" y="930"/>
                  </a:lnTo>
                  <a:lnTo>
                    <a:pt x="250" y="1060"/>
                  </a:lnTo>
                  <a:lnTo>
                    <a:pt x="320" y="1200"/>
                  </a:lnTo>
                  <a:lnTo>
                    <a:pt x="420" y="1340"/>
                  </a:lnTo>
                  <a:lnTo>
                    <a:pt x="530" y="1480"/>
                  </a:lnTo>
                  <a:lnTo>
                    <a:pt x="530" y="1480"/>
                  </a:lnTo>
                  <a:lnTo>
                    <a:pt x="640" y="1610"/>
                  </a:lnTo>
                  <a:lnTo>
                    <a:pt x="760" y="1730"/>
                  </a:lnTo>
                  <a:lnTo>
                    <a:pt x="870" y="1830"/>
                  </a:lnTo>
                  <a:lnTo>
                    <a:pt x="990" y="1930"/>
                  </a:lnTo>
                  <a:lnTo>
                    <a:pt x="1110" y="2010"/>
                  </a:lnTo>
                  <a:lnTo>
                    <a:pt x="1230" y="2080"/>
                  </a:lnTo>
                  <a:lnTo>
                    <a:pt x="1350" y="2150"/>
                  </a:lnTo>
                  <a:lnTo>
                    <a:pt x="1460" y="2200"/>
                  </a:lnTo>
                  <a:lnTo>
                    <a:pt x="1580" y="2240"/>
                  </a:lnTo>
                  <a:lnTo>
                    <a:pt x="1700" y="2280"/>
                  </a:lnTo>
                  <a:lnTo>
                    <a:pt x="1810" y="2310"/>
                  </a:lnTo>
                  <a:lnTo>
                    <a:pt x="1920" y="2340"/>
                  </a:lnTo>
                  <a:lnTo>
                    <a:pt x="2140" y="2360"/>
                  </a:lnTo>
                  <a:lnTo>
                    <a:pt x="2340" y="2370"/>
                  </a:lnTo>
                  <a:lnTo>
                    <a:pt x="2340" y="2370"/>
                  </a:lnTo>
                  <a:lnTo>
                    <a:pt x="2440" y="2370"/>
                  </a:lnTo>
                  <a:lnTo>
                    <a:pt x="2540" y="2360"/>
                  </a:lnTo>
                  <a:lnTo>
                    <a:pt x="2660" y="2340"/>
                  </a:lnTo>
                  <a:lnTo>
                    <a:pt x="2780" y="2310"/>
                  </a:lnTo>
                  <a:lnTo>
                    <a:pt x="2901" y="2270"/>
                  </a:lnTo>
                  <a:lnTo>
                    <a:pt x="3021" y="2230"/>
                  </a:lnTo>
                  <a:lnTo>
                    <a:pt x="3151" y="2180"/>
                  </a:lnTo>
                  <a:lnTo>
                    <a:pt x="3281" y="2120"/>
                  </a:lnTo>
                  <a:lnTo>
                    <a:pt x="3411" y="2050"/>
                  </a:lnTo>
                  <a:lnTo>
                    <a:pt x="3531" y="1970"/>
                  </a:lnTo>
                  <a:lnTo>
                    <a:pt x="3651" y="1880"/>
                  </a:lnTo>
                  <a:lnTo>
                    <a:pt x="3771" y="1780"/>
                  </a:lnTo>
                  <a:lnTo>
                    <a:pt x="3881" y="1680"/>
                  </a:lnTo>
                  <a:lnTo>
                    <a:pt x="3991" y="1560"/>
                  </a:lnTo>
                  <a:lnTo>
                    <a:pt x="4091" y="1430"/>
                  </a:lnTo>
                  <a:lnTo>
                    <a:pt x="4181" y="1300"/>
                  </a:lnTo>
                  <a:lnTo>
                    <a:pt x="4181" y="1300"/>
                  </a:lnTo>
                  <a:lnTo>
                    <a:pt x="4261" y="1160"/>
                  </a:lnTo>
                  <a:lnTo>
                    <a:pt x="4321" y="1030"/>
                  </a:lnTo>
                  <a:lnTo>
                    <a:pt x="4371" y="900"/>
                  </a:lnTo>
                  <a:lnTo>
                    <a:pt x="4421" y="780"/>
                  </a:lnTo>
                  <a:lnTo>
                    <a:pt x="4451" y="670"/>
                  </a:lnTo>
                  <a:lnTo>
                    <a:pt x="4471" y="560"/>
                  </a:lnTo>
                  <a:lnTo>
                    <a:pt x="4501" y="370"/>
                  </a:lnTo>
                  <a:lnTo>
                    <a:pt x="4511" y="220"/>
                  </a:lnTo>
                  <a:lnTo>
                    <a:pt x="4501" y="100"/>
                  </a:lnTo>
                  <a:lnTo>
                    <a:pt x="449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defTabSz="609539"/>
              <a:endParaRPr lang="zh-CN" alt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18" name="Freeform 1738"/>
            <p:cNvSpPr>
              <a:spLocks/>
            </p:cNvSpPr>
            <p:nvPr/>
          </p:nvSpPr>
          <p:spPr bwMode="auto">
            <a:xfrm>
              <a:off x="4541782" y="2285199"/>
              <a:ext cx="2356485" cy="514350"/>
            </a:xfrm>
            <a:custGeom>
              <a:avLst/>
              <a:gdLst>
                <a:gd name="T0" fmla="*/ 3711 w 3711"/>
                <a:gd name="T1" fmla="*/ 410 h 810"/>
                <a:gd name="T2" fmla="*/ 3711 w 3711"/>
                <a:gd name="T3" fmla="*/ 410 h 810"/>
                <a:gd name="T4" fmla="*/ 3701 w 3711"/>
                <a:gd name="T5" fmla="*/ 450 h 810"/>
                <a:gd name="T6" fmla="*/ 3671 w 3711"/>
                <a:gd name="T7" fmla="*/ 490 h 810"/>
                <a:gd name="T8" fmla="*/ 3631 w 3711"/>
                <a:gd name="T9" fmla="*/ 530 h 810"/>
                <a:gd name="T10" fmla="*/ 3561 w 3711"/>
                <a:gd name="T11" fmla="*/ 560 h 810"/>
                <a:gd name="T12" fmla="*/ 3491 w 3711"/>
                <a:gd name="T13" fmla="*/ 600 h 810"/>
                <a:gd name="T14" fmla="*/ 3391 w 3711"/>
                <a:gd name="T15" fmla="*/ 630 h 810"/>
                <a:gd name="T16" fmla="*/ 3171 w 3711"/>
                <a:gd name="T17" fmla="*/ 690 h 810"/>
                <a:gd name="T18" fmla="*/ 2891 w 3711"/>
                <a:gd name="T19" fmla="*/ 740 h 810"/>
                <a:gd name="T20" fmla="*/ 2581 w 3711"/>
                <a:gd name="T21" fmla="*/ 780 h 810"/>
                <a:gd name="T22" fmla="*/ 2230 w 3711"/>
                <a:gd name="T23" fmla="*/ 800 h 810"/>
                <a:gd name="T24" fmla="*/ 1850 w 3711"/>
                <a:gd name="T25" fmla="*/ 810 h 810"/>
                <a:gd name="T26" fmla="*/ 1850 w 3711"/>
                <a:gd name="T27" fmla="*/ 810 h 810"/>
                <a:gd name="T28" fmla="*/ 1480 w 3711"/>
                <a:gd name="T29" fmla="*/ 800 h 810"/>
                <a:gd name="T30" fmla="*/ 1130 w 3711"/>
                <a:gd name="T31" fmla="*/ 780 h 810"/>
                <a:gd name="T32" fmla="*/ 820 w 3711"/>
                <a:gd name="T33" fmla="*/ 740 h 810"/>
                <a:gd name="T34" fmla="*/ 540 w 3711"/>
                <a:gd name="T35" fmla="*/ 690 h 810"/>
                <a:gd name="T36" fmla="*/ 320 w 3711"/>
                <a:gd name="T37" fmla="*/ 630 h 810"/>
                <a:gd name="T38" fmla="*/ 220 w 3711"/>
                <a:gd name="T39" fmla="*/ 600 h 810"/>
                <a:gd name="T40" fmla="*/ 140 w 3711"/>
                <a:gd name="T41" fmla="*/ 560 h 810"/>
                <a:gd name="T42" fmla="*/ 80 w 3711"/>
                <a:gd name="T43" fmla="*/ 530 h 810"/>
                <a:gd name="T44" fmla="*/ 40 w 3711"/>
                <a:gd name="T45" fmla="*/ 490 h 810"/>
                <a:gd name="T46" fmla="*/ 10 w 3711"/>
                <a:gd name="T47" fmla="*/ 450 h 810"/>
                <a:gd name="T48" fmla="*/ 0 w 3711"/>
                <a:gd name="T49" fmla="*/ 410 h 810"/>
                <a:gd name="T50" fmla="*/ 0 w 3711"/>
                <a:gd name="T51" fmla="*/ 410 h 810"/>
                <a:gd name="T52" fmla="*/ 10 w 3711"/>
                <a:gd name="T53" fmla="*/ 360 h 810"/>
                <a:gd name="T54" fmla="*/ 40 w 3711"/>
                <a:gd name="T55" fmla="*/ 320 h 810"/>
                <a:gd name="T56" fmla="*/ 80 w 3711"/>
                <a:gd name="T57" fmla="*/ 290 h 810"/>
                <a:gd name="T58" fmla="*/ 140 w 3711"/>
                <a:gd name="T59" fmla="*/ 250 h 810"/>
                <a:gd name="T60" fmla="*/ 220 w 3711"/>
                <a:gd name="T61" fmla="*/ 210 h 810"/>
                <a:gd name="T62" fmla="*/ 320 w 3711"/>
                <a:gd name="T63" fmla="*/ 180 h 810"/>
                <a:gd name="T64" fmla="*/ 540 w 3711"/>
                <a:gd name="T65" fmla="*/ 120 h 810"/>
                <a:gd name="T66" fmla="*/ 820 w 3711"/>
                <a:gd name="T67" fmla="*/ 70 h 810"/>
                <a:gd name="T68" fmla="*/ 1130 w 3711"/>
                <a:gd name="T69" fmla="*/ 30 h 810"/>
                <a:gd name="T70" fmla="*/ 1480 w 3711"/>
                <a:gd name="T71" fmla="*/ 10 h 810"/>
                <a:gd name="T72" fmla="*/ 1850 w 3711"/>
                <a:gd name="T73" fmla="*/ 0 h 810"/>
                <a:gd name="T74" fmla="*/ 1850 w 3711"/>
                <a:gd name="T75" fmla="*/ 0 h 810"/>
                <a:gd name="T76" fmla="*/ 2230 w 3711"/>
                <a:gd name="T77" fmla="*/ 10 h 810"/>
                <a:gd name="T78" fmla="*/ 2581 w 3711"/>
                <a:gd name="T79" fmla="*/ 30 h 810"/>
                <a:gd name="T80" fmla="*/ 2891 w 3711"/>
                <a:gd name="T81" fmla="*/ 70 h 810"/>
                <a:gd name="T82" fmla="*/ 3171 w 3711"/>
                <a:gd name="T83" fmla="*/ 120 h 810"/>
                <a:gd name="T84" fmla="*/ 3391 w 3711"/>
                <a:gd name="T85" fmla="*/ 180 h 810"/>
                <a:gd name="T86" fmla="*/ 3491 w 3711"/>
                <a:gd name="T87" fmla="*/ 210 h 810"/>
                <a:gd name="T88" fmla="*/ 3561 w 3711"/>
                <a:gd name="T89" fmla="*/ 250 h 810"/>
                <a:gd name="T90" fmla="*/ 3631 w 3711"/>
                <a:gd name="T91" fmla="*/ 290 h 810"/>
                <a:gd name="T92" fmla="*/ 3671 w 3711"/>
                <a:gd name="T93" fmla="*/ 320 h 810"/>
                <a:gd name="T94" fmla="*/ 3701 w 3711"/>
                <a:gd name="T95" fmla="*/ 360 h 810"/>
                <a:gd name="T96" fmla="*/ 3711 w 3711"/>
                <a:gd name="T97" fmla="*/ 410 h 810"/>
                <a:gd name="T98" fmla="*/ 3711 w 3711"/>
                <a:gd name="T99" fmla="*/ 4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11" h="810">
                  <a:moveTo>
                    <a:pt x="3711" y="410"/>
                  </a:moveTo>
                  <a:lnTo>
                    <a:pt x="3711" y="410"/>
                  </a:lnTo>
                  <a:lnTo>
                    <a:pt x="3701" y="450"/>
                  </a:lnTo>
                  <a:lnTo>
                    <a:pt x="3671" y="490"/>
                  </a:lnTo>
                  <a:lnTo>
                    <a:pt x="3631" y="530"/>
                  </a:lnTo>
                  <a:lnTo>
                    <a:pt x="3561" y="560"/>
                  </a:lnTo>
                  <a:lnTo>
                    <a:pt x="3491" y="600"/>
                  </a:lnTo>
                  <a:lnTo>
                    <a:pt x="3391" y="630"/>
                  </a:lnTo>
                  <a:lnTo>
                    <a:pt x="3171" y="690"/>
                  </a:lnTo>
                  <a:lnTo>
                    <a:pt x="2891" y="740"/>
                  </a:lnTo>
                  <a:lnTo>
                    <a:pt x="2581" y="780"/>
                  </a:lnTo>
                  <a:lnTo>
                    <a:pt x="2230" y="800"/>
                  </a:lnTo>
                  <a:lnTo>
                    <a:pt x="1850" y="810"/>
                  </a:lnTo>
                  <a:lnTo>
                    <a:pt x="1850" y="810"/>
                  </a:lnTo>
                  <a:lnTo>
                    <a:pt x="1480" y="800"/>
                  </a:lnTo>
                  <a:lnTo>
                    <a:pt x="1130" y="780"/>
                  </a:lnTo>
                  <a:lnTo>
                    <a:pt x="820" y="740"/>
                  </a:lnTo>
                  <a:lnTo>
                    <a:pt x="540" y="690"/>
                  </a:lnTo>
                  <a:lnTo>
                    <a:pt x="320" y="630"/>
                  </a:lnTo>
                  <a:lnTo>
                    <a:pt x="220" y="600"/>
                  </a:lnTo>
                  <a:lnTo>
                    <a:pt x="140" y="560"/>
                  </a:lnTo>
                  <a:lnTo>
                    <a:pt x="80" y="530"/>
                  </a:lnTo>
                  <a:lnTo>
                    <a:pt x="40" y="490"/>
                  </a:lnTo>
                  <a:lnTo>
                    <a:pt x="10" y="450"/>
                  </a:lnTo>
                  <a:lnTo>
                    <a:pt x="0" y="410"/>
                  </a:lnTo>
                  <a:lnTo>
                    <a:pt x="0" y="410"/>
                  </a:lnTo>
                  <a:lnTo>
                    <a:pt x="10" y="360"/>
                  </a:lnTo>
                  <a:lnTo>
                    <a:pt x="40" y="320"/>
                  </a:lnTo>
                  <a:lnTo>
                    <a:pt x="80" y="290"/>
                  </a:lnTo>
                  <a:lnTo>
                    <a:pt x="140" y="250"/>
                  </a:lnTo>
                  <a:lnTo>
                    <a:pt x="220" y="210"/>
                  </a:lnTo>
                  <a:lnTo>
                    <a:pt x="320" y="180"/>
                  </a:lnTo>
                  <a:lnTo>
                    <a:pt x="540" y="120"/>
                  </a:lnTo>
                  <a:lnTo>
                    <a:pt x="820" y="70"/>
                  </a:lnTo>
                  <a:lnTo>
                    <a:pt x="1130" y="30"/>
                  </a:lnTo>
                  <a:lnTo>
                    <a:pt x="1480" y="10"/>
                  </a:lnTo>
                  <a:lnTo>
                    <a:pt x="1850" y="0"/>
                  </a:lnTo>
                  <a:lnTo>
                    <a:pt x="1850" y="0"/>
                  </a:lnTo>
                  <a:lnTo>
                    <a:pt x="2230" y="10"/>
                  </a:lnTo>
                  <a:lnTo>
                    <a:pt x="2581" y="30"/>
                  </a:lnTo>
                  <a:lnTo>
                    <a:pt x="2891" y="70"/>
                  </a:lnTo>
                  <a:lnTo>
                    <a:pt x="3171" y="120"/>
                  </a:lnTo>
                  <a:lnTo>
                    <a:pt x="3391" y="180"/>
                  </a:lnTo>
                  <a:lnTo>
                    <a:pt x="3491" y="210"/>
                  </a:lnTo>
                  <a:lnTo>
                    <a:pt x="3561" y="250"/>
                  </a:lnTo>
                  <a:lnTo>
                    <a:pt x="3631" y="290"/>
                  </a:lnTo>
                  <a:lnTo>
                    <a:pt x="3671" y="320"/>
                  </a:lnTo>
                  <a:lnTo>
                    <a:pt x="3701" y="360"/>
                  </a:lnTo>
                  <a:lnTo>
                    <a:pt x="3711" y="410"/>
                  </a:lnTo>
                  <a:lnTo>
                    <a:pt x="3711" y="41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defTabSz="609539"/>
              <a:endParaRPr lang="zh-CN" alt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19" name="Freeform 1739"/>
            <p:cNvSpPr>
              <a:spLocks/>
            </p:cNvSpPr>
            <p:nvPr/>
          </p:nvSpPr>
          <p:spPr bwMode="auto">
            <a:xfrm>
              <a:off x="4757682" y="2818599"/>
              <a:ext cx="1931035" cy="114300"/>
            </a:xfrm>
            <a:custGeom>
              <a:avLst/>
              <a:gdLst>
                <a:gd name="T0" fmla="*/ 3041 w 3041"/>
                <a:gd name="T1" fmla="*/ 0 h 180"/>
                <a:gd name="T2" fmla="*/ 3041 w 3041"/>
                <a:gd name="T3" fmla="*/ 0 h 180"/>
                <a:gd name="T4" fmla="*/ 2931 w 3041"/>
                <a:gd name="T5" fmla="*/ 30 h 180"/>
                <a:gd name="T6" fmla="*/ 2791 w 3041"/>
                <a:gd name="T7" fmla="*/ 70 h 180"/>
                <a:gd name="T8" fmla="*/ 2631 w 3041"/>
                <a:gd name="T9" fmla="*/ 100 h 180"/>
                <a:gd name="T10" fmla="*/ 2441 w 3041"/>
                <a:gd name="T11" fmla="*/ 130 h 180"/>
                <a:gd name="T12" fmla="*/ 2241 w 3041"/>
                <a:gd name="T13" fmla="*/ 150 h 180"/>
                <a:gd name="T14" fmla="*/ 2010 w 3041"/>
                <a:gd name="T15" fmla="*/ 170 h 180"/>
                <a:gd name="T16" fmla="*/ 1770 w 3041"/>
                <a:gd name="T17" fmla="*/ 180 h 180"/>
                <a:gd name="T18" fmla="*/ 1500 w 3041"/>
                <a:gd name="T19" fmla="*/ 180 h 180"/>
                <a:gd name="T20" fmla="*/ 1500 w 3041"/>
                <a:gd name="T21" fmla="*/ 180 h 180"/>
                <a:gd name="T22" fmla="*/ 1270 w 3041"/>
                <a:gd name="T23" fmla="*/ 180 h 180"/>
                <a:gd name="T24" fmla="*/ 1050 w 3041"/>
                <a:gd name="T25" fmla="*/ 170 h 180"/>
                <a:gd name="T26" fmla="*/ 840 w 3041"/>
                <a:gd name="T27" fmla="*/ 160 h 180"/>
                <a:gd name="T28" fmla="*/ 640 w 3041"/>
                <a:gd name="T29" fmla="*/ 140 h 180"/>
                <a:gd name="T30" fmla="*/ 460 w 3041"/>
                <a:gd name="T31" fmla="*/ 110 h 180"/>
                <a:gd name="T32" fmla="*/ 290 w 3041"/>
                <a:gd name="T33" fmla="*/ 80 h 180"/>
                <a:gd name="T34" fmla="*/ 130 w 3041"/>
                <a:gd name="T35" fmla="*/ 50 h 180"/>
                <a:gd name="T36" fmla="*/ 0 w 3041"/>
                <a:gd name="T37" fmla="*/ 1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1" h="180">
                  <a:moveTo>
                    <a:pt x="3041" y="0"/>
                  </a:moveTo>
                  <a:lnTo>
                    <a:pt x="3041" y="0"/>
                  </a:lnTo>
                  <a:lnTo>
                    <a:pt x="2931" y="30"/>
                  </a:lnTo>
                  <a:lnTo>
                    <a:pt x="2791" y="70"/>
                  </a:lnTo>
                  <a:lnTo>
                    <a:pt x="2631" y="100"/>
                  </a:lnTo>
                  <a:lnTo>
                    <a:pt x="2441" y="130"/>
                  </a:lnTo>
                  <a:lnTo>
                    <a:pt x="2241" y="150"/>
                  </a:lnTo>
                  <a:lnTo>
                    <a:pt x="2010" y="170"/>
                  </a:lnTo>
                  <a:lnTo>
                    <a:pt x="1770" y="180"/>
                  </a:lnTo>
                  <a:lnTo>
                    <a:pt x="1500" y="180"/>
                  </a:lnTo>
                  <a:lnTo>
                    <a:pt x="1500" y="180"/>
                  </a:lnTo>
                  <a:lnTo>
                    <a:pt x="1270" y="180"/>
                  </a:lnTo>
                  <a:lnTo>
                    <a:pt x="1050" y="170"/>
                  </a:lnTo>
                  <a:lnTo>
                    <a:pt x="840" y="160"/>
                  </a:lnTo>
                  <a:lnTo>
                    <a:pt x="640" y="140"/>
                  </a:lnTo>
                  <a:lnTo>
                    <a:pt x="460" y="110"/>
                  </a:lnTo>
                  <a:lnTo>
                    <a:pt x="290" y="80"/>
                  </a:lnTo>
                  <a:lnTo>
                    <a:pt x="130" y="50"/>
                  </a:lnTo>
                  <a:lnTo>
                    <a:pt x="0" y="1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defTabSz="609539"/>
              <a:endParaRPr lang="zh-CN" alt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20" name="Line 1740"/>
            <p:cNvCxnSpPr>
              <a:cxnSpLocks noChangeShapeType="1"/>
            </p:cNvCxnSpPr>
            <p:nvPr/>
          </p:nvCxnSpPr>
          <p:spPr bwMode="auto">
            <a:xfrm>
              <a:off x="4706882" y="2672549"/>
              <a:ext cx="0" cy="1016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1741"/>
            <p:cNvCxnSpPr>
              <a:cxnSpLocks noChangeShapeType="1"/>
            </p:cNvCxnSpPr>
            <p:nvPr/>
          </p:nvCxnSpPr>
          <p:spPr bwMode="auto">
            <a:xfrm>
              <a:off x="4776732" y="269794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1742"/>
            <p:cNvCxnSpPr>
              <a:cxnSpLocks noChangeShapeType="1"/>
            </p:cNvCxnSpPr>
            <p:nvPr/>
          </p:nvCxnSpPr>
          <p:spPr bwMode="auto">
            <a:xfrm>
              <a:off x="4846582" y="271699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1743"/>
            <p:cNvCxnSpPr>
              <a:cxnSpLocks noChangeShapeType="1"/>
            </p:cNvCxnSpPr>
            <p:nvPr/>
          </p:nvCxnSpPr>
          <p:spPr bwMode="auto">
            <a:xfrm>
              <a:off x="4916432" y="272969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1744"/>
            <p:cNvCxnSpPr>
              <a:cxnSpLocks noChangeShapeType="1"/>
            </p:cNvCxnSpPr>
            <p:nvPr/>
          </p:nvCxnSpPr>
          <p:spPr bwMode="auto">
            <a:xfrm>
              <a:off x="4986282" y="2742399"/>
              <a:ext cx="0" cy="139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Line 1745"/>
            <p:cNvCxnSpPr>
              <a:cxnSpLocks noChangeShapeType="1"/>
            </p:cNvCxnSpPr>
            <p:nvPr/>
          </p:nvCxnSpPr>
          <p:spPr bwMode="auto">
            <a:xfrm>
              <a:off x="5056132" y="275509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1746"/>
            <p:cNvCxnSpPr>
              <a:cxnSpLocks noChangeShapeType="1"/>
            </p:cNvCxnSpPr>
            <p:nvPr/>
          </p:nvCxnSpPr>
          <p:spPr bwMode="auto">
            <a:xfrm>
              <a:off x="5125982" y="276779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1747"/>
            <p:cNvCxnSpPr>
              <a:cxnSpLocks noChangeShapeType="1"/>
            </p:cNvCxnSpPr>
            <p:nvPr/>
          </p:nvCxnSpPr>
          <p:spPr bwMode="auto">
            <a:xfrm>
              <a:off x="5202182" y="277414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1748"/>
            <p:cNvCxnSpPr>
              <a:cxnSpLocks noChangeShapeType="1"/>
            </p:cNvCxnSpPr>
            <p:nvPr/>
          </p:nvCxnSpPr>
          <p:spPr bwMode="auto">
            <a:xfrm>
              <a:off x="5272032" y="278049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1749"/>
            <p:cNvCxnSpPr>
              <a:cxnSpLocks noChangeShapeType="1"/>
            </p:cNvCxnSpPr>
            <p:nvPr/>
          </p:nvCxnSpPr>
          <p:spPr bwMode="auto">
            <a:xfrm>
              <a:off x="5341882" y="278684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1750"/>
            <p:cNvCxnSpPr>
              <a:cxnSpLocks noChangeShapeType="1"/>
            </p:cNvCxnSpPr>
            <p:nvPr/>
          </p:nvCxnSpPr>
          <p:spPr bwMode="auto">
            <a:xfrm>
              <a:off x="5411732" y="279319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1751"/>
            <p:cNvCxnSpPr>
              <a:cxnSpLocks noChangeShapeType="1"/>
            </p:cNvCxnSpPr>
            <p:nvPr/>
          </p:nvCxnSpPr>
          <p:spPr bwMode="auto">
            <a:xfrm>
              <a:off x="5481582" y="2793199"/>
              <a:ext cx="0" cy="139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1752"/>
            <p:cNvCxnSpPr>
              <a:cxnSpLocks noChangeShapeType="1"/>
            </p:cNvCxnSpPr>
            <p:nvPr/>
          </p:nvCxnSpPr>
          <p:spPr bwMode="auto">
            <a:xfrm>
              <a:off x="5551432" y="279954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1753"/>
            <p:cNvCxnSpPr>
              <a:cxnSpLocks noChangeShapeType="1"/>
            </p:cNvCxnSpPr>
            <p:nvPr/>
          </p:nvCxnSpPr>
          <p:spPr bwMode="auto">
            <a:xfrm>
              <a:off x="5621282" y="279954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ne 1754"/>
            <p:cNvCxnSpPr>
              <a:cxnSpLocks noChangeShapeType="1"/>
            </p:cNvCxnSpPr>
            <p:nvPr/>
          </p:nvCxnSpPr>
          <p:spPr bwMode="auto">
            <a:xfrm>
              <a:off x="5691132" y="279954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1755"/>
            <p:cNvCxnSpPr>
              <a:cxnSpLocks noChangeShapeType="1"/>
            </p:cNvCxnSpPr>
            <p:nvPr/>
          </p:nvCxnSpPr>
          <p:spPr bwMode="auto">
            <a:xfrm>
              <a:off x="5830832" y="279954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1756"/>
            <p:cNvCxnSpPr>
              <a:cxnSpLocks noChangeShapeType="1"/>
            </p:cNvCxnSpPr>
            <p:nvPr/>
          </p:nvCxnSpPr>
          <p:spPr bwMode="auto">
            <a:xfrm>
              <a:off x="5900682" y="279954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Line 1757"/>
            <p:cNvCxnSpPr>
              <a:cxnSpLocks noChangeShapeType="1"/>
            </p:cNvCxnSpPr>
            <p:nvPr/>
          </p:nvCxnSpPr>
          <p:spPr bwMode="auto">
            <a:xfrm>
              <a:off x="5970532" y="279319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1758"/>
            <p:cNvCxnSpPr>
              <a:cxnSpLocks noChangeShapeType="1"/>
            </p:cNvCxnSpPr>
            <p:nvPr/>
          </p:nvCxnSpPr>
          <p:spPr bwMode="auto">
            <a:xfrm>
              <a:off x="6047367" y="279319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Line 1759"/>
            <p:cNvCxnSpPr>
              <a:cxnSpLocks noChangeShapeType="1"/>
            </p:cNvCxnSpPr>
            <p:nvPr/>
          </p:nvCxnSpPr>
          <p:spPr bwMode="auto">
            <a:xfrm>
              <a:off x="6117217" y="278684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Line 1760"/>
            <p:cNvCxnSpPr>
              <a:cxnSpLocks noChangeShapeType="1"/>
            </p:cNvCxnSpPr>
            <p:nvPr/>
          </p:nvCxnSpPr>
          <p:spPr bwMode="auto">
            <a:xfrm>
              <a:off x="6187067" y="278049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Line 1761"/>
            <p:cNvCxnSpPr>
              <a:cxnSpLocks noChangeShapeType="1"/>
            </p:cNvCxnSpPr>
            <p:nvPr/>
          </p:nvCxnSpPr>
          <p:spPr bwMode="auto">
            <a:xfrm>
              <a:off x="6256917" y="277414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Line 1762"/>
            <p:cNvCxnSpPr>
              <a:cxnSpLocks noChangeShapeType="1"/>
            </p:cNvCxnSpPr>
            <p:nvPr/>
          </p:nvCxnSpPr>
          <p:spPr bwMode="auto">
            <a:xfrm>
              <a:off x="6326767" y="276144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Line 1763"/>
            <p:cNvCxnSpPr>
              <a:cxnSpLocks noChangeShapeType="1"/>
            </p:cNvCxnSpPr>
            <p:nvPr/>
          </p:nvCxnSpPr>
          <p:spPr bwMode="auto">
            <a:xfrm>
              <a:off x="6396617" y="275509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Line 1764"/>
            <p:cNvCxnSpPr>
              <a:cxnSpLocks noChangeShapeType="1"/>
            </p:cNvCxnSpPr>
            <p:nvPr/>
          </p:nvCxnSpPr>
          <p:spPr bwMode="auto">
            <a:xfrm>
              <a:off x="6466467" y="274239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Line 1765"/>
            <p:cNvCxnSpPr>
              <a:cxnSpLocks noChangeShapeType="1"/>
            </p:cNvCxnSpPr>
            <p:nvPr/>
          </p:nvCxnSpPr>
          <p:spPr bwMode="auto">
            <a:xfrm>
              <a:off x="6536317" y="2729699"/>
              <a:ext cx="0" cy="127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1766"/>
            <p:cNvCxnSpPr>
              <a:cxnSpLocks noChangeShapeType="1"/>
            </p:cNvCxnSpPr>
            <p:nvPr/>
          </p:nvCxnSpPr>
          <p:spPr bwMode="auto">
            <a:xfrm>
              <a:off x="6606167" y="271064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Line 1767"/>
            <p:cNvCxnSpPr>
              <a:cxnSpLocks noChangeShapeType="1"/>
            </p:cNvCxnSpPr>
            <p:nvPr/>
          </p:nvCxnSpPr>
          <p:spPr bwMode="auto">
            <a:xfrm>
              <a:off x="6676017" y="2691599"/>
              <a:ext cx="0" cy="133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Line 1768"/>
            <p:cNvCxnSpPr>
              <a:cxnSpLocks noChangeShapeType="1"/>
            </p:cNvCxnSpPr>
            <p:nvPr/>
          </p:nvCxnSpPr>
          <p:spPr bwMode="auto">
            <a:xfrm>
              <a:off x="6745867" y="2666199"/>
              <a:ext cx="0" cy="95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Line 1769"/>
            <p:cNvCxnSpPr>
              <a:cxnSpLocks noChangeShapeType="1"/>
            </p:cNvCxnSpPr>
            <p:nvPr/>
          </p:nvCxnSpPr>
          <p:spPr bwMode="auto">
            <a:xfrm>
              <a:off x="6815717" y="2634449"/>
              <a:ext cx="0" cy="444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Line 1770"/>
            <p:cNvCxnSpPr>
              <a:cxnSpLocks noChangeShapeType="1"/>
            </p:cNvCxnSpPr>
            <p:nvPr/>
          </p:nvCxnSpPr>
          <p:spPr bwMode="auto">
            <a:xfrm>
              <a:off x="5233932" y="246934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Line 1771"/>
            <p:cNvCxnSpPr>
              <a:cxnSpLocks noChangeShapeType="1"/>
            </p:cNvCxnSpPr>
            <p:nvPr/>
          </p:nvCxnSpPr>
          <p:spPr bwMode="auto">
            <a:xfrm>
              <a:off x="5360932" y="246934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Line 1772"/>
            <p:cNvCxnSpPr>
              <a:cxnSpLocks noChangeShapeType="1"/>
            </p:cNvCxnSpPr>
            <p:nvPr/>
          </p:nvCxnSpPr>
          <p:spPr bwMode="auto">
            <a:xfrm>
              <a:off x="5487932" y="246934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Line 1773"/>
            <p:cNvCxnSpPr>
              <a:cxnSpLocks noChangeShapeType="1"/>
            </p:cNvCxnSpPr>
            <p:nvPr/>
          </p:nvCxnSpPr>
          <p:spPr bwMode="auto">
            <a:xfrm>
              <a:off x="5614932" y="246934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Line 1774"/>
            <p:cNvCxnSpPr>
              <a:cxnSpLocks noChangeShapeType="1"/>
            </p:cNvCxnSpPr>
            <p:nvPr/>
          </p:nvCxnSpPr>
          <p:spPr bwMode="auto">
            <a:xfrm>
              <a:off x="5741932" y="246934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Line 1775"/>
            <p:cNvCxnSpPr>
              <a:cxnSpLocks noChangeShapeType="1"/>
            </p:cNvCxnSpPr>
            <p:nvPr/>
          </p:nvCxnSpPr>
          <p:spPr bwMode="auto">
            <a:xfrm>
              <a:off x="5868932" y="246934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Line 1776"/>
            <p:cNvCxnSpPr>
              <a:cxnSpLocks noChangeShapeType="1"/>
            </p:cNvCxnSpPr>
            <p:nvPr/>
          </p:nvCxnSpPr>
          <p:spPr bwMode="auto">
            <a:xfrm>
              <a:off x="5995932" y="2469349"/>
              <a:ext cx="768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1777"/>
            <p:cNvCxnSpPr>
              <a:cxnSpLocks noChangeShapeType="1"/>
            </p:cNvCxnSpPr>
            <p:nvPr/>
          </p:nvCxnSpPr>
          <p:spPr bwMode="auto">
            <a:xfrm>
              <a:off x="6123567" y="246934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Line 1778"/>
            <p:cNvCxnSpPr>
              <a:cxnSpLocks noChangeShapeType="1"/>
            </p:cNvCxnSpPr>
            <p:nvPr/>
          </p:nvCxnSpPr>
          <p:spPr bwMode="auto">
            <a:xfrm>
              <a:off x="6250567" y="246934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Line 1779"/>
            <p:cNvCxnSpPr>
              <a:cxnSpLocks noChangeShapeType="1"/>
            </p:cNvCxnSpPr>
            <p:nvPr/>
          </p:nvCxnSpPr>
          <p:spPr bwMode="auto">
            <a:xfrm>
              <a:off x="6377567" y="246934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Line 1780"/>
            <p:cNvCxnSpPr>
              <a:cxnSpLocks noChangeShapeType="1"/>
            </p:cNvCxnSpPr>
            <p:nvPr/>
          </p:nvCxnSpPr>
          <p:spPr bwMode="auto">
            <a:xfrm>
              <a:off x="6504567" y="246934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Line 1781"/>
            <p:cNvCxnSpPr>
              <a:cxnSpLocks noChangeShapeType="1"/>
            </p:cNvCxnSpPr>
            <p:nvPr/>
          </p:nvCxnSpPr>
          <p:spPr bwMode="auto">
            <a:xfrm flipH="1">
              <a:off x="5367282" y="2577299"/>
              <a:ext cx="762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Line 1782"/>
            <p:cNvCxnSpPr>
              <a:cxnSpLocks noChangeShapeType="1"/>
            </p:cNvCxnSpPr>
            <p:nvPr/>
          </p:nvCxnSpPr>
          <p:spPr bwMode="auto">
            <a:xfrm flipH="1">
              <a:off x="5240282" y="2577299"/>
              <a:ext cx="762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Line 1783"/>
            <p:cNvCxnSpPr>
              <a:cxnSpLocks noChangeShapeType="1"/>
            </p:cNvCxnSpPr>
            <p:nvPr/>
          </p:nvCxnSpPr>
          <p:spPr bwMode="auto">
            <a:xfrm flipH="1">
              <a:off x="5113282" y="2577299"/>
              <a:ext cx="762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Line 1784"/>
            <p:cNvCxnSpPr>
              <a:cxnSpLocks noChangeShapeType="1"/>
            </p:cNvCxnSpPr>
            <p:nvPr/>
          </p:nvCxnSpPr>
          <p:spPr bwMode="auto">
            <a:xfrm flipH="1">
              <a:off x="4986282" y="2577299"/>
              <a:ext cx="762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Line 1785"/>
            <p:cNvCxnSpPr>
              <a:cxnSpLocks noChangeShapeType="1"/>
            </p:cNvCxnSpPr>
            <p:nvPr/>
          </p:nvCxnSpPr>
          <p:spPr bwMode="auto">
            <a:xfrm flipH="1">
              <a:off x="6809367" y="25772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Line 1786"/>
            <p:cNvCxnSpPr>
              <a:cxnSpLocks noChangeShapeType="1"/>
            </p:cNvCxnSpPr>
            <p:nvPr/>
          </p:nvCxnSpPr>
          <p:spPr bwMode="auto">
            <a:xfrm flipH="1">
              <a:off x="6682367" y="25772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Line 1787"/>
            <p:cNvCxnSpPr>
              <a:cxnSpLocks noChangeShapeType="1"/>
            </p:cNvCxnSpPr>
            <p:nvPr/>
          </p:nvCxnSpPr>
          <p:spPr bwMode="auto">
            <a:xfrm flipH="1">
              <a:off x="6555367" y="25772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Line 1788"/>
            <p:cNvCxnSpPr>
              <a:cxnSpLocks noChangeShapeType="1"/>
            </p:cNvCxnSpPr>
            <p:nvPr/>
          </p:nvCxnSpPr>
          <p:spPr bwMode="auto">
            <a:xfrm flipH="1">
              <a:off x="6428367" y="25772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Line 1789"/>
            <p:cNvCxnSpPr>
              <a:cxnSpLocks noChangeShapeType="1"/>
            </p:cNvCxnSpPr>
            <p:nvPr/>
          </p:nvCxnSpPr>
          <p:spPr bwMode="auto">
            <a:xfrm flipH="1">
              <a:off x="6301367" y="25772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Line 1790"/>
            <p:cNvCxnSpPr>
              <a:cxnSpLocks noChangeShapeType="1"/>
            </p:cNvCxnSpPr>
            <p:nvPr/>
          </p:nvCxnSpPr>
          <p:spPr bwMode="auto">
            <a:xfrm flipH="1">
              <a:off x="6174367" y="25772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Line 1791"/>
            <p:cNvCxnSpPr>
              <a:cxnSpLocks noChangeShapeType="1"/>
            </p:cNvCxnSpPr>
            <p:nvPr/>
          </p:nvCxnSpPr>
          <p:spPr bwMode="auto">
            <a:xfrm flipH="1">
              <a:off x="6047367" y="25772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Line 1792"/>
            <p:cNvCxnSpPr>
              <a:cxnSpLocks noChangeShapeType="1"/>
            </p:cNvCxnSpPr>
            <p:nvPr/>
          </p:nvCxnSpPr>
          <p:spPr bwMode="auto">
            <a:xfrm flipH="1">
              <a:off x="5919732" y="25772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Line 1793"/>
            <p:cNvCxnSpPr>
              <a:cxnSpLocks noChangeShapeType="1"/>
            </p:cNvCxnSpPr>
            <p:nvPr/>
          </p:nvCxnSpPr>
          <p:spPr bwMode="auto">
            <a:xfrm flipH="1">
              <a:off x="5792732" y="25772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Line 1794"/>
            <p:cNvCxnSpPr>
              <a:cxnSpLocks noChangeShapeType="1"/>
            </p:cNvCxnSpPr>
            <p:nvPr/>
          </p:nvCxnSpPr>
          <p:spPr bwMode="auto">
            <a:xfrm flipH="1">
              <a:off x="5722882" y="2577299"/>
              <a:ext cx="190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Line 1795"/>
            <p:cNvCxnSpPr>
              <a:cxnSpLocks noChangeShapeType="1"/>
            </p:cNvCxnSpPr>
            <p:nvPr/>
          </p:nvCxnSpPr>
          <p:spPr bwMode="auto">
            <a:xfrm flipH="1">
              <a:off x="7533267" y="25772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Line 1796"/>
            <p:cNvCxnSpPr>
              <a:cxnSpLocks noChangeShapeType="1"/>
            </p:cNvCxnSpPr>
            <p:nvPr/>
          </p:nvCxnSpPr>
          <p:spPr bwMode="auto">
            <a:xfrm flipH="1">
              <a:off x="7406267" y="25772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Line 1797"/>
            <p:cNvCxnSpPr>
              <a:cxnSpLocks noChangeShapeType="1"/>
            </p:cNvCxnSpPr>
            <p:nvPr/>
          </p:nvCxnSpPr>
          <p:spPr bwMode="auto">
            <a:xfrm flipH="1">
              <a:off x="7279267" y="25772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Line 1798"/>
            <p:cNvCxnSpPr>
              <a:cxnSpLocks noChangeShapeType="1"/>
            </p:cNvCxnSpPr>
            <p:nvPr/>
          </p:nvCxnSpPr>
          <p:spPr bwMode="auto">
            <a:xfrm flipH="1">
              <a:off x="7152267" y="25772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Line 1799"/>
            <p:cNvCxnSpPr>
              <a:cxnSpLocks noChangeShapeType="1"/>
            </p:cNvCxnSpPr>
            <p:nvPr/>
          </p:nvCxnSpPr>
          <p:spPr bwMode="auto">
            <a:xfrm flipH="1">
              <a:off x="7025267" y="25772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Line 1800"/>
            <p:cNvCxnSpPr>
              <a:cxnSpLocks noChangeShapeType="1"/>
            </p:cNvCxnSpPr>
            <p:nvPr/>
          </p:nvCxnSpPr>
          <p:spPr bwMode="auto">
            <a:xfrm flipH="1">
              <a:off x="6898267" y="25772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Line 1801"/>
            <p:cNvCxnSpPr>
              <a:cxnSpLocks noChangeShapeType="1"/>
            </p:cNvCxnSpPr>
            <p:nvPr/>
          </p:nvCxnSpPr>
          <p:spPr bwMode="auto">
            <a:xfrm>
              <a:off x="6891917" y="26915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Line 1802"/>
            <p:cNvCxnSpPr>
              <a:cxnSpLocks noChangeShapeType="1"/>
            </p:cNvCxnSpPr>
            <p:nvPr/>
          </p:nvCxnSpPr>
          <p:spPr bwMode="auto">
            <a:xfrm>
              <a:off x="7018917" y="26915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Line 1803"/>
            <p:cNvCxnSpPr>
              <a:cxnSpLocks noChangeShapeType="1"/>
            </p:cNvCxnSpPr>
            <p:nvPr/>
          </p:nvCxnSpPr>
          <p:spPr bwMode="auto">
            <a:xfrm>
              <a:off x="7145917" y="26915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Line 1804"/>
            <p:cNvCxnSpPr>
              <a:cxnSpLocks noChangeShapeType="1"/>
            </p:cNvCxnSpPr>
            <p:nvPr/>
          </p:nvCxnSpPr>
          <p:spPr bwMode="auto">
            <a:xfrm>
              <a:off x="7272917" y="26915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Line 1805"/>
            <p:cNvCxnSpPr>
              <a:cxnSpLocks noChangeShapeType="1"/>
            </p:cNvCxnSpPr>
            <p:nvPr/>
          </p:nvCxnSpPr>
          <p:spPr bwMode="auto">
            <a:xfrm>
              <a:off x="7399917" y="26915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Line 1806"/>
            <p:cNvCxnSpPr>
              <a:cxnSpLocks noChangeShapeType="1"/>
            </p:cNvCxnSpPr>
            <p:nvPr/>
          </p:nvCxnSpPr>
          <p:spPr bwMode="auto">
            <a:xfrm>
              <a:off x="7526917" y="26915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Line 1807"/>
            <p:cNvCxnSpPr>
              <a:cxnSpLocks noChangeShapeType="1"/>
            </p:cNvCxnSpPr>
            <p:nvPr/>
          </p:nvCxnSpPr>
          <p:spPr bwMode="auto">
            <a:xfrm>
              <a:off x="5164082" y="26915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Line 1808"/>
            <p:cNvCxnSpPr>
              <a:cxnSpLocks noChangeShapeType="1"/>
            </p:cNvCxnSpPr>
            <p:nvPr/>
          </p:nvCxnSpPr>
          <p:spPr bwMode="auto">
            <a:xfrm>
              <a:off x="5291082" y="26915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Line 1809"/>
            <p:cNvCxnSpPr>
              <a:cxnSpLocks noChangeShapeType="1"/>
            </p:cNvCxnSpPr>
            <p:nvPr/>
          </p:nvCxnSpPr>
          <p:spPr bwMode="auto">
            <a:xfrm>
              <a:off x="5418082" y="26915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Line 1810"/>
            <p:cNvCxnSpPr>
              <a:cxnSpLocks noChangeShapeType="1"/>
            </p:cNvCxnSpPr>
            <p:nvPr/>
          </p:nvCxnSpPr>
          <p:spPr bwMode="auto">
            <a:xfrm>
              <a:off x="5545082" y="26915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Line 1811"/>
            <p:cNvCxnSpPr>
              <a:cxnSpLocks noChangeShapeType="1"/>
            </p:cNvCxnSpPr>
            <p:nvPr/>
          </p:nvCxnSpPr>
          <p:spPr bwMode="auto">
            <a:xfrm>
              <a:off x="5672082" y="26915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Line 1812"/>
            <p:cNvCxnSpPr>
              <a:cxnSpLocks noChangeShapeType="1"/>
            </p:cNvCxnSpPr>
            <p:nvPr/>
          </p:nvCxnSpPr>
          <p:spPr bwMode="auto">
            <a:xfrm>
              <a:off x="5799082" y="26915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Line 1813"/>
            <p:cNvCxnSpPr>
              <a:cxnSpLocks noChangeShapeType="1"/>
            </p:cNvCxnSpPr>
            <p:nvPr/>
          </p:nvCxnSpPr>
          <p:spPr bwMode="auto">
            <a:xfrm>
              <a:off x="5926082" y="26915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Line 1814"/>
            <p:cNvCxnSpPr>
              <a:cxnSpLocks noChangeShapeType="1"/>
            </p:cNvCxnSpPr>
            <p:nvPr/>
          </p:nvCxnSpPr>
          <p:spPr bwMode="auto">
            <a:xfrm>
              <a:off x="6053717" y="26915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Line 1815"/>
            <p:cNvCxnSpPr>
              <a:cxnSpLocks noChangeShapeType="1"/>
            </p:cNvCxnSpPr>
            <p:nvPr/>
          </p:nvCxnSpPr>
          <p:spPr bwMode="auto">
            <a:xfrm>
              <a:off x="6180717" y="26915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Line 1816"/>
            <p:cNvCxnSpPr>
              <a:cxnSpLocks noChangeShapeType="1"/>
            </p:cNvCxnSpPr>
            <p:nvPr/>
          </p:nvCxnSpPr>
          <p:spPr bwMode="auto">
            <a:xfrm>
              <a:off x="6307717" y="2691599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" name="Rectangle 1817"/>
            <p:cNvSpPr>
              <a:spLocks noChangeArrowheads="1"/>
            </p:cNvSpPr>
            <p:nvPr/>
          </p:nvSpPr>
          <p:spPr bwMode="auto">
            <a:xfrm>
              <a:off x="5500632" y="2456649"/>
              <a:ext cx="15494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 defTabSz="609539"/>
              <a:r>
                <a:rPr lang="en-US" i="1" ker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x</a:t>
              </a:r>
              <a:endParaRPr lang="zh-CN" altLang="en-US" sz="105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98" name="Line 1818"/>
            <p:cNvCxnSpPr>
              <a:cxnSpLocks noChangeShapeType="1"/>
            </p:cNvCxnSpPr>
            <p:nvPr/>
          </p:nvCxnSpPr>
          <p:spPr bwMode="auto">
            <a:xfrm>
              <a:off x="7355467" y="2774149"/>
              <a:ext cx="0" cy="3302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" name="Freeform 1819"/>
            <p:cNvSpPr>
              <a:spLocks/>
            </p:cNvSpPr>
            <p:nvPr/>
          </p:nvSpPr>
          <p:spPr bwMode="auto">
            <a:xfrm>
              <a:off x="7330067" y="2691599"/>
              <a:ext cx="50800" cy="95250"/>
            </a:xfrm>
            <a:custGeom>
              <a:avLst/>
              <a:gdLst>
                <a:gd name="T0" fmla="*/ 0 w 80"/>
                <a:gd name="T1" fmla="*/ 150 h 150"/>
                <a:gd name="T2" fmla="*/ 40 w 80"/>
                <a:gd name="T3" fmla="*/ 0 h 150"/>
                <a:gd name="T4" fmla="*/ 80 w 80"/>
                <a:gd name="T5" fmla="*/ 150 h 150"/>
                <a:gd name="T6" fmla="*/ 0 w 80"/>
                <a:gd name="T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50">
                  <a:moveTo>
                    <a:pt x="0" y="150"/>
                  </a:moveTo>
                  <a:lnTo>
                    <a:pt x="40" y="0"/>
                  </a:lnTo>
                  <a:lnTo>
                    <a:pt x="80" y="15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defTabSz="609539"/>
              <a:endParaRPr lang="zh-CN" alt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00" name="Line 1820"/>
            <p:cNvCxnSpPr>
              <a:cxnSpLocks noChangeShapeType="1"/>
            </p:cNvCxnSpPr>
            <p:nvPr/>
          </p:nvCxnSpPr>
          <p:spPr bwMode="auto">
            <a:xfrm flipV="1">
              <a:off x="7355467" y="2189949"/>
              <a:ext cx="0" cy="3048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" name="Freeform 1821"/>
            <p:cNvSpPr>
              <a:spLocks/>
            </p:cNvSpPr>
            <p:nvPr/>
          </p:nvSpPr>
          <p:spPr bwMode="auto">
            <a:xfrm>
              <a:off x="7330067" y="2482049"/>
              <a:ext cx="50800" cy="95250"/>
            </a:xfrm>
            <a:custGeom>
              <a:avLst/>
              <a:gdLst>
                <a:gd name="T0" fmla="*/ 80 w 80"/>
                <a:gd name="T1" fmla="*/ 0 h 150"/>
                <a:gd name="T2" fmla="*/ 40 w 80"/>
                <a:gd name="T3" fmla="*/ 150 h 150"/>
                <a:gd name="T4" fmla="*/ 0 w 80"/>
                <a:gd name="T5" fmla="*/ 0 h 150"/>
                <a:gd name="T6" fmla="*/ 80 w 80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50">
                  <a:moveTo>
                    <a:pt x="80" y="0"/>
                  </a:moveTo>
                  <a:lnTo>
                    <a:pt x="40" y="150"/>
                  </a:lnTo>
                  <a:lnTo>
                    <a:pt x="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defTabSz="609539"/>
              <a:endParaRPr lang="zh-CN" alt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102" name="Rectangle 1822"/>
            <p:cNvSpPr>
              <a:spLocks noChangeArrowheads="1"/>
            </p:cNvSpPr>
            <p:nvPr/>
          </p:nvSpPr>
          <p:spPr bwMode="auto">
            <a:xfrm>
              <a:off x="7660267" y="2494749"/>
              <a:ext cx="114935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 defTabSz="609539"/>
              <a:r>
                <a:rPr lang="en-US" ker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d</a:t>
              </a:r>
              <a:endParaRPr lang="zh-CN" altLang="en-US" sz="105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3" name="Rectangle 1823"/>
            <p:cNvSpPr>
              <a:spLocks noChangeArrowheads="1"/>
            </p:cNvSpPr>
            <p:nvPr/>
          </p:nvSpPr>
          <p:spPr bwMode="auto">
            <a:xfrm>
              <a:off x="7774567" y="2488399"/>
              <a:ext cx="15494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 defTabSz="609539"/>
              <a:r>
                <a:rPr lang="en-US" i="1" ker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x</a:t>
              </a:r>
              <a:endParaRPr lang="zh-CN" altLang="en-US" sz="105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4" name="Rectangle 1824"/>
            <p:cNvSpPr>
              <a:spLocks noChangeArrowheads="1"/>
            </p:cNvSpPr>
            <p:nvPr/>
          </p:nvSpPr>
          <p:spPr bwMode="auto">
            <a:xfrm>
              <a:off x="5856232" y="3580599"/>
              <a:ext cx="15494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 defTabSz="609539"/>
              <a:r>
                <a:rPr lang="en-US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x</a:t>
              </a:r>
              <a:endParaRPr lang="zh-CN" altLang="en-US" sz="105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5" name="Rectangle 1825"/>
            <p:cNvSpPr>
              <a:spLocks noChangeArrowheads="1"/>
            </p:cNvSpPr>
            <p:nvPr/>
          </p:nvSpPr>
          <p:spPr bwMode="auto">
            <a:xfrm>
              <a:off x="5405382" y="1789899"/>
              <a:ext cx="219075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 defTabSz="609539"/>
              <a:r>
                <a:rPr lang="en-US" i="1" ker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O</a:t>
              </a:r>
              <a:endParaRPr lang="zh-CN" altLang="en-US" sz="105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6" name="Freeform 1826"/>
            <p:cNvSpPr>
              <a:spLocks/>
            </p:cNvSpPr>
            <p:nvPr/>
          </p:nvSpPr>
          <p:spPr bwMode="auto">
            <a:xfrm>
              <a:off x="5633982" y="1504149"/>
              <a:ext cx="228600" cy="203200"/>
            </a:xfrm>
            <a:custGeom>
              <a:avLst/>
              <a:gdLst>
                <a:gd name="T0" fmla="*/ 0 w 360"/>
                <a:gd name="T1" fmla="*/ 0 h 320"/>
                <a:gd name="T2" fmla="*/ 360 w 360"/>
                <a:gd name="T3" fmla="*/ 0 h 320"/>
                <a:gd name="T4" fmla="*/ 180 w 360"/>
                <a:gd name="T5" fmla="*/ 320 h 320"/>
                <a:gd name="T6" fmla="*/ 0 w 360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0" h="320">
                  <a:moveTo>
                    <a:pt x="0" y="0"/>
                  </a:moveTo>
                  <a:lnTo>
                    <a:pt x="360" y="0"/>
                  </a:lnTo>
                  <a:lnTo>
                    <a:pt x="180" y="3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defTabSz="609539"/>
              <a:endParaRPr lang="zh-CN" alt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107" name="Rectangle 1827"/>
            <p:cNvSpPr>
              <a:spLocks noChangeArrowheads="1"/>
            </p:cNvSpPr>
            <p:nvPr/>
          </p:nvSpPr>
          <p:spPr bwMode="auto">
            <a:xfrm>
              <a:off x="5805432" y="3288499"/>
              <a:ext cx="229235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 defTabSz="609539"/>
              <a:r>
                <a:rPr lang="en-US" ker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10</a:t>
              </a:r>
              <a:endParaRPr lang="zh-CN" altLang="en-US" sz="105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/>
              <p:cNvSpPr/>
              <p:nvPr/>
            </p:nvSpPr>
            <p:spPr>
              <a:xfrm>
                <a:off x="1450435" y="1905197"/>
                <a:ext cx="3245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=100(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≥0),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8" name="矩形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435" y="1905197"/>
                <a:ext cx="3245119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1466160" y="2543212"/>
                <a:ext cx="15770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∈[0,10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160" y="2543212"/>
                <a:ext cx="1577098" cy="461665"/>
              </a:xfrm>
              <a:prstGeom prst="rect">
                <a:avLst/>
              </a:prstGeom>
              <a:blipFill>
                <a:blip r:embed="rId4"/>
                <a:stretch>
                  <a:fillRect t="-130263" r="-37984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3303608" y="2538996"/>
                <a:ext cx="16388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8" y="2538996"/>
                <a:ext cx="163884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/>
              <p:cNvSpPr/>
              <p:nvPr/>
            </p:nvSpPr>
            <p:spPr>
              <a:xfrm>
                <a:off x="1466160" y="3252429"/>
                <a:ext cx="43221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π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π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100−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矩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160" y="3252429"/>
                <a:ext cx="4322145" cy="461665"/>
              </a:xfrm>
              <a:prstGeom prst="rect">
                <a:avLst/>
              </a:prstGeom>
              <a:blipFill>
                <a:blip r:embed="rId6"/>
                <a:stretch>
                  <a:fillRect l="-42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/>
              <p:cNvSpPr/>
              <p:nvPr/>
            </p:nvSpPr>
            <p:spPr>
              <a:xfrm>
                <a:off x="1466160" y="3942080"/>
                <a:ext cx="4676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𝑔𝑑𝑉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(100−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160" y="3942080"/>
                <a:ext cx="4676728" cy="461665"/>
              </a:xfrm>
              <a:prstGeom prst="rect">
                <a:avLst/>
              </a:prstGeom>
              <a:blipFill>
                <a:blip r:embed="rId7"/>
                <a:stretch>
                  <a:fillRect l="-391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/>
              <p:cNvSpPr/>
              <p:nvPr/>
            </p:nvSpPr>
            <p:spPr>
              <a:xfrm>
                <a:off x="1456281" y="4670863"/>
                <a:ext cx="50893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𝑔𝑑𝑉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𝑔𝑥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(100−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281" y="4670863"/>
                <a:ext cx="5089342" cy="461665"/>
              </a:xfrm>
              <a:prstGeom prst="rect">
                <a:avLst/>
              </a:prstGeom>
              <a:blipFill>
                <a:blip r:embed="rId8"/>
                <a:stretch>
                  <a:fillRect l="-359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/>
              <p:cNvSpPr/>
              <p:nvPr/>
            </p:nvSpPr>
            <p:spPr>
              <a:xfrm>
                <a:off x="1450435" y="5460535"/>
                <a:ext cx="9673162" cy="619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𝑔𝑥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(100−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 sz="2400" i="1">
                        <a:latin typeface="Cambria Math" panose="02040503050406030204" pitchFamily="18" charset="0"/>
                      </a:rPr>
                      <m:t>π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𝑔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(100−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CN" altLang="en-US" sz="2400" i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4" name="矩形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435" y="5460535"/>
                <a:ext cx="9673162" cy="6196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18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8" grpId="0"/>
      <p:bldP spid="109" grpId="0"/>
      <p:bldP spid="110" grpId="0"/>
      <p:bldP spid="111" grpId="0"/>
      <p:bldP spid="112" grpId="0"/>
      <p:bldP spid="113" grpId="0"/>
      <p:bldP spid="1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393-4E51-4971-B0CB-4FD68DBDA418}" type="datetime11">
              <a:rPr lang="zh-CN" altLang="en-US" smtClean="0"/>
              <a:t>13:21:51</a:t>
            </a:fld>
            <a:endParaRPr lang="en-US" altLang="zh-CN"/>
          </a:p>
        </p:txBody>
      </p:sp>
      <p:sp>
        <p:nvSpPr>
          <p:cNvPr id="3" name="Rectangle 440"/>
          <p:cNvSpPr>
            <a:spLocks noChangeArrowheads="1"/>
          </p:cNvSpPr>
          <p:nvPr/>
        </p:nvSpPr>
        <p:spPr bwMode="auto">
          <a:xfrm>
            <a:off x="754538" y="471406"/>
            <a:ext cx="2278373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二</a:t>
            </a:r>
            <a:r>
              <a:rPr lang="zh-CN" altLang="en-US" sz="2400" b="1" dirty="0" smtClean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、液体压力</a:t>
            </a:r>
            <a:endParaRPr lang="zh-CN" altLang="en-US" sz="2400" b="1" dirty="0">
              <a:solidFill>
                <a:srgbClr val="0070C0"/>
              </a:solidFill>
              <a:latin typeface="Calibri" panose="020F0502020204030204"/>
              <a:ea typeface="楷体_GB2312" pitchFamily="49" charset="-122"/>
            </a:endParaRPr>
          </a:p>
        </p:txBody>
      </p:sp>
      <p:sp>
        <p:nvSpPr>
          <p:cNvPr id="4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  定积分</a:t>
            </a: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</a:t>
            </a: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物理学上</a:t>
            </a: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应用</a:t>
            </a:r>
            <a:endParaRPr kumimoji="1" lang="zh-CN" altLang="en-US" b="1" dirty="0">
              <a:solidFill>
                <a:srgbClr val="ED7D3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40735" y="1348013"/>
                <a:ext cx="9732477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从物理学知识可以知道，</a:t>
                </a:r>
                <a:r>
                  <a:rPr lang="zh-CN" altLang="zh-CN" sz="2400" kern="100" dirty="0">
                    <a:latin typeface="等线" panose="02010600030101010101" pitchFamily="2" charset="-12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液体</a:t>
                </a: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深为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处的压强为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液体</a:t>
                </a: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密度</a:t>
                </a: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如果有一面积</a:t>
                </a: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平板水平地放置</a:t>
                </a: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液体</a:t>
                </a: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深为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处，则平板一侧所受</a:t>
                </a: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液体</a:t>
                </a: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压力</a:t>
                </a:r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如果平板垂直地放置</a:t>
                </a: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液体</a:t>
                </a: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</a:t>
                </a:r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由于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液体</a:t>
                </a: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深</a:t>
                </a:r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不同的点的压强不同，则计算平板</a:t>
                </a: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液体</a:t>
                </a: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压力</a:t>
                </a:r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需要使用定积分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35" y="1348013"/>
                <a:ext cx="9732477" cy="2308324"/>
              </a:xfrm>
              <a:prstGeom prst="rect">
                <a:avLst/>
              </a:prstGeom>
              <a:blipFill>
                <a:blip r:embed="rId3"/>
                <a:stretch>
                  <a:fillRect l="-939" r="-125" b="-2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3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393-4E51-4971-B0CB-4FD68DBDA418}" type="datetime11">
              <a:rPr lang="zh-CN" altLang="en-US" smtClean="0"/>
              <a:t>13:21:51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54538" y="1018082"/>
            <a:ext cx="914105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789441" y="2065567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5" name="Rectangle 440"/>
          <p:cNvSpPr>
            <a:spLocks noChangeArrowheads="1"/>
          </p:cNvSpPr>
          <p:nvPr/>
        </p:nvSpPr>
        <p:spPr bwMode="auto">
          <a:xfrm>
            <a:off x="754538" y="471406"/>
            <a:ext cx="2278373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二</a:t>
            </a:r>
            <a:r>
              <a:rPr lang="zh-CN" altLang="en-US" sz="2400" b="1" dirty="0" smtClean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、液体压力</a:t>
            </a:r>
            <a:endParaRPr lang="zh-CN" altLang="en-US" sz="2400" b="1" dirty="0">
              <a:solidFill>
                <a:srgbClr val="0070C0"/>
              </a:solidFill>
              <a:latin typeface="Calibri" panose="020F0502020204030204"/>
              <a:ea typeface="楷体_GB2312" pitchFamily="49" charset="-122"/>
            </a:endParaRPr>
          </a:p>
        </p:txBody>
      </p:sp>
      <p:sp>
        <p:nvSpPr>
          <p:cNvPr id="6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  定积分</a:t>
            </a: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</a:t>
            </a: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物理学上</a:t>
            </a: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应用</a:t>
            </a:r>
            <a:endParaRPr kumimoji="1" lang="zh-CN" altLang="en-US" b="1" dirty="0">
              <a:solidFill>
                <a:srgbClr val="ED7D3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63231" y="1018082"/>
                <a:ext cx="942767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>
                  <a:spcAft>
                    <a:spcPts val="0"/>
                  </a:spcAft>
                </a:pP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一个三角形薄板铅直地沉浸在水中，底在上且与水面相接，底边长为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，高为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，求薄板每侧所受的压力（设水</a:t>
                </a: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密度</a:t>
                </a: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2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31" y="1018082"/>
                <a:ext cx="9427675" cy="830997"/>
              </a:xfrm>
              <a:prstGeom prst="rect">
                <a:avLst/>
              </a:prstGeom>
              <a:blipFill>
                <a:blip r:embed="rId3"/>
                <a:stretch>
                  <a:fillRect l="-970" t="-5882" r="-970" b="-15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8656262" y="2205380"/>
            <a:ext cx="2894330" cy="3388718"/>
            <a:chOff x="4464381" y="1355547"/>
            <a:chExt cx="2894330" cy="3388718"/>
          </a:xfrm>
        </p:grpSpPr>
        <p:sp>
          <p:nvSpPr>
            <p:cNvPr id="9" name="Rectangle 1831"/>
            <p:cNvSpPr>
              <a:spLocks noChangeArrowheads="1"/>
            </p:cNvSpPr>
            <p:nvPr/>
          </p:nvSpPr>
          <p:spPr bwMode="auto">
            <a:xfrm>
              <a:off x="5619446" y="1588315"/>
              <a:ext cx="219075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O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0" name="Line 1832"/>
            <p:cNvCxnSpPr>
              <a:cxnSpLocks noChangeShapeType="1"/>
            </p:cNvCxnSpPr>
            <p:nvPr/>
          </p:nvCxnSpPr>
          <p:spPr bwMode="auto">
            <a:xfrm>
              <a:off x="5714696" y="1829615"/>
              <a:ext cx="0" cy="26708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Freeform 1833"/>
            <p:cNvSpPr>
              <a:spLocks/>
            </p:cNvSpPr>
            <p:nvPr/>
          </p:nvSpPr>
          <p:spPr bwMode="auto">
            <a:xfrm>
              <a:off x="5676596" y="4475025"/>
              <a:ext cx="76200" cy="139700"/>
            </a:xfrm>
            <a:custGeom>
              <a:avLst/>
              <a:gdLst>
                <a:gd name="T0" fmla="*/ 0 w 120"/>
                <a:gd name="T1" fmla="*/ 0 h 220"/>
                <a:gd name="T2" fmla="*/ 60 w 120"/>
                <a:gd name="T3" fmla="*/ 220 h 220"/>
                <a:gd name="T4" fmla="*/ 120 w 120"/>
                <a:gd name="T5" fmla="*/ 0 h 220"/>
                <a:gd name="T6" fmla="*/ 0 w 120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20">
                  <a:moveTo>
                    <a:pt x="0" y="0"/>
                  </a:moveTo>
                  <a:lnTo>
                    <a:pt x="60" y="220"/>
                  </a:lnTo>
                  <a:lnTo>
                    <a:pt x="1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2" name="Freeform 1834"/>
            <p:cNvSpPr>
              <a:spLocks/>
            </p:cNvSpPr>
            <p:nvPr/>
          </p:nvSpPr>
          <p:spPr bwMode="auto">
            <a:xfrm>
              <a:off x="4578681" y="1829615"/>
              <a:ext cx="2265680" cy="2284095"/>
            </a:xfrm>
            <a:custGeom>
              <a:avLst/>
              <a:gdLst>
                <a:gd name="T0" fmla="*/ 3568 w 3568"/>
                <a:gd name="T1" fmla="*/ 0 h 3597"/>
                <a:gd name="T2" fmla="*/ 1789 w 3568"/>
                <a:gd name="T3" fmla="*/ 3597 h 3597"/>
                <a:gd name="T4" fmla="*/ 0 w 3568"/>
                <a:gd name="T5" fmla="*/ 0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8" h="3597">
                  <a:moveTo>
                    <a:pt x="3568" y="0"/>
                  </a:moveTo>
                  <a:lnTo>
                    <a:pt x="1789" y="359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3" name="Rectangle 1835"/>
            <p:cNvSpPr>
              <a:spLocks noChangeArrowheads="1"/>
            </p:cNvSpPr>
            <p:nvPr/>
          </p:nvSpPr>
          <p:spPr bwMode="auto">
            <a:xfrm>
              <a:off x="4927931" y="2533830"/>
              <a:ext cx="1567815" cy="222250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1905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cxnSp>
          <p:nvCxnSpPr>
            <p:cNvPr id="14" name="Line 1836"/>
            <p:cNvCxnSpPr>
              <a:cxnSpLocks noChangeShapeType="1"/>
            </p:cNvCxnSpPr>
            <p:nvPr/>
          </p:nvCxnSpPr>
          <p:spPr bwMode="auto">
            <a:xfrm>
              <a:off x="4464381" y="1829615"/>
              <a:ext cx="27800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Freeform 1837"/>
            <p:cNvSpPr>
              <a:spLocks/>
            </p:cNvSpPr>
            <p:nvPr/>
          </p:nvSpPr>
          <p:spPr bwMode="auto">
            <a:xfrm>
              <a:off x="7219011" y="1791515"/>
              <a:ext cx="139700" cy="76200"/>
            </a:xfrm>
            <a:custGeom>
              <a:avLst/>
              <a:gdLst>
                <a:gd name="T0" fmla="*/ 0 w 220"/>
                <a:gd name="T1" fmla="*/ 120 h 120"/>
                <a:gd name="T2" fmla="*/ 220 w 220"/>
                <a:gd name="T3" fmla="*/ 60 h 120"/>
                <a:gd name="T4" fmla="*/ 0 w 220"/>
                <a:gd name="T5" fmla="*/ 0 h 120"/>
                <a:gd name="T6" fmla="*/ 0 w 220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120">
                  <a:moveTo>
                    <a:pt x="0" y="120"/>
                  </a:moveTo>
                  <a:lnTo>
                    <a:pt x="22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6" name="Rectangle 1838"/>
            <p:cNvSpPr>
              <a:spLocks noChangeArrowheads="1"/>
            </p:cNvSpPr>
            <p:nvPr/>
          </p:nvSpPr>
          <p:spPr bwMode="auto">
            <a:xfrm>
              <a:off x="5771846" y="4348025"/>
              <a:ext cx="15494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x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" name="Rectangle 1839"/>
            <p:cNvSpPr>
              <a:spLocks noChangeArrowheads="1"/>
            </p:cNvSpPr>
            <p:nvPr/>
          </p:nvSpPr>
          <p:spPr bwMode="auto">
            <a:xfrm>
              <a:off x="5746446" y="3986710"/>
              <a:ext cx="168275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h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8" name="Rectangle 1840"/>
            <p:cNvSpPr>
              <a:spLocks noChangeArrowheads="1"/>
            </p:cNvSpPr>
            <p:nvPr/>
          </p:nvSpPr>
          <p:spPr bwMode="auto">
            <a:xfrm>
              <a:off x="5752796" y="2254430"/>
              <a:ext cx="15494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x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" name="Rectangle 1841"/>
            <p:cNvSpPr>
              <a:spLocks noChangeArrowheads="1"/>
            </p:cNvSpPr>
            <p:nvPr/>
          </p:nvSpPr>
          <p:spPr bwMode="auto">
            <a:xfrm>
              <a:off x="6793561" y="1355547"/>
              <a:ext cx="168275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a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" name="Rectangle 1842"/>
            <p:cNvSpPr>
              <a:spLocks noChangeArrowheads="1"/>
            </p:cNvSpPr>
            <p:nvPr/>
          </p:nvSpPr>
          <p:spPr bwMode="auto">
            <a:xfrm>
              <a:off x="6793561" y="1577162"/>
              <a:ext cx="114935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2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1" name="Rectangle 1843"/>
            <p:cNvSpPr>
              <a:spLocks noChangeArrowheads="1"/>
            </p:cNvSpPr>
            <p:nvPr/>
          </p:nvSpPr>
          <p:spPr bwMode="auto">
            <a:xfrm>
              <a:off x="7187261" y="1518465"/>
              <a:ext cx="15494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y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2" name="Rectangle 1844"/>
            <p:cNvSpPr>
              <a:spLocks noChangeArrowheads="1"/>
            </p:cNvSpPr>
            <p:nvPr/>
          </p:nvSpPr>
          <p:spPr bwMode="auto">
            <a:xfrm>
              <a:off x="5752796" y="2762430"/>
              <a:ext cx="15494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x</a:t>
              </a:r>
              <a:endParaRPr kumimoji="0" lang="zh-CN" altLang="en-US" sz="105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Rectangle 1845"/>
            <p:cNvSpPr>
              <a:spLocks noChangeArrowheads="1"/>
            </p:cNvSpPr>
            <p:nvPr/>
          </p:nvSpPr>
          <p:spPr bwMode="auto">
            <a:xfrm>
              <a:off x="5854396" y="2743380"/>
              <a:ext cx="12573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Symbol" panose="05050102010706020507" pitchFamily="18" charset="2"/>
                  <a:cs typeface="Symbol" panose="05050102010706020507" pitchFamily="18" charset="2"/>
                </a:rPr>
                <a:t>+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4" name="Rectangle 1846"/>
            <p:cNvSpPr>
              <a:spLocks noChangeArrowheads="1"/>
            </p:cNvSpPr>
            <p:nvPr/>
          </p:nvSpPr>
          <p:spPr bwMode="auto">
            <a:xfrm>
              <a:off x="5975046" y="2768780"/>
              <a:ext cx="114935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d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" name="Rectangle 1847"/>
            <p:cNvSpPr>
              <a:spLocks noChangeArrowheads="1"/>
            </p:cNvSpPr>
            <p:nvPr/>
          </p:nvSpPr>
          <p:spPr bwMode="auto">
            <a:xfrm>
              <a:off x="6089346" y="2762430"/>
              <a:ext cx="15494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lvl="0" indent="0" algn="just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x</a:t>
              </a:r>
              <a:endParaRPr kumimoji="0" lang="zh-CN" altLang="en-US" sz="105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26" name="Line 1848"/>
            <p:cNvCxnSpPr>
              <a:cxnSpLocks noChangeShapeType="1"/>
            </p:cNvCxnSpPr>
            <p:nvPr/>
          </p:nvCxnSpPr>
          <p:spPr bwMode="auto">
            <a:xfrm flipH="1">
              <a:off x="6787211" y="1603197"/>
              <a:ext cx="1460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794307" y="2030187"/>
                <a:ext cx="1379480" cy="624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07" y="2030187"/>
                <a:ext cx="1379480" cy="624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794307" y="2877489"/>
                <a:ext cx="14656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07" y="2877489"/>
                <a:ext cx="146565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777187" y="3646096"/>
                <a:ext cx="3562322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 sz="240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</a:rPr>
                  <a:t> </a:t>
                </a:r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87" y="3646096"/>
                <a:ext cx="3562322" cy="645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777187" y="4514173"/>
                <a:ext cx="4617611" cy="586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=2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87" y="4514173"/>
                <a:ext cx="4617611" cy="586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853458" y="5269114"/>
                <a:ext cx="4701415" cy="629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58" y="5269114"/>
                <a:ext cx="4701415" cy="6295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7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7" grpId="0"/>
      <p:bldP spid="28" grpId="0"/>
      <p:bldP spid="29" grpId="0"/>
      <p:bldP spid="30" grpId="0"/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393-4E51-4971-B0CB-4FD68DBDA418}" type="datetime11">
              <a:rPr lang="zh-CN" altLang="en-US" smtClean="0"/>
              <a:t>13:21:51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54538" y="1018082"/>
            <a:ext cx="914105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789441" y="2065567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5" name="Rectangle 440"/>
          <p:cNvSpPr>
            <a:spLocks noChangeArrowheads="1"/>
          </p:cNvSpPr>
          <p:nvPr/>
        </p:nvSpPr>
        <p:spPr bwMode="auto">
          <a:xfrm>
            <a:off x="754538" y="471406"/>
            <a:ext cx="2622405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三</a:t>
            </a:r>
            <a:r>
              <a:rPr lang="zh-CN" altLang="en-US" sz="2400" b="1" dirty="0" smtClean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、细棒的质心</a:t>
            </a:r>
            <a:endParaRPr lang="zh-CN" altLang="en-US" sz="2400" b="1" dirty="0">
              <a:solidFill>
                <a:srgbClr val="0070C0"/>
              </a:solidFill>
              <a:latin typeface="Calibri" panose="020F0502020204030204"/>
              <a:ea typeface="楷体_GB2312" pitchFamily="49" charset="-122"/>
            </a:endParaRPr>
          </a:p>
        </p:txBody>
      </p:sp>
      <p:sp>
        <p:nvSpPr>
          <p:cNvPr id="6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  定积分</a:t>
            </a: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</a:t>
            </a: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物理学上</a:t>
            </a: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应用</a:t>
            </a:r>
            <a:endParaRPr kumimoji="1" lang="zh-CN" altLang="en-US" b="1" dirty="0">
              <a:solidFill>
                <a:srgbClr val="ED7D3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563231" y="1018082"/>
                <a:ext cx="94276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>
                  <a:spcAft>
                    <a:spcPts val="0"/>
                  </a:spcAft>
                </a:pP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</a:t>
                </a:r>
                <a:r>
                  <a:rPr lang="zh-CN" altLang="en-US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根细棒的线密度为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,0&lt;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求细棒的质心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zh-CN" altLang="zh-CN" sz="2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31" y="1018082"/>
                <a:ext cx="9427675" cy="461665"/>
              </a:xfrm>
              <a:prstGeom prst="rect">
                <a:avLst/>
              </a:prstGeom>
              <a:blipFill>
                <a:blip r:embed="rId3"/>
                <a:stretch>
                  <a:fillRect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8053107" y="1568522"/>
            <a:ext cx="3752255" cy="764933"/>
            <a:chOff x="8053107" y="1568522"/>
            <a:chExt cx="3752255" cy="764933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8211493" y="2065567"/>
              <a:ext cx="32411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9016181" y="2065567"/>
              <a:ext cx="1848464" cy="0"/>
            </a:xfrm>
            <a:prstGeom prst="line">
              <a:avLst/>
            </a:prstGeom>
            <a:ln w="412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8799871" y="1568522"/>
                  <a:ext cx="43261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9871" y="1568522"/>
                  <a:ext cx="43261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10731599" y="1568522"/>
                  <a:ext cx="4270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1599" y="1568522"/>
                  <a:ext cx="42704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8053107" y="1640958"/>
                  <a:ext cx="4270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3107" y="1640958"/>
                  <a:ext cx="42704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11378963" y="1871790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963" y="1871790"/>
                  <a:ext cx="42639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等腰三角形 20"/>
          <p:cNvSpPr/>
          <p:nvPr/>
        </p:nvSpPr>
        <p:spPr>
          <a:xfrm>
            <a:off x="9674942" y="2102623"/>
            <a:ext cx="167148" cy="2308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9555004" y="1603902"/>
                <a:ext cx="4044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004" y="1603902"/>
                <a:ext cx="40440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288047" y="2065566"/>
                <a:ext cx="20509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047" y="2065566"/>
                <a:ext cx="2050946" cy="461665"/>
              </a:xfrm>
              <a:prstGeom prst="rect">
                <a:avLst/>
              </a:prstGeom>
              <a:blipFill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288047" y="2751435"/>
                <a:ext cx="75893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prstClr val="black"/>
                    </a:solidFill>
                  </a:rPr>
                  <a:t>相对于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点的矩：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𝑑𝑚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047" y="2751435"/>
                <a:ext cx="7589385" cy="461665"/>
              </a:xfrm>
              <a:prstGeom prst="rect">
                <a:avLst/>
              </a:prstGeom>
              <a:blipFill>
                <a:blip r:embed="rId10"/>
                <a:stretch>
                  <a:fillRect l="-120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601553" y="3206471"/>
                <a:ext cx="52550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时，</m:t>
                      </m:r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53" y="3206471"/>
                <a:ext cx="5255093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192636" y="3631080"/>
                <a:ext cx="4162550" cy="60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𝑑𝑚</m:t>
                        </m:r>
                        <m:r>
                          <m:rPr>
                            <m:nor/>
                          </m:rPr>
                          <a:rPr lang="zh-CN" altLang="en-US" sz="2400" dirty="0"/>
                          <m:t> 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𝑑𝑚</m:t>
                        </m:r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prstClr val="black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636" y="3631080"/>
                <a:ext cx="4162550" cy="6012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192636" y="4377936"/>
                <a:ext cx="5151667" cy="60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prstClr val="black"/>
                            </a:solidFill>
                          </a:rPr>
                          <m:t> 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prstClr val="black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636" y="4377936"/>
                <a:ext cx="5151667" cy="60125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192636" y="5099754"/>
                <a:ext cx="3727559" cy="60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prstClr val="black"/>
                            </a:solidFill>
                          </a:rPr>
                          <m:t> 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prstClr val="black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636" y="5099754"/>
                <a:ext cx="3727559" cy="6012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7229099" y="4818779"/>
                <a:ext cx="2340063" cy="1163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099" y="4818779"/>
                <a:ext cx="2340063" cy="11632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72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393-4E51-4971-B0CB-4FD68DBDA418}" type="datetime11">
              <a:rPr lang="zh-CN" altLang="en-US" smtClean="0"/>
              <a:t>13:21:51</a:t>
            </a:fld>
            <a:endParaRPr lang="en-US" altLang="zh-CN"/>
          </a:p>
        </p:txBody>
      </p:sp>
      <p:grpSp>
        <p:nvGrpSpPr>
          <p:cNvPr id="29" name="组合 28"/>
          <p:cNvGrpSpPr/>
          <p:nvPr/>
        </p:nvGrpSpPr>
        <p:grpSpPr>
          <a:xfrm>
            <a:off x="8186642" y="1972017"/>
            <a:ext cx="3705321" cy="4019204"/>
            <a:chOff x="8186642" y="1972017"/>
            <a:chExt cx="3705321" cy="4019204"/>
          </a:xfrm>
        </p:grpSpPr>
        <p:grpSp>
          <p:nvGrpSpPr>
            <p:cNvPr id="3" name="组合 2"/>
            <p:cNvGrpSpPr/>
            <p:nvPr/>
          </p:nvGrpSpPr>
          <p:grpSpPr>
            <a:xfrm>
              <a:off x="8186642" y="1972017"/>
              <a:ext cx="3514821" cy="4019204"/>
              <a:chOff x="1666779" y="588988"/>
              <a:chExt cx="3514821" cy="5066689"/>
            </a:xfrm>
          </p:grpSpPr>
          <p:sp>
            <p:nvSpPr>
              <p:cNvPr id="4" name="圆柱形 3"/>
              <p:cNvSpPr/>
              <p:nvPr/>
            </p:nvSpPr>
            <p:spPr bwMode="auto">
              <a:xfrm>
                <a:off x="2286000" y="762000"/>
                <a:ext cx="152400" cy="4724400"/>
              </a:xfrm>
              <a:prstGeom prst="can">
                <a:avLst/>
              </a:prstGeom>
              <a:solidFill>
                <a:srgbClr val="C0FEF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 bwMode="auto">
              <a:xfrm>
                <a:off x="5105400" y="3124200"/>
                <a:ext cx="76200" cy="76200"/>
              </a:xfrm>
              <a:prstGeom prst="ellipse">
                <a:avLst/>
              </a:prstGeom>
              <a:solidFill>
                <a:srgbClr val="C0FEF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cxnSp>
            <p:nvCxnSpPr>
              <p:cNvPr id="6" name="直接连接符 5"/>
              <p:cNvCxnSpPr>
                <a:stCxn id="4" idx="4"/>
                <a:endCxn id="5" idx="1"/>
              </p:cNvCxnSpPr>
              <p:nvPr/>
            </p:nvCxnSpPr>
            <p:spPr bwMode="auto">
              <a:xfrm>
                <a:off x="2438400" y="3124200"/>
                <a:ext cx="2678159" cy="11159"/>
              </a:xfrm>
              <a:prstGeom prst="line">
                <a:avLst/>
              </a:prstGeom>
              <a:solidFill>
                <a:srgbClr val="C0FEF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箭头连接符 6"/>
              <p:cNvCxnSpPr>
                <a:stCxn id="5" idx="1"/>
              </p:cNvCxnSpPr>
              <p:nvPr/>
            </p:nvCxnSpPr>
            <p:spPr bwMode="auto">
              <a:xfrm flipH="1" flipV="1">
                <a:off x="4038600" y="2514600"/>
                <a:ext cx="1077959" cy="620759"/>
              </a:xfrm>
              <a:prstGeom prst="straightConnector1">
                <a:avLst/>
              </a:prstGeom>
              <a:solidFill>
                <a:srgbClr val="C0FEF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箭头连接符 7"/>
              <p:cNvCxnSpPr>
                <a:stCxn id="5" idx="0"/>
              </p:cNvCxnSpPr>
              <p:nvPr/>
            </p:nvCxnSpPr>
            <p:spPr bwMode="auto">
              <a:xfrm flipH="1" flipV="1">
                <a:off x="5116559" y="2416394"/>
                <a:ext cx="26941" cy="707805"/>
              </a:xfrm>
              <a:prstGeom prst="straightConnector1">
                <a:avLst/>
              </a:prstGeom>
              <a:solidFill>
                <a:srgbClr val="C0FEF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箭头连接符 8"/>
              <p:cNvCxnSpPr>
                <a:stCxn id="5" idx="1"/>
              </p:cNvCxnSpPr>
              <p:nvPr/>
            </p:nvCxnSpPr>
            <p:spPr bwMode="auto">
              <a:xfrm flipH="1">
                <a:off x="4033021" y="3135359"/>
                <a:ext cx="1083538" cy="0"/>
              </a:xfrm>
              <a:prstGeom prst="straightConnector1">
                <a:avLst/>
              </a:prstGeom>
              <a:solidFill>
                <a:srgbClr val="C0FEF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直接连接符 9"/>
              <p:cNvCxnSpPr>
                <a:stCxn id="5" idx="1"/>
              </p:cNvCxnSpPr>
              <p:nvPr/>
            </p:nvCxnSpPr>
            <p:spPr bwMode="auto">
              <a:xfrm flipH="1" flipV="1">
                <a:off x="2362200" y="1524000"/>
                <a:ext cx="2754359" cy="1611359"/>
              </a:xfrm>
              <a:prstGeom prst="line">
                <a:avLst/>
              </a:prstGeom>
              <a:solidFill>
                <a:srgbClr val="C0FEF9"/>
              </a:solidFill>
              <a:ln w="12700" cap="flat" cmpd="sng" algn="ctr">
                <a:solidFill>
                  <a:srgbClr val="000000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直接连接符 10"/>
              <p:cNvCxnSpPr/>
              <p:nvPr/>
            </p:nvCxnSpPr>
            <p:spPr bwMode="auto">
              <a:xfrm>
                <a:off x="2286000" y="1447800"/>
                <a:ext cx="228600" cy="0"/>
              </a:xfrm>
              <a:prstGeom prst="line">
                <a:avLst/>
              </a:prstGeom>
              <a:solidFill>
                <a:srgbClr val="C0FEF9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接连接符 11"/>
              <p:cNvCxnSpPr/>
              <p:nvPr/>
            </p:nvCxnSpPr>
            <p:spPr bwMode="auto">
              <a:xfrm>
                <a:off x="2286000" y="1600200"/>
                <a:ext cx="228600" cy="0"/>
              </a:xfrm>
              <a:prstGeom prst="line">
                <a:avLst/>
              </a:prstGeom>
              <a:solidFill>
                <a:srgbClr val="C0FEF9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文本框 12"/>
              <p:cNvSpPr txBox="1"/>
              <p:nvPr/>
            </p:nvSpPr>
            <p:spPr>
              <a:xfrm>
                <a:off x="1965230" y="14478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x</a:t>
                </a:r>
                <a:endParaRPr kumimoji="0" lang="zh-CN" alt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676400" y="1223547"/>
                <a:ext cx="9255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1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x+dx</a:t>
                </a:r>
                <a:endParaRPr kumimoji="0" lang="zh-CN" alt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5369795"/>
                  </p:ext>
                </p:extLst>
              </p:nvPr>
            </p:nvGraphicFramePr>
            <p:xfrm>
              <a:off x="1666779" y="4038600"/>
              <a:ext cx="1232897" cy="419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883" name="Equation" r:id="rId3" imgW="596880" imgH="203040" progId="Equation.DSMT4">
                      <p:embed/>
                    </p:oleObj>
                  </mc:Choice>
                  <mc:Fallback>
                    <p:oleObj name="Equation" r:id="rId3" imgW="596880" imgH="203040" progId="Equation.DSMT4">
                      <p:embed/>
                      <p:pic>
                        <p:nvPicPr>
                          <p:cNvPr id="26" name="对象 2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666779" y="4038600"/>
                            <a:ext cx="1232897" cy="419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文本框 15"/>
              <p:cNvSpPr txBox="1"/>
              <p:nvPr/>
            </p:nvSpPr>
            <p:spPr>
              <a:xfrm>
                <a:off x="1905000" y="5317123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-a</a:t>
                </a:r>
                <a:endParaRPr kumimoji="0" lang="zh-CN" alt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968982" y="588988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a</a:t>
                </a:r>
                <a:endParaRPr kumimoji="0" lang="zh-CN" alt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652021" y="32004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L</a:t>
                </a:r>
                <a:endParaRPr kumimoji="0" lang="zh-CN" alt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11510963" y="401309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i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zh-CN" altLang="en-US" sz="16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" name="Rectangle 440"/>
          <p:cNvSpPr>
            <a:spLocks noChangeArrowheads="1"/>
          </p:cNvSpPr>
          <p:nvPr/>
        </p:nvSpPr>
        <p:spPr bwMode="auto">
          <a:xfrm>
            <a:off x="754538" y="471406"/>
            <a:ext cx="2622405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四</a:t>
            </a:r>
            <a:r>
              <a:rPr lang="zh-CN" altLang="en-US" sz="2400" b="1" dirty="0" smtClean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、引力</a:t>
            </a:r>
            <a:endParaRPr lang="zh-CN" altLang="en-US" sz="2400" b="1" dirty="0">
              <a:solidFill>
                <a:srgbClr val="0070C0"/>
              </a:solidFill>
              <a:latin typeface="Calibri" panose="020F0502020204030204"/>
              <a:ea typeface="楷体_GB2312" pitchFamily="49" charset="-122"/>
            </a:endParaRPr>
          </a:p>
        </p:txBody>
      </p:sp>
      <p:sp>
        <p:nvSpPr>
          <p:cNvPr id="25" name="Text Box 10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  定积分</a:t>
            </a: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</a:t>
            </a: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物理学上</a:t>
            </a: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kumimoji="1" lang="zh-CN" altLang="en-US" b="1" dirty="0" smtClean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应用</a:t>
            </a:r>
            <a:endParaRPr kumimoji="1" lang="zh-CN" altLang="en-US" b="1" dirty="0">
              <a:solidFill>
                <a:srgbClr val="ED7D3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4538" y="1018082"/>
            <a:ext cx="914105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89441" y="2065567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741565" y="1008199"/>
                <a:ext cx="912443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en-US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如图所示，</a:t>
                </a:r>
                <a:r>
                  <a:rPr lang="zh-CN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</a:t>
                </a:r>
                <a:r>
                  <a:rPr lang="zh-CN" altLang="en-US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根细棒的线密度为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离细棒中心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处有一质量为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kern="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的质点，求细棒对质点的引力。</a:t>
                </a:r>
                <a:endParaRPr lang="zh-CN" altLang="zh-CN" sz="2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565" y="1008199"/>
                <a:ext cx="9124434" cy="830997"/>
              </a:xfrm>
              <a:prstGeom prst="rect">
                <a:avLst/>
              </a:prstGeom>
              <a:blipFill>
                <a:blip r:embed="rId6"/>
                <a:stretch>
                  <a:fillRect l="-1070" t="-5839" r="-1070" b="-14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945002" y="2065458"/>
                <a:ext cx="20540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002" y="2065458"/>
                <a:ext cx="2054024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974168" y="2666357"/>
                <a:ext cx="1937053" cy="1224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𝑚𝑓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mr>
                      <m:m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𝑚𝑓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mr>
                    </m:m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68" y="2666357"/>
                <a:ext cx="1937053" cy="1224822"/>
              </a:xfrm>
              <a:prstGeom prst="rect">
                <a:avLst/>
              </a:prstGeom>
              <a:blipFill>
                <a:blip r:embed="rId8"/>
                <a:stretch>
                  <a:fillRect r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481903" y="2609668"/>
                <a:ext cx="3873240" cy="1258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水平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𝑚𝑓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mr>
                      <m:m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竖直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𝑚𝑓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mr>
                    </m:m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03" y="2609668"/>
                <a:ext cx="3873240" cy="1258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944853" y="4245807"/>
                <a:ext cx="4000647" cy="1745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水平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𝐺𝐿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𝑚𝑓</m:t>
                                      </m:r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zh-CN" altLang="en-US" sz="240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skw"/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400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竖直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𝑚𝑥𝑓</m:t>
                                      </m:r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zh-CN" altLang="en-US" sz="240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skw"/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400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mr>
                    </m:m>
                  </m:oMath>
                </a14:m>
                <a:r>
                  <a:rPr lang="zh-CN" altLang="en-US" sz="2400" dirty="0" smtClean="0"/>
                  <a:t>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853" y="4245807"/>
                <a:ext cx="4000647" cy="17454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18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393-4E51-4971-B0CB-4FD68DBDA418}" type="datetime11">
              <a:rPr lang="zh-CN" altLang="en-US" smtClean="0"/>
              <a:t>13:21:51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0">
                <a:hlinkClick r:id="rId2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270922" y="25874"/>
                <a:ext cx="521547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defTabSz="914400">
                  <a:defRPr/>
                </a:pPr>
                <a:r>
                  <a:rPr kumimoji="1" lang="zh-CN" altLang="en-US" b="1" dirty="0" smtClean="0">
                    <a:solidFill>
                      <a:srgbClr val="ED7D3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第五章第五节  反常积分的审敛法  </a:t>
                </a:r>
                <a14:m>
                  <m:oMath xmlns:m="http://schemas.openxmlformats.org/officeDocument/2006/math">
                    <m:r>
                      <a:rPr kumimoji="1" lang="zh-CN" altLang="en-US" b="1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𝚪</m:t>
                    </m:r>
                  </m:oMath>
                </a14:m>
                <a:r>
                  <a:rPr kumimoji="1" lang="zh-CN" altLang="en-US" b="1" dirty="0" smtClean="0">
                    <a:solidFill>
                      <a:srgbClr val="ED7D3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</a:t>
                </a:r>
                <a:endParaRPr kumimoji="1" lang="zh-CN" altLang="en-US" b="1" dirty="0">
                  <a:solidFill>
                    <a:srgbClr val="ED7D3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Text Box 10">
                <a:hlinkClick r:id="rId3" action="ppaction://hlinksldjump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922" y="25874"/>
                <a:ext cx="5215478" cy="369332"/>
              </a:xfrm>
              <a:prstGeom prst="rect">
                <a:avLst/>
              </a:prstGeom>
              <a:blipFill>
                <a:blip r:embed="rId4"/>
                <a:stretch>
                  <a:fillRect l="-935" t="-6557" b="-262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40"/>
          <p:cNvSpPr>
            <a:spLocks noChangeArrowheads="1"/>
          </p:cNvSpPr>
          <p:nvPr/>
        </p:nvSpPr>
        <p:spPr bwMode="auto">
          <a:xfrm>
            <a:off x="754539" y="471406"/>
            <a:ext cx="4191088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 smtClean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一、无穷限反常积分的审敛法</a:t>
            </a:r>
            <a:endParaRPr lang="zh-CN" altLang="en-US" sz="2400" b="1" dirty="0">
              <a:solidFill>
                <a:srgbClr val="0070C0"/>
              </a:solidFill>
              <a:latin typeface="Calibri" panose="020F0502020204030204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4154" y="1022088"/>
            <a:ext cx="1027845" cy="461665"/>
          </a:xfrm>
          <a:prstGeom prst="rect">
            <a:avLst/>
          </a:prstGeom>
          <a:gradFill flip="none" rotWithShape="1">
            <a:gsLst>
              <a:gs pos="8000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zh-CN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1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971999" y="1022088"/>
                <a:ext cx="9807046" cy="1053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设函数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在区间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,+∞)</m:t>
                    </m:r>
                  </m:oMath>
                </a14:m>
                <a:r>
                  <a:rPr lang="zh-CN" altLang="en-US" sz="2400" dirty="0" smtClean="0"/>
                  <a:t>上连续，且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r>
                  <a:rPr lang="zh-CN" altLang="en-US" sz="2400" dirty="0" smtClean="0"/>
                  <a:t>。若函数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,+∞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上有界，则反常积分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收敛。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999" y="1022088"/>
                <a:ext cx="9807046" cy="1053109"/>
              </a:xfrm>
              <a:prstGeom prst="rect">
                <a:avLst/>
              </a:prstGeom>
              <a:blipFill>
                <a:blip r:embed="rId5"/>
                <a:stretch>
                  <a:fillRect l="-932" b="-8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971999" y="215139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</a:rPr>
              <a:t>单调有界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4154" y="2702079"/>
            <a:ext cx="1027845" cy="461665"/>
          </a:xfrm>
          <a:prstGeom prst="rect">
            <a:avLst/>
          </a:prstGeom>
          <a:gradFill flip="none" rotWithShape="1">
            <a:gsLst>
              <a:gs pos="8000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zh-CN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2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71999" y="2702079"/>
                <a:ext cx="9807046" cy="1440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设函数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在区间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,+∞)</m:t>
                    </m:r>
                  </m:oMath>
                </a14:m>
                <a:r>
                  <a:rPr lang="zh-CN" altLang="en-US" sz="2400" dirty="0" smtClean="0"/>
                  <a:t>上连续，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，且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收敛，那么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也收敛。</a:t>
                </a:r>
                <a:endParaRPr lang="en-US" altLang="zh-CN" sz="2400" dirty="0" smtClean="0"/>
              </a:p>
              <a:p>
                <a:pPr lvl="0"/>
                <a:r>
                  <a:rPr lang="zh-CN" altLang="en-US" sz="2400" dirty="0">
                    <a:solidFill>
                      <a:prstClr val="black"/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，且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发散，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那么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也发散。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999" y="2702079"/>
                <a:ext cx="9807046" cy="1440779"/>
              </a:xfrm>
              <a:prstGeom prst="rect">
                <a:avLst/>
              </a:prstGeom>
              <a:blipFill>
                <a:blip r:embed="rId6"/>
                <a:stretch>
                  <a:fillRect l="-932" t="-2954" b="-5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944154" y="4382070"/>
            <a:ext cx="1027845" cy="461665"/>
          </a:xfrm>
          <a:prstGeom prst="rect">
            <a:avLst/>
          </a:prstGeom>
          <a:gradFill flip="none" rotWithShape="1">
            <a:gsLst>
              <a:gs pos="8000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zh-CN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3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971999" y="4382070"/>
                <a:ext cx="9807046" cy="1510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prstClr val="black"/>
                    </a:solidFill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,+∞)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上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连续，且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。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对于</a:t>
                </a:r>
                <a:r>
                  <a:rPr lang="zh-CN" altLang="en-US" sz="24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，</a:t>
                </a:r>
                <a:endParaRPr lang="en-US" altLang="zh-CN" sz="2400" dirty="0" smtClean="0">
                  <a:solidFill>
                    <a:prstClr val="black"/>
                  </a:solidFill>
                </a:endParaRPr>
              </a:p>
              <a:p>
                <a:r>
                  <a:rPr lang="zh-CN" altLang="en-US" sz="2400" dirty="0" smtClean="0">
                    <a:solidFill>
                      <a:prstClr val="black"/>
                    </a:solidFill>
                  </a:rPr>
                  <a:t>如果存在常数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/>
                  <a:t>使得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 smtClean="0"/>
                  <a:t>，那么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收敛。</a:t>
                </a:r>
                <a:endParaRPr lang="en-US" altLang="zh-CN" sz="2400" dirty="0" smtClean="0"/>
              </a:p>
              <a:p>
                <a:pPr lvl="0"/>
                <a:r>
                  <a:rPr lang="zh-CN" altLang="en-US" sz="2400" dirty="0">
                    <a:solidFill>
                      <a:prstClr val="black"/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prstClr val="black"/>
                        </a:solidFill>
                      </a:rPr>
                      <m:t>存在常数</m:t>
                    </m:r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prstClr val="black"/>
                        </a:solidFill>
                      </a:rPr>
                      <m:t>使得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，那么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 发散。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999" y="4382070"/>
                <a:ext cx="9807046" cy="1510670"/>
              </a:xfrm>
              <a:prstGeom prst="rect">
                <a:avLst/>
              </a:prstGeom>
              <a:blipFill>
                <a:blip r:embed="rId7"/>
                <a:stretch>
                  <a:fillRect l="-932" t="-2823" b="-3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971999" y="5962657"/>
                <a:ext cx="3446264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>
                    <a:solidFill>
                      <a:srgbClr val="0000FF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2400" dirty="0" smtClean="0">
                    <a:solidFill>
                      <a:srgbClr val="0000FF"/>
                    </a:solidFill>
                  </a:rPr>
                  <a:t>时收敛</a:t>
                </a:r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999" y="5962657"/>
                <a:ext cx="3446264" cy="615874"/>
              </a:xfrm>
              <a:prstGeom prst="rect">
                <a:avLst/>
              </a:prstGeom>
              <a:blipFill>
                <a:blip r:embed="rId8"/>
                <a:stretch>
                  <a:fillRect r="-1767" b="-10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867400" y="5962657"/>
                <a:ext cx="1943417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>
                    <a:solidFill>
                      <a:srgbClr val="0000FF"/>
                    </a:solidFill>
                  </a:rPr>
                  <a:t>发散</a:t>
                </a:r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962657"/>
                <a:ext cx="1943417" cy="615874"/>
              </a:xfrm>
              <a:prstGeom prst="rect">
                <a:avLst/>
              </a:prstGeom>
              <a:blipFill>
                <a:blip r:embed="rId9"/>
                <a:stretch>
                  <a:fillRect r="-4088" b="-10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7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0176" name="Text Box 432"/>
              <p:cNvSpPr txBox="1">
                <a:spLocks noChangeArrowheads="1"/>
              </p:cNvSpPr>
              <p:nvPr/>
            </p:nvSpPr>
            <p:spPr bwMode="auto">
              <a:xfrm>
                <a:off x="1913511" y="1305859"/>
                <a:ext cx="6458115" cy="406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(1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)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是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与一个变量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x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的变化区间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[</a:t>
                </a:r>
                <a:r>
                  <a:rPr lang="en-US" altLang="zh-CN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,</a:t>
                </a:r>
                <a:r>
                  <a:rPr lang="en-US" altLang="zh-CN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b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]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有关的量；</a:t>
                </a:r>
              </a:p>
            </p:txBody>
          </p:sp>
        </mc:Choice>
        <mc:Fallback xmlns="">
          <p:sp>
            <p:nvSpPr>
              <p:cNvPr id="160176" name="Text Box 4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3511" y="1305859"/>
                <a:ext cx="6458115" cy="406265"/>
              </a:xfrm>
              <a:prstGeom prst="rect">
                <a:avLst/>
              </a:prstGeom>
              <a:blipFill>
                <a:blip r:embed="rId3"/>
                <a:stretch>
                  <a:fillRect l="-2927" t="-13433" r="-1983" b="-447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178" name="Text Box 434"/>
              <p:cNvSpPr txBox="1">
                <a:spLocks noChangeArrowheads="1"/>
              </p:cNvSpPr>
              <p:nvPr/>
            </p:nvSpPr>
            <p:spPr bwMode="auto">
              <a:xfrm>
                <a:off x="1812499" y="2089242"/>
                <a:ext cx="9288120" cy="8125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(2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对于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区间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[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,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]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具有可加性，就是说，如果把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区间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[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,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]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分成许多部分区间，则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相应地分成许多部分量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等于所有部分量之和；</a:t>
                </a:r>
              </a:p>
            </p:txBody>
          </p:sp>
        </mc:Choice>
        <mc:Fallback xmlns="">
          <p:sp>
            <p:nvSpPr>
              <p:cNvPr id="160178" name="Text Box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2499" y="2089242"/>
                <a:ext cx="9288120" cy="812530"/>
              </a:xfrm>
              <a:prstGeom prst="rect">
                <a:avLst/>
              </a:prstGeom>
              <a:blipFill>
                <a:blip r:embed="rId4"/>
                <a:stretch>
                  <a:fillRect l="-1969" t="-7519" r="-1969" b="-218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179" name="Text Box 435"/>
              <p:cNvSpPr txBox="1">
                <a:spLocks noChangeArrowheads="1"/>
              </p:cNvSpPr>
              <p:nvPr/>
            </p:nvSpPr>
            <p:spPr bwMode="auto">
              <a:xfrm>
                <a:off x="1913511" y="3188226"/>
                <a:ext cx="7360605" cy="406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(3)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部分量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的是可微分的，可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表示为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；</a:t>
                </a:r>
                <a:endPara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0179" name="Text Box 4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3511" y="3188226"/>
                <a:ext cx="7360605" cy="406265"/>
              </a:xfrm>
              <a:prstGeom prst="rect">
                <a:avLst/>
              </a:prstGeom>
              <a:blipFill>
                <a:blip r:embed="rId5"/>
                <a:stretch>
                  <a:fillRect l="-2568" t="-13433" r="-1574" b="-447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183" name="Text Box 439"/>
          <p:cNvSpPr txBox="1">
            <a:spLocks noChangeArrowheads="1"/>
          </p:cNvSpPr>
          <p:nvPr/>
        </p:nvSpPr>
        <p:spPr bwMode="auto">
          <a:xfrm>
            <a:off x="1993900" y="3954463"/>
            <a:ext cx="5078313" cy="4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就可以考虑用定积分来表达这个量 ．</a:t>
            </a:r>
          </a:p>
        </p:txBody>
      </p:sp>
      <p:sp>
        <p:nvSpPr>
          <p:cNvPr id="160184" name="Rectangle 440"/>
          <p:cNvSpPr>
            <a:spLocks noChangeArrowheads="1"/>
          </p:cNvSpPr>
          <p:nvPr/>
        </p:nvSpPr>
        <p:spPr bwMode="auto">
          <a:xfrm>
            <a:off x="754537" y="471406"/>
            <a:ext cx="4100267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一、可用定积分解决的问题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4A94-8DF1-4C27-BEE4-B809E42AC482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14" name="Text Box 10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27580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定积分的元素法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869366" y="4547620"/>
                <a:ext cx="2202847" cy="60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366" y="4547620"/>
                <a:ext cx="2202847" cy="6012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974311" y="3660393"/>
                <a:ext cx="22595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311" y="3660393"/>
                <a:ext cx="2259529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176" grpId="0"/>
      <p:bldP spid="160178" grpId="0" build="p"/>
      <p:bldP spid="160179" grpId="0"/>
      <p:bldP spid="160183" grpId="0"/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393-4E51-4971-B0CB-4FD68DBDA418}" type="datetime11">
              <a:rPr lang="zh-CN" altLang="en-US" smtClean="0"/>
              <a:t>13:21:51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0">
                <a:hlinkClick r:id="rId2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270922" y="25874"/>
                <a:ext cx="521547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defTabSz="914400">
                  <a:defRPr/>
                </a:pPr>
                <a:r>
                  <a:rPr kumimoji="1" lang="zh-CN" altLang="en-US" b="1" dirty="0" smtClean="0">
                    <a:solidFill>
                      <a:srgbClr val="ED7D3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第五章第五节  反常积分的审敛法  </a:t>
                </a:r>
                <a14:m>
                  <m:oMath xmlns:m="http://schemas.openxmlformats.org/officeDocument/2006/math">
                    <m:r>
                      <a:rPr kumimoji="1" lang="zh-CN" altLang="en-US" b="1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𝚪</m:t>
                    </m:r>
                  </m:oMath>
                </a14:m>
                <a:r>
                  <a:rPr kumimoji="1" lang="zh-CN" altLang="en-US" b="1" dirty="0" smtClean="0">
                    <a:solidFill>
                      <a:srgbClr val="ED7D3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</a:t>
                </a:r>
                <a:endParaRPr kumimoji="1" lang="zh-CN" altLang="en-US" b="1" dirty="0">
                  <a:solidFill>
                    <a:srgbClr val="ED7D3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Text Box 10">
                <a:hlinkClick r:id="rId3" action="ppaction://hlinksldjump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922" y="25874"/>
                <a:ext cx="5215478" cy="369332"/>
              </a:xfrm>
              <a:prstGeom prst="rect">
                <a:avLst/>
              </a:prstGeom>
              <a:blipFill>
                <a:blip r:embed="rId4"/>
                <a:stretch>
                  <a:fillRect l="-935" t="-6557" b="-262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40"/>
          <p:cNvSpPr>
            <a:spLocks noChangeArrowheads="1"/>
          </p:cNvSpPr>
          <p:nvPr/>
        </p:nvSpPr>
        <p:spPr bwMode="auto">
          <a:xfrm>
            <a:off x="754539" y="471406"/>
            <a:ext cx="4191088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 smtClean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一、无穷限反常积分的审敛法</a:t>
            </a:r>
            <a:endParaRPr lang="zh-CN" altLang="en-US" sz="2400" b="1" dirty="0">
              <a:solidFill>
                <a:srgbClr val="0070C0"/>
              </a:solidFill>
              <a:latin typeface="Calibri" panose="020F0502020204030204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4154" y="1022088"/>
            <a:ext cx="1027845" cy="461665"/>
          </a:xfrm>
          <a:prstGeom prst="rect">
            <a:avLst/>
          </a:prstGeom>
          <a:gradFill flip="none" rotWithShape="1">
            <a:gsLst>
              <a:gs pos="8000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zh-CN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4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971999" y="1022088"/>
                <a:ext cx="9511405" cy="2403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CN" altLang="en-US" sz="2400" dirty="0" smtClean="0">
                    <a:solidFill>
                      <a:prstClr val="black"/>
                    </a:solidFill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,+∞)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上连续，且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。</a:t>
                </a:r>
                <a:endParaRPr lang="en-US" altLang="zh-CN" sz="2400" dirty="0" smtClean="0">
                  <a:solidFill>
                    <a:prstClr val="black"/>
                  </a:solidFill>
                </a:endParaRPr>
              </a:p>
              <a:p>
                <a:pPr lvl="0"/>
                <a:r>
                  <a:rPr lang="zh-CN" altLang="en-US" sz="2400" dirty="0" smtClean="0">
                    <a:solidFill>
                      <a:prstClr val="black"/>
                    </a:solidFill>
                  </a:rPr>
                  <a:t>如果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存在常数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&gt;1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使得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&lt;+∞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，</a:t>
                </a:r>
                <a:endParaRPr lang="en-US" altLang="zh-CN" sz="2400" dirty="0" smtClean="0">
                  <a:solidFill>
                    <a:prstClr val="black"/>
                  </a:solidFill>
                </a:endParaRPr>
              </a:p>
              <a:p>
                <a:pPr lvl="0"/>
                <a:r>
                  <a:rPr lang="zh-CN" altLang="en-US" sz="2400" dirty="0" smtClean="0">
                    <a:solidFill>
                      <a:prstClr val="black"/>
                    </a:solidFill>
                  </a:rPr>
                  <a:t>那么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收敛。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zh-CN" altLang="en-US" sz="2400" dirty="0">
                    <a:solidFill>
                      <a:prstClr val="black"/>
                    </a:solidFill>
                  </a:rPr>
                  <a:t>如果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&gt;0(或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=+∞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，</a:t>
                </a:r>
                <a:endParaRPr lang="en-US" altLang="zh-CN" sz="2400" dirty="0" smtClean="0">
                  <a:solidFill>
                    <a:prstClr val="black"/>
                  </a:solidFill>
                </a:endParaRPr>
              </a:p>
              <a:p>
                <a:pPr lvl="0"/>
                <a:r>
                  <a:rPr lang="zh-CN" altLang="en-US" sz="2400" dirty="0" smtClean="0">
                    <a:solidFill>
                      <a:prstClr val="black"/>
                    </a:solidFill>
                  </a:rPr>
                  <a:t>那么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 发散。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999" y="1022088"/>
                <a:ext cx="9511405" cy="2403800"/>
              </a:xfrm>
              <a:prstGeom prst="rect">
                <a:avLst/>
              </a:prstGeom>
              <a:blipFill>
                <a:blip r:embed="rId5"/>
                <a:stretch>
                  <a:fillRect l="-961" t="-1777" b="-3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44154" y="3479664"/>
            <a:ext cx="803425" cy="461665"/>
          </a:xfrm>
          <a:prstGeom prst="rect">
            <a:avLst/>
          </a:prstGeom>
          <a:gradFill flip="none" rotWithShape="1">
            <a:gsLst>
              <a:gs pos="80000">
                <a:schemeClr val="accent1">
                  <a:lumMod val="5000"/>
                  <a:lumOff val="95000"/>
                </a:schemeClr>
              </a:gs>
              <a:gs pos="83000">
                <a:schemeClr val="accent6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zh-CN" altLang="en-US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29046" y="3479664"/>
                <a:ext cx="2496901" cy="573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046" y="3479664"/>
                <a:ext cx="2496901" cy="573106"/>
              </a:xfrm>
              <a:prstGeom prst="rect">
                <a:avLst/>
              </a:prstGeom>
              <a:blipFill>
                <a:blip r:embed="rId6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269089" y="3513800"/>
                <a:ext cx="71264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对于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，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89" y="3513800"/>
                <a:ext cx="7126497" cy="461665"/>
              </a:xfrm>
              <a:prstGeom prst="rect">
                <a:avLst/>
              </a:prstGeom>
              <a:blipFill>
                <a:blip r:embed="rId7"/>
                <a:stretch>
                  <a:fillRect l="-1283" t="-9211" r="-8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971999" y="4106546"/>
                <a:ext cx="4256165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prstClr val="black"/>
                    </a:solidFill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999" y="4106546"/>
                <a:ext cx="4256165" cy="615874"/>
              </a:xfrm>
              <a:prstGeom prst="rect">
                <a:avLst/>
              </a:prstGeom>
              <a:blipFill>
                <a:blip r:embed="rId8"/>
                <a:stretch>
                  <a:fillRect l="-2146" b="-10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829046" y="4743361"/>
                <a:ext cx="2360390" cy="573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046" y="4743361"/>
                <a:ext cx="2360390" cy="573106"/>
              </a:xfrm>
              <a:prstGeom prst="rect">
                <a:avLst/>
              </a:prstGeom>
              <a:blipFill>
                <a:blip r:embed="rId9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100081" y="4768797"/>
                <a:ext cx="7795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对于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/2,∃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，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081" y="4768797"/>
                <a:ext cx="7795092" cy="461665"/>
              </a:xfrm>
              <a:prstGeom prst="rect">
                <a:avLst/>
              </a:prstGeom>
              <a:blipFill>
                <a:blip r:embed="rId10"/>
                <a:stretch>
                  <a:fillRect l="-1252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971999" y="5337408"/>
                <a:ext cx="3453318" cy="624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prstClr val="black"/>
                    </a:solidFill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999" y="5337408"/>
                <a:ext cx="3453318" cy="624273"/>
              </a:xfrm>
              <a:prstGeom prst="rect">
                <a:avLst/>
              </a:prstGeom>
              <a:blipFill>
                <a:blip r:embed="rId11"/>
                <a:stretch>
                  <a:fillRect l="-2646" b="-10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816923" y="4123537"/>
                <a:ext cx="2668038" cy="581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收敛。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923" y="4123537"/>
                <a:ext cx="2668038" cy="581891"/>
              </a:xfrm>
              <a:prstGeom prst="rect">
                <a:avLst/>
              </a:prstGeom>
              <a:blipFill>
                <a:blip r:embed="rId12"/>
                <a:stretch>
                  <a:fillRect r="-2511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663608" y="5358598"/>
                <a:ext cx="2668038" cy="581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发散。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08" y="5358598"/>
                <a:ext cx="2668038" cy="581891"/>
              </a:xfrm>
              <a:prstGeom prst="rect">
                <a:avLst/>
              </a:prstGeom>
              <a:blipFill>
                <a:blip r:embed="rId13"/>
                <a:stretch>
                  <a:fillRect r="-2511" b="-1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2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393-4E51-4971-B0CB-4FD68DBDA418}" type="datetime11">
              <a:rPr lang="zh-CN" altLang="en-US" smtClean="0"/>
              <a:t>13:21:51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0">
                <a:hlinkClick r:id="rId2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270922" y="25874"/>
                <a:ext cx="521547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defTabSz="914400">
                  <a:defRPr/>
                </a:pPr>
                <a:r>
                  <a:rPr kumimoji="1" lang="zh-CN" altLang="en-US" b="1" dirty="0" smtClean="0">
                    <a:solidFill>
                      <a:srgbClr val="ED7D3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第五章第五节  反常积分的审敛法  </a:t>
                </a:r>
                <a14:m>
                  <m:oMath xmlns:m="http://schemas.openxmlformats.org/officeDocument/2006/math">
                    <m:r>
                      <a:rPr kumimoji="1" lang="zh-CN" altLang="en-US" b="1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𝚪</m:t>
                    </m:r>
                  </m:oMath>
                </a14:m>
                <a:r>
                  <a:rPr kumimoji="1" lang="zh-CN" altLang="en-US" b="1" dirty="0" smtClean="0">
                    <a:solidFill>
                      <a:srgbClr val="ED7D3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</a:t>
                </a:r>
                <a:endParaRPr kumimoji="1" lang="zh-CN" altLang="en-US" b="1" dirty="0">
                  <a:solidFill>
                    <a:srgbClr val="ED7D3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Text Box 10">
                <a:hlinkClick r:id="rId3" action="ppaction://hlinksldjump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922" y="25874"/>
                <a:ext cx="5215478" cy="369332"/>
              </a:xfrm>
              <a:prstGeom prst="rect">
                <a:avLst/>
              </a:prstGeom>
              <a:blipFill>
                <a:blip r:embed="rId4"/>
                <a:stretch>
                  <a:fillRect l="-935" t="-6557" b="-262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40"/>
          <p:cNvSpPr>
            <a:spLocks noChangeArrowheads="1"/>
          </p:cNvSpPr>
          <p:nvPr/>
        </p:nvSpPr>
        <p:spPr bwMode="auto">
          <a:xfrm>
            <a:off x="754539" y="471406"/>
            <a:ext cx="4191088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 smtClean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一、无穷限反常积分的审敛法</a:t>
            </a:r>
            <a:endParaRPr lang="zh-CN" altLang="en-US" sz="2400" b="1" dirty="0">
              <a:solidFill>
                <a:srgbClr val="0070C0"/>
              </a:solidFill>
              <a:latin typeface="Calibri" panose="020F0502020204030204"/>
              <a:ea typeface="楷体_GB2312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4538" y="1018082"/>
            <a:ext cx="914105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89441" y="2065567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668643" y="921388"/>
                <a:ext cx="5528570" cy="655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判定反常积分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ctrlPr>
                                  <a:rPr lang="en-US" altLang="zh-CN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的敛散性。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643" y="921388"/>
                <a:ext cx="5528570" cy="655051"/>
              </a:xfrm>
              <a:prstGeom prst="rect">
                <a:avLst/>
              </a:prstGeom>
              <a:blipFill>
                <a:blip r:embed="rId5"/>
                <a:stretch>
                  <a:fillRect l="-1764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009694" y="1868749"/>
                <a:ext cx="1985544" cy="927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94" y="1868749"/>
                <a:ext cx="1985544" cy="9279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854952" y="2065565"/>
                <a:ext cx="3179140" cy="655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是收敛的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952" y="2065565"/>
                <a:ext cx="3179140" cy="655051"/>
              </a:xfrm>
              <a:prstGeom prst="rect">
                <a:avLst/>
              </a:prstGeom>
              <a:blipFill>
                <a:blip r:embed="rId7"/>
                <a:stretch>
                  <a:fillRect r="-1916" b="-4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845474" y="2782091"/>
                <a:ext cx="3009478" cy="855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</m:den>
                          </m:f>
                        </m:e>
                      </m:func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474" y="2782091"/>
                <a:ext cx="3009478" cy="8552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915180" y="2882216"/>
                <a:ext cx="3179140" cy="655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是收敛的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80" y="2882216"/>
                <a:ext cx="3179140" cy="655051"/>
              </a:xfrm>
              <a:prstGeom prst="rect">
                <a:avLst/>
              </a:prstGeom>
              <a:blipFill>
                <a:blip r:embed="rId9"/>
                <a:stretch>
                  <a:fillRect r="-1916" b="-4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754538" y="3895684"/>
            <a:ext cx="914105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89441" y="4943169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668643" y="3798990"/>
                <a:ext cx="5528570" cy="655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判定反常积分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ad>
                              <m:radPr>
                                <m:ctrlPr>
                                  <a:rPr lang="en-US" altLang="zh-CN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的敛散性。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643" y="3798990"/>
                <a:ext cx="5528570" cy="655051"/>
              </a:xfrm>
              <a:prstGeom prst="rect">
                <a:avLst/>
              </a:prstGeom>
              <a:blipFill>
                <a:blip r:embed="rId10"/>
                <a:stretch>
                  <a:fillRect l="-1764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009694" y="4746351"/>
                <a:ext cx="2158348" cy="927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ad>
                            <m:ra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94" y="4746351"/>
                <a:ext cx="2158348" cy="9279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854952" y="4943167"/>
                <a:ext cx="3318216" cy="655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ad>
                              <m:rad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是收敛的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952" y="4943167"/>
                <a:ext cx="3318216" cy="655051"/>
              </a:xfrm>
              <a:prstGeom prst="rect">
                <a:avLst/>
              </a:prstGeom>
              <a:blipFill>
                <a:blip r:embed="rId12"/>
                <a:stretch>
                  <a:fillRect r="-1835" b="-4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845474" y="5659693"/>
                <a:ext cx="3009478" cy="855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</m:den>
                          </m:f>
                        </m:e>
                      </m:func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474" y="5659693"/>
                <a:ext cx="3009478" cy="8552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915180" y="5759818"/>
                <a:ext cx="3318216" cy="655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ad>
                              <m:rad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是收敛的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80" y="5759818"/>
                <a:ext cx="3318216" cy="655051"/>
              </a:xfrm>
              <a:prstGeom prst="rect">
                <a:avLst/>
              </a:prstGeom>
              <a:blipFill>
                <a:blip r:embed="rId14"/>
                <a:stretch>
                  <a:fillRect r="-1835" b="-4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36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393-4E51-4971-B0CB-4FD68DBDA418}" type="datetime11">
              <a:rPr lang="zh-CN" altLang="en-US" smtClean="0"/>
              <a:t>13:21:51</a:t>
            </a:fld>
            <a:endParaRPr lang="en-US" altLang="zh-CN"/>
          </a:p>
        </p:txBody>
      </p:sp>
      <p:sp>
        <p:nvSpPr>
          <p:cNvPr id="3" name="Rectangle 440"/>
          <p:cNvSpPr>
            <a:spLocks noChangeArrowheads="1"/>
          </p:cNvSpPr>
          <p:nvPr/>
        </p:nvSpPr>
        <p:spPr bwMode="auto">
          <a:xfrm>
            <a:off x="754539" y="471406"/>
            <a:ext cx="4191088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 smtClean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一、无穷限反常积分的审敛法</a:t>
            </a:r>
            <a:endParaRPr lang="zh-CN" altLang="en-US" sz="2400" b="1" dirty="0">
              <a:solidFill>
                <a:srgbClr val="0070C0"/>
              </a:solidFill>
              <a:latin typeface="Calibri" panose="020F0502020204030204"/>
              <a:ea typeface="楷体_GB2312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9441" y="1177203"/>
            <a:ext cx="914105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89441" y="2065567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10">
                <a:hlinkClick r:id="rId2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270922" y="25874"/>
                <a:ext cx="521547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defTabSz="914400">
                  <a:defRPr/>
                </a:pPr>
                <a:r>
                  <a:rPr kumimoji="1" lang="zh-CN" altLang="en-US" b="1" dirty="0" smtClean="0">
                    <a:solidFill>
                      <a:srgbClr val="ED7D3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第五章第五节  反常积分的审敛法  </a:t>
                </a:r>
                <a14:m>
                  <m:oMath xmlns:m="http://schemas.openxmlformats.org/officeDocument/2006/math">
                    <m:r>
                      <a:rPr kumimoji="1" lang="zh-CN" altLang="en-US" b="1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𝚪</m:t>
                    </m:r>
                  </m:oMath>
                </a14:m>
                <a:r>
                  <a:rPr kumimoji="1" lang="zh-CN" altLang="en-US" b="1" dirty="0" smtClean="0">
                    <a:solidFill>
                      <a:srgbClr val="ED7D3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</a:t>
                </a:r>
                <a:endParaRPr kumimoji="1" lang="zh-CN" altLang="en-US" b="1" dirty="0">
                  <a:solidFill>
                    <a:srgbClr val="ED7D3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" name="Text Box 10">
                <a:hlinkClick r:id="rId3" action="ppaction://hlinksldjump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922" y="25874"/>
                <a:ext cx="5215478" cy="369332"/>
              </a:xfrm>
              <a:prstGeom prst="rect">
                <a:avLst/>
              </a:prstGeom>
              <a:blipFill>
                <a:blip r:embed="rId4"/>
                <a:stretch>
                  <a:fillRect l="-935" t="-6557" b="-262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766816" y="924367"/>
                <a:ext cx="5528570" cy="81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判定反常积分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的敛散性。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816" y="924367"/>
                <a:ext cx="5528570" cy="813684"/>
              </a:xfrm>
              <a:prstGeom prst="rect">
                <a:avLst/>
              </a:prstGeom>
              <a:blipFill>
                <a:blip r:embed="rId5"/>
                <a:stretch>
                  <a:fillRect l="-1764" b="-8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766816" y="1868749"/>
                <a:ext cx="2438681" cy="8452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816" y="1868749"/>
                <a:ext cx="2438681" cy="8452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819732" y="1792639"/>
                <a:ext cx="2657266" cy="8452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732" y="1792639"/>
                <a:ext cx="2657266" cy="8452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982983" y="1889557"/>
                <a:ext cx="2361031" cy="813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发散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983" y="1889557"/>
                <a:ext cx="2361031" cy="813684"/>
              </a:xfrm>
              <a:prstGeom prst="rect">
                <a:avLst/>
              </a:prstGeom>
              <a:blipFill>
                <a:blip r:embed="rId8"/>
                <a:stretch>
                  <a:fillRect r="-3101" b="-8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751990" y="3178067"/>
            <a:ext cx="914105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51990" y="4066431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766815" y="3118948"/>
                <a:ext cx="9481287" cy="579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判定反常积分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𝑝𝑥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的敛散性，其中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815" y="3118948"/>
                <a:ext cx="9481287" cy="579902"/>
              </a:xfrm>
              <a:prstGeom prst="rect">
                <a:avLst/>
              </a:prstGeom>
              <a:blipFill>
                <a:blip r:embed="rId9"/>
                <a:stretch>
                  <a:fillRect l="-1029" b="-1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766815" y="3960839"/>
                <a:ext cx="4018729" cy="59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设</m:t>
                    </m:r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&gt;1,</m:t>
                    </m:r>
                    <m:func>
                      <m:func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fName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𝑝𝑥</m:t>
                            </m:r>
                          </m:sup>
                        </m:sSup>
                      </m:e>
                    </m:func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815" y="3960839"/>
                <a:ext cx="4018729" cy="5989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026579" y="3942476"/>
                <a:ext cx="2723181" cy="579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𝑝𝑥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收敛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79" y="3942476"/>
                <a:ext cx="2723181" cy="579902"/>
              </a:xfrm>
              <a:prstGeom prst="rect">
                <a:avLst/>
              </a:prstGeom>
              <a:blipFill>
                <a:blip r:embed="rId11"/>
                <a:stretch>
                  <a:fillRect r="-2466" b="-1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40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393-4E51-4971-B0CB-4FD68DBDA418}" type="datetime11">
              <a:rPr lang="zh-CN" altLang="en-US" smtClean="0"/>
              <a:t>13:21:51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0">
                <a:hlinkClick r:id="rId2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270922" y="25874"/>
                <a:ext cx="521547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defTabSz="914400">
                  <a:defRPr/>
                </a:pPr>
                <a:r>
                  <a:rPr kumimoji="1" lang="zh-CN" altLang="en-US" b="1" dirty="0" smtClean="0">
                    <a:solidFill>
                      <a:srgbClr val="ED7D3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第五章第五节  反常积分的审敛法  </a:t>
                </a:r>
                <a14:m>
                  <m:oMath xmlns:m="http://schemas.openxmlformats.org/officeDocument/2006/math">
                    <m:r>
                      <a:rPr kumimoji="1" lang="zh-CN" altLang="en-US" b="1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𝚪</m:t>
                    </m:r>
                  </m:oMath>
                </a14:m>
                <a:r>
                  <a:rPr kumimoji="1" lang="zh-CN" altLang="en-US" b="1" dirty="0" smtClean="0">
                    <a:solidFill>
                      <a:srgbClr val="ED7D3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</a:t>
                </a:r>
                <a:endParaRPr kumimoji="1" lang="zh-CN" altLang="en-US" b="1" dirty="0">
                  <a:solidFill>
                    <a:srgbClr val="ED7D3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Text Box 10">
                <a:hlinkClick r:id="rId3" action="ppaction://hlinksldjump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922" y="25874"/>
                <a:ext cx="5215478" cy="369332"/>
              </a:xfrm>
              <a:prstGeom prst="rect">
                <a:avLst/>
              </a:prstGeom>
              <a:blipFill>
                <a:blip r:embed="rId4"/>
                <a:stretch>
                  <a:fillRect l="-935" t="-6557" b="-262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40"/>
          <p:cNvSpPr>
            <a:spLocks noChangeArrowheads="1"/>
          </p:cNvSpPr>
          <p:nvPr/>
        </p:nvSpPr>
        <p:spPr bwMode="auto">
          <a:xfrm>
            <a:off x="754539" y="471406"/>
            <a:ext cx="4191088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 smtClean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一、无穷限反常积分的审敛法</a:t>
            </a:r>
            <a:endParaRPr lang="zh-CN" altLang="en-US" sz="2400" b="1" dirty="0">
              <a:solidFill>
                <a:srgbClr val="0070C0"/>
              </a:solidFill>
              <a:latin typeface="Calibri" panose="020F0502020204030204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4154" y="1022088"/>
            <a:ext cx="1027845" cy="461665"/>
          </a:xfrm>
          <a:prstGeom prst="rect">
            <a:avLst/>
          </a:prstGeom>
          <a:gradFill flip="none" rotWithShape="1">
            <a:gsLst>
              <a:gs pos="8000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zh-CN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5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096121" y="945888"/>
                <a:ext cx="9288087" cy="1071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prstClr val="black"/>
                    </a:solidFill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,+∞)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上连续</a:t>
                </a:r>
                <a:r>
                  <a:rPr lang="zh-CN" altLang="en-US" sz="2400" dirty="0" smtClean="0">
                    <a:solidFill>
                      <a:prstClr val="black"/>
                    </a:solidFill>
                  </a:rPr>
                  <a:t>，如果反常积分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收敛，那么反常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积分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也收敛。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21" y="945888"/>
                <a:ext cx="9288087" cy="1071447"/>
              </a:xfrm>
              <a:prstGeom prst="rect">
                <a:avLst/>
              </a:prstGeom>
              <a:blipFill>
                <a:blip r:embed="rId5"/>
                <a:stretch>
                  <a:fillRect l="-1051" r="-919" b="-7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016823" y="2106352"/>
                <a:ext cx="3404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823" y="2106352"/>
                <a:ext cx="3404650" cy="461665"/>
              </a:xfrm>
              <a:prstGeom prst="rect">
                <a:avLst/>
              </a:prstGeom>
              <a:blipFill>
                <a:blip r:embed="rId6"/>
                <a:stretch>
                  <a:fillRect l="-179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653750" y="2046238"/>
                <a:ext cx="3529364" cy="581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>
                    <a:solidFill>
                      <a:srgbClr val="0000FF"/>
                    </a:solidFill>
                  </a:rPr>
                  <a:t>收敛</a:t>
                </a:r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750" y="2046238"/>
                <a:ext cx="3529364" cy="581891"/>
              </a:xfrm>
              <a:prstGeom prst="rect">
                <a:avLst/>
              </a:prstGeom>
              <a:blipFill>
                <a:blip r:embed="rId7"/>
                <a:stretch>
                  <a:fillRect r="-1727" b="-1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71999" y="2644217"/>
                <a:ext cx="7630166" cy="581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>
                    <a:solidFill>
                      <a:srgbClr val="0000FF"/>
                    </a:solidFill>
                  </a:rPr>
                  <a:t>收敛 </a:t>
                </a:r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999" y="2644217"/>
                <a:ext cx="7630166" cy="581891"/>
              </a:xfrm>
              <a:prstGeom prst="rect">
                <a:avLst/>
              </a:prstGeom>
              <a:blipFill>
                <a:blip r:embed="rId8"/>
                <a:stretch>
                  <a:fillRect b="-1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865691" y="3242196"/>
                <a:ext cx="6220293" cy="581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收敛，则称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绝对收敛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691" y="3242196"/>
                <a:ext cx="6220293" cy="581891"/>
              </a:xfrm>
              <a:prstGeom prst="rect">
                <a:avLst/>
              </a:prstGeom>
              <a:blipFill>
                <a:blip r:embed="rId9"/>
                <a:stretch>
                  <a:fillRect r="-686" b="-1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754539" y="3824087"/>
            <a:ext cx="914105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54539" y="4712451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747151" y="3840175"/>
                <a:ext cx="9481287" cy="579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判定反常积分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𝑏𝑥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的敛散性，其中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151" y="3840175"/>
                <a:ext cx="9481287" cy="579902"/>
              </a:xfrm>
              <a:prstGeom prst="rect">
                <a:avLst/>
              </a:prstGeom>
              <a:blipFill>
                <a:blip r:embed="rId10"/>
                <a:stretch>
                  <a:fillRect l="-1029" b="-1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016823" y="4753718"/>
                <a:ext cx="28295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𝑏𝑥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823" y="4753718"/>
                <a:ext cx="282955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040217" y="4693444"/>
                <a:ext cx="2378215" cy="582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收敛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17" y="4693444"/>
                <a:ext cx="2378215" cy="582211"/>
              </a:xfrm>
              <a:prstGeom prst="rect">
                <a:avLst/>
              </a:prstGeom>
              <a:blipFill>
                <a:blip r:embed="rId12"/>
                <a:stretch>
                  <a:fillRect r="-2821" b="-1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035564" y="5549022"/>
                <a:ext cx="3250762" cy="582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收敛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564" y="5549022"/>
                <a:ext cx="3250762" cy="582211"/>
              </a:xfrm>
              <a:prstGeom prst="rect">
                <a:avLst/>
              </a:prstGeom>
              <a:blipFill>
                <a:blip r:embed="rId13"/>
                <a:stretch>
                  <a:fillRect r="-1876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95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393-4E51-4971-B0CB-4FD68DBDA418}" type="datetime11">
              <a:rPr lang="zh-CN" altLang="en-US" smtClean="0"/>
              <a:t>13:21:51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0">
                <a:hlinkClick r:id="rId2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270922" y="25874"/>
                <a:ext cx="521547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defTabSz="914400">
                  <a:defRPr/>
                </a:pPr>
                <a:r>
                  <a:rPr kumimoji="1" lang="zh-CN" altLang="en-US" b="1" dirty="0" smtClean="0">
                    <a:solidFill>
                      <a:srgbClr val="ED7D3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第五章第五节  反常积分的审敛法  </a:t>
                </a:r>
                <a14:m>
                  <m:oMath xmlns:m="http://schemas.openxmlformats.org/officeDocument/2006/math">
                    <m:r>
                      <a:rPr kumimoji="1" lang="zh-CN" altLang="en-US" b="1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𝚪</m:t>
                    </m:r>
                  </m:oMath>
                </a14:m>
                <a:r>
                  <a:rPr kumimoji="1" lang="zh-CN" altLang="en-US" b="1" dirty="0" smtClean="0">
                    <a:solidFill>
                      <a:srgbClr val="ED7D3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</a:t>
                </a:r>
                <a:endParaRPr kumimoji="1" lang="zh-CN" altLang="en-US" b="1" dirty="0">
                  <a:solidFill>
                    <a:srgbClr val="ED7D3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Text Box 10">
                <a:hlinkClick r:id="rId3" action="ppaction://hlinksldjump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922" y="25874"/>
                <a:ext cx="5215478" cy="369332"/>
              </a:xfrm>
              <a:prstGeom prst="rect">
                <a:avLst/>
              </a:prstGeom>
              <a:blipFill>
                <a:blip r:embed="rId4"/>
                <a:stretch>
                  <a:fillRect l="-935" t="-6557" b="-262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40"/>
          <p:cNvSpPr>
            <a:spLocks noChangeArrowheads="1"/>
          </p:cNvSpPr>
          <p:nvPr/>
        </p:nvSpPr>
        <p:spPr bwMode="auto">
          <a:xfrm>
            <a:off x="754538" y="471406"/>
            <a:ext cx="4899009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二</a:t>
            </a:r>
            <a:r>
              <a:rPr lang="zh-CN" altLang="en-US" sz="2400" b="1" dirty="0" smtClean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、无界函数反常积分的审敛法</a:t>
            </a:r>
            <a:endParaRPr lang="zh-CN" altLang="en-US" sz="2400" b="1" dirty="0">
              <a:solidFill>
                <a:srgbClr val="0070C0"/>
              </a:solidFill>
              <a:latin typeface="Calibri" panose="020F0502020204030204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4154" y="1022088"/>
            <a:ext cx="1027845" cy="461665"/>
          </a:xfrm>
          <a:prstGeom prst="rect">
            <a:avLst/>
          </a:prstGeom>
          <a:gradFill flip="none" rotWithShape="1">
            <a:gsLst>
              <a:gs pos="8000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zh-CN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6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971999" y="1022088"/>
                <a:ext cx="9807046" cy="1558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设函数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在区间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 smtClean="0"/>
                  <a:t>上连续，且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)≥0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的瑕点。</a:t>
                </a:r>
                <a:endParaRPr lang="en-US" altLang="zh-CN" sz="2400" dirty="0" smtClean="0"/>
              </a:p>
              <a:p>
                <a:r>
                  <a:rPr lang="zh-CN" altLang="en-US" sz="2400" dirty="0">
                    <a:solidFill>
                      <a:prstClr val="black"/>
                    </a:solidFill>
                  </a:rPr>
                  <a:t>如果存在常数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sz="2400" dirty="0" smtClean="0"/>
                  <a:t>，使得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，那么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收敛。</a:t>
                </a:r>
                <a:endParaRPr lang="en-US" altLang="zh-CN" sz="2400" dirty="0" smtClean="0">
                  <a:solidFill>
                    <a:prstClr val="black"/>
                  </a:solidFill>
                </a:endParaRPr>
              </a:p>
              <a:p>
                <a:pPr lvl="0"/>
                <a:r>
                  <a:rPr lang="zh-CN" altLang="en-US" sz="2400" dirty="0">
                    <a:solidFill>
                      <a:prstClr val="black"/>
                    </a:solidFill>
                  </a:rPr>
                  <a:t>如果存在常数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，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那么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发散。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999" y="1022088"/>
                <a:ext cx="9807046" cy="1558312"/>
              </a:xfrm>
              <a:prstGeom prst="rect">
                <a:avLst/>
              </a:prstGeom>
              <a:blipFill>
                <a:blip r:embed="rId5"/>
                <a:stretch>
                  <a:fillRect l="-932" t="-2745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125451" y="2450235"/>
                <a:ext cx="5668218" cy="930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a:rPr lang="zh-CN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a:rPr lang="zh-CN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nor/>
                              </m:rPr>
                              <a:rPr lang="zh-CN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  <m:r>
                              <a:rPr lang="zh-CN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400" i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zh-CN" altLang="en-US" sz="2400" dirty="0" smtClean="0">
                    <a:solidFill>
                      <a:srgbClr val="0000FF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sz="2400" dirty="0" smtClean="0">
                    <a:solidFill>
                      <a:srgbClr val="0000FF"/>
                    </a:solidFill>
                  </a:rPr>
                  <a:t>时收敛，在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 smtClean="0">
                    <a:solidFill>
                      <a:srgbClr val="0000FF"/>
                    </a:solidFill>
                  </a:rPr>
                  <a:t>时发散</a:t>
                </a:r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451" y="2450235"/>
                <a:ext cx="5668218" cy="930063"/>
              </a:xfrm>
              <a:prstGeom prst="rect">
                <a:avLst/>
              </a:prstGeom>
              <a:blipFill>
                <a:blip r:embed="rId6"/>
                <a:stretch>
                  <a:fillRect r="-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944154" y="3494900"/>
            <a:ext cx="1027845" cy="461665"/>
          </a:xfrm>
          <a:prstGeom prst="rect">
            <a:avLst/>
          </a:prstGeom>
          <a:gradFill flip="none" rotWithShape="1">
            <a:gsLst>
              <a:gs pos="8000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zh-CN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7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71999" y="3494900"/>
                <a:ext cx="9807046" cy="2462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设函数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在区间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 smtClean="0"/>
                  <a:t>上连续，且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)≥0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的瑕点。</a:t>
                </a:r>
                <a:endParaRPr lang="en-US" altLang="zh-CN" sz="2400" dirty="0" smtClean="0"/>
              </a:p>
              <a:p>
                <a:pPr lvl="0"/>
                <a:r>
                  <a:rPr lang="zh-CN" altLang="en-US" sz="2400" dirty="0">
                    <a:solidFill>
                      <a:prstClr val="black"/>
                    </a:solidFill>
                  </a:rPr>
                  <a:t>如果存在常数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使得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&lt;+∞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，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zh-CN" altLang="en-US" sz="2400" dirty="0">
                    <a:solidFill>
                      <a:prstClr val="black"/>
                    </a:solidFill>
                  </a:rPr>
                  <a:t>那么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收敛。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zh-CN" altLang="en-US" sz="2400" dirty="0">
                    <a:solidFill>
                      <a:prstClr val="black"/>
                    </a:solidFill>
                  </a:rPr>
                  <a:t>如果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&gt;0(或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=+∞)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，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zh-CN" altLang="en-US" sz="2400" dirty="0">
                    <a:solidFill>
                      <a:prstClr val="black"/>
                    </a:solidFill>
                  </a:rPr>
                  <a:t>那么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 发散</a:t>
                </a:r>
                <a:r>
                  <a:rPr lang="zh-CN" altLang="en-US" sz="2400" dirty="0" smtClean="0">
                    <a:solidFill>
                      <a:prstClr val="black"/>
                    </a:solidFill>
                  </a:rPr>
                  <a:t>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999" y="3494900"/>
                <a:ext cx="9807046" cy="2462534"/>
              </a:xfrm>
              <a:prstGeom prst="rect">
                <a:avLst/>
              </a:prstGeom>
              <a:blipFill>
                <a:blip r:embed="rId7"/>
                <a:stretch>
                  <a:fillRect l="-932" t="-1733"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87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393-4E51-4971-B0CB-4FD68DBDA418}" type="datetime11">
              <a:rPr lang="zh-CN" altLang="en-US" smtClean="0"/>
              <a:t>13:21:51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89441" y="1177203"/>
            <a:ext cx="914105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789441" y="1885518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66816" y="1058441"/>
                <a:ext cx="5528570" cy="621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判定反常积分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的敛散性。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816" y="1058441"/>
                <a:ext cx="5528570" cy="621645"/>
              </a:xfrm>
              <a:prstGeom prst="rect">
                <a:avLst/>
              </a:prstGeom>
              <a:blipFill>
                <a:blip r:embed="rId2"/>
                <a:stretch>
                  <a:fillRect l="-1764" b="-10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66816" y="1792639"/>
                <a:ext cx="1875257" cy="657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816" y="1792639"/>
                <a:ext cx="1875257" cy="657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099241" y="1792639"/>
                <a:ext cx="1914563" cy="621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发散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241" y="1792639"/>
                <a:ext cx="1914563" cy="621645"/>
              </a:xfrm>
              <a:prstGeom prst="rect">
                <a:avLst/>
              </a:prstGeom>
              <a:blipFill>
                <a:blip r:embed="rId4"/>
                <a:stretch>
                  <a:fillRect r="-3810" b="-10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10">
                <a:hlinkClick r:id="rId5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270922" y="25874"/>
                <a:ext cx="521547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defTabSz="914400">
                  <a:defRPr/>
                </a:pPr>
                <a:r>
                  <a:rPr kumimoji="1" lang="zh-CN" altLang="en-US" b="1" dirty="0" smtClean="0">
                    <a:solidFill>
                      <a:srgbClr val="ED7D3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第五章第五节  反常积分的审敛法  </a:t>
                </a:r>
                <a14:m>
                  <m:oMath xmlns:m="http://schemas.openxmlformats.org/officeDocument/2006/math">
                    <m:r>
                      <a:rPr kumimoji="1" lang="zh-CN" altLang="en-US" b="1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𝚪</m:t>
                    </m:r>
                  </m:oMath>
                </a14:m>
                <a:r>
                  <a:rPr kumimoji="1" lang="zh-CN" altLang="en-US" b="1" dirty="0" smtClean="0">
                    <a:solidFill>
                      <a:srgbClr val="ED7D3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</a:t>
                </a:r>
                <a:endParaRPr kumimoji="1" lang="zh-CN" altLang="en-US" b="1" dirty="0">
                  <a:solidFill>
                    <a:srgbClr val="ED7D3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Text Box 10">
                <a:hlinkClick r:id="rId6" action="ppaction://hlinksldjump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922" y="25874"/>
                <a:ext cx="5215478" cy="369332"/>
              </a:xfrm>
              <a:prstGeom prst="rect">
                <a:avLst/>
              </a:prstGeom>
              <a:blipFill>
                <a:blip r:embed="rId7"/>
                <a:stretch>
                  <a:fillRect l="-935" t="-6557" b="-262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40"/>
          <p:cNvSpPr>
            <a:spLocks noChangeArrowheads="1"/>
          </p:cNvSpPr>
          <p:nvPr/>
        </p:nvSpPr>
        <p:spPr bwMode="auto">
          <a:xfrm>
            <a:off x="754538" y="471406"/>
            <a:ext cx="4899009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二</a:t>
            </a:r>
            <a:r>
              <a:rPr lang="zh-CN" altLang="en-US" sz="2400" b="1" dirty="0" smtClean="0">
                <a:solidFill>
                  <a:srgbClr val="0070C0"/>
                </a:solidFill>
                <a:latin typeface="Calibri" panose="020F0502020204030204"/>
                <a:ea typeface="楷体_GB2312" pitchFamily="49" charset="-122"/>
              </a:rPr>
              <a:t>、无界函数反常积分的审敛法</a:t>
            </a:r>
            <a:endParaRPr lang="zh-CN" altLang="en-US" sz="2400" b="1" dirty="0">
              <a:solidFill>
                <a:srgbClr val="0070C0"/>
              </a:solidFill>
              <a:latin typeface="Calibri" panose="020F0502020204030204"/>
              <a:ea typeface="楷体_GB2312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9441" y="2892932"/>
            <a:ext cx="914105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7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89441" y="3602967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766816" y="2774170"/>
                <a:ext cx="8812694" cy="699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判定反常积分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)(1−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sz="2400" dirty="0" smtClean="0"/>
                  <a:t>,</a:t>
                </a:r>
                <a:r>
                  <a:rPr lang="en-US" altLang="zh-CN" sz="2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zh-CN" altLang="en-US" sz="2400" dirty="0" smtClean="0"/>
                  <a:t>的敛散性。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816" y="2774170"/>
                <a:ext cx="8812694" cy="699743"/>
              </a:xfrm>
              <a:prstGeom prst="rect">
                <a:avLst/>
              </a:prstGeom>
              <a:blipFill>
                <a:blip r:embed="rId8"/>
                <a:stretch>
                  <a:fillRect l="-1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766815" y="3510088"/>
                <a:ext cx="5322243" cy="694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)(1−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rad>
                          </m:den>
                        </m:f>
                      </m:e>
                    </m:func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815" y="3510088"/>
                <a:ext cx="5322243" cy="6947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579861" y="3483927"/>
                <a:ext cx="3483133" cy="699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)(1−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收敛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861" y="3483927"/>
                <a:ext cx="3483133" cy="699743"/>
              </a:xfrm>
              <a:prstGeom prst="rect">
                <a:avLst/>
              </a:prstGeom>
              <a:blipFill>
                <a:blip r:embed="rId10"/>
                <a:stretch>
                  <a:fillRect r="-1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89441" y="4496867"/>
            <a:ext cx="914105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8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766816" y="4378105"/>
                <a:ext cx="8812694" cy="657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判定反常积分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的敛散性。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816" y="4378105"/>
                <a:ext cx="8812694" cy="657424"/>
              </a:xfrm>
              <a:prstGeom prst="rect">
                <a:avLst/>
              </a:prstGeom>
              <a:blipFill>
                <a:blip r:embed="rId11"/>
                <a:stretch>
                  <a:fillRect l="-1107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789441" y="5174029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703546" y="5035529"/>
                <a:ext cx="2959977" cy="855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46" y="5035529"/>
                <a:ext cx="2959977" cy="8552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998598" y="5196444"/>
                <a:ext cx="2481705" cy="657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收敛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598" y="5196444"/>
                <a:ext cx="2481705" cy="657424"/>
              </a:xfrm>
              <a:prstGeom prst="rect">
                <a:avLst/>
              </a:prstGeom>
              <a:blipFill>
                <a:blip r:embed="rId13"/>
                <a:stretch>
                  <a:fillRect r="-2703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3090366" y="5256925"/>
            <a:ext cx="3426943" cy="513580"/>
            <a:chOff x="7253409" y="5570698"/>
            <a:chExt cx="2675467" cy="51358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7253409" y="5570698"/>
              <a:ext cx="2675467" cy="513579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7253409" y="5570698"/>
              <a:ext cx="2675467" cy="51358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703546" y="5956177"/>
                <a:ext cx="3000180" cy="729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46" y="5956177"/>
                <a:ext cx="3000180" cy="7296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900666" y="6014783"/>
                <a:ext cx="2679195" cy="671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收敛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66" y="6014783"/>
                <a:ext cx="2679195" cy="671081"/>
              </a:xfrm>
              <a:prstGeom prst="rect">
                <a:avLst/>
              </a:prstGeom>
              <a:blipFill>
                <a:blip r:embed="rId15"/>
                <a:stretch>
                  <a:fillRect r="-2506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8097805" y="6024544"/>
                <a:ext cx="2481705" cy="657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收敛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05" y="6024544"/>
                <a:ext cx="2481705" cy="657424"/>
              </a:xfrm>
              <a:prstGeom prst="rect">
                <a:avLst/>
              </a:prstGeom>
              <a:blipFill>
                <a:blip r:embed="rId16"/>
                <a:stretch>
                  <a:fillRect r="-2948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8334390" y="519644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FF0000"/>
                </a:solidFill>
              </a:rPr>
              <a:t>绝对收敛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818010" y="5098363"/>
                <a:ext cx="1804918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f>
                      <m:f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 smtClean="0"/>
                  <a:t>可能小于</a:t>
                </a:r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010" y="5098363"/>
                <a:ext cx="1804918" cy="615874"/>
              </a:xfrm>
              <a:prstGeom prst="rect">
                <a:avLst/>
              </a:prstGeom>
              <a:blipFill>
                <a:blip r:embed="rId17"/>
                <a:stretch>
                  <a:fillRect r="-2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16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/>
      <p:bldP spid="18" grpId="0" animBg="1"/>
      <p:bldP spid="19" grpId="0"/>
      <p:bldP spid="20" grpId="0"/>
      <p:bldP spid="24" grpId="0"/>
      <p:bldP spid="25" grpId="0"/>
      <p:bldP spid="26" grpId="0"/>
      <p:bldP spid="27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393-4E51-4971-B0CB-4FD68DBDA418}" type="datetime11">
              <a:rPr lang="zh-CN" altLang="en-US" smtClean="0"/>
              <a:t>13:21:51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0">
                <a:hlinkClick r:id="rId2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270922" y="25874"/>
                <a:ext cx="521547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defTabSz="914400">
                  <a:defRPr/>
                </a:pPr>
                <a:r>
                  <a:rPr kumimoji="1" lang="zh-CN" altLang="en-US" b="1" dirty="0" smtClean="0">
                    <a:solidFill>
                      <a:srgbClr val="ED7D3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第五章第五节  反常积分的审敛法  </a:t>
                </a:r>
                <a14:m>
                  <m:oMath xmlns:m="http://schemas.openxmlformats.org/officeDocument/2006/math">
                    <m:r>
                      <a:rPr kumimoji="1" lang="zh-CN" altLang="en-US" b="1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𝚪</m:t>
                    </m:r>
                  </m:oMath>
                </a14:m>
                <a:r>
                  <a:rPr kumimoji="1" lang="zh-CN" altLang="en-US" b="1" dirty="0" smtClean="0">
                    <a:solidFill>
                      <a:srgbClr val="ED7D3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</a:t>
                </a:r>
                <a:endParaRPr kumimoji="1" lang="zh-CN" altLang="en-US" b="1" dirty="0">
                  <a:solidFill>
                    <a:srgbClr val="ED7D3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Text Box 10">
                <a:hlinkClick r:id="rId3" action="ppaction://hlinksldjump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922" y="25874"/>
                <a:ext cx="5215478" cy="369332"/>
              </a:xfrm>
              <a:prstGeom prst="rect">
                <a:avLst/>
              </a:prstGeom>
              <a:blipFill>
                <a:blip r:embed="rId4"/>
                <a:stretch>
                  <a:fillRect l="-935" t="-6557" b="-262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40"/>
              <p:cNvSpPr>
                <a:spLocks noChangeArrowheads="1"/>
              </p:cNvSpPr>
              <p:nvPr/>
            </p:nvSpPr>
            <p:spPr bwMode="auto">
              <a:xfrm>
                <a:off x="754538" y="471406"/>
                <a:ext cx="4899009" cy="474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0033CC"/>
                    </a:solidFill>
                  </a14:hiddenFill>
                </a:ext>
                <a:ext uri="{91240B29-F687-4F45-9708-019B960494DF}">
                  <a14:hiddenLine w="76200" cmpd="tri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algn="l" defTabSz="914400">
                  <a:defRPr/>
                </a:pPr>
                <a:r>
                  <a:rPr lang="zh-CN" altLang="en-US" sz="2400" b="1" dirty="0" smtClean="0">
                    <a:solidFill>
                      <a:srgbClr val="0070C0"/>
                    </a:solidFill>
                    <a:latin typeface="Calibri" panose="020F0502020204030204"/>
                    <a:ea typeface="楷体_GB2312" pitchFamily="49" charset="-122"/>
                  </a:rPr>
                  <a:t>三、</a:t>
                </a:r>
                <a14:m>
                  <m:oMath xmlns:m="http://schemas.openxmlformats.org/officeDocument/2006/math">
                    <m:r>
                      <a:rPr lang="zh-CN" altLang="en-US" sz="24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𝚪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Calibri" panose="020F0502020204030204"/>
                    <a:ea typeface="楷体_GB2312" pitchFamily="49" charset="-122"/>
                  </a:rPr>
                  <a:t>函数</a:t>
                </a:r>
              </a:p>
            </p:txBody>
          </p:sp>
        </mc:Choice>
        <mc:Fallback xmlns="">
          <p:sp>
            <p:nvSpPr>
              <p:cNvPr id="4" name="Rectangle 4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538" y="471406"/>
                <a:ext cx="4899009" cy="474482"/>
              </a:xfrm>
              <a:prstGeom prst="rect">
                <a:avLst/>
              </a:prstGeom>
              <a:blipFill>
                <a:blip r:embed="rId5"/>
                <a:stretch>
                  <a:fillRect l="-1993" t="-12821" b="-230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33CC"/>
                    </a:solidFill>
                  </a14:hiddenFill>
                </a:ext>
                <a:ext uri="{91240B29-F687-4F45-9708-019B960494DF}">
                  <a14:hiddenLine xmlns:a14="http://schemas.microsoft.com/office/drawing/2010/main" w="76200" cmpd="tri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14406" y="1022088"/>
                <a:ext cx="4563622" cy="582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𝚪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𝒔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406" y="1022088"/>
                <a:ext cx="4563622" cy="5822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71176" y="1732460"/>
                <a:ext cx="44075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prstClr val="black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 smtClean="0"/>
                  <a:t>时，</a:t>
                </a:r>
                <a:r>
                  <a:rPr lang="en-US" altLang="zh-CN" sz="2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 smtClean="0"/>
                  <a:t>为瑕点。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176" y="1732460"/>
                <a:ext cx="4407553" cy="461665"/>
              </a:xfrm>
              <a:prstGeom prst="rect">
                <a:avLst/>
              </a:prstGeom>
              <a:blipFill>
                <a:blip r:embed="rId7"/>
                <a:stretch>
                  <a:fillRect l="-2213" t="-9211" r="-110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14406" y="2194125"/>
                <a:ext cx="2675861" cy="593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406" y="2194125"/>
                <a:ext cx="2675861" cy="5931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867400" y="2207399"/>
                <a:ext cx="2923429" cy="579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207399"/>
                <a:ext cx="2923429" cy="5799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206722" y="2980697"/>
                <a:ext cx="5408212" cy="589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prstClr val="black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&lt;1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  <m:func>
                      <m:func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func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22" y="2980697"/>
                <a:ext cx="5408212" cy="589777"/>
              </a:xfrm>
              <a:prstGeom prst="rect">
                <a:avLst/>
              </a:prstGeom>
              <a:blipFill>
                <a:blip r:embed="rId10"/>
                <a:stretch>
                  <a:fillRect l="-1804" t="-5155" b="-4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211701" y="3044752"/>
                <a:ext cx="10347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收敛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701" y="3044752"/>
                <a:ext cx="1034707" cy="461665"/>
              </a:xfrm>
              <a:prstGeom prst="rect">
                <a:avLst/>
              </a:prstGeom>
              <a:blipFill>
                <a:blip r:embed="rId11"/>
                <a:stretch>
                  <a:fillRect l="-1176" t="-9211" r="-823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201935" y="3570474"/>
                <a:ext cx="1520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prstClr val="black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935" y="3570474"/>
                <a:ext cx="1520866" cy="461665"/>
              </a:xfrm>
              <a:prstGeom prst="rect">
                <a:avLst/>
              </a:prstGeom>
              <a:blipFill>
                <a:blip r:embed="rId12"/>
                <a:stretch>
                  <a:fillRect l="-6000" t="-9333" r="-24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978863" y="3573356"/>
                <a:ext cx="16502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为定积分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63" y="3573356"/>
                <a:ext cx="1650260" cy="461665"/>
              </a:xfrm>
              <a:prstGeom prst="rect">
                <a:avLst/>
              </a:prstGeom>
              <a:blipFill>
                <a:blip r:embed="rId13"/>
                <a:stretch>
                  <a:fillRect l="-1111" t="-9211" r="-481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193407" y="4168198"/>
                <a:ext cx="2986074" cy="5805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+∞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func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07" y="4168198"/>
                <a:ext cx="2986074" cy="580544"/>
              </a:xfrm>
              <a:prstGeom prst="rect">
                <a:avLst/>
              </a:prstGeom>
              <a:blipFill>
                <a:blip r:embed="rId14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743321" y="4227637"/>
                <a:ext cx="10347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收敛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21" y="4227637"/>
                <a:ext cx="1034707" cy="461665"/>
              </a:xfrm>
              <a:prstGeom prst="rect">
                <a:avLst/>
              </a:prstGeom>
              <a:blipFill>
                <a:blip r:embed="rId15"/>
                <a:stretch>
                  <a:fillRect l="-1176" t="-9333" r="-8824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371176" y="4944240"/>
                <a:ext cx="6073522" cy="582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prstClr val="black"/>
                    </a:solidFill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 smtClean="0"/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Γ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收敛。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176" y="4944240"/>
                <a:ext cx="6073522" cy="582211"/>
              </a:xfrm>
              <a:prstGeom prst="rect">
                <a:avLst/>
              </a:prstGeom>
              <a:blipFill>
                <a:blip r:embed="rId16"/>
                <a:stretch>
                  <a:fillRect l="-1606" r="-602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7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393-4E51-4971-B0CB-4FD68DBDA418}" type="datetime11">
              <a:rPr lang="zh-CN" altLang="en-US" smtClean="0"/>
              <a:t>13:21:51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0">
                <a:hlinkClick r:id="rId2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270922" y="25874"/>
                <a:ext cx="521547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defTabSz="914400">
                  <a:defRPr/>
                </a:pPr>
                <a:r>
                  <a:rPr kumimoji="1" lang="zh-CN" altLang="en-US" b="1" dirty="0" smtClean="0">
                    <a:solidFill>
                      <a:srgbClr val="ED7D3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第五章第五节  反常积分的审敛法  </a:t>
                </a:r>
                <a14:m>
                  <m:oMath xmlns:m="http://schemas.openxmlformats.org/officeDocument/2006/math">
                    <m:r>
                      <a:rPr kumimoji="1" lang="zh-CN" altLang="en-US" b="1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𝚪</m:t>
                    </m:r>
                  </m:oMath>
                </a14:m>
                <a:r>
                  <a:rPr kumimoji="1" lang="zh-CN" altLang="en-US" b="1" dirty="0" smtClean="0">
                    <a:solidFill>
                      <a:srgbClr val="ED7D3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</a:t>
                </a:r>
                <a:endParaRPr kumimoji="1" lang="zh-CN" altLang="en-US" b="1" dirty="0">
                  <a:solidFill>
                    <a:srgbClr val="ED7D3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Text Box 10">
                <a:hlinkClick r:id="rId3" action="ppaction://hlinksldjump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922" y="25874"/>
                <a:ext cx="5215478" cy="369332"/>
              </a:xfrm>
              <a:prstGeom prst="rect">
                <a:avLst/>
              </a:prstGeom>
              <a:blipFill>
                <a:blip r:embed="rId4"/>
                <a:stretch>
                  <a:fillRect l="-935" t="-6557" b="-262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40"/>
              <p:cNvSpPr>
                <a:spLocks noChangeArrowheads="1"/>
              </p:cNvSpPr>
              <p:nvPr/>
            </p:nvSpPr>
            <p:spPr bwMode="auto">
              <a:xfrm>
                <a:off x="754538" y="471406"/>
                <a:ext cx="4899009" cy="474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0033CC"/>
                    </a:solidFill>
                  </a14:hiddenFill>
                </a:ext>
                <a:ext uri="{91240B29-F687-4F45-9708-019B960494DF}">
                  <a14:hiddenLine w="76200" cmpd="tri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algn="l" defTabSz="914400">
                  <a:defRPr/>
                </a:pPr>
                <a:r>
                  <a:rPr lang="zh-CN" altLang="en-US" sz="2400" b="1" dirty="0" smtClean="0">
                    <a:solidFill>
                      <a:srgbClr val="0070C0"/>
                    </a:solidFill>
                    <a:latin typeface="Calibri" panose="020F0502020204030204"/>
                    <a:ea typeface="楷体_GB2312" pitchFamily="49" charset="-122"/>
                  </a:rPr>
                  <a:t>三、</a:t>
                </a:r>
                <a14:m>
                  <m:oMath xmlns:m="http://schemas.openxmlformats.org/officeDocument/2006/math">
                    <m:r>
                      <a:rPr lang="zh-CN" altLang="en-US" sz="24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𝚪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Calibri" panose="020F0502020204030204"/>
                    <a:ea typeface="楷体_GB2312" pitchFamily="49" charset="-122"/>
                  </a:rPr>
                  <a:t>函数</a:t>
                </a:r>
              </a:p>
            </p:txBody>
          </p:sp>
        </mc:Choice>
        <mc:Fallback xmlns="">
          <p:sp>
            <p:nvSpPr>
              <p:cNvPr id="4" name="Rectangle 4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538" y="471406"/>
                <a:ext cx="4899009" cy="474482"/>
              </a:xfrm>
              <a:prstGeom prst="rect">
                <a:avLst/>
              </a:prstGeom>
              <a:blipFill>
                <a:blip r:embed="rId5"/>
                <a:stretch>
                  <a:fillRect l="-1993" t="-12821" b="-230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33CC"/>
                    </a:solidFill>
                  </a14:hiddenFill>
                </a:ext>
                <a:ext uri="{91240B29-F687-4F45-9708-019B960494DF}">
                  <a14:hiddenLine xmlns:a14="http://schemas.microsoft.com/office/drawing/2010/main" w="76200" cmpd="tri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23413" y="945888"/>
                <a:ext cx="18886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Γ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ea typeface="楷体_GB2312" pitchFamily="49" charset="-122"/>
                  </a:rPr>
                  <a:t>函数的性质</a:t>
                </a:r>
                <a:endParaRPr lang="zh-CN" altLang="en-US" sz="24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413" y="945888"/>
                <a:ext cx="1888659" cy="461665"/>
              </a:xfrm>
              <a:prstGeom prst="rect">
                <a:avLst/>
              </a:prstGeom>
              <a:blipFill>
                <a:blip r:embed="rId6"/>
                <a:stretch>
                  <a:fillRect l="-645" t="-15789" r="-4194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52794" y="1420370"/>
                <a:ext cx="40872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r>
                  <a:rPr lang="en-US" altLang="zh-CN" sz="2400" b="0" dirty="0" smtClean="0">
                    <a:solidFill>
                      <a:schemeClr val="tx1"/>
                    </a:solidFill>
                    <a:ea typeface="楷体_GB2312" pitchFamily="49" charset="-122"/>
                  </a:rPr>
                  <a:t>1</a:t>
                </a:r>
                <a:r>
                  <a:rPr lang="zh-CN" altLang="en-US" sz="2400" b="0" dirty="0" smtClean="0">
                    <a:solidFill>
                      <a:schemeClr val="tx1"/>
                    </a:solidFill>
                    <a:ea typeface="楷体_GB2312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递推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ea typeface="楷体_GB2312" pitchFamily="49" charset="-122"/>
                  </a:rPr>
                  <a:t>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Γ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𝑠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+1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𝑠</m:t>
                    </m:r>
                    <m:r>
                      <m:rPr>
                        <m:sty m:val="p"/>
                      </m:rP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Γ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𝑠</m:t>
                        </m:r>
                      </m:e>
                    </m:d>
                  </m:oMath>
                </a14:m>
                <a:endParaRPr lang="zh-CN" altLang="en-US" sz="24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794" y="1420370"/>
                <a:ext cx="4087273" cy="461665"/>
              </a:xfrm>
              <a:prstGeom prst="rect">
                <a:avLst/>
              </a:prstGeom>
              <a:blipFill>
                <a:blip r:embed="rId7"/>
                <a:stretch>
                  <a:fillRect l="-2235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44952" y="2028129"/>
                <a:ext cx="3493970" cy="582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Γ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𝑠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+1</m:t>
                        </m:r>
                      </m:e>
                    </m:d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952" y="2028129"/>
                <a:ext cx="3493970" cy="5822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214114" y="2028128"/>
                <a:ext cx="6014275" cy="582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=−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𝑠</m:t>
                    </m:r>
                    <m:r>
                      <m:rPr>
                        <m:sty m:val="p"/>
                      </m:rP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Γ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14" y="2028128"/>
                <a:ext cx="6014275" cy="5822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803497" y="2610341"/>
                <a:ext cx="14141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Γ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497" y="2610341"/>
                <a:ext cx="141417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217667" y="2610340"/>
                <a:ext cx="14141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Γ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667" y="2610340"/>
                <a:ext cx="141417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631837" y="2610339"/>
                <a:ext cx="14141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Γ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837" y="2610339"/>
                <a:ext cx="141417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348424" y="2610339"/>
                <a:ext cx="516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424" y="2610339"/>
                <a:ext cx="51648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374080" y="2610339"/>
                <a:ext cx="20515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Γ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𝑛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!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080" y="2610339"/>
                <a:ext cx="205158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452794" y="3072004"/>
                <a:ext cx="36767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r>
                  <a:rPr lang="en-US" altLang="zh-CN" sz="2400" b="0" dirty="0" smtClean="0">
                    <a:solidFill>
                      <a:schemeClr val="tx1"/>
                    </a:solidFill>
                    <a:ea typeface="楷体_GB2312" pitchFamily="49" charset="-122"/>
                  </a:rPr>
                  <a:t>2</a:t>
                </a:r>
                <a:r>
                  <a:rPr lang="zh-CN" altLang="en-US" sz="2400" b="0" dirty="0" smtClean="0">
                    <a:solidFill>
                      <a:schemeClr val="tx1"/>
                    </a:solidFill>
                    <a:ea typeface="楷体_GB2312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𝑠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时</m:t>
                    </m:r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Γ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+∞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794" y="3072004"/>
                <a:ext cx="3676712" cy="461665"/>
              </a:xfrm>
              <a:prstGeom prst="rect">
                <a:avLst/>
              </a:prstGeom>
              <a:blipFill>
                <a:blip r:embed="rId15"/>
                <a:stretch>
                  <a:fillRect l="-2488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452794" y="3654215"/>
                <a:ext cx="5227137" cy="584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r>
                  <a:rPr lang="en-US" altLang="zh-CN" sz="2400" b="0" dirty="0" smtClean="0">
                    <a:solidFill>
                      <a:schemeClr val="tx1"/>
                    </a:solidFill>
                    <a:ea typeface="楷体_GB2312" pitchFamily="49" charset="-122"/>
                  </a:rPr>
                  <a:t>3</a:t>
                </a:r>
                <a:r>
                  <a:rPr lang="zh-CN" altLang="en-US" sz="2400" b="0" dirty="0" smtClean="0">
                    <a:solidFill>
                      <a:schemeClr val="tx1"/>
                    </a:solidFill>
                    <a:ea typeface="楷体_GB2312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0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&lt;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𝑠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&lt;1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时，</m:t>
                    </m:r>
                    <m:r>
                      <m:rPr>
                        <m:sty m:val="p"/>
                      </m:rP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Γ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𝑠</m:t>
                        </m:r>
                      </m:e>
                    </m:d>
                    <m:r>
                      <m:rPr>
                        <m:sty m:val="p"/>
                      </m:rP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Γ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1−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zh-CN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zh-CN" altLang="en-US" sz="24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794" y="3654215"/>
                <a:ext cx="5227137" cy="584263"/>
              </a:xfrm>
              <a:prstGeom prst="rect">
                <a:avLst/>
              </a:prstGeom>
              <a:blipFill>
                <a:blip r:embed="rId16"/>
                <a:stretch>
                  <a:fillRect l="-1748" t="-6250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444643" y="4261973"/>
                <a:ext cx="3093539" cy="582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r>
                  <a:rPr lang="en-US" altLang="zh-CN" sz="2400" dirty="0" smtClean="0">
                    <a:ea typeface="楷体_GB2312" pitchFamily="49" charset="-122"/>
                  </a:rPr>
                  <a:t>4</a:t>
                </a:r>
                <a:r>
                  <a:rPr lang="zh-CN" altLang="en-US" sz="2400" b="0" dirty="0" smtClean="0">
                    <a:solidFill>
                      <a:schemeClr val="tx1"/>
                    </a:solidFill>
                    <a:ea typeface="楷体_GB2312" pitchFamily="49" charset="-122"/>
                  </a:rPr>
                  <a:t>、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zh-CN" altLang="en-US" sz="2400" dirty="0">
                            <a:ea typeface="楷体_GB2312" pitchFamily="49" charset="-122"/>
                          </a:rPr>
                          <m:t> </m:t>
                        </m:r>
                      </m:e>
                    </m:rad>
                  </m:oMath>
                </a14:m>
                <a:endParaRPr lang="zh-CN" altLang="en-US" sz="24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643" y="4261973"/>
                <a:ext cx="3093539" cy="582211"/>
              </a:xfrm>
              <a:prstGeom prst="rect">
                <a:avLst/>
              </a:prstGeom>
              <a:blipFill>
                <a:blip r:embed="rId17"/>
                <a:stretch>
                  <a:fillRect l="-3156" t="-1042" b="-14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824737" y="4820689"/>
                <a:ext cx="3251339" cy="582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Γ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37" y="4820689"/>
                <a:ext cx="3251339" cy="5822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338922" y="4865008"/>
                <a:ext cx="11533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922" y="4865008"/>
                <a:ext cx="1153329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844952" y="5326673"/>
                <a:ext cx="6800003" cy="582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Γ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𝑢𝑑𝑢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952" y="5326673"/>
                <a:ext cx="6800003" cy="58221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821854" y="5885389"/>
                <a:ext cx="6577763" cy="84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Γ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=2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Γ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m:rPr>
                            <m:sty m:val="p"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Γ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ra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rad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54" y="5885389"/>
                <a:ext cx="6577763" cy="84388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06" name="Text Box 670"/>
          <p:cNvSpPr txBox="1">
            <a:spLocks noChangeArrowheads="1"/>
          </p:cNvSpPr>
          <p:nvPr/>
        </p:nvSpPr>
        <p:spPr bwMode="auto">
          <a:xfrm>
            <a:off x="1848464" y="1054562"/>
            <a:ext cx="9003071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indent="-900000" fontAlgn="t">
              <a:lnSpc>
                <a:spcPct val="11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(1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根据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问题的具体情况，选取一个变量例如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为积分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变量，并确定它的变化区间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</p:txBody>
      </p:sp>
      <p:sp>
        <p:nvSpPr>
          <p:cNvPr id="143007" name="Text Box 671"/>
          <p:cNvSpPr txBox="1">
            <a:spLocks noChangeArrowheads="1"/>
          </p:cNvSpPr>
          <p:nvPr/>
        </p:nvSpPr>
        <p:spPr bwMode="auto">
          <a:xfrm>
            <a:off x="1787013" y="2269737"/>
            <a:ext cx="9430774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设想把区间分成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个小区间，取其中任一小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区间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并记为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x,x+dx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，求出相应于这小区间的部分量</a:t>
            </a:r>
            <a:r>
              <a:rPr lang="el-GR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Δ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近似值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____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微分表达式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010" name="Text Box 674"/>
          <p:cNvSpPr txBox="1">
            <a:spLocks noChangeArrowheads="1"/>
          </p:cNvSpPr>
          <p:nvPr/>
        </p:nvSpPr>
        <p:spPr bwMode="auto">
          <a:xfrm>
            <a:off x="1787013" y="3890304"/>
            <a:ext cx="9510252" cy="4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以所求量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的元素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dx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为被积表达式，在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区间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a,b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上作定积分，得，</a:t>
            </a:r>
          </a:p>
        </p:txBody>
      </p:sp>
      <p:sp>
        <p:nvSpPr>
          <p:cNvPr id="143011" name="Text Box 675"/>
          <p:cNvSpPr txBox="1">
            <a:spLocks noChangeArrowheads="1"/>
          </p:cNvSpPr>
          <p:nvPr/>
        </p:nvSpPr>
        <p:spPr bwMode="auto">
          <a:xfrm>
            <a:off x="2207744" y="4964907"/>
            <a:ext cx="3659656" cy="4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即为所求量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的积分表达式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3013" name="Text Box 677"/>
          <p:cNvSpPr txBox="1">
            <a:spLocks noChangeArrowheads="1"/>
          </p:cNvSpPr>
          <p:nvPr/>
        </p:nvSpPr>
        <p:spPr bwMode="auto">
          <a:xfrm>
            <a:off x="1787013" y="5804560"/>
            <a:ext cx="3260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这个方法称为</a:t>
            </a:r>
            <a:r>
              <a:rPr lang="zh-CN" altLang="en-US" sz="28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元素法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6784-B8A9-4B35-9D65-A9770B01641F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13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27580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定积分的元素法</a:t>
            </a:r>
          </a:p>
        </p:txBody>
      </p:sp>
      <p:sp>
        <p:nvSpPr>
          <p:cNvPr id="14" name="Rectangle 440"/>
          <p:cNvSpPr>
            <a:spLocks noChangeArrowheads="1"/>
          </p:cNvSpPr>
          <p:nvPr/>
        </p:nvSpPr>
        <p:spPr bwMode="auto">
          <a:xfrm>
            <a:off x="754537" y="471406"/>
            <a:ext cx="5595463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二、利用元素法化为定积分的一般步骤：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662930" y="3239276"/>
                <a:ext cx="20772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  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nor/>
                        </m:rP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930" y="3239276"/>
                <a:ext cx="2077235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600123" y="4296569"/>
                <a:ext cx="2202847" cy="60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123" y="4296569"/>
                <a:ext cx="2202847" cy="6012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006" grpId="0" build="p"/>
      <p:bldP spid="143007" grpId="0" build="p"/>
      <p:bldP spid="143010" grpId="0" build="p"/>
      <p:bldP spid="143011" grpId="0"/>
      <p:bldP spid="143013" grpId="0"/>
      <p:bldP spid="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3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50532" y="1228627"/>
            <a:ext cx="731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定积分在几何学上的应用</a:t>
            </a:r>
          </a:p>
        </p:txBody>
      </p:sp>
      <p:sp>
        <p:nvSpPr>
          <p:cNvPr id="190474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568350" y="2666342"/>
            <a:ext cx="673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 平面图形的面积  </a:t>
            </a:r>
          </a:p>
        </p:txBody>
      </p:sp>
      <p:sp>
        <p:nvSpPr>
          <p:cNvPr id="190475" name="Rectangle 11">
            <a:hlinkClick r:id="rId3"/>
          </p:cNvPr>
          <p:cNvSpPr>
            <a:spLocks noChangeArrowheads="1"/>
          </p:cNvSpPr>
          <p:nvPr/>
        </p:nvSpPr>
        <p:spPr bwMode="auto">
          <a:xfrm>
            <a:off x="3566763" y="3368017"/>
            <a:ext cx="704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 体积</a:t>
            </a:r>
          </a:p>
        </p:txBody>
      </p:sp>
      <p:sp>
        <p:nvSpPr>
          <p:cNvPr id="190476" name="Text Box 12">
            <a:hlinkClick r:id="rId4"/>
          </p:cNvPr>
          <p:cNvSpPr txBox="1">
            <a:spLocks noChangeArrowheads="1"/>
          </p:cNvSpPr>
          <p:nvPr/>
        </p:nvSpPr>
        <p:spPr bwMode="auto">
          <a:xfrm>
            <a:off x="3762025" y="4023656"/>
            <a:ext cx="7607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 平面曲线的弧长 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10F3-E4A7-41EF-A272-CB64D8121EAC}" type="datetime11">
              <a:rPr lang="zh-CN" altLang="en-US" smtClean="0"/>
              <a:t>13:21:50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909259" y="1676449"/>
            <a:ext cx="4892604" cy="3624764"/>
            <a:chOff x="1863374" y="3050013"/>
            <a:chExt cx="3412747" cy="2676100"/>
          </a:xfrm>
        </p:grpSpPr>
        <p:grpSp>
          <p:nvGrpSpPr>
            <p:cNvPr id="29" name="组合 28"/>
            <p:cNvGrpSpPr/>
            <p:nvPr/>
          </p:nvGrpSpPr>
          <p:grpSpPr>
            <a:xfrm>
              <a:off x="1863374" y="3050013"/>
              <a:ext cx="3412747" cy="2676100"/>
              <a:chOff x="1863374" y="3050013"/>
              <a:chExt cx="3412747" cy="2676100"/>
            </a:xfrm>
          </p:grpSpPr>
          <p:sp>
            <p:nvSpPr>
              <p:cNvPr id="51" name="Freeform 14"/>
              <p:cNvSpPr>
                <a:spLocks/>
              </p:cNvSpPr>
              <p:nvPr/>
            </p:nvSpPr>
            <p:spPr bwMode="auto">
              <a:xfrm>
                <a:off x="2525782" y="3354185"/>
                <a:ext cx="1776413" cy="1360487"/>
              </a:xfrm>
              <a:custGeom>
                <a:avLst/>
                <a:gdLst>
                  <a:gd name="T0" fmla="*/ 10 w 1119"/>
                  <a:gd name="T1" fmla="*/ 129 h 857"/>
                  <a:gd name="T2" fmla="*/ 18 w 1119"/>
                  <a:gd name="T3" fmla="*/ 729 h 857"/>
                  <a:gd name="T4" fmla="*/ 66 w 1119"/>
                  <a:gd name="T5" fmla="*/ 745 h 857"/>
                  <a:gd name="T6" fmla="*/ 138 w 1119"/>
                  <a:gd name="T7" fmla="*/ 801 h 857"/>
                  <a:gd name="T8" fmla="*/ 890 w 1119"/>
                  <a:gd name="T9" fmla="*/ 777 h 857"/>
                  <a:gd name="T10" fmla="*/ 954 w 1119"/>
                  <a:gd name="T11" fmla="*/ 737 h 857"/>
                  <a:gd name="T12" fmla="*/ 1002 w 1119"/>
                  <a:gd name="T13" fmla="*/ 705 h 857"/>
                  <a:gd name="T14" fmla="*/ 1074 w 1119"/>
                  <a:gd name="T15" fmla="*/ 617 h 857"/>
                  <a:gd name="T16" fmla="*/ 1090 w 1119"/>
                  <a:gd name="T17" fmla="*/ 593 h 857"/>
                  <a:gd name="T18" fmla="*/ 1114 w 1119"/>
                  <a:gd name="T19" fmla="*/ 577 h 857"/>
                  <a:gd name="T20" fmla="*/ 1106 w 1119"/>
                  <a:gd name="T21" fmla="*/ 9 h 857"/>
                  <a:gd name="T22" fmla="*/ 922 w 1119"/>
                  <a:gd name="T23" fmla="*/ 25 h 857"/>
                  <a:gd name="T24" fmla="*/ 874 w 1119"/>
                  <a:gd name="T25" fmla="*/ 57 h 857"/>
                  <a:gd name="T26" fmla="*/ 634 w 1119"/>
                  <a:gd name="T27" fmla="*/ 113 h 857"/>
                  <a:gd name="T28" fmla="*/ 386 w 1119"/>
                  <a:gd name="T29" fmla="*/ 169 h 857"/>
                  <a:gd name="T30" fmla="*/ 146 w 1119"/>
                  <a:gd name="T31" fmla="*/ 169 h 857"/>
                  <a:gd name="T32" fmla="*/ 10 w 1119"/>
                  <a:gd name="T33" fmla="*/ 129 h 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9" h="857">
                    <a:moveTo>
                      <a:pt x="10" y="129"/>
                    </a:moveTo>
                    <a:cubicBezTo>
                      <a:pt x="13" y="329"/>
                      <a:pt x="0" y="530"/>
                      <a:pt x="18" y="729"/>
                    </a:cubicBezTo>
                    <a:cubicBezTo>
                      <a:pt x="20" y="746"/>
                      <a:pt x="52" y="736"/>
                      <a:pt x="66" y="745"/>
                    </a:cubicBezTo>
                    <a:cubicBezTo>
                      <a:pt x="123" y="783"/>
                      <a:pt x="100" y="763"/>
                      <a:pt x="138" y="801"/>
                    </a:cubicBezTo>
                    <a:cubicBezTo>
                      <a:pt x="378" y="798"/>
                      <a:pt x="651" y="857"/>
                      <a:pt x="890" y="777"/>
                    </a:cubicBezTo>
                    <a:cubicBezTo>
                      <a:pt x="915" y="739"/>
                      <a:pt x="897" y="756"/>
                      <a:pt x="954" y="737"/>
                    </a:cubicBezTo>
                    <a:cubicBezTo>
                      <a:pt x="972" y="731"/>
                      <a:pt x="1002" y="705"/>
                      <a:pt x="1002" y="705"/>
                    </a:cubicBezTo>
                    <a:cubicBezTo>
                      <a:pt x="1027" y="667"/>
                      <a:pt x="1038" y="641"/>
                      <a:pt x="1074" y="617"/>
                    </a:cubicBezTo>
                    <a:cubicBezTo>
                      <a:pt x="1079" y="609"/>
                      <a:pt x="1083" y="600"/>
                      <a:pt x="1090" y="593"/>
                    </a:cubicBezTo>
                    <a:cubicBezTo>
                      <a:pt x="1097" y="586"/>
                      <a:pt x="1114" y="587"/>
                      <a:pt x="1114" y="577"/>
                    </a:cubicBezTo>
                    <a:cubicBezTo>
                      <a:pt x="1119" y="388"/>
                      <a:pt x="1109" y="198"/>
                      <a:pt x="1106" y="9"/>
                    </a:cubicBezTo>
                    <a:cubicBezTo>
                      <a:pt x="1045" y="12"/>
                      <a:pt x="978" y="0"/>
                      <a:pt x="922" y="25"/>
                    </a:cubicBezTo>
                    <a:cubicBezTo>
                      <a:pt x="904" y="33"/>
                      <a:pt x="892" y="51"/>
                      <a:pt x="874" y="57"/>
                    </a:cubicBezTo>
                    <a:cubicBezTo>
                      <a:pt x="797" y="83"/>
                      <a:pt x="712" y="87"/>
                      <a:pt x="634" y="113"/>
                    </a:cubicBezTo>
                    <a:cubicBezTo>
                      <a:pt x="546" y="142"/>
                      <a:pt x="481" y="161"/>
                      <a:pt x="386" y="169"/>
                    </a:cubicBezTo>
                    <a:cubicBezTo>
                      <a:pt x="297" y="199"/>
                      <a:pt x="342" y="187"/>
                      <a:pt x="146" y="169"/>
                    </a:cubicBezTo>
                    <a:cubicBezTo>
                      <a:pt x="106" y="165"/>
                      <a:pt x="46" y="111"/>
                      <a:pt x="10" y="129"/>
                    </a:cubicBezTo>
                    <a:close/>
                  </a:path>
                </a:pathLst>
              </a:custGeom>
              <a:solidFill>
                <a:srgbClr val="BBE0E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Line 16"/>
              <p:cNvSpPr>
                <a:spLocks noChangeShapeType="1"/>
              </p:cNvSpPr>
              <p:nvPr/>
            </p:nvSpPr>
            <p:spPr bwMode="auto">
              <a:xfrm>
                <a:off x="2550135" y="4487862"/>
                <a:ext cx="465" cy="8731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Line 17"/>
              <p:cNvSpPr>
                <a:spLocks noChangeShapeType="1"/>
              </p:cNvSpPr>
              <p:nvPr/>
            </p:nvSpPr>
            <p:spPr bwMode="auto">
              <a:xfrm>
                <a:off x="4302195" y="4327525"/>
                <a:ext cx="10530" cy="10175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>
                <a:off x="2078561" y="5338763"/>
                <a:ext cx="29609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/>
              <p:nvPr/>
            </p:nvCxnSpPr>
            <p:spPr>
              <a:xfrm flipH="1" flipV="1">
                <a:off x="2229925" y="3116826"/>
                <a:ext cx="1036" cy="23743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矩形 19"/>
                  <p:cNvSpPr/>
                  <p:nvPr/>
                </p:nvSpPr>
                <p:spPr>
                  <a:xfrm>
                    <a:off x="1863374" y="3050013"/>
                    <a:ext cx="4303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矩形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3374" y="3050013"/>
                    <a:ext cx="430374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/>
                  <p:cNvSpPr/>
                  <p:nvPr/>
                </p:nvSpPr>
                <p:spPr>
                  <a:xfrm>
                    <a:off x="4849722" y="5193623"/>
                    <a:ext cx="42639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" name="矩形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9722" y="5193623"/>
                    <a:ext cx="426399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/>
                  <p:cNvSpPr/>
                  <p:nvPr/>
                </p:nvSpPr>
                <p:spPr>
                  <a:xfrm>
                    <a:off x="2272047" y="5258005"/>
                    <a:ext cx="43261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" name="矩形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2047" y="5258005"/>
                    <a:ext cx="43261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矩形 24"/>
                  <p:cNvSpPr/>
                  <p:nvPr/>
                </p:nvSpPr>
                <p:spPr>
                  <a:xfrm>
                    <a:off x="4112169" y="5264448"/>
                    <a:ext cx="42639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矩形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2169" y="5264448"/>
                    <a:ext cx="4263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2293152" y="3203115"/>
                  <a:ext cx="11930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3152" y="3203115"/>
                  <a:ext cx="1193083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9024" r="-14591" b="-1109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/>
                <p:cNvSpPr/>
                <p:nvPr/>
              </p:nvSpPr>
              <p:spPr>
                <a:xfrm>
                  <a:off x="2232946" y="4618974"/>
                  <a:ext cx="11877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9" name="矩形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2946" y="4618974"/>
                  <a:ext cx="118776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9024" r="-15054" b="-1109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1501" name="Rectangle 13"/>
          <p:cNvSpPr>
            <a:spLocks noChangeArrowheads="1"/>
          </p:cNvSpPr>
          <p:nvPr/>
        </p:nvSpPr>
        <p:spPr bwMode="auto">
          <a:xfrm>
            <a:off x="1165225" y="873806"/>
            <a:ext cx="3613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、直角坐标系情形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762F-EFA9-4176-8815-DE781566B47B}" type="datetime11">
              <a:rPr lang="zh-CN" altLang="en-US" smtClean="0"/>
              <a:t>13:21:50</a:t>
            </a:fld>
            <a:endParaRPr lang="en-US" altLang="zh-CN"/>
          </a:p>
        </p:txBody>
      </p:sp>
      <p:sp>
        <p:nvSpPr>
          <p:cNvPr id="44" name="Rectangle 440"/>
          <p:cNvSpPr>
            <a:spLocks noChangeArrowheads="1"/>
          </p:cNvSpPr>
          <p:nvPr/>
        </p:nvSpPr>
        <p:spPr bwMode="auto">
          <a:xfrm>
            <a:off x="754537" y="471406"/>
            <a:ext cx="3372963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一、平面图形的面积</a:t>
            </a:r>
          </a:p>
        </p:txBody>
      </p:sp>
      <p:sp>
        <p:nvSpPr>
          <p:cNvPr id="45" name="Text Box 10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  <p:sp>
        <p:nvSpPr>
          <p:cNvPr id="54" name="Line 18"/>
          <p:cNvSpPr>
            <a:spLocks noChangeShapeType="1"/>
          </p:cNvSpPr>
          <p:nvPr/>
        </p:nvSpPr>
        <p:spPr bwMode="auto">
          <a:xfrm>
            <a:off x="3047062" y="2039205"/>
            <a:ext cx="11165" cy="2737343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>
            <a:off x="3311741" y="1838853"/>
            <a:ext cx="8141" cy="294629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3049976" y="2378377"/>
            <a:ext cx="253657" cy="1457907"/>
          </a:xfrm>
          <a:prstGeom prst="rect">
            <a:avLst/>
          </a:prstGeom>
          <a:solidFill>
            <a:srgbClr val="00FFFF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697874" y="4675123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874" y="4675123"/>
                <a:ext cx="42639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035407" y="4710982"/>
                <a:ext cx="11431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 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407" y="4710982"/>
                <a:ext cx="114319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/>
          <p:nvPr/>
        </p:nvCxnSpPr>
        <p:spPr>
          <a:xfrm flipH="1">
            <a:off x="3037944" y="2385752"/>
            <a:ext cx="15322" cy="1487543"/>
          </a:xfrm>
          <a:prstGeom prst="line">
            <a:avLst/>
          </a:prstGeom>
          <a:ln w="3492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093044" y="5317203"/>
                <a:ext cx="908197" cy="60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/>
                    </m:nary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044" y="5317203"/>
                <a:ext cx="908197" cy="6012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529" name="矩形 191528"/>
              <p:cNvSpPr/>
              <p:nvPr/>
            </p:nvSpPr>
            <p:spPr>
              <a:xfrm>
                <a:off x="2346779" y="5385074"/>
                <a:ext cx="25658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1529" name="矩形 1915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779" y="5385074"/>
                <a:ext cx="2565831" cy="461665"/>
              </a:xfrm>
              <a:prstGeom prst="rect">
                <a:avLst/>
              </a:prstGeom>
              <a:blipFill>
                <a:blip r:embed="rId12"/>
                <a:stretch>
                  <a:fillRect l="-16627" t="-130263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530" name="矩形 191529"/>
              <p:cNvSpPr/>
              <p:nvPr/>
            </p:nvSpPr>
            <p:spPr>
              <a:xfrm>
                <a:off x="1542476" y="5385073"/>
                <a:ext cx="7668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1530" name="矩形 1915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476" y="5385073"/>
                <a:ext cx="76687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1684371" y="5385073"/>
                <a:ext cx="94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371" y="5385073"/>
                <a:ext cx="94481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1532" name="组合 191531"/>
          <p:cNvGrpSpPr/>
          <p:nvPr/>
        </p:nvGrpSpPr>
        <p:grpSpPr>
          <a:xfrm>
            <a:off x="6356729" y="1645078"/>
            <a:ext cx="4892604" cy="3528832"/>
            <a:chOff x="6356729" y="1645078"/>
            <a:chExt cx="4892604" cy="3528832"/>
          </a:xfrm>
        </p:grpSpPr>
        <p:sp>
          <p:nvSpPr>
            <p:cNvPr id="138" name="Freeform 14"/>
            <p:cNvSpPr>
              <a:spLocks/>
            </p:cNvSpPr>
            <p:nvPr/>
          </p:nvSpPr>
          <p:spPr bwMode="auto">
            <a:xfrm rot="5400000">
              <a:off x="7859948" y="2191261"/>
              <a:ext cx="1855495" cy="1842773"/>
            </a:xfrm>
            <a:custGeom>
              <a:avLst/>
              <a:gdLst>
                <a:gd name="T0" fmla="*/ 10 w 1119"/>
                <a:gd name="T1" fmla="*/ 129 h 857"/>
                <a:gd name="T2" fmla="*/ 18 w 1119"/>
                <a:gd name="T3" fmla="*/ 729 h 857"/>
                <a:gd name="T4" fmla="*/ 66 w 1119"/>
                <a:gd name="T5" fmla="*/ 745 h 857"/>
                <a:gd name="T6" fmla="*/ 138 w 1119"/>
                <a:gd name="T7" fmla="*/ 801 h 857"/>
                <a:gd name="T8" fmla="*/ 890 w 1119"/>
                <a:gd name="T9" fmla="*/ 777 h 857"/>
                <a:gd name="T10" fmla="*/ 954 w 1119"/>
                <a:gd name="T11" fmla="*/ 737 h 857"/>
                <a:gd name="T12" fmla="*/ 1002 w 1119"/>
                <a:gd name="T13" fmla="*/ 705 h 857"/>
                <a:gd name="T14" fmla="*/ 1074 w 1119"/>
                <a:gd name="T15" fmla="*/ 617 h 857"/>
                <a:gd name="T16" fmla="*/ 1090 w 1119"/>
                <a:gd name="T17" fmla="*/ 593 h 857"/>
                <a:gd name="T18" fmla="*/ 1114 w 1119"/>
                <a:gd name="T19" fmla="*/ 577 h 857"/>
                <a:gd name="T20" fmla="*/ 1106 w 1119"/>
                <a:gd name="T21" fmla="*/ 9 h 857"/>
                <a:gd name="T22" fmla="*/ 922 w 1119"/>
                <a:gd name="T23" fmla="*/ 25 h 857"/>
                <a:gd name="T24" fmla="*/ 874 w 1119"/>
                <a:gd name="T25" fmla="*/ 57 h 857"/>
                <a:gd name="T26" fmla="*/ 634 w 1119"/>
                <a:gd name="T27" fmla="*/ 113 h 857"/>
                <a:gd name="T28" fmla="*/ 386 w 1119"/>
                <a:gd name="T29" fmla="*/ 169 h 857"/>
                <a:gd name="T30" fmla="*/ 146 w 1119"/>
                <a:gd name="T31" fmla="*/ 169 h 857"/>
                <a:gd name="T32" fmla="*/ 10 w 1119"/>
                <a:gd name="T33" fmla="*/ 129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9" h="857">
                  <a:moveTo>
                    <a:pt x="10" y="129"/>
                  </a:moveTo>
                  <a:cubicBezTo>
                    <a:pt x="13" y="329"/>
                    <a:pt x="0" y="530"/>
                    <a:pt x="18" y="729"/>
                  </a:cubicBezTo>
                  <a:cubicBezTo>
                    <a:pt x="20" y="746"/>
                    <a:pt x="52" y="736"/>
                    <a:pt x="66" y="745"/>
                  </a:cubicBezTo>
                  <a:cubicBezTo>
                    <a:pt x="123" y="783"/>
                    <a:pt x="100" y="763"/>
                    <a:pt x="138" y="801"/>
                  </a:cubicBezTo>
                  <a:cubicBezTo>
                    <a:pt x="378" y="798"/>
                    <a:pt x="651" y="857"/>
                    <a:pt x="890" y="777"/>
                  </a:cubicBezTo>
                  <a:cubicBezTo>
                    <a:pt x="915" y="739"/>
                    <a:pt x="897" y="756"/>
                    <a:pt x="954" y="737"/>
                  </a:cubicBezTo>
                  <a:cubicBezTo>
                    <a:pt x="972" y="731"/>
                    <a:pt x="1002" y="705"/>
                    <a:pt x="1002" y="705"/>
                  </a:cubicBezTo>
                  <a:cubicBezTo>
                    <a:pt x="1027" y="667"/>
                    <a:pt x="1038" y="641"/>
                    <a:pt x="1074" y="617"/>
                  </a:cubicBezTo>
                  <a:cubicBezTo>
                    <a:pt x="1079" y="609"/>
                    <a:pt x="1083" y="600"/>
                    <a:pt x="1090" y="593"/>
                  </a:cubicBezTo>
                  <a:cubicBezTo>
                    <a:pt x="1097" y="586"/>
                    <a:pt x="1114" y="587"/>
                    <a:pt x="1114" y="577"/>
                  </a:cubicBezTo>
                  <a:cubicBezTo>
                    <a:pt x="1119" y="388"/>
                    <a:pt x="1109" y="198"/>
                    <a:pt x="1106" y="9"/>
                  </a:cubicBezTo>
                  <a:cubicBezTo>
                    <a:pt x="1045" y="12"/>
                    <a:pt x="978" y="0"/>
                    <a:pt x="922" y="25"/>
                  </a:cubicBezTo>
                  <a:cubicBezTo>
                    <a:pt x="904" y="33"/>
                    <a:pt x="892" y="51"/>
                    <a:pt x="874" y="57"/>
                  </a:cubicBezTo>
                  <a:cubicBezTo>
                    <a:pt x="797" y="83"/>
                    <a:pt x="712" y="87"/>
                    <a:pt x="634" y="113"/>
                  </a:cubicBezTo>
                  <a:cubicBezTo>
                    <a:pt x="546" y="142"/>
                    <a:pt x="481" y="161"/>
                    <a:pt x="386" y="169"/>
                  </a:cubicBezTo>
                  <a:cubicBezTo>
                    <a:pt x="297" y="199"/>
                    <a:pt x="342" y="187"/>
                    <a:pt x="146" y="169"/>
                  </a:cubicBezTo>
                  <a:cubicBezTo>
                    <a:pt x="106" y="165"/>
                    <a:pt x="46" y="111"/>
                    <a:pt x="10" y="129"/>
                  </a:cubicBezTo>
                  <a:close/>
                </a:path>
              </a:pathLst>
            </a:custGeom>
            <a:solidFill>
              <a:srgbClr val="BBE0E3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6356729" y="1645078"/>
              <a:ext cx="4892604" cy="3528832"/>
              <a:chOff x="1863374" y="3050013"/>
              <a:chExt cx="3412747" cy="2605275"/>
            </a:xfrm>
          </p:grpSpPr>
          <p:grpSp>
            <p:nvGrpSpPr>
              <p:cNvPr id="116" name="组合 115"/>
              <p:cNvGrpSpPr/>
              <p:nvPr/>
            </p:nvGrpSpPr>
            <p:grpSpPr>
              <a:xfrm>
                <a:off x="1863374" y="3050013"/>
                <a:ext cx="3412747" cy="2605275"/>
                <a:chOff x="1863374" y="3050013"/>
                <a:chExt cx="3412747" cy="2605275"/>
              </a:xfrm>
            </p:grpSpPr>
            <p:sp>
              <p:nvSpPr>
                <p:cNvPr id="120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2228098" y="3447321"/>
                  <a:ext cx="875053" cy="122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1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237321" y="4811139"/>
                  <a:ext cx="1097379" cy="348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22" name="直接箭头连接符 121"/>
                <p:cNvCxnSpPr/>
                <p:nvPr/>
              </p:nvCxnSpPr>
              <p:spPr>
                <a:xfrm>
                  <a:off x="2078561" y="5338763"/>
                  <a:ext cx="296098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箭头连接符 122"/>
                <p:cNvCxnSpPr/>
                <p:nvPr/>
              </p:nvCxnSpPr>
              <p:spPr>
                <a:xfrm flipH="1" flipV="1">
                  <a:off x="2229925" y="3116826"/>
                  <a:ext cx="1036" cy="23743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矩形 123"/>
                    <p:cNvSpPr/>
                    <p:nvPr/>
                  </p:nvSpPr>
                  <p:spPr>
                    <a:xfrm>
                      <a:off x="1863374" y="3050013"/>
                      <a:ext cx="4303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24" name="矩形 1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63374" y="3050013"/>
                      <a:ext cx="430374" cy="46166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矩形 124"/>
                    <p:cNvSpPr/>
                    <p:nvPr/>
                  </p:nvSpPr>
                  <p:spPr>
                    <a:xfrm>
                      <a:off x="4849722" y="5193623"/>
                      <a:ext cx="426399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25" name="矩形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9722" y="5193623"/>
                      <a:ext cx="426399" cy="4616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矩形 125"/>
                    <p:cNvSpPr/>
                    <p:nvPr/>
                  </p:nvSpPr>
                  <p:spPr>
                    <a:xfrm>
                      <a:off x="1968787" y="4648014"/>
                      <a:ext cx="282085" cy="34083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26" name="矩形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68787" y="4648014"/>
                      <a:ext cx="282085" cy="34083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矩形 126"/>
                    <p:cNvSpPr/>
                    <p:nvPr/>
                  </p:nvSpPr>
                  <p:spPr>
                    <a:xfrm>
                      <a:off x="1966907" y="3303818"/>
                      <a:ext cx="307803" cy="34083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27" name="矩形 1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66907" y="3303818"/>
                      <a:ext cx="307803" cy="34083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矩形 116"/>
                  <p:cNvSpPr/>
                  <p:nvPr/>
                </p:nvSpPr>
                <p:spPr>
                  <a:xfrm>
                    <a:off x="3935168" y="3861872"/>
                    <a:ext cx="859541" cy="2726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7" name="矩形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5168" y="3861872"/>
                    <a:ext cx="859541" cy="27267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t="-119672" r="-42079" b="-1836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矩形 117"/>
                  <p:cNvSpPr/>
                  <p:nvPr/>
                </p:nvSpPr>
                <p:spPr>
                  <a:xfrm>
                    <a:off x="2305642" y="4518707"/>
                    <a:ext cx="855829" cy="2726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8" name="矩形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5642" y="4518707"/>
                    <a:ext cx="855829" cy="27267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t="-119672" r="-41791" b="-1836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8" name="Line 18"/>
          <p:cNvSpPr>
            <a:spLocks noChangeShapeType="1"/>
          </p:cNvSpPr>
          <p:nvPr/>
        </p:nvSpPr>
        <p:spPr bwMode="auto">
          <a:xfrm flipH="1">
            <a:off x="6893348" y="3387475"/>
            <a:ext cx="2815734" cy="3451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" name="Line 19"/>
          <p:cNvSpPr>
            <a:spLocks noChangeShapeType="1"/>
          </p:cNvSpPr>
          <p:nvPr/>
        </p:nvSpPr>
        <p:spPr bwMode="auto">
          <a:xfrm flipH="1">
            <a:off x="6903712" y="3189004"/>
            <a:ext cx="2805369" cy="28981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0" name="Rectangle 20"/>
          <p:cNvSpPr>
            <a:spLocks noChangeArrowheads="1"/>
          </p:cNvSpPr>
          <p:nvPr/>
        </p:nvSpPr>
        <p:spPr bwMode="auto">
          <a:xfrm rot="5400000">
            <a:off x="8624316" y="2516286"/>
            <a:ext cx="205080" cy="1559187"/>
          </a:xfrm>
          <a:prstGeom prst="rect">
            <a:avLst/>
          </a:prstGeom>
          <a:solidFill>
            <a:srgbClr val="00FFFF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/>
              <p:cNvSpPr/>
              <p:nvPr/>
            </p:nvSpPr>
            <p:spPr>
              <a:xfrm>
                <a:off x="6473338" y="3237126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338" y="3237126"/>
                <a:ext cx="430374" cy="461665"/>
              </a:xfrm>
              <a:prstGeom prst="rect">
                <a:avLst/>
              </a:prstGeom>
              <a:blipFill>
                <a:blip r:embed="rId2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/>
              <p:cNvSpPr/>
              <p:nvPr/>
            </p:nvSpPr>
            <p:spPr>
              <a:xfrm>
                <a:off x="5901739" y="2862931"/>
                <a:ext cx="11431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 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矩形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739" y="2862931"/>
                <a:ext cx="1143198" cy="461665"/>
              </a:xfrm>
              <a:prstGeom prst="rect">
                <a:avLst/>
              </a:prstGeom>
              <a:blipFill>
                <a:blip r:embed="rId22"/>
                <a:stretch>
                  <a:fillRect l="-159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接连接符 132"/>
          <p:cNvCxnSpPr/>
          <p:nvPr/>
        </p:nvCxnSpPr>
        <p:spPr>
          <a:xfrm flipH="1">
            <a:off x="7947262" y="3421990"/>
            <a:ext cx="1559188" cy="16601"/>
          </a:xfrm>
          <a:prstGeom prst="line">
            <a:avLst/>
          </a:prstGeom>
          <a:ln w="3492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/>
              <p:cNvSpPr/>
              <p:nvPr/>
            </p:nvSpPr>
            <p:spPr>
              <a:xfrm>
                <a:off x="7540514" y="5285832"/>
                <a:ext cx="908197" cy="60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/>
                    </m:nary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34" name="矩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514" y="5285832"/>
                <a:ext cx="908197" cy="60125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/>
              <p:cNvSpPr/>
              <p:nvPr/>
            </p:nvSpPr>
            <p:spPr>
              <a:xfrm>
                <a:off x="7794249" y="5353703"/>
                <a:ext cx="26802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zh-CN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5" name="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249" y="5353703"/>
                <a:ext cx="2680221" cy="461665"/>
              </a:xfrm>
              <a:prstGeom prst="rect">
                <a:avLst/>
              </a:prstGeom>
              <a:blipFill>
                <a:blip r:embed="rId24"/>
                <a:stretch>
                  <a:fillRect l="-16173" t="-130263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/>
              <p:cNvSpPr/>
              <p:nvPr/>
            </p:nvSpPr>
            <p:spPr>
              <a:xfrm>
                <a:off x="6989946" y="5353702"/>
                <a:ext cx="7668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6" name="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946" y="5353702"/>
                <a:ext cx="766877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/>
              <p:cNvSpPr/>
              <p:nvPr/>
            </p:nvSpPr>
            <p:spPr>
              <a:xfrm>
                <a:off x="7131841" y="5353702"/>
                <a:ext cx="94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7" name="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841" y="5353702"/>
                <a:ext cx="944810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535" name="文本框 191534"/>
          <p:cNvSpPr txBox="1"/>
          <p:nvPr/>
        </p:nvSpPr>
        <p:spPr>
          <a:xfrm>
            <a:off x="4744488" y="6045882"/>
            <a:ext cx="301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微   分   积   分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22" grpId="0"/>
      <p:bldP spid="23" grpId="0"/>
      <p:bldP spid="31" grpId="0"/>
      <p:bldP spid="191529" grpId="0"/>
      <p:bldP spid="191530" grpId="0"/>
      <p:bldP spid="110" grpId="0"/>
      <p:bldP spid="128" grpId="0" animBg="1"/>
      <p:bldP spid="129" grpId="0" animBg="1"/>
      <p:bldP spid="130" grpId="0" animBg="1"/>
      <p:bldP spid="131" grpId="0"/>
      <p:bldP spid="132" grpId="0"/>
      <p:bldP spid="134" grpId="0"/>
      <p:bldP spid="135" grpId="0"/>
      <p:bldP spid="136" grpId="0"/>
      <p:bldP spid="137" grpId="0"/>
      <p:bldP spid="1915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2514" name="Rectangle 2"/>
              <p:cNvSpPr>
                <a:spLocks noChangeArrowheads="1"/>
              </p:cNvSpPr>
              <p:nvPr/>
            </p:nvSpPr>
            <p:spPr bwMode="auto">
              <a:xfrm>
                <a:off x="2030513" y="1063289"/>
                <a:ext cx="8971783" cy="456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algn="ctr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algn="l">
                  <a:spcBef>
                    <a:spcPct val="50000"/>
                  </a:spcBef>
                </a:pPr>
                <a:r>
                  <a:rPr lang="zh-CN" altLang="en-US" sz="2400" dirty="0" smtClean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计算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两条抛物线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 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 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在第一象限所</a:t>
                </a:r>
                <a:r>
                  <a:rPr kumimoji="1" lang="zh-CN" altLang="en-US" sz="2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围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所围图形的面积 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.  </a:t>
                </a:r>
                <a:endParaRPr lang="zh-CN" altLang="en-US" sz="2400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251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0513" y="1063289"/>
                <a:ext cx="8971783" cy="456433"/>
              </a:xfrm>
              <a:prstGeom prst="rect">
                <a:avLst/>
              </a:prstGeom>
              <a:blipFill>
                <a:blip r:embed="rId3"/>
                <a:stretch>
                  <a:fillRect l="-1019" t="-14667" r="-68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524" name="Text Box 12"/>
          <p:cNvSpPr txBox="1">
            <a:spLocks noChangeArrowheads="1"/>
          </p:cNvSpPr>
          <p:nvPr/>
        </p:nvSpPr>
        <p:spPr bwMode="auto">
          <a:xfrm>
            <a:off x="1984797" y="1868998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由</a:t>
            </a:r>
            <a:endParaRPr kumimoji="1"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568677" y="1611079"/>
            <a:ext cx="1244600" cy="1047750"/>
            <a:chOff x="2568677" y="1611079"/>
            <a:chExt cx="1244600" cy="1047750"/>
          </a:xfrm>
        </p:grpSpPr>
        <p:sp>
          <p:nvSpPr>
            <p:cNvPr id="192525" name="AutoShape 13"/>
            <p:cNvSpPr>
              <a:spLocks/>
            </p:cNvSpPr>
            <p:nvPr/>
          </p:nvSpPr>
          <p:spPr bwMode="auto">
            <a:xfrm>
              <a:off x="2568677" y="1744429"/>
              <a:ext cx="152400" cy="9144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252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6846543"/>
                </p:ext>
              </p:extLst>
            </p:nvPr>
          </p:nvGraphicFramePr>
          <p:xfrm>
            <a:off x="2809977" y="1611079"/>
            <a:ext cx="1003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51" name="Equation" r:id="rId4" imgW="1002960" imgH="520560" progId="Equation.3">
                    <p:embed/>
                  </p:oleObj>
                </mc:Choice>
                <mc:Fallback>
                  <p:oleObj name="Equation" r:id="rId4" imgW="1002960" imgH="5205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9977" y="1611079"/>
                          <a:ext cx="10033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252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5518013"/>
                </p:ext>
              </p:extLst>
            </p:nvPr>
          </p:nvGraphicFramePr>
          <p:xfrm>
            <a:off x="2809977" y="2119079"/>
            <a:ext cx="9652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52" name="Equation" r:id="rId6" imgW="965160" imgH="520560" progId="Equation.3">
                    <p:embed/>
                  </p:oleObj>
                </mc:Choice>
                <mc:Fallback>
                  <p:oleObj name="Equation" r:id="rId6" imgW="965160" imgH="5205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9977" y="2119079"/>
                          <a:ext cx="9652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2528" name="Text Box 16"/>
          <p:cNvSpPr txBox="1">
            <a:spLocks noChangeArrowheads="1"/>
          </p:cNvSpPr>
          <p:nvPr/>
        </p:nvSpPr>
        <p:spPr bwMode="auto">
          <a:xfrm>
            <a:off x="1952729" y="2986800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得交点</a:t>
            </a:r>
          </a:p>
        </p:txBody>
      </p:sp>
      <p:graphicFrame>
        <p:nvGraphicFramePr>
          <p:cNvPr id="1925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421072"/>
              </p:ext>
            </p:extLst>
          </p:nvPr>
        </p:nvGraphicFramePr>
        <p:xfrm>
          <a:off x="3089172" y="3046827"/>
          <a:ext cx="17938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53" name="Equation" r:id="rId8" imgW="1790640" imgH="406080" progId="Equation.3">
                  <p:embed/>
                </p:oleObj>
              </mc:Choice>
              <mc:Fallback>
                <p:oleObj name="Equation" r:id="rId8" imgW="179064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172" y="3046827"/>
                        <a:ext cx="1793875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9E75-65BF-4439-99A8-B98458BB40B2}" type="datetime11">
              <a:rPr lang="zh-CN" altLang="en-US" smtClean="0"/>
              <a:t>13:21:50</a:t>
            </a:fld>
            <a:endParaRPr lang="en-US" altLang="zh-CN" dirty="0"/>
          </a:p>
        </p:txBody>
      </p:sp>
      <p:sp>
        <p:nvSpPr>
          <p:cNvPr id="36" name="Rectangle 440"/>
          <p:cNvSpPr>
            <a:spLocks noChangeArrowheads="1"/>
          </p:cNvSpPr>
          <p:nvPr/>
        </p:nvSpPr>
        <p:spPr bwMode="auto">
          <a:xfrm>
            <a:off x="754537" y="471406"/>
            <a:ext cx="3372963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一、平面图形的面积</a:t>
            </a:r>
          </a:p>
        </p:txBody>
      </p:sp>
      <p:sp>
        <p:nvSpPr>
          <p:cNvPr id="37" name="Text Box 10">
            <a:hlinkClick r:id="rId10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245577" y="1681726"/>
            <a:ext cx="3213100" cy="3162300"/>
            <a:chOff x="6416777" y="1440425"/>
            <a:chExt cx="3213100" cy="3162300"/>
          </a:xfrm>
        </p:grpSpPr>
        <p:graphicFrame>
          <p:nvGraphicFramePr>
            <p:cNvPr id="19251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7749993"/>
                </p:ext>
              </p:extLst>
            </p:nvPr>
          </p:nvGraphicFramePr>
          <p:xfrm>
            <a:off x="8663091" y="2872350"/>
            <a:ext cx="954087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54" name="Equation" r:id="rId11" imgW="1002960" imgH="507960" progId="Equation.3">
                    <p:embed/>
                  </p:oleObj>
                </mc:Choice>
                <mc:Fallback>
                  <p:oleObj name="Equation" r:id="rId11" imgW="1002960" imgH="5079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3091" y="2872350"/>
                          <a:ext cx="954087" cy="484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253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910888"/>
                </p:ext>
              </p:extLst>
            </p:nvPr>
          </p:nvGraphicFramePr>
          <p:xfrm>
            <a:off x="8834541" y="2218301"/>
            <a:ext cx="650875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55" name="Equation" r:id="rId13" imgW="685800" imgH="406080" progId="Equation.3">
                    <p:embed/>
                  </p:oleObj>
                </mc:Choice>
                <mc:Fallback>
                  <p:oleObj name="Equation" r:id="rId13" imgW="685800" imgH="4060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4541" y="2218301"/>
                          <a:ext cx="650875" cy="384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253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7498422"/>
                </p:ext>
              </p:extLst>
            </p:nvPr>
          </p:nvGraphicFramePr>
          <p:xfrm>
            <a:off x="8855177" y="4318563"/>
            <a:ext cx="165100" cy="284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56" name="Equation" r:id="rId15" imgW="177480" imgH="304560" progId="Equation.3">
                    <p:embed/>
                  </p:oleObj>
                </mc:Choice>
                <mc:Fallback>
                  <p:oleObj name="Equation" r:id="rId15" imgW="177480" imgH="3045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5177" y="4318563"/>
                          <a:ext cx="165100" cy="284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539" name="Line 27"/>
            <p:cNvSpPr>
              <a:spLocks noChangeShapeType="1"/>
            </p:cNvSpPr>
            <p:nvPr/>
          </p:nvSpPr>
          <p:spPr bwMode="auto">
            <a:xfrm>
              <a:off x="6416777" y="4272525"/>
              <a:ext cx="3213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40" name="Line 28"/>
            <p:cNvSpPr>
              <a:spLocks noChangeShapeType="1"/>
            </p:cNvSpPr>
            <p:nvPr/>
          </p:nvSpPr>
          <p:spPr bwMode="auto">
            <a:xfrm flipV="1">
              <a:off x="6683477" y="1440425"/>
              <a:ext cx="0" cy="3086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42" name="Freeform 30"/>
            <p:cNvSpPr>
              <a:spLocks/>
            </p:cNvSpPr>
            <p:nvPr/>
          </p:nvSpPr>
          <p:spPr bwMode="auto">
            <a:xfrm>
              <a:off x="6683477" y="2737025"/>
              <a:ext cx="65" cy="276999"/>
            </a:xfrm>
            <a:custGeom>
              <a:avLst/>
              <a:gdLst>
                <a:gd name="T0" fmla="*/ 0 w 1337"/>
                <a:gd name="T1" fmla="*/ 1728 h 1728"/>
                <a:gd name="T2" fmla="*/ 392 w 1337"/>
                <a:gd name="T3" fmla="*/ 1688 h 1728"/>
                <a:gd name="T4" fmla="*/ 816 w 1337"/>
                <a:gd name="T5" fmla="*/ 1496 h 1728"/>
                <a:gd name="T6" fmla="*/ 1160 w 1337"/>
                <a:gd name="T7" fmla="*/ 1056 h 1728"/>
                <a:gd name="T8" fmla="*/ 1312 w 1337"/>
                <a:gd name="T9" fmla="*/ 400 h 1728"/>
                <a:gd name="T10" fmla="*/ 1312 w 1337"/>
                <a:gd name="T11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7" h="1728">
                  <a:moveTo>
                    <a:pt x="0" y="1728"/>
                  </a:moveTo>
                  <a:cubicBezTo>
                    <a:pt x="128" y="1727"/>
                    <a:pt x="256" y="1727"/>
                    <a:pt x="392" y="1688"/>
                  </a:cubicBezTo>
                  <a:cubicBezTo>
                    <a:pt x="528" y="1649"/>
                    <a:pt x="688" y="1601"/>
                    <a:pt x="816" y="1496"/>
                  </a:cubicBezTo>
                  <a:cubicBezTo>
                    <a:pt x="944" y="1391"/>
                    <a:pt x="1077" y="1239"/>
                    <a:pt x="1160" y="1056"/>
                  </a:cubicBezTo>
                  <a:cubicBezTo>
                    <a:pt x="1243" y="873"/>
                    <a:pt x="1287" y="576"/>
                    <a:pt x="1312" y="400"/>
                  </a:cubicBezTo>
                  <a:cubicBezTo>
                    <a:pt x="1337" y="224"/>
                    <a:pt x="1324" y="112"/>
                    <a:pt x="1312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43" name="Line 31"/>
            <p:cNvSpPr>
              <a:spLocks noChangeShapeType="1"/>
            </p:cNvSpPr>
            <p:nvPr/>
          </p:nvSpPr>
          <p:spPr bwMode="auto">
            <a:xfrm>
              <a:off x="8778977" y="2138925"/>
              <a:ext cx="0" cy="2146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2544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3240307"/>
                </p:ext>
              </p:extLst>
            </p:nvPr>
          </p:nvGraphicFramePr>
          <p:xfrm>
            <a:off x="6985102" y="1927788"/>
            <a:ext cx="102235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57" name="公式" r:id="rId17" imgW="419040" imgH="228600" progId="Equation.3">
                    <p:embed/>
                  </p:oleObj>
                </mc:Choice>
                <mc:Fallback>
                  <p:oleObj name="公式" r:id="rId17" imgW="41904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5102" y="1927788"/>
                          <a:ext cx="1022350" cy="558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6708941" y="2062981"/>
              <a:ext cx="2540000" cy="2171700"/>
            </a:xfrm>
            <a:custGeom>
              <a:avLst/>
              <a:gdLst>
                <a:gd name="T0" fmla="*/ 0 w 1600"/>
                <a:gd name="T1" fmla="*/ 1368 h 1368"/>
                <a:gd name="T2" fmla="*/ 64 w 1600"/>
                <a:gd name="T3" fmla="*/ 984 h 1368"/>
                <a:gd name="T4" fmla="*/ 192 w 1600"/>
                <a:gd name="T5" fmla="*/ 688 h 1368"/>
                <a:gd name="T6" fmla="*/ 432 w 1600"/>
                <a:gd name="T7" fmla="*/ 464 h 1368"/>
                <a:gd name="T8" fmla="*/ 912 w 1600"/>
                <a:gd name="T9" fmla="*/ 192 h 1368"/>
                <a:gd name="T10" fmla="*/ 1600 w 1600"/>
                <a:gd name="T11" fmla="*/ 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0" h="1368">
                  <a:moveTo>
                    <a:pt x="0" y="1368"/>
                  </a:moveTo>
                  <a:cubicBezTo>
                    <a:pt x="16" y="1232"/>
                    <a:pt x="32" y="1097"/>
                    <a:pt x="64" y="984"/>
                  </a:cubicBezTo>
                  <a:cubicBezTo>
                    <a:pt x="96" y="871"/>
                    <a:pt x="131" y="775"/>
                    <a:pt x="192" y="688"/>
                  </a:cubicBezTo>
                  <a:cubicBezTo>
                    <a:pt x="253" y="601"/>
                    <a:pt x="312" y="547"/>
                    <a:pt x="432" y="464"/>
                  </a:cubicBezTo>
                  <a:cubicBezTo>
                    <a:pt x="552" y="381"/>
                    <a:pt x="717" y="269"/>
                    <a:pt x="912" y="192"/>
                  </a:cubicBezTo>
                  <a:cubicBezTo>
                    <a:pt x="1107" y="115"/>
                    <a:pt x="1353" y="57"/>
                    <a:pt x="1600" y="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6674464" y="1507766"/>
              <a:ext cx="2122488" cy="2743200"/>
            </a:xfrm>
            <a:custGeom>
              <a:avLst/>
              <a:gdLst>
                <a:gd name="T0" fmla="*/ 0 w 1337"/>
                <a:gd name="T1" fmla="*/ 1728 h 1728"/>
                <a:gd name="T2" fmla="*/ 392 w 1337"/>
                <a:gd name="T3" fmla="*/ 1688 h 1728"/>
                <a:gd name="T4" fmla="*/ 816 w 1337"/>
                <a:gd name="T5" fmla="*/ 1496 h 1728"/>
                <a:gd name="T6" fmla="*/ 1160 w 1337"/>
                <a:gd name="T7" fmla="*/ 1056 h 1728"/>
                <a:gd name="T8" fmla="*/ 1312 w 1337"/>
                <a:gd name="T9" fmla="*/ 400 h 1728"/>
                <a:gd name="T10" fmla="*/ 1312 w 1337"/>
                <a:gd name="T11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7" h="1728">
                  <a:moveTo>
                    <a:pt x="0" y="1728"/>
                  </a:moveTo>
                  <a:cubicBezTo>
                    <a:pt x="128" y="1727"/>
                    <a:pt x="256" y="1727"/>
                    <a:pt x="392" y="1688"/>
                  </a:cubicBezTo>
                  <a:cubicBezTo>
                    <a:pt x="528" y="1649"/>
                    <a:pt x="688" y="1601"/>
                    <a:pt x="816" y="1496"/>
                  </a:cubicBezTo>
                  <a:cubicBezTo>
                    <a:pt x="944" y="1391"/>
                    <a:pt x="1077" y="1239"/>
                    <a:pt x="1160" y="1056"/>
                  </a:cubicBezTo>
                  <a:cubicBezTo>
                    <a:pt x="1243" y="873"/>
                    <a:pt x="1287" y="576"/>
                    <a:pt x="1312" y="400"/>
                  </a:cubicBezTo>
                  <a:cubicBezTo>
                    <a:pt x="1337" y="224"/>
                    <a:pt x="1324" y="112"/>
                    <a:pt x="1312" y="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184833" y="1081453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184833" y="1847205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131396" y="3569174"/>
                <a:ext cx="2751651" cy="465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nor/>
                        </m:rP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396" y="3569174"/>
                <a:ext cx="2751651" cy="46576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04553" y="4102511"/>
                <a:ext cx="3269100" cy="593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i="1">
                        <a:latin typeface="Cambria Math" panose="02040503050406030204" pitchFamily="18" charset="0"/>
                      </a:rPr>
                      <m:t> 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prstClr val="black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553" y="4102511"/>
                <a:ext cx="3269100" cy="59317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32838" y="4892147"/>
                <a:ext cx="2469330" cy="872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zh-CN" altLang="en-US" sz="2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zh-CN" alt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zh-CN" altLang="en-US" sz="2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zh-CN" alt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2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zh-CN" altLang="en-US" sz="24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sz="2400" i="0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838" y="4892147"/>
                <a:ext cx="2469330" cy="87222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86122" y="5915463"/>
                <a:ext cx="738215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122" y="5915463"/>
                <a:ext cx="738215" cy="7861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9045708" y="2740930"/>
            <a:ext cx="1325594" cy="2036268"/>
            <a:chOff x="6663648" y="3901298"/>
            <a:chExt cx="1325594" cy="2036268"/>
          </a:xfrm>
        </p:grpSpPr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6916061" y="4146320"/>
              <a:ext cx="279400" cy="13954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5941452"/>
                </p:ext>
              </p:extLst>
            </p:nvPr>
          </p:nvGraphicFramePr>
          <p:xfrm>
            <a:off x="6663648" y="5688450"/>
            <a:ext cx="252413" cy="22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58" name="Equation" r:id="rId23" imgW="266400" imgH="241200" progId="Equation.3">
                    <p:embed/>
                  </p:oleObj>
                </mc:Choice>
                <mc:Fallback>
                  <p:oleObj name="Equation" r:id="rId23" imgW="266400" imgH="241200" progId="Equation.3">
                    <p:embed/>
                    <p:pic>
                      <p:nvPicPr>
                        <p:cNvPr id="19252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3648" y="5688450"/>
                          <a:ext cx="252413" cy="227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7759079"/>
                </p:ext>
              </p:extLst>
            </p:nvPr>
          </p:nvGraphicFramePr>
          <p:xfrm>
            <a:off x="6976417" y="5635941"/>
            <a:ext cx="1012825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59" name="Equation" r:id="rId25" imgW="1066680" imgH="317160" progId="Equation.3">
                    <p:embed/>
                  </p:oleObj>
                </mc:Choice>
                <mc:Fallback>
                  <p:oleObj name="Equation" r:id="rId25" imgW="1066680" imgH="317160" progId="Equation.3">
                    <p:embed/>
                    <p:pic>
                      <p:nvPicPr>
                        <p:cNvPr id="19252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6417" y="5635941"/>
                          <a:ext cx="1012825" cy="301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Line 7"/>
            <p:cNvSpPr>
              <a:spLocks noChangeShapeType="1"/>
            </p:cNvSpPr>
            <p:nvPr/>
          </p:nvSpPr>
          <p:spPr bwMode="auto">
            <a:xfrm>
              <a:off x="6912866" y="4099394"/>
              <a:ext cx="0" cy="157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7188348" y="3901298"/>
              <a:ext cx="0" cy="1754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757997" y="3489934"/>
            <a:ext cx="2481542" cy="675066"/>
            <a:chOff x="7569079" y="3288721"/>
            <a:chExt cx="2481542" cy="675066"/>
          </a:xfrm>
        </p:grpSpPr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 rot="5400000">
              <a:off x="9019960" y="2877514"/>
              <a:ext cx="279400" cy="139541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4939161"/>
                </p:ext>
              </p:extLst>
            </p:nvPr>
          </p:nvGraphicFramePr>
          <p:xfrm>
            <a:off x="8059176" y="3668200"/>
            <a:ext cx="253360" cy="295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60" name="Equation" r:id="rId27" imgW="139680" imgH="164880" progId="Equation.DSMT4">
                    <p:embed/>
                  </p:oleObj>
                </mc:Choice>
                <mc:Fallback>
                  <p:oleObj name="Equation" r:id="rId27" imgW="139680" imgH="164880" progId="Equation.DSMT4">
                    <p:embed/>
                    <p:pic>
                      <p:nvPicPr>
                        <p:cNvPr id="5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9176" y="3668200"/>
                          <a:ext cx="253360" cy="2955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9663915"/>
                </p:ext>
              </p:extLst>
            </p:nvPr>
          </p:nvGraphicFramePr>
          <p:xfrm>
            <a:off x="7569079" y="3288721"/>
            <a:ext cx="736036" cy="328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61" name="Equation" r:id="rId29" imgW="457200" imgH="203040" progId="Equation.DSMT4">
                    <p:embed/>
                  </p:oleObj>
                </mc:Choice>
                <mc:Fallback>
                  <p:oleObj name="Equation" r:id="rId29" imgW="457200" imgH="203040" progId="Equation.DSMT4">
                    <p:embed/>
                    <p:pic>
                      <p:nvPicPr>
                        <p:cNvPr id="5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9079" y="3288721"/>
                          <a:ext cx="736036" cy="3289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Line 7"/>
            <p:cNvSpPr>
              <a:spLocks noChangeShapeType="1"/>
            </p:cNvSpPr>
            <p:nvPr/>
          </p:nvSpPr>
          <p:spPr bwMode="auto">
            <a:xfrm flipV="1">
              <a:off x="8323358" y="3442662"/>
              <a:ext cx="1727263" cy="10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9"/>
            <p:cNvSpPr>
              <a:spLocks noChangeShapeType="1"/>
            </p:cNvSpPr>
            <p:nvPr/>
          </p:nvSpPr>
          <p:spPr bwMode="auto">
            <a:xfrm flipH="1">
              <a:off x="8312536" y="3682529"/>
              <a:ext cx="1484328" cy="15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5174416" y="3569174"/>
                <a:ext cx="2755626" cy="470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nor/>
                        </m:rP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416" y="3569174"/>
                <a:ext cx="2755626" cy="470513"/>
              </a:xfrm>
              <a:prstGeom prst="rect">
                <a:avLst/>
              </a:prstGeom>
              <a:blipFill>
                <a:blip r:embed="rId31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5014310" y="4089664"/>
                <a:ext cx="3296480" cy="676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i="1" smtClean="0">
                        <a:latin typeface="Cambria Math" panose="02040503050406030204" pitchFamily="18" charset="0"/>
                      </a:rPr>
                      <m:t> 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rad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zh-CN" alt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prstClr val="black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310" y="4089664"/>
                <a:ext cx="3296480" cy="67601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5583799" y="4766305"/>
                <a:ext cx="738215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799" y="4766305"/>
                <a:ext cx="738215" cy="7861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4" grpId="0" autoUpdateAnimBg="0"/>
      <p:bldP spid="192528" grpId="0" autoUpdateAnimBg="0"/>
      <p:bldP spid="42" grpId="0" animBg="1"/>
      <p:bldP spid="6" grpId="0"/>
      <p:bldP spid="7" grpId="0"/>
      <p:bldP spid="8" grpId="0"/>
      <p:bldP spid="9" grpId="0"/>
      <p:bldP spid="62" grpId="0"/>
      <p:bldP spid="63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393-4E51-4971-B0CB-4FD68DBDA418}" type="datetime11">
              <a:rPr lang="zh-CN" altLang="en-US" smtClean="0"/>
              <a:t>13:21:50</a:t>
            </a:fld>
            <a:endParaRPr lang="en-US" altLang="zh-CN"/>
          </a:p>
        </p:txBody>
      </p:sp>
      <p:grpSp>
        <p:nvGrpSpPr>
          <p:cNvPr id="58" name="组合 57"/>
          <p:cNvGrpSpPr/>
          <p:nvPr/>
        </p:nvGrpSpPr>
        <p:grpSpPr>
          <a:xfrm>
            <a:off x="7899253" y="766694"/>
            <a:ext cx="3637776" cy="2772480"/>
            <a:chOff x="7548125" y="2269781"/>
            <a:chExt cx="3637776" cy="2772480"/>
          </a:xfrm>
        </p:grpSpPr>
        <p:grpSp>
          <p:nvGrpSpPr>
            <p:cNvPr id="3" name="组合 2"/>
            <p:cNvGrpSpPr/>
            <p:nvPr/>
          </p:nvGrpSpPr>
          <p:grpSpPr>
            <a:xfrm>
              <a:off x="7853560" y="2735941"/>
              <a:ext cx="2498090" cy="2109470"/>
              <a:chOff x="4408611" y="1635391"/>
              <a:chExt cx="2498090" cy="2109470"/>
            </a:xfrm>
          </p:grpSpPr>
          <p:sp>
            <p:nvSpPr>
              <p:cNvPr id="4" name="Freeform 245"/>
              <p:cNvSpPr>
                <a:spLocks/>
              </p:cNvSpPr>
              <p:nvPr/>
            </p:nvSpPr>
            <p:spPr bwMode="auto">
              <a:xfrm>
                <a:off x="4408611" y="1698891"/>
                <a:ext cx="2498090" cy="2045970"/>
              </a:xfrm>
              <a:custGeom>
                <a:avLst/>
                <a:gdLst>
                  <a:gd name="T0" fmla="*/ 3934 w 3934"/>
                  <a:gd name="T1" fmla="*/ 0 h 3222"/>
                  <a:gd name="T2" fmla="*/ 3934 w 3934"/>
                  <a:gd name="T3" fmla="*/ 0 h 3222"/>
                  <a:gd name="T4" fmla="*/ 3533 w 3934"/>
                  <a:gd name="T5" fmla="*/ 10 h 3222"/>
                  <a:gd name="T6" fmla="*/ 3143 w 3934"/>
                  <a:gd name="T7" fmla="*/ 40 h 3222"/>
                  <a:gd name="T8" fmla="*/ 2772 w 3934"/>
                  <a:gd name="T9" fmla="*/ 80 h 3222"/>
                  <a:gd name="T10" fmla="*/ 2412 w 3934"/>
                  <a:gd name="T11" fmla="*/ 140 h 3222"/>
                  <a:gd name="T12" fmla="*/ 2072 w 3934"/>
                  <a:gd name="T13" fmla="*/ 210 h 3222"/>
                  <a:gd name="T14" fmla="*/ 1751 w 3934"/>
                  <a:gd name="T15" fmla="*/ 300 h 3222"/>
                  <a:gd name="T16" fmla="*/ 1451 w 3934"/>
                  <a:gd name="T17" fmla="*/ 400 h 3222"/>
                  <a:gd name="T18" fmla="*/ 1171 w 3934"/>
                  <a:gd name="T19" fmla="*/ 510 h 3222"/>
                  <a:gd name="T20" fmla="*/ 920 w 3934"/>
                  <a:gd name="T21" fmla="*/ 630 h 3222"/>
                  <a:gd name="T22" fmla="*/ 690 w 3934"/>
                  <a:gd name="T23" fmla="*/ 760 h 3222"/>
                  <a:gd name="T24" fmla="*/ 590 w 3934"/>
                  <a:gd name="T25" fmla="*/ 830 h 3222"/>
                  <a:gd name="T26" fmla="*/ 490 w 3934"/>
                  <a:gd name="T27" fmla="*/ 900 h 3222"/>
                  <a:gd name="T28" fmla="*/ 400 w 3934"/>
                  <a:gd name="T29" fmla="*/ 970 h 3222"/>
                  <a:gd name="T30" fmla="*/ 320 w 3934"/>
                  <a:gd name="T31" fmla="*/ 1050 h 3222"/>
                  <a:gd name="T32" fmla="*/ 250 w 3934"/>
                  <a:gd name="T33" fmla="*/ 1120 h 3222"/>
                  <a:gd name="T34" fmla="*/ 190 w 3934"/>
                  <a:gd name="T35" fmla="*/ 1200 h 3222"/>
                  <a:gd name="T36" fmla="*/ 130 w 3934"/>
                  <a:gd name="T37" fmla="*/ 1280 h 3222"/>
                  <a:gd name="T38" fmla="*/ 90 w 3934"/>
                  <a:gd name="T39" fmla="*/ 1361 h 3222"/>
                  <a:gd name="T40" fmla="*/ 50 w 3934"/>
                  <a:gd name="T41" fmla="*/ 1451 h 3222"/>
                  <a:gd name="T42" fmla="*/ 20 w 3934"/>
                  <a:gd name="T43" fmla="*/ 1531 h 3222"/>
                  <a:gd name="T44" fmla="*/ 10 w 3934"/>
                  <a:gd name="T45" fmla="*/ 1621 h 3222"/>
                  <a:gd name="T46" fmla="*/ 0 w 3934"/>
                  <a:gd name="T47" fmla="*/ 1701 h 3222"/>
                  <a:gd name="T48" fmla="*/ 0 w 3934"/>
                  <a:gd name="T49" fmla="*/ 1701 h 3222"/>
                  <a:gd name="T50" fmla="*/ 0 w 3934"/>
                  <a:gd name="T51" fmla="*/ 1701 h 3222"/>
                  <a:gd name="T52" fmla="*/ 10 w 3934"/>
                  <a:gd name="T53" fmla="*/ 1781 h 3222"/>
                  <a:gd name="T54" fmla="*/ 20 w 3934"/>
                  <a:gd name="T55" fmla="*/ 1861 h 3222"/>
                  <a:gd name="T56" fmla="*/ 50 w 3934"/>
                  <a:gd name="T57" fmla="*/ 1941 h 3222"/>
                  <a:gd name="T58" fmla="*/ 80 w 3934"/>
                  <a:gd name="T59" fmla="*/ 2011 h 3222"/>
                  <a:gd name="T60" fmla="*/ 120 w 3934"/>
                  <a:gd name="T61" fmla="*/ 2081 h 3222"/>
                  <a:gd name="T62" fmla="*/ 170 w 3934"/>
                  <a:gd name="T63" fmla="*/ 2161 h 3222"/>
                  <a:gd name="T64" fmla="*/ 220 w 3934"/>
                  <a:gd name="T65" fmla="*/ 2231 h 3222"/>
                  <a:gd name="T66" fmla="*/ 280 w 3934"/>
                  <a:gd name="T67" fmla="*/ 2291 h 3222"/>
                  <a:gd name="T68" fmla="*/ 410 w 3934"/>
                  <a:gd name="T69" fmla="*/ 2431 h 3222"/>
                  <a:gd name="T70" fmla="*/ 580 w 3934"/>
                  <a:gd name="T71" fmla="*/ 2551 h 3222"/>
                  <a:gd name="T72" fmla="*/ 760 w 3934"/>
                  <a:gd name="T73" fmla="*/ 2671 h 3222"/>
                  <a:gd name="T74" fmla="*/ 961 w 3934"/>
                  <a:gd name="T75" fmla="*/ 2781 h 3222"/>
                  <a:gd name="T76" fmla="*/ 1191 w 3934"/>
                  <a:gd name="T77" fmla="*/ 2872 h 3222"/>
                  <a:gd name="T78" fmla="*/ 1431 w 3934"/>
                  <a:gd name="T79" fmla="*/ 2962 h 3222"/>
                  <a:gd name="T80" fmla="*/ 1691 w 3934"/>
                  <a:gd name="T81" fmla="*/ 3032 h 3222"/>
                  <a:gd name="T82" fmla="*/ 1962 w 3934"/>
                  <a:gd name="T83" fmla="*/ 3102 h 3222"/>
                  <a:gd name="T84" fmla="*/ 2242 w 3934"/>
                  <a:gd name="T85" fmla="*/ 3152 h 3222"/>
                  <a:gd name="T86" fmla="*/ 2542 w 3934"/>
                  <a:gd name="T87" fmla="*/ 3192 h 3222"/>
                  <a:gd name="T88" fmla="*/ 2843 w 3934"/>
                  <a:gd name="T89" fmla="*/ 3212 h 3222"/>
                  <a:gd name="T90" fmla="*/ 3163 w 3934"/>
                  <a:gd name="T91" fmla="*/ 3222 h 3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934" h="3222">
                    <a:moveTo>
                      <a:pt x="3934" y="0"/>
                    </a:moveTo>
                    <a:lnTo>
                      <a:pt x="3934" y="0"/>
                    </a:lnTo>
                    <a:lnTo>
                      <a:pt x="3533" y="10"/>
                    </a:lnTo>
                    <a:lnTo>
                      <a:pt x="3143" y="40"/>
                    </a:lnTo>
                    <a:lnTo>
                      <a:pt x="2772" y="80"/>
                    </a:lnTo>
                    <a:lnTo>
                      <a:pt x="2412" y="140"/>
                    </a:lnTo>
                    <a:lnTo>
                      <a:pt x="2072" y="210"/>
                    </a:lnTo>
                    <a:lnTo>
                      <a:pt x="1751" y="300"/>
                    </a:lnTo>
                    <a:lnTo>
                      <a:pt x="1451" y="400"/>
                    </a:lnTo>
                    <a:lnTo>
                      <a:pt x="1171" y="510"/>
                    </a:lnTo>
                    <a:lnTo>
                      <a:pt x="920" y="630"/>
                    </a:lnTo>
                    <a:lnTo>
                      <a:pt x="690" y="760"/>
                    </a:lnTo>
                    <a:lnTo>
                      <a:pt x="590" y="830"/>
                    </a:lnTo>
                    <a:lnTo>
                      <a:pt x="490" y="900"/>
                    </a:lnTo>
                    <a:lnTo>
                      <a:pt x="400" y="970"/>
                    </a:lnTo>
                    <a:lnTo>
                      <a:pt x="320" y="1050"/>
                    </a:lnTo>
                    <a:lnTo>
                      <a:pt x="250" y="1120"/>
                    </a:lnTo>
                    <a:lnTo>
                      <a:pt x="190" y="1200"/>
                    </a:lnTo>
                    <a:lnTo>
                      <a:pt x="130" y="1280"/>
                    </a:lnTo>
                    <a:lnTo>
                      <a:pt x="90" y="1361"/>
                    </a:lnTo>
                    <a:lnTo>
                      <a:pt x="50" y="1451"/>
                    </a:lnTo>
                    <a:lnTo>
                      <a:pt x="20" y="1531"/>
                    </a:lnTo>
                    <a:lnTo>
                      <a:pt x="10" y="1621"/>
                    </a:lnTo>
                    <a:lnTo>
                      <a:pt x="0" y="1701"/>
                    </a:lnTo>
                    <a:lnTo>
                      <a:pt x="0" y="1701"/>
                    </a:lnTo>
                    <a:lnTo>
                      <a:pt x="0" y="1701"/>
                    </a:lnTo>
                    <a:lnTo>
                      <a:pt x="10" y="1781"/>
                    </a:lnTo>
                    <a:lnTo>
                      <a:pt x="20" y="1861"/>
                    </a:lnTo>
                    <a:lnTo>
                      <a:pt x="50" y="1941"/>
                    </a:lnTo>
                    <a:lnTo>
                      <a:pt x="80" y="2011"/>
                    </a:lnTo>
                    <a:lnTo>
                      <a:pt x="120" y="2081"/>
                    </a:lnTo>
                    <a:lnTo>
                      <a:pt x="170" y="2161"/>
                    </a:lnTo>
                    <a:lnTo>
                      <a:pt x="220" y="2231"/>
                    </a:lnTo>
                    <a:lnTo>
                      <a:pt x="280" y="2291"/>
                    </a:lnTo>
                    <a:lnTo>
                      <a:pt x="410" y="2431"/>
                    </a:lnTo>
                    <a:lnTo>
                      <a:pt x="580" y="2551"/>
                    </a:lnTo>
                    <a:lnTo>
                      <a:pt x="760" y="2671"/>
                    </a:lnTo>
                    <a:lnTo>
                      <a:pt x="961" y="2781"/>
                    </a:lnTo>
                    <a:lnTo>
                      <a:pt x="1191" y="2872"/>
                    </a:lnTo>
                    <a:lnTo>
                      <a:pt x="1431" y="2962"/>
                    </a:lnTo>
                    <a:lnTo>
                      <a:pt x="1691" y="3032"/>
                    </a:lnTo>
                    <a:lnTo>
                      <a:pt x="1962" y="3102"/>
                    </a:lnTo>
                    <a:lnTo>
                      <a:pt x="2242" y="3152"/>
                    </a:lnTo>
                    <a:lnTo>
                      <a:pt x="2542" y="3192"/>
                    </a:lnTo>
                    <a:lnTo>
                      <a:pt x="2843" y="3212"/>
                    </a:lnTo>
                    <a:lnTo>
                      <a:pt x="3163" y="322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defTabSz="609539"/>
                <a:endParaRPr lang="zh-CN" altLang="en-US" sz="2400">
                  <a:solidFill>
                    <a:prstClr val="black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" name="Rectangle 278"/>
              <p:cNvSpPr>
                <a:spLocks noChangeArrowheads="1"/>
              </p:cNvSpPr>
              <p:nvPr/>
            </p:nvSpPr>
            <p:spPr bwMode="auto">
              <a:xfrm>
                <a:off x="4854795" y="1635391"/>
                <a:ext cx="10259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i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y</a:t>
                </a:r>
                <a:endParaRPr lang="zh-CN" altLang="en-US" sz="105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" name="Rectangle 279"/>
              <p:cNvSpPr>
                <a:spLocks noChangeArrowheads="1"/>
              </p:cNvSpPr>
              <p:nvPr/>
            </p:nvSpPr>
            <p:spPr bwMode="auto">
              <a:xfrm>
                <a:off x="4973738" y="1654441"/>
                <a:ext cx="7053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sz="1100" ker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2</a:t>
                </a:r>
                <a:endParaRPr lang="zh-CN" altLang="en-US" sz="1050" kern="1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7" name="Rectangle 280"/>
              <p:cNvSpPr>
                <a:spLocks noChangeArrowheads="1"/>
              </p:cNvSpPr>
              <p:nvPr/>
            </p:nvSpPr>
            <p:spPr bwMode="auto">
              <a:xfrm>
                <a:off x="5037186" y="1641741"/>
                <a:ext cx="24526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ker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=2</a:t>
                </a:r>
                <a:endParaRPr lang="zh-CN" altLang="en-US" sz="1050" kern="1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8" name="Rectangle 281"/>
              <p:cNvSpPr>
                <a:spLocks noChangeArrowheads="1"/>
              </p:cNvSpPr>
              <p:nvPr/>
            </p:nvSpPr>
            <p:spPr bwMode="auto">
              <a:xfrm>
                <a:off x="5305370" y="1635391"/>
                <a:ext cx="10259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i="1" ker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x</a:t>
                </a:r>
                <a:endParaRPr lang="zh-CN" altLang="en-US" sz="1050" kern="1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948810" y="2659106"/>
              <a:ext cx="2580640" cy="1970405"/>
              <a:chOff x="4503861" y="1558556"/>
              <a:chExt cx="2580640" cy="1970405"/>
            </a:xfrm>
          </p:grpSpPr>
          <p:cxnSp>
            <p:nvCxnSpPr>
              <p:cNvPr id="10" name="Line 244"/>
              <p:cNvCxnSpPr>
                <a:cxnSpLocks noChangeShapeType="1"/>
              </p:cNvCxnSpPr>
              <p:nvPr/>
            </p:nvCxnSpPr>
            <p:spPr bwMode="auto">
              <a:xfrm flipV="1">
                <a:off x="4503861" y="1558556"/>
                <a:ext cx="2580640" cy="19704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" name="Rectangle 286"/>
              <p:cNvSpPr>
                <a:spLocks noChangeArrowheads="1"/>
              </p:cNvSpPr>
              <p:nvPr/>
            </p:nvSpPr>
            <p:spPr bwMode="auto">
              <a:xfrm>
                <a:off x="6106755" y="2232291"/>
                <a:ext cx="10259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i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y</a:t>
                </a:r>
                <a:endParaRPr lang="zh-CN" altLang="en-US" sz="105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2" name="Rectangle 287"/>
              <p:cNvSpPr>
                <a:spLocks noChangeArrowheads="1"/>
              </p:cNvSpPr>
              <p:nvPr/>
            </p:nvSpPr>
            <p:spPr bwMode="auto">
              <a:xfrm>
                <a:off x="6213462" y="2213241"/>
                <a:ext cx="12663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kern="0" dirty="0">
                    <a:solidFill>
                      <a:prstClr val="black"/>
                    </a:solidFill>
                    <a:latin typeface="Symbol" panose="05050102010706020507" pitchFamily="18" charset="2"/>
                    <a:ea typeface="Symbol" panose="05050102010706020507" pitchFamily="18" charset="2"/>
                    <a:cs typeface="Symbol" panose="05050102010706020507" pitchFamily="18" charset="2"/>
                  </a:rPr>
                  <a:t>=</a:t>
                </a:r>
                <a:endParaRPr lang="zh-CN" altLang="en-US" sz="105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3" name="Rectangle 288"/>
              <p:cNvSpPr>
                <a:spLocks noChangeArrowheads="1"/>
              </p:cNvSpPr>
              <p:nvPr/>
            </p:nvSpPr>
            <p:spPr bwMode="auto">
              <a:xfrm>
                <a:off x="6372158" y="2232291"/>
                <a:ext cx="17953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i="1" kern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x</a:t>
                </a:r>
                <a:r>
                  <a:rPr lang="en-US" altLang="zh-CN" i="1" kern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-</a:t>
                </a:r>
                <a:endParaRPr lang="zh-CN" altLang="en-US" sz="105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4" name="Rectangle 290"/>
              <p:cNvSpPr>
                <a:spLocks noChangeArrowheads="1"/>
              </p:cNvSpPr>
              <p:nvPr/>
            </p:nvSpPr>
            <p:spPr bwMode="auto">
              <a:xfrm>
                <a:off x="6569276" y="2238641"/>
                <a:ext cx="11541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4</a:t>
                </a:r>
                <a:endParaRPr lang="zh-CN" altLang="en-US" sz="105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548125" y="3727176"/>
              <a:ext cx="3637776" cy="435749"/>
              <a:chOff x="4103176" y="2626626"/>
              <a:chExt cx="3637776" cy="435749"/>
            </a:xfrm>
          </p:grpSpPr>
          <p:cxnSp>
            <p:nvCxnSpPr>
              <p:cNvPr id="16" name="Line 275"/>
              <p:cNvCxnSpPr>
                <a:cxnSpLocks noChangeShapeType="1"/>
              </p:cNvCxnSpPr>
              <p:nvPr/>
            </p:nvCxnSpPr>
            <p:spPr bwMode="auto">
              <a:xfrm>
                <a:off x="4103176" y="2779026"/>
                <a:ext cx="338201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" name="Freeform 276"/>
              <p:cNvSpPr>
                <a:spLocks/>
              </p:cNvSpPr>
              <p:nvPr/>
            </p:nvSpPr>
            <p:spPr bwMode="auto">
              <a:xfrm>
                <a:off x="7466136" y="2753626"/>
                <a:ext cx="101600" cy="50800"/>
              </a:xfrm>
              <a:custGeom>
                <a:avLst/>
                <a:gdLst>
                  <a:gd name="T0" fmla="*/ 0 w 160"/>
                  <a:gd name="T1" fmla="*/ 80 h 80"/>
                  <a:gd name="T2" fmla="*/ 160 w 160"/>
                  <a:gd name="T3" fmla="*/ 40 h 80"/>
                  <a:gd name="T4" fmla="*/ 0 w 160"/>
                  <a:gd name="T5" fmla="*/ 0 h 80"/>
                  <a:gd name="T6" fmla="*/ 0 w 160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80">
                    <a:moveTo>
                      <a:pt x="0" y="80"/>
                    </a:moveTo>
                    <a:lnTo>
                      <a:pt x="160" y="40"/>
                    </a:lnTo>
                    <a:lnTo>
                      <a:pt x="0" y="0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defTabSz="609539"/>
                <a:endParaRPr lang="zh-CN" altLang="en-US" sz="2400">
                  <a:solidFill>
                    <a:prstClr val="black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8" name="Rectangle 291"/>
              <p:cNvSpPr>
                <a:spLocks noChangeArrowheads="1"/>
              </p:cNvSpPr>
              <p:nvPr/>
            </p:nvSpPr>
            <p:spPr bwMode="auto">
              <a:xfrm>
                <a:off x="4218257" y="2785376"/>
                <a:ext cx="16671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i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O</a:t>
                </a:r>
                <a:endParaRPr lang="zh-CN" altLang="en-US" sz="105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9" name="Rectangle 292"/>
              <p:cNvSpPr>
                <a:spLocks noChangeArrowheads="1"/>
              </p:cNvSpPr>
              <p:nvPr/>
            </p:nvSpPr>
            <p:spPr bwMode="auto">
              <a:xfrm>
                <a:off x="7638360" y="2626626"/>
                <a:ext cx="10259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i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x</a:t>
                </a:r>
                <a:endParaRPr lang="zh-CN" altLang="en-US" sz="105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674630" y="2269781"/>
              <a:ext cx="204330" cy="2772480"/>
              <a:chOff x="4229681" y="1169231"/>
              <a:chExt cx="204330" cy="2772480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4376226" y="1260106"/>
                <a:ext cx="57785" cy="2681605"/>
                <a:chOff x="4376226" y="1260106"/>
                <a:chExt cx="57785" cy="2681605"/>
              </a:xfrm>
            </p:grpSpPr>
            <p:cxnSp>
              <p:nvCxnSpPr>
                <p:cNvPr id="23" name="Line 24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408611" y="1336306"/>
                  <a:ext cx="0" cy="260540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4" name="Freeform 243"/>
                <p:cNvSpPr>
                  <a:spLocks/>
                </p:cNvSpPr>
                <p:nvPr/>
              </p:nvSpPr>
              <p:spPr bwMode="auto">
                <a:xfrm>
                  <a:off x="4376226" y="1260106"/>
                  <a:ext cx="57785" cy="95250"/>
                </a:xfrm>
                <a:custGeom>
                  <a:avLst/>
                  <a:gdLst>
                    <a:gd name="T0" fmla="*/ 91 w 91"/>
                    <a:gd name="T1" fmla="*/ 150 h 150"/>
                    <a:gd name="T2" fmla="*/ 40 w 91"/>
                    <a:gd name="T3" fmla="*/ 0 h 150"/>
                    <a:gd name="T4" fmla="*/ 0 w 91"/>
                    <a:gd name="T5" fmla="*/ 150 h 150"/>
                    <a:gd name="T6" fmla="*/ 91 w 91"/>
                    <a:gd name="T7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1" h="150">
                      <a:moveTo>
                        <a:pt x="91" y="150"/>
                      </a:moveTo>
                      <a:lnTo>
                        <a:pt x="40" y="0"/>
                      </a:lnTo>
                      <a:lnTo>
                        <a:pt x="0" y="150"/>
                      </a:lnTo>
                      <a:lnTo>
                        <a:pt x="91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defTabSz="609539"/>
                  <a:endParaRPr lang="zh-CN" altLang="en-US" sz="2400">
                    <a:solidFill>
                      <a:prstClr val="black"/>
                    </a:solidFill>
                    <a:latin typeface="Arial"/>
                    <a:ea typeface="微软雅黑"/>
                  </a:endParaRPr>
                </a:p>
              </p:txBody>
            </p:sp>
          </p:grpSp>
          <p:sp>
            <p:nvSpPr>
              <p:cNvPr id="22" name="Rectangle 292"/>
              <p:cNvSpPr>
                <a:spLocks noChangeArrowheads="1"/>
              </p:cNvSpPr>
              <p:nvPr/>
            </p:nvSpPr>
            <p:spPr bwMode="auto">
              <a:xfrm>
                <a:off x="4229681" y="1169231"/>
                <a:ext cx="10259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altLang="zh-CN" i="1" kern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y</a:t>
                </a:r>
                <a:endParaRPr lang="zh-CN" altLang="en-US" sz="105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25" name="Rectangle 292"/>
            <p:cNvSpPr>
              <a:spLocks noChangeArrowheads="1"/>
            </p:cNvSpPr>
            <p:nvPr/>
          </p:nvSpPr>
          <p:spPr bwMode="auto">
            <a:xfrm>
              <a:off x="8022355" y="3595886"/>
              <a:ext cx="1923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 defTabSz="609539"/>
              <a:r>
                <a:rPr lang="en-US" altLang="zh-CN" i="1" kern="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S</a:t>
              </a:r>
              <a:r>
                <a:rPr lang="en-US" altLang="zh-CN" kern="0" baseline="-250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1</a:t>
              </a:r>
              <a:endParaRPr lang="zh-CN" altLang="en-US" sz="1050" kern="1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6" name="Rectangle 292"/>
            <p:cNvSpPr>
              <a:spLocks noChangeArrowheads="1"/>
            </p:cNvSpPr>
            <p:nvPr/>
          </p:nvSpPr>
          <p:spPr bwMode="auto">
            <a:xfrm>
              <a:off x="8557987" y="3336247"/>
              <a:ext cx="1923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 defTabSz="609539"/>
              <a:r>
                <a:rPr lang="en-US" altLang="zh-CN" i="1" kern="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S</a:t>
              </a:r>
              <a:r>
                <a:rPr lang="en-US" altLang="zh-CN" kern="0" baseline="-250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2</a:t>
              </a:r>
              <a:endParaRPr lang="zh-CN" altLang="en-US" sz="1050" kern="1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7" name="Rectangle 292"/>
            <p:cNvSpPr>
              <a:spLocks noChangeArrowheads="1"/>
            </p:cNvSpPr>
            <p:nvPr/>
          </p:nvSpPr>
          <p:spPr bwMode="auto">
            <a:xfrm>
              <a:off x="8914087" y="3829036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 defTabSz="609539"/>
              <a:r>
                <a:rPr lang="en-US" altLang="zh-CN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4</a:t>
              </a:r>
              <a:endParaRPr lang="zh-CN" altLang="en-US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240910" y="3205841"/>
              <a:ext cx="846663" cy="1436370"/>
              <a:chOff x="4795961" y="2105291"/>
              <a:chExt cx="846663" cy="1436370"/>
            </a:xfrm>
          </p:grpSpPr>
          <p:cxnSp>
            <p:nvCxnSpPr>
              <p:cNvPr id="29" name="Line 247"/>
              <p:cNvCxnSpPr>
                <a:cxnSpLocks noChangeShapeType="1"/>
              </p:cNvCxnSpPr>
              <p:nvPr/>
            </p:nvCxnSpPr>
            <p:spPr bwMode="auto">
              <a:xfrm>
                <a:off x="4795961" y="2105291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Line 248"/>
              <p:cNvCxnSpPr>
                <a:cxnSpLocks noChangeShapeType="1"/>
              </p:cNvCxnSpPr>
              <p:nvPr/>
            </p:nvCxnSpPr>
            <p:spPr bwMode="auto">
              <a:xfrm>
                <a:off x="4795961" y="2206891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Line 249"/>
              <p:cNvCxnSpPr>
                <a:cxnSpLocks noChangeShapeType="1"/>
              </p:cNvCxnSpPr>
              <p:nvPr/>
            </p:nvCxnSpPr>
            <p:spPr bwMode="auto">
              <a:xfrm>
                <a:off x="4795961" y="2308491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Line 250"/>
              <p:cNvCxnSpPr>
                <a:cxnSpLocks noChangeShapeType="1"/>
              </p:cNvCxnSpPr>
              <p:nvPr/>
            </p:nvCxnSpPr>
            <p:spPr bwMode="auto">
              <a:xfrm>
                <a:off x="4795961" y="2410091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Line 251"/>
              <p:cNvCxnSpPr>
                <a:cxnSpLocks noChangeShapeType="1"/>
              </p:cNvCxnSpPr>
              <p:nvPr/>
            </p:nvCxnSpPr>
            <p:spPr bwMode="auto">
              <a:xfrm>
                <a:off x="4795961" y="2511691"/>
                <a:ext cx="0" cy="514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Line 252"/>
              <p:cNvCxnSpPr>
                <a:cxnSpLocks noChangeShapeType="1"/>
              </p:cNvCxnSpPr>
              <p:nvPr/>
            </p:nvCxnSpPr>
            <p:spPr bwMode="auto">
              <a:xfrm>
                <a:off x="4795961" y="2613926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Line 253"/>
              <p:cNvCxnSpPr>
                <a:cxnSpLocks noChangeShapeType="1"/>
              </p:cNvCxnSpPr>
              <p:nvPr/>
            </p:nvCxnSpPr>
            <p:spPr bwMode="auto">
              <a:xfrm>
                <a:off x="4795961" y="2715526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Line 254"/>
              <p:cNvCxnSpPr>
                <a:cxnSpLocks noChangeShapeType="1"/>
              </p:cNvCxnSpPr>
              <p:nvPr/>
            </p:nvCxnSpPr>
            <p:spPr bwMode="auto">
              <a:xfrm>
                <a:off x="4795961" y="2817126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Line 255"/>
              <p:cNvCxnSpPr>
                <a:cxnSpLocks noChangeShapeType="1"/>
              </p:cNvCxnSpPr>
              <p:nvPr/>
            </p:nvCxnSpPr>
            <p:spPr bwMode="auto">
              <a:xfrm>
                <a:off x="4795961" y="2918726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Line 256"/>
              <p:cNvCxnSpPr>
                <a:cxnSpLocks noChangeShapeType="1"/>
              </p:cNvCxnSpPr>
              <p:nvPr/>
            </p:nvCxnSpPr>
            <p:spPr bwMode="auto">
              <a:xfrm>
                <a:off x="4795961" y="3020326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Line 257"/>
              <p:cNvCxnSpPr>
                <a:cxnSpLocks noChangeShapeType="1"/>
              </p:cNvCxnSpPr>
              <p:nvPr/>
            </p:nvCxnSpPr>
            <p:spPr bwMode="auto">
              <a:xfrm>
                <a:off x="4795961" y="3121926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Line 258"/>
              <p:cNvCxnSpPr>
                <a:cxnSpLocks noChangeShapeType="1"/>
              </p:cNvCxnSpPr>
              <p:nvPr/>
            </p:nvCxnSpPr>
            <p:spPr bwMode="auto">
              <a:xfrm>
                <a:off x="4795961" y="3223526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Line 259"/>
              <p:cNvCxnSpPr>
                <a:cxnSpLocks noChangeShapeType="1"/>
              </p:cNvCxnSpPr>
              <p:nvPr/>
            </p:nvCxnSpPr>
            <p:spPr bwMode="auto">
              <a:xfrm>
                <a:off x="4795961" y="3325126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Line 260"/>
              <p:cNvCxnSpPr>
                <a:cxnSpLocks noChangeShapeType="1"/>
              </p:cNvCxnSpPr>
              <p:nvPr/>
            </p:nvCxnSpPr>
            <p:spPr bwMode="auto">
              <a:xfrm>
                <a:off x="4795961" y="3426726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Line 261"/>
              <p:cNvCxnSpPr>
                <a:cxnSpLocks noChangeShapeType="1"/>
              </p:cNvCxnSpPr>
              <p:nvPr/>
            </p:nvCxnSpPr>
            <p:spPr bwMode="auto">
              <a:xfrm>
                <a:off x="4795961" y="3528961"/>
                <a:ext cx="0" cy="127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Rectangle 292"/>
              <p:cNvSpPr>
                <a:spLocks noChangeArrowheads="1"/>
              </p:cNvSpPr>
              <p:nvPr/>
            </p:nvSpPr>
            <p:spPr bwMode="auto">
              <a:xfrm>
                <a:off x="4982187" y="3161986"/>
                <a:ext cx="6604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altLang="zh-CN" i="1" kern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B</a:t>
                </a:r>
                <a:r>
                  <a:rPr lang="en-US" altLang="zh-CN" kern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(2,-2)</a:t>
                </a:r>
                <a:endParaRPr lang="zh-CN" altLang="en-US" sz="105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0351650" y="2733966"/>
              <a:ext cx="641501" cy="1132910"/>
              <a:chOff x="6906701" y="1633416"/>
              <a:chExt cx="641501" cy="1132910"/>
            </a:xfrm>
          </p:grpSpPr>
          <p:cxnSp>
            <p:nvCxnSpPr>
              <p:cNvPr id="46" name="Line 293"/>
              <p:cNvCxnSpPr>
                <a:cxnSpLocks noChangeShapeType="1"/>
              </p:cNvCxnSpPr>
              <p:nvPr/>
            </p:nvCxnSpPr>
            <p:spPr bwMode="auto">
              <a:xfrm>
                <a:off x="6906701" y="1698891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Line 294"/>
              <p:cNvCxnSpPr>
                <a:cxnSpLocks noChangeShapeType="1"/>
              </p:cNvCxnSpPr>
              <p:nvPr/>
            </p:nvCxnSpPr>
            <p:spPr bwMode="auto">
              <a:xfrm>
                <a:off x="6906701" y="1800491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Line 295"/>
              <p:cNvCxnSpPr>
                <a:cxnSpLocks noChangeShapeType="1"/>
              </p:cNvCxnSpPr>
              <p:nvPr/>
            </p:nvCxnSpPr>
            <p:spPr bwMode="auto">
              <a:xfrm>
                <a:off x="6906701" y="1902091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Line 296"/>
              <p:cNvCxnSpPr>
                <a:cxnSpLocks noChangeShapeType="1"/>
              </p:cNvCxnSpPr>
              <p:nvPr/>
            </p:nvCxnSpPr>
            <p:spPr bwMode="auto">
              <a:xfrm>
                <a:off x="6906701" y="2003691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Line 297"/>
              <p:cNvCxnSpPr>
                <a:cxnSpLocks noChangeShapeType="1"/>
              </p:cNvCxnSpPr>
              <p:nvPr/>
            </p:nvCxnSpPr>
            <p:spPr bwMode="auto">
              <a:xfrm>
                <a:off x="6906701" y="2105291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Line 298"/>
              <p:cNvCxnSpPr>
                <a:cxnSpLocks noChangeShapeType="1"/>
              </p:cNvCxnSpPr>
              <p:nvPr/>
            </p:nvCxnSpPr>
            <p:spPr bwMode="auto">
              <a:xfrm>
                <a:off x="6906701" y="2206891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Line 299"/>
              <p:cNvCxnSpPr>
                <a:cxnSpLocks noChangeShapeType="1"/>
              </p:cNvCxnSpPr>
              <p:nvPr/>
            </p:nvCxnSpPr>
            <p:spPr bwMode="auto">
              <a:xfrm>
                <a:off x="6906701" y="2308491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" name="Line 300"/>
              <p:cNvCxnSpPr>
                <a:cxnSpLocks noChangeShapeType="1"/>
              </p:cNvCxnSpPr>
              <p:nvPr/>
            </p:nvCxnSpPr>
            <p:spPr bwMode="auto">
              <a:xfrm>
                <a:off x="6906701" y="2410091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Line 301"/>
              <p:cNvCxnSpPr>
                <a:cxnSpLocks noChangeShapeType="1"/>
              </p:cNvCxnSpPr>
              <p:nvPr/>
            </p:nvCxnSpPr>
            <p:spPr bwMode="auto">
              <a:xfrm>
                <a:off x="6906701" y="2511691"/>
                <a:ext cx="0" cy="514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Line 302"/>
              <p:cNvCxnSpPr>
                <a:cxnSpLocks noChangeShapeType="1"/>
              </p:cNvCxnSpPr>
              <p:nvPr/>
            </p:nvCxnSpPr>
            <p:spPr bwMode="auto">
              <a:xfrm>
                <a:off x="6906701" y="2613926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Line 303"/>
              <p:cNvCxnSpPr>
                <a:cxnSpLocks noChangeShapeType="1"/>
              </p:cNvCxnSpPr>
              <p:nvPr/>
            </p:nvCxnSpPr>
            <p:spPr bwMode="auto">
              <a:xfrm>
                <a:off x="6906701" y="2715526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7" name="Rectangle 292"/>
              <p:cNvSpPr>
                <a:spLocks noChangeArrowheads="1"/>
              </p:cNvSpPr>
              <p:nvPr/>
            </p:nvSpPr>
            <p:spPr bwMode="auto">
              <a:xfrm>
                <a:off x="6964709" y="1633416"/>
                <a:ext cx="58349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altLang="zh-CN" i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A</a:t>
                </a:r>
                <a:r>
                  <a:rPr lang="en-US" altLang="zh-CN" kern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(8,4)</a:t>
                </a:r>
                <a:endParaRPr lang="zh-CN" altLang="en-US" sz="105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1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676665"/>
              </p:ext>
            </p:extLst>
          </p:nvPr>
        </p:nvGraphicFramePr>
        <p:xfrm>
          <a:off x="2050502" y="1128613"/>
          <a:ext cx="57880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0" name="公式" r:id="rId3" imgW="3060360" imgH="228600" progId="Equation.3">
                  <p:embed/>
                </p:oleObj>
              </mc:Choice>
              <mc:Fallback>
                <p:oleObj name="公式" r:id="rId3" imgW="3060360" imgH="228600" progId="Equation.3">
                  <p:embed/>
                  <p:pic>
                    <p:nvPicPr>
                      <p:cNvPr id="1935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502" y="1128613"/>
                        <a:ext cx="57880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Rectangle 440"/>
          <p:cNvSpPr>
            <a:spLocks noChangeArrowheads="1"/>
          </p:cNvSpPr>
          <p:nvPr/>
        </p:nvSpPr>
        <p:spPr bwMode="auto">
          <a:xfrm>
            <a:off x="754537" y="471406"/>
            <a:ext cx="3372963" cy="4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一、平面图形的面积</a:t>
            </a:r>
          </a:p>
        </p:txBody>
      </p:sp>
      <p:sp>
        <p:nvSpPr>
          <p:cNvPr id="139" name="Text Box 10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70922" y="25874"/>
            <a:ext cx="361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定积分在几何学上的应用</a:t>
            </a:r>
          </a:p>
        </p:txBody>
      </p:sp>
      <p:sp>
        <p:nvSpPr>
          <p:cNvPr id="140" name="文本框 139"/>
          <p:cNvSpPr txBox="1"/>
          <p:nvPr/>
        </p:nvSpPr>
        <p:spPr>
          <a:xfrm>
            <a:off x="1184833" y="1081453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141" name="文本框 140"/>
          <p:cNvSpPr txBox="1"/>
          <p:nvPr/>
        </p:nvSpPr>
        <p:spPr>
          <a:xfrm>
            <a:off x="1184833" y="1847205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142" name="Rectangle 11"/>
          <p:cNvSpPr>
            <a:spLocks noChangeArrowheads="1"/>
          </p:cNvSpPr>
          <p:nvPr/>
        </p:nvSpPr>
        <p:spPr bwMode="auto">
          <a:xfrm>
            <a:off x="8385097" y="1974603"/>
            <a:ext cx="61733" cy="784846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Rectangle 11"/>
          <p:cNvSpPr>
            <a:spLocks noChangeArrowheads="1"/>
          </p:cNvSpPr>
          <p:nvPr/>
        </p:nvSpPr>
        <p:spPr bwMode="auto">
          <a:xfrm>
            <a:off x="8847874" y="1667250"/>
            <a:ext cx="125800" cy="1022349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矩形 143"/>
              <p:cNvSpPr/>
              <p:nvPr/>
            </p:nvSpPr>
            <p:spPr>
              <a:xfrm>
                <a:off x="1958623" y="1870932"/>
                <a:ext cx="5176802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&lt;2, 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m:rPr>
                        <m:nor/>
                      </m:rP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nor/>
                      </m:rP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​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4" name="矩形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623" y="1870932"/>
                <a:ext cx="5176802" cy="645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/>
              <p:cNvSpPr/>
              <p:nvPr/>
            </p:nvSpPr>
            <p:spPr>
              <a:xfrm>
                <a:off x="1908560" y="2418283"/>
                <a:ext cx="5090496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8, 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nor/>
                        </m:rP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5" name="矩形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60" y="2418283"/>
                <a:ext cx="5090496" cy="645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/>
              <p:cNvSpPr/>
              <p:nvPr/>
            </p:nvSpPr>
            <p:spPr>
              <a:xfrm>
                <a:off x="1403482" y="3004017"/>
                <a:ext cx="6589817" cy="7843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i="1" smtClean="0">
                        <a:latin typeface="Cambria Math" panose="02040503050406030204" pitchFamily="18" charset="0"/>
                      </a:rPr>
                      <m:t> 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0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000" i="1"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000" i="1"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zh-CN" alt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zh-CN" altLang="en-US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a:rPr lang="en-US" altLang="zh-CN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a:rPr lang="en-US" altLang="zh-CN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d>
                          <m:d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zh-CN" alt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zh-CN" altLang="en-US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</m:e>
                    </m:nary>
                  </m:oMath>
                </a14:m>
                <a:r>
                  <a:rPr lang="zh-CN" altLang="en-US" sz="2000" dirty="0" smtClean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46" name="矩形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482" y="3004017"/>
                <a:ext cx="6589817" cy="7843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/>
              <p:cNvSpPr/>
              <p:nvPr/>
            </p:nvSpPr>
            <p:spPr>
              <a:xfrm>
                <a:off x="1749012" y="3661058"/>
                <a:ext cx="5767926" cy="872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smtClean="0"/>
                      <m:t> 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400" i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zh-CN" alt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zh-CN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zh-CN" altLang="en-US" sz="2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bSup>
                    <m:r>
                      <a:rPr lang="zh-CN" altLang="en-US" sz="2400" i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7" name="矩形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12" y="3661058"/>
                <a:ext cx="5767926" cy="8729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/>
              <p:cNvSpPr/>
              <p:nvPr/>
            </p:nvSpPr>
            <p:spPr>
              <a:xfrm>
                <a:off x="1829902" y="4366524"/>
                <a:ext cx="9081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矩形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902" y="4366524"/>
                <a:ext cx="90813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0" name="组合 209"/>
          <p:cNvGrpSpPr/>
          <p:nvPr/>
        </p:nvGrpSpPr>
        <p:grpSpPr>
          <a:xfrm>
            <a:off x="7899253" y="3721914"/>
            <a:ext cx="3637776" cy="2772480"/>
            <a:chOff x="7899253" y="3721914"/>
            <a:chExt cx="3637776" cy="2772480"/>
          </a:xfrm>
        </p:grpSpPr>
        <p:grpSp>
          <p:nvGrpSpPr>
            <p:cNvPr id="150" name="组合 149"/>
            <p:cNvGrpSpPr/>
            <p:nvPr/>
          </p:nvGrpSpPr>
          <p:grpSpPr>
            <a:xfrm>
              <a:off x="8204688" y="4188074"/>
              <a:ext cx="2498090" cy="2109470"/>
              <a:chOff x="4408611" y="1635391"/>
              <a:chExt cx="2498090" cy="2109470"/>
            </a:xfrm>
          </p:grpSpPr>
          <p:sp>
            <p:nvSpPr>
              <p:cNvPr id="200" name="Freeform 245"/>
              <p:cNvSpPr>
                <a:spLocks/>
              </p:cNvSpPr>
              <p:nvPr/>
            </p:nvSpPr>
            <p:spPr bwMode="auto">
              <a:xfrm>
                <a:off x="4408611" y="1698891"/>
                <a:ext cx="2498090" cy="2045970"/>
              </a:xfrm>
              <a:custGeom>
                <a:avLst/>
                <a:gdLst>
                  <a:gd name="T0" fmla="*/ 3934 w 3934"/>
                  <a:gd name="T1" fmla="*/ 0 h 3222"/>
                  <a:gd name="T2" fmla="*/ 3934 w 3934"/>
                  <a:gd name="T3" fmla="*/ 0 h 3222"/>
                  <a:gd name="T4" fmla="*/ 3533 w 3934"/>
                  <a:gd name="T5" fmla="*/ 10 h 3222"/>
                  <a:gd name="T6" fmla="*/ 3143 w 3934"/>
                  <a:gd name="T7" fmla="*/ 40 h 3222"/>
                  <a:gd name="T8" fmla="*/ 2772 w 3934"/>
                  <a:gd name="T9" fmla="*/ 80 h 3222"/>
                  <a:gd name="T10" fmla="*/ 2412 w 3934"/>
                  <a:gd name="T11" fmla="*/ 140 h 3222"/>
                  <a:gd name="T12" fmla="*/ 2072 w 3934"/>
                  <a:gd name="T13" fmla="*/ 210 h 3222"/>
                  <a:gd name="T14" fmla="*/ 1751 w 3934"/>
                  <a:gd name="T15" fmla="*/ 300 h 3222"/>
                  <a:gd name="T16" fmla="*/ 1451 w 3934"/>
                  <a:gd name="T17" fmla="*/ 400 h 3222"/>
                  <a:gd name="T18" fmla="*/ 1171 w 3934"/>
                  <a:gd name="T19" fmla="*/ 510 h 3222"/>
                  <a:gd name="T20" fmla="*/ 920 w 3934"/>
                  <a:gd name="T21" fmla="*/ 630 h 3222"/>
                  <a:gd name="T22" fmla="*/ 690 w 3934"/>
                  <a:gd name="T23" fmla="*/ 760 h 3222"/>
                  <a:gd name="T24" fmla="*/ 590 w 3934"/>
                  <a:gd name="T25" fmla="*/ 830 h 3222"/>
                  <a:gd name="T26" fmla="*/ 490 w 3934"/>
                  <a:gd name="T27" fmla="*/ 900 h 3222"/>
                  <a:gd name="T28" fmla="*/ 400 w 3934"/>
                  <a:gd name="T29" fmla="*/ 970 h 3222"/>
                  <a:gd name="T30" fmla="*/ 320 w 3934"/>
                  <a:gd name="T31" fmla="*/ 1050 h 3222"/>
                  <a:gd name="T32" fmla="*/ 250 w 3934"/>
                  <a:gd name="T33" fmla="*/ 1120 h 3222"/>
                  <a:gd name="T34" fmla="*/ 190 w 3934"/>
                  <a:gd name="T35" fmla="*/ 1200 h 3222"/>
                  <a:gd name="T36" fmla="*/ 130 w 3934"/>
                  <a:gd name="T37" fmla="*/ 1280 h 3222"/>
                  <a:gd name="T38" fmla="*/ 90 w 3934"/>
                  <a:gd name="T39" fmla="*/ 1361 h 3222"/>
                  <a:gd name="T40" fmla="*/ 50 w 3934"/>
                  <a:gd name="T41" fmla="*/ 1451 h 3222"/>
                  <a:gd name="T42" fmla="*/ 20 w 3934"/>
                  <a:gd name="T43" fmla="*/ 1531 h 3222"/>
                  <a:gd name="T44" fmla="*/ 10 w 3934"/>
                  <a:gd name="T45" fmla="*/ 1621 h 3222"/>
                  <a:gd name="T46" fmla="*/ 0 w 3934"/>
                  <a:gd name="T47" fmla="*/ 1701 h 3222"/>
                  <a:gd name="T48" fmla="*/ 0 w 3934"/>
                  <a:gd name="T49" fmla="*/ 1701 h 3222"/>
                  <a:gd name="T50" fmla="*/ 0 w 3934"/>
                  <a:gd name="T51" fmla="*/ 1701 h 3222"/>
                  <a:gd name="T52" fmla="*/ 10 w 3934"/>
                  <a:gd name="T53" fmla="*/ 1781 h 3222"/>
                  <a:gd name="T54" fmla="*/ 20 w 3934"/>
                  <a:gd name="T55" fmla="*/ 1861 h 3222"/>
                  <a:gd name="T56" fmla="*/ 50 w 3934"/>
                  <a:gd name="T57" fmla="*/ 1941 h 3222"/>
                  <a:gd name="T58" fmla="*/ 80 w 3934"/>
                  <a:gd name="T59" fmla="*/ 2011 h 3222"/>
                  <a:gd name="T60" fmla="*/ 120 w 3934"/>
                  <a:gd name="T61" fmla="*/ 2081 h 3222"/>
                  <a:gd name="T62" fmla="*/ 170 w 3934"/>
                  <a:gd name="T63" fmla="*/ 2161 h 3222"/>
                  <a:gd name="T64" fmla="*/ 220 w 3934"/>
                  <a:gd name="T65" fmla="*/ 2231 h 3222"/>
                  <a:gd name="T66" fmla="*/ 280 w 3934"/>
                  <a:gd name="T67" fmla="*/ 2291 h 3222"/>
                  <a:gd name="T68" fmla="*/ 410 w 3934"/>
                  <a:gd name="T69" fmla="*/ 2431 h 3222"/>
                  <a:gd name="T70" fmla="*/ 580 w 3934"/>
                  <a:gd name="T71" fmla="*/ 2551 h 3222"/>
                  <a:gd name="T72" fmla="*/ 760 w 3934"/>
                  <a:gd name="T73" fmla="*/ 2671 h 3222"/>
                  <a:gd name="T74" fmla="*/ 961 w 3934"/>
                  <a:gd name="T75" fmla="*/ 2781 h 3222"/>
                  <a:gd name="T76" fmla="*/ 1191 w 3934"/>
                  <a:gd name="T77" fmla="*/ 2872 h 3222"/>
                  <a:gd name="T78" fmla="*/ 1431 w 3934"/>
                  <a:gd name="T79" fmla="*/ 2962 h 3222"/>
                  <a:gd name="T80" fmla="*/ 1691 w 3934"/>
                  <a:gd name="T81" fmla="*/ 3032 h 3222"/>
                  <a:gd name="T82" fmla="*/ 1962 w 3934"/>
                  <a:gd name="T83" fmla="*/ 3102 h 3222"/>
                  <a:gd name="T84" fmla="*/ 2242 w 3934"/>
                  <a:gd name="T85" fmla="*/ 3152 h 3222"/>
                  <a:gd name="T86" fmla="*/ 2542 w 3934"/>
                  <a:gd name="T87" fmla="*/ 3192 h 3222"/>
                  <a:gd name="T88" fmla="*/ 2843 w 3934"/>
                  <a:gd name="T89" fmla="*/ 3212 h 3222"/>
                  <a:gd name="T90" fmla="*/ 3163 w 3934"/>
                  <a:gd name="T91" fmla="*/ 3222 h 3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934" h="3222">
                    <a:moveTo>
                      <a:pt x="3934" y="0"/>
                    </a:moveTo>
                    <a:lnTo>
                      <a:pt x="3934" y="0"/>
                    </a:lnTo>
                    <a:lnTo>
                      <a:pt x="3533" y="10"/>
                    </a:lnTo>
                    <a:lnTo>
                      <a:pt x="3143" y="40"/>
                    </a:lnTo>
                    <a:lnTo>
                      <a:pt x="2772" y="80"/>
                    </a:lnTo>
                    <a:lnTo>
                      <a:pt x="2412" y="140"/>
                    </a:lnTo>
                    <a:lnTo>
                      <a:pt x="2072" y="210"/>
                    </a:lnTo>
                    <a:lnTo>
                      <a:pt x="1751" y="300"/>
                    </a:lnTo>
                    <a:lnTo>
                      <a:pt x="1451" y="400"/>
                    </a:lnTo>
                    <a:lnTo>
                      <a:pt x="1171" y="510"/>
                    </a:lnTo>
                    <a:lnTo>
                      <a:pt x="920" y="630"/>
                    </a:lnTo>
                    <a:lnTo>
                      <a:pt x="690" y="760"/>
                    </a:lnTo>
                    <a:lnTo>
                      <a:pt x="590" y="830"/>
                    </a:lnTo>
                    <a:lnTo>
                      <a:pt x="490" y="900"/>
                    </a:lnTo>
                    <a:lnTo>
                      <a:pt x="400" y="970"/>
                    </a:lnTo>
                    <a:lnTo>
                      <a:pt x="320" y="1050"/>
                    </a:lnTo>
                    <a:lnTo>
                      <a:pt x="250" y="1120"/>
                    </a:lnTo>
                    <a:lnTo>
                      <a:pt x="190" y="1200"/>
                    </a:lnTo>
                    <a:lnTo>
                      <a:pt x="130" y="1280"/>
                    </a:lnTo>
                    <a:lnTo>
                      <a:pt x="90" y="1361"/>
                    </a:lnTo>
                    <a:lnTo>
                      <a:pt x="50" y="1451"/>
                    </a:lnTo>
                    <a:lnTo>
                      <a:pt x="20" y="1531"/>
                    </a:lnTo>
                    <a:lnTo>
                      <a:pt x="10" y="1621"/>
                    </a:lnTo>
                    <a:lnTo>
                      <a:pt x="0" y="1701"/>
                    </a:lnTo>
                    <a:lnTo>
                      <a:pt x="0" y="1701"/>
                    </a:lnTo>
                    <a:lnTo>
                      <a:pt x="0" y="1701"/>
                    </a:lnTo>
                    <a:lnTo>
                      <a:pt x="10" y="1781"/>
                    </a:lnTo>
                    <a:lnTo>
                      <a:pt x="20" y="1861"/>
                    </a:lnTo>
                    <a:lnTo>
                      <a:pt x="50" y="1941"/>
                    </a:lnTo>
                    <a:lnTo>
                      <a:pt x="80" y="2011"/>
                    </a:lnTo>
                    <a:lnTo>
                      <a:pt x="120" y="2081"/>
                    </a:lnTo>
                    <a:lnTo>
                      <a:pt x="170" y="2161"/>
                    </a:lnTo>
                    <a:lnTo>
                      <a:pt x="220" y="2231"/>
                    </a:lnTo>
                    <a:lnTo>
                      <a:pt x="280" y="2291"/>
                    </a:lnTo>
                    <a:lnTo>
                      <a:pt x="410" y="2431"/>
                    </a:lnTo>
                    <a:lnTo>
                      <a:pt x="580" y="2551"/>
                    </a:lnTo>
                    <a:lnTo>
                      <a:pt x="760" y="2671"/>
                    </a:lnTo>
                    <a:lnTo>
                      <a:pt x="961" y="2781"/>
                    </a:lnTo>
                    <a:lnTo>
                      <a:pt x="1191" y="2872"/>
                    </a:lnTo>
                    <a:lnTo>
                      <a:pt x="1431" y="2962"/>
                    </a:lnTo>
                    <a:lnTo>
                      <a:pt x="1691" y="3032"/>
                    </a:lnTo>
                    <a:lnTo>
                      <a:pt x="1962" y="3102"/>
                    </a:lnTo>
                    <a:lnTo>
                      <a:pt x="2242" y="3152"/>
                    </a:lnTo>
                    <a:lnTo>
                      <a:pt x="2542" y="3192"/>
                    </a:lnTo>
                    <a:lnTo>
                      <a:pt x="2843" y="3212"/>
                    </a:lnTo>
                    <a:lnTo>
                      <a:pt x="3163" y="322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defTabSz="609539"/>
                <a:endParaRPr lang="zh-CN" altLang="en-US" sz="2400">
                  <a:solidFill>
                    <a:prstClr val="black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201" name="Rectangle 278"/>
              <p:cNvSpPr>
                <a:spLocks noChangeArrowheads="1"/>
              </p:cNvSpPr>
              <p:nvPr/>
            </p:nvSpPr>
            <p:spPr bwMode="auto">
              <a:xfrm>
                <a:off x="4854795" y="1635391"/>
                <a:ext cx="10259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i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y</a:t>
                </a:r>
                <a:endParaRPr lang="zh-CN" altLang="en-US" sz="105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02" name="Rectangle 279"/>
              <p:cNvSpPr>
                <a:spLocks noChangeArrowheads="1"/>
              </p:cNvSpPr>
              <p:nvPr/>
            </p:nvSpPr>
            <p:spPr bwMode="auto">
              <a:xfrm>
                <a:off x="4973738" y="1654441"/>
                <a:ext cx="7053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sz="1100" ker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2</a:t>
                </a:r>
                <a:endParaRPr lang="zh-CN" altLang="en-US" sz="1050" kern="1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03" name="Rectangle 280"/>
              <p:cNvSpPr>
                <a:spLocks noChangeArrowheads="1"/>
              </p:cNvSpPr>
              <p:nvPr/>
            </p:nvSpPr>
            <p:spPr bwMode="auto">
              <a:xfrm>
                <a:off x="5037186" y="1641741"/>
                <a:ext cx="24526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ker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=2</a:t>
                </a:r>
                <a:endParaRPr lang="zh-CN" altLang="en-US" sz="1050" kern="1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04" name="Rectangle 281"/>
              <p:cNvSpPr>
                <a:spLocks noChangeArrowheads="1"/>
              </p:cNvSpPr>
              <p:nvPr/>
            </p:nvSpPr>
            <p:spPr bwMode="auto">
              <a:xfrm>
                <a:off x="5305370" y="1635391"/>
                <a:ext cx="10259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i="1" ker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x</a:t>
                </a:r>
                <a:endParaRPr lang="zh-CN" altLang="en-US" sz="1050" kern="1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8299938" y="4111239"/>
              <a:ext cx="2580640" cy="1970405"/>
              <a:chOff x="4503861" y="1558556"/>
              <a:chExt cx="2580640" cy="1970405"/>
            </a:xfrm>
          </p:grpSpPr>
          <p:cxnSp>
            <p:nvCxnSpPr>
              <p:cNvPr id="195" name="Line 244"/>
              <p:cNvCxnSpPr>
                <a:cxnSpLocks noChangeShapeType="1"/>
              </p:cNvCxnSpPr>
              <p:nvPr/>
            </p:nvCxnSpPr>
            <p:spPr bwMode="auto">
              <a:xfrm flipV="1">
                <a:off x="4503861" y="1558556"/>
                <a:ext cx="2580640" cy="19704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6" name="Rectangle 286"/>
              <p:cNvSpPr>
                <a:spLocks noChangeArrowheads="1"/>
              </p:cNvSpPr>
              <p:nvPr/>
            </p:nvSpPr>
            <p:spPr bwMode="auto">
              <a:xfrm>
                <a:off x="6106755" y="2232291"/>
                <a:ext cx="10259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i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y</a:t>
                </a:r>
                <a:endParaRPr lang="zh-CN" altLang="en-US" sz="105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97" name="Rectangle 287"/>
              <p:cNvSpPr>
                <a:spLocks noChangeArrowheads="1"/>
              </p:cNvSpPr>
              <p:nvPr/>
            </p:nvSpPr>
            <p:spPr bwMode="auto">
              <a:xfrm>
                <a:off x="6213462" y="2213241"/>
                <a:ext cx="12663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kern="0" dirty="0">
                    <a:solidFill>
                      <a:prstClr val="black"/>
                    </a:solidFill>
                    <a:latin typeface="Symbol" panose="05050102010706020507" pitchFamily="18" charset="2"/>
                    <a:ea typeface="Symbol" panose="05050102010706020507" pitchFamily="18" charset="2"/>
                    <a:cs typeface="Symbol" panose="05050102010706020507" pitchFamily="18" charset="2"/>
                  </a:rPr>
                  <a:t>=</a:t>
                </a:r>
                <a:endParaRPr lang="zh-CN" altLang="en-US" sz="105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98" name="Rectangle 288"/>
              <p:cNvSpPr>
                <a:spLocks noChangeArrowheads="1"/>
              </p:cNvSpPr>
              <p:nvPr/>
            </p:nvSpPr>
            <p:spPr bwMode="auto">
              <a:xfrm>
                <a:off x="6372158" y="2232291"/>
                <a:ext cx="17953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i="1" kern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x</a:t>
                </a:r>
                <a:r>
                  <a:rPr lang="en-US" altLang="zh-CN" i="1" kern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-</a:t>
                </a:r>
                <a:endParaRPr lang="zh-CN" altLang="en-US" sz="105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99" name="Rectangle 290"/>
              <p:cNvSpPr>
                <a:spLocks noChangeArrowheads="1"/>
              </p:cNvSpPr>
              <p:nvPr/>
            </p:nvSpPr>
            <p:spPr bwMode="auto">
              <a:xfrm>
                <a:off x="6569276" y="2238641"/>
                <a:ext cx="11541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4</a:t>
                </a:r>
                <a:endParaRPr lang="zh-CN" altLang="en-US" sz="105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7899253" y="5179309"/>
              <a:ext cx="3637776" cy="435749"/>
              <a:chOff x="4103176" y="2626626"/>
              <a:chExt cx="3637776" cy="435749"/>
            </a:xfrm>
          </p:grpSpPr>
          <p:cxnSp>
            <p:nvCxnSpPr>
              <p:cNvPr id="191" name="Line 275"/>
              <p:cNvCxnSpPr>
                <a:cxnSpLocks noChangeShapeType="1"/>
              </p:cNvCxnSpPr>
              <p:nvPr/>
            </p:nvCxnSpPr>
            <p:spPr bwMode="auto">
              <a:xfrm>
                <a:off x="4103176" y="2779026"/>
                <a:ext cx="338201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2" name="Freeform 276"/>
              <p:cNvSpPr>
                <a:spLocks/>
              </p:cNvSpPr>
              <p:nvPr/>
            </p:nvSpPr>
            <p:spPr bwMode="auto">
              <a:xfrm>
                <a:off x="7466136" y="2753626"/>
                <a:ext cx="101600" cy="50800"/>
              </a:xfrm>
              <a:custGeom>
                <a:avLst/>
                <a:gdLst>
                  <a:gd name="T0" fmla="*/ 0 w 160"/>
                  <a:gd name="T1" fmla="*/ 80 h 80"/>
                  <a:gd name="T2" fmla="*/ 160 w 160"/>
                  <a:gd name="T3" fmla="*/ 40 h 80"/>
                  <a:gd name="T4" fmla="*/ 0 w 160"/>
                  <a:gd name="T5" fmla="*/ 0 h 80"/>
                  <a:gd name="T6" fmla="*/ 0 w 160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80">
                    <a:moveTo>
                      <a:pt x="0" y="80"/>
                    </a:moveTo>
                    <a:lnTo>
                      <a:pt x="160" y="40"/>
                    </a:lnTo>
                    <a:lnTo>
                      <a:pt x="0" y="0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defTabSz="609539"/>
                <a:endParaRPr lang="zh-CN" altLang="en-US" sz="2400">
                  <a:solidFill>
                    <a:prstClr val="black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93" name="Rectangle 291"/>
              <p:cNvSpPr>
                <a:spLocks noChangeArrowheads="1"/>
              </p:cNvSpPr>
              <p:nvPr/>
            </p:nvSpPr>
            <p:spPr bwMode="auto">
              <a:xfrm>
                <a:off x="4218257" y="2785376"/>
                <a:ext cx="16671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i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O</a:t>
                </a:r>
                <a:endParaRPr lang="zh-CN" altLang="en-US" sz="105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94" name="Rectangle 292"/>
              <p:cNvSpPr>
                <a:spLocks noChangeArrowheads="1"/>
              </p:cNvSpPr>
              <p:nvPr/>
            </p:nvSpPr>
            <p:spPr bwMode="auto">
              <a:xfrm>
                <a:off x="7638360" y="2626626"/>
                <a:ext cx="10259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i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x</a:t>
                </a:r>
                <a:endParaRPr lang="zh-CN" altLang="en-US" sz="105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153" name="组合 152"/>
            <p:cNvGrpSpPr/>
            <p:nvPr/>
          </p:nvGrpSpPr>
          <p:grpSpPr>
            <a:xfrm>
              <a:off x="8025758" y="3721914"/>
              <a:ext cx="204330" cy="2772480"/>
              <a:chOff x="4229681" y="1169231"/>
              <a:chExt cx="204330" cy="2772480"/>
            </a:xfrm>
          </p:grpSpPr>
          <p:grpSp>
            <p:nvGrpSpPr>
              <p:cNvPr id="187" name="组合 186"/>
              <p:cNvGrpSpPr/>
              <p:nvPr/>
            </p:nvGrpSpPr>
            <p:grpSpPr>
              <a:xfrm>
                <a:off x="4376226" y="1260106"/>
                <a:ext cx="57785" cy="2681605"/>
                <a:chOff x="4376226" y="1260106"/>
                <a:chExt cx="57785" cy="2681605"/>
              </a:xfrm>
            </p:grpSpPr>
            <p:cxnSp>
              <p:nvCxnSpPr>
                <p:cNvPr id="189" name="Line 24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408611" y="1336306"/>
                  <a:ext cx="0" cy="260540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90" name="Freeform 243"/>
                <p:cNvSpPr>
                  <a:spLocks/>
                </p:cNvSpPr>
                <p:nvPr/>
              </p:nvSpPr>
              <p:spPr bwMode="auto">
                <a:xfrm>
                  <a:off x="4376226" y="1260106"/>
                  <a:ext cx="57785" cy="95250"/>
                </a:xfrm>
                <a:custGeom>
                  <a:avLst/>
                  <a:gdLst>
                    <a:gd name="T0" fmla="*/ 91 w 91"/>
                    <a:gd name="T1" fmla="*/ 150 h 150"/>
                    <a:gd name="T2" fmla="*/ 40 w 91"/>
                    <a:gd name="T3" fmla="*/ 0 h 150"/>
                    <a:gd name="T4" fmla="*/ 0 w 91"/>
                    <a:gd name="T5" fmla="*/ 150 h 150"/>
                    <a:gd name="T6" fmla="*/ 91 w 91"/>
                    <a:gd name="T7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1" h="150">
                      <a:moveTo>
                        <a:pt x="91" y="150"/>
                      </a:moveTo>
                      <a:lnTo>
                        <a:pt x="40" y="0"/>
                      </a:lnTo>
                      <a:lnTo>
                        <a:pt x="0" y="150"/>
                      </a:lnTo>
                      <a:lnTo>
                        <a:pt x="91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defTabSz="609539"/>
                  <a:endParaRPr lang="zh-CN" altLang="en-US" sz="2400">
                    <a:solidFill>
                      <a:prstClr val="black"/>
                    </a:solidFill>
                    <a:latin typeface="Arial"/>
                    <a:ea typeface="微软雅黑"/>
                  </a:endParaRPr>
                </a:p>
              </p:txBody>
            </p:sp>
          </p:grpSp>
          <p:sp>
            <p:nvSpPr>
              <p:cNvPr id="188" name="Rectangle 292"/>
              <p:cNvSpPr>
                <a:spLocks noChangeArrowheads="1"/>
              </p:cNvSpPr>
              <p:nvPr/>
            </p:nvSpPr>
            <p:spPr bwMode="auto">
              <a:xfrm>
                <a:off x="4229681" y="1169231"/>
                <a:ext cx="10259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altLang="zh-CN" i="1" kern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y</a:t>
                </a:r>
                <a:endParaRPr lang="zh-CN" altLang="en-US" sz="105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156" name="Rectangle 292"/>
            <p:cNvSpPr>
              <a:spLocks noChangeArrowheads="1"/>
            </p:cNvSpPr>
            <p:nvPr/>
          </p:nvSpPr>
          <p:spPr bwMode="auto">
            <a:xfrm>
              <a:off x="9265215" y="5281169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 defTabSz="609539"/>
              <a:r>
                <a:rPr lang="en-US" altLang="zh-CN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4</a:t>
              </a:r>
              <a:endParaRPr lang="zh-CN" altLang="en-US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158" name="组合 157"/>
            <p:cNvGrpSpPr/>
            <p:nvPr/>
          </p:nvGrpSpPr>
          <p:grpSpPr>
            <a:xfrm>
              <a:off x="10702778" y="4186099"/>
              <a:ext cx="641501" cy="1132910"/>
              <a:chOff x="6906701" y="1633416"/>
              <a:chExt cx="641501" cy="1132910"/>
            </a:xfrm>
          </p:grpSpPr>
          <p:cxnSp>
            <p:nvCxnSpPr>
              <p:cNvPr id="159" name="Line 293"/>
              <p:cNvCxnSpPr>
                <a:cxnSpLocks noChangeShapeType="1"/>
              </p:cNvCxnSpPr>
              <p:nvPr/>
            </p:nvCxnSpPr>
            <p:spPr bwMode="auto">
              <a:xfrm>
                <a:off x="6906701" y="1698891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0" name="Line 294"/>
              <p:cNvCxnSpPr>
                <a:cxnSpLocks noChangeShapeType="1"/>
              </p:cNvCxnSpPr>
              <p:nvPr/>
            </p:nvCxnSpPr>
            <p:spPr bwMode="auto">
              <a:xfrm>
                <a:off x="6906701" y="1800491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1" name="Line 295"/>
              <p:cNvCxnSpPr>
                <a:cxnSpLocks noChangeShapeType="1"/>
              </p:cNvCxnSpPr>
              <p:nvPr/>
            </p:nvCxnSpPr>
            <p:spPr bwMode="auto">
              <a:xfrm>
                <a:off x="6906701" y="1902091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2" name="Line 296"/>
              <p:cNvCxnSpPr>
                <a:cxnSpLocks noChangeShapeType="1"/>
              </p:cNvCxnSpPr>
              <p:nvPr/>
            </p:nvCxnSpPr>
            <p:spPr bwMode="auto">
              <a:xfrm>
                <a:off x="6906701" y="2003691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3" name="Line 297"/>
              <p:cNvCxnSpPr>
                <a:cxnSpLocks noChangeShapeType="1"/>
              </p:cNvCxnSpPr>
              <p:nvPr/>
            </p:nvCxnSpPr>
            <p:spPr bwMode="auto">
              <a:xfrm>
                <a:off x="6906701" y="2105291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" name="Line 298"/>
              <p:cNvCxnSpPr>
                <a:cxnSpLocks noChangeShapeType="1"/>
              </p:cNvCxnSpPr>
              <p:nvPr/>
            </p:nvCxnSpPr>
            <p:spPr bwMode="auto">
              <a:xfrm>
                <a:off x="6906701" y="2206891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5" name="Line 299"/>
              <p:cNvCxnSpPr>
                <a:cxnSpLocks noChangeShapeType="1"/>
              </p:cNvCxnSpPr>
              <p:nvPr/>
            </p:nvCxnSpPr>
            <p:spPr bwMode="auto">
              <a:xfrm>
                <a:off x="6906701" y="2308491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6" name="Line 300"/>
              <p:cNvCxnSpPr>
                <a:cxnSpLocks noChangeShapeType="1"/>
              </p:cNvCxnSpPr>
              <p:nvPr/>
            </p:nvCxnSpPr>
            <p:spPr bwMode="auto">
              <a:xfrm>
                <a:off x="6906701" y="2410091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7" name="Line 301"/>
              <p:cNvCxnSpPr>
                <a:cxnSpLocks noChangeShapeType="1"/>
              </p:cNvCxnSpPr>
              <p:nvPr/>
            </p:nvCxnSpPr>
            <p:spPr bwMode="auto">
              <a:xfrm>
                <a:off x="6906701" y="2511691"/>
                <a:ext cx="0" cy="514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8" name="Line 302"/>
              <p:cNvCxnSpPr>
                <a:cxnSpLocks noChangeShapeType="1"/>
              </p:cNvCxnSpPr>
              <p:nvPr/>
            </p:nvCxnSpPr>
            <p:spPr bwMode="auto">
              <a:xfrm>
                <a:off x="6906701" y="2613926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9" name="Line 303"/>
              <p:cNvCxnSpPr>
                <a:cxnSpLocks noChangeShapeType="1"/>
              </p:cNvCxnSpPr>
              <p:nvPr/>
            </p:nvCxnSpPr>
            <p:spPr bwMode="auto">
              <a:xfrm>
                <a:off x="6906701" y="2715526"/>
                <a:ext cx="0" cy="508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0" name="Rectangle 292"/>
              <p:cNvSpPr>
                <a:spLocks noChangeArrowheads="1"/>
              </p:cNvSpPr>
              <p:nvPr/>
            </p:nvSpPr>
            <p:spPr bwMode="auto">
              <a:xfrm>
                <a:off x="6964709" y="1633416"/>
                <a:ext cx="58349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just" defTabSz="609539"/>
                <a:r>
                  <a:rPr lang="en-US" altLang="zh-CN" i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A</a:t>
                </a:r>
                <a:r>
                  <a:rPr lang="en-US" altLang="zh-CN" kern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(8,4)</a:t>
                </a:r>
                <a:endParaRPr lang="zh-CN" altLang="en-US" sz="105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205" name="Rectangle 292"/>
            <p:cNvSpPr>
              <a:spLocks noChangeArrowheads="1"/>
            </p:cNvSpPr>
            <p:nvPr/>
          </p:nvSpPr>
          <p:spPr bwMode="auto">
            <a:xfrm>
              <a:off x="8778264" y="5714669"/>
              <a:ext cx="6604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 defTabSz="609539"/>
              <a:r>
                <a:rPr lang="en-US" altLang="zh-CN" i="1" kern="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B</a:t>
              </a:r>
              <a:r>
                <a:rPr lang="en-US" altLang="zh-CN" kern="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宋体" panose="02010600030101010101" pitchFamily="2" charset="-122"/>
                </a:rPr>
                <a:t>(2,-2)</a:t>
              </a:r>
              <a:endParaRPr lang="zh-CN" altLang="en-US" sz="105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06" name="Rectangle 11"/>
          <p:cNvSpPr>
            <a:spLocks noChangeArrowheads="1"/>
          </p:cNvSpPr>
          <p:nvPr/>
        </p:nvSpPr>
        <p:spPr bwMode="auto">
          <a:xfrm>
            <a:off x="8391822" y="4732666"/>
            <a:ext cx="1404597" cy="185975"/>
          </a:xfrm>
          <a:prstGeom prst="rect">
            <a:avLst/>
          </a:prstGeom>
          <a:solidFill>
            <a:srgbClr val="00B05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矩形 206"/>
              <p:cNvSpPr/>
              <p:nvPr/>
            </p:nvSpPr>
            <p:spPr>
              <a:xfrm>
                <a:off x="1804825" y="4755481"/>
                <a:ext cx="3208379" cy="677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zh-CN" alt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zh-CN" alt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zh-CN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nor/>
                      </m:rPr>
                      <a:rPr lang="zh-CN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​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 smtClean="0">
                    <a:solidFill>
                      <a:srgbClr val="0070C0"/>
                    </a:solidFill>
                  </a:rPr>
                  <a:t>  </a:t>
                </a:r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7" name="矩形 2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825" y="4755481"/>
                <a:ext cx="3208379" cy="6775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矩形 207"/>
              <p:cNvSpPr/>
              <p:nvPr/>
            </p:nvSpPr>
            <p:spPr>
              <a:xfrm>
                <a:off x="1479126" y="5300421"/>
                <a:ext cx="3601948" cy="781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 </m:t>
                    </m:r>
                    <m:r>
                      <a:rPr lang="zh-CN" alt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000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a:rPr lang="en-US" altLang="zh-CN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C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zh-CN" alt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zh-CN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  </m:t>
                        </m:r>
                      </m:e>
                    </m:nary>
                  </m:oMath>
                </a14:m>
                <a:r>
                  <a:rPr lang="zh-CN" altLang="en-US" sz="2000" dirty="0" smtClean="0">
                    <a:solidFill>
                      <a:srgbClr val="0070C0"/>
                    </a:solidFill>
                  </a:rPr>
                  <a:t> </a:t>
                </a:r>
                <a:endParaRPr lang="zh-CN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8" name="矩形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26" y="5300421"/>
                <a:ext cx="3601948" cy="7813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矩形 208"/>
              <p:cNvSpPr/>
              <p:nvPr/>
            </p:nvSpPr>
            <p:spPr>
              <a:xfrm>
                <a:off x="4817440" y="5483836"/>
                <a:ext cx="9081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9" name="矩形 2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440" y="5483836"/>
                <a:ext cx="90813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67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2" grpId="0" animBg="1"/>
      <p:bldP spid="143" grpId="0" animBg="1"/>
      <p:bldP spid="144" grpId="0"/>
      <p:bldP spid="145" grpId="0"/>
      <p:bldP spid="146" grpId="0"/>
      <p:bldP spid="147" grpId="0"/>
      <p:bldP spid="148" grpId="0"/>
      <p:bldP spid="206" grpId="0" animBg="1"/>
      <p:bldP spid="207" grpId="0"/>
      <p:bldP spid="208" grpId="0"/>
      <p:bldP spid="209" grpId="0"/>
    </p:bldLst>
  </p:timing>
</p:sld>
</file>

<file path=ppt/theme/theme1.xml><?xml version="1.0" encoding="utf-8"?>
<a:theme xmlns:a="http://schemas.openxmlformats.org/drawingml/2006/main" name="高数模版1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12764</TotalTime>
  <Words>7320</Words>
  <Application>Microsoft Office PowerPoint</Application>
  <PresentationFormat>宽屏</PresentationFormat>
  <Paragraphs>685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47</vt:i4>
      </vt:variant>
    </vt:vector>
  </HeadingPairs>
  <TitlesOfParts>
    <vt:vector size="70" baseType="lpstr">
      <vt:lpstr>等线</vt:lpstr>
      <vt:lpstr>等线 Light</vt:lpstr>
      <vt:lpstr>黑体</vt:lpstr>
      <vt:lpstr>华文楷体</vt:lpstr>
      <vt:lpstr>华文新魏</vt:lpstr>
      <vt:lpstr>华文行楷</vt:lpstr>
      <vt:lpstr>楷体_GB2312</vt:lpstr>
      <vt:lpstr>宋体</vt:lpstr>
      <vt:lpstr>微软雅黑</vt:lpstr>
      <vt:lpstr>Arial</vt:lpstr>
      <vt:lpstr>Calibri</vt:lpstr>
      <vt:lpstr>Calibri Light</vt:lpstr>
      <vt:lpstr>Cambria Math</vt:lpstr>
      <vt:lpstr>Microsoft Yi Baiti</vt:lpstr>
      <vt:lpstr>Symbol</vt:lpstr>
      <vt:lpstr>Times New Roman</vt:lpstr>
      <vt:lpstr>高数模版1</vt:lpstr>
      <vt:lpstr>公式</vt:lpstr>
      <vt:lpstr>文档</vt:lpstr>
      <vt:lpstr>Equation</vt:lpstr>
      <vt:lpstr>位图图像</vt:lpstr>
      <vt:lpstr>BMP 图象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山东农业大学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1.5 极限的运算法则</dc:title>
  <dc:creator>苏本堂</dc:creator>
  <cp:lastModifiedBy>Windows User</cp:lastModifiedBy>
  <cp:revision>383</cp:revision>
  <dcterms:created xsi:type="dcterms:W3CDTF">2001-06-16T12:46:24Z</dcterms:created>
  <dcterms:modified xsi:type="dcterms:W3CDTF">2023-12-18T08:45:06Z</dcterms:modified>
</cp:coreProperties>
</file>