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57" r:id="rId3"/>
    <p:sldId id="262" r:id="rId4"/>
    <p:sldId id="263" r:id="rId5"/>
    <p:sldId id="264" r:id="rId6"/>
    <p:sldId id="265" r:id="rId7"/>
    <p:sldId id="267" r:id="rId8"/>
    <p:sldId id="269" r:id="rId9"/>
    <p:sldId id="266" r:id="rId10"/>
    <p:sldId id="270" r:id="rId11"/>
    <p:sldId id="273" r:id="rId12"/>
    <p:sldId id="274" r:id="rId13"/>
    <p:sldId id="271" r:id="rId14"/>
    <p:sldId id="272"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lela divya" initials="md" lastIdx="2" clrIdx="0">
    <p:extLst>
      <p:ext uri="{19B8F6BF-5375-455C-9EA6-DF929625EA0E}">
        <p15:presenceInfo xmlns:p15="http://schemas.microsoft.com/office/powerpoint/2012/main" userId="c803813ff41f34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0" d="100"/>
          <a:sy n="80" d="100"/>
        </p:scale>
        <p:origin x="53" y="14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3/23/2022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29:08.029"/>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2.738"/>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49:51.763"/>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49:58.044"/>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49:59.040"/>
    </inkml:context>
    <inkml:brush xml:id="br0">
      <inkml:brushProperty name="width" value="0.05" units="cm"/>
      <inkml:brushProperty name="height" value="0.05" units="cm"/>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49:59.834"/>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1.289"/>
    </inkml:context>
    <inkml:brush xml:id="br0">
      <inkml:brushProperty name="width" value="0.05" units="cm"/>
      <inkml:brushProperty name="height" value="0.05" units="cm"/>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1.663"/>
    </inkml:context>
    <inkml:brush xml:id="br0">
      <inkml:brushProperty name="width" value="0.05" units="cm"/>
      <inkml:brushProperty name="height" value="0.05" units="cm"/>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2.021"/>
    </inkml:context>
    <inkml:brush xml:id="br0">
      <inkml:brushProperty name="width" value="0.05" units="cm"/>
      <inkml:brushProperty name="height" value="0.0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50:02.379"/>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996118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3/23/2022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3/23/2022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3/23/2022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3/23/2022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3/23/2022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3/23/2022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3/23/2022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i-am-muneeswar/telegra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uprising.com/2019/09/install-oracle-java-13-on-ubuntu-linux.html" TargetMode="External"/><Relationship Id="rId7" Type="http://schemas.openxmlformats.org/officeDocument/2006/relationships/hyperlink" Target="http://guiasbus.us.es/ingenieriacertificaciones/oracle" TargetMode="Externa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jpg"/><Relationship Id="rId5" Type="http://schemas.openxmlformats.org/officeDocument/2006/relationships/hyperlink" Target="https://behind-the-scenes.net/eclipse-php-integrated-development-environment-ide/"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customXml" Target="../ink/ink10.xml"/><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customXml" Target="../ink/ink9.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customXml" Target="../ink/ink2.xml"/><Relationship Id="rId10" Type="http://schemas.openxmlformats.org/officeDocument/2006/relationships/customXml" Target="../ink/ink7.xml"/><Relationship Id="rId4" Type="http://schemas.openxmlformats.org/officeDocument/2006/relationships/image" Target="../media/image50.png"/><Relationship Id="rId9"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Telegram</a:t>
            </a:r>
          </a:p>
        </p:txBody>
      </p:sp>
      <p:sp>
        <p:nvSpPr>
          <p:cNvPr id="3" name="Subtitle 2"/>
          <p:cNvSpPr>
            <a:spLocks noGrp="1"/>
          </p:cNvSpPr>
          <p:nvPr>
            <p:ph type="subTitle" idx="1"/>
          </p:nvPr>
        </p:nvSpPr>
        <p:spPr/>
        <p:txBody>
          <a:bodyPr/>
          <a:lstStyle/>
          <a:p>
            <a:r>
              <a:rPr lang="en-US" dirty="0"/>
              <a:t>Foundational Project</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5F6A-3659-4A63-9843-0CEE501251E8}"/>
              </a:ext>
            </a:extLst>
          </p:cNvPr>
          <p:cNvSpPr>
            <a:spLocks noGrp="1"/>
          </p:cNvSpPr>
          <p:nvPr>
            <p:ph type="title"/>
          </p:nvPr>
        </p:nvSpPr>
        <p:spPr>
          <a:xfrm>
            <a:off x="367645" y="173915"/>
            <a:ext cx="10321565" cy="485961"/>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Data Base Design</a:t>
            </a:r>
          </a:p>
        </p:txBody>
      </p:sp>
      <p:sp>
        <p:nvSpPr>
          <p:cNvPr id="3" name="Content Placeholder 2">
            <a:extLst>
              <a:ext uri="{FF2B5EF4-FFF2-40B4-BE49-F238E27FC236}">
                <a16:creationId xmlns:a16="http://schemas.microsoft.com/office/drawing/2014/main" id="{0E961485-A507-4FD6-B953-BA9D74C9678D}"/>
              </a:ext>
            </a:extLst>
          </p:cNvPr>
          <p:cNvSpPr>
            <a:spLocks noGrp="1"/>
          </p:cNvSpPr>
          <p:nvPr>
            <p:ph idx="1"/>
          </p:nvPr>
        </p:nvSpPr>
        <p:spPr>
          <a:xfrm>
            <a:off x="433633" y="725864"/>
            <a:ext cx="10462967" cy="5288437"/>
          </a:xfrm>
        </p:spPr>
        <p:txBody>
          <a:bodyPr numCol="1">
            <a:normAutofit/>
          </a:bodyPr>
          <a:lstStyle/>
          <a:p>
            <a:pPr marL="0" indent="0">
              <a:spcBef>
                <a:spcPts val="600"/>
              </a:spcBef>
              <a:buNone/>
            </a:pPr>
            <a:r>
              <a:rPr lang="en-US" dirty="0">
                <a:latin typeface="Times New Roman" panose="02020603050405020304" pitchFamily="18" charset="0"/>
                <a:cs typeface="Times New Roman" panose="02020603050405020304" pitchFamily="18" charset="0"/>
              </a:rPr>
              <a:t>In this I created tables in a data base namely,	</a:t>
            </a:r>
          </a:p>
          <a:p>
            <a:pPr>
              <a:spcBef>
                <a:spcPts val="600"/>
              </a:spcBef>
              <a:buClr>
                <a:schemeClr val="tx1"/>
              </a:buClr>
              <a:buSzPct val="69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Userdetails</a:t>
            </a:r>
          </a:p>
          <a:p>
            <a:pPr>
              <a:spcBef>
                <a:spcPts val="600"/>
              </a:spcBef>
              <a:buClr>
                <a:schemeClr val="tx1"/>
              </a:buClr>
              <a:buSzPct val="690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Timelinedetails</a:t>
            </a:r>
          </a:p>
          <a:p>
            <a:pPr marL="0" indent="0">
              <a:spcBef>
                <a:spcPts val="600"/>
              </a:spcBef>
              <a:buClr>
                <a:schemeClr val="tx1"/>
              </a:buClr>
              <a:buSzPct val="69000"/>
              <a:buNone/>
            </a:pPr>
            <a:r>
              <a:rPr lang="en-US" dirty="0">
                <a:latin typeface="Times New Roman" panose="02020603050405020304" pitchFamily="18" charset="0"/>
                <a:cs typeface="Times New Roman" panose="02020603050405020304" pitchFamily="18" charset="0"/>
              </a:rPr>
              <a:t>Columns in userdetails table:</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Name</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Password</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Email</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Address</a:t>
            </a:r>
          </a:p>
          <a:p>
            <a:pPr marL="0" indent="0">
              <a:spcBef>
                <a:spcPts val="600"/>
              </a:spcBef>
              <a:buClr>
                <a:schemeClr val="tx1"/>
              </a:buClr>
              <a:buSzPct val="97000"/>
              <a:buNone/>
            </a:pPr>
            <a:r>
              <a:rPr lang="en-US" dirty="0">
                <a:latin typeface="Times New Roman" panose="02020603050405020304" pitchFamily="18" charset="0"/>
                <a:cs typeface="Times New Roman" panose="02020603050405020304" pitchFamily="18" charset="0"/>
              </a:rPr>
              <a:t>Columns in timelinedetails table:</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MessageId</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Sender</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Message</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Time</a:t>
            </a:r>
          </a:p>
          <a:p>
            <a:pPr>
              <a:spcBef>
                <a:spcPts val="600"/>
              </a:spcBef>
              <a:buClr>
                <a:schemeClr val="tx1"/>
              </a:buClr>
              <a:buSzPct val="97000"/>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Received     </a:t>
            </a:r>
          </a:p>
        </p:txBody>
      </p:sp>
    </p:spTree>
    <p:extLst>
      <p:ext uri="{BB962C8B-B14F-4D97-AF65-F5344CB8AC3E}">
        <p14:creationId xmlns:p14="http://schemas.microsoft.com/office/powerpoint/2010/main" val="116066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123D-C816-437E-98A3-CE3BCDF3BC3E}"/>
              </a:ext>
            </a:extLst>
          </p:cNvPr>
          <p:cNvSpPr>
            <a:spLocks noGrp="1"/>
          </p:cNvSpPr>
          <p:nvPr>
            <p:ph type="title"/>
          </p:nvPr>
        </p:nvSpPr>
        <p:spPr>
          <a:xfrm>
            <a:off x="748646" y="466147"/>
            <a:ext cx="9601200" cy="759338"/>
          </a:xfrm>
        </p:spPr>
        <p:txBody>
          <a:bodyPr/>
          <a:lstStyle/>
          <a:p>
            <a:r>
              <a:rPr lang="en-US" dirty="0">
                <a:solidFill>
                  <a:schemeClr val="tx1"/>
                </a:solidFill>
                <a:latin typeface="Times New Roman" panose="02020603050405020304" pitchFamily="18" charset="0"/>
                <a:cs typeface="Times New Roman" panose="02020603050405020304" pitchFamily="18" charset="0"/>
              </a:rPr>
              <a:t>Testing Phase</a:t>
            </a:r>
          </a:p>
        </p:txBody>
      </p:sp>
      <p:sp>
        <p:nvSpPr>
          <p:cNvPr id="3" name="Content Placeholder 2">
            <a:extLst>
              <a:ext uri="{FF2B5EF4-FFF2-40B4-BE49-F238E27FC236}">
                <a16:creationId xmlns:a16="http://schemas.microsoft.com/office/drawing/2014/main" id="{B48D44D1-FF5B-452E-8521-00F42F58D038}"/>
              </a:ext>
            </a:extLst>
          </p:cNvPr>
          <p:cNvSpPr>
            <a:spLocks noGrp="1"/>
          </p:cNvSpPr>
          <p:nvPr>
            <p:ph idx="1"/>
          </p:nvPr>
        </p:nvSpPr>
        <p:spPr>
          <a:xfrm>
            <a:off x="904973" y="1687400"/>
            <a:ext cx="10519528" cy="3582184"/>
          </a:xfrm>
        </p:spPr>
        <p:txBody>
          <a:bodyPr/>
          <a:lstStyle/>
          <a:p>
            <a:pPr marL="0" indent="0">
              <a:buNone/>
            </a:pPr>
            <a:r>
              <a:rPr lang="en-US" dirty="0">
                <a:latin typeface="Times New Roman" panose="02020603050405020304" pitchFamily="18" charset="0"/>
                <a:cs typeface="Times New Roman" panose="02020603050405020304" pitchFamily="18" charset="0"/>
              </a:rPr>
              <a:t>In this project I performed unit testing using junit4 in maven project.</a:t>
            </a:r>
          </a:p>
          <a:p>
            <a:pPr marL="0" indent="0">
              <a:buNone/>
            </a:pPr>
            <a:r>
              <a:rPr lang="en-US" dirty="0">
                <a:latin typeface="Times New Roman" panose="02020603050405020304" pitchFamily="18" charset="0"/>
                <a:cs typeface="Times New Roman" panose="02020603050405020304" pitchFamily="18" charset="0"/>
              </a:rPr>
              <a:t>Created 3 test files for 3 layers namely</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Controllerlayer</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Servicelayer</a:t>
            </a:r>
          </a:p>
          <a:p>
            <a:pPr>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Daolayer</a:t>
            </a:r>
          </a:p>
        </p:txBody>
      </p:sp>
    </p:spTree>
    <p:extLst>
      <p:ext uri="{BB962C8B-B14F-4D97-AF65-F5344CB8AC3E}">
        <p14:creationId xmlns:p14="http://schemas.microsoft.com/office/powerpoint/2010/main" val="266825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D28AA-C06D-4B37-8837-8A3305E009E1}"/>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Project-Files in github</a:t>
            </a:r>
          </a:p>
        </p:txBody>
      </p:sp>
      <p:sp>
        <p:nvSpPr>
          <p:cNvPr id="3" name="Content Placeholder 2">
            <a:extLst>
              <a:ext uri="{FF2B5EF4-FFF2-40B4-BE49-F238E27FC236}">
                <a16:creationId xmlns:a16="http://schemas.microsoft.com/office/drawing/2014/main" id="{843C1CF1-4DC0-4A94-B422-FED0863ADF20}"/>
              </a:ext>
            </a:extLst>
          </p:cNvPr>
          <p:cNvSpPr>
            <a:spLocks noGrp="1"/>
          </p:cNvSpPr>
          <p:nvPr>
            <p:ph idx="1"/>
          </p:nvPr>
        </p:nvSpPr>
        <p:spPr/>
        <p:txBody>
          <a:bodyPr/>
          <a:lstStyle/>
          <a:p>
            <a:pPr marL="0" indent="0">
              <a:buNone/>
            </a:pPr>
            <a:endParaRPr lang="en-US" dirty="0"/>
          </a:p>
          <a:p>
            <a:pPr marL="0" indent="0">
              <a:buNone/>
            </a:pPr>
            <a:r>
              <a:rPr lang="en-US" dirty="0"/>
              <a:t>To download Files go through this link</a:t>
            </a:r>
          </a:p>
          <a:p>
            <a:pPr marL="0" indent="0">
              <a:buNone/>
            </a:pPr>
            <a:r>
              <a:rPr lang="en-US" sz="3600" dirty="0">
                <a:solidFill>
                  <a:srgbClr val="C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Github-</a:t>
            </a:r>
            <a:r>
              <a:rPr lang="en-US" sz="3600" dirty="0" err="1">
                <a:solidFill>
                  <a:srgbClr val="C000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url</a:t>
            </a:r>
            <a:endParaRPr lang="en-US" sz="36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31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C926-75D0-468F-B7D7-6AFDA2FA7DDB}"/>
              </a:ext>
            </a:extLst>
          </p:cNvPr>
          <p:cNvSpPr>
            <a:spLocks noGrp="1"/>
          </p:cNvSpPr>
          <p:nvPr>
            <p:ph type="title"/>
          </p:nvPr>
        </p:nvSpPr>
        <p:spPr>
          <a:xfrm>
            <a:off x="776926" y="1640265"/>
            <a:ext cx="9601200" cy="675277"/>
          </a:xfrm>
        </p:spPr>
        <p:txBody>
          <a:bodyPr/>
          <a:lstStyle/>
          <a:p>
            <a:r>
              <a:rPr lang="en-US"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2F1F045-1523-4873-B824-360A85DEE710}"/>
              </a:ext>
            </a:extLst>
          </p:cNvPr>
          <p:cNvSpPr>
            <a:spLocks noGrp="1"/>
          </p:cNvSpPr>
          <p:nvPr>
            <p:ph idx="1"/>
          </p:nvPr>
        </p:nvSpPr>
        <p:spPr>
          <a:xfrm>
            <a:off x="663804" y="2969443"/>
            <a:ext cx="10232796" cy="2821758"/>
          </a:xfrm>
        </p:spPr>
        <p:txBody>
          <a:bodyPr/>
          <a:lstStyle/>
          <a:p>
            <a:pPr marL="0" indent="0">
              <a:buNone/>
            </a:pPr>
            <a:r>
              <a:rPr lang="en-US" dirty="0"/>
              <a:t>This is foundation project to get familiar on Java, Eclipse IDE, Oracle and it is used to user to register their details and can perform all functionalities in the project if the user data is existed in the userdetails database.</a:t>
            </a:r>
          </a:p>
        </p:txBody>
      </p:sp>
    </p:spTree>
    <p:extLst>
      <p:ext uri="{BB962C8B-B14F-4D97-AF65-F5344CB8AC3E}">
        <p14:creationId xmlns:p14="http://schemas.microsoft.com/office/powerpoint/2010/main" val="4958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C926-75D0-468F-B7D7-6AFDA2FA7DDB}"/>
              </a:ext>
            </a:extLst>
          </p:cNvPr>
          <p:cNvSpPr>
            <a:spLocks noGrp="1"/>
          </p:cNvSpPr>
          <p:nvPr>
            <p:ph type="title"/>
          </p:nvPr>
        </p:nvSpPr>
        <p:spPr>
          <a:xfrm>
            <a:off x="776926" y="1640265"/>
            <a:ext cx="9601200" cy="675277"/>
          </a:xfrm>
        </p:spPr>
        <p:txBody>
          <a:bodyPr/>
          <a:lstStyle/>
          <a:p>
            <a:r>
              <a:rPr lang="en-US" dirty="0">
                <a:solidFill>
                  <a:schemeClr val="tx1"/>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62F1F045-1523-4873-B824-360A85DEE710}"/>
              </a:ext>
            </a:extLst>
          </p:cNvPr>
          <p:cNvSpPr>
            <a:spLocks noGrp="1"/>
          </p:cNvSpPr>
          <p:nvPr>
            <p:ph idx="1"/>
          </p:nvPr>
        </p:nvSpPr>
        <p:spPr>
          <a:xfrm>
            <a:off x="663804" y="2969443"/>
            <a:ext cx="10232796" cy="2821758"/>
          </a:xfrm>
        </p:spPr>
        <p:txBody>
          <a:bodyPr/>
          <a:lstStyle/>
          <a:p>
            <a:pPr marL="0" indent="0">
              <a:buNone/>
            </a:pPr>
            <a:r>
              <a:rPr lang="en-US" dirty="0"/>
              <a:t>To add UI for this project using HTML,CSS and JAVASCRIPT.</a:t>
            </a:r>
          </a:p>
        </p:txBody>
      </p:sp>
    </p:spTree>
    <p:extLst>
      <p:ext uri="{BB962C8B-B14F-4D97-AF65-F5344CB8AC3E}">
        <p14:creationId xmlns:p14="http://schemas.microsoft.com/office/powerpoint/2010/main" val="246859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2B5CC-E3FF-4C73-9135-51614ADEC64A}"/>
              </a:ext>
            </a:extLst>
          </p:cNvPr>
          <p:cNvSpPr>
            <a:spLocks noGrp="1"/>
          </p:cNvSpPr>
          <p:nvPr>
            <p:ph idx="1"/>
          </p:nvPr>
        </p:nvSpPr>
        <p:spPr/>
        <p:txBody>
          <a:bodyPr>
            <a:normAutofit/>
          </a:bodyPr>
          <a:lstStyle/>
          <a:p>
            <a:pPr marL="0" indent="0" algn="ctr">
              <a:buNone/>
            </a:pPr>
            <a:r>
              <a:rPr lang="en-US" sz="6400" dirty="0"/>
              <a:t>Thank You</a:t>
            </a:r>
            <a:endParaRPr lang="en-ID" sz="6400" dirty="0"/>
          </a:p>
        </p:txBody>
      </p:sp>
    </p:spTree>
    <p:extLst>
      <p:ext uri="{BB962C8B-B14F-4D97-AF65-F5344CB8AC3E}">
        <p14:creationId xmlns:p14="http://schemas.microsoft.com/office/powerpoint/2010/main" val="16301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512" y="466937"/>
            <a:ext cx="9601200" cy="5998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701511" y="1066800"/>
            <a:ext cx="10422117" cy="4928647"/>
          </a:xfrm>
        </p:spPr>
        <p:txBody>
          <a:bodyPr>
            <a:normAutofit lnSpcReduction="10000"/>
          </a:bodyPr>
          <a:lstStyle/>
          <a:p>
            <a:pPr marL="0" indent="0">
              <a:lnSpc>
                <a:spcPct val="100000"/>
              </a:lnSpc>
              <a:spcBef>
                <a:spcPts val="600"/>
              </a:spcBef>
              <a:buNone/>
            </a:pPr>
            <a:r>
              <a:rPr lang="en-US" sz="1800" b="0" i="0" dirty="0">
                <a:solidFill>
                  <a:srgbClr val="333333"/>
                </a:solidFill>
                <a:effectLst/>
                <a:latin typeface="Times New Roman" panose="02020603050405020304" pitchFamily="18" charset="0"/>
                <a:cs typeface="Times New Roman" panose="02020603050405020304" pitchFamily="18" charset="0"/>
              </a:rPr>
              <a:t>This Project is like Whatsapp and here we will implement 8 functionalities like</a:t>
            </a:r>
          </a:p>
          <a:p>
            <a:pPr marL="342900" indent="-342900">
              <a:lnSpc>
                <a:spcPct val="100000"/>
              </a:lnSpc>
              <a:spcBef>
                <a:spcPts val="600"/>
              </a:spcBef>
              <a:buAutoNum type="arabicPeriod"/>
            </a:pPr>
            <a:r>
              <a:rPr lang="en-US" sz="1900" b="0" i="0" dirty="0">
                <a:solidFill>
                  <a:srgbClr val="333333"/>
                </a:solidFill>
                <a:effectLst/>
                <a:latin typeface="Times New Roman" panose="02020603050405020304" pitchFamily="18" charset="0"/>
                <a:cs typeface="Times New Roman" panose="02020603050405020304" pitchFamily="18" charset="0"/>
              </a:rPr>
              <a:t>Sign Up</a:t>
            </a:r>
          </a:p>
          <a:p>
            <a:pPr marL="0" indent="0">
              <a:lnSpc>
                <a:spcPct val="100000"/>
              </a:lnSpc>
              <a:spcBef>
                <a:spcPts val="600"/>
              </a:spcBef>
              <a:buNone/>
            </a:pPr>
            <a:r>
              <a:rPr lang="en-US" sz="1900" b="0" i="0" dirty="0">
                <a:solidFill>
                  <a:srgbClr val="333333"/>
                </a:solidFill>
                <a:effectLst/>
                <a:latin typeface="Times New Roman" panose="02020603050405020304" pitchFamily="18" charset="0"/>
                <a:cs typeface="Times New Roman" panose="02020603050405020304" pitchFamily="18" charset="0"/>
              </a:rPr>
              <a:t>         - Create profile</a:t>
            </a:r>
          </a:p>
          <a:p>
            <a:pPr marL="342900" indent="-342900">
              <a:lnSpc>
                <a:spcPct val="100000"/>
              </a:lnSpc>
              <a:spcBef>
                <a:spcPts val="600"/>
              </a:spcBef>
              <a:buAutoNum type="arabicPeriod" startAt="2"/>
            </a:pPr>
            <a:r>
              <a:rPr lang="en-US" sz="1900" dirty="0">
                <a:solidFill>
                  <a:srgbClr val="333333"/>
                </a:solidFill>
                <a:latin typeface="Times New Roman" panose="02020603050405020304" pitchFamily="18" charset="0"/>
                <a:cs typeface="Times New Roman" panose="02020603050405020304" pitchFamily="18" charset="0"/>
              </a:rPr>
              <a:t>Sign In</a:t>
            </a:r>
          </a:p>
          <a:p>
            <a:pPr marL="742950" lvl="2" indent="-285750">
              <a:lnSpc>
                <a:spcPct val="100000"/>
              </a:lnSpc>
              <a:spcBef>
                <a:spcPts val="600"/>
              </a:spcBef>
              <a:buFontTx/>
              <a:buChar char="-"/>
            </a:pPr>
            <a:r>
              <a:rPr lang="en-US" sz="1900" dirty="0">
                <a:solidFill>
                  <a:srgbClr val="333333"/>
                </a:solidFill>
                <a:latin typeface="Times New Roman" panose="02020603050405020304" pitchFamily="18" charset="0"/>
                <a:cs typeface="Times New Roman" panose="02020603050405020304" pitchFamily="18" charset="0"/>
              </a:rPr>
              <a:t>Delete Profile</a:t>
            </a:r>
          </a:p>
          <a:p>
            <a:pPr marL="742950" lvl="2" indent="-285750">
              <a:lnSpc>
                <a:spcPct val="100000"/>
              </a:lnSpc>
              <a:spcBef>
                <a:spcPts val="600"/>
              </a:spcBef>
              <a:buFontTx/>
              <a:buChar char="-"/>
            </a:pPr>
            <a:r>
              <a:rPr lang="en-US" sz="1900" dirty="0">
                <a:solidFill>
                  <a:srgbClr val="333333"/>
                </a:solidFill>
                <a:latin typeface="Times New Roman" panose="02020603050405020304" pitchFamily="18" charset="0"/>
                <a:cs typeface="Times New Roman" panose="02020603050405020304" pitchFamily="18" charset="0"/>
              </a:rPr>
              <a:t>View Profile</a:t>
            </a:r>
          </a:p>
          <a:p>
            <a:pPr marL="742950" lvl="2" indent="-285750">
              <a:lnSpc>
                <a:spcPct val="100000"/>
              </a:lnSpc>
              <a:spcBef>
                <a:spcPts val="600"/>
              </a:spcBef>
              <a:buFontTx/>
              <a:buChar char="-"/>
            </a:pPr>
            <a:r>
              <a:rPr lang="en-US" sz="1900" dirty="0">
                <a:solidFill>
                  <a:srgbClr val="333333"/>
                </a:solidFill>
                <a:latin typeface="Times New Roman" panose="02020603050405020304" pitchFamily="18" charset="0"/>
                <a:cs typeface="Times New Roman" panose="02020603050405020304" pitchFamily="18" charset="0"/>
              </a:rPr>
              <a:t>View All Profiles</a:t>
            </a:r>
          </a:p>
          <a:p>
            <a:pPr marL="971550" lvl="3" indent="-285750">
              <a:lnSpc>
                <a:spcPct val="100000"/>
              </a:lnSpc>
              <a:spcBef>
                <a:spcPts val="600"/>
              </a:spcBef>
              <a:buFontTx/>
              <a:buChar char="-"/>
            </a:pPr>
            <a:r>
              <a:rPr lang="en-US" sz="1700" dirty="0">
                <a:solidFill>
                  <a:srgbClr val="333333"/>
                </a:solidFill>
                <a:latin typeface="Times New Roman" panose="02020603050405020304" pitchFamily="18" charset="0"/>
                <a:cs typeface="Times New Roman" panose="02020603050405020304" pitchFamily="18" charset="0"/>
              </a:rPr>
              <a:t>Sort By Name</a:t>
            </a:r>
          </a:p>
          <a:p>
            <a:pPr marL="971550" lvl="3" indent="-285750">
              <a:lnSpc>
                <a:spcPct val="100000"/>
              </a:lnSpc>
              <a:spcBef>
                <a:spcPts val="600"/>
              </a:spcBef>
              <a:buFontTx/>
              <a:buChar char="-"/>
            </a:pPr>
            <a:r>
              <a:rPr lang="en-US" sz="1700" dirty="0">
                <a:solidFill>
                  <a:srgbClr val="333333"/>
                </a:solidFill>
                <a:latin typeface="Times New Roman" panose="02020603050405020304" pitchFamily="18" charset="0"/>
                <a:cs typeface="Times New Roman" panose="02020603050405020304" pitchFamily="18" charset="0"/>
              </a:rPr>
              <a:t>Sort By Address</a:t>
            </a:r>
          </a:p>
          <a:p>
            <a:pPr marL="742950" lvl="2" indent="-285750">
              <a:lnSpc>
                <a:spcPct val="100000"/>
              </a:lnSpc>
              <a:spcBef>
                <a:spcPts val="600"/>
              </a:spcBef>
              <a:buFontTx/>
              <a:buChar char="-"/>
            </a:pPr>
            <a:r>
              <a:rPr lang="en-US" sz="1900" dirty="0">
                <a:solidFill>
                  <a:srgbClr val="333333"/>
                </a:solidFill>
                <a:latin typeface="Times New Roman" panose="02020603050405020304" pitchFamily="18" charset="0"/>
                <a:cs typeface="Times New Roman" panose="02020603050405020304" pitchFamily="18" charset="0"/>
              </a:rPr>
              <a:t>Edit Profile</a:t>
            </a:r>
          </a:p>
          <a:p>
            <a:pPr marL="742950" lvl="2" indent="-285750">
              <a:lnSpc>
                <a:spcPct val="100000"/>
              </a:lnSpc>
              <a:spcBef>
                <a:spcPts val="600"/>
              </a:spcBef>
              <a:buFontTx/>
              <a:buChar char="-"/>
            </a:pPr>
            <a:r>
              <a:rPr lang="en-US" sz="1900" dirty="0">
                <a:solidFill>
                  <a:srgbClr val="333333"/>
                </a:solidFill>
                <a:latin typeface="Times New Roman" panose="02020603050405020304" pitchFamily="18" charset="0"/>
                <a:cs typeface="Times New Roman" panose="02020603050405020304" pitchFamily="18" charset="0"/>
              </a:rPr>
              <a:t>Search Profile</a:t>
            </a:r>
          </a:p>
          <a:p>
            <a:pPr marL="971550" lvl="3" indent="-285750">
              <a:lnSpc>
                <a:spcPct val="100000"/>
              </a:lnSpc>
              <a:spcBef>
                <a:spcPts val="600"/>
              </a:spcBef>
              <a:buFontTx/>
              <a:buChar char="-"/>
            </a:pPr>
            <a:r>
              <a:rPr lang="en-US" sz="1700" dirty="0">
                <a:solidFill>
                  <a:srgbClr val="333333"/>
                </a:solidFill>
                <a:latin typeface="Times New Roman" panose="02020603050405020304" pitchFamily="18" charset="0"/>
                <a:cs typeface="Times New Roman" panose="02020603050405020304" pitchFamily="18" charset="0"/>
              </a:rPr>
              <a:t>Sort By Name</a:t>
            </a:r>
          </a:p>
          <a:p>
            <a:pPr marL="971550" lvl="3" indent="-285750">
              <a:lnSpc>
                <a:spcPct val="100000"/>
              </a:lnSpc>
              <a:spcBef>
                <a:spcPts val="600"/>
              </a:spcBef>
              <a:buFontTx/>
              <a:buChar char="-"/>
            </a:pPr>
            <a:r>
              <a:rPr lang="en-US" sz="1700" dirty="0">
                <a:solidFill>
                  <a:srgbClr val="333333"/>
                </a:solidFill>
                <a:latin typeface="Times New Roman" panose="02020603050405020304" pitchFamily="18" charset="0"/>
                <a:cs typeface="Times New Roman" panose="02020603050405020304" pitchFamily="18" charset="0"/>
              </a:rPr>
              <a:t>Sort By Address</a:t>
            </a:r>
          </a:p>
          <a:p>
            <a:pPr marL="742950" lvl="2" indent="-285750">
              <a:lnSpc>
                <a:spcPct val="100000"/>
              </a:lnSpc>
              <a:spcBef>
                <a:spcPts val="600"/>
              </a:spcBef>
              <a:buFontTx/>
              <a:buChar char="-"/>
            </a:pPr>
            <a:r>
              <a:rPr lang="en-US" sz="1900" dirty="0">
                <a:solidFill>
                  <a:srgbClr val="333333"/>
                </a:solidFill>
                <a:latin typeface="Times New Roman" panose="02020603050405020304" pitchFamily="18" charset="0"/>
                <a:cs typeface="Times New Roman" panose="02020603050405020304" pitchFamily="18" charset="0"/>
              </a:rPr>
              <a:t>Timeline</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698B-D562-4B64-8D50-6945E2E6BFDB}"/>
              </a:ext>
            </a:extLst>
          </p:cNvPr>
          <p:cNvSpPr>
            <a:spLocks noGrp="1"/>
          </p:cNvSpPr>
          <p:nvPr>
            <p:ph type="title"/>
          </p:nvPr>
        </p:nvSpPr>
        <p:spPr>
          <a:xfrm>
            <a:off x="360575" y="503853"/>
            <a:ext cx="10536025" cy="1142385"/>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Software Requirements</a:t>
            </a:r>
          </a:p>
        </p:txBody>
      </p:sp>
      <p:pic>
        <p:nvPicPr>
          <p:cNvPr id="12" name="Content Placeholder 11" descr="Java 1.8 version">
            <a:extLst>
              <a:ext uri="{FF2B5EF4-FFF2-40B4-BE49-F238E27FC236}">
                <a16:creationId xmlns:a16="http://schemas.microsoft.com/office/drawing/2014/main" id="{B6CC4A92-D3F8-448B-B659-34C307A5C167}"/>
              </a:ext>
              <a:ext uri="{C183D7F6-B498-43B3-948B-1728B52AA6E4}">
                <adec:decorative xmlns:adec="http://schemas.microsoft.com/office/drawing/2017/decorative" val="0"/>
              </a:ext>
            </a:extLst>
          </p:cNvPr>
          <p:cNvPicPr>
            <a:picLocks noGrp="1" noChangeAspect="1"/>
          </p:cNvPicPr>
          <p:nvPr>
            <p:ph sz="half" idx="1"/>
          </p:nvPr>
        </p:nvPicPr>
        <p:blipFill>
          <a:blip r:embed="rId2">
            <a:extLst>
              <a:ext uri="{837473B0-CC2E-450A-ABE3-18F120FF3D39}">
                <a1611:picAttrSrcUrl xmlns:a1611="http://schemas.microsoft.com/office/drawing/2016/11/main" r:id="rId3"/>
              </a:ext>
            </a:extLst>
          </a:blip>
          <a:stretch>
            <a:fillRect/>
          </a:stretch>
        </p:blipFill>
        <p:spPr>
          <a:xfrm>
            <a:off x="360575" y="2083691"/>
            <a:ext cx="3521697" cy="26906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1" name="Content Placeholder 20">
            <a:extLst>
              <a:ext uri="{FF2B5EF4-FFF2-40B4-BE49-F238E27FC236}">
                <a16:creationId xmlns:a16="http://schemas.microsoft.com/office/drawing/2014/main" id="{52B17218-45C0-4314-8D54-D4B38FA144FC}"/>
              </a:ext>
            </a:extLst>
          </p:cNvPr>
          <p:cNvPicPr>
            <a:picLocks noGrp="1" noChangeAspect="1"/>
          </p:cNvPicPr>
          <p:nvPr>
            <p:ph sz="half" idx="2"/>
          </p:nvPr>
        </p:nvPicPr>
        <p:blipFill>
          <a:blip r:embed="rId4">
            <a:extLst>
              <a:ext uri="{837473B0-CC2E-450A-ABE3-18F120FF3D39}">
                <a1611:picAttrSrcUrl xmlns:a1611="http://schemas.microsoft.com/office/drawing/2016/11/main" r:id="rId5"/>
              </a:ext>
            </a:extLst>
          </a:blip>
          <a:stretch>
            <a:fillRect/>
          </a:stretch>
        </p:blipFill>
        <p:spPr>
          <a:xfrm>
            <a:off x="4458469" y="2083691"/>
            <a:ext cx="3587686" cy="26906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7" name="TextBox 16">
            <a:extLst>
              <a:ext uri="{FF2B5EF4-FFF2-40B4-BE49-F238E27FC236}">
                <a16:creationId xmlns:a16="http://schemas.microsoft.com/office/drawing/2014/main" id="{5772DB76-55CA-4D4E-AAFD-E5B979E94D25}"/>
              </a:ext>
            </a:extLst>
          </p:cNvPr>
          <p:cNvSpPr txBox="1"/>
          <p:nvPr/>
        </p:nvSpPr>
        <p:spPr>
          <a:xfrm>
            <a:off x="553825" y="4888595"/>
            <a:ext cx="1944278" cy="67710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Java 1.8 version</a:t>
            </a:r>
          </a:p>
          <a:p>
            <a:endParaRPr lang="en-US" dirty="0"/>
          </a:p>
        </p:txBody>
      </p:sp>
      <p:pic>
        <p:nvPicPr>
          <p:cNvPr id="18" name="Content Placeholder 11">
            <a:extLst>
              <a:ext uri="{FF2B5EF4-FFF2-40B4-BE49-F238E27FC236}">
                <a16:creationId xmlns:a16="http://schemas.microsoft.com/office/drawing/2014/main" id="{73BF3D10-4F52-4818-8BF2-D8EA408FB03A}"/>
              </a:ext>
              <a:ext uri="{C183D7F6-B498-43B3-948B-1728B52AA6E4}">
                <adec:decorative xmlns:adec="http://schemas.microsoft.com/office/drawing/2017/decorative" val="0"/>
              </a:ext>
            </a:extLst>
          </p:cNvPr>
          <p:cNvPicPr>
            <a:picLocks noChangeAspect="1"/>
          </p:cNvPicPr>
          <p:nvPr/>
        </p:nvPicPr>
        <p:blipFill>
          <a:blip r:embed="rId6">
            <a:extLst>
              <a:ext uri="{837473B0-CC2E-450A-ABE3-18F120FF3D39}">
                <a1611:picAttrSrcUrl xmlns:a1611="http://schemas.microsoft.com/office/drawing/2016/11/main" r:id="rId7"/>
              </a:ext>
            </a:extLst>
          </a:blip>
          <a:srcRect/>
          <a:stretch/>
        </p:blipFill>
        <p:spPr>
          <a:xfrm>
            <a:off x="8691514" y="2141036"/>
            <a:ext cx="2997723" cy="25307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9" name="TextBox 18">
            <a:extLst>
              <a:ext uri="{FF2B5EF4-FFF2-40B4-BE49-F238E27FC236}">
                <a16:creationId xmlns:a16="http://schemas.microsoft.com/office/drawing/2014/main" id="{B811C055-4B98-4AB6-B77D-6678E7B1FF83}"/>
              </a:ext>
            </a:extLst>
          </p:cNvPr>
          <p:cNvSpPr txBox="1"/>
          <p:nvPr/>
        </p:nvSpPr>
        <p:spPr>
          <a:xfrm>
            <a:off x="8848702" y="4861459"/>
            <a:ext cx="207846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Oracle</a:t>
            </a:r>
          </a:p>
        </p:txBody>
      </p:sp>
      <p:sp>
        <p:nvSpPr>
          <p:cNvPr id="22" name="TextBox 21">
            <a:extLst>
              <a:ext uri="{FF2B5EF4-FFF2-40B4-BE49-F238E27FC236}">
                <a16:creationId xmlns:a16="http://schemas.microsoft.com/office/drawing/2014/main" id="{0C427BC3-EDA4-4C2B-99CA-D681A4E064F6}"/>
              </a:ext>
            </a:extLst>
          </p:cNvPr>
          <p:cNvSpPr txBox="1"/>
          <p:nvPr/>
        </p:nvSpPr>
        <p:spPr>
          <a:xfrm>
            <a:off x="4458469" y="4892237"/>
            <a:ext cx="296985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Eclipse</a:t>
            </a:r>
          </a:p>
        </p:txBody>
      </p:sp>
    </p:spTree>
    <p:extLst>
      <p:ext uri="{BB962C8B-B14F-4D97-AF65-F5344CB8AC3E}">
        <p14:creationId xmlns:p14="http://schemas.microsoft.com/office/powerpoint/2010/main" val="98449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512" y="466937"/>
            <a:ext cx="9601200" cy="599863"/>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Design Phase</a:t>
            </a:r>
          </a:p>
        </p:txBody>
      </p:sp>
      <p:sp>
        <p:nvSpPr>
          <p:cNvPr id="3" name="Content Placeholder 2"/>
          <p:cNvSpPr>
            <a:spLocks noGrp="1"/>
          </p:cNvSpPr>
          <p:nvPr>
            <p:ph idx="1"/>
          </p:nvPr>
        </p:nvSpPr>
        <p:spPr>
          <a:xfrm>
            <a:off x="701511" y="1066800"/>
            <a:ext cx="10422117" cy="4928647"/>
          </a:xfrm>
        </p:spPr>
        <p:txBody>
          <a:bodyPr>
            <a:normAutofit/>
          </a:bodyPr>
          <a:lstStyle/>
          <a:p>
            <a:pPr marL="0" indent="0">
              <a:lnSpc>
                <a:spcPct val="100000"/>
              </a:lnSpc>
              <a:spcBef>
                <a:spcPts val="600"/>
              </a:spcBef>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en-US" b="0" i="0" dirty="0">
                <a:solidFill>
                  <a:srgbClr val="333333"/>
                </a:solidFill>
                <a:effectLst/>
                <a:latin typeface="Times New Roman" panose="02020603050405020304" pitchFamily="18" charset="0"/>
                <a:cs typeface="Times New Roman" panose="02020603050405020304" pitchFamily="18" charset="0"/>
              </a:rPr>
              <a:t>Project is designed using MVC(Model View Control) Architecture.</a:t>
            </a:r>
          </a:p>
          <a:p>
            <a:pPr>
              <a:lnSpc>
                <a:spcPct val="100000"/>
              </a:lnSpc>
              <a:spcBef>
                <a:spcPts val="600"/>
              </a:spcBef>
              <a:buClr>
                <a:schemeClr val="tx1"/>
              </a:buClr>
              <a:buFont typeface="Wingdings" panose="05000000000000000000" pitchFamily="2" charset="2"/>
              <a:buChar char="§"/>
            </a:pPr>
            <a:endParaRPr lang="en-US" b="0" i="0" dirty="0">
              <a:solidFill>
                <a:srgbClr val="292929"/>
              </a:solidFill>
              <a:effectLst/>
              <a:latin typeface="Times New Roman" panose="02020603050405020304" pitchFamily="18" charset="0"/>
              <a:cs typeface="Times New Roman" panose="02020603050405020304" pitchFamily="18" charset="0"/>
            </a:endParaRPr>
          </a:p>
          <a:p>
            <a:pPr marL="0" indent="0">
              <a:lnSpc>
                <a:spcPct val="100000"/>
              </a:lnSpc>
              <a:spcBef>
                <a:spcPts val="600"/>
              </a:spcBef>
              <a:buClr>
                <a:schemeClr val="tx1"/>
              </a:buClr>
              <a:buNone/>
            </a:pPr>
            <a:endParaRPr lang="en-US" b="0" i="0" dirty="0">
              <a:solidFill>
                <a:srgbClr val="292929"/>
              </a:solidFill>
              <a:effectLst/>
              <a:latin typeface="Times New Roman" panose="02020603050405020304" pitchFamily="18" charset="0"/>
              <a:cs typeface="Times New Roman" panose="02020603050405020304" pitchFamily="18" charset="0"/>
            </a:endParaRPr>
          </a:p>
          <a:p>
            <a:pPr marL="0" indent="0">
              <a:lnSpc>
                <a:spcPct val="100000"/>
              </a:lnSpc>
              <a:spcBef>
                <a:spcPts val="600"/>
              </a:spcBef>
              <a:buClr>
                <a:schemeClr val="tx1"/>
              </a:buClr>
              <a:buNone/>
            </a:pPr>
            <a:endParaRPr lang="en-US" dirty="0">
              <a:solidFill>
                <a:srgbClr val="292929"/>
              </a:solidFill>
              <a:latin typeface="Times New Roman" panose="02020603050405020304" pitchFamily="18" charset="0"/>
              <a:cs typeface="Times New Roman" panose="02020603050405020304" pitchFamily="18" charset="0"/>
            </a:endParaRPr>
          </a:p>
          <a:p>
            <a:pPr marL="0" indent="0">
              <a:lnSpc>
                <a:spcPct val="100000"/>
              </a:lnSpc>
              <a:spcBef>
                <a:spcPts val="600"/>
              </a:spcBef>
              <a:buClr>
                <a:schemeClr val="tx1"/>
              </a:buClr>
              <a:buNone/>
            </a:pPr>
            <a:r>
              <a:rPr lang="en-US" b="0" i="0" dirty="0">
                <a:solidFill>
                  <a:srgbClr val="292929"/>
                </a:solidFill>
                <a:effectLst/>
                <a:latin typeface="Times New Roman" panose="02020603050405020304" pitchFamily="18" charset="0"/>
                <a:cs typeface="Times New Roman" panose="02020603050405020304" pitchFamily="18" charset="0"/>
              </a:rPr>
              <a:t>It has three main components:</a:t>
            </a:r>
          </a:p>
          <a:p>
            <a:pPr lvl="1">
              <a:lnSpc>
                <a:spcPct val="100000"/>
              </a:lnSpc>
              <a:spcBef>
                <a:spcPts val="600"/>
              </a:spcBef>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a:t>
            </a:r>
          </a:p>
          <a:p>
            <a:pPr lvl="1">
              <a:lnSpc>
                <a:spcPct val="100000"/>
              </a:lnSpc>
              <a:spcBef>
                <a:spcPts val="600"/>
              </a:spcBef>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a:t>
            </a:r>
          </a:p>
          <a:p>
            <a:pPr lvl="1">
              <a:lnSpc>
                <a:spcPct val="100000"/>
              </a:lnSpc>
              <a:spcBef>
                <a:spcPts val="600"/>
              </a:spcBef>
              <a:buClr>
                <a:schemeClr val="tx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Controller</a:t>
            </a:r>
            <a:br>
              <a:rPr lang="en-US" dirty="0">
                <a:latin typeface="Times New Roman" panose="02020603050405020304" pitchFamily="18" charset="0"/>
                <a:cs typeface="Times New Roman" panose="02020603050405020304" pitchFamily="18" charset="0"/>
              </a:rPr>
            </a:br>
            <a:endParaRPr lang="en-US" b="0" i="0" dirty="0">
              <a:solidFill>
                <a:srgbClr val="333333"/>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402AC5-2EA6-4434-9363-FEDE015F60BC}"/>
              </a:ext>
            </a:extLst>
          </p:cNvPr>
          <p:cNvPicPr>
            <a:picLocks noChangeAspect="1"/>
          </p:cNvPicPr>
          <p:nvPr/>
        </p:nvPicPr>
        <p:blipFill>
          <a:blip r:embed="rId3"/>
          <a:stretch>
            <a:fillRect/>
          </a:stretch>
        </p:blipFill>
        <p:spPr>
          <a:xfrm>
            <a:off x="4445769" y="2196445"/>
            <a:ext cx="6677859" cy="36619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836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E475C4-44B1-431A-850F-1D408BE959DA}"/>
              </a:ext>
            </a:extLst>
          </p:cNvPr>
          <p:cNvSpPr>
            <a:spLocks noGrp="1"/>
          </p:cNvSpPr>
          <p:nvPr>
            <p:ph idx="1"/>
          </p:nvPr>
        </p:nvSpPr>
        <p:spPr>
          <a:xfrm>
            <a:off x="213674" y="131976"/>
            <a:ext cx="11764652" cy="5995447"/>
          </a:xfrm>
        </p:spPr>
        <p:txBody>
          <a:bodyPr/>
          <a:lstStyle/>
          <a:p>
            <a:pPr marL="0" indent="0">
              <a:spcBef>
                <a:spcPts val="600"/>
              </a:spcBef>
              <a:buNone/>
            </a:pPr>
            <a:r>
              <a:rPr lang="en-US" b="1" dirty="0">
                <a:latin typeface="Times New Roman" panose="02020603050405020304" pitchFamily="18" charset="0"/>
                <a:cs typeface="Times New Roman" panose="02020603050405020304" pitchFamily="18" charset="0"/>
              </a:rPr>
              <a:t>Model:</a:t>
            </a:r>
          </a:p>
          <a:p>
            <a:pPr marL="0" indent="0">
              <a:spcBef>
                <a:spcPts val="600"/>
              </a:spcBef>
              <a:buNone/>
            </a:pPr>
            <a:r>
              <a:rPr lang="en-US" b="0" i="0" dirty="0">
                <a:solidFill>
                  <a:srgbClr val="292929"/>
                </a:solidFill>
                <a:effectLst/>
                <a:latin typeface="Times New Roman" panose="02020603050405020304" pitchFamily="18" charset="0"/>
                <a:cs typeface="Times New Roman" panose="02020603050405020304" pitchFamily="18" charset="0"/>
              </a:rPr>
              <a:t>It is known as the lowest level which means it is responsible for maintaining data. The model is actually connected to the database. Adding or retrieving data is done in the model component. It responds to the controller requests because the controller never talks to the database by itself. The model talks to the database back and forth and then it gives the needed data to the controller. </a:t>
            </a:r>
          </a:p>
          <a:p>
            <a:pPr marL="0" indent="0">
              <a:spcBef>
                <a:spcPts val="600"/>
              </a:spcBef>
              <a:buNone/>
            </a:pPr>
            <a:r>
              <a:rPr lang="en-US" b="0" i="0" dirty="0">
                <a:solidFill>
                  <a:srgbClr val="292929"/>
                </a:solidFill>
                <a:effectLst/>
                <a:latin typeface="Times New Roman" panose="02020603050405020304" pitchFamily="18" charset="0"/>
                <a:cs typeface="Times New Roman" panose="02020603050405020304" pitchFamily="18" charset="0"/>
              </a:rPr>
              <a:t>Note: the model never communicated with the view directly.</a:t>
            </a:r>
          </a:p>
          <a:p>
            <a:pPr marL="0" indent="0">
              <a:spcBef>
                <a:spcPts val="600"/>
              </a:spcBef>
              <a:buNone/>
            </a:pPr>
            <a:endParaRPr lang="en-US" b="0" i="0" dirty="0">
              <a:solidFill>
                <a:srgbClr val="292929"/>
              </a:solidFill>
              <a:effectLst/>
              <a:latin typeface="Times New Roman" panose="02020603050405020304" pitchFamily="18" charset="0"/>
              <a:cs typeface="Times New Roman" panose="02020603050405020304" pitchFamily="18" charset="0"/>
            </a:endParaRPr>
          </a:p>
          <a:p>
            <a:pPr marL="0" indent="0">
              <a:spcBef>
                <a:spcPts val="600"/>
              </a:spcBef>
              <a:buNone/>
            </a:pPr>
            <a:r>
              <a:rPr lang="en-US" b="1" dirty="0">
                <a:solidFill>
                  <a:srgbClr val="292929"/>
                </a:solidFill>
                <a:latin typeface="Times New Roman" panose="02020603050405020304" pitchFamily="18" charset="0"/>
                <a:cs typeface="Times New Roman" panose="02020603050405020304" pitchFamily="18" charset="0"/>
              </a:rPr>
              <a:t>View:</a:t>
            </a:r>
          </a:p>
          <a:p>
            <a:pPr marL="0" indent="0">
              <a:spcBef>
                <a:spcPts val="600"/>
              </a:spcBef>
              <a:buNone/>
            </a:pPr>
            <a:r>
              <a:rPr lang="en-US" b="0" i="0" dirty="0">
                <a:solidFill>
                  <a:srgbClr val="292929"/>
                </a:solidFill>
                <a:effectLst/>
                <a:latin typeface="Times New Roman" panose="02020603050405020304" pitchFamily="18" charset="0"/>
                <a:cs typeface="Times New Roman" panose="02020603050405020304" pitchFamily="18" charset="0"/>
              </a:rPr>
              <a:t>Data representation is done by the view component. It actually generates UI or user interface for the user. So at web applications when you think of the view component just think the Html/CSS part. Views are created by the data which is collected by the model component but these data aren’t taken directly but through the controller, so the view only speaks to the controller.</a:t>
            </a:r>
          </a:p>
          <a:p>
            <a:pPr marL="0" indent="0">
              <a:spcBef>
                <a:spcPts val="600"/>
              </a:spcBef>
              <a:buNone/>
            </a:pPr>
            <a:endParaRPr lang="en-US" dirty="0">
              <a:solidFill>
                <a:srgbClr val="292929"/>
              </a:solidFill>
              <a:latin typeface="Times New Roman" panose="02020603050405020304" pitchFamily="18" charset="0"/>
              <a:cs typeface="Times New Roman" panose="02020603050405020304" pitchFamily="18" charset="0"/>
            </a:endParaRPr>
          </a:p>
          <a:p>
            <a:pPr marL="0" indent="0">
              <a:spcBef>
                <a:spcPts val="600"/>
              </a:spcBef>
              <a:buNone/>
            </a:pPr>
            <a:r>
              <a:rPr lang="en-US" b="1" dirty="0">
                <a:solidFill>
                  <a:srgbClr val="292929"/>
                </a:solidFill>
                <a:latin typeface="Times New Roman" panose="02020603050405020304" pitchFamily="18" charset="0"/>
                <a:cs typeface="Times New Roman" panose="02020603050405020304" pitchFamily="18" charset="0"/>
              </a:rPr>
              <a:t>Controller:</a:t>
            </a:r>
          </a:p>
          <a:p>
            <a:pPr marL="0" indent="0">
              <a:spcBef>
                <a:spcPts val="600"/>
              </a:spcBef>
              <a:buNone/>
            </a:pPr>
            <a:r>
              <a:rPr lang="en-US" b="0" i="0" dirty="0">
                <a:solidFill>
                  <a:srgbClr val="292929"/>
                </a:solidFill>
                <a:effectLst/>
                <a:latin typeface="Times New Roman" panose="02020603050405020304" pitchFamily="18" charset="0"/>
                <a:cs typeface="Times New Roman" panose="02020603050405020304" pitchFamily="18" charset="0"/>
              </a:rPr>
              <a:t>It’s known as the main man because the controller is the component that enables the interconnection between the views and the model so it acts as an intermediary. The controller doesn’t have to worry about handling data logic, it just tells the model what to do. After receiving data from the model it processes it and then it takes all that information it sends it to the view and explains how to represent to the user. Note: Views and models can not talk directly.</a:t>
            </a:r>
            <a:endParaRPr lang="en-US" dirty="0">
              <a:solidFill>
                <a:srgbClr val="2929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42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AAED-1EAE-4366-8A3B-AF89CF47FA9F}"/>
              </a:ext>
            </a:extLst>
          </p:cNvPr>
          <p:cNvSpPr>
            <a:spLocks noGrp="1"/>
          </p:cNvSpPr>
          <p:nvPr>
            <p:ph type="title"/>
          </p:nvPr>
        </p:nvSpPr>
        <p:spPr>
          <a:xfrm>
            <a:off x="160256" y="150830"/>
            <a:ext cx="10736344" cy="612742"/>
          </a:xfrm>
        </p:spPr>
        <p:txBody>
          <a:bodyPr/>
          <a:lstStyle/>
          <a:p>
            <a:r>
              <a:rPr lang="en-US" dirty="0">
                <a:solidFill>
                  <a:schemeClr val="tx1"/>
                </a:solidFill>
                <a:latin typeface="Times New Roman" panose="02020603050405020304" pitchFamily="18" charset="0"/>
                <a:cs typeface="Times New Roman" panose="02020603050405020304" pitchFamily="18" charset="0"/>
              </a:rPr>
              <a:t>Layers in project</a:t>
            </a:r>
          </a:p>
        </p:txBody>
      </p:sp>
      <p:pic>
        <p:nvPicPr>
          <p:cNvPr id="6" name="Content Placeholder 5">
            <a:extLst>
              <a:ext uri="{FF2B5EF4-FFF2-40B4-BE49-F238E27FC236}">
                <a16:creationId xmlns:a16="http://schemas.microsoft.com/office/drawing/2014/main" id="{D3A323DA-C9D1-4B29-980C-E2568265730F}"/>
              </a:ext>
            </a:extLst>
          </p:cNvPr>
          <p:cNvPicPr>
            <a:picLocks noGrp="1" noChangeAspect="1"/>
          </p:cNvPicPr>
          <p:nvPr>
            <p:ph idx="1"/>
          </p:nvPr>
        </p:nvPicPr>
        <p:blipFill>
          <a:blip r:embed="rId2"/>
          <a:stretch>
            <a:fillRect/>
          </a:stretch>
        </p:blipFill>
        <p:spPr>
          <a:xfrm>
            <a:off x="1480727" y="866775"/>
            <a:ext cx="8917037" cy="5289550"/>
          </a:xfrm>
          <a:prstGeom prst="rect">
            <a:avLst/>
          </a:prstGeom>
          <a:ln w="88900" cap="sq" cmpd="thickThin">
            <a:solidFill>
              <a:srgbClr val="000000"/>
            </a:solidFill>
            <a:prstDash val="solid"/>
            <a:miter lim="800000"/>
          </a:ln>
          <a:effectLst>
            <a:innerShdw blurRad="76200">
              <a:srgbClr val="000000"/>
            </a:innerShdw>
          </a:effec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A19F744-EBE3-4C5E-A92B-05B738305F7C}"/>
                  </a:ext>
                </a:extLst>
              </p14:cNvPr>
              <p14:cNvContentPartPr/>
              <p14:nvPr/>
            </p14:nvContentPartPr>
            <p14:xfrm>
              <a:off x="2121072" y="1668318"/>
              <a:ext cx="360" cy="360"/>
            </p14:xfrm>
          </p:contentPart>
        </mc:Choice>
        <mc:Fallback xmlns="">
          <p:pic>
            <p:nvPicPr>
              <p:cNvPr id="4" name="Ink 3">
                <a:extLst>
                  <a:ext uri="{FF2B5EF4-FFF2-40B4-BE49-F238E27FC236}">
                    <a16:creationId xmlns:a16="http://schemas.microsoft.com/office/drawing/2014/main" id="{8A19F744-EBE3-4C5E-A92B-05B738305F7C}"/>
                  </a:ext>
                </a:extLst>
              </p:cNvPr>
              <p:cNvPicPr/>
              <p:nvPr/>
            </p:nvPicPr>
            <p:blipFill>
              <a:blip r:embed="rId4"/>
              <a:stretch>
                <a:fillRect/>
              </a:stretch>
            </p:blipFill>
            <p:spPr>
              <a:xfrm>
                <a:off x="2112432" y="16593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5BB1FF6-83EC-45E9-BE9C-47AD5AEC4DB1}"/>
                  </a:ext>
                </a:extLst>
              </p14:cNvPr>
              <p14:cNvContentPartPr/>
              <p14:nvPr/>
            </p14:nvContentPartPr>
            <p14:xfrm>
              <a:off x="3883992" y="2790078"/>
              <a:ext cx="360" cy="360"/>
            </p14:xfrm>
          </p:contentPart>
        </mc:Choice>
        <mc:Fallback xmlns="">
          <p:pic>
            <p:nvPicPr>
              <p:cNvPr id="8" name="Ink 7">
                <a:extLst>
                  <a:ext uri="{FF2B5EF4-FFF2-40B4-BE49-F238E27FC236}">
                    <a16:creationId xmlns:a16="http://schemas.microsoft.com/office/drawing/2014/main" id="{C5BB1FF6-83EC-45E9-BE9C-47AD5AEC4DB1}"/>
                  </a:ext>
                </a:extLst>
              </p:cNvPr>
              <p:cNvPicPr/>
              <p:nvPr/>
            </p:nvPicPr>
            <p:blipFill>
              <a:blip r:embed="rId4"/>
              <a:stretch>
                <a:fillRect/>
              </a:stretch>
            </p:blipFill>
            <p:spPr>
              <a:xfrm>
                <a:off x="3874992" y="27814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023F95E-E034-47E8-B233-88A0C8A4E8F5}"/>
                  </a:ext>
                </a:extLst>
              </p14:cNvPr>
              <p14:cNvContentPartPr/>
              <p14:nvPr/>
            </p14:nvContentPartPr>
            <p14:xfrm>
              <a:off x="6202752" y="3826878"/>
              <a:ext cx="360" cy="360"/>
            </p14:xfrm>
          </p:contentPart>
        </mc:Choice>
        <mc:Fallback xmlns="">
          <p:pic>
            <p:nvPicPr>
              <p:cNvPr id="9" name="Ink 8">
                <a:extLst>
                  <a:ext uri="{FF2B5EF4-FFF2-40B4-BE49-F238E27FC236}">
                    <a16:creationId xmlns:a16="http://schemas.microsoft.com/office/drawing/2014/main" id="{9023F95E-E034-47E8-B233-88A0C8A4E8F5}"/>
                  </a:ext>
                </a:extLst>
              </p:cNvPr>
              <p:cNvPicPr/>
              <p:nvPr/>
            </p:nvPicPr>
            <p:blipFill>
              <a:blip r:embed="rId4"/>
              <a:stretch>
                <a:fillRect/>
              </a:stretch>
            </p:blipFill>
            <p:spPr>
              <a:xfrm>
                <a:off x="6194112" y="38182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EAB250B2-1346-4F83-B962-1F18C999D122}"/>
                  </a:ext>
                </a:extLst>
              </p14:cNvPr>
              <p14:cNvContentPartPr/>
              <p14:nvPr/>
            </p14:nvContentPartPr>
            <p14:xfrm>
              <a:off x="5957232" y="3770358"/>
              <a:ext cx="360" cy="360"/>
            </p14:xfrm>
          </p:contentPart>
        </mc:Choice>
        <mc:Fallback xmlns="">
          <p:pic>
            <p:nvPicPr>
              <p:cNvPr id="10" name="Ink 9">
                <a:extLst>
                  <a:ext uri="{FF2B5EF4-FFF2-40B4-BE49-F238E27FC236}">
                    <a16:creationId xmlns:a16="http://schemas.microsoft.com/office/drawing/2014/main" id="{EAB250B2-1346-4F83-B962-1F18C999D122}"/>
                  </a:ext>
                </a:extLst>
              </p:cNvPr>
              <p:cNvPicPr/>
              <p:nvPr/>
            </p:nvPicPr>
            <p:blipFill>
              <a:blip r:embed="rId4"/>
              <a:stretch>
                <a:fillRect/>
              </a:stretch>
            </p:blipFill>
            <p:spPr>
              <a:xfrm>
                <a:off x="5948592" y="37617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2F4D186-FE5E-4556-AAA1-54C6F4779F36}"/>
                  </a:ext>
                </a:extLst>
              </p14:cNvPr>
              <p14:cNvContentPartPr/>
              <p14:nvPr/>
            </p14:nvContentPartPr>
            <p14:xfrm>
              <a:off x="5637192" y="3751638"/>
              <a:ext cx="360" cy="360"/>
            </p14:xfrm>
          </p:contentPart>
        </mc:Choice>
        <mc:Fallback xmlns="">
          <p:pic>
            <p:nvPicPr>
              <p:cNvPr id="11" name="Ink 10">
                <a:extLst>
                  <a:ext uri="{FF2B5EF4-FFF2-40B4-BE49-F238E27FC236}">
                    <a16:creationId xmlns:a16="http://schemas.microsoft.com/office/drawing/2014/main" id="{82F4D186-FE5E-4556-AAA1-54C6F4779F36}"/>
                  </a:ext>
                </a:extLst>
              </p:cNvPr>
              <p:cNvPicPr/>
              <p:nvPr/>
            </p:nvPicPr>
            <p:blipFill>
              <a:blip r:embed="rId4"/>
              <a:stretch>
                <a:fillRect/>
              </a:stretch>
            </p:blipFill>
            <p:spPr>
              <a:xfrm>
                <a:off x="5628552" y="3742998"/>
                <a:ext cx="18000" cy="18000"/>
              </a:xfrm>
              <a:prstGeom prst="rect">
                <a:avLst/>
              </a:prstGeom>
            </p:spPr>
          </p:pic>
        </mc:Fallback>
      </mc:AlternateContent>
      <p:grpSp>
        <p:nvGrpSpPr>
          <p:cNvPr id="17" name="Group 16">
            <a:extLst>
              <a:ext uri="{FF2B5EF4-FFF2-40B4-BE49-F238E27FC236}">
                <a16:creationId xmlns:a16="http://schemas.microsoft.com/office/drawing/2014/main" id="{807489D4-A275-46F3-A061-3C27E892FC14}"/>
              </a:ext>
            </a:extLst>
          </p:cNvPr>
          <p:cNvGrpSpPr/>
          <p:nvPr/>
        </p:nvGrpSpPr>
        <p:grpSpPr>
          <a:xfrm>
            <a:off x="970872" y="1074678"/>
            <a:ext cx="360" cy="360"/>
            <a:chOff x="970872" y="1074678"/>
            <a:chExt cx="360" cy="36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067CD12E-76E0-4EBA-89A9-2DA6CE6DFC7B}"/>
                    </a:ext>
                  </a:extLst>
                </p14:cNvPr>
                <p14:cNvContentPartPr/>
                <p14:nvPr/>
              </p14:nvContentPartPr>
              <p14:xfrm>
                <a:off x="970872" y="1074678"/>
                <a:ext cx="360" cy="360"/>
              </p14:xfrm>
            </p:contentPart>
          </mc:Choice>
          <mc:Fallback xmlns="">
            <p:pic>
              <p:nvPicPr>
                <p:cNvPr id="12" name="Ink 11">
                  <a:extLst>
                    <a:ext uri="{FF2B5EF4-FFF2-40B4-BE49-F238E27FC236}">
                      <a16:creationId xmlns:a16="http://schemas.microsoft.com/office/drawing/2014/main" id="{067CD12E-76E0-4EBA-89A9-2DA6CE6DFC7B}"/>
                    </a:ext>
                  </a:extLst>
                </p:cNvPr>
                <p:cNvPicPr/>
                <p:nvPr/>
              </p:nvPicPr>
              <p:blipFill>
                <a:blip r:embed="rId4"/>
                <a:stretch>
                  <a:fillRect/>
                </a:stretch>
              </p:blipFill>
              <p:spPr>
                <a:xfrm>
                  <a:off x="961872" y="1065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C20A540F-655B-4DAF-B1FF-DBC91924B0CF}"/>
                    </a:ext>
                  </a:extLst>
                </p14:cNvPr>
                <p14:cNvContentPartPr/>
                <p14:nvPr/>
              </p14:nvContentPartPr>
              <p14:xfrm>
                <a:off x="970872" y="1074678"/>
                <a:ext cx="360" cy="360"/>
              </p14:xfrm>
            </p:contentPart>
          </mc:Choice>
          <mc:Fallback xmlns="">
            <p:pic>
              <p:nvPicPr>
                <p:cNvPr id="13" name="Ink 12">
                  <a:extLst>
                    <a:ext uri="{FF2B5EF4-FFF2-40B4-BE49-F238E27FC236}">
                      <a16:creationId xmlns:a16="http://schemas.microsoft.com/office/drawing/2014/main" id="{C20A540F-655B-4DAF-B1FF-DBC91924B0CF}"/>
                    </a:ext>
                  </a:extLst>
                </p:cNvPr>
                <p:cNvPicPr/>
                <p:nvPr/>
              </p:nvPicPr>
              <p:blipFill>
                <a:blip r:embed="rId4"/>
                <a:stretch>
                  <a:fillRect/>
                </a:stretch>
              </p:blipFill>
              <p:spPr>
                <a:xfrm>
                  <a:off x="961872" y="1065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DC2E9AD9-2787-4E46-AFC6-0DF96C7B6B6B}"/>
                    </a:ext>
                  </a:extLst>
                </p14:cNvPr>
                <p14:cNvContentPartPr/>
                <p14:nvPr/>
              </p14:nvContentPartPr>
              <p14:xfrm>
                <a:off x="970872" y="1074678"/>
                <a:ext cx="360" cy="360"/>
              </p14:xfrm>
            </p:contentPart>
          </mc:Choice>
          <mc:Fallback xmlns="">
            <p:pic>
              <p:nvPicPr>
                <p:cNvPr id="14" name="Ink 13">
                  <a:extLst>
                    <a:ext uri="{FF2B5EF4-FFF2-40B4-BE49-F238E27FC236}">
                      <a16:creationId xmlns:a16="http://schemas.microsoft.com/office/drawing/2014/main" id="{DC2E9AD9-2787-4E46-AFC6-0DF96C7B6B6B}"/>
                    </a:ext>
                  </a:extLst>
                </p:cNvPr>
                <p:cNvPicPr/>
                <p:nvPr/>
              </p:nvPicPr>
              <p:blipFill>
                <a:blip r:embed="rId4"/>
                <a:stretch>
                  <a:fillRect/>
                </a:stretch>
              </p:blipFill>
              <p:spPr>
                <a:xfrm>
                  <a:off x="961872" y="1065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A3D554B2-FB24-4A72-A6DE-57C3B8255F16}"/>
                    </a:ext>
                  </a:extLst>
                </p14:cNvPr>
                <p14:cNvContentPartPr/>
                <p14:nvPr/>
              </p14:nvContentPartPr>
              <p14:xfrm>
                <a:off x="970872" y="1074678"/>
                <a:ext cx="360" cy="360"/>
              </p14:xfrm>
            </p:contentPart>
          </mc:Choice>
          <mc:Fallback xmlns="">
            <p:pic>
              <p:nvPicPr>
                <p:cNvPr id="15" name="Ink 14">
                  <a:extLst>
                    <a:ext uri="{FF2B5EF4-FFF2-40B4-BE49-F238E27FC236}">
                      <a16:creationId xmlns:a16="http://schemas.microsoft.com/office/drawing/2014/main" id="{A3D554B2-FB24-4A72-A6DE-57C3B8255F16}"/>
                    </a:ext>
                  </a:extLst>
                </p:cNvPr>
                <p:cNvPicPr/>
                <p:nvPr/>
              </p:nvPicPr>
              <p:blipFill>
                <a:blip r:embed="rId4"/>
                <a:stretch>
                  <a:fillRect/>
                </a:stretch>
              </p:blipFill>
              <p:spPr>
                <a:xfrm>
                  <a:off x="961872" y="10656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B70E97A4-F180-44D9-9DCB-5B6E6BD76FD5}"/>
                    </a:ext>
                  </a:extLst>
                </p14:cNvPr>
                <p14:cNvContentPartPr/>
                <p14:nvPr/>
              </p14:nvContentPartPr>
              <p14:xfrm>
                <a:off x="970872" y="1074678"/>
                <a:ext cx="360" cy="360"/>
              </p14:xfrm>
            </p:contentPart>
          </mc:Choice>
          <mc:Fallback xmlns="">
            <p:pic>
              <p:nvPicPr>
                <p:cNvPr id="16" name="Ink 15">
                  <a:extLst>
                    <a:ext uri="{FF2B5EF4-FFF2-40B4-BE49-F238E27FC236}">
                      <a16:creationId xmlns:a16="http://schemas.microsoft.com/office/drawing/2014/main" id="{B70E97A4-F180-44D9-9DCB-5B6E6BD76FD5}"/>
                    </a:ext>
                  </a:extLst>
                </p:cNvPr>
                <p:cNvPicPr/>
                <p:nvPr/>
              </p:nvPicPr>
              <p:blipFill>
                <a:blip r:embed="rId4"/>
                <a:stretch>
                  <a:fillRect/>
                </a:stretch>
              </p:blipFill>
              <p:spPr>
                <a:xfrm>
                  <a:off x="961872" y="1065678"/>
                  <a:ext cx="18000" cy="18000"/>
                </a:xfrm>
                <a:prstGeom prst="rect">
                  <a:avLst/>
                </a:prstGeom>
              </p:spPr>
            </p:pic>
          </mc:Fallback>
        </mc:AlternateContent>
      </p:grpSp>
    </p:spTree>
    <p:extLst>
      <p:ext uri="{BB962C8B-B14F-4D97-AF65-F5344CB8AC3E}">
        <p14:creationId xmlns:p14="http://schemas.microsoft.com/office/powerpoint/2010/main" val="45485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3DBA-17C2-4EDE-8EF5-85AD404D8D00}"/>
              </a:ext>
            </a:extLst>
          </p:cNvPr>
          <p:cNvSpPr>
            <a:spLocks noGrp="1"/>
          </p:cNvSpPr>
          <p:nvPr>
            <p:ph type="title"/>
          </p:nvPr>
        </p:nvSpPr>
        <p:spPr>
          <a:xfrm>
            <a:off x="474306" y="242596"/>
            <a:ext cx="9601200" cy="562947"/>
          </a:xfrm>
        </p:spPr>
        <p:txBody>
          <a:bodyPr>
            <a:noAutofit/>
          </a:bodyPr>
          <a:lstStyle/>
          <a:p>
            <a:r>
              <a:rPr lang="en-US" sz="3600" dirty="0">
                <a:solidFill>
                  <a:schemeClr val="tx1"/>
                </a:solidFill>
                <a:latin typeface="Times New Roman" panose="02020603050405020304" pitchFamily="18" charset="0"/>
                <a:cs typeface="Times New Roman" panose="02020603050405020304" pitchFamily="18" charset="0"/>
              </a:rPr>
              <a:t>Project Structure</a:t>
            </a:r>
          </a:p>
        </p:txBody>
      </p:sp>
      <p:pic>
        <p:nvPicPr>
          <p:cNvPr id="4" name="Picture 3">
            <a:extLst>
              <a:ext uri="{FF2B5EF4-FFF2-40B4-BE49-F238E27FC236}">
                <a16:creationId xmlns:a16="http://schemas.microsoft.com/office/drawing/2014/main" id="{FEB9528F-F920-4BAA-8B87-9249C8833985}"/>
              </a:ext>
            </a:extLst>
          </p:cNvPr>
          <p:cNvPicPr>
            <a:picLocks noChangeAspect="1"/>
          </p:cNvPicPr>
          <p:nvPr/>
        </p:nvPicPr>
        <p:blipFill>
          <a:blip r:embed="rId2"/>
          <a:stretch>
            <a:fillRect/>
          </a:stretch>
        </p:blipFill>
        <p:spPr>
          <a:xfrm>
            <a:off x="4209886" y="830355"/>
            <a:ext cx="3772227" cy="5197290"/>
          </a:xfrm>
          <a:prstGeom prst="rect">
            <a:avLst/>
          </a:prstGeom>
        </p:spPr>
      </p:pic>
    </p:spTree>
    <p:extLst>
      <p:ext uri="{BB962C8B-B14F-4D97-AF65-F5344CB8AC3E}">
        <p14:creationId xmlns:p14="http://schemas.microsoft.com/office/powerpoint/2010/main" val="21311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FEEA-DFAC-4737-8A1C-487525B31D85}"/>
              </a:ext>
            </a:extLst>
          </p:cNvPr>
          <p:cNvSpPr>
            <a:spLocks noGrp="1"/>
          </p:cNvSpPr>
          <p:nvPr>
            <p:ph type="title"/>
          </p:nvPr>
        </p:nvSpPr>
        <p:spPr>
          <a:xfrm>
            <a:off x="957606" y="527900"/>
            <a:ext cx="9601200" cy="896647"/>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Layers and their methods</a:t>
            </a:r>
          </a:p>
        </p:txBody>
      </p:sp>
      <p:graphicFrame>
        <p:nvGraphicFramePr>
          <p:cNvPr id="4" name="Table 4">
            <a:extLst>
              <a:ext uri="{FF2B5EF4-FFF2-40B4-BE49-F238E27FC236}">
                <a16:creationId xmlns:a16="http://schemas.microsoft.com/office/drawing/2014/main" id="{A6533667-2198-41F6-A35C-940D8EF4F076}"/>
              </a:ext>
            </a:extLst>
          </p:cNvPr>
          <p:cNvGraphicFramePr>
            <a:graphicFrameLocks noGrp="1"/>
          </p:cNvGraphicFramePr>
          <p:nvPr>
            <p:ph idx="1"/>
            <p:extLst>
              <p:ext uri="{D42A27DB-BD31-4B8C-83A1-F6EECF244321}">
                <p14:modId xmlns:p14="http://schemas.microsoft.com/office/powerpoint/2010/main" val="3210184187"/>
              </p:ext>
            </p:extLst>
          </p:nvPr>
        </p:nvGraphicFramePr>
        <p:xfrm>
          <a:off x="957606" y="1934065"/>
          <a:ext cx="9793664" cy="4164134"/>
        </p:xfrm>
        <a:graphic>
          <a:graphicData uri="http://schemas.openxmlformats.org/drawingml/2006/table">
            <a:tbl>
              <a:tblPr firstRow="1" bandRow="1">
                <a:tableStyleId>{616DA210-FB5B-4158-B5E0-FEB733F419BA}</a:tableStyleId>
              </a:tblPr>
              <a:tblGrid>
                <a:gridCol w="2483177">
                  <a:extLst>
                    <a:ext uri="{9D8B030D-6E8A-4147-A177-3AD203B41FA5}">
                      <a16:colId xmlns:a16="http://schemas.microsoft.com/office/drawing/2014/main" val="4219088423"/>
                    </a:ext>
                  </a:extLst>
                </a:gridCol>
                <a:gridCol w="2413655">
                  <a:extLst>
                    <a:ext uri="{9D8B030D-6E8A-4147-A177-3AD203B41FA5}">
                      <a16:colId xmlns:a16="http://schemas.microsoft.com/office/drawing/2014/main" val="2355653643"/>
                    </a:ext>
                  </a:extLst>
                </a:gridCol>
                <a:gridCol w="2448416">
                  <a:extLst>
                    <a:ext uri="{9D8B030D-6E8A-4147-A177-3AD203B41FA5}">
                      <a16:colId xmlns:a16="http://schemas.microsoft.com/office/drawing/2014/main" val="2961837366"/>
                    </a:ext>
                  </a:extLst>
                </a:gridCol>
                <a:gridCol w="2448416">
                  <a:extLst>
                    <a:ext uri="{9D8B030D-6E8A-4147-A177-3AD203B41FA5}">
                      <a16:colId xmlns:a16="http://schemas.microsoft.com/office/drawing/2014/main" val="3916033524"/>
                    </a:ext>
                  </a:extLst>
                </a:gridCol>
              </a:tblGrid>
              <a:tr h="390427">
                <a:tc>
                  <a:txBody>
                    <a:bodyPr/>
                    <a:lstStyle/>
                    <a:p>
                      <a:pPr algn="ctr"/>
                      <a:r>
                        <a:rPr lang="en-US" dirty="0"/>
                        <a:t>View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Controller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Service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DAO Layer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4171079"/>
                  </a:ext>
                </a:extLst>
              </a:tr>
              <a:tr h="390427">
                <a:tc>
                  <a:txBody>
                    <a:bodyPr/>
                    <a:lstStyle/>
                    <a:p>
                      <a:pPr>
                        <a:buClr>
                          <a:schemeClr val="tx1"/>
                        </a:buClr>
                        <a:buSzPct val="99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SignUp()</a:t>
                      </a:r>
                    </a:p>
                    <a:p>
                      <a:pPr>
                        <a:buClr>
                          <a:schemeClr val="tx1"/>
                        </a:buClr>
                        <a:buSzPct val="99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SignIn()</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DeleteProfile()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ViewAllProfiles()</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EditProfile()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SearchProfile()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Timeline()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Clr>
                          <a:schemeClr val="tx1"/>
                        </a:buClr>
                        <a:buSzPct val="99000"/>
                        <a:buFont typeface="Arial" panose="020B0604020202020204" pitchFamily="34" charset="0"/>
                        <a:buNone/>
                      </a:pPr>
                      <a:r>
                        <a:rPr lang="en-US" dirty="0"/>
                        <a:t>   </a:t>
                      </a:r>
                      <a:r>
                        <a:rPr lang="en-US" sz="1800" dirty="0">
                          <a:solidFill>
                            <a:srgbClr val="000000"/>
                          </a:solidFill>
                          <a:latin typeface="Times New Roman" panose="02020603050405020304" pitchFamily="18" charset="0"/>
                          <a:cs typeface="Times New Roman" panose="02020603050405020304" pitchFamily="18" charset="0"/>
                        </a:rPr>
                        <a:t> ViewAllProfiles()</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 sort by name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 sort by address</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DeleteProfile()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EditProfile()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Timeline()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SearchProfile()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 sort by name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 sort by address</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CreateProfile()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SignIn()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ViewAllProfiles()</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DeleteProfile()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Timeline()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SearchProfile()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SignIn()</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CreateProfile()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ViewAllProfiles()</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ViewProfile()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DeleteProfile()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Timeline()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SearchProfile()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CreateProfile()</a:t>
                      </a:r>
                    </a:p>
                    <a:p>
                      <a:pPr>
                        <a:buClr>
                          <a:schemeClr val="tx1"/>
                        </a:buClr>
                        <a:buSzPct val="99000"/>
                        <a:buFont typeface="Arial" panose="020B0604020202020204" pitchFamily="34" charset="0"/>
                        <a:buNone/>
                      </a:pPr>
                      <a:r>
                        <a:rPr lang="en-US" sz="1800" dirty="0">
                          <a:solidFill>
                            <a:srgbClr val="000000"/>
                          </a:solidFill>
                          <a:latin typeface="Times New Roman" panose="02020603050405020304" pitchFamily="18" charset="0"/>
                          <a:cs typeface="Times New Roman" panose="02020603050405020304" pitchFamily="18" charset="0"/>
                        </a:rPr>
                        <a:t>     SignIn()</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761288"/>
                  </a:ext>
                </a:extLst>
              </a:tr>
              <a:tr h="39042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Clr>
                          <a:schemeClr val="tx1"/>
                        </a:buClr>
                        <a:buSzPct val="99000"/>
                        <a:buFont typeface="Arial" panose="020B0604020202020204" pitchFamily="34" charset="0"/>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Clr>
                          <a:schemeClr val="tx1"/>
                        </a:buClr>
                        <a:buSzPct val="99000"/>
                        <a:buFont typeface="Arial" panose="020B0604020202020204" pitchFamily="34" charset="0"/>
                        <a:buNone/>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8718814"/>
                  </a:ext>
                </a:extLst>
              </a:tr>
            </a:tbl>
          </a:graphicData>
        </a:graphic>
      </p:graphicFrame>
    </p:spTree>
    <p:extLst>
      <p:ext uri="{BB962C8B-B14F-4D97-AF65-F5344CB8AC3E}">
        <p14:creationId xmlns:p14="http://schemas.microsoft.com/office/powerpoint/2010/main" val="135214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1858-896A-450D-A31E-C17494227F0E}"/>
              </a:ext>
            </a:extLst>
          </p:cNvPr>
          <p:cNvSpPr>
            <a:spLocks noGrp="1"/>
          </p:cNvSpPr>
          <p:nvPr>
            <p:ph type="title"/>
          </p:nvPr>
        </p:nvSpPr>
        <p:spPr>
          <a:xfrm>
            <a:off x="522402" y="379584"/>
            <a:ext cx="9601200" cy="609290"/>
          </a:xfrm>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Factory Design Pattern</a:t>
            </a:r>
          </a:p>
        </p:txBody>
      </p:sp>
      <p:sp>
        <p:nvSpPr>
          <p:cNvPr id="3" name="Content Placeholder 2">
            <a:extLst>
              <a:ext uri="{FF2B5EF4-FFF2-40B4-BE49-F238E27FC236}">
                <a16:creationId xmlns:a16="http://schemas.microsoft.com/office/drawing/2014/main" id="{D781480D-C7BB-4C75-804A-BE43CB185346}"/>
              </a:ext>
            </a:extLst>
          </p:cNvPr>
          <p:cNvSpPr>
            <a:spLocks noGrp="1"/>
          </p:cNvSpPr>
          <p:nvPr>
            <p:ph idx="1"/>
          </p:nvPr>
        </p:nvSpPr>
        <p:spPr>
          <a:xfrm>
            <a:off x="616670" y="1344105"/>
            <a:ext cx="10751270" cy="4829666"/>
          </a:xfrm>
        </p:spPr>
        <p:txBody>
          <a:bodyPr>
            <a:normAutofit/>
          </a:bodyPr>
          <a:lstStyle/>
          <a:p>
            <a:pPr>
              <a:buClr>
                <a:schemeClr val="tx1"/>
              </a:buClr>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A Factory Pattern or Factory Method Pattern says that just define an interface or abstract class for creating an object but let the subclasses decide which class to instantiate. In other words, subclasses are responsible to create the instance of the class.</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To achieve low coupling.</a:t>
            </a:r>
          </a:p>
          <a:p>
            <a:pPr marL="0" indent="0">
              <a:buClr>
                <a:schemeClr val="tx1"/>
              </a:buClr>
              <a:buNone/>
            </a:pPr>
            <a:r>
              <a:rPr lang="en-US" dirty="0">
                <a:solidFill>
                  <a:srgbClr val="333333"/>
                </a:solidFill>
                <a:latin typeface="Times New Roman" panose="02020603050405020304" pitchFamily="18" charset="0"/>
                <a:cs typeface="Times New Roman" panose="02020603050405020304" pitchFamily="18" charset="0"/>
              </a:rPr>
              <a:t>In project we 4 factory files</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Controller Factory</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Service Factory</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DAO Factory</a:t>
            </a:r>
          </a:p>
          <a:p>
            <a:pPr>
              <a:buClr>
                <a:schemeClr val="tx1"/>
              </a:buClr>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Entity Factory</a:t>
            </a:r>
          </a:p>
          <a:p>
            <a:pPr marL="0" indent="0">
              <a:buClr>
                <a:schemeClr val="tx1"/>
              </a:buClr>
              <a:buNone/>
            </a:pPr>
            <a:r>
              <a:rPr lang="en-US" dirty="0">
                <a:solidFill>
                  <a:srgbClr val="333333"/>
                </a:solidFill>
                <a:latin typeface="Times New Roman" panose="02020603050405020304" pitchFamily="18" charset="0"/>
                <a:cs typeface="Times New Roman" panose="02020603050405020304" pitchFamily="18" charset="0"/>
              </a:rPr>
              <a:t>These files returns object for their respective classes.</a:t>
            </a:r>
          </a:p>
        </p:txBody>
      </p:sp>
    </p:spTree>
    <p:extLst>
      <p:ext uri="{BB962C8B-B14F-4D97-AF65-F5344CB8AC3E}">
        <p14:creationId xmlns:p14="http://schemas.microsoft.com/office/powerpoint/2010/main" val="58094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273</TotalTime>
  <Words>670</Words>
  <Application>Microsoft Office PowerPoint</Application>
  <PresentationFormat>Widescreen</PresentationFormat>
  <Paragraphs>123</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vt:lpstr>
      <vt:lpstr>Diamond Grid 16x9</vt:lpstr>
      <vt:lpstr>Telegram</vt:lpstr>
      <vt:lpstr>Abstract</vt:lpstr>
      <vt:lpstr>Software Requirements</vt:lpstr>
      <vt:lpstr>Design Phase</vt:lpstr>
      <vt:lpstr>PowerPoint Presentation</vt:lpstr>
      <vt:lpstr>Layers in project</vt:lpstr>
      <vt:lpstr>Project Structure</vt:lpstr>
      <vt:lpstr>Layers and their methods</vt:lpstr>
      <vt:lpstr>Factory Design Pattern</vt:lpstr>
      <vt:lpstr>Data Base Design</vt:lpstr>
      <vt:lpstr>Testing Phase</vt:lpstr>
      <vt:lpstr>Project-Files in github</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Media(Whatsapp)</dc:title>
  <dc:creator>mallela divya</dc:creator>
  <cp:lastModifiedBy>MUNEESWAR PULIPATI</cp:lastModifiedBy>
  <cp:revision>23</cp:revision>
  <dcterms:created xsi:type="dcterms:W3CDTF">2022-03-20T03:40:15Z</dcterms:created>
  <dcterms:modified xsi:type="dcterms:W3CDTF">2022-03-22T20:33:35Z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