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6"/>
  </p:notesMasterIdLst>
  <p:handoutMasterIdLst>
    <p:handoutMasterId r:id="rId17"/>
  </p:handoutMasterIdLst>
  <p:sldIdLst>
    <p:sldId id="281" r:id="rId5"/>
    <p:sldId id="361" r:id="rId6"/>
    <p:sldId id="362" r:id="rId7"/>
    <p:sldId id="356" r:id="rId8"/>
    <p:sldId id="272" r:id="rId9"/>
    <p:sldId id="351" r:id="rId10"/>
    <p:sldId id="284" r:id="rId11"/>
    <p:sldId id="364" r:id="rId12"/>
    <p:sldId id="365" r:id="rId13"/>
    <p:sldId id="283" r:id="rId14"/>
    <p:sldId id="354" r:id="rId15"/>
  </p:sldIdLst>
  <p:sldSz cx="12192000" cy="6858000"/>
  <p:notesSz cx="6858000" cy="9144000"/>
  <p:custShowLst>
    <p:custShow name="Custom Show 1" id="0">
      <p:sldLst>
        <p:sld r:id="rId5"/>
        <p:sld r:id="rId6"/>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23" autoAdjust="0"/>
  </p:normalViewPr>
  <p:slideViewPr>
    <p:cSldViewPr snapToGrid="0">
      <p:cViewPr varScale="1">
        <p:scale>
          <a:sx n="67" d="100"/>
          <a:sy n="67" d="100"/>
        </p:scale>
        <p:origin x="1296" y="34"/>
      </p:cViewPr>
      <p:guideLst>
        <p:guide pos="360"/>
        <p:guide pos="7392"/>
        <p:guide orient="horz" pos="2160"/>
      </p:guideLst>
    </p:cSldViewPr>
  </p:slideViewPr>
  <p:notesTextViewPr>
    <p:cViewPr>
      <p:scale>
        <a:sx n="125" d="100"/>
        <a:sy n="125" d="100"/>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6/19/2023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figure shows the permutation-based feature importance, which is the reduction in model score caused by randomly shuffling a single feature value. The technique eliminates the link between the feature and the target, and the decrease in model score reflects how much the feature is relied upon. The model demonstrated very comparable feature importance, with relative ASA ranking first and residue depth coming in second. This means that both features show </a:t>
            </a:r>
            <a:r>
              <a:rPr lang="en-US" dirty="0"/>
              <a:t>great importance in the model of the PTEN dataset. In addition to the first figure, the other graphs shows the distribution of both of most important features in the model, while looking at the distribution show that there is no clear difference &amp; </a:t>
            </a:r>
            <a:r>
              <a:rPr lang="en-GB" dirty="0"/>
              <a:t>the mean of both features is also similar. the independent t-test values with a p-values of below 0.05 suggests there are significant differences between the groups of missed cleavage and cleavage. Therefore, there is a conclusion that some of the feature have an influence on likelihood of a successful cleavage.</a:t>
            </a: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10</a:t>
            </a:fld>
            <a:endParaRPr lang="en-US" dirty="0"/>
          </a:p>
        </p:txBody>
      </p:sp>
    </p:spTree>
    <p:extLst>
      <p:ext uri="{BB962C8B-B14F-4D97-AF65-F5344CB8AC3E}">
        <p14:creationId xmlns:p14="http://schemas.microsoft.com/office/powerpoint/2010/main" val="402044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Furthermore, in the future of this project, we are planning to enhance the research by implementing new machine learning models like XG Boost, using different levels of protein structure features other than secondary to predict missed cleavage and carrying out further testing on more unseen and larger datasets on the model for test generalisation</a:t>
            </a:r>
          </a:p>
          <a:p>
            <a:endParaRPr lang="en-GB" dirty="0"/>
          </a:p>
          <a:p>
            <a:r>
              <a:rPr lang="en-GB" dirty="0"/>
              <a:t>Feedback: </a:t>
            </a:r>
          </a:p>
          <a:p>
            <a:r>
              <a:rPr lang="en-GB" dirty="0"/>
              <a:t>explain more information on PTEN and A2 datasets/ mention cell line and silencing of certain genes(PTEN and A2) and labelling Which is silac (A2)</a:t>
            </a:r>
          </a:p>
          <a:p>
            <a:endParaRPr lang="en-GB" dirty="0"/>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11</a:t>
            </a:fld>
            <a:endParaRPr lang="en-US" dirty="0"/>
          </a:p>
        </p:txBody>
      </p:sp>
    </p:spTree>
    <p:extLst>
      <p:ext uri="{BB962C8B-B14F-4D97-AF65-F5344CB8AC3E}">
        <p14:creationId xmlns:p14="http://schemas.microsoft.com/office/powerpoint/2010/main" val="317593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a:t>As you all know, proteins are an essential part of biology. So being able to identify and quantify proteins are important in understanding biological systems in the field of Proteomics. In bioinformatics, we come across a lot of data of this type using high-throughput methods such as mass spectrometry (MS) based proteomics where we break down protein sequences into peptides using cleavage enzymes like trypsin in bottom-up proteomics approach and mapping them to peptide databases to accomplish the primary aim.</a:t>
            </a:r>
          </a:p>
          <a:p>
            <a:pPr algn="just"/>
            <a:endParaRPr lang="en-GB" dirty="0"/>
          </a:p>
          <a:p>
            <a:pPr algn="just"/>
            <a:r>
              <a:rPr lang="en-GB" dirty="0"/>
              <a:t>However, due to the use of peptides rather than whole proteins, there is a limited protein sequence coverage by identified peptides, which reduces the confidence in protein identification. Likewise, many same peptides match to multiple different proteins, leading to protein ambiguity, which makes it difficult to determine which protein is present. The low coverage might be explained by the limited time the cleavage enzyme has to cleave proteins before being put through instruments.</a:t>
            </a:r>
          </a:p>
          <a:p>
            <a:pPr algn="just"/>
            <a:endParaRPr lang="en-GB" dirty="0"/>
          </a:p>
          <a:p>
            <a:pPr algn="just"/>
            <a:r>
              <a:rPr lang="en-GB" dirty="0"/>
              <a:t>Reason why more peptides are more detectable than others:</a:t>
            </a:r>
          </a:p>
          <a:p>
            <a:pPr algn="just"/>
            <a:endParaRPr lang="en-GB" dirty="0"/>
          </a:p>
          <a:p>
            <a:pPr algn="just"/>
            <a:r>
              <a:rPr lang="en-GB" dirty="0"/>
              <a:t>Sample matrix interfering with detection</a:t>
            </a:r>
          </a:p>
          <a:p>
            <a:pPr algn="just"/>
            <a:r>
              <a:rPr lang="en-GB" dirty="0"/>
              <a:t>Abundance of certain peptides</a:t>
            </a:r>
          </a:p>
          <a:p>
            <a:pPr algn="just"/>
            <a:r>
              <a:rPr lang="en-GB" dirty="0"/>
              <a:t>Fractionation and mass range</a:t>
            </a: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a:t>
            </a:fld>
            <a:endParaRPr lang="en-US" dirty="0"/>
          </a:p>
        </p:txBody>
      </p:sp>
    </p:spTree>
    <p:extLst>
      <p:ext uri="{BB962C8B-B14F-4D97-AF65-F5344CB8AC3E}">
        <p14:creationId xmlns:p14="http://schemas.microsoft.com/office/powerpoint/2010/main" val="2256610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common enzyme used in these experiments is trypsin. As mentioned in slide 1, trypsin catalyses the hydrolysis of peptide bond at the C-terminal of K and R; although, due to Proline’s(P) inhibitory property of peptide cleavage; if a proline residue is the next amino acid residue after R or K, cleavage will not occur. As a consequence, trypsin will move along the sequence and cleave at the next tryptic site without Proline as the next residue, this is known as Keil’s rule.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there is a clear limitation in bottom-up proteomics approach that arises due to incomplete digestion, where trypsin does not cleave tryptic sites (given Keil’s rule is followed) resulting in missed cleaved peptides which are not expected downstream for protein identification.</a:t>
            </a:r>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a:t>
            </a:fld>
            <a:endParaRPr lang="en-US" dirty="0"/>
          </a:p>
        </p:txBody>
      </p:sp>
    </p:spTree>
    <p:extLst>
      <p:ext uri="{BB962C8B-B14F-4D97-AF65-F5344CB8AC3E}">
        <p14:creationId xmlns:p14="http://schemas.microsoft.com/office/powerpoint/2010/main" val="3426113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dirty="0"/>
              <a:t>This can be clearly shown in the two pie charts where there is still missed cleavages happening from the two datasets gathered from </a:t>
            </a:r>
            <a:r>
              <a:rPr lang="en-US" dirty="0"/>
              <a:t>Human prostate cancer cell lines during research</a:t>
            </a:r>
            <a:r>
              <a:rPr lang="en-GB" dirty="0"/>
              <a:t> . The method in identifying and quantifying proteins in samples in bottom-up proteomics is complicated, as many peptides go undetected, resulting in low coverage and ambiguous proteins, to which numerous copies of the same peptide map. The impact incomplete tryptic digestion affects which peptides enter the mass spectrometer. These missed cleaved peptides which enter the MS can cause difficulty when identifying expected peptides for mapping to proteins and this will decrease the confidence of protein identification which can contribute to one of the biggest sources of error in the bottoms up proteomics approach. </a:t>
            </a:r>
            <a:endParaRPr lang="en-US" dirty="0"/>
          </a:p>
          <a:p>
            <a:pPr algn="just"/>
            <a:endParaRPr lang="en-US" dirty="0"/>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a:t>
            </a:fld>
            <a:endParaRPr lang="en-US" dirty="0"/>
          </a:p>
        </p:txBody>
      </p:sp>
    </p:spTree>
    <p:extLst>
      <p:ext uri="{BB962C8B-B14F-4D97-AF65-F5344CB8AC3E}">
        <p14:creationId xmlns:p14="http://schemas.microsoft.com/office/powerpoint/2010/main" val="298412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can be multiple reasons for incomplete digestion, from laboratory preparation to parameters and conditions (temperature or pH) during protein digestion. These experimental conditions can be adjusted to minimise incomplete digestion; although, even after adapting optimal conditions there are still incomplete digestion. Therefore, we have led to hypothesize that the reasons for this can be ascribed to protein structure and its interaction with proteolytic enzymes, creating missed cleaved peptides. So, when we looked looking at potential causes of missed cleavage at the structural level , we have determined there are many properties to consider, such as secondary structure, residue depth, protein folding and accessibility of the residue by trypsin.</a:t>
            </a:r>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5</a:t>
            </a:fld>
            <a:endParaRPr lang="en-US" dirty="0"/>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a:t>To carry out the research, data processing and wrangling tasks were performed using Python and various packages in jupyter notebook where duplicate sequences have been removed. The third step involves utilising the Uniprot API, where the Protein ID and whole protein sequence were identified using gene names from the Dataframe as the search target. The protein ID &amp; sequence is important downstream to search for predicted 3D structures from AlphaFold, the data from the predicted model will be used in the calculation of various features of interest. </a:t>
            </a:r>
          </a:p>
          <a:p>
            <a:pPr algn="just"/>
            <a:endParaRPr lang="en-GB" dirty="0"/>
          </a:p>
          <a:p>
            <a:pPr algn="just"/>
            <a:r>
              <a:rPr lang="en-GB" dirty="0"/>
              <a:t>To accomplish the fourth step, the start and end position for each peptide in the corresponding protein sequence were calculated, and a regular expression was used was used to find all the peptides which contained missed cleavage sites and the position of the missed site to calculate the frequency of missed cleavages where a new row of peptide sequences with only the missed cleavage peptide and correctly cleaved peptides. As a result of this split, the data can be labelled into 2 categories: correctly cleaved (0) and missed cleavages (1) .</a:t>
            </a:r>
          </a:p>
          <a:p>
            <a:pPr algn="just"/>
            <a:endParaRPr lang="en-GB" dirty="0"/>
          </a:p>
        </p:txBody>
      </p:sp>
      <p:sp>
        <p:nvSpPr>
          <p:cNvPr id="4" name="Slide Number Placeholder 3"/>
          <p:cNvSpPr>
            <a:spLocks noGrp="1"/>
          </p:cNvSpPr>
          <p:nvPr>
            <p:ph type="sldNum" sz="quarter" idx="5"/>
          </p:nvPr>
        </p:nvSpPr>
        <p:spPr/>
        <p:txBody>
          <a:bodyPr/>
          <a:lstStyle/>
          <a:p>
            <a:fld id="{BCFAAAB6-A2C6-4A85-A3A1-98EFBA61C967}" type="slidenum">
              <a:rPr lang="en-US" smtClean="0"/>
              <a:t>6</a:t>
            </a:fld>
            <a:endParaRPr lang="en-US" dirty="0"/>
          </a:p>
        </p:txBody>
      </p:sp>
    </p:spTree>
    <p:extLst>
      <p:ext uri="{BB962C8B-B14F-4D97-AF65-F5344CB8AC3E}">
        <p14:creationId xmlns:p14="http://schemas.microsoft.com/office/powerpoint/2010/main" val="95137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discussed previously, the secondary structure could potentially affect missed cleavage and for this reason 23,391 human protein 3D structures that have been accurately predicted (95% confidence interval) as a protein databank file (</a:t>
            </a:r>
            <a:r>
              <a:rPr lang="en-GB" dirty="0" err="1"/>
              <a:t>pdb</a:t>
            </a:r>
            <a:r>
              <a:rPr lang="en-GB" dirty="0"/>
              <a:t>) or </a:t>
            </a:r>
            <a:r>
              <a:rPr lang="en-GB" dirty="0" err="1"/>
              <a:t>mmcif</a:t>
            </a:r>
            <a:r>
              <a:rPr lang="en-GB" dirty="0"/>
              <a:t> file. The DSSP module which serves as a  dictionary of secondary structure software used the files to calculate the secondary structure and relative solvent accessibility (RSA) which may be able to explain missed cleavages similarly to secondary structure. RSA is a structural characteristic that quantifies how deeply a protein residue is buried or exposed in the three-dimensional structure. The RSA value is within the range of 0 and 1 and the commonly used threshold to classify buried or exposed status of a residue is 0.25 where any value below 0.25 suggest the residue is buried. </a:t>
            </a: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7</a:t>
            </a:fld>
            <a:endParaRPr lang="en-US" dirty="0"/>
          </a:p>
        </p:txBody>
      </p:sp>
    </p:spTree>
    <p:extLst>
      <p:ext uri="{BB962C8B-B14F-4D97-AF65-F5344CB8AC3E}">
        <p14:creationId xmlns:p14="http://schemas.microsoft.com/office/powerpoint/2010/main" val="3646779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software that was used is MSMS which calculates another structural feature called residue depth. Residue depth is the average distance between a residue's atoms and the surface that is exposed to solvents. Cα depth is the distance of a residue’s alpha carbon atom to the solvent accessible surface.</a:t>
            </a:r>
          </a:p>
          <a:p>
            <a:pPr marL="0" indent="0">
              <a:buNone/>
            </a:pPr>
            <a:endParaRPr lang="en-GB" dirty="0"/>
          </a:p>
          <a:p>
            <a:pPr marL="0" indent="0">
              <a:buNone/>
            </a:pPr>
            <a:r>
              <a:rPr lang="en-GB" dirty="0"/>
              <a:t>The residue depth is calculated using the solvent accessible surface area (SASA), which is the area of contact between protein and solvent can occur and the solvent excluded surface (SES). While SASA is drawn out by the centre of the probe, SES is the topological boundary of the probes. The probe is used in the rolling ball algorithm to calculate the SASA on the Van der Waals’ surface of a molecule.</a:t>
            </a: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8</a:t>
            </a:fld>
            <a:endParaRPr lang="en-US" dirty="0"/>
          </a:p>
        </p:txBody>
      </p:sp>
    </p:spTree>
    <p:extLst>
      <p:ext uri="{BB962C8B-B14F-4D97-AF65-F5344CB8AC3E}">
        <p14:creationId xmlns:p14="http://schemas.microsoft.com/office/powerpoint/2010/main" val="3133128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calculated features in the </a:t>
            </a:r>
            <a:r>
              <a:rPr lang="en-GB" dirty="0" err="1"/>
              <a:t>DataFrame</a:t>
            </a:r>
            <a:r>
              <a:rPr lang="en-GB" dirty="0"/>
              <a:t> is pre-processed as input into the machine learning models to predict missed cleavages. The particular model we used is Random Forest (RF), an algorithm which can perform both classification and regression tasks with high accuracy of prediction. The data is split into 80 to 20 % for both datasets. As you can see that in the confusion matrix , there is a high accurate performance with both high % for true positives and true negatives.</a:t>
            </a: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9</a:t>
            </a:fld>
            <a:endParaRPr lang="en-US" dirty="0"/>
          </a:p>
        </p:txBody>
      </p:sp>
    </p:spTree>
    <p:extLst>
      <p:ext uri="{BB962C8B-B14F-4D97-AF65-F5344CB8AC3E}">
        <p14:creationId xmlns:p14="http://schemas.microsoft.com/office/powerpoint/2010/main" val="42264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374710" y="1748184"/>
            <a:ext cx="9442580" cy="2176272"/>
          </a:xfrm>
        </p:spPr>
        <p:txBody>
          <a:bodyPr>
            <a:normAutofit/>
          </a:bodyPr>
          <a:lstStyle/>
          <a:p>
            <a:r>
              <a:rPr lang="en-GB" sz="4900" dirty="0"/>
              <a:t>Explaining Incomplete Tryptic Cleavage of the Parent Protein</a:t>
            </a:r>
            <a:endParaRPr lang="en-US" sz="4900" dirty="0"/>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By Ahmad Arnaout</a:t>
            </a:r>
          </a:p>
        </p:txBody>
      </p:sp>
      <p:sp>
        <p:nvSpPr>
          <p:cNvPr id="5" name="Slide Number Placeholder 5">
            <a:extLst>
              <a:ext uri="{FF2B5EF4-FFF2-40B4-BE49-F238E27FC236}">
                <a16:creationId xmlns:a16="http://schemas.microsoft.com/office/drawing/2014/main" id="{EA589DCF-0677-BEBA-306C-021566B9A22D}"/>
              </a:ext>
            </a:extLst>
          </p:cNvPr>
          <p:cNvSpPr txBox="1">
            <a:spLocks/>
          </p:cNvSpPr>
          <p:nvPr/>
        </p:nvSpPr>
        <p:spPr>
          <a:xfrm>
            <a:off x="8540496"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65A5C87-DF58-40C8-B092-1DE63DB4547E}" type="slidenum">
              <a:rPr lang="en-US" sz="1200" smtClean="0">
                <a:solidFill>
                  <a:schemeClr val="bg2">
                    <a:lumMod val="75000"/>
                  </a:schemeClr>
                </a:solidFill>
              </a:rPr>
              <a:pPr algn="r"/>
              <a:t>1</a:t>
            </a:fld>
            <a:endParaRPr lang="en-US" sz="1200" dirty="0">
              <a:solidFill>
                <a:schemeClr val="bg2">
                  <a:lumMod val="75000"/>
                </a:schemeClr>
              </a:solidFill>
            </a:endParaRPr>
          </a:p>
        </p:txBody>
      </p:sp>
    </p:spTree>
    <p:extLst>
      <p:ext uri="{BB962C8B-B14F-4D97-AF65-F5344CB8AC3E}">
        <p14:creationId xmlns:p14="http://schemas.microsoft.com/office/powerpoint/2010/main" val="183373782"/>
      </p:ext>
    </p:extLst>
  </p:cSld>
  <p:clrMapOvr>
    <a:masterClrMapping/>
  </p:clrMapOvr>
  <mc:AlternateContent xmlns:mc="http://schemas.openxmlformats.org/markup-compatibility/2006" xmlns:p14="http://schemas.microsoft.com/office/powerpoint/2010/main">
    <mc:Choice Requires="p14">
      <p:transition spd="slow" p14:dur="2000" advTm="2187"/>
    </mc:Choice>
    <mc:Fallback xmlns="">
      <p:transition spd="slow" advTm="218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22">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Results from (PTEN) &amp; Conclusion</a:t>
            </a:r>
          </a:p>
        </p:txBody>
      </p:sp>
      <p:sp>
        <p:nvSpPr>
          <p:cNvPr id="33" name="Rectangle: Rounded Corners 2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4" name="Picture 13">
            <a:extLst>
              <a:ext uri="{FF2B5EF4-FFF2-40B4-BE49-F238E27FC236}">
                <a16:creationId xmlns:a16="http://schemas.microsoft.com/office/drawing/2014/main" id="{EC9D64F8-B0CC-AC1C-24E6-B51053D8127D}"/>
              </a:ext>
            </a:extLst>
          </p:cNvPr>
          <p:cNvPicPr>
            <a:picLocks noChangeAspect="1"/>
          </p:cNvPicPr>
          <p:nvPr/>
        </p:nvPicPr>
        <p:blipFill>
          <a:blip r:embed="rId3"/>
          <a:stretch>
            <a:fillRect/>
          </a:stretch>
        </p:blipFill>
        <p:spPr>
          <a:xfrm>
            <a:off x="129769" y="2207355"/>
            <a:ext cx="3703320" cy="3960769"/>
          </a:xfrm>
          <a:prstGeom prst="rect">
            <a:avLst/>
          </a:prstGeom>
        </p:spPr>
      </p:pic>
      <p:pic>
        <p:nvPicPr>
          <p:cNvPr id="12" name="Picture 11">
            <a:extLst>
              <a:ext uri="{FF2B5EF4-FFF2-40B4-BE49-F238E27FC236}">
                <a16:creationId xmlns:a16="http://schemas.microsoft.com/office/drawing/2014/main" id="{4EF96B3E-30F9-3E19-636A-FC2B701C6CC0}"/>
              </a:ext>
            </a:extLst>
          </p:cNvPr>
          <p:cNvPicPr>
            <a:picLocks noChangeAspect="1"/>
          </p:cNvPicPr>
          <p:nvPr/>
        </p:nvPicPr>
        <p:blipFill rotWithShape="1">
          <a:blip r:embed="rId4"/>
          <a:srcRect t="8109"/>
          <a:stretch/>
        </p:blipFill>
        <p:spPr>
          <a:xfrm>
            <a:off x="3833089" y="2529739"/>
            <a:ext cx="3703320" cy="3271410"/>
          </a:xfrm>
          <a:prstGeom prst="rect">
            <a:avLst/>
          </a:prstGeom>
        </p:spPr>
      </p:pic>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10</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99056733-D66C-B997-DCE2-EADE977CA963}"/>
              </a:ext>
            </a:extLst>
          </p:cNvPr>
          <p:cNvPicPr>
            <a:picLocks noChangeAspect="1"/>
          </p:cNvPicPr>
          <p:nvPr/>
        </p:nvPicPr>
        <p:blipFill>
          <a:blip r:embed="rId5"/>
          <a:stretch>
            <a:fillRect/>
          </a:stretch>
        </p:blipFill>
        <p:spPr>
          <a:xfrm>
            <a:off x="5508681" y="3195896"/>
            <a:ext cx="1409822" cy="662997"/>
          </a:xfrm>
          <a:prstGeom prst="rect">
            <a:avLst/>
          </a:prstGeom>
        </p:spPr>
      </p:pic>
      <p:pic>
        <p:nvPicPr>
          <p:cNvPr id="7" name="Picture 6">
            <a:extLst>
              <a:ext uri="{FF2B5EF4-FFF2-40B4-BE49-F238E27FC236}">
                <a16:creationId xmlns:a16="http://schemas.microsoft.com/office/drawing/2014/main" id="{662205D3-C2BB-431E-73EC-810FEAAE5B41}"/>
              </a:ext>
            </a:extLst>
          </p:cNvPr>
          <p:cNvPicPr>
            <a:picLocks noChangeAspect="1"/>
          </p:cNvPicPr>
          <p:nvPr/>
        </p:nvPicPr>
        <p:blipFill rotWithShape="1">
          <a:blip r:embed="rId6"/>
          <a:srcRect t="2672" r="2296"/>
          <a:stretch/>
        </p:blipFill>
        <p:spPr>
          <a:xfrm>
            <a:off x="7475182" y="2529739"/>
            <a:ext cx="4587049" cy="3363760"/>
          </a:xfrm>
          <a:prstGeom prst="rect">
            <a:avLst/>
          </a:prstGeom>
        </p:spPr>
      </p:pic>
    </p:spTree>
    <p:extLst>
      <p:ext uri="{BB962C8B-B14F-4D97-AF65-F5344CB8AC3E}">
        <p14:creationId xmlns:p14="http://schemas.microsoft.com/office/powerpoint/2010/main" val="83274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3600"/>
              <a:t>Future Work &amp; Opportunities for Development</a:t>
            </a:r>
          </a:p>
        </p:txBody>
      </p:sp>
      <p:sp>
        <p:nvSpPr>
          <p:cNvPr id="40" name="Rectangle 39">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498834" y="3049462"/>
            <a:ext cx="6526304" cy="1789733"/>
          </a:xfrm>
        </p:spPr>
        <p:txBody>
          <a:bodyPr vert="horz" lIns="91440" tIns="45720" rIns="91440" bIns="45720" rtlCol="0">
            <a:normAutofit/>
          </a:bodyPr>
          <a:lstStyle/>
          <a:p>
            <a:pPr indent="-228600" algn="just">
              <a:buFont typeface="Arial" panose="020B0604020202020204" pitchFamily="34" charset="0"/>
              <a:buChar char="•"/>
            </a:pPr>
            <a:r>
              <a:rPr lang="en-GB" dirty="0"/>
              <a:t>Try XG Boost Model</a:t>
            </a:r>
          </a:p>
          <a:p>
            <a:pPr indent="-228600" algn="just">
              <a:buFont typeface="Arial" panose="020B0604020202020204" pitchFamily="34" charset="0"/>
              <a:buChar char="•"/>
            </a:pPr>
            <a:r>
              <a:rPr lang="en-GB" dirty="0"/>
              <a:t>More MS datasets is required to test the model. </a:t>
            </a:r>
          </a:p>
          <a:p>
            <a:pPr indent="-228600" algn="just">
              <a:buFont typeface="Arial" panose="020B0604020202020204" pitchFamily="34" charset="0"/>
              <a:buChar char="•"/>
            </a:pPr>
            <a:r>
              <a:rPr lang="en-GB" dirty="0"/>
              <a:t>Implementing &amp; integrating the model into the </a:t>
            </a:r>
            <a:r>
              <a:rPr lang="en-US" dirty="0"/>
              <a:t>peptide     detectability prediction pipeline.</a:t>
            </a:r>
          </a:p>
          <a:p>
            <a:pPr indent="-228600" algn="just">
              <a:buFont typeface="Arial" panose="020B0604020202020204" pitchFamily="34" charset="0"/>
              <a:buChar char="•"/>
            </a:pPr>
            <a:endParaRPr lang="en-US" dirty="0"/>
          </a:p>
          <a:p>
            <a:pPr indent="-228600" algn="just">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5606075" y="6356350"/>
            <a:ext cx="128016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11</a:t>
            </a:fld>
            <a:endParaRPr lang="en-US"/>
          </a:p>
        </p:txBody>
      </p:sp>
      <p:pic>
        <p:nvPicPr>
          <p:cNvPr id="27" name="Picture Placeholder 26" descr="post it notes">
            <a:extLst>
              <a:ext uri="{FF2B5EF4-FFF2-40B4-BE49-F238E27FC236}">
                <a16:creationId xmlns:a16="http://schemas.microsoft.com/office/drawing/2014/main" id="{778123A3-1887-4297-BB48-CD597C4677B3}"/>
              </a:ext>
            </a:extLst>
          </p:cNvPr>
          <p:cNvPicPr>
            <a:picLocks noGrp="1" noChangeAspect="1"/>
          </p:cNvPicPr>
          <p:nvPr>
            <p:ph type="pic" sz="quarter" idx="13"/>
          </p:nvPr>
        </p:nvPicPr>
        <p:blipFill rotWithShape="1">
          <a:blip r:embed="rId3"/>
          <a:srcRect l="19202" r="44151" b="-1"/>
          <a:stretch/>
        </p:blipFill>
        <p:spPr>
          <a:xfrm>
            <a:off x="7684006" y="10"/>
            <a:ext cx="4507993" cy="6857990"/>
          </a:xfrm>
          <a:prstGeom prst="rect">
            <a:avLst/>
          </a:prstGeom>
        </p:spPr>
      </p:pic>
      <p:sp>
        <p:nvSpPr>
          <p:cNvPr id="5" name="Title 1">
            <a:extLst>
              <a:ext uri="{FF2B5EF4-FFF2-40B4-BE49-F238E27FC236}">
                <a16:creationId xmlns:a16="http://schemas.microsoft.com/office/drawing/2014/main" id="{07286F1C-1B68-8B31-35CC-7495144AD337}"/>
              </a:ext>
            </a:extLst>
          </p:cNvPr>
          <p:cNvSpPr>
            <a:spLocks noGrp="1"/>
          </p:cNvSpPr>
          <p:nvPr/>
        </p:nvSpPr>
        <p:spPr>
          <a:xfrm>
            <a:off x="-689436" y="5076856"/>
            <a:ext cx="8833804" cy="1462056"/>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pPr algn="ctr"/>
            <a:r>
              <a:rPr lang="en-US" sz="4400" dirty="0">
                <a:solidFill>
                  <a:srgbClr val="FFC000"/>
                </a:solidFill>
              </a:rPr>
              <a:t>Thank you for listening</a:t>
            </a:r>
            <a:br>
              <a:rPr lang="en-US" sz="4400" dirty="0">
                <a:solidFill>
                  <a:srgbClr val="FFC000"/>
                </a:solidFill>
              </a:rPr>
            </a:br>
            <a:r>
              <a:rPr lang="en-US" sz="1000" dirty="0">
                <a:solidFill>
                  <a:srgbClr val="FFC000"/>
                </a:solidFill>
              </a:rPr>
              <a:t>.</a:t>
            </a:r>
            <a:br>
              <a:rPr lang="en-US" sz="4400" dirty="0">
                <a:solidFill>
                  <a:srgbClr val="FFC000"/>
                </a:solidFill>
              </a:rPr>
            </a:br>
            <a:r>
              <a:rPr lang="en-US" sz="4400" dirty="0">
                <a:solidFill>
                  <a:srgbClr val="FFC000"/>
                </a:solidFill>
              </a:rPr>
              <a:t>Questions?</a:t>
            </a:r>
          </a:p>
        </p:txBody>
      </p:sp>
    </p:spTree>
    <p:extLst>
      <p:ext uri="{BB962C8B-B14F-4D97-AF65-F5344CB8AC3E}">
        <p14:creationId xmlns:p14="http://schemas.microsoft.com/office/powerpoint/2010/main" val="14713846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AB97-6DBD-0631-4202-1689D2725A71}"/>
              </a:ext>
            </a:extLst>
          </p:cNvPr>
          <p:cNvSpPr>
            <a:spLocks noGrp="1"/>
          </p:cNvSpPr>
          <p:nvPr>
            <p:ph type="title"/>
          </p:nvPr>
        </p:nvSpPr>
        <p:spPr/>
        <p:txBody>
          <a:bodyPr/>
          <a:lstStyle/>
          <a:p>
            <a:r>
              <a:rPr lang="en-GB" dirty="0"/>
              <a:t>Peptide Detectability in Proteomics</a:t>
            </a:r>
            <a:endParaRPr lang="en-US" dirty="0"/>
          </a:p>
        </p:txBody>
      </p:sp>
      <p:sp>
        <p:nvSpPr>
          <p:cNvPr id="6" name="Slide Number Placeholder 5">
            <a:extLst>
              <a:ext uri="{FF2B5EF4-FFF2-40B4-BE49-F238E27FC236}">
                <a16:creationId xmlns:a16="http://schemas.microsoft.com/office/drawing/2014/main" id="{439FE059-6F96-F40B-3293-67B1F606FC0C}"/>
              </a:ext>
            </a:extLst>
          </p:cNvPr>
          <p:cNvSpPr>
            <a:spLocks noGrp="1"/>
          </p:cNvSpPr>
          <p:nvPr>
            <p:ph type="sldNum" sz="quarter" idx="12"/>
          </p:nvPr>
        </p:nvSpPr>
        <p:spPr/>
        <p:txBody>
          <a:bodyPr/>
          <a:lstStyle/>
          <a:p>
            <a:fld id="{A65A5C87-DF58-40C8-B092-1DE63DB4547E}" type="slidenum">
              <a:rPr lang="en-US" smtClean="0"/>
              <a:t>2</a:t>
            </a:fld>
            <a:endParaRPr lang="en-US" dirty="0"/>
          </a:p>
        </p:txBody>
      </p:sp>
      <p:pic>
        <p:nvPicPr>
          <p:cNvPr id="5" name="Picture 4">
            <a:extLst>
              <a:ext uri="{FF2B5EF4-FFF2-40B4-BE49-F238E27FC236}">
                <a16:creationId xmlns:a16="http://schemas.microsoft.com/office/drawing/2014/main" id="{EAA58162-81FF-C490-2E06-F456D496C17D}"/>
              </a:ext>
            </a:extLst>
          </p:cNvPr>
          <p:cNvPicPr>
            <a:picLocks noChangeAspect="1"/>
          </p:cNvPicPr>
          <p:nvPr/>
        </p:nvPicPr>
        <p:blipFill>
          <a:blip r:embed="rId3"/>
          <a:stretch>
            <a:fillRect/>
          </a:stretch>
        </p:blipFill>
        <p:spPr>
          <a:xfrm>
            <a:off x="9410631" y="2100393"/>
            <a:ext cx="2566220" cy="3883779"/>
          </a:xfrm>
          <a:prstGeom prst="rect">
            <a:avLst/>
          </a:prstGeom>
        </p:spPr>
      </p:pic>
      <p:sp>
        <p:nvSpPr>
          <p:cNvPr id="8" name="TextBox 7">
            <a:extLst>
              <a:ext uri="{FF2B5EF4-FFF2-40B4-BE49-F238E27FC236}">
                <a16:creationId xmlns:a16="http://schemas.microsoft.com/office/drawing/2014/main" id="{DCD37FA3-55CC-E842-C78B-BA4CD466B7FF}"/>
              </a:ext>
            </a:extLst>
          </p:cNvPr>
          <p:cNvSpPr txBox="1"/>
          <p:nvPr/>
        </p:nvSpPr>
        <p:spPr>
          <a:xfrm>
            <a:off x="537162" y="2242847"/>
            <a:ext cx="8318090" cy="646331"/>
          </a:xfrm>
          <a:prstGeom prst="rect">
            <a:avLst/>
          </a:prstGeom>
          <a:noFill/>
        </p:spPr>
        <p:txBody>
          <a:bodyPr wrap="square">
            <a:spAutoFit/>
          </a:bodyPr>
          <a:lstStyle/>
          <a:p>
            <a:pPr marL="285750" indent="-285750">
              <a:buFont typeface="Arial" panose="020B0604020202020204" pitchFamily="34" charset="0"/>
              <a:buChar char="•"/>
            </a:pPr>
            <a:r>
              <a:rPr lang="en-GB" dirty="0"/>
              <a:t>The primary aim of proteomics are the identification and quantification of expressed proteins in cells.</a:t>
            </a:r>
            <a:endParaRPr lang="en-US" dirty="0"/>
          </a:p>
        </p:txBody>
      </p:sp>
      <p:sp>
        <p:nvSpPr>
          <p:cNvPr id="9" name="TextBox 8">
            <a:extLst>
              <a:ext uri="{FF2B5EF4-FFF2-40B4-BE49-F238E27FC236}">
                <a16:creationId xmlns:a16="http://schemas.microsoft.com/office/drawing/2014/main" id="{217233EC-9CA5-D4DE-9BCD-8D5620C986E4}"/>
              </a:ext>
            </a:extLst>
          </p:cNvPr>
          <p:cNvSpPr txBox="1"/>
          <p:nvPr/>
        </p:nvSpPr>
        <p:spPr>
          <a:xfrm>
            <a:off x="537162" y="3234198"/>
            <a:ext cx="8318090" cy="646331"/>
          </a:xfrm>
          <a:prstGeom prst="rect">
            <a:avLst/>
          </a:prstGeom>
          <a:noFill/>
        </p:spPr>
        <p:txBody>
          <a:bodyPr wrap="square">
            <a:spAutoFit/>
          </a:bodyPr>
          <a:lstStyle/>
          <a:p>
            <a:pPr algn="ctr"/>
            <a:r>
              <a:rPr lang="en-GB" b="1" dirty="0"/>
              <a:t>However, Protein sequence coverage rarely exceeds 25%.</a:t>
            </a:r>
          </a:p>
          <a:p>
            <a:pPr algn="ctr"/>
            <a:endParaRPr lang="en-US" dirty="0"/>
          </a:p>
        </p:txBody>
      </p:sp>
      <p:sp>
        <p:nvSpPr>
          <p:cNvPr id="11" name="TextBox 10">
            <a:extLst>
              <a:ext uri="{FF2B5EF4-FFF2-40B4-BE49-F238E27FC236}">
                <a16:creationId xmlns:a16="http://schemas.microsoft.com/office/drawing/2014/main" id="{0F851B38-EED4-F6CD-6FC6-AD76813CA03F}"/>
              </a:ext>
            </a:extLst>
          </p:cNvPr>
          <p:cNvSpPr txBox="1"/>
          <p:nvPr/>
        </p:nvSpPr>
        <p:spPr>
          <a:xfrm>
            <a:off x="452285" y="3929209"/>
            <a:ext cx="8820052" cy="1200329"/>
          </a:xfrm>
          <a:prstGeom prst="rect">
            <a:avLst/>
          </a:prstGeom>
          <a:noFill/>
        </p:spPr>
        <p:txBody>
          <a:bodyPr wrap="square">
            <a:spAutoFit/>
          </a:bodyPr>
          <a:lstStyle/>
          <a:p>
            <a:pPr marL="285750" indent="-285750">
              <a:buFont typeface="Arial" panose="020B0604020202020204" pitchFamily="34" charset="0"/>
              <a:buChar char="•"/>
            </a:pPr>
            <a:r>
              <a:rPr lang="en-GB" dirty="0"/>
              <a:t>Presence of certain proteins can be stated by </a:t>
            </a:r>
            <a:r>
              <a:rPr lang="en-US" dirty="0"/>
              <a:t>mapping peptides to database sequences.</a:t>
            </a:r>
          </a:p>
          <a:p>
            <a:pPr marL="285750" indent="-285750">
              <a:buFont typeface="Arial" panose="020B0604020202020204" pitchFamily="34" charset="0"/>
              <a:buChar char="•"/>
            </a:pPr>
            <a:r>
              <a:rPr lang="en-US" dirty="0"/>
              <a:t>Certain peptides are more detectable than others.</a:t>
            </a:r>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A9907B7D-3A07-8218-EC5C-FAF0F5C7D0F1}"/>
              </a:ext>
            </a:extLst>
          </p:cNvPr>
          <p:cNvSpPr/>
          <p:nvPr/>
        </p:nvSpPr>
        <p:spPr>
          <a:xfrm>
            <a:off x="1262783" y="6030234"/>
            <a:ext cx="3599528" cy="36512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8751FB-F83F-39D7-766A-F96C8F4FAB5E}"/>
              </a:ext>
            </a:extLst>
          </p:cNvPr>
          <p:cNvSpPr/>
          <p:nvPr/>
        </p:nvSpPr>
        <p:spPr>
          <a:xfrm>
            <a:off x="5672809" y="6030234"/>
            <a:ext cx="3599528" cy="36512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63C0A4-9F14-2F2C-A36A-682A0C29EDDD}"/>
              </a:ext>
            </a:extLst>
          </p:cNvPr>
          <p:cNvSpPr/>
          <p:nvPr/>
        </p:nvSpPr>
        <p:spPr>
          <a:xfrm>
            <a:off x="1777621" y="6037556"/>
            <a:ext cx="644737" cy="365125"/>
          </a:xfrm>
          <a:prstGeom prst="rect">
            <a:avLst/>
          </a:prstGeom>
          <a:pattFill prst="wdUpDiag">
            <a:fgClr>
              <a:schemeClr val="bg1"/>
            </a:fgClr>
            <a:bgClr>
              <a:srgbClr val="00B0F0"/>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BFC84F9-D439-7BB7-FF36-B92F020627ED}"/>
              </a:ext>
            </a:extLst>
          </p:cNvPr>
          <p:cNvSpPr/>
          <p:nvPr/>
        </p:nvSpPr>
        <p:spPr>
          <a:xfrm>
            <a:off x="2911558" y="6037557"/>
            <a:ext cx="321298" cy="361464"/>
          </a:xfrm>
          <a:prstGeom prst="rect">
            <a:avLst/>
          </a:prstGeom>
          <a:pattFill prst="wdUpDiag">
            <a:fgClr>
              <a:schemeClr val="bg1"/>
            </a:fgClr>
            <a:bgClr>
              <a:srgbClr val="00B0F0"/>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FC21A80A-DD7C-EFBE-3755-395C0BBF6E21}"/>
              </a:ext>
            </a:extLst>
          </p:cNvPr>
          <p:cNvSpPr/>
          <p:nvPr/>
        </p:nvSpPr>
        <p:spPr>
          <a:xfrm>
            <a:off x="4365866" y="6022912"/>
            <a:ext cx="125923" cy="411060"/>
          </a:xfrm>
          <a:prstGeom prst="rect">
            <a:avLst/>
          </a:prstGeom>
          <a:pattFill prst="wdUpDiag">
            <a:fgClr>
              <a:schemeClr val="bg1"/>
            </a:fgClr>
            <a:bgClr>
              <a:srgbClr val="00B0F0"/>
            </a:bgClr>
          </a:patt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D75CE8C-4680-1342-6578-DE03A934B8E7}"/>
              </a:ext>
            </a:extLst>
          </p:cNvPr>
          <p:cNvSpPr/>
          <p:nvPr/>
        </p:nvSpPr>
        <p:spPr>
          <a:xfrm>
            <a:off x="6784834" y="6034945"/>
            <a:ext cx="848967" cy="365125"/>
          </a:xfrm>
          <a:prstGeom prst="rect">
            <a:avLst/>
          </a:prstGeom>
          <a:pattFill prst="wdUpDiag">
            <a:fgClr>
              <a:schemeClr val="bg1"/>
            </a:fgClr>
            <a:bgClr>
              <a:srgbClr val="00B0F0"/>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D5832F3-EA6D-7E66-E708-BADF9CB044EF}"/>
              </a:ext>
            </a:extLst>
          </p:cNvPr>
          <p:cNvSpPr/>
          <p:nvPr/>
        </p:nvSpPr>
        <p:spPr>
          <a:xfrm>
            <a:off x="8466361" y="6030234"/>
            <a:ext cx="629513" cy="369938"/>
          </a:xfrm>
          <a:prstGeom prst="rect">
            <a:avLst/>
          </a:prstGeom>
          <a:pattFill prst="wdUpDiag">
            <a:fgClr>
              <a:schemeClr val="bg1"/>
            </a:fgClr>
            <a:bgClr>
              <a:srgbClr val="00B0F0"/>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9791738D-A994-64D0-BA79-241878ADE12E}"/>
              </a:ext>
            </a:extLst>
          </p:cNvPr>
          <p:cNvSpPr/>
          <p:nvPr/>
        </p:nvSpPr>
        <p:spPr>
          <a:xfrm>
            <a:off x="5900485" y="6031289"/>
            <a:ext cx="125923" cy="411060"/>
          </a:xfrm>
          <a:prstGeom prst="rect">
            <a:avLst/>
          </a:prstGeom>
          <a:pattFill prst="wdUpDiag">
            <a:fgClr>
              <a:schemeClr val="bg1"/>
            </a:fgClr>
            <a:bgClr>
              <a:srgbClr val="00B0F0"/>
            </a:bgClr>
          </a:patt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2252CDA-B119-6911-6A28-80450CF1AB0A}"/>
              </a:ext>
            </a:extLst>
          </p:cNvPr>
          <p:cNvSpPr/>
          <p:nvPr/>
        </p:nvSpPr>
        <p:spPr>
          <a:xfrm>
            <a:off x="1930021" y="5326027"/>
            <a:ext cx="644737" cy="365125"/>
          </a:xfrm>
          <a:prstGeom prst="rect">
            <a:avLst/>
          </a:prstGeom>
          <a:pattFill prst="wdUpDiag">
            <a:fgClr>
              <a:schemeClr val="bg1"/>
            </a:fgClr>
            <a:bgClr>
              <a:srgbClr val="00B0F0"/>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F411823-C7BF-74B0-6EA8-0B369C0B3EE7}"/>
              </a:ext>
            </a:extLst>
          </p:cNvPr>
          <p:cNvSpPr/>
          <p:nvPr/>
        </p:nvSpPr>
        <p:spPr>
          <a:xfrm>
            <a:off x="3375921" y="5305898"/>
            <a:ext cx="321298" cy="361464"/>
          </a:xfrm>
          <a:prstGeom prst="rect">
            <a:avLst/>
          </a:prstGeom>
          <a:pattFill prst="wdUpDiag">
            <a:fgClr>
              <a:schemeClr val="bg1"/>
            </a:fgClr>
            <a:bgClr>
              <a:srgbClr val="00B0F0"/>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16C9D479-B28B-B955-36B5-D05C6011D527}"/>
              </a:ext>
            </a:extLst>
          </p:cNvPr>
          <p:cNvSpPr/>
          <p:nvPr/>
        </p:nvSpPr>
        <p:spPr>
          <a:xfrm>
            <a:off x="5183398" y="5253935"/>
            <a:ext cx="125923" cy="411060"/>
          </a:xfrm>
          <a:prstGeom prst="rect">
            <a:avLst/>
          </a:prstGeom>
          <a:pattFill prst="wdUpDiag">
            <a:fgClr>
              <a:schemeClr val="bg1"/>
            </a:fgClr>
            <a:bgClr>
              <a:srgbClr val="00B0F0"/>
            </a:bgClr>
          </a:patt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4A67A431-5B2C-8F9A-2A63-928603D16C23}"/>
              </a:ext>
            </a:extLst>
          </p:cNvPr>
          <p:cNvSpPr/>
          <p:nvPr/>
        </p:nvSpPr>
        <p:spPr>
          <a:xfrm>
            <a:off x="6824262" y="5276902"/>
            <a:ext cx="848967" cy="365125"/>
          </a:xfrm>
          <a:prstGeom prst="rect">
            <a:avLst/>
          </a:prstGeom>
          <a:pattFill prst="wdUpDiag">
            <a:fgClr>
              <a:schemeClr val="bg1"/>
            </a:fgClr>
            <a:bgClr>
              <a:srgbClr val="00B0F0"/>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C5FD71E-2E3E-01BD-9A05-3C499B30FBC7}"/>
              </a:ext>
            </a:extLst>
          </p:cNvPr>
          <p:cNvSpPr/>
          <p:nvPr/>
        </p:nvSpPr>
        <p:spPr>
          <a:xfrm>
            <a:off x="8540496" y="5282361"/>
            <a:ext cx="629513" cy="388887"/>
          </a:xfrm>
          <a:prstGeom prst="rect">
            <a:avLst/>
          </a:prstGeom>
          <a:pattFill prst="wdUpDiag">
            <a:fgClr>
              <a:schemeClr val="bg1"/>
            </a:fgClr>
            <a:bgClr>
              <a:srgbClr val="00B0F0"/>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a:extLst>
              <a:ext uri="{FF2B5EF4-FFF2-40B4-BE49-F238E27FC236}">
                <a16:creationId xmlns:a16="http://schemas.microsoft.com/office/drawing/2014/main" id="{9D0EE9CD-C643-2148-DA92-7A1DBBF13609}"/>
              </a:ext>
            </a:extLst>
          </p:cNvPr>
          <p:cNvCxnSpPr>
            <a:stCxn id="22" idx="2"/>
            <a:endCxn id="15" idx="0"/>
          </p:cNvCxnSpPr>
          <p:nvPr/>
        </p:nvCxnSpPr>
        <p:spPr>
          <a:xfrm flipH="1">
            <a:off x="2099990" y="5691152"/>
            <a:ext cx="152400" cy="346404"/>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F63045D-2AE3-F299-19E5-0452CEB1C062}"/>
              </a:ext>
            </a:extLst>
          </p:cNvPr>
          <p:cNvCxnSpPr>
            <a:stCxn id="23" idx="2"/>
            <a:endCxn id="13" idx="0"/>
          </p:cNvCxnSpPr>
          <p:nvPr/>
        </p:nvCxnSpPr>
        <p:spPr>
          <a:xfrm flipH="1">
            <a:off x="3062547" y="5667362"/>
            <a:ext cx="474023" cy="36287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F90BAA9-5E1F-EA9F-C205-570652146021}"/>
              </a:ext>
            </a:extLst>
          </p:cNvPr>
          <p:cNvCxnSpPr>
            <a:cxnSpLocks/>
            <a:stCxn id="25" idx="2"/>
            <a:endCxn id="18" idx="0"/>
          </p:cNvCxnSpPr>
          <p:nvPr/>
        </p:nvCxnSpPr>
        <p:spPr>
          <a:xfrm flipH="1">
            <a:off x="7209318" y="5642027"/>
            <a:ext cx="39428" cy="392918"/>
          </a:xfrm>
          <a:prstGeom prst="line">
            <a:avLst/>
          </a:prstGeom>
          <a:ln>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CC5825-33FA-3C3D-C612-700E44FE6A40}"/>
              </a:ext>
            </a:extLst>
          </p:cNvPr>
          <p:cNvCxnSpPr>
            <a:cxnSpLocks/>
            <a:stCxn id="26" idx="2"/>
            <a:endCxn id="19" idx="0"/>
          </p:cNvCxnSpPr>
          <p:nvPr/>
        </p:nvCxnSpPr>
        <p:spPr>
          <a:xfrm flipH="1">
            <a:off x="8781118" y="5671248"/>
            <a:ext cx="74135" cy="35898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C54433-8817-23BC-10D3-3B84FEC0D6E4}"/>
              </a:ext>
            </a:extLst>
          </p:cNvPr>
          <p:cNvCxnSpPr>
            <a:cxnSpLocks/>
            <a:stCxn id="24" idx="2"/>
            <a:endCxn id="17" idx="0"/>
          </p:cNvCxnSpPr>
          <p:nvPr/>
        </p:nvCxnSpPr>
        <p:spPr>
          <a:xfrm flipH="1">
            <a:off x="4428828" y="5664995"/>
            <a:ext cx="817532" cy="357917"/>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4D33D2C-4FA4-67FD-D345-288734E01242}"/>
              </a:ext>
            </a:extLst>
          </p:cNvPr>
          <p:cNvCxnSpPr>
            <a:cxnSpLocks/>
            <a:stCxn id="24" idx="2"/>
            <a:endCxn id="21" idx="0"/>
          </p:cNvCxnSpPr>
          <p:nvPr/>
        </p:nvCxnSpPr>
        <p:spPr>
          <a:xfrm>
            <a:off x="5246360" y="5664995"/>
            <a:ext cx="717087" cy="366294"/>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A8D8F882-F030-96F6-D3F8-50C9E64430A2}"/>
              </a:ext>
            </a:extLst>
          </p:cNvPr>
          <p:cNvSpPr/>
          <p:nvPr/>
        </p:nvSpPr>
        <p:spPr>
          <a:xfrm>
            <a:off x="917080" y="5956589"/>
            <a:ext cx="155986" cy="60639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6" name="Left Brace 45">
            <a:extLst>
              <a:ext uri="{FF2B5EF4-FFF2-40B4-BE49-F238E27FC236}">
                <a16:creationId xmlns:a16="http://schemas.microsoft.com/office/drawing/2014/main" id="{148C6E78-C592-7176-6AC7-F418B7770F2E}"/>
              </a:ext>
            </a:extLst>
          </p:cNvPr>
          <p:cNvSpPr/>
          <p:nvPr/>
        </p:nvSpPr>
        <p:spPr>
          <a:xfrm>
            <a:off x="916013" y="5189781"/>
            <a:ext cx="155986" cy="60639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7" name="TextBox 46">
            <a:extLst>
              <a:ext uri="{FF2B5EF4-FFF2-40B4-BE49-F238E27FC236}">
                <a16:creationId xmlns:a16="http://schemas.microsoft.com/office/drawing/2014/main" id="{56D952D7-41A5-FCBF-6DEC-2A31FA4926DD}"/>
              </a:ext>
            </a:extLst>
          </p:cNvPr>
          <p:cNvSpPr txBox="1"/>
          <p:nvPr/>
        </p:nvSpPr>
        <p:spPr>
          <a:xfrm>
            <a:off x="15313" y="5208507"/>
            <a:ext cx="894735" cy="600164"/>
          </a:xfrm>
          <a:prstGeom prst="rect">
            <a:avLst/>
          </a:prstGeom>
          <a:noFill/>
        </p:spPr>
        <p:txBody>
          <a:bodyPr wrap="square" rtlCol="0">
            <a:spAutoFit/>
          </a:bodyPr>
          <a:lstStyle/>
          <a:p>
            <a:pPr algn="ctr"/>
            <a:r>
              <a:rPr lang="en-GB" sz="1100" dirty="0"/>
              <a:t>Observed Peptides in MS</a:t>
            </a:r>
            <a:endParaRPr lang="en-US" sz="1100" dirty="0"/>
          </a:p>
        </p:txBody>
      </p:sp>
      <p:sp>
        <p:nvSpPr>
          <p:cNvPr id="48" name="TextBox 47">
            <a:extLst>
              <a:ext uri="{FF2B5EF4-FFF2-40B4-BE49-F238E27FC236}">
                <a16:creationId xmlns:a16="http://schemas.microsoft.com/office/drawing/2014/main" id="{C7A4933C-BF3B-61A8-B69B-1234F2E32DE3}"/>
              </a:ext>
            </a:extLst>
          </p:cNvPr>
          <p:cNvSpPr txBox="1"/>
          <p:nvPr/>
        </p:nvSpPr>
        <p:spPr>
          <a:xfrm>
            <a:off x="10210" y="5902463"/>
            <a:ext cx="894735" cy="600164"/>
          </a:xfrm>
          <a:prstGeom prst="rect">
            <a:avLst/>
          </a:prstGeom>
          <a:noFill/>
        </p:spPr>
        <p:txBody>
          <a:bodyPr wrap="square" rtlCol="0">
            <a:spAutoFit/>
          </a:bodyPr>
          <a:lstStyle/>
          <a:p>
            <a:pPr algn="ctr"/>
            <a:r>
              <a:rPr lang="en-GB" sz="1100" dirty="0"/>
              <a:t>Inferred Protein Sequence</a:t>
            </a:r>
            <a:endParaRPr lang="en-US" sz="1100" dirty="0"/>
          </a:p>
        </p:txBody>
      </p:sp>
    </p:spTree>
    <p:extLst>
      <p:ext uri="{BB962C8B-B14F-4D97-AF65-F5344CB8AC3E}">
        <p14:creationId xmlns:p14="http://schemas.microsoft.com/office/powerpoint/2010/main" val="204902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8A23D-2794-B950-E441-44F42D8333C3}"/>
              </a:ext>
            </a:extLst>
          </p:cNvPr>
          <p:cNvSpPr>
            <a:spLocks noGrp="1"/>
          </p:cNvSpPr>
          <p:nvPr>
            <p:ph type="title"/>
          </p:nvPr>
        </p:nvSpPr>
        <p:spPr/>
        <p:txBody>
          <a:bodyPr/>
          <a:lstStyle/>
          <a:p>
            <a:r>
              <a:rPr lang="en-GB" dirty="0"/>
              <a:t>Protein Digestion by Trypsin</a:t>
            </a:r>
            <a:endParaRPr lang="en-US" dirty="0"/>
          </a:p>
        </p:txBody>
      </p:sp>
      <p:sp>
        <p:nvSpPr>
          <p:cNvPr id="6" name="Slide Number Placeholder 5">
            <a:extLst>
              <a:ext uri="{FF2B5EF4-FFF2-40B4-BE49-F238E27FC236}">
                <a16:creationId xmlns:a16="http://schemas.microsoft.com/office/drawing/2014/main" id="{D159F3AF-0113-EF82-5BC2-3FDEE0671C4F}"/>
              </a:ext>
            </a:extLst>
          </p:cNvPr>
          <p:cNvSpPr>
            <a:spLocks noGrp="1"/>
          </p:cNvSpPr>
          <p:nvPr>
            <p:ph type="sldNum" sz="quarter" idx="12"/>
          </p:nvPr>
        </p:nvSpPr>
        <p:spPr>
          <a:xfrm>
            <a:off x="9316989" y="6309360"/>
            <a:ext cx="2743200" cy="365125"/>
          </a:xfrm>
        </p:spPr>
        <p:txBody>
          <a:bodyPr/>
          <a:lstStyle/>
          <a:p>
            <a:fld id="{A65A5C87-DF58-40C8-B092-1DE63DB4547E}" type="slidenum">
              <a:rPr lang="en-US" smtClean="0"/>
              <a:t>3</a:t>
            </a:fld>
            <a:endParaRPr lang="en-US" dirty="0"/>
          </a:p>
        </p:txBody>
      </p:sp>
      <p:sp>
        <p:nvSpPr>
          <p:cNvPr id="4" name="TextBox 3">
            <a:extLst>
              <a:ext uri="{FF2B5EF4-FFF2-40B4-BE49-F238E27FC236}">
                <a16:creationId xmlns:a16="http://schemas.microsoft.com/office/drawing/2014/main" id="{8F12464C-B9B0-9BDE-E6B4-7246EA9D26E1}"/>
              </a:ext>
            </a:extLst>
          </p:cNvPr>
          <p:cNvSpPr txBox="1"/>
          <p:nvPr/>
        </p:nvSpPr>
        <p:spPr>
          <a:xfrm>
            <a:off x="585018" y="2140418"/>
            <a:ext cx="11021962" cy="369332"/>
          </a:xfrm>
          <a:prstGeom prst="rect">
            <a:avLst/>
          </a:prstGeom>
          <a:noFill/>
        </p:spPr>
        <p:txBody>
          <a:bodyPr wrap="square">
            <a:spAutoFit/>
          </a:bodyPr>
          <a:lstStyle/>
          <a:p>
            <a:pPr marL="285750" indent="-285750">
              <a:buFont typeface="Arial" panose="020B0604020202020204" pitchFamily="34" charset="0"/>
              <a:buChar char="•"/>
            </a:pPr>
            <a:r>
              <a:rPr lang="en-GB" dirty="0"/>
              <a:t>Peptides bonds in proteins are typically cleaved by an enzyme called </a:t>
            </a:r>
            <a:r>
              <a:rPr lang="en-GB" b="1" dirty="0"/>
              <a:t>trypsin</a:t>
            </a:r>
            <a:r>
              <a:rPr lang="en-GB" dirty="0"/>
              <a:t> into smaller peptides. </a:t>
            </a:r>
            <a:endParaRPr lang="en-US" dirty="0"/>
          </a:p>
        </p:txBody>
      </p:sp>
      <p:sp>
        <p:nvSpPr>
          <p:cNvPr id="5" name="Rectangle 1">
            <a:extLst>
              <a:ext uri="{FF2B5EF4-FFF2-40B4-BE49-F238E27FC236}">
                <a16:creationId xmlns:a16="http://schemas.microsoft.com/office/drawing/2014/main" id="{AF334E2C-49E3-2D22-AD75-64461294C149}"/>
              </a:ext>
            </a:extLst>
          </p:cNvPr>
          <p:cNvSpPr>
            <a:spLocks noChangeArrowheads="1"/>
          </p:cNvSpPr>
          <p:nvPr/>
        </p:nvSpPr>
        <p:spPr bwMode="auto">
          <a:xfrm>
            <a:off x="351477" y="3313709"/>
            <a:ext cx="114890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urier New" panose="02070309020205020404" pitchFamily="49" charset="0"/>
              </a:rPr>
              <a:t>ALEWLGADR</a:t>
            </a:r>
            <a:r>
              <a:rPr kumimoji="0" lang="en-US" altLang="en-US" b="1" i="0" u="none" strike="noStrike" cap="none" normalizeH="0" baseline="0" dirty="0">
                <a:ln>
                  <a:noFill/>
                </a:ln>
                <a:solidFill>
                  <a:srgbClr val="0070C0"/>
                </a:solidFill>
                <a:effectLst/>
                <a:latin typeface="Courier New" panose="02070309020205020404" pitchFamily="49" charset="0"/>
              </a:rPr>
              <a:t>NEGR</a:t>
            </a:r>
            <a:r>
              <a:rPr kumimoji="0" lang="en-US" altLang="en-US" b="1" i="0" u="none" strike="noStrike" cap="none" normalizeH="0" baseline="0" dirty="0">
                <a:ln>
                  <a:noFill/>
                </a:ln>
                <a:solidFill>
                  <a:srgbClr val="FF0000"/>
                </a:solidFill>
                <a:effectLst/>
                <a:latin typeface="Courier New" panose="02070309020205020404" pitchFamily="49" charset="0"/>
              </a:rPr>
              <a:t>R</a:t>
            </a:r>
            <a:r>
              <a:rPr kumimoji="0" lang="en-US" altLang="en-US" b="1" i="0" u="none" strike="noStrike" cap="none" normalizeH="0" baseline="0" dirty="0">
                <a:ln>
                  <a:noFill/>
                </a:ln>
                <a:solidFill>
                  <a:srgbClr val="0070C0"/>
                </a:solidFill>
                <a:effectLst/>
                <a:latin typeface="Courier New" panose="02070309020205020404" pitchFamily="49" charset="0"/>
              </a:rPr>
              <a:t>H</a:t>
            </a:r>
            <a:r>
              <a:rPr lang="en-US" altLang="en-US" b="1" dirty="0">
                <a:solidFill>
                  <a:srgbClr val="0070C0"/>
                </a:solidFill>
                <a:latin typeface="Courier New" panose="02070309020205020404" pitchFamily="49" charset="0"/>
              </a:rPr>
              <a:t>AAVLVLR</a:t>
            </a:r>
            <a:r>
              <a:rPr kumimoji="0" lang="en-US" altLang="en-US" b="1" i="0" u="none" strike="noStrike" cap="none" normalizeH="0" baseline="0" dirty="0">
                <a:ln>
                  <a:noFill/>
                </a:ln>
                <a:solidFill>
                  <a:srgbClr val="FF0000"/>
                </a:solidFill>
                <a:effectLst/>
                <a:latin typeface="Courier New" panose="02070309020205020404" pitchFamily="49" charset="0"/>
              </a:rPr>
              <a:t>ELAISVPTFFFQQVQPFFDNIFVAVWDPK</a:t>
            </a:r>
            <a:r>
              <a:rPr kumimoji="0" lang="en-US" altLang="en-US" b="1" i="0" u="none" strike="noStrike" cap="none" normalizeH="0" baseline="0" dirty="0">
                <a:ln>
                  <a:noFill/>
                </a:ln>
                <a:solidFill>
                  <a:srgbClr val="0070C0"/>
                </a:solidFill>
                <a:effectLst/>
                <a:latin typeface="Courier New" panose="02070309020205020404" pitchFamily="49" charset="0"/>
              </a:rPr>
              <a:t>QAIR</a:t>
            </a:r>
            <a:r>
              <a:rPr kumimoji="0" lang="en-US" altLang="en-US" b="1" i="0" u="none" strike="noStrike" cap="none" normalizeH="0" baseline="0" dirty="0">
                <a:ln>
                  <a:noFill/>
                </a:ln>
                <a:solidFill>
                  <a:srgbClr val="FF0000"/>
                </a:solidFill>
                <a:effectLst/>
                <a:latin typeface="Courier New" panose="02070309020205020404" pitchFamily="49" charset="0"/>
              </a:rPr>
              <a:t>EGAVAALR</a:t>
            </a:r>
            <a:r>
              <a:rPr kumimoji="0" lang="en-US" altLang="en-US" b="1" i="0" u="none" strike="noStrike" cap="none" normalizeH="0" baseline="0" dirty="0">
                <a:ln>
                  <a:noFill/>
                </a:ln>
                <a:solidFill>
                  <a:srgbClr val="0070C0"/>
                </a:solidFill>
                <a:effectLst/>
                <a:latin typeface="Courier New" panose="02070309020205020404" pitchFamily="49" charset="0"/>
              </a:rPr>
              <a:t>ACLILTTQR</a:t>
            </a:r>
            <a:r>
              <a:rPr kumimoji="0" lang="en-US" altLang="en-US" b="1" i="0" u="none" strike="noStrike" cap="none" normalizeH="0" baseline="0" dirty="0">
                <a:ln>
                  <a:noFill/>
                </a:ln>
                <a:solidFill>
                  <a:srgbClr val="FF0000"/>
                </a:solidFill>
                <a:effectLst/>
                <a:latin typeface="Courier New" panose="02070309020205020404" pitchFamily="49" charset="0"/>
              </a:rPr>
              <a:t>EPK</a:t>
            </a:r>
            <a:r>
              <a:rPr kumimoji="0" lang="en-US" altLang="en-US" b="1" i="0" u="none" strike="noStrike" cap="none" normalizeH="0" baseline="0" dirty="0">
                <a:ln>
                  <a:noFill/>
                </a:ln>
                <a:solidFill>
                  <a:srgbClr val="0070C0"/>
                </a:solidFill>
                <a:effectLst/>
                <a:latin typeface="Courier New" panose="02070309020205020404" pitchFamily="49" charset="0"/>
              </a:rPr>
              <a:t>EMQKPQW</a:t>
            </a:r>
            <a:endParaRPr kumimoji="0" lang="en-US" altLang="en-US" b="1" i="0" u="none" strike="noStrike" cap="none" normalizeH="0" baseline="0" dirty="0">
              <a:ln>
                <a:noFill/>
              </a:ln>
              <a:solidFill>
                <a:srgbClr val="0070C0"/>
              </a:solidFill>
              <a:effectLst/>
              <a:latin typeface="Arial" panose="020B0604020202020204" pitchFamily="34" charset="0"/>
            </a:endParaRPr>
          </a:p>
        </p:txBody>
      </p:sp>
      <p:sp>
        <p:nvSpPr>
          <p:cNvPr id="7" name="Rectangle 1">
            <a:extLst>
              <a:ext uri="{FF2B5EF4-FFF2-40B4-BE49-F238E27FC236}">
                <a16:creationId xmlns:a16="http://schemas.microsoft.com/office/drawing/2014/main" id="{6266B08B-D957-FEA8-ECC0-17CA024091F5}"/>
              </a:ext>
            </a:extLst>
          </p:cNvPr>
          <p:cNvSpPr>
            <a:spLocks noChangeArrowheads="1"/>
          </p:cNvSpPr>
          <p:nvPr/>
        </p:nvSpPr>
        <p:spPr bwMode="auto">
          <a:xfrm>
            <a:off x="351476" y="2707604"/>
            <a:ext cx="114890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ourier New" panose="02070309020205020404" pitchFamily="49" charset="0"/>
              </a:rPr>
              <a:t>ALEWLGADRNEGRRHAAVLVLRELAISVPTFFFQQVQPFFDNIFVAVWDPKQAIREGAVAALRACLILTTQREPKEMQKPQW</a:t>
            </a:r>
            <a:endParaRPr kumimoji="0" lang="en-US" altLang="en-US" b="1" i="0" u="none" strike="noStrike" cap="none" normalizeH="0" baseline="0" dirty="0">
              <a:ln>
                <a:noFill/>
              </a:ln>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CF1D7AD4-DD32-D618-DD25-D79406837B90}"/>
              </a:ext>
            </a:extLst>
          </p:cNvPr>
          <p:cNvCxnSpPr>
            <a:cxnSpLocks/>
          </p:cNvCxnSpPr>
          <p:nvPr/>
        </p:nvCxnSpPr>
        <p:spPr>
          <a:xfrm>
            <a:off x="166523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A27122-0A08-2F34-CC99-F65D78D64DB2}"/>
              </a:ext>
            </a:extLst>
          </p:cNvPr>
          <p:cNvCxnSpPr>
            <a:cxnSpLocks/>
          </p:cNvCxnSpPr>
          <p:nvPr/>
        </p:nvCxnSpPr>
        <p:spPr>
          <a:xfrm>
            <a:off x="222403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872524-D045-9CC9-8C5E-0581B7577155}"/>
              </a:ext>
            </a:extLst>
          </p:cNvPr>
          <p:cNvCxnSpPr>
            <a:cxnSpLocks/>
          </p:cNvCxnSpPr>
          <p:nvPr/>
        </p:nvCxnSpPr>
        <p:spPr>
          <a:xfrm>
            <a:off x="235738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945EFF2-4509-4D91-0CA1-3A70920EFD69}"/>
              </a:ext>
            </a:extLst>
          </p:cNvPr>
          <p:cNvCxnSpPr>
            <a:cxnSpLocks/>
          </p:cNvCxnSpPr>
          <p:nvPr/>
        </p:nvCxnSpPr>
        <p:spPr>
          <a:xfrm>
            <a:off x="343688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402D954-8420-997A-1A53-875D89815CE7}"/>
              </a:ext>
            </a:extLst>
          </p:cNvPr>
          <p:cNvCxnSpPr>
            <a:cxnSpLocks/>
          </p:cNvCxnSpPr>
          <p:nvPr/>
        </p:nvCxnSpPr>
        <p:spPr>
          <a:xfrm>
            <a:off x="739928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A4F023-C667-F943-3049-D5B73AC11548}"/>
              </a:ext>
            </a:extLst>
          </p:cNvPr>
          <p:cNvCxnSpPr>
            <a:cxnSpLocks/>
          </p:cNvCxnSpPr>
          <p:nvPr/>
        </p:nvCxnSpPr>
        <p:spPr>
          <a:xfrm>
            <a:off x="795173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B395A0-8021-165F-6821-782EB32868A5}"/>
              </a:ext>
            </a:extLst>
          </p:cNvPr>
          <p:cNvCxnSpPr>
            <a:cxnSpLocks/>
          </p:cNvCxnSpPr>
          <p:nvPr/>
        </p:nvCxnSpPr>
        <p:spPr>
          <a:xfrm>
            <a:off x="904393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5D2795-5981-BED9-E136-5E1B4C64B3D5}"/>
              </a:ext>
            </a:extLst>
          </p:cNvPr>
          <p:cNvCxnSpPr>
            <a:cxnSpLocks/>
          </p:cNvCxnSpPr>
          <p:nvPr/>
        </p:nvCxnSpPr>
        <p:spPr>
          <a:xfrm>
            <a:off x="1026313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97533F-0701-124B-FD58-28E6233CEC0B}"/>
              </a:ext>
            </a:extLst>
          </p:cNvPr>
          <p:cNvCxnSpPr>
            <a:cxnSpLocks/>
          </p:cNvCxnSpPr>
          <p:nvPr/>
        </p:nvCxnSpPr>
        <p:spPr>
          <a:xfrm>
            <a:off x="10688588" y="2613965"/>
            <a:ext cx="0" cy="113665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
            <a:extLst>
              <a:ext uri="{FF2B5EF4-FFF2-40B4-BE49-F238E27FC236}">
                <a16:creationId xmlns:a16="http://schemas.microsoft.com/office/drawing/2014/main" id="{F4A67445-7CC5-A2C9-77FD-38CF43644F21}"/>
              </a:ext>
            </a:extLst>
          </p:cNvPr>
          <p:cNvSpPr>
            <a:spLocks noChangeArrowheads="1"/>
          </p:cNvSpPr>
          <p:nvPr/>
        </p:nvSpPr>
        <p:spPr bwMode="auto">
          <a:xfrm>
            <a:off x="6494091" y="3909682"/>
            <a:ext cx="5447071" cy="298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en-US" b="1" i="0" u="none" strike="noStrike" cap="none" normalizeH="0" baseline="0" dirty="0">
                <a:ln>
                  <a:noFill/>
                </a:ln>
                <a:effectLst/>
                <a:latin typeface="Courier New" panose="02070309020205020404" pitchFamily="49" charset="0"/>
              </a:rPr>
              <a:t>Length:    5    10   15   20   25</a:t>
            </a:r>
          </a:p>
          <a:p>
            <a:pPr eaLnBrk="0" fontAlgn="base" hangingPunct="0">
              <a:lnSpc>
                <a:spcPct val="80000"/>
              </a:lnSpc>
              <a:spcBef>
                <a:spcPct val="0"/>
              </a:spcBef>
              <a:spcAft>
                <a:spcPct val="0"/>
              </a:spcAft>
            </a:pPr>
            <a:r>
              <a:rPr lang="en-US" altLang="en-US" b="1" dirty="0">
                <a:latin typeface="Courier New" panose="02070309020205020404" pitchFamily="49" charset="0"/>
              </a:rPr>
              <a:t>           |    |    |    |    |</a:t>
            </a:r>
            <a:endParaRPr kumimoji="0" lang="en-US" altLang="en-US" b="1" i="0" u="none" strike="noStrike" cap="none" normalizeH="0" baseline="0" dirty="0">
              <a:ln>
                <a:noFill/>
              </a:ln>
              <a:effectLst/>
              <a:latin typeface="Courier New" panose="02070309020205020404" pitchFamily="49" charset="0"/>
            </a:endParaRPr>
          </a:p>
          <a:p>
            <a:pPr lvl="0" eaLnBrk="0" fontAlgn="base" hangingPunct="0">
              <a:lnSpc>
                <a:spcPct val="80000"/>
              </a:lnSpc>
              <a:spcBef>
                <a:spcPct val="0"/>
              </a:spcBef>
              <a:spcAft>
                <a:spcPct val="0"/>
              </a:spcAft>
            </a:pPr>
            <a:r>
              <a:rPr lang="en-US" altLang="en-US" b="1" dirty="0">
                <a:solidFill>
                  <a:srgbClr val="FF0000"/>
                </a:solidFill>
                <a:latin typeface="Courier New" panose="02070309020205020404" pitchFamily="49" charset="0"/>
              </a:rPr>
              <a:t>       R       </a:t>
            </a:r>
          </a:p>
          <a:p>
            <a:pPr marL="0" marR="0" lvl="0" indent="0" algn="l" defTabSz="914400" rtl="0" eaLnBrk="0" fontAlgn="base" latinLnBrk="0" hangingPunct="0">
              <a:lnSpc>
                <a:spcPct val="80000"/>
              </a:lnSpc>
              <a:spcBef>
                <a:spcPct val="0"/>
              </a:spcBef>
              <a:spcAft>
                <a:spcPct val="0"/>
              </a:spcAft>
              <a:buClrTx/>
              <a:buSzTx/>
              <a:buFontTx/>
              <a:buNone/>
              <a:tabLst/>
            </a:pPr>
            <a:r>
              <a:rPr lang="en-US" altLang="en-US" b="1" dirty="0">
                <a:solidFill>
                  <a:srgbClr val="FF0000"/>
                </a:solidFill>
                <a:latin typeface="Courier New" panose="02070309020205020404" pitchFamily="49" charset="0"/>
              </a:rPr>
              <a:t>       EPK</a:t>
            </a:r>
          </a:p>
          <a:p>
            <a:pPr marL="0" marR="0" lvl="0" indent="0" algn="l" defTabSz="914400" rtl="0" eaLnBrk="0" fontAlgn="base" latinLnBrk="0" hangingPunct="0">
              <a:lnSpc>
                <a:spcPct val="80000"/>
              </a:lnSpc>
              <a:spcBef>
                <a:spcPct val="0"/>
              </a:spcBef>
              <a:spcAft>
                <a:spcPct val="0"/>
              </a:spcAft>
              <a:buClrTx/>
              <a:buSzTx/>
              <a:buFontTx/>
              <a:buNone/>
              <a:tabLst/>
            </a:pPr>
            <a:r>
              <a:rPr kumimoji="0" lang="en-US" altLang="en-US" b="1" i="0" u="none" strike="noStrike" cap="none" normalizeH="0" baseline="0" dirty="0">
                <a:ln>
                  <a:noFill/>
                </a:ln>
                <a:solidFill>
                  <a:schemeClr val="accent1"/>
                </a:solidFill>
                <a:effectLst/>
                <a:latin typeface="Courier New" panose="02070309020205020404" pitchFamily="49" charset="0"/>
              </a:rPr>
              <a:t>       </a:t>
            </a:r>
            <a:r>
              <a:rPr kumimoji="0" lang="en-US" altLang="en-US" b="1" i="0" u="none" strike="noStrike" cap="none" normalizeH="0" baseline="0" dirty="0">
                <a:ln>
                  <a:noFill/>
                </a:ln>
                <a:solidFill>
                  <a:srgbClr val="0070C0"/>
                </a:solidFill>
                <a:effectLst/>
                <a:latin typeface="Courier New" panose="02070309020205020404" pitchFamily="49" charset="0"/>
              </a:rPr>
              <a:t>NEGR</a:t>
            </a:r>
          </a:p>
          <a:p>
            <a:pPr lvl="0" eaLnBrk="0" fontAlgn="base" hangingPunct="0">
              <a:lnSpc>
                <a:spcPct val="80000"/>
              </a:lnSpc>
              <a:spcBef>
                <a:spcPct val="0"/>
              </a:spcBef>
              <a:spcAft>
                <a:spcPct val="0"/>
              </a:spcAft>
            </a:pPr>
            <a:r>
              <a:rPr lang="en-US" altLang="en-US" b="1" dirty="0">
                <a:solidFill>
                  <a:schemeClr val="accent1"/>
                </a:solidFill>
                <a:latin typeface="Courier New" panose="02070309020205020404" pitchFamily="49" charset="0"/>
              </a:rPr>
              <a:t>       </a:t>
            </a:r>
            <a:r>
              <a:rPr lang="en-US" altLang="en-US" b="1" dirty="0">
                <a:solidFill>
                  <a:srgbClr val="0070C0"/>
                </a:solidFill>
                <a:latin typeface="Courier New" panose="02070309020205020404" pitchFamily="49" charset="0"/>
              </a:rPr>
              <a:t>QAIR</a:t>
            </a:r>
            <a:r>
              <a:rPr kumimoji="0" lang="en-US" altLang="en-US" b="1" i="0" u="none" strike="noStrike" cap="none" normalizeH="0" baseline="0" dirty="0">
                <a:ln>
                  <a:noFill/>
                </a:ln>
                <a:solidFill>
                  <a:srgbClr val="FF0000"/>
                </a:solidFill>
                <a:effectLst/>
                <a:latin typeface="Courier New" panose="02070309020205020404" pitchFamily="49" charset="0"/>
              </a:rPr>
              <a:t>       </a:t>
            </a:r>
          </a:p>
          <a:p>
            <a:pPr eaLnBrk="0" fontAlgn="base" hangingPunct="0">
              <a:lnSpc>
                <a:spcPct val="80000"/>
              </a:lnSpc>
              <a:spcBef>
                <a:spcPct val="0"/>
              </a:spcBef>
              <a:spcAft>
                <a:spcPct val="0"/>
              </a:spcAft>
            </a:pPr>
            <a:r>
              <a:rPr lang="en-US" altLang="en-US" b="1" dirty="0">
                <a:solidFill>
                  <a:schemeClr val="accent1"/>
                </a:solidFill>
                <a:latin typeface="Courier New" panose="02070309020205020404" pitchFamily="49" charset="0"/>
              </a:rPr>
              <a:t>       </a:t>
            </a:r>
            <a:r>
              <a:rPr lang="en-US" altLang="en-US" b="1" dirty="0">
                <a:solidFill>
                  <a:srgbClr val="0070C0"/>
                </a:solidFill>
                <a:latin typeface="Courier New" panose="02070309020205020404" pitchFamily="49" charset="0"/>
              </a:rPr>
              <a:t>EMQKPQW</a:t>
            </a:r>
            <a:endParaRPr lang="en-US" altLang="en-US" b="1" dirty="0">
              <a:solidFill>
                <a:srgbClr val="0070C0"/>
              </a:solidFill>
              <a:latin typeface="Arial" panose="020B0604020202020204" pitchFamily="34" charset="0"/>
            </a:endParaRPr>
          </a:p>
          <a:p>
            <a:pPr eaLnBrk="0" fontAlgn="base" hangingPunct="0">
              <a:lnSpc>
                <a:spcPct val="80000"/>
              </a:lnSpc>
              <a:spcBef>
                <a:spcPct val="0"/>
              </a:spcBef>
              <a:spcAft>
                <a:spcPct val="0"/>
              </a:spcAft>
            </a:pPr>
            <a:r>
              <a:rPr lang="en-US" altLang="en-US" b="1" dirty="0">
                <a:solidFill>
                  <a:srgbClr val="FF0000"/>
                </a:solidFill>
                <a:latin typeface="Courier New" panose="02070309020205020404" pitchFamily="49" charset="0"/>
              </a:rPr>
              <a:t>       EGAVAALR</a:t>
            </a:r>
          </a:p>
          <a:p>
            <a:pPr marL="0" marR="0" lvl="0" indent="0" algn="l" defTabSz="914400" rtl="0" eaLnBrk="0" fontAlgn="base" latinLnBrk="0" hangingPunct="0">
              <a:lnSpc>
                <a:spcPct val="80000"/>
              </a:lnSpc>
              <a:spcBef>
                <a:spcPct val="0"/>
              </a:spcBef>
              <a:spcAft>
                <a:spcPct val="0"/>
              </a:spcAft>
              <a:buClrTx/>
              <a:buSzTx/>
              <a:buFontTx/>
              <a:buNone/>
              <a:tabLst/>
            </a:pPr>
            <a:r>
              <a:rPr kumimoji="0" lang="en-US" altLang="en-US" b="1" i="0" u="none" strike="noStrike" cap="none" normalizeH="0" baseline="0" dirty="0">
                <a:ln>
                  <a:noFill/>
                </a:ln>
                <a:solidFill>
                  <a:schemeClr val="accent1"/>
                </a:solidFill>
                <a:effectLst/>
                <a:latin typeface="Courier New" panose="02070309020205020404" pitchFamily="49" charset="0"/>
              </a:rPr>
              <a:t>       </a:t>
            </a:r>
            <a:r>
              <a:rPr kumimoji="0" lang="en-US" altLang="en-US" b="1" i="0" u="none" strike="noStrike" cap="none" normalizeH="0" baseline="0" dirty="0">
                <a:ln>
                  <a:noFill/>
                </a:ln>
                <a:solidFill>
                  <a:srgbClr val="0070C0"/>
                </a:solidFill>
                <a:effectLst/>
                <a:latin typeface="Courier New" panose="02070309020205020404" pitchFamily="49" charset="0"/>
              </a:rPr>
              <a:t>HAAVLVLR</a:t>
            </a:r>
          </a:p>
          <a:p>
            <a:pPr eaLnBrk="0" fontAlgn="base" hangingPunct="0">
              <a:lnSpc>
                <a:spcPct val="80000"/>
              </a:lnSpc>
              <a:spcBef>
                <a:spcPct val="0"/>
              </a:spcBef>
              <a:spcAft>
                <a:spcPct val="0"/>
              </a:spcAft>
            </a:pPr>
            <a:r>
              <a:rPr lang="en-US" altLang="en-US" b="1" dirty="0">
                <a:solidFill>
                  <a:srgbClr val="FF0000"/>
                </a:solidFill>
                <a:latin typeface="Courier New" panose="02070309020205020404" pitchFamily="49" charset="0"/>
              </a:rPr>
              <a:t>       ALEWLGADR</a:t>
            </a:r>
          </a:p>
          <a:p>
            <a:pPr lvl="0" eaLnBrk="0" fontAlgn="base" hangingPunct="0">
              <a:lnSpc>
                <a:spcPct val="80000"/>
              </a:lnSpc>
              <a:spcBef>
                <a:spcPct val="0"/>
              </a:spcBef>
              <a:spcAft>
                <a:spcPct val="0"/>
              </a:spcAft>
            </a:pPr>
            <a:r>
              <a:rPr lang="en-US" altLang="en-US" b="1" dirty="0">
                <a:solidFill>
                  <a:schemeClr val="accent1"/>
                </a:solidFill>
                <a:latin typeface="Courier New" panose="02070309020205020404" pitchFamily="49" charset="0"/>
              </a:rPr>
              <a:t>       </a:t>
            </a:r>
            <a:r>
              <a:rPr lang="en-US" altLang="en-US" b="1" dirty="0">
                <a:solidFill>
                  <a:srgbClr val="0070C0"/>
                </a:solidFill>
                <a:latin typeface="Courier New" panose="02070309020205020404" pitchFamily="49" charset="0"/>
              </a:rPr>
              <a:t>ACLILTTQR</a:t>
            </a:r>
            <a:endParaRPr kumimoji="0" lang="en-US" altLang="en-US" b="1" i="0" u="none" strike="noStrike" cap="none" normalizeH="0" baseline="0" dirty="0">
              <a:ln>
                <a:noFill/>
              </a:ln>
              <a:solidFill>
                <a:srgbClr val="0070C0"/>
              </a:solidFill>
              <a:effectLst/>
              <a:latin typeface="Courier New" panose="02070309020205020404" pitchFamily="49" charset="0"/>
            </a:endParaRPr>
          </a:p>
          <a:p>
            <a:pPr marL="0" marR="0" lvl="0" indent="0" algn="l" defTabSz="914400" rtl="0" eaLnBrk="0" fontAlgn="base" latinLnBrk="0" hangingPunct="0">
              <a:lnSpc>
                <a:spcPct val="8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Courier New" panose="02070309020205020404" pitchFamily="49" charset="0"/>
              </a:rPr>
              <a:t>       ELAISVPTFFFQQVQPFFDNIFVAVWDPK</a:t>
            </a:r>
          </a:p>
          <a:p>
            <a:pPr lvl="0" eaLnBrk="0" fontAlgn="base" hangingPunct="0">
              <a:lnSpc>
                <a:spcPct val="80000"/>
              </a:lnSpc>
              <a:spcBef>
                <a:spcPct val="0"/>
              </a:spcBef>
              <a:spcAft>
                <a:spcPct val="0"/>
              </a:spcAft>
            </a:pPr>
            <a:r>
              <a:rPr lang="en-US" altLang="en-US" b="1" dirty="0">
                <a:latin typeface="Courier New" panose="02070309020205020404" pitchFamily="49" charset="0"/>
              </a:rPr>
              <a:t>           |    |    |    |    |</a:t>
            </a:r>
            <a:endParaRPr kumimoji="0" lang="en-US" altLang="en-US" b="1" i="0" u="none" strike="noStrike" cap="none" normalizeH="0" baseline="0" dirty="0">
              <a:ln>
                <a:noFill/>
              </a:ln>
              <a:solidFill>
                <a:srgbClr val="FF0000"/>
              </a:solidFill>
              <a:effectLst/>
              <a:latin typeface="Courier New" panose="02070309020205020404" pitchFamily="49" charset="0"/>
            </a:endParaRPr>
          </a:p>
        </p:txBody>
      </p:sp>
      <p:sp>
        <p:nvSpPr>
          <p:cNvPr id="21" name="TextBox 20">
            <a:extLst>
              <a:ext uri="{FF2B5EF4-FFF2-40B4-BE49-F238E27FC236}">
                <a16:creationId xmlns:a16="http://schemas.microsoft.com/office/drawing/2014/main" id="{5159429A-9394-3444-12C6-1334B8A341EC}"/>
              </a:ext>
            </a:extLst>
          </p:cNvPr>
          <p:cNvSpPr txBox="1"/>
          <p:nvPr/>
        </p:nvSpPr>
        <p:spPr>
          <a:xfrm>
            <a:off x="250838" y="4278035"/>
            <a:ext cx="6238219" cy="2031325"/>
          </a:xfrm>
          <a:prstGeom prst="rect">
            <a:avLst/>
          </a:prstGeom>
          <a:noFill/>
        </p:spPr>
        <p:txBody>
          <a:bodyPr wrap="square">
            <a:spAutoFit/>
          </a:bodyPr>
          <a:lstStyle/>
          <a:p>
            <a:pPr marL="285750" indent="-285750">
              <a:buFont typeface="Arial" panose="020B0604020202020204" pitchFamily="34" charset="0"/>
              <a:buChar char="•"/>
            </a:pPr>
            <a:r>
              <a:rPr lang="en-GB" dirty="0"/>
              <a:t>As per Keli’s rule, trypsin catalyses the hydrolysis of peptide bond at the C-terminal of K and R, unless followed by 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sometimes cleavage sites are missed, so longer peptide may be produced, i.e. </a:t>
            </a:r>
            <a:r>
              <a:rPr lang="en-US" altLang="en-US" b="1" dirty="0">
                <a:solidFill>
                  <a:srgbClr val="0070C0"/>
                </a:solidFill>
                <a:latin typeface="Courier New" panose="02070309020205020404" pitchFamily="49" charset="0"/>
              </a:rPr>
              <a:t>QAIR</a:t>
            </a:r>
            <a:r>
              <a:rPr lang="en-US" altLang="en-US" b="1" dirty="0">
                <a:solidFill>
                  <a:srgbClr val="FF0000"/>
                </a:solidFill>
                <a:latin typeface="Courier New" panose="02070309020205020404" pitchFamily="49" charset="0"/>
              </a:rPr>
              <a:t>EGAVAALR</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180408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3FF48DDF-62CA-455C-A7CB-AB86D3378A86}"/>
              </a:ext>
            </a:extLst>
          </p:cNvPr>
          <p:cNvSpPr>
            <a:spLocks noGrp="1"/>
          </p:cNvSpPr>
          <p:nvPr>
            <p:ph type="body" idx="1"/>
          </p:nvPr>
        </p:nvSpPr>
        <p:spPr>
          <a:xfrm>
            <a:off x="6382512" y="838874"/>
            <a:ext cx="4940808" cy="474106"/>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2400" dirty="0">
                <a:solidFill>
                  <a:schemeClr val="tx1"/>
                </a:solidFill>
              </a:rPr>
              <a:t>A2 Dataset</a:t>
            </a:r>
          </a:p>
        </p:txBody>
      </p:sp>
      <p:sp>
        <p:nvSpPr>
          <p:cNvPr id="24" name="Rectangle 2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01FBF44-1F57-4664-8847-9214C41B42E9}"/>
              </a:ext>
            </a:extLst>
          </p:cNvPr>
          <p:cNvSpPr>
            <a:spLocks noGrp="1"/>
          </p:cNvSpPr>
          <p:nvPr>
            <p:ph type="sldNum" sz="quarter" idx="12"/>
          </p:nvPr>
        </p:nvSpPr>
        <p:spPr>
          <a:xfrm>
            <a:off x="9367684" y="6335486"/>
            <a:ext cx="271272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4</a:t>
            </a:fld>
            <a:endParaRPr lang="en-US">
              <a:solidFill>
                <a:schemeClr val="tx2">
                  <a:lumMod val="50000"/>
                  <a:lumOff val="50000"/>
                </a:schemeClr>
              </a:solidFill>
            </a:endParaRPr>
          </a:p>
        </p:txBody>
      </p:sp>
      <p:sp>
        <p:nvSpPr>
          <p:cNvPr id="12" name="TextBox 11">
            <a:extLst>
              <a:ext uri="{FF2B5EF4-FFF2-40B4-BE49-F238E27FC236}">
                <a16:creationId xmlns:a16="http://schemas.microsoft.com/office/drawing/2014/main" id="{71BE1789-A48E-0E05-E3FD-6224F80493BC}"/>
              </a:ext>
            </a:extLst>
          </p:cNvPr>
          <p:cNvSpPr txBox="1"/>
          <p:nvPr/>
        </p:nvSpPr>
        <p:spPr>
          <a:xfrm>
            <a:off x="933061" y="839836"/>
            <a:ext cx="4616982" cy="4731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10000"/>
              </a:lnSpc>
              <a:spcBef>
                <a:spcPts val="1000"/>
              </a:spcBef>
            </a:pPr>
            <a:r>
              <a:rPr lang="en-GB" sz="2400" dirty="0"/>
              <a:t>PTEN Dataset</a:t>
            </a:r>
            <a:endParaRPr lang="en-US" sz="2400" dirty="0"/>
          </a:p>
        </p:txBody>
      </p:sp>
      <p:pic>
        <p:nvPicPr>
          <p:cNvPr id="5" name="Picture 4">
            <a:extLst>
              <a:ext uri="{FF2B5EF4-FFF2-40B4-BE49-F238E27FC236}">
                <a16:creationId xmlns:a16="http://schemas.microsoft.com/office/drawing/2014/main" id="{4F55A1A6-715D-89B0-8124-3B3677639191}"/>
              </a:ext>
            </a:extLst>
          </p:cNvPr>
          <p:cNvPicPr>
            <a:picLocks noChangeAspect="1"/>
          </p:cNvPicPr>
          <p:nvPr/>
        </p:nvPicPr>
        <p:blipFill>
          <a:blip r:embed="rId3"/>
          <a:stretch>
            <a:fillRect/>
          </a:stretch>
        </p:blipFill>
        <p:spPr>
          <a:xfrm>
            <a:off x="6382512" y="2045044"/>
            <a:ext cx="4940808" cy="4290442"/>
          </a:xfrm>
          <a:prstGeom prst="rect">
            <a:avLst/>
          </a:prstGeom>
        </p:spPr>
      </p:pic>
      <p:pic>
        <p:nvPicPr>
          <p:cNvPr id="8" name="Picture 7">
            <a:extLst>
              <a:ext uri="{FF2B5EF4-FFF2-40B4-BE49-F238E27FC236}">
                <a16:creationId xmlns:a16="http://schemas.microsoft.com/office/drawing/2014/main" id="{ECABD7BC-32EF-059E-7F9E-FF99C09E1829}"/>
              </a:ext>
            </a:extLst>
          </p:cNvPr>
          <p:cNvPicPr>
            <a:picLocks noChangeAspect="1"/>
          </p:cNvPicPr>
          <p:nvPr/>
        </p:nvPicPr>
        <p:blipFill>
          <a:blip r:embed="rId4"/>
          <a:stretch>
            <a:fillRect/>
          </a:stretch>
        </p:blipFill>
        <p:spPr>
          <a:xfrm>
            <a:off x="748937" y="2200750"/>
            <a:ext cx="4608435" cy="4269473"/>
          </a:xfrm>
          <a:prstGeom prst="rect">
            <a:avLst/>
          </a:prstGeom>
        </p:spPr>
      </p:pic>
    </p:spTree>
    <p:extLst>
      <p:ext uri="{BB962C8B-B14F-4D97-AF65-F5344CB8AC3E}">
        <p14:creationId xmlns:p14="http://schemas.microsoft.com/office/powerpoint/2010/main" val="23605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Rectangle 205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682432" y="510047"/>
            <a:ext cx="3893389" cy="1645920"/>
          </a:xfrm>
        </p:spPr>
        <p:txBody>
          <a:bodyPr vert="horz" lIns="91440" tIns="45720" rIns="91440" bIns="45720" rtlCol="0" anchor="ctr">
            <a:normAutofit/>
          </a:bodyPr>
          <a:lstStyle/>
          <a:p>
            <a:r>
              <a:rPr lang="en-GB" sz="2800" dirty="0"/>
              <a:t>Causes of Incomplete Digestion</a:t>
            </a:r>
            <a:endParaRPr lang="en-US" sz="2800" dirty="0"/>
          </a:p>
        </p:txBody>
      </p:sp>
      <p:sp>
        <p:nvSpPr>
          <p:cNvPr id="2061" name="Rectangle 206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3" name="Rectangle 206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D8E1AEB-97AA-FEDD-0211-C755997094D0}"/>
              </a:ext>
            </a:extLst>
          </p:cNvPr>
          <p:cNvSpPr txBox="1"/>
          <p:nvPr/>
        </p:nvSpPr>
        <p:spPr>
          <a:xfrm>
            <a:off x="4581144" y="510047"/>
            <a:ext cx="7056440" cy="1645920"/>
          </a:xfrm>
          <a:prstGeom prst="rect">
            <a:avLst/>
          </a:prstGeom>
        </p:spPr>
        <p:txBody>
          <a:bodyPr vert="horz" lIns="91440" tIns="45720" rIns="91440" bIns="45720" rtlCol="0" anchor="ctr">
            <a:normAutofit/>
          </a:bodyPr>
          <a:lstStyle/>
          <a:p>
            <a:pPr indent="-228600">
              <a:lnSpc>
                <a:spcPct val="110000"/>
              </a:lnSpc>
              <a:spcAft>
                <a:spcPts val="600"/>
              </a:spcAft>
              <a:buFont typeface="Arial" panose="020B0604020202020204" pitchFamily="34" charset="0"/>
              <a:buChar char="•"/>
            </a:pPr>
            <a:r>
              <a:rPr lang="en-US" dirty="0"/>
              <a:t>Is there any </a:t>
            </a:r>
            <a:r>
              <a:rPr lang="en-US" b="0" i="0" dirty="0">
                <a:effectLst/>
              </a:rPr>
              <a:t>correlation between the missed cleavage sites and their position in the protein structure ?</a:t>
            </a:r>
            <a:endParaRPr lang="en-US" dirty="0"/>
          </a:p>
        </p:txBody>
      </p:sp>
      <p:pic>
        <p:nvPicPr>
          <p:cNvPr id="2050" name="Picture 2" descr="Depth is the distance of a atom/residue to its closest molecule of bulk  solvent.">
            <a:extLst>
              <a:ext uri="{FF2B5EF4-FFF2-40B4-BE49-F238E27FC236}">
                <a16:creationId xmlns:a16="http://schemas.microsoft.com/office/drawing/2014/main" id="{4804D553-8F8E-DA7F-65CC-08C78C9073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7315" y="2479728"/>
            <a:ext cx="3128003" cy="36393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493980F-C094-5293-7960-B6764A0B5EA0}"/>
              </a:ext>
            </a:extLst>
          </p:cNvPr>
          <p:cNvPicPr>
            <a:picLocks noChangeAspect="1"/>
          </p:cNvPicPr>
          <p:nvPr/>
        </p:nvPicPr>
        <p:blipFill>
          <a:blip r:embed="rId4"/>
          <a:stretch>
            <a:fillRect/>
          </a:stretch>
        </p:blipFill>
        <p:spPr>
          <a:xfrm>
            <a:off x="8108534" y="2686131"/>
            <a:ext cx="3584448" cy="3256011"/>
          </a:xfrm>
          <a:prstGeom prst="rect">
            <a:avLst/>
          </a:prstGeom>
        </p:spPr>
      </p:pic>
      <p:sp>
        <p:nvSpPr>
          <p:cNvPr id="10" name="Slide Number Placeholder 5">
            <a:extLst>
              <a:ext uri="{FF2B5EF4-FFF2-40B4-BE49-F238E27FC236}">
                <a16:creationId xmlns:a16="http://schemas.microsoft.com/office/drawing/2014/main" id="{4BD4F9CE-26BB-4441-99A7-B6599E9CF488}"/>
              </a:ext>
            </a:extLst>
          </p:cNvPr>
          <p:cNvSpPr>
            <a:spLocks noGrp="1"/>
          </p:cNvSpPr>
          <p:nvPr>
            <p:ph type="sldNum" sz="quarter" idx="12"/>
          </p:nvPr>
        </p:nvSpPr>
        <p:spPr>
          <a:xfrm>
            <a:off x="9285515" y="6347953"/>
            <a:ext cx="2828544"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5</a:t>
            </a:fld>
            <a:endParaRPr lang="en-US" dirty="0"/>
          </a:p>
        </p:txBody>
      </p:sp>
      <p:sp>
        <p:nvSpPr>
          <p:cNvPr id="14" name="TextBox 13">
            <a:extLst>
              <a:ext uri="{FF2B5EF4-FFF2-40B4-BE49-F238E27FC236}">
                <a16:creationId xmlns:a16="http://schemas.microsoft.com/office/drawing/2014/main" id="{04B704AB-3690-CBB1-C3A8-1DD4C2D33969}"/>
              </a:ext>
            </a:extLst>
          </p:cNvPr>
          <p:cNvSpPr txBox="1"/>
          <p:nvPr/>
        </p:nvSpPr>
        <p:spPr>
          <a:xfrm>
            <a:off x="8860101" y="6039489"/>
            <a:ext cx="2529830" cy="646331"/>
          </a:xfrm>
          <a:prstGeom prst="rect">
            <a:avLst/>
          </a:prstGeom>
          <a:noFill/>
        </p:spPr>
        <p:txBody>
          <a:bodyPr wrap="square" rtlCol="0">
            <a:spAutoFit/>
          </a:bodyPr>
          <a:lstStyle/>
          <a:p>
            <a:pPr algn="ctr"/>
            <a:r>
              <a:rPr lang="en-GB" dirty="0"/>
              <a:t>Secondary Structure/ Protein Folding</a:t>
            </a:r>
            <a:endParaRPr lang="en-US" dirty="0"/>
          </a:p>
        </p:txBody>
      </p:sp>
      <p:sp>
        <p:nvSpPr>
          <p:cNvPr id="15" name="TextBox 14">
            <a:extLst>
              <a:ext uri="{FF2B5EF4-FFF2-40B4-BE49-F238E27FC236}">
                <a16:creationId xmlns:a16="http://schemas.microsoft.com/office/drawing/2014/main" id="{98CAFD6A-3012-3772-711E-204EF5788905}"/>
              </a:ext>
            </a:extLst>
          </p:cNvPr>
          <p:cNvSpPr txBox="1"/>
          <p:nvPr/>
        </p:nvSpPr>
        <p:spPr>
          <a:xfrm>
            <a:off x="4767315" y="6303854"/>
            <a:ext cx="2529830" cy="369332"/>
          </a:xfrm>
          <a:prstGeom prst="rect">
            <a:avLst/>
          </a:prstGeom>
          <a:noFill/>
        </p:spPr>
        <p:txBody>
          <a:bodyPr wrap="square" rtlCol="0">
            <a:spAutoFit/>
          </a:bodyPr>
          <a:lstStyle/>
          <a:p>
            <a:pPr algn="ctr"/>
            <a:r>
              <a:rPr lang="en-GB" dirty="0"/>
              <a:t>Residue Depth</a:t>
            </a:r>
            <a:endParaRPr lang="en-US" dirty="0"/>
          </a:p>
        </p:txBody>
      </p:sp>
      <p:pic>
        <p:nvPicPr>
          <p:cNvPr id="1028" name="Picture 4" descr="Help - MC DNA Analysis Sasa">
            <a:extLst>
              <a:ext uri="{FF2B5EF4-FFF2-40B4-BE49-F238E27FC236}">
                <a16:creationId xmlns:a16="http://schemas.microsoft.com/office/drawing/2014/main" id="{9E976415-2379-6A06-57FF-C4D98ABF6E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408" y="2678395"/>
            <a:ext cx="3769279" cy="31986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22DA1C-399B-E556-C047-AA9817CB34EC}"/>
              </a:ext>
            </a:extLst>
          </p:cNvPr>
          <p:cNvSpPr txBox="1"/>
          <p:nvPr/>
        </p:nvSpPr>
        <p:spPr>
          <a:xfrm>
            <a:off x="499018" y="6066747"/>
            <a:ext cx="2529830" cy="646331"/>
          </a:xfrm>
          <a:prstGeom prst="rect">
            <a:avLst/>
          </a:prstGeom>
          <a:noFill/>
        </p:spPr>
        <p:txBody>
          <a:bodyPr wrap="square" rtlCol="0">
            <a:spAutoFit/>
          </a:bodyPr>
          <a:lstStyle/>
          <a:p>
            <a:pPr algn="ctr"/>
            <a:r>
              <a:rPr lang="en-GB" dirty="0"/>
              <a:t>Relative Accessible Surface Area (RSA)</a:t>
            </a:r>
            <a:endParaRPr lang="en-US" dirty="0"/>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par>
                                <p:cTn id="18" presetID="21" presetClass="entr" presetSubtype="1"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heel(1)">
                                      <p:cBhvr>
                                        <p:cTn id="20" dur="20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Data Gathering &amp; Quality Control</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11733620" y="6391477"/>
            <a:ext cx="301064" cy="365125"/>
          </a:xfrm>
        </p:spPr>
        <p:txBody>
          <a:bodyPr/>
          <a:lstStyle/>
          <a:p>
            <a:fld id="{A65A5C87-DF58-40C8-B092-1DE63DB4547E}" type="slidenum">
              <a:rPr lang="en-US" smtClean="0"/>
              <a:pPr/>
              <a:t>6</a:t>
            </a:fld>
            <a:endParaRPr lang="en-US" dirty="0"/>
          </a:p>
        </p:txBody>
      </p:sp>
      <p:sp>
        <p:nvSpPr>
          <p:cNvPr id="6" name="Rectangle 5">
            <a:extLst>
              <a:ext uri="{FF2B5EF4-FFF2-40B4-BE49-F238E27FC236}">
                <a16:creationId xmlns:a16="http://schemas.microsoft.com/office/drawing/2014/main" id="{73BB6CC9-C9C4-81AA-EDA7-D4127B0316CF}"/>
              </a:ext>
            </a:extLst>
          </p:cNvPr>
          <p:cNvSpPr/>
          <p:nvPr/>
        </p:nvSpPr>
        <p:spPr>
          <a:xfrm>
            <a:off x="354764" y="2617797"/>
            <a:ext cx="7717520" cy="2713159"/>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4BCA358F-AF2B-AB92-E595-F97C3A848228}"/>
              </a:ext>
            </a:extLst>
          </p:cNvPr>
          <p:cNvSpPr/>
          <p:nvPr/>
        </p:nvSpPr>
        <p:spPr>
          <a:xfrm>
            <a:off x="354764" y="2586929"/>
            <a:ext cx="7717520" cy="3178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dirty="0"/>
              <a:t>1. Raw Mass Spec Data</a:t>
            </a:r>
            <a:endParaRPr lang="en-US" sz="1600" dirty="0"/>
          </a:p>
        </p:txBody>
      </p:sp>
      <p:pic>
        <p:nvPicPr>
          <p:cNvPr id="9" name="Picture 8">
            <a:extLst>
              <a:ext uri="{FF2B5EF4-FFF2-40B4-BE49-F238E27FC236}">
                <a16:creationId xmlns:a16="http://schemas.microsoft.com/office/drawing/2014/main" id="{039CE365-9A72-AF7D-A9B7-5A630FD767B1}"/>
              </a:ext>
            </a:extLst>
          </p:cNvPr>
          <p:cNvPicPr>
            <a:picLocks noChangeAspect="1"/>
          </p:cNvPicPr>
          <p:nvPr/>
        </p:nvPicPr>
        <p:blipFill rotWithShape="1">
          <a:blip r:embed="rId3"/>
          <a:srcRect r="18830"/>
          <a:stretch/>
        </p:blipFill>
        <p:spPr>
          <a:xfrm>
            <a:off x="478096" y="4237007"/>
            <a:ext cx="7470856" cy="675026"/>
          </a:xfrm>
          <a:prstGeom prst="rect">
            <a:avLst/>
          </a:prstGeom>
        </p:spPr>
      </p:pic>
      <p:pic>
        <p:nvPicPr>
          <p:cNvPr id="1030" name="Picture 6" descr="How To Open File With TSV Extension? - File Extension .TSV">
            <a:extLst>
              <a:ext uri="{FF2B5EF4-FFF2-40B4-BE49-F238E27FC236}">
                <a16:creationId xmlns:a16="http://schemas.microsoft.com/office/drawing/2014/main" id="{A66B0775-3A3C-ABDB-1295-04A8A76F8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954" y="3689901"/>
            <a:ext cx="502305" cy="50230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23388B9-01E7-4F5F-3098-AFC69A5AB2D9}"/>
              </a:ext>
            </a:extLst>
          </p:cNvPr>
          <p:cNvSpPr/>
          <p:nvPr/>
        </p:nvSpPr>
        <p:spPr>
          <a:xfrm>
            <a:off x="796731" y="3047464"/>
            <a:ext cx="1772818" cy="5899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100" dirty="0"/>
              <a:t>HPLC-Tandem MS/MS/ MaxQuant Raw Data in TSV format</a:t>
            </a:r>
            <a:endParaRPr lang="en-US" sz="1100" dirty="0"/>
          </a:p>
        </p:txBody>
      </p:sp>
      <p:sp>
        <p:nvSpPr>
          <p:cNvPr id="12" name="Rectangle 11">
            <a:extLst>
              <a:ext uri="{FF2B5EF4-FFF2-40B4-BE49-F238E27FC236}">
                <a16:creationId xmlns:a16="http://schemas.microsoft.com/office/drawing/2014/main" id="{59405C60-967A-4C3B-9687-6070BE947B9B}"/>
              </a:ext>
            </a:extLst>
          </p:cNvPr>
          <p:cNvSpPr/>
          <p:nvPr/>
        </p:nvSpPr>
        <p:spPr>
          <a:xfrm>
            <a:off x="3075276" y="3068992"/>
            <a:ext cx="1578430" cy="56394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100" dirty="0"/>
              <a:t>Loading Data inro Python Jupyter Notebook</a:t>
            </a:r>
            <a:endParaRPr lang="en-US" sz="1100" dirty="0"/>
          </a:p>
        </p:txBody>
      </p:sp>
      <p:sp>
        <p:nvSpPr>
          <p:cNvPr id="15" name="Rectangle 14">
            <a:extLst>
              <a:ext uri="{FF2B5EF4-FFF2-40B4-BE49-F238E27FC236}">
                <a16:creationId xmlns:a16="http://schemas.microsoft.com/office/drawing/2014/main" id="{F91EFAB9-8EAF-4FAD-B6F6-934FD1C5A393}"/>
              </a:ext>
            </a:extLst>
          </p:cNvPr>
          <p:cNvSpPr/>
          <p:nvPr/>
        </p:nvSpPr>
        <p:spPr>
          <a:xfrm>
            <a:off x="5281533" y="3067132"/>
            <a:ext cx="2031742" cy="54165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100" dirty="0"/>
              <a:t>TSV into Pandas Dataframe</a:t>
            </a:r>
            <a:endParaRPr lang="en-US" sz="1100" dirty="0"/>
          </a:p>
        </p:txBody>
      </p:sp>
      <p:sp>
        <p:nvSpPr>
          <p:cNvPr id="16" name="Arrow: Right 15">
            <a:extLst>
              <a:ext uri="{FF2B5EF4-FFF2-40B4-BE49-F238E27FC236}">
                <a16:creationId xmlns:a16="http://schemas.microsoft.com/office/drawing/2014/main" id="{63ACF062-858F-FC3B-BCAC-BEDDEF638A8B}"/>
              </a:ext>
            </a:extLst>
          </p:cNvPr>
          <p:cNvSpPr/>
          <p:nvPr/>
        </p:nvSpPr>
        <p:spPr>
          <a:xfrm>
            <a:off x="2613062" y="3235010"/>
            <a:ext cx="438541" cy="23191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9F993F8-7A97-7FA3-A41E-8801A49D7BC0}"/>
              </a:ext>
            </a:extLst>
          </p:cNvPr>
          <p:cNvSpPr/>
          <p:nvPr/>
        </p:nvSpPr>
        <p:spPr>
          <a:xfrm>
            <a:off x="4703396" y="3263850"/>
            <a:ext cx="492966" cy="22659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32" name="Picture 8" descr="The Python Logo | Python Software Foundation">
            <a:extLst>
              <a:ext uri="{FF2B5EF4-FFF2-40B4-BE49-F238E27FC236}">
                <a16:creationId xmlns:a16="http://schemas.microsoft.com/office/drawing/2014/main" id="{804DCEC6-504A-BF62-D147-7062086F9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9851" y="3658177"/>
            <a:ext cx="1578431" cy="5302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1474FF-6FC3-2A12-849A-5E517ED34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6416" y="3571598"/>
            <a:ext cx="492967" cy="5735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5BAE6A8-00C1-2296-1658-A209BA4C9D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330" y="3710172"/>
            <a:ext cx="933134" cy="37801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780D9E0-0809-17E3-3A14-B5C0A1995AAF}"/>
              </a:ext>
            </a:extLst>
          </p:cNvPr>
          <p:cNvSpPr/>
          <p:nvPr/>
        </p:nvSpPr>
        <p:spPr>
          <a:xfrm>
            <a:off x="7365690" y="2144062"/>
            <a:ext cx="4285536" cy="2028513"/>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BD321D2-BCD4-14EC-F017-508061730959}"/>
              </a:ext>
            </a:extLst>
          </p:cNvPr>
          <p:cNvSpPr/>
          <p:nvPr/>
        </p:nvSpPr>
        <p:spPr>
          <a:xfrm>
            <a:off x="7365690" y="2124051"/>
            <a:ext cx="4285536" cy="3634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600" dirty="0"/>
              <a:t>2. Data Wrangling</a:t>
            </a:r>
            <a:endParaRPr lang="en-US" sz="1600" dirty="0"/>
          </a:p>
        </p:txBody>
      </p:sp>
      <p:sp>
        <p:nvSpPr>
          <p:cNvPr id="20" name="Rectangle 19">
            <a:extLst>
              <a:ext uri="{FF2B5EF4-FFF2-40B4-BE49-F238E27FC236}">
                <a16:creationId xmlns:a16="http://schemas.microsoft.com/office/drawing/2014/main" id="{FC45A2E1-0178-85DB-CC9E-348FE6D1FDDF}"/>
              </a:ext>
            </a:extLst>
          </p:cNvPr>
          <p:cNvSpPr/>
          <p:nvPr/>
        </p:nvSpPr>
        <p:spPr>
          <a:xfrm>
            <a:off x="7415430" y="3628666"/>
            <a:ext cx="727885" cy="43752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100" b="0" i="0" dirty="0">
                <a:effectLst/>
                <a:latin typeface="-apple-system"/>
              </a:rPr>
              <a:t>326,834 </a:t>
            </a:r>
          </a:p>
          <a:p>
            <a:pPr algn="ctr"/>
            <a:r>
              <a:rPr lang="en-US" sz="1100" b="0" i="0" dirty="0">
                <a:effectLst/>
                <a:latin typeface="-apple-system"/>
              </a:rPr>
              <a:t>Peptides</a:t>
            </a:r>
            <a:endParaRPr lang="en-US" sz="1100" dirty="0"/>
          </a:p>
        </p:txBody>
      </p:sp>
      <p:sp>
        <p:nvSpPr>
          <p:cNvPr id="21" name="Rectangle 20">
            <a:extLst>
              <a:ext uri="{FF2B5EF4-FFF2-40B4-BE49-F238E27FC236}">
                <a16:creationId xmlns:a16="http://schemas.microsoft.com/office/drawing/2014/main" id="{7F0BF516-AEB3-3714-1717-43C618636D1A}"/>
              </a:ext>
            </a:extLst>
          </p:cNvPr>
          <p:cNvSpPr/>
          <p:nvPr/>
        </p:nvSpPr>
        <p:spPr>
          <a:xfrm>
            <a:off x="7415430" y="3000404"/>
            <a:ext cx="1699969" cy="43752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100" dirty="0"/>
              <a:t>Eliminating Duplicates</a:t>
            </a:r>
            <a:endParaRPr lang="en-US" sz="1100" dirty="0"/>
          </a:p>
        </p:txBody>
      </p:sp>
      <p:sp>
        <p:nvSpPr>
          <p:cNvPr id="22" name="Rectangle 21">
            <a:extLst>
              <a:ext uri="{FF2B5EF4-FFF2-40B4-BE49-F238E27FC236}">
                <a16:creationId xmlns:a16="http://schemas.microsoft.com/office/drawing/2014/main" id="{36AC303C-570F-6F99-1674-E8FE43238F71}"/>
              </a:ext>
            </a:extLst>
          </p:cNvPr>
          <p:cNvSpPr/>
          <p:nvPr/>
        </p:nvSpPr>
        <p:spPr>
          <a:xfrm>
            <a:off x="8592911" y="3657222"/>
            <a:ext cx="902809" cy="3634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100" b="0" i="0" dirty="0">
                <a:effectLst/>
                <a:latin typeface="-apple-system"/>
              </a:rPr>
              <a:t>52,079  </a:t>
            </a:r>
          </a:p>
          <a:p>
            <a:pPr algn="ctr"/>
            <a:r>
              <a:rPr lang="en-US" sz="1100" b="0" i="0" dirty="0">
                <a:effectLst/>
                <a:latin typeface="-apple-system"/>
              </a:rPr>
              <a:t>Peptides</a:t>
            </a:r>
            <a:endParaRPr lang="en-US" sz="1100" dirty="0"/>
          </a:p>
        </p:txBody>
      </p:sp>
      <p:cxnSp>
        <p:nvCxnSpPr>
          <p:cNvPr id="24" name="Straight Arrow Connector 23">
            <a:extLst>
              <a:ext uri="{FF2B5EF4-FFF2-40B4-BE49-F238E27FC236}">
                <a16:creationId xmlns:a16="http://schemas.microsoft.com/office/drawing/2014/main" id="{4C9091E2-E028-4485-FA4C-B1C2A7C3F4AC}"/>
              </a:ext>
            </a:extLst>
          </p:cNvPr>
          <p:cNvCxnSpPr>
            <a:cxnSpLocks/>
          </p:cNvCxnSpPr>
          <p:nvPr/>
        </p:nvCxnSpPr>
        <p:spPr>
          <a:xfrm>
            <a:off x="8210638" y="3847427"/>
            <a:ext cx="329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Arrow: Right 24">
            <a:extLst>
              <a:ext uri="{FF2B5EF4-FFF2-40B4-BE49-F238E27FC236}">
                <a16:creationId xmlns:a16="http://schemas.microsoft.com/office/drawing/2014/main" id="{850927DD-C50C-D77C-4CDE-FEFB4EA7C052}"/>
              </a:ext>
            </a:extLst>
          </p:cNvPr>
          <p:cNvSpPr/>
          <p:nvPr/>
        </p:nvSpPr>
        <p:spPr>
          <a:xfrm>
            <a:off x="9184808" y="2977015"/>
            <a:ext cx="401762" cy="29120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5435ABD-119D-946C-BD13-32953388B8B5}"/>
              </a:ext>
            </a:extLst>
          </p:cNvPr>
          <p:cNvSpPr/>
          <p:nvPr/>
        </p:nvSpPr>
        <p:spPr>
          <a:xfrm>
            <a:off x="9629412" y="2541647"/>
            <a:ext cx="1602723" cy="76635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100" dirty="0"/>
              <a:t>Filter Dataframe to Sequence , Proteins,   Modifications</a:t>
            </a:r>
            <a:endParaRPr lang="en-US" sz="1100" dirty="0"/>
          </a:p>
        </p:txBody>
      </p:sp>
      <p:pic>
        <p:nvPicPr>
          <p:cNvPr id="28" name="Picture 27">
            <a:extLst>
              <a:ext uri="{FF2B5EF4-FFF2-40B4-BE49-F238E27FC236}">
                <a16:creationId xmlns:a16="http://schemas.microsoft.com/office/drawing/2014/main" id="{6037DC3E-04AD-9F80-AB75-1777E5664CF5}"/>
              </a:ext>
            </a:extLst>
          </p:cNvPr>
          <p:cNvPicPr>
            <a:picLocks noChangeAspect="1"/>
          </p:cNvPicPr>
          <p:nvPr/>
        </p:nvPicPr>
        <p:blipFill>
          <a:blip r:embed="rId8"/>
          <a:stretch>
            <a:fillRect/>
          </a:stretch>
        </p:blipFill>
        <p:spPr>
          <a:xfrm>
            <a:off x="9568901" y="3466922"/>
            <a:ext cx="2013499" cy="599265"/>
          </a:xfrm>
          <a:prstGeom prst="rect">
            <a:avLst/>
          </a:prstGeom>
        </p:spPr>
      </p:pic>
      <p:sp>
        <p:nvSpPr>
          <p:cNvPr id="30" name="Rectangle 29">
            <a:extLst>
              <a:ext uri="{FF2B5EF4-FFF2-40B4-BE49-F238E27FC236}">
                <a16:creationId xmlns:a16="http://schemas.microsoft.com/office/drawing/2014/main" id="{EB302B1D-8EBF-35A1-CD4A-D99A0D5EA507}"/>
              </a:ext>
            </a:extLst>
          </p:cNvPr>
          <p:cNvSpPr/>
          <p:nvPr/>
        </p:nvSpPr>
        <p:spPr>
          <a:xfrm>
            <a:off x="7026097" y="4994061"/>
            <a:ext cx="4285536" cy="1659294"/>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DC2BC45-F864-1D30-81F3-4DDBEAAF7918}"/>
              </a:ext>
            </a:extLst>
          </p:cNvPr>
          <p:cNvSpPr/>
          <p:nvPr/>
        </p:nvSpPr>
        <p:spPr>
          <a:xfrm>
            <a:off x="7026097" y="4968835"/>
            <a:ext cx="4285536" cy="2670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sz="1600" dirty="0"/>
              <a:t>3. Uniprot Dataset</a:t>
            </a:r>
            <a:endParaRPr lang="en-US" sz="1600" dirty="0"/>
          </a:p>
        </p:txBody>
      </p:sp>
      <p:sp>
        <p:nvSpPr>
          <p:cNvPr id="32" name="Rectangle 31">
            <a:extLst>
              <a:ext uri="{FF2B5EF4-FFF2-40B4-BE49-F238E27FC236}">
                <a16:creationId xmlns:a16="http://schemas.microsoft.com/office/drawing/2014/main" id="{8CD1EAF1-30E9-9AAC-1D30-895BDC61DEAC}"/>
              </a:ext>
            </a:extLst>
          </p:cNvPr>
          <p:cNvSpPr/>
          <p:nvPr/>
        </p:nvSpPr>
        <p:spPr>
          <a:xfrm>
            <a:off x="8461204" y="5330159"/>
            <a:ext cx="2770931" cy="36512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sz="1100" dirty="0"/>
              <a:t>Extracting &amp; Adding Uniprot ID and Protein Sequences to Dataframe</a:t>
            </a:r>
            <a:endParaRPr lang="en-US" sz="1100" dirty="0"/>
          </a:p>
        </p:txBody>
      </p:sp>
      <p:pic>
        <p:nvPicPr>
          <p:cNvPr id="1038" name="Picture 14" descr="Retrieve/ID mapping | UniProt">
            <a:extLst>
              <a:ext uri="{FF2B5EF4-FFF2-40B4-BE49-F238E27FC236}">
                <a16:creationId xmlns:a16="http://schemas.microsoft.com/office/drawing/2014/main" id="{BF3404F6-3E83-95D0-4EA3-8728F942A9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85594" y="5287048"/>
            <a:ext cx="1025044" cy="46929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28397D18-44B5-3AD8-32D0-1A8620C05A33}"/>
              </a:ext>
            </a:extLst>
          </p:cNvPr>
          <p:cNvPicPr>
            <a:picLocks noChangeAspect="1"/>
          </p:cNvPicPr>
          <p:nvPr/>
        </p:nvPicPr>
        <p:blipFill>
          <a:blip r:embed="rId10"/>
          <a:stretch>
            <a:fillRect/>
          </a:stretch>
        </p:blipFill>
        <p:spPr>
          <a:xfrm>
            <a:off x="7370756" y="5838468"/>
            <a:ext cx="1265612" cy="662195"/>
          </a:xfrm>
          <a:prstGeom prst="rect">
            <a:avLst/>
          </a:prstGeom>
        </p:spPr>
      </p:pic>
      <p:pic>
        <p:nvPicPr>
          <p:cNvPr id="38" name="Picture 37">
            <a:extLst>
              <a:ext uri="{FF2B5EF4-FFF2-40B4-BE49-F238E27FC236}">
                <a16:creationId xmlns:a16="http://schemas.microsoft.com/office/drawing/2014/main" id="{C986D8FC-D564-01E6-C54B-E24AEB4FC254}"/>
              </a:ext>
            </a:extLst>
          </p:cNvPr>
          <p:cNvPicPr>
            <a:picLocks noChangeAspect="1"/>
          </p:cNvPicPr>
          <p:nvPr/>
        </p:nvPicPr>
        <p:blipFill>
          <a:blip r:embed="rId11"/>
          <a:stretch>
            <a:fillRect/>
          </a:stretch>
        </p:blipFill>
        <p:spPr>
          <a:xfrm>
            <a:off x="8799747" y="5795724"/>
            <a:ext cx="2305875" cy="560625"/>
          </a:xfrm>
          <a:prstGeom prst="rect">
            <a:avLst/>
          </a:prstGeom>
        </p:spPr>
      </p:pic>
      <p:sp>
        <p:nvSpPr>
          <p:cNvPr id="39" name="Rectangle 38">
            <a:extLst>
              <a:ext uri="{FF2B5EF4-FFF2-40B4-BE49-F238E27FC236}">
                <a16:creationId xmlns:a16="http://schemas.microsoft.com/office/drawing/2014/main" id="{93FA07D5-608B-1B1E-38DB-38C625160B4B}"/>
              </a:ext>
            </a:extLst>
          </p:cNvPr>
          <p:cNvSpPr/>
          <p:nvPr/>
        </p:nvSpPr>
        <p:spPr>
          <a:xfrm>
            <a:off x="157316" y="5406990"/>
            <a:ext cx="6618215" cy="13892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BCF8437-C2B8-AFAE-1284-84C465AD951C}"/>
              </a:ext>
            </a:extLst>
          </p:cNvPr>
          <p:cNvSpPr/>
          <p:nvPr/>
        </p:nvSpPr>
        <p:spPr>
          <a:xfrm>
            <a:off x="166606" y="5401385"/>
            <a:ext cx="6608925" cy="2384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4. Sorting Cleavage Labels </a:t>
            </a:r>
            <a:endParaRPr lang="en-US" sz="1600" dirty="0"/>
          </a:p>
        </p:txBody>
      </p:sp>
      <p:pic>
        <p:nvPicPr>
          <p:cNvPr id="44" name="Picture 43">
            <a:extLst>
              <a:ext uri="{FF2B5EF4-FFF2-40B4-BE49-F238E27FC236}">
                <a16:creationId xmlns:a16="http://schemas.microsoft.com/office/drawing/2014/main" id="{7BB820D4-3746-94F8-E847-B314E71730FA}"/>
              </a:ext>
            </a:extLst>
          </p:cNvPr>
          <p:cNvPicPr>
            <a:picLocks noChangeAspect="1"/>
          </p:cNvPicPr>
          <p:nvPr/>
        </p:nvPicPr>
        <p:blipFill>
          <a:blip r:embed="rId12"/>
          <a:stretch>
            <a:fillRect/>
          </a:stretch>
        </p:blipFill>
        <p:spPr>
          <a:xfrm>
            <a:off x="256812" y="5784323"/>
            <a:ext cx="4625473" cy="810633"/>
          </a:xfrm>
          <a:prstGeom prst="rect">
            <a:avLst/>
          </a:prstGeom>
        </p:spPr>
      </p:pic>
      <p:sp>
        <p:nvSpPr>
          <p:cNvPr id="45" name="Rectangle 44">
            <a:extLst>
              <a:ext uri="{FF2B5EF4-FFF2-40B4-BE49-F238E27FC236}">
                <a16:creationId xmlns:a16="http://schemas.microsoft.com/office/drawing/2014/main" id="{9F838360-543B-1F26-C6AF-808C28980320}"/>
              </a:ext>
            </a:extLst>
          </p:cNvPr>
          <p:cNvSpPr/>
          <p:nvPr/>
        </p:nvSpPr>
        <p:spPr>
          <a:xfrm>
            <a:off x="5013255" y="5817665"/>
            <a:ext cx="1642680" cy="756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Cleaved Correctly =1</a:t>
            </a:r>
          </a:p>
          <a:p>
            <a:pPr algn="ctr"/>
            <a:r>
              <a:rPr lang="en-GB" sz="1100" dirty="0"/>
              <a:t>Missed Cleavage =0</a:t>
            </a:r>
            <a:endParaRPr lang="en-US" sz="1100" dirty="0"/>
          </a:p>
        </p:txBody>
      </p:sp>
      <p:sp>
        <p:nvSpPr>
          <p:cNvPr id="46" name="Arrow: Bent-Up 45">
            <a:extLst>
              <a:ext uri="{FF2B5EF4-FFF2-40B4-BE49-F238E27FC236}">
                <a16:creationId xmlns:a16="http://schemas.microsoft.com/office/drawing/2014/main" id="{50E7845C-E584-C0E8-2CB4-EF467C54BDA8}"/>
              </a:ext>
            </a:extLst>
          </p:cNvPr>
          <p:cNvSpPr/>
          <p:nvPr/>
        </p:nvSpPr>
        <p:spPr>
          <a:xfrm>
            <a:off x="8123384" y="4207633"/>
            <a:ext cx="676363" cy="461127"/>
          </a:xfrm>
          <a:prstGeom prst="bent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02C8EBCF-5F58-6989-2925-66618A69758F}"/>
              </a:ext>
            </a:extLst>
          </p:cNvPr>
          <p:cNvSpPr/>
          <p:nvPr/>
        </p:nvSpPr>
        <p:spPr>
          <a:xfrm>
            <a:off x="11471130" y="4225108"/>
            <a:ext cx="112342" cy="25592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1" name="Arrow: Left 1050">
            <a:extLst>
              <a:ext uri="{FF2B5EF4-FFF2-40B4-BE49-F238E27FC236}">
                <a16:creationId xmlns:a16="http://schemas.microsoft.com/office/drawing/2014/main" id="{22808376-6087-F0D2-F959-E7BAE688FBF9}"/>
              </a:ext>
            </a:extLst>
          </p:cNvPr>
          <p:cNvSpPr/>
          <p:nvPr/>
        </p:nvSpPr>
        <p:spPr>
          <a:xfrm>
            <a:off x="6835239" y="6673140"/>
            <a:ext cx="4747161" cy="171892"/>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2" name="Arrow: Left 1051">
            <a:extLst>
              <a:ext uri="{FF2B5EF4-FFF2-40B4-BE49-F238E27FC236}">
                <a16:creationId xmlns:a16="http://schemas.microsoft.com/office/drawing/2014/main" id="{A3FE7CA3-16FE-B93F-F771-2525A8BB1FDF}"/>
              </a:ext>
            </a:extLst>
          </p:cNvPr>
          <p:cNvSpPr/>
          <p:nvPr/>
        </p:nvSpPr>
        <p:spPr>
          <a:xfrm>
            <a:off x="6769955" y="5959180"/>
            <a:ext cx="239192" cy="171892"/>
          </a:xfrm>
          <a:prstGeom prst="lef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35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030"/>
                                        </p:tgtEl>
                                        <p:attrNameLst>
                                          <p:attrName>style.visibility</p:attrName>
                                        </p:attrNameLst>
                                      </p:cBhvr>
                                      <p:to>
                                        <p:strVal val="visible"/>
                                      </p:to>
                                    </p:set>
                                    <p:animEffect transition="in" filter="wipe(down)">
                                      <p:cBhvr>
                                        <p:cTn id="39" dur="580">
                                          <p:stCondLst>
                                            <p:cond delay="0"/>
                                          </p:stCondLst>
                                        </p:cTn>
                                        <p:tgtEl>
                                          <p:spTgt spid="1030"/>
                                        </p:tgtEl>
                                      </p:cBhvr>
                                    </p:animEffect>
                                    <p:anim calcmode="lin" valueType="num">
                                      <p:cBhvr>
                                        <p:cTn id="40" dur="1822" tmFilter="0,0; 0.14,0.36; 0.43,0.73; 0.71,0.91; 1.0,1.0">
                                          <p:stCondLst>
                                            <p:cond delay="0"/>
                                          </p:stCondLst>
                                        </p:cTn>
                                        <p:tgtEl>
                                          <p:spTgt spid="103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3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3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3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30"/>
                                        </p:tgtEl>
                                        <p:attrNameLst>
                                          <p:attrName>ppt_y</p:attrName>
                                        </p:attrNameLst>
                                      </p:cBhvr>
                                      <p:tavLst>
                                        <p:tav tm="0" fmla="#ppt_y-sin(pi*$)/81">
                                          <p:val>
                                            <p:fltVal val="0"/>
                                          </p:val>
                                        </p:tav>
                                        <p:tav tm="100000">
                                          <p:val>
                                            <p:fltVal val="1"/>
                                          </p:val>
                                        </p:tav>
                                      </p:tavLst>
                                    </p:anim>
                                    <p:animScale>
                                      <p:cBhvr>
                                        <p:cTn id="45" dur="26">
                                          <p:stCondLst>
                                            <p:cond delay="650"/>
                                          </p:stCondLst>
                                        </p:cTn>
                                        <p:tgtEl>
                                          <p:spTgt spid="1030"/>
                                        </p:tgtEl>
                                      </p:cBhvr>
                                      <p:to x="100000" y="60000"/>
                                    </p:animScale>
                                    <p:animScale>
                                      <p:cBhvr>
                                        <p:cTn id="46" dur="166" decel="50000">
                                          <p:stCondLst>
                                            <p:cond delay="676"/>
                                          </p:stCondLst>
                                        </p:cTn>
                                        <p:tgtEl>
                                          <p:spTgt spid="1030"/>
                                        </p:tgtEl>
                                      </p:cBhvr>
                                      <p:to x="100000" y="100000"/>
                                    </p:animScale>
                                    <p:animScale>
                                      <p:cBhvr>
                                        <p:cTn id="47" dur="26">
                                          <p:stCondLst>
                                            <p:cond delay="1312"/>
                                          </p:stCondLst>
                                        </p:cTn>
                                        <p:tgtEl>
                                          <p:spTgt spid="1030"/>
                                        </p:tgtEl>
                                      </p:cBhvr>
                                      <p:to x="100000" y="80000"/>
                                    </p:animScale>
                                    <p:animScale>
                                      <p:cBhvr>
                                        <p:cTn id="48" dur="166" decel="50000">
                                          <p:stCondLst>
                                            <p:cond delay="1338"/>
                                          </p:stCondLst>
                                        </p:cTn>
                                        <p:tgtEl>
                                          <p:spTgt spid="1030"/>
                                        </p:tgtEl>
                                      </p:cBhvr>
                                      <p:to x="100000" y="100000"/>
                                    </p:animScale>
                                    <p:animScale>
                                      <p:cBhvr>
                                        <p:cTn id="49" dur="26">
                                          <p:stCondLst>
                                            <p:cond delay="1642"/>
                                          </p:stCondLst>
                                        </p:cTn>
                                        <p:tgtEl>
                                          <p:spTgt spid="1030"/>
                                        </p:tgtEl>
                                      </p:cBhvr>
                                      <p:to x="100000" y="90000"/>
                                    </p:animScale>
                                    <p:animScale>
                                      <p:cBhvr>
                                        <p:cTn id="50" dur="166" decel="50000">
                                          <p:stCondLst>
                                            <p:cond delay="1668"/>
                                          </p:stCondLst>
                                        </p:cTn>
                                        <p:tgtEl>
                                          <p:spTgt spid="1030"/>
                                        </p:tgtEl>
                                      </p:cBhvr>
                                      <p:to x="100000" y="100000"/>
                                    </p:animScale>
                                    <p:animScale>
                                      <p:cBhvr>
                                        <p:cTn id="51" dur="26">
                                          <p:stCondLst>
                                            <p:cond delay="1808"/>
                                          </p:stCondLst>
                                        </p:cTn>
                                        <p:tgtEl>
                                          <p:spTgt spid="1030"/>
                                        </p:tgtEl>
                                      </p:cBhvr>
                                      <p:to x="100000" y="95000"/>
                                    </p:animScale>
                                    <p:animScale>
                                      <p:cBhvr>
                                        <p:cTn id="52" dur="166" decel="50000">
                                          <p:stCondLst>
                                            <p:cond delay="1834"/>
                                          </p:stCondLst>
                                        </p:cTn>
                                        <p:tgtEl>
                                          <p:spTgt spid="1030"/>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1032"/>
                                        </p:tgtEl>
                                        <p:attrNameLst>
                                          <p:attrName>style.visibility</p:attrName>
                                        </p:attrNameLst>
                                      </p:cBhvr>
                                      <p:to>
                                        <p:strVal val="visible"/>
                                      </p:to>
                                    </p:set>
                                    <p:animEffect transition="in" filter="wipe(down)">
                                      <p:cBhvr>
                                        <p:cTn id="87" dur="580">
                                          <p:stCondLst>
                                            <p:cond delay="0"/>
                                          </p:stCondLst>
                                        </p:cTn>
                                        <p:tgtEl>
                                          <p:spTgt spid="1032"/>
                                        </p:tgtEl>
                                      </p:cBhvr>
                                    </p:animEffect>
                                    <p:anim calcmode="lin" valueType="num">
                                      <p:cBhvr>
                                        <p:cTn id="88" dur="1822" tmFilter="0,0; 0.14,0.36; 0.43,0.73; 0.71,0.91; 1.0,1.0">
                                          <p:stCondLst>
                                            <p:cond delay="0"/>
                                          </p:stCondLst>
                                        </p:cTn>
                                        <p:tgtEl>
                                          <p:spTgt spid="1032"/>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32"/>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32"/>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32"/>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32"/>
                                        </p:tgtEl>
                                        <p:attrNameLst>
                                          <p:attrName>ppt_y</p:attrName>
                                        </p:attrNameLst>
                                      </p:cBhvr>
                                      <p:tavLst>
                                        <p:tav tm="0" fmla="#ppt_y-sin(pi*$)/81">
                                          <p:val>
                                            <p:fltVal val="0"/>
                                          </p:val>
                                        </p:tav>
                                        <p:tav tm="100000">
                                          <p:val>
                                            <p:fltVal val="1"/>
                                          </p:val>
                                        </p:tav>
                                      </p:tavLst>
                                    </p:anim>
                                    <p:animScale>
                                      <p:cBhvr>
                                        <p:cTn id="93" dur="26">
                                          <p:stCondLst>
                                            <p:cond delay="650"/>
                                          </p:stCondLst>
                                        </p:cTn>
                                        <p:tgtEl>
                                          <p:spTgt spid="1032"/>
                                        </p:tgtEl>
                                      </p:cBhvr>
                                      <p:to x="100000" y="60000"/>
                                    </p:animScale>
                                    <p:animScale>
                                      <p:cBhvr>
                                        <p:cTn id="94" dur="166" decel="50000">
                                          <p:stCondLst>
                                            <p:cond delay="676"/>
                                          </p:stCondLst>
                                        </p:cTn>
                                        <p:tgtEl>
                                          <p:spTgt spid="1032"/>
                                        </p:tgtEl>
                                      </p:cBhvr>
                                      <p:to x="100000" y="100000"/>
                                    </p:animScale>
                                    <p:animScale>
                                      <p:cBhvr>
                                        <p:cTn id="95" dur="26">
                                          <p:stCondLst>
                                            <p:cond delay="1312"/>
                                          </p:stCondLst>
                                        </p:cTn>
                                        <p:tgtEl>
                                          <p:spTgt spid="1032"/>
                                        </p:tgtEl>
                                      </p:cBhvr>
                                      <p:to x="100000" y="80000"/>
                                    </p:animScale>
                                    <p:animScale>
                                      <p:cBhvr>
                                        <p:cTn id="96" dur="166" decel="50000">
                                          <p:stCondLst>
                                            <p:cond delay="1338"/>
                                          </p:stCondLst>
                                        </p:cTn>
                                        <p:tgtEl>
                                          <p:spTgt spid="1032"/>
                                        </p:tgtEl>
                                      </p:cBhvr>
                                      <p:to x="100000" y="100000"/>
                                    </p:animScale>
                                    <p:animScale>
                                      <p:cBhvr>
                                        <p:cTn id="97" dur="26">
                                          <p:stCondLst>
                                            <p:cond delay="1642"/>
                                          </p:stCondLst>
                                        </p:cTn>
                                        <p:tgtEl>
                                          <p:spTgt spid="1032"/>
                                        </p:tgtEl>
                                      </p:cBhvr>
                                      <p:to x="100000" y="90000"/>
                                    </p:animScale>
                                    <p:animScale>
                                      <p:cBhvr>
                                        <p:cTn id="98" dur="166" decel="50000">
                                          <p:stCondLst>
                                            <p:cond delay="1668"/>
                                          </p:stCondLst>
                                        </p:cTn>
                                        <p:tgtEl>
                                          <p:spTgt spid="1032"/>
                                        </p:tgtEl>
                                      </p:cBhvr>
                                      <p:to x="100000" y="100000"/>
                                    </p:animScale>
                                    <p:animScale>
                                      <p:cBhvr>
                                        <p:cTn id="99" dur="26">
                                          <p:stCondLst>
                                            <p:cond delay="1808"/>
                                          </p:stCondLst>
                                        </p:cTn>
                                        <p:tgtEl>
                                          <p:spTgt spid="1032"/>
                                        </p:tgtEl>
                                      </p:cBhvr>
                                      <p:to x="100000" y="95000"/>
                                    </p:animScale>
                                    <p:animScale>
                                      <p:cBhvr>
                                        <p:cTn id="100" dur="166" decel="50000">
                                          <p:stCondLst>
                                            <p:cond delay="1834"/>
                                          </p:stCondLst>
                                        </p:cTn>
                                        <p:tgtEl>
                                          <p:spTgt spid="1032"/>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wipe(down)">
                                      <p:cBhvr>
                                        <p:cTn id="103" dur="580">
                                          <p:stCondLst>
                                            <p:cond delay="0"/>
                                          </p:stCondLst>
                                        </p:cTn>
                                        <p:tgtEl>
                                          <p:spTgt spid="16"/>
                                        </p:tgtEl>
                                      </p:cBhvr>
                                    </p:animEffect>
                                    <p:anim calcmode="lin" valueType="num">
                                      <p:cBhvr>
                                        <p:cTn id="10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9" dur="26">
                                          <p:stCondLst>
                                            <p:cond delay="650"/>
                                          </p:stCondLst>
                                        </p:cTn>
                                        <p:tgtEl>
                                          <p:spTgt spid="16"/>
                                        </p:tgtEl>
                                      </p:cBhvr>
                                      <p:to x="100000" y="60000"/>
                                    </p:animScale>
                                    <p:animScale>
                                      <p:cBhvr>
                                        <p:cTn id="110" dur="166" decel="50000">
                                          <p:stCondLst>
                                            <p:cond delay="676"/>
                                          </p:stCondLst>
                                        </p:cTn>
                                        <p:tgtEl>
                                          <p:spTgt spid="16"/>
                                        </p:tgtEl>
                                      </p:cBhvr>
                                      <p:to x="100000" y="100000"/>
                                    </p:animScale>
                                    <p:animScale>
                                      <p:cBhvr>
                                        <p:cTn id="111" dur="26">
                                          <p:stCondLst>
                                            <p:cond delay="1312"/>
                                          </p:stCondLst>
                                        </p:cTn>
                                        <p:tgtEl>
                                          <p:spTgt spid="16"/>
                                        </p:tgtEl>
                                      </p:cBhvr>
                                      <p:to x="100000" y="80000"/>
                                    </p:animScale>
                                    <p:animScale>
                                      <p:cBhvr>
                                        <p:cTn id="112" dur="166" decel="50000">
                                          <p:stCondLst>
                                            <p:cond delay="1338"/>
                                          </p:stCondLst>
                                        </p:cTn>
                                        <p:tgtEl>
                                          <p:spTgt spid="16"/>
                                        </p:tgtEl>
                                      </p:cBhvr>
                                      <p:to x="100000" y="100000"/>
                                    </p:animScale>
                                    <p:animScale>
                                      <p:cBhvr>
                                        <p:cTn id="113" dur="26">
                                          <p:stCondLst>
                                            <p:cond delay="1642"/>
                                          </p:stCondLst>
                                        </p:cTn>
                                        <p:tgtEl>
                                          <p:spTgt spid="16"/>
                                        </p:tgtEl>
                                      </p:cBhvr>
                                      <p:to x="100000" y="90000"/>
                                    </p:animScale>
                                    <p:animScale>
                                      <p:cBhvr>
                                        <p:cTn id="114" dur="166" decel="50000">
                                          <p:stCondLst>
                                            <p:cond delay="1668"/>
                                          </p:stCondLst>
                                        </p:cTn>
                                        <p:tgtEl>
                                          <p:spTgt spid="16"/>
                                        </p:tgtEl>
                                      </p:cBhvr>
                                      <p:to x="100000" y="100000"/>
                                    </p:animScale>
                                    <p:animScale>
                                      <p:cBhvr>
                                        <p:cTn id="115" dur="26">
                                          <p:stCondLst>
                                            <p:cond delay="1808"/>
                                          </p:stCondLst>
                                        </p:cTn>
                                        <p:tgtEl>
                                          <p:spTgt spid="16"/>
                                        </p:tgtEl>
                                      </p:cBhvr>
                                      <p:to x="100000" y="95000"/>
                                    </p:animScale>
                                    <p:animScale>
                                      <p:cBhvr>
                                        <p:cTn id="116" dur="166" decel="50000">
                                          <p:stCondLst>
                                            <p:cond delay="1834"/>
                                          </p:stCondLst>
                                        </p:cTn>
                                        <p:tgtEl>
                                          <p:spTgt spid="16"/>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down)">
                                      <p:cBhvr>
                                        <p:cTn id="119" dur="580">
                                          <p:stCondLst>
                                            <p:cond delay="0"/>
                                          </p:stCondLst>
                                        </p:cTn>
                                        <p:tgtEl>
                                          <p:spTgt spid="12"/>
                                        </p:tgtEl>
                                      </p:cBhvr>
                                    </p:animEffect>
                                    <p:anim calcmode="lin" valueType="num">
                                      <p:cBhvr>
                                        <p:cTn id="12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25" dur="26">
                                          <p:stCondLst>
                                            <p:cond delay="650"/>
                                          </p:stCondLst>
                                        </p:cTn>
                                        <p:tgtEl>
                                          <p:spTgt spid="12"/>
                                        </p:tgtEl>
                                      </p:cBhvr>
                                      <p:to x="100000" y="60000"/>
                                    </p:animScale>
                                    <p:animScale>
                                      <p:cBhvr>
                                        <p:cTn id="126" dur="166" decel="50000">
                                          <p:stCondLst>
                                            <p:cond delay="676"/>
                                          </p:stCondLst>
                                        </p:cTn>
                                        <p:tgtEl>
                                          <p:spTgt spid="12"/>
                                        </p:tgtEl>
                                      </p:cBhvr>
                                      <p:to x="100000" y="100000"/>
                                    </p:animScale>
                                    <p:animScale>
                                      <p:cBhvr>
                                        <p:cTn id="127" dur="26">
                                          <p:stCondLst>
                                            <p:cond delay="1312"/>
                                          </p:stCondLst>
                                        </p:cTn>
                                        <p:tgtEl>
                                          <p:spTgt spid="12"/>
                                        </p:tgtEl>
                                      </p:cBhvr>
                                      <p:to x="100000" y="80000"/>
                                    </p:animScale>
                                    <p:animScale>
                                      <p:cBhvr>
                                        <p:cTn id="128" dur="166" decel="50000">
                                          <p:stCondLst>
                                            <p:cond delay="1338"/>
                                          </p:stCondLst>
                                        </p:cTn>
                                        <p:tgtEl>
                                          <p:spTgt spid="12"/>
                                        </p:tgtEl>
                                      </p:cBhvr>
                                      <p:to x="100000" y="100000"/>
                                    </p:animScale>
                                    <p:animScale>
                                      <p:cBhvr>
                                        <p:cTn id="129" dur="26">
                                          <p:stCondLst>
                                            <p:cond delay="1642"/>
                                          </p:stCondLst>
                                        </p:cTn>
                                        <p:tgtEl>
                                          <p:spTgt spid="12"/>
                                        </p:tgtEl>
                                      </p:cBhvr>
                                      <p:to x="100000" y="90000"/>
                                    </p:animScale>
                                    <p:animScale>
                                      <p:cBhvr>
                                        <p:cTn id="130" dur="166" decel="50000">
                                          <p:stCondLst>
                                            <p:cond delay="1668"/>
                                          </p:stCondLst>
                                        </p:cTn>
                                        <p:tgtEl>
                                          <p:spTgt spid="12"/>
                                        </p:tgtEl>
                                      </p:cBhvr>
                                      <p:to x="100000" y="100000"/>
                                    </p:animScale>
                                    <p:animScale>
                                      <p:cBhvr>
                                        <p:cTn id="131" dur="26">
                                          <p:stCondLst>
                                            <p:cond delay="1808"/>
                                          </p:stCondLst>
                                        </p:cTn>
                                        <p:tgtEl>
                                          <p:spTgt spid="12"/>
                                        </p:tgtEl>
                                      </p:cBhvr>
                                      <p:to x="100000" y="95000"/>
                                    </p:animScale>
                                    <p:animScale>
                                      <p:cBhvr>
                                        <p:cTn id="132" dur="166" decel="50000">
                                          <p:stCondLst>
                                            <p:cond delay="1834"/>
                                          </p:stCondLst>
                                        </p:cTn>
                                        <p:tgtEl>
                                          <p:spTgt spid="12"/>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034"/>
                                        </p:tgtEl>
                                        <p:attrNameLst>
                                          <p:attrName>style.visibility</p:attrName>
                                        </p:attrNameLst>
                                      </p:cBhvr>
                                      <p:to>
                                        <p:strVal val="visible"/>
                                      </p:to>
                                    </p:set>
                                    <p:animEffect transition="in" filter="wipe(down)">
                                      <p:cBhvr>
                                        <p:cTn id="135" dur="580">
                                          <p:stCondLst>
                                            <p:cond delay="0"/>
                                          </p:stCondLst>
                                        </p:cTn>
                                        <p:tgtEl>
                                          <p:spTgt spid="1034"/>
                                        </p:tgtEl>
                                      </p:cBhvr>
                                    </p:animEffect>
                                    <p:anim calcmode="lin" valueType="num">
                                      <p:cBhvr>
                                        <p:cTn id="136" dur="1822" tmFilter="0,0; 0.14,0.36; 0.43,0.73; 0.71,0.91; 1.0,1.0">
                                          <p:stCondLst>
                                            <p:cond delay="0"/>
                                          </p:stCondLst>
                                        </p:cTn>
                                        <p:tgtEl>
                                          <p:spTgt spid="1034"/>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034"/>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034"/>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034"/>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034"/>
                                        </p:tgtEl>
                                        <p:attrNameLst>
                                          <p:attrName>ppt_y</p:attrName>
                                        </p:attrNameLst>
                                      </p:cBhvr>
                                      <p:tavLst>
                                        <p:tav tm="0" fmla="#ppt_y-sin(pi*$)/81">
                                          <p:val>
                                            <p:fltVal val="0"/>
                                          </p:val>
                                        </p:tav>
                                        <p:tav tm="100000">
                                          <p:val>
                                            <p:fltVal val="1"/>
                                          </p:val>
                                        </p:tav>
                                      </p:tavLst>
                                    </p:anim>
                                    <p:animScale>
                                      <p:cBhvr>
                                        <p:cTn id="141" dur="26">
                                          <p:stCondLst>
                                            <p:cond delay="650"/>
                                          </p:stCondLst>
                                        </p:cTn>
                                        <p:tgtEl>
                                          <p:spTgt spid="1034"/>
                                        </p:tgtEl>
                                      </p:cBhvr>
                                      <p:to x="100000" y="60000"/>
                                    </p:animScale>
                                    <p:animScale>
                                      <p:cBhvr>
                                        <p:cTn id="142" dur="166" decel="50000">
                                          <p:stCondLst>
                                            <p:cond delay="676"/>
                                          </p:stCondLst>
                                        </p:cTn>
                                        <p:tgtEl>
                                          <p:spTgt spid="1034"/>
                                        </p:tgtEl>
                                      </p:cBhvr>
                                      <p:to x="100000" y="100000"/>
                                    </p:animScale>
                                    <p:animScale>
                                      <p:cBhvr>
                                        <p:cTn id="143" dur="26">
                                          <p:stCondLst>
                                            <p:cond delay="1312"/>
                                          </p:stCondLst>
                                        </p:cTn>
                                        <p:tgtEl>
                                          <p:spTgt spid="1034"/>
                                        </p:tgtEl>
                                      </p:cBhvr>
                                      <p:to x="100000" y="80000"/>
                                    </p:animScale>
                                    <p:animScale>
                                      <p:cBhvr>
                                        <p:cTn id="144" dur="166" decel="50000">
                                          <p:stCondLst>
                                            <p:cond delay="1338"/>
                                          </p:stCondLst>
                                        </p:cTn>
                                        <p:tgtEl>
                                          <p:spTgt spid="1034"/>
                                        </p:tgtEl>
                                      </p:cBhvr>
                                      <p:to x="100000" y="100000"/>
                                    </p:animScale>
                                    <p:animScale>
                                      <p:cBhvr>
                                        <p:cTn id="145" dur="26">
                                          <p:stCondLst>
                                            <p:cond delay="1642"/>
                                          </p:stCondLst>
                                        </p:cTn>
                                        <p:tgtEl>
                                          <p:spTgt spid="1034"/>
                                        </p:tgtEl>
                                      </p:cBhvr>
                                      <p:to x="100000" y="90000"/>
                                    </p:animScale>
                                    <p:animScale>
                                      <p:cBhvr>
                                        <p:cTn id="146" dur="166" decel="50000">
                                          <p:stCondLst>
                                            <p:cond delay="1668"/>
                                          </p:stCondLst>
                                        </p:cTn>
                                        <p:tgtEl>
                                          <p:spTgt spid="1034"/>
                                        </p:tgtEl>
                                      </p:cBhvr>
                                      <p:to x="100000" y="100000"/>
                                    </p:animScale>
                                    <p:animScale>
                                      <p:cBhvr>
                                        <p:cTn id="147" dur="26">
                                          <p:stCondLst>
                                            <p:cond delay="1808"/>
                                          </p:stCondLst>
                                        </p:cTn>
                                        <p:tgtEl>
                                          <p:spTgt spid="1034"/>
                                        </p:tgtEl>
                                      </p:cBhvr>
                                      <p:to x="100000" y="95000"/>
                                    </p:animScale>
                                    <p:animScale>
                                      <p:cBhvr>
                                        <p:cTn id="148" dur="166" decel="50000">
                                          <p:stCondLst>
                                            <p:cond delay="1834"/>
                                          </p:stCondLst>
                                        </p:cTn>
                                        <p:tgtEl>
                                          <p:spTgt spid="1034"/>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80">
                                          <p:stCondLst>
                                            <p:cond delay="0"/>
                                          </p:stCondLst>
                                        </p:cTn>
                                        <p:tgtEl>
                                          <p:spTgt spid="17"/>
                                        </p:tgtEl>
                                      </p:cBhvr>
                                    </p:animEffect>
                                    <p:anim calcmode="lin" valueType="num">
                                      <p:cBhvr>
                                        <p:cTn id="15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57" dur="26">
                                          <p:stCondLst>
                                            <p:cond delay="650"/>
                                          </p:stCondLst>
                                        </p:cTn>
                                        <p:tgtEl>
                                          <p:spTgt spid="17"/>
                                        </p:tgtEl>
                                      </p:cBhvr>
                                      <p:to x="100000" y="60000"/>
                                    </p:animScale>
                                    <p:animScale>
                                      <p:cBhvr>
                                        <p:cTn id="158" dur="166" decel="50000">
                                          <p:stCondLst>
                                            <p:cond delay="676"/>
                                          </p:stCondLst>
                                        </p:cTn>
                                        <p:tgtEl>
                                          <p:spTgt spid="17"/>
                                        </p:tgtEl>
                                      </p:cBhvr>
                                      <p:to x="100000" y="100000"/>
                                    </p:animScale>
                                    <p:animScale>
                                      <p:cBhvr>
                                        <p:cTn id="159" dur="26">
                                          <p:stCondLst>
                                            <p:cond delay="1312"/>
                                          </p:stCondLst>
                                        </p:cTn>
                                        <p:tgtEl>
                                          <p:spTgt spid="17"/>
                                        </p:tgtEl>
                                      </p:cBhvr>
                                      <p:to x="100000" y="80000"/>
                                    </p:animScale>
                                    <p:animScale>
                                      <p:cBhvr>
                                        <p:cTn id="160" dur="166" decel="50000">
                                          <p:stCondLst>
                                            <p:cond delay="1338"/>
                                          </p:stCondLst>
                                        </p:cTn>
                                        <p:tgtEl>
                                          <p:spTgt spid="17"/>
                                        </p:tgtEl>
                                      </p:cBhvr>
                                      <p:to x="100000" y="100000"/>
                                    </p:animScale>
                                    <p:animScale>
                                      <p:cBhvr>
                                        <p:cTn id="161" dur="26">
                                          <p:stCondLst>
                                            <p:cond delay="1642"/>
                                          </p:stCondLst>
                                        </p:cTn>
                                        <p:tgtEl>
                                          <p:spTgt spid="17"/>
                                        </p:tgtEl>
                                      </p:cBhvr>
                                      <p:to x="100000" y="90000"/>
                                    </p:animScale>
                                    <p:animScale>
                                      <p:cBhvr>
                                        <p:cTn id="162" dur="166" decel="50000">
                                          <p:stCondLst>
                                            <p:cond delay="1668"/>
                                          </p:stCondLst>
                                        </p:cTn>
                                        <p:tgtEl>
                                          <p:spTgt spid="17"/>
                                        </p:tgtEl>
                                      </p:cBhvr>
                                      <p:to x="100000" y="100000"/>
                                    </p:animScale>
                                    <p:animScale>
                                      <p:cBhvr>
                                        <p:cTn id="163" dur="26">
                                          <p:stCondLst>
                                            <p:cond delay="1808"/>
                                          </p:stCondLst>
                                        </p:cTn>
                                        <p:tgtEl>
                                          <p:spTgt spid="17"/>
                                        </p:tgtEl>
                                      </p:cBhvr>
                                      <p:to x="100000" y="95000"/>
                                    </p:animScale>
                                    <p:animScale>
                                      <p:cBhvr>
                                        <p:cTn id="164" dur="166" decel="50000">
                                          <p:stCondLst>
                                            <p:cond delay="1834"/>
                                          </p:stCondLst>
                                        </p:cTn>
                                        <p:tgtEl>
                                          <p:spTgt spid="17"/>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15"/>
                                        </p:tgtEl>
                                        <p:attrNameLst>
                                          <p:attrName>style.visibility</p:attrName>
                                        </p:attrNameLst>
                                      </p:cBhvr>
                                      <p:to>
                                        <p:strVal val="visible"/>
                                      </p:to>
                                    </p:set>
                                    <p:animEffect transition="in" filter="wipe(down)">
                                      <p:cBhvr>
                                        <p:cTn id="167" dur="580">
                                          <p:stCondLst>
                                            <p:cond delay="0"/>
                                          </p:stCondLst>
                                        </p:cTn>
                                        <p:tgtEl>
                                          <p:spTgt spid="15"/>
                                        </p:tgtEl>
                                      </p:cBhvr>
                                    </p:animEffect>
                                    <p:anim calcmode="lin" valueType="num">
                                      <p:cBhvr>
                                        <p:cTn id="16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73" dur="26">
                                          <p:stCondLst>
                                            <p:cond delay="650"/>
                                          </p:stCondLst>
                                        </p:cTn>
                                        <p:tgtEl>
                                          <p:spTgt spid="15"/>
                                        </p:tgtEl>
                                      </p:cBhvr>
                                      <p:to x="100000" y="60000"/>
                                    </p:animScale>
                                    <p:animScale>
                                      <p:cBhvr>
                                        <p:cTn id="174" dur="166" decel="50000">
                                          <p:stCondLst>
                                            <p:cond delay="676"/>
                                          </p:stCondLst>
                                        </p:cTn>
                                        <p:tgtEl>
                                          <p:spTgt spid="15"/>
                                        </p:tgtEl>
                                      </p:cBhvr>
                                      <p:to x="100000" y="100000"/>
                                    </p:animScale>
                                    <p:animScale>
                                      <p:cBhvr>
                                        <p:cTn id="175" dur="26">
                                          <p:stCondLst>
                                            <p:cond delay="1312"/>
                                          </p:stCondLst>
                                        </p:cTn>
                                        <p:tgtEl>
                                          <p:spTgt spid="15"/>
                                        </p:tgtEl>
                                      </p:cBhvr>
                                      <p:to x="100000" y="80000"/>
                                    </p:animScale>
                                    <p:animScale>
                                      <p:cBhvr>
                                        <p:cTn id="176" dur="166" decel="50000">
                                          <p:stCondLst>
                                            <p:cond delay="1338"/>
                                          </p:stCondLst>
                                        </p:cTn>
                                        <p:tgtEl>
                                          <p:spTgt spid="15"/>
                                        </p:tgtEl>
                                      </p:cBhvr>
                                      <p:to x="100000" y="100000"/>
                                    </p:animScale>
                                    <p:animScale>
                                      <p:cBhvr>
                                        <p:cTn id="177" dur="26">
                                          <p:stCondLst>
                                            <p:cond delay="1642"/>
                                          </p:stCondLst>
                                        </p:cTn>
                                        <p:tgtEl>
                                          <p:spTgt spid="15"/>
                                        </p:tgtEl>
                                      </p:cBhvr>
                                      <p:to x="100000" y="90000"/>
                                    </p:animScale>
                                    <p:animScale>
                                      <p:cBhvr>
                                        <p:cTn id="178" dur="166" decel="50000">
                                          <p:stCondLst>
                                            <p:cond delay="1668"/>
                                          </p:stCondLst>
                                        </p:cTn>
                                        <p:tgtEl>
                                          <p:spTgt spid="15"/>
                                        </p:tgtEl>
                                      </p:cBhvr>
                                      <p:to x="100000" y="100000"/>
                                    </p:animScale>
                                    <p:animScale>
                                      <p:cBhvr>
                                        <p:cTn id="179" dur="26">
                                          <p:stCondLst>
                                            <p:cond delay="1808"/>
                                          </p:stCondLst>
                                        </p:cTn>
                                        <p:tgtEl>
                                          <p:spTgt spid="15"/>
                                        </p:tgtEl>
                                      </p:cBhvr>
                                      <p:to x="100000" y="95000"/>
                                    </p:animScale>
                                    <p:animScale>
                                      <p:cBhvr>
                                        <p:cTn id="180" dur="166" decel="50000">
                                          <p:stCondLst>
                                            <p:cond delay="1834"/>
                                          </p:stCondLst>
                                        </p:cTn>
                                        <p:tgtEl>
                                          <p:spTgt spid="15"/>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036"/>
                                        </p:tgtEl>
                                        <p:attrNameLst>
                                          <p:attrName>style.visibility</p:attrName>
                                        </p:attrNameLst>
                                      </p:cBhvr>
                                      <p:to>
                                        <p:strVal val="visible"/>
                                      </p:to>
                                    </p:set>
                                    <p:animEffect transition="in" filter="wipe(down)">
                                      <p:cBhvr>
                                        <p:cTn id="183" dur="580">
                                          <p:stCondLst>
                                            <p:cond delay="0"/>
                                          </p:stCondLst>
                                        </p:cTn>
                                        <p:tgtEl>
                                          <p:spTgt spid="1036"/>
                                        </p:tgtEl>
                                      </p:cBhvr>
                                    </p:animEffect>
                                    <p:anim calcmode="lin" valueType="num">
                                      <p:cBhvr>
                                        <p:cTn id="184" dur="1822" tmFilter="0,0; 0.14,0.36; 0.43,0.73; 0.71,0.91; 1.0,1.0">
                                          <p:stCondLst>
                                            <p:cond delay="0"/>
                                          </p:stCondLst>
                                        </p:cTn>
                                        <p:tgtEl>
                                          <p:spTgt spid="1036"/>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036"/>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036"/>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036"/>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036"/>
                                        </p:tgtEl>
                                        <p:attrNameLst>
                                          <p:attrName>ppt_y</p:attrName>
                                        </p:attrNameLst>
                                      </p:cBhvr>
                                      <p:tavLst>
                                        <p:tav tm="0" fmla="#ppt_y-sin(pi*$)/81">
                                          <p:val>
                                            <p:fltVal val="0"/>
                                          </p:val>
                                        </p:tav>
                                        <p:tav tm="100000">
                                          <p:val>
                                            <p:fltVal val="1"/>
                                          </p:val>
                                        </p:tav>
                                      </p:tavLst>
                                    </p:anim>
                                    <p:animScale>
                                      <p:cBhvr>
                                        <p:cTn id="189" dur="26">
                                          <p:stCondLst>
                                            <p:cond delay="650"/>
                                          </p:stCondLst>
                                        </p:cTn>
                                        <p:tgtEl>
                                          <p:spTgt spid="1036"/>
                                        </p:tgtEl>
                                      </p:cBhvr>
                                      <p:to x="100000" y="60000"/>
                                    </p:animScale>
                                    <p:animScale>
                                      <p:cBhvr>
                                        <p:cTn id="190" dur="166" decel="50000">
                                          <p:stCondLst>
                                            <p:cond delay="676"/>
                                          </p:stCondLst>
                                        </p:cTn>
                                        <p:tgtEl>
                                          <p:spTgt spid="1036"/>
                                        </p:tgtEl>
                                      </p:cBhvr>
                                      <p:to x="100000" y="100000"/>
                                    </p:animScale>
                                    <p:animScale>
                                      <p:cBhvr>
                                        <p:cTn id="191" dur="26">
                                          <p:stCondLst>
                                            <p:cond delay="1312"/>
                                          </p:stCondLst>
                                        </p:cTn>
                                        <p:tgtEl>
                                          <p:spTgt spid="1036"/>
                                        </p:tgtEl>
                                      </p:cBhvr>
                                      <p:to x="100000" y="80000"/>
                                    </p:animScale>
                                    <p:animScale>
                                      <p:cBhvr>
                                        <p:cTn id="192" dur="166" decel="50000">
                                          <p:stCondLst>
                                            <p:cond delay="1338"/>
                                          </p:stCondLst>
                                        </p:cTn>
                                        <p:tgtEl>
                                          <p:spTgt spid="1036"/>
                                        </p:tgtEl>
                                      </p:cBhvr>
                                      <p:to x="100000" y="100000"/>
                                    </p:animScale>
                                    <p:animScale>
                                      <p:cBhvr>
                                        <p:cTn id="193" dur="26">
                                          <p:stCondLst>
                                            <p:cond delay="1642"/>
                                          </p:stCondLst>
                                        </p:cTn>
                                        <p:tgtEl>
                                          <p:spTgt spid="1036"/>
                                        </p:tgtEl>
                                      </p:cBhvr>
                                      <p:to x="100000" y="90000"/>
                                    </p:animScale>
                                    <p:animScale>
                                      <p:cBhvr>
                                        <p:cTn id="194" dur="166" decel="50000">
                                          <p:stCondLst>
                                            <p:cond delay="1668"/>
                                          </p:stCondLst>
                                        </p:cTn>
                                        <p:tgtEl>
                                          <p:spTgt spid="1036"/>
                                        </p:tgtEl>
                                      </p:cBhvr>
                                      <p:to x="100000" y="100000"/>
                                    </p:animScale>
                                    <p:animScale>
                                      <p:cBhvr>
                                        <p:cTn id="195" dur="26">
                                          <p:stCondLst>
                                            <p:cond delay="1808"/>
                                          </p:stCondLst>
                                        </p:cTn>
                                        <p:tgtEl>
                                          <p:spTgt spid="1036"/>
                                        </p:tgtEl>
                                      </p:cBhvr>
                                      <p:to x="100000" y="95000"/>
                                    </p:animScale>
                                    <p:animScale>
                                      <p:cBhvr>
                                        <p:cTn id="196" dur="166" decel="50000">
                                          <p:stCondLst>
                                            <p:cond delay="1834"/>
                                          </p:stCondLst>
                                        </p:cTn>
                                        <p:tgtEl>
                                          <p:spTgt spid="1036"/>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46"/>
                                        </p:tgtEl>
                                        <p:attrNameLst>
                                          <p:attrName>style.visibility</p:attrName>
                                        </p:attrNameLst>
                                      </p:cBhvr>
                                      <p:to>
                                        <p:strVal val="visible"/>
                                      </p:to>
                                    </p:set>
                                    <p:animEffect transition="in" filter="wipe(down)">
                                      <p:cBhvr>
                                        <p:cTn id="199" dur="580">
                                          <p:stCondLst>
                                            <p:cond delay="0"/>
                                          </p:stCondLst>
                                        </p:cTn>
                                        <p:tgtEl>
                                          <p:spTgt spid="46"/>
                                        </p:tgtEl>
                                      </p:cBhvr>
                                    </p:animEffect>
                                    <p:anim calcmode="lin" valueType="num">
                                      <p:cBhvr>
                                        <p:cTn id="200"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205" dur="26">
                                          <p:stCondLst>
                                            <p:cond delay="650"/>
                                          </p:stCondLst>
                                        </p:cTn>
                                        <p:tgtEl>
                                          <p:spTgt spid="46"/>
                                        </p:tgtEl>
                                      </p:cBhvr>
                                      <p:to x="100000" y="60000"/>
                                    </p:animScale>
                                    <p:animScale>
                                      <p:cBhvr>
                                        <p:cTn id="206" dur="166" decel="50000">
                                          <p:stCondLst>
                                            <p:cond delay="676"/>
                                          </p:stCondLst>
                                        </p:cTn>
                                        <p:tgtEl>
                                          <p:spTgt spid="46"/>
                                        </p:tgtEl>
                                      </p:cBhvr>
                                      <p:to x="100000" y="100000"/>
                                    </p:animScale>
                                    <p:animScale>
                                      <p:cBhvr>
                                        <p:cTn id="207" dur="26">
                                          <p:stCondLst>
                                            <p:cond delay="1312"/>
                                          </p:stCondLst>
                                        </p:cTn>
                                        <p:tgtEl>
                                          <p:spTgt spid="46"/>
                                        </p:tgtEl>
                                      </p:cBhvr>
                                      <p:to x="100000" y="80000"/>
                                    </p:animScale>
                                    <p:animScale>
                                      <p:cBhvr>
                                        <p:cTn id="208" dur="166" decel="50000">
                                          <p:stCondLst>
                                            <p:cond delay="1338"/>
                                          </p:stCondLst>
                                        </p:cTn>
                                        <p:tgtEl>
                                          <p:spTgt spid="46"/>
                                        </p:tgtEl>
                                      </p:cBhvr>
                                      <p:to x="100000" y="100000"/>
                                    </p:animScale>
                                    <p:animScale>
                                      <p:cBhvr>
                                        <p:cTn id="209" dur="26">
                                          <p:stCondLst>
                                            <p:cond delay="1642"/>
                                          </p:stCondLst>
                                        </p:cTn>
                                        <p:tgtEl>
                                          <p:spTgt spid="46"/>
                                        </p:tgtEl>
                                      </p:cBhvr>
                                      <p:to x="100000" y="90000"/>
                                    </p:animScale>
                                    <p:animScale>
                                      <p:cBhvr>
                                        <p:cTn id="210" dur="166" decel="50000">
                                          <p:stCondLst>
                                            <p:cond delay="1668"/>
                                          </p:stCondLst>
                                        </p:cTn>
                                        <p:tgtEl>
                                          <p:spTgt spid="46"/>
                                        </p:tgtEl>
                                      </p:cBhvr>
                                      <p:to x="100000" y="100000"/>
                                    </p:animScale>
                                    <p:animScale>
                                      <p:cBhvr>
                                        <p:cTn id="211" dur="26">
                                          <p:stCondLst>
                                            <p:cond delay="1808"/>
                                          </p:stCondLst>
                                        </p:cTn>
                                        <p:tgtEl>
                                          <p:spTgt spid="46"/>
                                        </p:tgtEl>
                                      </p:cBhvr>
                                      <p:to x="100000" y="95000"/>
                                    </p:animScale>
                                    <p:animScale>
                                      <p:cBhvr>
                                        <p:cTn id="212" dur="166" decel="50000">
                                          <p:stCondLst>
                                            <p:cond delay="1834"/>
                                          </p:stCondLst>
                                        </p:cTn>
                                        <p:tgtEl>
                                          <p:spTgt spid="46"/>
                                        </p:tgtEl>
                                      </p:cBhvr>
                                      <p:to x="100000" y="100000"/>
                                    </p:animScale>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19"/>
                                        </p:tgtEl>
                                        <p:attrNameLst>
                                          <p:attrName>style.visibility</p:attrName>
                                        </p:attrNameLst>
                                      </p:cBhvr>
                                      <p:to>
                                        <p:strVal val="visible"/>
                                      </p:to>
                                    </p:set>
                                    <p:anim calcmode="lin" valueType="num">
                                      <p:cBhvr additive="base">
                                        <p:cTn id="217" dur="500" fill="hold"/>
                                        <p:tgtEl>
                                          <p:spTgt spid="19"/>
                                        </p:tgtEl>
                                        <p:attrNameLst>
                                          <p:attrName>ppt_x</p:attrName>
                                        </p:attrNameLst>
                                      </p:cBhvr>
                                      <p:tavLst>
                                        <p:tav tm="0">
                                          <p:val>
                                            <p:strVal val="#ppt_x"/>
                                          </p:val>
                                        </p:tav>
                                        <p:tav tm="100000">
                                          <p:val>
                                            <p:strVal val="#ppt_x"/>
                                          </p:val>
                                        </p:tav>
                                      </p:tavLst>
                                    </p:anim>
                                    <p:anim calcmode="lin" valueType="num">
                                      <p:cBhvr additive="base">
                                        <p:cTn id="218" dur="500" fill="hold"/>
                                        <p:tgtEl>
                                          <p:spTgt spid="19"/>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26"/>
                                        </p:tgtEl>
                                        <p:attrNameLst>
                                          <p:attrName>style.visibility</p:attrName>
                                        </p:attrNameLst>
                                      </p:cBhvr>
                                      <p:to>
                                        <p:strVal val="visible"/>
                                      </p:to>
                                    </p:set>
                                    <p:anim calcmode="lin" valueType="num">
                                      <p:cBhvr additive="base">
                                        <p:cTn id="221" dur="500" fill="hold"/>
                                        <p:tgtEl>
                                          <p:spTgt spid="26"/>
                                        </p:tgtEl>
                                        <p:attrNameLst>
                                          <p:attrName>ppt_x</p:attrName>
                                        </p:attrNameLst>
                                      </p:cBhvr>
                                      <p:tavLst>
                                        <p:tav tm="0">
                                          <p:val>
                                            <p:strVal val="#ppt_x"/>
                                          </p:val>
                                        </p:tav>
                                        <p:tav tm="100000">
                                          <p:val>
                                            <p:strVal val="#ppt_x"/>
                                          </p:val>
                                        </p:tav>
                                      </p:tavLst>
                                    </p:anim>
                                    <p:anim calcmode="lin" valueType="num">
                                      <p:cBhvr additive="base">
                                        <p:cTn id="222" dur="500" fill="hold"/>
                                        <p:tgtEl>
                                          <p:spTgt spid="26"/>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25"/>
                                        </p:tgtEl>
                                        <p:attrNameLst>
                                          <p:attrName>style.visibility</p:attrName>
                                        </p:attrNameLst>
                                      </p:cBhvr>
                                      <p:to>
                                        <p:strVal val="visible"/>
                                      </p:to>
                                    </p:set>
                                    <p:anim calcmode="lin" valueType="num">
                                      <p:cBhvr additive="base">
                                        <p:cTn id="225" dur="500" fill="hold"/>
                                        <p:tgtEl>
                                          <p:spTgt spid="25"/>
                                        </p:tgtEl>
                                        <p:attrNameLst>
                                          <p:attrName>ppt_x</p:attrName>
                                        </p:attrNameLst>
                                      </p:cBhvr>
                                      <p:tavLst>
                                        <p:tav tm="0">
                                          <p:val>
                                            <p:strVal val="#ppt_x"/>
                                          </p:val>
                                        </p:tav>
                                        <p:tav tm="100000">
                                          <p:val>
                                            <p:strVal val="#ppt_x"/>
                                          </p:val>
                                        </p:tav>
                                      </p:tavLst>
                                    </p:anim>
                                    <p:anim calcmode="lin" valueType="num">
                                      <p:cBhvr additive="base">
                                        <p:cTn id="226" dur="500" fill="hold"/>
                                        <p:tgtEl>
                                          <p:spTgt spid="25"/>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21"/>
                                        </p:tgtEl>
                                        <p:attrNameLst>
                                          <p:attrName>style.visibility</p:attrName>
                                        </p:attrNameLst>
                                      </p:cBhvr>
                                      <p:to>
                                        <p:strVal val="visible"/>
                                      </p:to>
                                    </p:set>
                                    <p:anim calcmode="lin" valueType="num">
                                      <p:cBhvr additive="base">
                                        <p:cTn id="229" dur="500" fill="hold"/>
                                        <p:tgtEl>
                                          <p:spTgt spid="21"/>
                                        </p:tgtEl>
                                        <p:attrNameLst>
                                          <p:attrName>ppt_x</p:attrName>
                                        </p:attrNameLst>
                                      </p:cBhvr>
                                      <p:tavLst>
                                        <p:tav tm="0">
                                          <p:val>
                                            <p:strVal val="#ppt_x"/>
                                          </p:val>
                                        </p:tav>
                                        <p:tav tm="100000">
                                          <p:val>
                                            <p:strVal val="#ppt_x"/>
                                          </p:val>
                                        </p:tav>
                                      </p:tavLst>
                                    </p:anim>
                                    <p:anim calcmode="lin" valueType="num">
                                      <p:cBhvr additive="base">
                                        <p:cTn id="230" dur="500" fill="hold"/>
                                        <p:tgtEl>
                                          <p:spTgt spid="2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20"/>
                                        </p:tgtEl>
                                        <p:attrNameLst>
                                          <p:attrName>style.visibility</p:attrName>
                                        </p:attrNameLst>
                                      </p:cBhvr>
                                      <p:to>
                                        <p:strVal val="visible"/>
                                      </p:to>
                                    </p:set>
                                    <p:anim calcmode="lin" valueType="num">
                                      <p:cBhvr additive="base">
                                        <p:cTn id="233" dur="500" fill="hold"/>
                                        <p:tgtEl>
                                          <p:spTgt spid="20"/>
                                        </p:tgtEl>
                                        <p:attrNameLst>
                                          <p:attrName>ppt_x</p:attrName>
                                        </p:attrNameLst>
                                      </p:cBhvr>
                                      <p:tavLst>
                                        <p:tav tm="0">
                                          <p:val>
                                            <p:strVal val="#ppt_x"/>
                                          </p:val>
                                        </p:tav>
                                        <p:tav tm="100000">
                                          <p:val>
                                            <p:strVal val="#ppt_x"/>
                                          </p:val>
                                        </p:tav>
                                      </p:tavLst>
                                    </p:anim>
                                    <p:anim calcmode="lin" valueType="num">
                                      <p:cBhvr additive="base">
                                        <p:cTn id="234" dur="500" fill="hold"/>
                                        <p:tgtEl>
                                          <p:spTgt spid="20"/>
                                        </p:tgtEl>
                                        <p:attrNameLst>
                                          <p:attrName>ppt_y</p:attrName>
                                        </p:attrNameLst>
                                      </p:cBhvr>
                                      <p:tavLst>
                                        <p:tav tm="0">
                                          <p:val>
                                            <p:strVal val="1+#ppt_h/2"/>
                                          </p:val>
                                        </p:tav>
                                        <p:tav tm="100000">
                                          <p:val>
                                            <p:strVal val="#ppt_y"/>
                                          </p:val>
                                        </p:tav>
                                      </p:tavLst>
                                    </p:anim>
                                  </p:childTnLst>
                                </p:cTn>
                              </p:par>
                              <p:par>
                                <p:cTn id="235" presetID="2" presetClass="entr" presetSubtype="4" fill="hold" nodeType="withEffect">
                                  <p:stCondLst>
                                    <p:cond delay="0"/>
                                  </p:stCondLst>
                                  <p:childTnLst>
                                    <p:set>
                                      <p:cBhvr>
                                        <p:cTn id="236" dur="1" fill="hold">
                                          <p:stCondLst>
                                            <p:cond delay="0"/>
                                          </p:stCondLst>
                                        </p:cTn>
                                        <p:tgtEl>
                                          <p:spTgt spid="24"/>
                                        </p:tgtEl>
                                        <p:attrNameLst>
                                          <p:attrName>style.visibility</p:attrName>
                                        </p:attrNameLst>
                                      </p:cBhvr>
                                      <p:to>
                                        <p:strVal val="visible"/>
                                      </p:to>
                                    </p:set>
                                    <p:anim calcmode="lin" valueType="num">
                                      <p:cBhvr additive="base">
                                        <p:cTn id="237" dur="500" fill="hold"/>
                                        <p:tgtEl>
                                          <p:spTgt spid="24"/>
                                        </p:tgtEl>
                                        <p:attrNameLst>
                                          <p:attrName>ppt_x</p:attrName>
                                        </p:attrNameLst>
                                      </p:cBhvr>
                                      <p:tavLst>
                                        <p:tav tm="0">
                                          <p:val>
                                            <p:strVal val="#ppt_x"/>
                                          </p:val>
                                        </p:tav>
                                        <p:tav tm="100000">
                                          <p:val>
                                            <p:strVal val="#ppt_x"/>
                                          </p:val>
                                        </p:tav>
                                      </p:tavLst>
                                    </p:anim>
                                    <p:anim calcmode="lin" valueType="num">
                                      <p:cBhvr additive="base">
                                        <p:cTn id="238" dur="500" fill="hold"/>
                                        <p:tgtEl>
                                          <p:spTgt spid="24"/>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22"/>
                                        </p:tgtEl>
                                        <p:attrNameLst>
                                          <p:attrName>style.visibility</p:attrName>
                                        </p:attrNameLst>
                                      </p:cBhvr>
                                      <p:to>
                                        <p:strVal val="visible"/>
                                      </p:to>
                                    </p:set>
                                    <p:anim calcmode="lin" valueType="num">
                                      <p:cBhvr additive="base">
                                        <p:cTn id="241" dur="500" fill="hold"/>
                                        <p:tgtEl>
                                          <p:spTgt spid="22"/>
                                        </p:tgtEl>
                                        <p:attrNameLst>
                                          <p:attrName>ppt_x</p:attrName>
                                        </p:attrNameLst>
                                      </p:cBhvr>
                                      <p:tavLst>
                                        <p:tav tm="0">
                                          <p:val>
                                            <p:strVal val="#ppt_x"/>
                                          </p:val>
                                        </p:tav>
                                        <p:tav tm="100000">
                                          <p:val>
                                            <p:strVal val="#ppt_x"/>
                                          </p:val>
                                        </p:tav>
                                      </p:tavLst>
                                    </p:anim>
                                    <p:anim calcmode="lin" valueType="num">
                                      <p:cBhvr additive="base">
                                        <p:cTn id="242" dur="500" fill="hold"/>
                                        <p:tgtEl>
                                          <p:spTgt spid="22"/>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8"/>
                                        </p:tgtEl>
                                        <p:attrNameLst>
                                          <p:attrName>style.visibility</p:attrName>
                                        </p:attrNameLst>
                                      </p:cBhvr>
                                      <p:to>
                                        <p:strVal val="visible"/>
                                      </p:to>
                                    </p:set>
                                    <p:anim calcmode="lin" valueType="num">
                                      <p:cBhvr additive="base">
                                        <p:cTn id="245" dur="500" fill="hold"/>
                                        <p:tgtEl>
                                          <p:spTgt spid="18"/>
                                        </p:tgtEl>
                                        <p:attrNameLst>
                                          <p:attrName>ppt_x</p:attrName>
                                        </p:attrNameLst>
                                      </p:cBhvr>
                                      <p:tavLst>
                                        <p:tav tm="0">
                                          <p:val>
                                            <p:strVal val="#ppt_x"/>
                                          </p:val>
                                        </p:tav>
                                        <p:tav tm="100000">
                                          <p:val>
                                            <p:strVal val="#ppt_x"/>
                                          </p:val>
                                        </p:tav>
                                      </p:tavLst>
                                    </p:anim>
                                    <p:anim calcmode="lin" valueType="num">
                                      <p:cBhvr additive="base">
                                        <p:cTn id="246" dur="500" fill="hold"/>
                                        <p:tgtEl>
                                          <p:spTgt spid="18"/>
                                        </p:tgtEl>
                                        <p:attrNameLst>
                                          <p:attrName>ppt_y</p:attrName>
                                        </p:attrNameLst>
                                      </p:cBhvr>
                                      <p:tavLst>
                                        <p:tav tm="0">
                                          <p:val>
                                            <p:strVal val="1+#ppt_h/2"/>
                                          </p:val>
                                        </p:tav>
                                        <p:tav tm="100000">
                                          <p:val>
                                            <p:strVal val="#ppt_y"/>
                                          </p:val>
                                        </p:tav>
                                      </p:tavLst>
                                    </p:anim>
                                  </p:childTnLst>
                                </p:cTn>
                              </p:par>
                              <p:par>
                                <p:cTn id="247" presetID="2" presetClass="entr" presetSubtype="4" fill="hold" nodeType="withEffect">
                                  <p:stCondLst>
                                    <p:cond delay="0"/>
                                  </p:stCondLst>
                                  <p:childTnLst>
                                    <p:set>
                                      <p:cBhvr>
                                        <p:cTn id="248" dur="1" fill="hold">
                                          <p:stCondLst>
                                            <p:cond delay="0"/>
                                          </p:stCondLst>
                                        </p:cTn>
                                        <p:tgtEl>
                                          <p:spTgt spid="28"/>
                                        </p:tgtEl>
                                        <p:attrNameLst>
                                          <p:attrName>style.visibility</p:attrName>
                                        </p:attrNameLst>
                                      </p:cBhvr>
                                      <p:to>
                                        <p:strVal val="visible"/>
                                      </p:to>
                                    </p:set>
                                    <p:anim calcmode="lin" valueType="num">
                                      <p:cBhvr additive="base">
                                        <p:cTn id="249" dur="500" fill="hold"/>
                                        <p:tgtEl>
                                          <p:spTgt spid="28"/>
                                        </p:tgtEl>
                                        <p:attrNameLst>
                                          <p:attrName>ppt_x</p:attrName>
                                        </p:attrNameLst>
                                      </p:cBhvr>
                                      <p:tavLst>
                                        <p:tav tm="0">
                                          <p:val>
                                            <p:strVal val="#ppt_x"/>
                                          </p:val>
                                        </p:tav>
                                        <p:tav tm="100000">
                                          <p:val>
                                            <p:strVal val="#ppt_x"/>
                                          </p:val>
                                        </p:tav>
                                      </p:tavLst>
                                    </p:anim>
                                    <p:anim calcmode="lin" valueType="num">
                                      <p:cBhvr additive="base">
                                        <p:cTn id="250" dur="500" fill="hold"/>
                                        <p:tgtEl>
                                          <p:spTgt spid="28"/>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050"/>
                                        </p:tgtEl>
                                        <p:attrNameLst>
                                          <p:attrName>style.visibility</p:attrName>
                                        </p:attrNameLst>
                                      </p:cBhvr>
                                      <p:to>
                                        <p:strVal val="visible"/>
                                      </p:to>
                                    </p:set>
                                    <p:anim calcmode="lin" valueType="num">
                                      <p:cBhvr additive="base">
                                        <p:cTn id="253" dur="500" fill="hold"/>
                                        <p:tgtEl>
                                          <p:spTgt spid="1050"/>
                                        </p:tgtEl>
                                        <p:attrNameLst>
                                          <p:attrName>ppt_x</p:attrName>
                                        </p:attrNameLst>
                                      </p:cBhvr>
                                      <p:tavLst>
                                        <p:tav tm="0">
                                          <p:val>
                                            <p:strVal val="#ppt_x"/>
                                          </p:val>
                                        </p:tav>
                                        <p:tav tm="100000">
                                          <p:val>
                                            <p:strVal val="#ppt_x"/>
                                          </p:val>
                                        </p:tav>
                                      </p:tavLst>
                                    </p:anim>
                                    <p:anim calcmode="lin" valueType="num">
                                      <p:cBhvr additive="base">
                                        <p:cTn id="254" dur="500" fill="hold"/>
                                        <p:tgtEl>
                                          <p:spTgt spid="1050"/>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051"/>
                                        </p:tgtEl>
                                        <p:attrNameLst>
                                          <p:attrName>style.visibility</p:attrName>
                                        </p:attrNameLst>
                                      </p:cBhvr>
                                      <p:to>
                                        <p:strVal val="visible"/>
                                      </p:to>
                                    </p:set>
                                    <p:anim calcmode="lin" valueType="num">
                                      <p:cBhvr additive="base">
                                        <p:cTn id="257" dur="500" fill="hold"/>
                                        <p:tgtEl>
                                          <p:spTgt spid="1051"/>
                                        </p:tgtEl>
                                        <p:attrNameLst>
                                          <p:attrName>ppt_x</p:attrName>
                                        </p:attrNameLst>
                                      </p:cBhvr>
                                      <p:tavLst>
                                        <p:tav tm="0">
                                          <p:val>
                                            <p:strVal val="#ppt_x"/>
                                          </p:val>
                                        </p:tav>
                                        <p:tav tm="100000">
                                          <p:val>
                                            <p:strVal val="#ppt_x"/>
                                          </p:val>
                                        </p:tav>
                                      </p:tavLst>
                                    </p:anim>
                                    <p:anim calcmode="lin" valueType="num">
                                      <p:cBhvr additive="base">
                                        <p:cTn id="258" dur="500" fill="hold"/>
                                        <p:tgtEl>
                                          <p:spTgt spid="1051"/>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grpId="0" nodeType="clickEffect">
                                  <p:stCondLst>
                                    <p:cond delay="0"/>
                                  </p:stCondLst>
                                  <p:childTnLst>
                                    <p:set>
                                      <p:cBhvr>
                                        <p:cTn id="262" dur="1" fill="hold">
                                          <p:stCondLst>
                                            <p:cond delay="0"/>
                                          </p:stCondLst>
                                        </p:cTn>
                                        <p:tgtEl>
                                          <p:spTgt spid="31"/>
                                        </p:tgtEl>
                                        <p:attrNameLst>
                                          <p:attrName>style.visibility</p:attrName>
                                        </p:attrNameLst>
                                      </p:cBhvr>
                                      <p:to>
                                        <p:strVal val="visible"/>
                                      </p:to>
                                    </p:set>
                                    <p:animEffect transition="in" filter="fade">
                                      <p:cBhvr>
                                        <p:cTn id="263" dur="1000"/>
                                        <p:tgtEl>
                                          <p:spTgt spid="31"/>
                                        </p:tgtEl>
                                      </p:cBhvr>
                                    </p:animEffect>
                                    <p:anim calcmode="lin" valueType="num">
                                      <p:cBhvr>
                                        <p:cTn id="264" dur="1000" fill="hold"/>
                                        <p:tgtEl>
                                          <p:spTgt spid="31"/>
                                        </p:tgtEl>
                                        <p:attrNameLst>
                                          <p:attrName>ppt_x</p:attrName>
                                        </p:attrNameLst>
                                      </p:cBhvr>
                                      <p:tavLst>
                                        <p:tav tm="0">
                                          <p:val>
                                            <p:strVal val="#ppt_x"/>
                                          </p:val>
                                        </p:tav>
                                        <p:tav tm="100000">
                                          <p:val>
                                            <p:strVal val="#ppt_x"/>
                                          </p:val>
                                        </p:tav>
                                      </p:tavLst>
                                    </p:anim>
                                    <p:anim calcmode="lin" valueType="num">
                                      <p:cBhvr>
                                        <p:cTn id="265" dur="1000" fill="hold"/>
                                        <p:tgtEl>
                                          <p:spTgt spid="31"/>
                                        </p:tgtEl>
                                        <p:attrNameLst>
                                          <p:attrName>ppt_y</p:attrName>
                                        </p:attrNameLst>
                                      </p:cBhvr>
                                      <p:tavLst>
                                        <p:tav tm="0">
                                          <p:val>
                                            <p:strVal val="#ppt_y+.1"/>
                                          </p:val>
                                        </p:tav>
                                        <p:tav tm="100000">
                                          <p:val>
                                            <p:strVal val="#ppt_y"/>
                                          </p:val>
                                        </p:tav>
                                      </p:tavLst>
                                    </p:anim>
                                  </p:childTnLst>
                                </p:cTn>
                              </p:par>
                              <p:par>
                                <p:cTn id="266" presetID="42" presetClass="entr" presetSubtype="0" fill="hold" nodeType="withEffect">
                                  <p:stCondLst>
                                    <p:cond delay="0"/>
                                  </p:stCondLst>
                                  <p:childTnLst>
                                    <p:set>
                                      <p:cBhvr>
                                        <p:cTn id="267" dur="1" fill="hold">
                                          <p:stCondLst>
                                            <p:cond delay="0"/>
                                          </p:stCondLst>
                                        </p:cTn>
                                        <p:tgtEl>
                                          <p:spTgt spid="1038"/>
                                        </p:tgtEl>
                                        <p:attrNameLst>
                                          <p:attrName>style.visibility</p:attrName>
                                        </p:attrNameLst>
                                      </p:cBhvr>
                                      <p:to>
                                        <p:strVal val="visible"/>
                                      </p:to>
                                    </p:set>
                                    <p:animEffect transition="in" filter="fade">
                                      <p:cBhvr>
                                        <p:cTn id="268" dur="1000"/>
                                        <p:tgtEl>
                                          <p:spTgt spid="1038"/>
                                        </p:tgtEl>
                                      </p:cBhvr>
                                    </p:animEffect>
                                    <p:anim calcmode="lin" valueType="num">
                                      <p:cBhvr>
                                        <p:cTn id="269" dur="1000" fill="hold"/>
                                        <p:tgtEl>
                                          <p:spTgt spid="1038"/>
                                        </p:tgtEl>
                                        <p:attrNameLst>
                                          <p:attrName>ppt_x</p:attrName>
                                        </p:attrNameLst>
                                      </p:cBhvr>
                                      <p:tavLst>
                                        <p:tav tm="0">
                                          <p:val>
                                            <p:strVal val="#ppt_x"/>
                                          </p:val>
                                        </p:tav>
                                        <p:tav tm="100000">
                                          <p:val>
                                            <p:strVal val="#ppt_x"/>
                                          </p:val>
                                        </p:tav>
                                      </p:tavLst>
                                    </p:anim>
                                    <p:anim calcmode="lin" valueType="num">
                                      <p:cBhvr>
                                        <p:cTn id="270" dur="1000" fill="hold"/>
                                        <p:tgtEl>
                                          <p:spTgt spid="1038"/>
                                        </p:tgtEl>
                                        <p:attrNameLst>
                                          <p:attrName>ppt_y</p:attrName>
                                        </p:attrNameLst>
                                      </p:cBhvr>
                                      <p:tavLst>
                                        <p:tav tm="0">
                                          <p:val>
                                            <p:strVal val="#ppt_y+.1"/>
                                          </p:val>
                                        </p:tav>
                                        <p:tav tm="100000">
                                          <p:val>
                                            <p:strVal val="#ppt_y"/>
                                          </p:val>
                                        </p:tav>
                                      </p:tavLst>
                                    </p:anim>
                                  </p:childTnLst>
                                </p:cTn>
                              </p:par>
                              <p:par>
                                <p:cTn id="271" presetID="42" presetClass="entr" presetSubtype="0" fill="hold" grpId="0" nodeType="withEffect">
                                  <p:stCondLst>
                                    <p:cond delay="0"/>
                                  </p:stCondLst>
                                  <p:childTnLst>
                                    <p:set>
                                      <p:cBhvr>
                                        <p:cTn id="272" dur="1" fill="hold">
                                          <p:stCondLst>
                                            <p:cond delay="0"/>
                                          </p:stCondLst>
                                        </p:cTn>
                                        <p:tgtEl>
                                          <p:spTgt spid="32"/>
                                        </p:tgtEl>
                                        <p:attrNameLst>
                                          <p:attrName>style.visibility</p:attrName>
                                        </p:attrNameLst>
                                      </p:cBhvr>
                                      <p:to>
                                        <p:strVal val="visible"/>
                                      </p:to>
                                    </p:set>
                                    <p:animEffect transition="in" filter="fade">
                                      <p:cBhvr>
                                        <p:cTn id="273" dur="1000"/>
                                        <p:tgtEl>
                                          <p:spTgt spid="32"/>
                                        </p:tgtEl>
                                      </p:cBhvr>
                                    </p:animEffect>
                                    <p:anim calcmode="lin" valueType="num">
                                      <p:cBhvr>
                                        <p:cTn id="274" dur="1000" fill="hold"/>
                                        <p:tgtEl>
                                          <p:spTgt spid="32"/>
                                        </p:tgtEl>
                                        <p:attrNameLst>
                                          <p:attrName>ppt_x</p:attrName>
                                        </p:attrNameLst>
                                      </p:cBhvr>
                                      <p:tavLst>
                                        <p:tav tm="0">
                                          <p:val>
                                            <p:strVal val="#ppt_x"/>
                                          </p:val>
                                        </p:tav>
                                        <p:tav tm="100000">
                                          <p:val>
                                            <p:strVal val="#ppt_x"/>
                                          </p:val>
                                        </p:tav>
                                      </p:tavLst>
                                    </p:anim>
                                    <p:anim calcmode="lin" valueType="num">
                                      <p:cBhvr>
                                        <p:cTn id="275" dur="1000" fill="hold"/>
                                        <p:tgtEl>
                                          <p:spTgt spid="32"/>
                                        </p:tgtEl>
                                        <p:attrNameLst>
                                          <p:attrName>ppt_y</p:attrName>
                                        </p:attrNameLst>
                                      </p:cBhvr>
                                      <p:tavLst>
                                        <p:tav tm="0">
                                          <p:val>
                                            <p:strVal val="#ppt_y+.1"/>
                                          </p:val>
                                        </p:tav>
                                        <p:tav tm="100000">
                                          <p:val>
                                            <p:strVal val="#ppt_y"/>
                                          </p:val>
                                        </p:tav>
                                      </p:tavLst>
                                    </p:anim>
                                  </p:childTnLst>
                                </p:cTn>
                              </p:par>
                              <p:par>
                                <p:cTn id="276" presetID="42" presetClass="entr" presetSubtype="0" fill="hold" nodeType="withEffect">
                                  <p:stCondLst>
                                    <p:cond delay="0"/>
                                  </p:stCondLst>
                                  <p:childTnLst>
                                    <p:set>
                                      <p:cBhvr>
                                        <p:cTn id="277" dur="1" fill="hold">
                                          <p:stCondLst>
                                            <p:cond delay="0"/>
                                          </p:stCondLst>
                                        </p:cTn>
                                        <p:tgtEl>
                                          <p:spTgt spid="36"/>
                                        </p:tgtEl>
                                        <p:attrNameLst>
                                          <p:attrName>style.visibility</p:attrName>
                                        </p:attrNameLst>
                                      </p:cBhvr>
                                      <p:to>
                                        <p:strVal val="visible"/>
                                      </p:to>
                                    </p:set>
                                    <p:animEffect transition="in" filter="fade">
                                      <p:cBhvr>
                                        <p:cTn id="278" dur="1000"/>
                                        <p:tgtEl>
                                          <p:spTgt spid="36"/>
                                        </p:tgtEl>
                                      </p:cBhvr>
                                    </p:animEffect>
                                    <p:anim calcmode="lin" valueType="num">
                                      <p:cBhvr>
                                        <p:cTn id="279" dur="1000" fill="hold"/>
                                        <p:tgtEl>
                                          <p:spTgt spid="36"/>
                                        </p:tgtEl>
                                        <p:attrNameLst>
                                          <p:attrName>ppt_x</p:attrName>
                                        </p:attrNameLst>
                                      </p:cBhvr>
                                      <p:tavLst>
                                        <p:tav tm="0">
                                          <p:val>
                                            <p:strVal val="#ppt_x"/>
                                          </p:val>
                                        </p:tav>
                                        <p:tav tm="100000">
                                          <p:val>
                                            <p:strVal val="#ppt_x"/>
                                          </p:val>
                                        </p:tav>
                                      </p:tavLst>
                                    </p:anim>
                                    <p:anim calcmode="lin" valueType="num">
                                      <p:cBhvr>
                                        <p:cTn id="280" dur="1000" fill="hold"/>
                                        <p:tgtEl>
                                          <p:spTgt spid="36"/>
                                        </p:tgtEl>
                                        <p:attrNameLst>
                                          <p:attrName>ppt_y</p:attrName>
                                        </p:attrNameLst>
                                      </p:cBhvr>
                                      <p:tavLst>
                                        <p:tav tm="0">
                                          <p:val>
                                            <p:strVal val="#ppt_y+.1"/>
                                          </p:val>
                                        </p:tav>
                                        <p:tav tm="100000">
                                          <p:val>
                                            <p:strVal val="#ppt_y"/>
                                          </p:val>
                                        </p:tav>
                                      </p:tavLst>
                                    </p:anim>
                                  </p:childTnLst>
                                </p:cTn>
                              </p:par>
                              <p:par>
                                <p:cTn id="281" presetID="42" presetClass="entr" presetSubtype="0" fill="hold" nodeType="withEffect">
                                  <p:stCondLst>
                                    <p:cond delay="0"/>
                                  </p:stCondLst>
                                  <p:childTnLst>
                                    <p:set>
                                      <p:cBhvr>
                                        <p:cTn id="282" dur="1" fill="hold">
                                          <p:stCondLst>
                                            <p:cond delay="0"/>
                                          </p:stCondLst>
                                        </p:cTn>
                                        <p:tgtEl>
                                          <p:spTgt spid="38"/>
                                        </p:tgtEl>
                                        <p:attrNameLst>
                                          <p:attrName>style.visibility</p:attrName>
                                        </p:attrNameLst>
                                      </p:cBhvr>
                                      <p:to>
                                        <p:strVal val="visible"/>
                                      </p:to>
                                    </p:set>
                                    <p:animEffect transition="in" filter="fade">
                                      <p:cBhvr>
                                        <p:cTn id="283" dur="1000"/>
                                        <p:tgtEl>
                                          <p:spTgt spid="38"/>
                                        </p:tgtEl>
                                      </p:cBhvr>
                                    </p:animEffect>
                                    <p:anim calcmode="lin" valueType="num">
                                      <p:cBhvr>
                                        <p:cTn id="284" dur="1000" fill="hold"/>
                                        <p:tgtEl>
                                          <p:spTgt spid="38"/>
                                        </p:tgtEl>
                                        <p:attrNameLst>
                                          <p:attrName>ppt_x</p:attrName>
                                        </p:attrNameLst>
                                      </p:cBhvr>
                                      <p:tavLst>
                                        <p:tav tm="0">
                                          <p:val>
                                            <p:strVal val="#ppt_x"/>
                                          </p:val>
                                        </p:tav>
                                        <p:tav tm="100000">
                                          <p:val>
                                            <p:strVal val="#ppt_x"/>
                                          </p:val>
                                        </p:tav>
                                      </p:tavLst>
                                    </p:anim>
                                    <p:anim calcmode="lin" valueType="num">
                                      <p:cBhvr>
                                        <p:cTn id="285" dur="1000" fill="hold"/>
                                        <p:tgtEl>
                                          <p:spTgt spid="38"/>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30"/>
                                        </p:tgtEl>
                                        <p:attrNameLst>
                                          <p:attrName>style.visibility</p:attrName>
                                        </p:attrNameLst>
                                      </p:cBhvr>
                                      <p:to>
                                        <p:strVal val="visible"/>
                                      </p:to>
                                    </p:set>
                                    <p:animEffect transition="in" filter="fade">
                                      <p:cBhvr>
                                        <p:cTn id="288" dur="1000"/>
                                        <p:tgtEl>
                                          <p:spTgt spid="30"/>
                                        </p:tgtEl>
                                      </p:cBhvr>
                                    </p:animEffect>
                                    <p:anim calcmode="lin" valueType="num">
                                      <p:cBhvr>
                                        <p:cTn id="289" dur="1000" fill="hold"/>
                                        <p:tgtEl>
                                          <p:spTgt spid="30"/>
                                        </p:tgtEl>
                                        <p:attrNameLst>
                                          <p:attrName>ppt_x</p:attrName>
                                        </p:attrNameLst>
                                      </p:cBhvr>
                                      <p:tavLst>
                                        <p:tav tm="0">
                                          <p:val>
                                            <p:strVal val="#ppt_x"/>
                                          </p:val>
                                        </p:tav>
                                        <p:tav tm="100000">
                                          <p:val>
                                            <p:strVal val="#ppt_x"/>
                                          </p:val>
                                        </p:tav>
                                      </p:tavLst>
                                    </p:anim>
                                    <p:anim calcmode="lin" valueType="num">
                                      <p:cBhvr>
                                        <p:cTn id="290" dur="1000" fill="hold"/>
                                        <p:tgtEl>
                                          <p:spTgt spid="30"/>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1052"/>
                                        </p:tgtEl>
                                        <p:attrNameLst>
                                          <p:attrName>style.visibility</p:attrName>
                                        </p:attrNameLst>
                                      </p:cBhvr>
                                      <p:to>
                                        <p:strVal val="visible"/>
                                      </p:to>
                                    </p:set>
                                    <p:animEffect transition="in" filter="fade">
                                      <p:cBhvr>
                                        <p:cTn id="293" dur="1000"/>
                                        <p:tgtEl>
                                          <p:spTgt spid="1052"/>
                                        </p:tgtEl>
                                      </p:cBhvr>
                                    </p:animEffect>
                                    <p:anim calcmode="lin" valueType="num">
                                      <p:cBhvr>
                                        <p:cTn id="294" dur="1000" fill="hold"/>
                                        <p:tgtEl>
                                          <p:spTgt spid="1052"/>
                                        </p:tgtEl>
                                        <p:attrNameLst>
                                          <p:attrName>ppt_x</p:attrName>
                                        </p:attrNameLst>
                                      </p:cBhvr>
                                      <p:tavLst>
                                        <p:tav tm="0">
                                          <p:val>
                                            <p:strVal val="#ppt_x"/>
                                          </p:val>
                                        </p:tav>
                                        <p:tav tm="100000">
                                          <p:val>
                                            <p:strVal val="#ppt_x"/>
                                          </p:val>
                                        </p:tav>
                                      </p:tavLst>
                                    </p:anim>
                                    <p:anim calcmode="lin" valueType="num">
                                      <p:cBhvr>
                                        <p:cTn id="295" dur="1000" fill="hold"/>
                                        <p:tgtEl>
                                          <p:spTgt spid="1052"/>
                                        </p:tgtEl>
                                        <p:attrNameLst>
                                          <p:attrName>ppt_y</p:attrName>
                                        </p:attrNameLst>
                                      </p:cBhvr>
                                      <p:tavLst>
                                        <p:tav tm="0">
                                          <p:val>
                                            <p:strVal val="#ppt_y+.1"/>
                                          </p:val>
                                        </p:tav>
                                        <p:tav tm="100000">
                                          <p:val>
                                            <p:strVal val="#ppt_y"/>
                                          </p:val>
                                        </p:tav>
                                      </p:tavLst>
                                    </p:anim>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0" nodeType="clickEffect">
                                  <p:stCondLst>
                                    <p:cond delay="0"/>
                                  </p:stCondLst>
                                  <p:childTnLst>
                                    <p:set>
                                      <p:cBhvr>
                                        <p:cTn id="299" dur="1" fill="hold">
                                          <p:stCondLst>
                                            <p:cond delay="0"/>
                                          </p:stCondLst>
                                        </p:cTn>
                                        <p:tgtEl>
                                          <p:spTgt spid="40"/>
                                        </p:tgtEl>
                                        <p:attrNameLst>
                                          <p:attrName>style.visibility</p:attrName>
                                        </p:attrNameLst>
                                      </p:cBhvr>
                                      <p:to>
                                        <p:strVal val="visible"/>
                                      </p:to>
                                    </p:set>
                                    <p:animEffect transition="in" filter="fade">
                                      <p:cBhvr>
                                        <p:cTn id="300" dur="500"/>
                                        <p:tgtEl>
                                          <p:spTgt spid="40"/>
                                        </p:tgtEl>
                                      </p:cBhvr>
                                    </p:animEffect>
                                  </p:childTnLst>
                                </p:cTn>
                              </p:par>
                              <p:par>
                                <p:cTn id="301" presetID="10" presetClass="entr" presetSubtype="0" fill="hold" grpId="0" nodeType="withEffect">
                                  <p:stCondLst>
                                    <p:cond delay="0"/>
                                  </p:stCondLst>
                                  <p:childTnLst>
                                    <p:set>
                                      <p:cBhvr>
                                        <p:cTn id="302" dur="1" fill="hold">
                                          <p:stCondLst>
                                            <p:cond delay="0"/>
                                          </p:stCondLst>
                                        </p:cTn>
                                        <p:tgtEl>
                                          <p:spTgt spid="39"/>
                                        </p:tgtEl>
                                        <p:attrNameLst>
                                          <p:attrName>style.visibility</p:attrName>
                                        </p:attrNameLst>
                                      </p:cBhvr>
                                      <p:to>
                                        <p:strVal val="visible"/>
                                      </p:to>
                                    </p:set>
                                    <p:animEffect transition="in" filter="fade">
                                      <p:cBhvr>
                                        <p:cTn id="303" dur="500"/>
                                        <p:tgtEl>
                                          <p:spTgt spid="39"/>
                                        </p:tgtEl>
                                      </p:cBhvr>
                                    </p:animEffect>
                                  </p:childTnLst>
                                </p:cTn>
                              </p:par>
                              <p:par>
                                <p:cTn id="304" presetID="10" presetClass="entr" presetSubtype="0" fill="hold" nodeType="withEffect">
                                  <p:stCondLst>
                                    <p:cond delay="0"/>
                                  </p:stCondLst>
                                  <p:childTnLst>
                                    <p:set>
                                      <p:cBhvr>
                                        <p:cTn id="305" dur="1" fill="hold">
                                          <p:stCondLst>
                                            <p:cond delay="0"/>
                                          </p:stCondLst>
                                        </p:cTn>
                                        <p:tgtEl>
                                          <p:spTgt spid="44"/>
                                        </p:tgtEl>
                                        <p:attrNameLst>
                                          <p:attrName>style.visibility</p:attrName>
                                        </p:attrNameLst>
                                      </p:cBhvr>
                                      <p:to>
                                        <p:strVal val="visible"/>
                                      </p:to>
                                    </p:set>
                                    <p:animEffect transition="in" filter="fade">
                                      <p:cBhvr>
                                        <p:cTn id="306" dur="500"/>
                                        <p:tgtEl>
                                          <p:spTgt spid="44"/>
                                        </p:tgtEl>
                                      </p:cBhvr>
                                    </p:animEffect>
                                  </p:childTnLst>
                                </p:cTn>
                              </p:par>
                              <p:par>
                                <p:cTn id="307" presetID="10" presetClass="entr" presetSubtype="0" fill="hold" grpId="0" nodeType="withEffect">
                                  <p:stCondLst>
                                    <p:cond delay="0"/>
                                  </p:stCondLst>
                                  <p:childTnLst>
                                    <p:set>
                                      <p:cBhvr>
                                        <p:cTn id="308" dur="1" fill="hold">
                                          <p:stCondLst>
                                            <p:cond delay="0"/>
                                          </p:stCondLst>
                                        </p:cTn>
                                        <p:tgtEl>
                                          <p:spTgt spid="45"/>
                                        </p:tgtEl>
                                        <p:attrNameLst>
                                          <p:attrName>style.visibility</p:attrName>
                                        </p:attrNameLst>
                                      </p:cBhvr>
                                      <p:to>
                                        <p:strVal val="visible"/>
                                      </p:to>
                                    </p:set>
                                    <p:animEffect transition="in" filter="fade">
                                      <p:cBhvr>
                                        <p:cTn id="30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5" grpId="0" animBg="1"/>
      <p:bldP spid="16" grpId="0" animBg="1"/>
      <p:bldP spid="17" grpId="0" animBg="1"/>
      <p:bldP spid="18" grpId="0" animBg="1"/>
      <p:bldP spid="19" grpId="0" animBg="1"/>
      <p:bldP spid="20" grpId="0" animBg="1"/>
      <p:bldP spid="21" grpId="0" animBg="1"/>
      <p:bldP spid="22" grpId="0" animBg="1"/>
      <p:bldP spid="25" grpId="0" animBg="1"/>
      <p:bldP spid="26" grpId="0" animBg="1"/>
      <p:bldP spid="30" grpId="0" animBg="1"/>
      <p:bldP spid="31" grpId="0" animBg="1"/>
      <p:bldP spid="32" grpId="0" animBg="1"/>
      <p:bldP spid="39" grpId="0" animBg="1"/>
      <p:bldP spid="40" grpId="0" animBg="1"/>
      <p:bldP spid="45" grpId="0" animBg="1"/>
      <p:bldP spid="46" grpId="0" animBg="1"/>
      <p:bldP spid="1050" grpId="0" animBg="1"/>
      <p:bldP spid="1051" grpId="0" animBg="1"/>
      <p:bldP spid="10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8" name="Rectangle 104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0" name="Rectangle 104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2" name="Rectangle 105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4" name="Rectangle 105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841246" y="978619"/>
            <a:ext cx="5991244" cy="1106424"/>
          </a:xfrm>
        </p:spPr>
        <p:txBody>
          <a:bodyPr vert="horz" lIns="91440" tIns="45720" rIns="91440" bIns="45720" rtlCol="0" anchor="ctr">
            <a:normAutofit/>
          </a:bodyPr>
          <a:lstStyle/>
          <a:p>
            <a:r>
              <a:rPr lang="en-US" sz="3200"/>
              <a:t>Structural Feature Calculation &amp; Addition: I</a:t>
            </a:r>
          </a:p>
        </p:txBody>
      </p:sp>
      <p:sp>
        <p:nvSpPr>
          <p:cNvPr id="1056" name="Rectangle 105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8" name="Rectangle 105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86994C18-9A8E-6D78-26AF-D6CE564E2BCF}"/>
              </a:ext>
            </a:extLst>
          </p:cNvPr>
          <p:cNvSpPr txBox="1"/>
          <p:nvPr/>
        </p:nvSpPr>
        <p:spPr>
          <a:xfrm>
            <a:off x="841248" y="2252870"/>
            <a:ext cx="5993892" cy="3560251"/>
          </a:xfrm>
          <a:prstGeom prst="rect">
            <a:avLst/>
          </a:prstGeom>
        </p:spPr>
        <p:txBody>
          <a:bodyPr vert="horz" lIns="91440" tIns="45720" rIns="91440" bIns="45720" rtlCol="0">
            <a:normAutofit/>
          </a:bodyPr>
          <a:lstStyle/>
          <a:p>
            <a:pPr marL="285750" indent="-228600" algn="just">
              <a:spcAft>
                <a:spcPts val="600"/>
              </a:spcAft>
              <a:buFont typeface="Arial" panose="020B0604020202020204" pitchFamily="34" charset="0"/>
              <a:buChar char="•"/>
            </a:pPr>
            <a:r>
              <a:rPr lang="en-US" dirty="0"/>
              <a:t>The </a:t>
            </a:r>
            <a:r>
              <a:rPr lang="en-US" b="1" dirty="0" err="1"/>
              <a:t>AlphaFold</a:t>
            </a:r>
            <a:r>
              <a:rPr lang="en-US" b="1" dirty="0"/>
              <a:t> protein structure database </a:t>
            </a:r>
            <a:r>
              <a:rPr lang="en-US" dirty="0"/>
              <a:t>, consisting of  23,391 human protein 3D structures, have been explored &amp; downloaded as a Protein Data Bank (PDB) file or macromolecular structural (</a:t>
            </a:r>
            <a:r>
              <a:rPr lang="en-US" dirty="0" err="1"/>
              <a:t>mmCIF</a:t>
            </a:r>
            <a:r>
              <a:rPr lang="en-US" dirty="0"/>
              <a:t>) file.</a:t>
            </a:r>
          </a:p>
          <a:p>
            <a:pPr indent="-228600" algn="just">
              <a:spcAft>
                <a:spcPts val="600"/>
              </a:spcAft>
              <a:buFont typeface="Arial" panose="020B0604020202020204" pitchFamily="34" charset="0"/>
              <a:buChar char="•"/>
            </a:pPr>
            <a:endParaRPr lang="en-US" dirty="0"/>
          </a:p>
          <a:p>
            <a:pPr marL="285750" indent="-228600" algn="just">
              <a:spcAft>
                <a:spcPts val="600"/>
              </a:spcAft>
              <a:buFont typeface="Arial" panose="020B0604020202020204" pitchFamily="34" charset="0"/>
              <a:buChar char="•"/>
            </a:pPr>
            <a:r>
              <a:rPr lang="en-US" dirty="0"/>
              <a:t>These files includes the data regarding the secondary structure and using a free software called </a:t>
            </a:r>
            <a:r>
              <a:rPr lang="en-US" b="1" dirty="0"/>
              <a:t>DSSP</a:t>
            </a:r>
            <a:r>
              <a:rPr lang="en-US" dirty="0"/>
              <a:t>, the secondary structure and RSA can be calculated using the protein ID and the “</a:t>
            </a:r>
            <a:r>
              <a:rPr lang="en-US" dirty="0" err="1"/>
              <a:t>LastAA_postion</a:t>
            </a:r>
            <a:r>
              <a:rPr lang="en-US" dirty="0"/>
              <a:t>” from each peptide in the </a:t>
            </a:r>
            <a:r>
              <a:rPr lang="en-US" dirty="0" err="1"/>
              <a:t>DataFrame</a:t>
            </a:r>
            <a:r>
              <a:rPr lang="en-US" dirty="0"/>
              <a:t>.</a:t>
            </a:r>
          </a:p>
        </p:txBody>
      </p:sp>
      <p:pic>
        <p:nvPicPr>
          <p:cNvPr id="1026" name="Picture 2" descr="DSSP — ssbio 0.9.9 documentation">
            <a:extLst>
              <a:ext uri="{FF2B5EF4-FFF2-40B4-BE49-F238E27FC236}">
                <a16:creationId xmlns:a16="http://schemas.microsoft.com/office/drawing/2014/main" id="{B673014C-DEF7-8DFA-CCB3-D7EDE0B659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12820" y="3650994"/>
            <a:ext cx="3523934" cy="2936612"/>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7</a:t>
            </a:fld>
            <a:endParaRPr lang="en-US">
              <a:solidFill>
                <a:schemeClr val="tx2">
                  <a:lumMod val="50000"/>
                  <a:lumOff val="50000"/>
                </a:schemeClr>
              </a:solidFill>
            </a:endParaRPr>
          </a:p>
        </p:txBody>
      </p:sp>
      <p:pic>
        <p:nvPicPr>
          <p:cNvPr id="30" name="Picture 4" descr="Accessible surface area - Wikipedia">
            <a:extLst>
              <a:ext uri="{FF2B5EF4-FFF2-40B4-BE49-F238E27FC236}">
                <a16:creationId xmlns:a16="http://schemas.microsoft.com/office/drawing/2014/main" id="{EFB2849E-D460-CF62-FA74-5DF26268E4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13648" y="451211"/>
            <a:ext cx="2322151" cy="284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66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3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Rectangle 4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4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Rectangle 4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2900" dirty="0"/>
              <a:t>Structural Feature Calculation &amp; Addition: II</a:t>
            </a:r>
          </a:p>
        </p:txBody>
      </p:sp>
      <p:sp>
        <p:nvSpPr>
          <p:cNvPr id="56" name="Rectangle 4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4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0ABFA65-98C0-51A5-1E8A-2A6A640FCA04}"/>
              </a:ext>
            </a:extLst>
          </p:cNvPr>
          <p:cNvSpPr txBox="1"/>
          <p:nvPr/>
        </p:nvSpPr>
        <p:spPr>
          <a:xfrm>
            <a:off x="411480" y="2684095"/>
            <a:ext cx="4443154" cy="3492868"/>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1700" dirty="0"/>
              <a:t>The second application used to calculate other secondary structures is biopython’s residue depth module which uses the software MSMS.</a:t>
            </a:r>
          </a:p>
          <a:p>
            <a:pPr marL="285750" indent="-228600">
              <a:lnSpc>
                <a:spcPct val="110000"/>
              </a:lnSpc>
              <a:spcAft>
                <a:spcPts val="600"/>
              </a:spcAft>
              <a:buFont typeface="Arial" panose="020B0604020202020204" pitchFamily="34" charset="0"/>
              <a:buChar char="•"/>
            </a:pPr>
            <a:endParaRPr lang="en-US" sz="1700" dirty="0"/>
          </a:p>
          <a:p>
            <a:pPr marL="285750" indent="-228600">
              <a:lnSpc>
                <a:spcPct val="110000"/>
              </a:lnSpc>
              <a:spcAft>
                <a:spcPts val="600"/>
              </a:spcAft>
              <a:buFont typeface="Arial" panose="020B0604020202020204" pitchFamily="34" charset="0"/>
              <a:buChar char="•"/>
            </a:pPr>
            <a:r>
              <a:rPr lang="en-US" sz="1700" dirty="0"/>
              <a:t>It calculates the residue depth and the Cα depth from the input taken same PDB file that DSSP uses. </a:t>
            </a:r>
          </a:p>
        </p:txBody>
      </p:sp>
      <p:pic>
        <p:nvPicPr>
          <p:cNvPr id="5" name="Picture 4">
            <a:extLst>
              <a:ext uri="{FF2B5EF4-FFF2-40B4-BE49-F238E27FC236}">
                <a16:creationId xmlns:a16="http://schemas.microsoft.com/office/drawing/2014/main" id="{97AE190E-024E-027A-FEDD-3472754B3DFC}"/>
              </a:ext>
            </a:extLst>
          </p:cNvPr>
          <p:cNvPicPr>
            <a:picLocks noChangeAspect="1"/>
          </p:cNvPicPr>
          <p:nvPr/>
        </p:nvPicPr>
        <p:blipFill>
          <a:blip r:embed="rId3"/>
          <a:stretch>
            <a:fillRect/>
          </a:stretch>
        </p:blipFill>
        <p:spPr>
          <a:xfrm>
            <a:off x="5385816" y="1453094"/>
            <a:ext cx="6440424" cy="3896457"/>
          </a:xfrm>
          <a:prstGeom prst="rect">
            <a:avLst/>
          </a:prstGeom>
        </p:spPr>
      </p:pic>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A65A5C87-DF58-40C8-B092-1DE63DB4547E}" type="slidenum">
              <a:rPr lang="en-US"/>
              <a:pPr>
                <a:spcAft>
                  <a:spcPts val="600"/>
                </a:spcAft>
              </a:pPr>
              <a:t>8</a:t>
            </a:fld>
            <a:endParaRPr lang="en-US"/>
          </a:p>
        </p:txBody>
      </p:sp>
    </p:spTree>
    <p:extLst>
      <p:ext uri="{BB962C8B-B14F-4D97-AF65-F5344CB8AC3E}">
        <p14:creationId xmlns:p14="http://schemas.microsoft.com/office/powerpoint/2010/main" val="290760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463168-58E4-65A2-B53E-BB4C6931A3B9}"/>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Building Machine Learning Model </a:t>
            </a:r>
          </a:p>
        </p:txBody>
      </p:sp>
      <p:sp>
        <p:nvSpPr>
          <p:cNvPr id="47" name="Rectangle 41">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F8DA6E1-A834-07E7-492A-83657218BB79}"/>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spcAft>
                <a:spcPts val="600"/>
              </a:spcAft>
              <a:buFont typeface="Arial" panose="020B0604020202020204" pitchFamily="34" charset="0"/>
              <a:buChar char="•"/>
            </a:pPr>
            <a:r>
              <a:rPr lang="en-US" sz="1500"/>
              <a:t>The selected features were divided into training and testing sets once more using the scikit-learn package, with 80% training and 20% test.</a:t>
            </a:r>
          </a:p>
          <a:p>
            <a:pPr marL="285750" indent="-228600">
              <a:spcAft>
                <a:spcPts val="600"/>
              </a:spcAft>
              <a:buFont typeface="Arial" panose="020B0604020202020204" pitchFamily="34" charset="0"/>
              <a:buChar char="•"/>
            </a:pPr>
            <a:endParaRPr lang="en-US" sz="1500"/>
          </a:p>
          <a:p>
            <a:pPr marL="285750" indent="-228600">
              <a:spcAft>
                <a:spcPts val="600"/>
              </a:spcAft>
              <a:buFont typeface="Arial" panose="020B0604020202020204" pitchFamily="34" charset="0"/>
              <a:buChar char="•"/>
            </a:pPr>
            <a:r>
              <a:rPr lang="en-US" sz="1500"/>
              <a:t>Random Forest classification was used on the datasets which is  divided into two classes (correctly cleaved and missed cleaved). The model was trained with 1000 trees.</a:t>
            </a:r>
          </a:p>
          <a:p>
            <a:pPr marL="285750" indent="-228600">
              <a:spcAft>
                <a:spcPts val="600"/>
              </a:spcAft>
              <a:buFont typeface="Arial" panose="020B0604020202020204" pitchFamily="34" charset="0"/>
              <a:buChar char="•"/>
            </a:pPr>
            <a:endParaRPr lang="en-US" sz="1500"/>
          </a:p>
          <a:p>
            <a:pPr marL="285750" indent="-228600">
              <a:spcAft>
                <a:spcPts val="600"/>
              </a:spcAft>
              <a:buFont typeface="Arial" panose="020B0604020202020204" pitchFamily="34" charset="0"/>
              <a:buChar char="•"/>
            </a:pPr>
            <a:r>
              <a:rPr lang="en-US" sz="1500"/>
              <a:t>Additionally, Shap's feature importance analysis was determined from the model performance after it had been trained and tested.</a:t>
            </a:r>
          </a:p>
        </p:txBody>
      </p:sp>
      <p:pic>
        <p:nvPicPr>
          <p:cNvPr id="11" name="Picture 10">
            <a:extLst>
              <a:ext uri="{FF2B5EF4-FFF2-40B4-BE49-F238E27FC236}">
                <a16:creationId xmlns:a16="http://schemas.microsoft.com/office/drawing/2014/main" id="{24E0D2C9-9402-EFD7-9EA8-2D5FB4C0755B}"/>
              </a:ext>
            </a:extLst>
          </p:cNvPr>
          <p:cNvPicPr>
            <a:picLocks noChangeAspect="1"/>
          </p:cNvPicPr>
          <p:nvPr/>
        </p:nvPicPr>
        <p:blipFill>
          <a:blip r:embed="rId3"/>
          <a:stretch>
            <a:fillRect/>
          </a:stretch>
        </p:blipFill>
        <p:spPr>
          <a:xfrm>
            <a:off x="7490491" y="136525"/>
            <a:ext cx="3398458" cy="2743200"/>
          </a:xfrm>
          <a:prstGeom prst="rect">
            <a:avLst/>
          </a:prstGeom>
        </p:spPr>
      </p:pic>
      <p:pic>
        <p:nvPicPr>
          <p:cNvPr id="9" name="Picture 8">
            <a:extLst>
              <a:ext uri="{FF2B5EF4-FFF2-40B4-BE49-F238E27FC236}">
                <a16:creationId xmlns:a16="http://schemas.microsoft.com/office/drawing/2014/main" id="{E4DCEFF2-786E-8520-C831-80FF39F45E09}"/>
              </a:ext>
            </a:extLst>
          </p:cNvPr>
          <p:cNvPicPr>
            <a:picLocks noChangeAspect="1"/>
          </p:cNvPicPr>
          <p:nvPr/>
        </p:nvPicPr>
        <p:blipFill>
          <a:blip r:embed="rId4"/>
          <a:stretch>
            <a:fillRect/>
          </a:stretch>
        </p:blipFill>
        <p:spPr>
          <a:xfrm>
            <a:off x="7336360" y="3613150"/>
            <a:ext cx="3706720" cy="2743200"/>
          </a:xfrm>
          <a:prstGeom prst="rect">
            <a:avLst/>
          </a:prstGeom>
        </p:spPr>
      </p:pic>
      <p:sp>
        <p:nvSpPr>
          <p:cNvPr id="6" name="Slide Number Placeholder 5">
            <a:extLst>
              <a:ext uri="{FF2B5EF4-FFF2-40B4-BE49-F238E27FC236}">
                <a16:creationId xmlns:a16="http://schemas.microsoft.com/office/drawing/2014/main" id="{E167796C-13B2-9000-0244-EBCA5FED2717}"/>
              </a:ext>
            </a:extLst>
          </p:cNvPr>
          <p:cNvSpPr>
            <a:spLocks noGrp="1"/>
          </p:cNvSpPr>
          <p:nvPr>
            <p:ph type="sldNum" sz="quarter" idx="12"/>
          </p:nvPr>
        </p:nvSpPr>
        <p:spPr>
          <a:xfrm>
            <a:off x="10329529" y="6356350"/>
            <a:ext cx="1423557" cy="365125"/>
          </a:xfrm>
        </p:spPr>
        <p:txBody>
          <a:bodyPr vert="horz" lIns="91440" tIns="45720" rIns="91440" bIns="45720" rtlCol="0" anchor="ctr">
            <a:normAutofit/>
          </a:bodyPr>
          <a:lstStyle/>
          <a:p>
            <a:pPr>
              <a:spcAft>
                <a:spcPts val="600"/>
              </a:spcAft>
            </a:pPr>
            <a:fld id="{A65A5C87-DF58-40C8-B092-1DE63DB4547E}" type="slidenum">
              <a:rPr lang="en-US"/>
              <a:pPr>
                <a:spcAft>
                  <a:spcPts val="600"/>
                </a:spcAft>
              </a:pPr>
              <a:t>9</a:t>
            </a:fld>
            <a:endParaRPr lang="en-US"/>
          </a:p>
        </p:txBody>
      </p:sp>
      <p:sp>
        <p:nvSpPr>
          <p:cNvPr id="12" name="TextBox 11">
            <a:extLst>
              <a:ext uri="{FF2B5EF4-FFF2-40B4-BE49-F238E27FC236}">
                <a16:creationId xmlns:a16="http://schemas.microsoft.com/office/drawing/2014/main" id="{B8A43FA5-6194-27CD-49BF-BFCD6BB167FE}"/>
              </a:ext>
            </a:extLst>
          </p:cNvPr>
          <p:cNvSpPr txBox="1"/>
          <p:nvPr/>
        </p:nvSpPr>
        <p:spPr>
          <a:xfrm>
            <a:off x="7490491" y="3113314"/>
            <a:ext cx="3398458" cy="369332"/>
          </a:xfrm>
          <a:prstGeom prst="rect">
            <a:avLst/>
          </a:prstGeom>
          <a:noFill/>
        </p:spPr>
        <p:txBody>
          <a:bodyPr wrap="square" rtlCol="0">
            <a:spAutoFit/>
          </a:bodyPr>
          <a:lstStyle/>
          <a:p>
            <a:pPr algn="ctr"/>
            <a:r>
              <a:rPr lang="en-GB" dirty="0"/>
              <a:t>A2 Dataset</a:t>
            </a:r>
            <a:endParaRPr lang="en-US" dirty="0"/>
          </a:p>
        </p:txBody>
      </p:sp>
      <p:sp>
        <p:nvSpPr>
          <p:cNvPr id="13" name="TextBox 12">
            <a:extLst>
              <a:ext uri="{FF2B5EF4-FFF2-40B4-BE49-F238E27FC236}">
                <a16:creationId xmlns:a16="http://schemas.microsoft.com/office/drawing/2014/main" id="{0B40A918-680A-8C4D-B1C9-452872721474}"/>
              </a:ext>
            </a:extLst>
          </p:cNvPr>
          <p:cNvSpPr txBox="1"/>
          <p:nvPr/>
        </p:nvSpPr>
        <p:spPr>
          <a:xfrm>
            <a:off x="7490491" y="6334454"/>
            <a:ext cx="3398458" cy="369332"/>
          </a:xfrm>
          <a:prstGeom prst="rect">
            <a:avLst/>
          </a:prstGeom>
          <a:noFill/>
        </p:spPr>
        <p:txBody>
          <a:bodyPr wrap="square" rtlCol="0">
            <a:spAutoFit/>
          </a:bodyPr>
          <a:lstStyle/>
          <a:p>
            <a:pPr algn="ctr"/>
            <a:r>
              <a:rPr lang="en-GB" dirty="0"/>
              <a:t>PTEN Dataset</a:t>
            </a:r>
            <a:endParaRPr lang="en-US" dirty="0"/>
          </a:p>
        </p:txBody>
      </p:sp>
    </p:spTree>
    <p:extLst>
      <p:ext uri="{BB962C8B-B14F-4D97-AF65-F5344CB8AC3E}">
        <p14:creationId xmlns:p14="http://schemas.microsoft.com/office/powerpoint/2010/main" val="310502182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1106</TotalTime>
  <Words>1986</Words>
  <Application>Microsoft Office PowerPoint</Application>
  <PresentationFormat>Widescreen</PresentationFormat>
  <Paragraphs>124</Paragraphs>
  <Slides>11</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8" baseType="lpstr">
      <vt:lpstr>-apple-system</vt:lpstr>
      <vt:lpstr>Arial</vt:lpstr>
      <vt:lpstr>Avenir Next LT Pro</vt:lpstr>
      <vt:lpstr>Calibri</vt:lpstr>
      <vt:lpstr>Courier New</vt:lpstr>
      <vt:lpstr>AccentBoxVTI</vt:lpstr>
      <vt:lpstr>Explaining Incomplete Tryptic Cleavage of the Parent Protein</vt:lpstr>
      <vt:lpstr>Peptide Detectability in Proteomics</vt:lpstr>
      <vt:lpstr>Protein Digestion by Trypsin</vt:lpstr>
      <vt:lpstr>PowerPoint Presentation</vt:lpstr>
      <vt:lpstr>Causes of Incomplete Digestion</vt:lpstr>
      <vt:lpstr>Data Gathering &amp; Quality Control</vt:lpstr>
      <vt:lpstr>Structural Feature Calculation &amp; Addition: I</vt:lpstr>
      <vt:lpstr>Structural Feature Calculation &amp; Addition: II</vt:lpstr>
      <vt:lpstr>Building Machine Learning Model </vt:lpstr>
      <vt:lpstr>Results from (PTEN) &amp; Conclusion</vt:lpstr>
      <vt:lpstr>Future Work &amp; Opportunities for Development</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Explaining Incomplete Tryptic Cleavage of the Parent Protein</dc:title>
  <dc:creator>Ahmad Arnaout</dc:creator>
  <cp:lastModifiedBy>Ahmad Arnaout</cp:lastModifiedBy>
  <cp:revision>28</cp:revision>
  <dcterms:created xsi:type="dcterms:W3CDTF">2023-06-10T15:00:35Z</dcterms:created>
  <dcterms:modified xsi:type="dcterms:W3CDTF">2023-06-19T18:32:06Z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