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85" r:id="rId2"/>
    <p:sldId id="287" r:id="rId3"/>
    <p:sldId id="288" r:id="rId4"/>
    <p:sldId id="262" r:id="rId5"/>
    <p:sldId id="295" r:id="rId6"/>
    <p:sldId id="289" r:id="rId7"/>
    <p:sldId id="290" r:id="rId8"/>
    <p:sldId id="291" r:id="rId9"/>
    <p:sldId id="292" r:id="rId10"/>
  </p:sldIdLst>
  <p:sldSz cx="9144000" cy="5143500" type="screen16x9"/>
  <p:notesSz cx="6858000" cy="9144000"/>
  <p:embeddedFontLst>
    <p:embeddedFont>
      <p:font typeface="Lato" panose="020B0604020202020204" pitchFamily="34" charset="0"/>
      <p:regular r:id="rId12"/>
      <p:bold r:id="rId13"/>
      <p:italic r:id="rId14"/>
      <p:boldItalic r:id="rId15"/>
    </p:embeddedFont>
    <p:embeddedFont>
      <p:font typeface="Raleway" panose="020B0604020202020204"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5F72"/>
    <a:srgbClr val="5B768F"/>
    <a:srgbClr val="4E6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AA3B20-678A-4C7C-9798-64512E79D95C}">
  <a:tblStyle styleId="{7AAA3B20-678A-4C7C-9798-64512E79D95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8" d="100"/>
          <a:sy n="68" d="100"/>
        </p:scale>
        <p:origin x="89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80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066C08-4B63-4E63-9C1C-160C78A826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a:t>
            </a:fld>
            <a:endParaRPr lang="en"/>
          </a:p>
        </p:txBody>
      </p:sp>
      <p:sp>
        <p:nvSpPr>
          <p:cNvPr id="5" name="TextBox 4">
            <a:extLst>
              <a:ext uri="{FF2B5EF4-FFF2-40B4-BE49-F238E27FC236}">
                <a16:creationId xmlns:a16="http://schemas.microsoft.com/office/drawing/2014/main" id="{1D9AF8DC-4AD5-4BA9-B746-EE4F244D4AAF}"/>
              </a:ext>
            </a:extLst>
          </p:cNvPr>
          <p:cNvSpPr txBox="1"/>
          <p:nvPr/>
        </p:nvSpPr>
        <p:spPr>
          <a:xfrm>
            <a:off x="553710" y="287280"/>
            <a:ext cx="7670386" cy="2616101"/>
          </a:xfrm>
          <a:prstGeom prst="rect">
            <a:avLst/>
          </a:prstGeom>
          <a:noFill/>
        </p:spPr>
        <p:txBody>
          <a:bodyPr wrap="square" rtlCol="0">
            <a:spAutoFit/>
          </a:bodyPr>
          <a:lstStyle/>
          <a:p>
            <a:pPr algn="ctr"/>
            <a:r>
              <a:rPr lang="en-IN" sz="2400" b="0" i="0" u="none" strike="noStrike" baseline="0" dirty="0">
                <a:solidFill>
                  <a:schemeClr val="bg1"/>
                </a:solidFill>
                <a:latin typeface="Raleway" panose="020B0604020202020204" charset="0"/>
              </a:rPr>
              <a:t>MAJOR PROJECT</a:t>
            </a:r>
          </a:p>
          <a:p>
            <a:endParaRPr lang="en-US" sz="2000" b="0" i="0" u="none" strike="noStrike" baseline="0" dirty="0">
              <a:solidFill>
                <a:schemeClr val="bg1"/>
              </a:solidFill>
              <a:latin typeface="Raleway" panose="020B0604020202020204" charset="0"/>
            </a:endParaRPr>
          </a:p>
          <a:p>
            <a:pPr algn="ctr"/>
            <a:r>
              <a:rPr lang="en-US" sz="3200" dirty="0">
                <a:solidFill>
                  <a:schemeClr val="bg1"/>
                </a:solidFill>
                <a:latin typeface="Raleway" panose="020B0604020202020204" charset="0"/>
              </a:rPr>
              <a:t>MUSIC ANALYSIS USING COMPUTATIONAL METHODS</a:t>
            </a:r>
            <a:r>
              <a:rPr lang="en-US" sz="3200" b="0" i="0" u="none" strike="noStrike" baseline="0" dirty="0">
                <a:solidFill>
                  <a:schemeClr val="bg1"/>
                </a:solidFill>
                <a:latin typeface="Raleway" panose="020B0604020202020204" charset="0"/>
              </a:rPr>
              <a:t> </a:t>
            </a:r>
            <a:endParaRPr lang="en-IN" sz="3200" dirty="0">
              <a:solidFill>
                <a:schemeClr val="bg1"/>
              </a:solidFill>
              <a:latin typeface="Raleway" panose="020B0604020202020204" charset="0"/>
            </a:endParaRPr>
          </a:p>
          <a:p>
            <a:endParaRPr lang="en-IN" sz="2800" dirty="0">
              <a:solidFill>
                <a:schemeClr val="bg1"/>
              </a:solidFill>
              <a:latin typeface="Raleway" panose="020B0604020202020204" charset="0"/>
            </a:endParaRPr>
          </a:p>
          <a:p>
            <a:endParaRPr lang="en-IN" sz="2800" dirty="0">
              <a:solidFill>
                <a:schemeClr val="bg1"/>
              </a:solidFill>
              <a:latin typeface="Raleway" panose="020B0604020202020204" charset="0"/>
            </a:endParaRPr>
          </a:p>
        </p:txBody>
      </p:sp>
      <p:sp>
        <p:nvSpPr>
          <p:cNvPr id="11" name="TextBox 10">
            <a:extLst>
              <a:ext uri="{FF2B5EF4-FFF2-40B4-BE49-F238E27FC236}">
                <a16:creationId xmlns:a16="http://schemas.microsoft.com/office/drawing/2014/main" id="{7BD5E9CF-7D9C-476D-BC3A-CD9B3986D9EF}"/>
              </a:ext>
            </a:extLst>
          </p:cNvPr>
          <p:cNvSpPr txBox="1"/>
          <p:nvPr/>
        </p:nvSpPr>
        <p:spPr>
          <a:xfrm>
            <a:off x="553710" y="4101673"/>
            <a:ext cx="7620767" cy="892552"/>
          </a:xfrm>
          <a:prstGeom prst="rect">
            <a:avLst/>
          </a:prstGeom>
          <a:noFill/>
        </p:spPr>
        <p:txBody>
          <a:bodyPr wrap="square" rtlCol="0">
            <a:spAutoFit/>
          </a:bodyPr>
          <a:lstStyle/>
          <a:p>
            <a:r>
              <a:rPr lang="en-US" i="1" dirty="0">
                <a:solidFill>
                  <a:srgbClr val="0070C0"/>
                </a:solidFill>
              </a:rPr>
              <a:t>                                                    Supervisor : Dr. Anurag Sahay</a:t>
            </a:r>
          </a:p>
          <a:p>
            <a:r>
              <a:rPr lang="en-US" sz="1400" i="1" dirty="0">
                <a:solidFill>
                  <a:srgbClr val="0070C0"/>
                </a:solidFill>
              </a:rPr>
              <a:t>         </a:t>
            </a:r>
            <a:r>
              <a:rPr lang="en-US" sz="1200" i="1" dirty="0">
                <a:solidFill>
                  <a:srgbClr val="0070C0"/>
                </a:solidFill>
              </a:rPr>
              <a:t>Name : Shashank Sinha</a:t>
            </a:r>
          </a:p>
          <a:p>
            <a:r>
              <a:rPr lang="en-US" sz="1200" i="1" dirty="0">
                <a:solidFill>
                  <a:srgbClr val="0070C0"/>
                </a:solidFill>
              </a:rPr>
              <a:t>          Roll no. : 1810002</a:t>
            </a:r>
          </a:p>
          <a:p>
            <a:r>
              <a:rPr lang="en-US" sz="1200" i="1" dirty="0">
                <a:solidFill>
                  <a:srgbClr val="0070C0"/>
                </a:solidFill>
              </a:rPr>
              <a:t>          Dept. : Integrated M.Sc. Physics</a:t>
            </a:r>
          </a:p>
        </p:txBody>
      </p:sp>
      <p:pic>
        <p:nvPicPr>
          <p:cNvPr id="2" name="Picture 1" descr="NIT Patna | National Institute of Technology Patna">
            <a:extLst>
              <a:ext uri="{FF2B5EF4-FFF2-40B4-BE49-F238E27FC236}">
                <a16:creationId xmlns:a16="http://schemas.microsoft.com/office/drawing/2014/main" id="{21FEC406-0B07-1BBE-AAEF-74E32CB683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3879" y="2279314"/>
            <a:ext cx="1248133" cy="1248133"/>
          </a:xfrm>
          <a:prstGeom prst="rect">
            <a:avLst/>
          </a:prstGeom>
          <a:noFill/>
        </p:spPr>
      </p:pic>
    </p:spTree>
    <p:extLst>
      <p:ext uri="{BB962C8B-B14F-4D97-AF65-F5344CB8AC3E}">
        <p14:creationId xmlns:p14="http://schemas.microsoft.com/office/powerpoint/2010/main" val="1322313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5465E7-D66E-4E34-AE97-D4801D6B79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TextBox 2">
            <a:extLst>
              <a:ext uri="{FF2B5EF4-FFF2-40B4-BE49-F238E27FC236}">
                <a16:creationId xmlns:a16="http://schemas.microsoft.com/office/drawing/2014/main" id="{A33E10DC-6668-4E3A-ACCE-92CADF4FD3AD}"/>
              </a:ext>
            </a:extLst>
          </p:cNvPr>
          <p:cNvSpPr txBox="1"/>
          <p:nvPr/>
        </p:nvSpPr>
        <p:spPr>
          <a:xfrm>
            <a:off x="687572" y="354420"/>
            <a:ext cx="7258493" cy="523220"/>
          </a:xfrm>
          <a:prstGeom prst="rect">
            <a:avLst/>
          </a:prstGeom>
          <a:noFill/>
        </p:spPr>
        <p:txBody>
          <a:bodyPr wrap="square" rtlCol="0">
            <a:spAutoFit/>
          </a:bodyPr>
          <a:lstStyle/>
          <a:p>
            <a:r>
              <a:rPr lang="en-US" sz="2800" dirty="0">
                <a:solidFill>
                  <a:schemeClr val="bg1"/>
                </a:solidFill>
              </a:rPr>
              <a:t>DATA COLLECTION </a:t>
            </a:r>
            <a:endParaRPr lang="en-IN" sz="2800" dirty="0">
              <a:solidFill>
                <a:schemeClr val="bg1"/>
              </a:solidFill>
            </a:endParaRPr>
          </a:p>
        </p:txBody>
      </p:sp>
      <p:sp>
        <p:nvSpPr>
          <p:cNvPr id="4" name="TextBox 3">
            <a:extLst>
              <a:ext uri="{FF2B5EF4-FFF2-40B4-BE49-F238E27FC236}">
                <a16:creationId xmlns:a16="http://schemas.microsoft.com/office/drawing/2014/main" id="{0F4E4B14-3F1E-4C75-AC84-C93A2823DAB9}"/>
              </a:ext>
            </a:extLst>
          </p:cNvPr>
          <p:cNvSpPr txBox="1"/>
          <p:nvPr/>
        </p:nvSpPr>
        <p:spPr>
          <a:xfrm>
            <a:off x="698867" y="1000751"/>
            <a:ext cx="7790120" cy="923330"/>
          </a:xfrm>
          <a:prstGeom prst="rect">
            <a:avLst/>
          </a:prstGeom>
          <a:noFill/>
        </p:spPr>
        <p:txBody>
          <a:bodyPr wrap="square" rtlCol="0">
            <a:spAutoFit/>
          </a:bodyPr>
          <a:lstStyle/>
          <a:p>
            <a:r>
              <a:rPr lang="en-US" sz="1800" b="0" i="0" u="none" strike="noStrike" baseline="0" dirty="0">
                <a:solidFill>
                  <a:schemeClr val="bg1"/>
                </a:solidFill>
                <a:latin typeface="Raleway" panose="020B0604020202020204" charset="0"/>
              </a:rPr>
              <a:t>For this project </a:t>
            </a:r>
            <a:r>
              <a:rPr lang="en-US" sz="1800" dirty="0">
                <a:solidFill>
                  <a:schemeClr val="bg1"/>
                </a:solidFill>
                <a:latin typeface="Raleway" panose="020B0604020202020204" charset="0"/>
              </a:rPr>
              <a:t>I</a:t>
            </a:r>
            <a:r>
              <a:rPr lang="en-US" sz="1800" b="0" i="0" u="none" strike="noStrike" baseline="0" dirty="0">
                <a:solidFill>
                  <a:schemeClr val="bg1"/>
                </a:solidFill>
                <a:latin typeface="Raleway" panose="020B0604020202020204" charset="0"/>
              </a:rPr>
              <a:t> have used midi files datasets, having piano music from the following sources :</a:t>
            </a:r>
            <a:endParaRPr lang="en-US" sz="1200" b="0" i="0" u="none" strike="noStrike" baseline="0" dirty="0">
              <a:solidFill>
                <a:schemeClr val="bg1"/>
              </a:solidFill>
              <a:latin typeface="Raleway" panose="020B0604020202020204" charset="0"/>
            </a:endParaRPr>
          </a:p>
          <a:p>
            <a:endParaRPr lang="en-US" sz="1800" dirty="0">
              <a:solidFill>
                <a:schemeClr val="bg1"/>
              </a:solidFill>
              <a:latin typeface="Raleway" panose="020B0604020202020204" charset="0"/>
            </a:endParaRPr>
          </a:p>
        </p:txBody>
      </p:sp>
      <p:sp>
        <p:nvSpPr>
          <p:cNvPr id="5" name="TextBox 4">
            <a:extLst>
              <a:ext uri="{FF2B5EF4-FFF2-40B4-BE49-F238E27FC236}">
                <a16:creationId xmlns:a16="http://schemas.microsoft.com/office/drawing/2014/main" id="{648BDFB3-13FF-411C-A1D0-16257441D0D1}"/>
              </a:ext>
            </a:extLst>
          </p:cNvPr>
          <p:cNvSpPr txBox="1"/>
          <p:nvPr/>
        </p:nvSpPr>
        <p:spPr>
          <a:xfrm>
            <a:off x="698867" y="1662471"/>
            <a:ext cx="6939516" cy="523220"/>
          </a:xfrm>
          <a:prstGeom prst="rect">
            <a:avLst/>
          </a:prstGeom>
          <a:noFill/>
        </p:spPr>
        <p:txBody>
          <a:bodyPr wrap="square" rtlCol="0">
            <a:spAutoFit/>
          </a:bodyPr>
          <a:lstStyle/>
          <a:p>
            <a:pPr marL="285750" indent="-285750" algn="l">
              <a:buFont typeface="Wingdings" panose="05000000000000000000" pitchFamily="2" charset="2"/>
              <a:buChar char="Ø"/>
            </a:pPr>
            <a:r>
              <a:rPr lang="en-IN" sz="1400" b="0" i="0" dirty="0">
                <a:solidFill>
                  <a:schemeClr val="bg1"/>
                </a:solidFill>
                <a:effectLst/>
                <a:latin typeface="Arial" panose="020B0604020202020204" pitchFamily="34" charset="0"/>
                <a:cs typeface="Arial" panose="020B0604020202020204" pitchFamily="34" charset="0"/>
              </a:rPr>
              <a:t>http://www.piano-midi.de/midi_files.htm </a:t>
            </a:r>
          </a:p>
          <a:p>
            <a:pPr marL="285750" indent="-285750" algn="l">
              <a:buFont typeface="Wingdings" panose="05000000000000000000" pitchFamily="2" charset="2"/>
              <a:buChar char="Ø"/>
            </a:pPr>
            <a:r>
              <a:rPr lang="en-IN" sz="1400" b="0" i="0" dirty="0">
                <a:solidFill>
                  <a:schemeClr val="bg1"/>
                </a:solidFill>
                <a:effectLst/>
                <a:latin typeface="Arial" panose="020B0604020202020204" pitchFamily="34" charset="0"/>
                <a:cs typeface="Arial" panose="020B0604020202020204" pitchFamily="34" charset="0"/>
              </a:rPr>
              <a:t>https://abc.sourceforge.net/NMD/</a:t>
            </a:r>
          </a:p>
        </p:txBody>
      </p:sp>
      <p:sp>
        <p:nvSpPr>
          <p:cNvPr id="6" name="TextBox 5">
            <a:extLst>
              <a:ext uri="{FF2B5EF4-FFF2-40B4-BE49-F238E27FC236}">
                <a16:creationId xmlns:a16="http://schemas.microsoft.com/office/drawing/2014/main" id="{FA332E86-E9A2-4085-8B4A-AA93DFCD6BC5}"/>
              </a:ext>
            </a:extLst>
          </p:cNvPr>
          <p:cNvSpPr txBox="1"/>
          <p:nvPr/>
        </p:nvSpPr>
        <p:spPr>
          <a:xfrm>
            <a:off x="687572" y="2665420"/>
            <a:ext cx="7478233" cy="738664"/>
          </a:xfrm>
          <a:prstGeom prst="rect">
            <a:avLst/>
          </a:prstGeom>
          <a:noFill/>
        </p:spPr>
        <p:txBody>
          <a:bodyPr wrap="square" rtlCol="0">
            <a:spAutoFit/>
          </a:bodyPr>
          <a:lstStyle/>
          <a:p>
            <a:r>
              <a:rPr lang="en-IN" sz="2800" i="0" dirty="0">
                <a:solidFill>
                  <a:schemeClr val="bg1"/>
                </a:solidFill>
                <a:effectLst/>
                <a:latin typeface="Raleway" panose="020B0604020202020204" charset="0"/>
              </a:rPr>
              <a:t>TECHNIQUES USED </a:t>
            </a:r>
            <a:r>
              <a:rPr lang="en-IN" sz="2000" i="0" dirty="0">
                <a:solidFill>
                  <a:schemeClr val="bg1"/>
                </a:solidFill>
                <a:effectLst/>
                <a:latin typeface="Raleway" panose="020B0604020202020204" charset="0"/>
              </a:rPr>
              <a:t>  </a:t>
            </a:r>
            <a:endParaRPr lang="en-IN" sz="2800" i="0" dirty="0">
              <a:solidFill>
                <a:schemeClr val="bg1"/>
              </a:solidFill>
              <a:effectLst/>
              <a:latin typeface="Raleway" panose="020B0604020202020204" charset="0"/>
            </a:endParaRPr>
          </a:p>
          <a:p>
            <a:endParaRPr lang="en-IN" dirty="0"/>
          </a:p>
        </p:txBody>
      </p:sp>
      <p:sp>
        <p:nvSpPr>
          <p:cNvPr id="8" name="TextBox 7">
            <a:extLst>
              <a:ext uri="{FF2B5EF4-FFF2-40B4-BE49-F238E27FC236}">
                <a16:creationId xmlns:a16="http://schemas.microsoft.com/office/drawing/2014/main" id="{60CD9826-13A5-45B0-B36C-A8957A6DC3D2}"/>
              </a:ext>
            </a:extLst>
          </p:cNvPr>
          <p:cNvSpPr txBox="1"/>
          <p:nvPr/>
        </p:nvSpPr>
        <p:spPr>
          <a:xfrm>
            <a:off x="687572" y="3374124"/>
            <a:ext cx="7544910" cy="1169551"/>
          </a:xfrm>
          <a:prstGeom prst="rect">
            <a:avLst/>
          </a:prstGeom>
          <a:noFill/>
        </p:spPr>
        <p:txBody>
          <a:bodyPr wrap="square" rtlCol="0">
            <a:spAutoFit/>
          </a:bodyPr>
          <a:lstStyle/>
          <a:p>
            <a:pPr marL="285750" indent="-285750" algn="l">
              <a:buFont typeface="Wingdings" panose="05000000000000000000" pitchFamily="2" charset="2"/>
              <a:buChar char="Ø"/>
            </a:pPr>
            <a:r>
              <a:rPr lang="en-US" sz="1400" b="0" i="0" dirty="0">
                <a:solidFill>
                  <a:schemeClr val="bg1"/>
                </a:solidFill>
                <a:effectLst/>
                <a:latin typeface="Helvetica Neue"/>
              </a:rPr>
              <a:t>time series forecasting</a:t>
            </a:r>
          </a:p>
          <a:p>
            <a:pPr marL="285750" indent="-285750" algn="l">
              <a:buFont typeface="Wingdings" panose="05000000000000000000" pitchFamily="2" charset="2"/>
              <a:buChar char="Ø"/>
            </a:pPr>
            <a:r>
              <a:rPr lang="en-US" dirty="0">
                <a:solidFill>
                  <a:schemeClr val="bg1"/>
                </a:solidFill>
                <a:latin typeface="Helvetica Neue"/>
              </a:rPr>
              <a:t>LSTM, dropout, and dense layer in neural network model.</a:t>
            </a:r>
            <a:endParaRPr lang="en-US" sz="1400" b="0" i="0" dirty="0">
              <a:solidFill>
                <a:schemeClr val="bg1"/>
              </a:solidFill>
              <a:effectLst/>
              <a:latin typeface="Helvetica Neue"/>
            </a:endParaRPr>
          </a:p>
          <a:p>
            <a:pPr marL="285750" indent="-285750" algn="l">
              <a:buFont typeface="Wingdings" panose="05000000000000000000" pitchFamily="2" charset="2"/>
              <a:buChar char="Ø"/>
            </a:pPr>
            <a:r>
              <a:rPr lang="en-US" dirty="0">
                <a:solidFill>
                  <a:schemeClr val="bg1"/>
                </a:solidFill>
                <a:latin typeface="Helvetica Neue"/>
              </a:rPr>
              <a:t>m</a:t>
            </a:r>
            <a:r>
              <a:rPr lang="en-US" sz="1400" b="0" i="0" dirty="0">
                <a:solidFill>
                  <a:schemeClr val="bg1"/>
                </a:solidFill>
                <a:effectLst/>
                <a:latin typeface="Helvetica Neue"/>
              </a:rPr>
              <a:t>usic21 and </a:t>
            </a:r>
            <a:r>
              <a:rPr lang="en-US" sz="1400" b="0" i="0" dirty="0" err="1">
                <a:solidFill>
                  <a:schemeClr val="bg1"/>
                </a:solidFill>
                <a:effectLst/>
                <a:latin typeface="Helvetica Neue"/>
              </a:rPr>
              <a:t>numpy</a:t>
            </a:r>
            <a:r>
              <a:rPr lang="en-US" sz="1400" b="0" i="0" dirty="0">
                <a:solidFill>
                  <a:schemeClr val="bg1"/>
                </a:solidFill>
                <a:effectLst/>
                <a:latin typeface="Helvetica Neue"/>
              </a:rPr>
              <a:t> modules for data preparation</a:t>
            </a:r>
          </a:p>
          <a:p>
            <a:pPr marL="285750" indent="-285750" algn="l">
              <a:buFont typeface="Wingdings" panose="05000000000000000000" pitchFamily="2" charset="2"/>
              <a:buChar char="Ø"/>
            </a:pPr>
            <a:r>
              <a:rPr lang="en-US" dirty="0" err="1">
                <a:solidFill>
                  <a:schemeClr val="bg1"/>
                </a:solidFill>
                <a:latin typeface="Helvetica Neue"/>
              </a:rPr>
              <a:t>k</a:t>
            </a:r>
            <a:r>
              <a:rPr lang="en-US" sz="1400" b="0" i="0" dirty="0" err="1">
                <a:solidFill>
                  <a:schemeClr val="bg1"/>
                </a:solidFill>
                <a:effectLst/>
                <a:latin typeface="Helvetica Neue"/>
              </a:rPr>
              <a:t>eras</a:t>
            </a:r>
            <a:r>
              <a:rPr lang="en-US" sz="1400" b="0" i="0" dirty="0">
                <a:solidFill>
                  <a:schemeClr val="bg1"/>
                </a:solidFill>
                <a:effectLst/>
                <a:latin typeface="Helvetica Neue"/>
              </a:rPr>
              <a:t> for sequential LSTM modeling</a:t>
            </a:r>
          </a:p>
          <a:p>
            <a:pPr marL="285750" indent="-285750" algn="l">
              <a:buFont typeface="Wingdings" panose="05000000000000000000" pitchFamily="2" charset="2"/>
              <a:buChar char="Ø"/>
            </a:pPr>
            <a:r>
              <a:rPr lang="en-US" dirty="0">
                <a:solidFill>
                  <a:schemeClr val="bg1"/>
                </a:solidFill>
                <a:latin typeface="Helvetica Neue"/>
              </a:rPr>
              <a:t>matplotlib for data visualization</a:t>
            </a:r>
          </a:p>
        </p:txBody>
      </p:sp>
    </p:spTree>
    <p:extLst>
      <p:ext uri="{BB962C8B-B14F-4D97-AF65-F5344CB8AC3E}">
        <p14:creationId xmlns:p14="http://schemas.microsoft.com/office/powerpoint/2010/main" val="3798561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78DCE0-8A2E-4346-BDC8-34B5EF488D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7" name="TextBox 6">
            <a:extLst>
              <a:ext uri="{FF2B5EF4-FFF2-40B4-BE49-F238E27FC236}">
                <a16:creationId xmlns:a16="http://schemas.microsoft.com/office/drawing/2014/main" id="{E1222EDF-D26D-4ED0-84D8-A81664E4E2BE}"/>
              </a:ext>
            </a:extLst>
          </p:cNvPr>
          <p:cNvSpPr txBox="1"/>
          <p:nvPr/>
        </p:nvSpPr>
        <p:spPr>
          <a:xfrm>
            <a:off x="483501" y="216173"/>
            <a:ext cx="6514214" cy="523220"/>
          </a:xfrm>
          <a:prstGeom prst="rect">
            <a:avLst/>
          </a:prstGeom>
          <a:noFill/>
        </p:spPr>
        <p:txBody>
          <a:bodyPr wrap="square" rtlCol="0">
            <a:spAutoFit/>
          </a:bodyPr>
          <a:lstStyle/>
          <a:p>
            <a:r>
              <a:rPr lang="en-US" sz="2800" dirty="0">
                <a:solidFill>
                  <a:srgbClr val="0070C0"/>
                </a:solidFill>
                <a:latin typeface="Arial" panose="020B0604020202020204" pitchFamily="34" charset="0"/>
                <a:cs typeface="Arial" panose="020B0604020202020204" pitchFamily="34" charset="0"/>
              </a:rPr>
              <a:t>Midi dataset (in text form)</a:t>
            </a:r>
            <a:endParaRPr lang="en-IN" sz="2800" dirty="0">
              <a:solidFill>
                <a:srgbClr val="0070C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EA70A49-8A51-B783-06ED-25C188FA5C08}"/>
              </a:ext>
            </a:extLst>
          </p:cNvPr>
          <p:cNvPicPr>
            <a:picLocks noChangeAspect="1"/>
          </p:cNvPicPr>
          <p:nvPr/>
        </p:nvPicPr>
        <p:blipFill>
          <a:blip r:embed="rId2"/>
          <a:stretch>
            <a:fillRect/>
          </a:stretch>
        </p:blipFill>
        <p:spPr>
          <a:xfrm>
            <a:off x="1234151" y="907931"/>
            <a:ext cx="4931895" cy="3789002"/>
          </a:xfrm>
          <a:prstGeom prst="rect">
            <a:avLst/>
          </a:prstGeom>
        </p:spPr>
      </p:pic>
    </p:spTree>
    <p:extLst>
      <p:ext uri="{BB962C8B-B14F-4D97-AF65-F5344CB8AC3E}">
        <p14:creationId xmlns:p14="http://schemas.microsoft.com/office/powerpoint/2010/main" val="426613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18"/>
          <p:cNvSpPr txBox="1">
            <a:spLocks noGrp="1"/>
          </p:cNvSpPr>
          <p:nvPr>
            <p:ph type="ctrTitle" idx="4294967295"/>
          </p:nvPr>
        </p:nvSpPr>
        <p:spPr>
          <a:xfrm>
            <a:off x="700252" y="133067"/>
            <a:ext cx="805388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chemeClr val="lt1"/>
                </a:solidFill>
              </a:rPr>
              <a:t>MODELS  USED </a:t>
            </a:r>
            <a:endParaRPr sz="5400" dirty="0">
              <a:solidFill>
                <a:schemeClr val="lt1"/>
              </a:solidFill>
            </a:endParaRPr>
          </a:p>
        </p:txBody>
      </p:sp>
      <p:sp>
        <p:nvSpPr>
          <p:cNvPr id="133" name="Google Shape;133;p18"/>
          <p:cNvSpPr txBox="1">
            <a:spLocks noGrp="1"/>
          </p:cNvSpPr>
          <p:nvPr>
            <p:ph type="subTitle" idx="4294967295"/>
          </p:nvPr>
        </p:nvSpPr>
        <p:spPr>
          <a:xfrm>
            <a:off x="700251" y="1292867"/>
            <a:ext cx="7601537" cy="351976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LSTM</a:t>
            </a:r>
          </a:p>
          <a:p>
            <a:pPr marL="0" lvl="0" indent="0" algn="l" rtl="0">
              <a:spcBef>
                <a:spcPts val="600"/>
              </a:spcBef>
              <a:spcAft>
                <a:spcPts val="0"/>
              </a:spcAft>
              <a:buNone/>
            </a:pPr>
            <a:r>
              <a:rPr lang="en-US" sz="1400" b="0" i="0" dirty="0">
                <a:solidFill>
                  <a:schemeClr val="bg1"/>
                </a:solidFill>
                <a:effectLst/>
                <a:latin typeface="CMS"/>
              </a:rPr>
              <a:t>Long Short Term Memory networks – usually just called “LSTMs” – are a special kind of RNN, capable of learning long-term dependencies. LSTMs are explicitly designed to avoid the long-term dependency (Vanishing gradient) problem. Remembering information for long periods of time is practically their default behavior.</a:t>
            </a:r>
          </a:p>
          <a:p>
            <a:pPr marL="0" lvl="0" indent="0" algn="l" rtl="0">
              <a:spcBef>
                <a:spcPts val="600"/>
              </a:spcBef>
              <a:spcAft>
                <a:spcPts val="0"/>
              </a:spcAft>
              <a:buNone/>
            </a:pPr>
            <a:r>
              <a:rPr lang="en-US" sz="1400" dirty="0">
                <a:solidFill>
                  <a:schemeClr val="bg1"/>
                </a:solidFill>
              </a:rPr>
              <a:t>In RNN :</a:t>
            </a:r>
          </a:p>
          <a:p>
            <a:pPr marL="0" lvl="0" indent="0" algn="l" rtl="0">
              <a:spcBef>
                <a:spcPts val="600"/>
              </a:spcBef>
              <a:spcAft>
                <a:spcPts val="0"/>
              </a:spcAft>
              <a:buNone/>
            </a:pPr>
            <a:r>
              <a:rPr lang="en-US" sz="1400" dirty="0">
                <a:solidFill>
                  <a:schemeClr val="bg1"/>
                </a:solidFill>
              </a:rPr>
              <a:t>         </a:t>
            </a:r>
            <a:r>
              <a:rPr lang="en-US" sz="1000" dirty="0">
                <a:solidFill>
                  <a:schemeClr val="bg1"/>
                </a:solidFill>
              </a:rPr>
              <a:t>a1 = A[(</a:t>
            </a:r>
            <a:r>
              <a:rPr lang="en-US" sz="1000" dirty="0" err="1">
                <a:solidFill>
                  <a:schemeClr val="bg1"/>
                </a:solidFill>
              </a:rPr>
              <a:t>Wxa</a:t>
            </a:r>
            <a:r>
              <a:rPr lang="en-US" sz="1000" dirty="0">
                <a:solidFill>
                  <a:schemeClr val="bg1"/>
                </a:solidFill>
              </a:rPr>
              <a:t>)*(x1)  +  (Waa)*(a0) + </a:t>
            </a:r>
            <a:r>
              <a:rPr lang="en-US" sz="1000" dirty="0" err="1">
                <a:solidFill>
                  <a:schemeClr val="bg1"/>
                </a:solidFill>
              </a:rPr>
              <a:t>ba</a:t>
            </a:r>
            <a:r>
              <a:rPr lang="en-US" sz="1000" dirty="0">
                <a:solidFill>
                  <a:schemeClr val="bg1"/>
                </a:solidFill>
              </a:rPr>
              <a:t>]     ,    y1 = A’[(Way)*(a1) + by]       …</a:t>
            </a:r>
          </a:p>
          <a:p>
            <a:pPr marL="0" lvl="0" indent="0" algn="l" rtl="0">
              <a:spcBef>
                <a:spcPts val="600"/>
              </a:spcBef>
              <a:spcAft>
                <a:spcPts val="0"/>
              </a:spcAft>
              <a:buNone/>
            </a:pPr>
            <a:r>
              <a:rPr lang="en-US" sz="1000" dirty="0">
                <a:solidFill>
                  <a:schemeClr val="bg1"/>
                </a:solidFill>
              </a:rPr>
              <a:t>    =&gt;    an = A[(</a:t>
            </a:r>
            <a:r>
              <a:rPr lang="en-US" sz="1000" dirty="0" err="1">
                <a:solidFill>
                  <a:schemeClr val="bg1"/>
                </a:solidFill>
              </a:rPr>
              <a:t>Wxa</a:t>
            </a:r>
            <a:r>
              <a:rPr lang="en-US" sz="1000" dirty="0">
                <a:solidFill>
                  <a:schemeClr val="bg1"/>
                </a:solidFill>
              </a:rPr>
              <a:t>)*(</a:t>
            </a:r>
            <a:r>
              <a:rPr lang="en-US" sz="1000" dirty="0" err="1">
                <a:solidFill>
                  <a:schemeClr val="bg1"/>
                </a:solidFill>
              </a:rPr>
              <a:t>xn</a:t>
            </a:r>
            <a:r>
              <a:rPr lang="en-US" sz="1000" dirty="0">
                <a:solidFill>
                  <a:schemeClr val="bg1"/>
                </a:solidFill>
              </a:rPr>
              <a:t>)  +  (Waa)*(an-1)  +  </a:t>
            </a:r>
            <a:r>
              <a:rPr lang="en-US" sz="1000" dirty="0" err="1">
                <a:solidFill>
                  <a:schemeClr val="bg1"/>
                </a:solidFill>
              </a:rPr>
              <a:t>ba</a:t>
            </a:r>
            <a:r>
              <a:rPr lang="en-US" sz="1000" dirty="0">
                <a:solidFill>
                  <a:schemeClr val="bg1"/>
                </a:solidFill>
              </a:rPr>
              <a:t>]     ,    </a:t>
            </a:r>
            <a:r>
              <a:rPr lang="en-US" sz="1000" dirty="0" err="1">
                <a:solidFill>
                  <a:schemeClr val="bg1"/>
                </a:solidFill>
              </a:rPr>
              <a:t>yn</a:t>
            </a:r>
            <a:r>
              <a:rPr lang="en-US" sz="1000" dirty="0">
                <a:solidFill>
                  <a:schemeClr val="bg1"/>
                </a:solidFill>
              </a:rPr>
              <a:t> = A’[(Way)*(an) + by]</a:t>
            </a:r>
          </a:p>
          <a:p>
            <a:pPr marL="0" lvl="0" indent="0" algn="l" rtl="0">
              <a:spcBef>
                <a:spcPts val="600"/>
              </a:spcBef>
              <a:spcAft>
                <a:spcPts val="0"/>
              </a:spcAft>
              <a:buNone/>
            </a:pPr>
            <a:r>
              <a:rPr lang="en-US" sz="1000" dirty="0">
                <a:solidFill>
                  <a:schemeClr val="bg1"/>
                </a:solidFill>
              </a:rPr>
              <a:t>            where,   A      :  Activation function   ,   </a:t>
            </a:r>
          </a:p>
          <a:p>
            <a:pPr marL="0" lvl="0" indent="0" algn="l" rtl="0">
              <a:spcBef>
                <a:spcPts val="600"/>
              </a:spcBef>
              <a:spcAft>
                <a:spcPts val="0"/>
              </a:spcAft>
              <a:buNone/>
            </a:pPr>
            <a:r>
              <a:rPr lang="en-US" sz="1000" dirty="0">
                <a:solidFill>
                  <a:schemeClr val="bg1"/>
                </a:solidFill>
              </a:rPr>
              <a:t>                          Waa :  gradients (weights) for correlation coefficients (a0, a1,..)</a:t>
            </a:r>
          </a:p>
          <a:p>
            <a:pPr marL="0" lvl="0" indent="0" algn="l" rtl="0">
              <a:spcBef>
                <a:spcPts val="600"/>
              </a:spcBef>
              <a:spcAft>
                <a:spcPts val="0"/>
              </a:spcAft>
              <a:buNone/>
            </a:pPr>
            <a:endParaRPr lang="en-US" sz="1000" dirty="0">
              <a:solidFill>
                <a:schemeClr val="bg1"/>
              </a:solidFill>
            </a:endParaRPr>
          </a:p>
          <a:p>
            <a:pPr marL="0" lvl="0" indent="0" algn="l" rtl="0">
              <a:spcBef>
                <a:spcPts val="600"/>
              </a:spcBef>
              <a:spcAft>
                <a:spcPts val="0"/>
              </a:spcAft>
              <a:buNone/>
            </a:pPr>
            <a:r>
              <a:rPr lang="en-IN" sz="1100" dirty="0">
                <a:solidFill>
                  <a:schemeClr val="bg1"/>
                </a:solidFill>
              </a:rPr>
              <a:t>Waa &gt; 1   :   Exploding Gradient problem </a:t>
            </a:r>
          </a:p>
          <a:p>
            <a:pPr marL="0" lvl="0" indent="0" algn="l" rtl="0">
              <a:spcBef>
                <a:spcPts val="600"/>
              </a:spcBef>
              <a:spcAft>
                <a:spcPts val="0"/>
              </a:spcAft>
              <a:buNone/>
            </a:pPr>
            <a:r>
              <a:rPr lang="en-IN" sz="1100" dirty="0">
                <a:solidFill>
                  <a:schemeClr val="bg1"/>
                </a:solidFill>
              </a:rPr>
              <a:t>Waa &lt; 1   :   Vanishing Gradient problem </a:t>
            </a:r>
          </a:p>
        </p:txBody>
      </p:sp>
      <p:sp>
        <p:nvSpPr>
          <p:cNvPr id="139" name="Google Shape;139;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18"/>
          <p:cNvSpPr txBox="1">
            <a:spLocks noGrp="1"/>
          </p:cNvSpPr>
          <p:nvPr>
            <p:ph type="ctrTitle" idx="4294967295"/>
          </p:nvPr>
        </p:nvSpPr>
        <p:spPr>
          <a:xfrm>
            <a:off x="700252" y="133067"/>
            <a:ext cx="805388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solidFill>
                  <a:schemeClr val="lt1"/>
                </a:solidFill>
              </a:rPr>
              <a:t>MODELS  USED </a:t>
            </a:r>
            <a:endParaRPr sz="5400" dirty="0">
              <a:solidFill>
                <a:schemeClr val="lt1"/>
              </a:solidFill>
            </a:endParaRPr>
          </a:p>
        </p:txBody>
      </p:sp>
      <p:sp>
        <p:nvSpPr>
          <p:cNvPr id="133" name="Google Shape;133;p18"/>
          <p:cNvSpPr txBox="1">
            <a:spLocks noGrp="1"/>
          </p:cNvSpPr>
          <p:nvPr>
            <p:ph type="subTitle" idx="4294967295"/>
          </p:nvPr>
        </p:nvSpPr>
        <p:spPr>
          <a:xfrm>
            <a:off x="700251" y="1292867"/>
            <a:ext cx="7601537" cy="324526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lt1"/>
                </a:solidFill>
              </a:rPr>
              <a:t>Dropout Layer</a:t>
            </a:r>
          </a:p>
          <a:p>
            <a:pPr marL="0" lvl="0" indent="0" algn="l" rtl="0">
              <a:spcBef>
                <a:spcPts val="600"/>
              </a:spcBef>
              <a:spcAft>
                <a:spcPts val="0"/>
              </a:spcAft>
              <a:buNone/>
            </a:pPr>
            <a:r>
              <a:rPr lang="en-US" sz="1400" dirty="0">
                <a:solidFill>
                  <a:schemeClr val="bg1"/>
                </a:solidFill>
              </a:rPr>
              <a:t>Used to drop some fraction of previous layer’s output, to discard some random noise created in middle of neural network.</a:t>
            </a:r>
          </a:p>
          <a:p>
            <a:pPr marL="0" lvl="0" indent="0" algn="l" rtl="0">
              <a:spcBef>
                <a:spcPts val="600"/>
              </a:spcBef>
              <a:spcAft>
                <a:spcPts val="0"/>
              </a:spcAft>
              <a:buNone/>
            </a:pPr>
            <a:endParaRPr lang="en-US" sz="1200" dirty="0">
              <a:solidFill>
                <a:schemeClr val="bg1"/>
              </a:solidFill>
            </a:endParaRPr>
          </a:p>
          <a:p>
            <a:pPr marL="0" lvl="0" indent="0" algn="l" rtl="0">
              <a:spcBef>
                <a:spcPts val="600"/>
              </a:spcBef>
              <a:spcAft>
                <a:spcPts val="0"/>
              </a:spcAft>
              <a:buNone/>
            </a:pPr>
            <a:endParaRPr lang="en-US" sz="1200" dirty="0">
              <a:solidFill>
                <a:schemeClr val="bg1"/>
              </a:solidFill>
            </a:endParaRPr>
          </a:p>
          <a:p>
            <a:pPr marL="0" lvl="0" indent="0" algn="l" rtl="0">
              <a:spcBef>
                <a:spcPts val="600"/>
              </a:spcBef>
              <a:spcAft>
                <a:spcPts val="0"/>
              </a:spcAft>
              <a:buNone/>
            </a:pPr>
            <a:r>
              <a:rPr lang="en-US" dirty="0">
                <a:solidFill>
                  <a:schemeClr val="bg1"/>
                </a:solidFill>
              </a:rPr>
              <a:t>Dense Layer</a:t>
            </a:r>
          </a:p>
          <a:p>
            <a:pPr marL="0" lvl="0" indent="0" algn="l" rtl="0">
              <a:spcBef>
                <a:spcPts val="600"/>
              </a:spcBef>
              <a:spcAft>
                <a:spcPts val="0"/>
              </a:spcAft>
              <a:buNone/>
            </a:pPr>
            <a:r>
              <a:rPr lang="en-US" sz="1400" dirty="0">
                <a:solidFill>
                  <a:schemeClr val="bg1"/>
                </a:solidFill>
              </a:rPr>
              <a:t>In Music, there might be deep correlation, with previous music elements, therefore used dense layer in model.</a:t>
            </a:r>
          </a:p>
          <a:p>
            <a:pPr marL="0" lvl="0" indent="0" algn="l" rtl="0">
              <a:spcBef>
                <a:spcPts val="600"/>
              </a:spcBef>
              <a:spcAft>
                <a:spcPts val="0"/>
              </a:spcAft>
              <a:buNone/>
            </a:pPr>
            <a:r>
              <a:rPr lang="en-US" sz="1400" dirty="0">
                <a:solidFill>
                  <a:schemeClr val="bg1"/>
                </a:solidFill>
              </a:rPr>
              <a:t>In final layer of neural network, predicted output in terms of probability-distribution using </a:t>
            </a:r>
            <a:r>
              <a:rPr lang="en-US" sz="1400" dirty="0" err="1">
                <a:solidFill>
                  <a:schemeClr val="bg1"/>
                </a:solidFill>
              </a:rPr>
              <a:t>softmax</a:t>
            </a:r>
            <a:r>
              <a:rPr lang="en-US" sz="1400" dirty="0">
                <a:solidFill>
                  <a:schemeClr val="bg1"/>
                </a:solidFill>
              </a:rPr>
              <a:t> activation function.</a:t>
            </a:r>
          </a:p>
        </p:txBody>
      </p:sp>
      <p:sp>
        <p:nvSpPr>
          <p:cNvPr id="139" name="Google Shape;139;p1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84459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4E20-AC22-4739-90C0-02C946062C18}"/>
              </a:ext>
            </a:extLst>
          </p:cNvPr>
          <p:cNvSpPr>
            <a:spLocks noGrp="1"/>
          </p:cNvSpPr>
          <p:nvPr>
            <p:ph type="title"/>
          </p:nvPr>
        </p:nvSpPr>
        <p:spPr>
          <a:xfrm>
            <a:off x="510362" y="167244"/>
            <a:ext cx="7177817" cy="650904"/>
          </a:xfrm>
        </p:spPr>
        <p:txBody>
          <a:bodyPr/>
          <a:lstStyle/>
          <a:p>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br>
              <a:rPr lang="en-IN" i="0" dirty="0">
                <a:solidFill>
                  <a:srgbClr val="000000"/>
                </a:solidFill>
                <a:effectLst/>
                <a:latin typeface="Raleway" panose="020B0604020202020204" charset="0"/>
              </a:rPr>
            </a:br>
            <a:r>
              <a:rPr lang="en-IN" i="0" dirty="0">
                <a:solidFill>
                  <a:srgbClr val="0070C0"/>
                </a:solidFill>
                <a:effectLst/>
                <a:latin typeface="Raleway" panose="020B0604020202020204" charset="0"/>
              </a:rPr>
              <a:t>S</a:t>
            </a:r>
            <a:r>
              <a:rPr lang="en-IN" dirty="0">
                <a:solidFill>
                  <a:srgbClr val="0070C0"/>
                </a:solidFill>
                <a:latin typeface="Raleway" panose="020B0604020202020204" charset="0"/>
              </a:rPr>
              <a:t>equential model (summary)</a:t>
            </a:r>
            <a:endParaRPr lang="en-IN" dirty="0">
              <a:solidFill>
                <a:schemeClr val="accent6">
                  <a:lumMod val="75000"/>
                </a:schemeClr>
              </a:solidFill>
            </a:endParaRPr>
          </a:p>
        </p:txBody>
      </p:sp>
      <p:sp>
        <p:nvSpPr>
          <p:cNvPr id="4" name="Slide Number Placeholder 3">
            <a:extLst>
              <a:ext uri="{FF2B5EF4-FFF2-40B4-BE49-F238E27FC236}">
                <a16:creationId xmlns:a16="http://schemas.microsoft.com/office/drawing/2014/main" id="{A95F7210-8F91-4DCD-A628-0663EFBFDD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032021B6-FA40-886C-78FC-3E66EBEE8B08}"/>
              </a:ext>
            </a:extLst>
          </p:cNvPr>
          <p:cNvPicPr>
            <a:picLocks noChangeAspect="1"/>
          </p:cNvPicPr>
          <p:nvPr/>
        </p:nvPicPr>
        <p:blipFill>
          <a:blip r:embed="rId2"/>
          <a:stretch>
            <a:fillRect/>
          </a:stretch>
        </p:blipFill>
        <p:spPr>
          <a:xfrm>
            <a:off x="1474447" y="1028111"/>
            <a:ext cx="5136325" cy="3825572"/>
          </a:xfrm>
          <a:prstGeom prst="rect">
            <a:avLst/>
          </a:prstGeom>
        </p:spPr>
      </p:pic>
    </p:spTree>
    <p:extLst>
      <p:ext uri="{BB962C8B-B14F-4D97-AF65-F5344CB8AC3E}">
        <p14:creationId xmlns:p14="http://schemas.microsoft.com/office/powerpoint/2010/main" val="355068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3C85EE-634D-4252-91E1-596E6C1489EC}"/>
              </a:ext>
            </a:extLst>
          </p:cNvPr>
          <p:cNvSpPr>
            <a:spLocks noGrp="1"/>
          </p:cNvSpPr>
          <p:nvPr>
            <p:ph type="body" idx="1"/>
          </p:nvPr>
        </p:nvSpPr>
        <p:spPr>
          <a:xfrm>
            <a:off x="822337" y="307015"/>
            <a:ext cx="3136800" cy="3725700"/>
          </a:xfrm>
        </p:spPr>
        <p:txBody>
          <a:bodyPr/>
          <a:lstStyle/>
          <a:p>
            <a:pPr marL="101600" indent="0" algn="l">
              <a:buNone/>
            </a:pPr>
            <a:r>
              <a:rPr lang="en-US" b="1" i="0" dirty="0">
                <a:solidFill>
                  <a:srgbClr val="0070C0"/>
                </a:solidFill>
                <a:effectLst/>
                <a:latin typeface="Raleway" panose="020B0604020202020204" charset="0"/>
              </a:rPr>
              <a:t>S&amp;P 500 ARIMA model</a:t>
            </a:r>
          </a:p>
          <a:p>
            <a:pPr marL="101600" indent="0" algn="just">
              <a:buNone/>
            </a:pPr>
            <a:r>
              <a:rPr lang="en-US" sz="1400" b="0" i="0" dirty="0">
                <a:solidFill>
                  <a:schemeClr val="accent6">
                    <a:lumMod val="75000"/>
                  </a:schemeClr>
                </a:solidFill>
                <a:effectLst/>
                <a:latin typeface="Raleway" panose="020B0604020202020204" charset="0"/>
              </a:rPr>
              <a:t>The ARIMA predictions below have an average RMSE value of 45.5 (with the range of actual values being from ~800 to 2500). One differencing period and log transformation was used.</a:t>
            </a:r>
          </a:p>
          <a:p>
            <a:pPr marL="101600" indent="0">
              <a:buNone/>
            </a:pPr>
            <a:endParaRPr lang="en-IN" dirty="0"/>
          </a:p>
        </p:txBody>
      </p:sp>
      <p:sp>
        <p:nvSpPr>
          <p:cNvPr id="4" name="Text Placeholder 3">
            <a:extLst>
              <a:ext uri="{FF2B5EF4-FFF2-40B4-BE49-F238E27FC236}">
                <a16:creationId xmlns:a16="http://schemas.microsoft.com/office/drawing/2014/main" id="{B2EA0AE4-E452-41ED-B474-C08F47161EC2}"/>
              </a:ext>
            </a:extLst>
          </p:cNvPr>
          <p:cNvSpPr>
            <a:spLocks noGrp="1"/>
          </p:cNvSpPr>
          <p:nvPr>
            <p:ph type="body" idx="2"/>
          </p:nvPr>
        </p:nvSpPr>
        <p:spPr>
          <a:xfrm>
            <a:off x="5184865" y="307015"/>
            <a:ext cx="3136800" cy="3725700"/>
          </a:xfrm>
        </p:spPr>
        <p:txBody>
          <a:bodyPr/>
          <a:lstStyle/>
          <a:p>
            <a:pPr marL="101600" indent="0" algn="l">
              <a:buNone/>
            </a:pPr>
            <a:r>
              <a:rPr lang="en-US" b="1" i="0" dirty="0">
                <a:solidFill>
                  <a:srgbClr val="0070C0"/>
                </a:solidFill>
                <a:effectLst/>
                <a:latin typeface="Raleway" panose="020B0604020202020204" charset="0"/>
              </a:rPr>
              <a:t>S&amp;P 500 LSTM model</a:t>
            </a:r>
          </a:p>
          <a:p>
            <a:pPr marL="101600" indent="0" algn="just">
              <a:buNone/>
            </a:pPr>
            <a:r>
              <a:rPr lang="en-US" sz="1400" b="0" i="0" dirty="0">
                <a:solidFill>
                  <a:schemeClr val="accent6">
                    <a:lumMod val="75000"/>
                  </a:schemeClr>
                </a:solidFill>
                <a:effectLst/>
                <a:latin typeface="Raleway" panose="020B0604020202020204" charset="0"/>
              </a:rPr>
              <a:t>The LSTM model below also uses log transformation and differencing, with 5 training epochs to update model weights. It has a very similar average RMSE error of 46.7.</a:t>
            </a:r>
          </a:p>
          <a:p>
            <a:pPr marL="101600" indent="0">
              <a:buNone/>
            </a:pPr>
            <a:endParaRPr lang="en-IN" dirty="0"/>
          </a:p>
        </p:txBody>
      </p:sp>
      <p:sp>
        <p:nvSpPr>
          <p:cNvPr id="5" name="Slide Number Placeholder 4">
            <a:extLst>
              <a:ext uri="{FF2B5EF4-FFF2-40B4-BE49-F238E27FC236}">
                <a16:creationId xmlns:a16="http://schemas.microsoft.com/office/drawing/2014/main" id="{AEEE3F74-142A-4473-8A9D-966C2DEF75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85218F2A-BE5A-46B0-9DB1-6CFB75BD4440}"/>
              </a:ext>
            </a:extLst>
          </p:cNvPr>
          <p:cNvPicPr>
            <a:picLocks noChangeAspect="1"/>
          </p:cNvPicPr>
          <p:nvPr/>
        </p:nvPicPr>
        <p:blipFill>
          <a:blip r:embed="rId2"/>
          <a:stretch>
            <a:fillRect/>
          </a:stretch>
        </p:blipFill>
        <p:spPr>
          <a:xfrm>
            <a:off x="822335" y="2413255"/>
            <a:ext cx="3249739" cy="2127102"/>
          </a:xfrm>
          <a:prstGeom prst="rect">
            <a:avLst/>
          </a:prstGeom>
        </p:spPr>
      </p:pic>
      <p:pic>
        <p:nvPicPr>
          <p:cNvPr id="9" name="Picture 8">
            <a:extLst>
              <a:ext uri="{FF2B5EF4-FFF2-40B4-BE49-F238E27FC236}">
                <a16:creationId xmlns:a16="http://schemas.microsoft.com/office/drawing/2014/main" id="{11E71C48-652A-4473-AAA1-3D89C6F197A8}"/>
              </a:ext>
            </a:extLst>
          </p:cNvPr>
          <p:cNvPicPr>
            <a:picLocks noChangeAspect="1"/>
          </p:cNvPicPr>
          <p:nvPr/>
        </p:nvPicPr>
        <p:blipFill>
          <a:blip r:embed="rId3"/>
          <a:stretch>
            <a:fillRect/>
          </a:stretch>
        </p:blipFill>
        <p:spPr>
          <a:xfrm>
            <a:off x="5071927" y="2424014"/>
            <a:ext cx="3136801" cy="2053179"/>
          </a:xfrm>
          <a:prstGeom prst="rect">
            <a:avLst/>
          </a:prstGeom>
        </p:spPr>
      </p:pic>
    </p:spTree>
    <p:extLst>
      <p:ext uri="{BB962C8B-B14F-4D97-AF65-F5344CB8AC3E}">
        <p14:creationId xmlns:p14="http://schemas.microsoft.com/office/powerpoint/2010/main" val="227228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BF5325-256D-4438-96DF-2896AE7C67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aphicFrame>
        <p:nvGraphicFramePr>
          <p:cNvPr id="5" name="Table 4">
            <a:extLst>
              <a:ext uri="{FF2B5EF4-FFF2-40B4-BE49-F238E27FC236}">
                <a16:creationId xmlns:a16="http://schemas.microsoft.com/office/drawing/2014/main" id="{0F267061-F7BF-4E27-9924-967B64AA4512}"/>
              </a:ext>
            </a:extLst>
          </p:cNvPr>
          <p:cNvGraphicFramePr>
            <a:graphicFrameLocks noGrp="1"/>
          </p:cNvGraphicFramePr>
          <p:nvPr>
            <p:extLst>
              <p:ext uri="{D42A27DB-BD31-4B8C-83A1-F6EECF244321}">
                <p14:modId xmlns:p14="http://schemas.microsoft.com/office/powerpoint/2010/main" val="1689848774"/>
              </p:ext>
            </p:extLst>
          </p:nvPr>
        </p:nvGraphicFramePr>
        <p:xfrm>
          <a:off x="850917" y="1389321"/>
          <a:ext cx="7442165" cy="3118878"/>
        </p:xfrm>
        <a:graphic>
          <a:graphicData uri="http://schemas.openxmlformats.org/drawingml/2006/table">
            <a:tbl>
              <a:tblPr firstRow="1" bandRow="1">
                <a:tableStyleId>{7AAA3B20-678A-4C7C-9798-64512E79D95C}</a:tableStyleId>
              </a:tblPr>
              <a:tblGrid>
                <a:gridCol w="1488433">
                  <a:extLst>
                    <a:ext uri="{9D8B030D-6E8A-4147-A177-3AD203B41FA5}">
                      <a16:colId xmlns:a16="http://schemas.microsoft.com/office/drawing/2014/main" val="3640553764"/>
                    </a:ext>
                  </a:extLst>
                </a:gridCol>
                <a:gridCol w="1488433">
                  <a:extLst>
                    <a:ext uri="{9D8B030D-6E8A-4147-A177-3AD203B41FA5}">
                      <a16:colId xmlns:a16="http://schemas.microsoft.com/office/drawing/2014/main" val="2695370208"/>
                    </a:ext>
                  </a:extLst>
                </a:gridCol>
                <a:gridCol w="1488433">
                  <a:extLst>
                    <a:ext uri="{9D8B030D-6E8A-4147-A177-3AD203B41FA5}">
                      <a16:colId xmlns:a16="http://schemas.microsoft.com/office/drawing/2014/main" val="2883141254"/>
                    </a:ext>
                  </a:extLst>
                </a:gridCol>
                <a:gridCol w="1488433">
                  <a:extLst>
                    <a:ext uri="{9D8B030D-6E8A-4147-A177-3AD203B41FA5}">
                      <a16:colId xmlns:a16="http://schemas.microsoft.com/office/drawing/2014/main" val="1347901406"/>
                    </a:ext>
                  </a:extLst>
                </a:gridCol>
                <a:gridCol w="1488433">
                  <a:extLst>
                    <a:ext uri="{9D8B030D-6E8A-4147-A177-3AD203B41FA5}">
                      <a16:colId xmlns:a16="http://schemas.microsoft.com/office/drawing/2014/main" val="305867804"/>
                    </a:ext>
                  </a:extLst>
                </a:gridCol>
              </a:tblGrid>
              <a:tr h="559496">
                <a:tc>
                  <a:txBody>
                    <a:bodyPr/>
                    <a:lstStyle/>
                    <a:p>
                      <a:pPr algn="ctr"/>
                      <a:r>
                        <a:rPr lang="en-US" dirty="0">
                          <a:ln>
                            <a:solidFill>
                              <a:schemeClr val="bg1"/>
                            </a:solidFill>
                          </a:ln>
                          <a:solidFill>
                            <a:schemeClr val="bg1"/>
                          </a:solidFill>
                        </a:rPr>
                        <a:t>Data Set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ARIMA (test RMSE)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LSTM (test RMSE)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Gaussian ARIMA (RMSE)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Gaussian LSTM (RMSE)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160474940"/>
                  </a:ext>
                </a:extLst>
              </a:tr>
              <a:tr h="365626">
                <a:tc>
                  <a:txBody>
                    <a:bodyPr/>
                    <a:lstStyle/>
                    <a:p>
                      <a:pPr algn="ctr"/>
                      <a:r>
                        <a:rPr lang="en-US" dirty="0">
                          <a:ln>
                            <a:solidFill>
                              <a:schemeClr val="bg1"/>
                            </a:solidFill>
                          </a:ln>
                          <a:solidFill>
                            <a:schemeClr val="bg1"/>
                          </a:solidFill>
                        </a:rPr>
                        <a:t>S&amp;P 500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45.495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46.671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24.570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24.751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747660511"/>
                  </a:ext>
                </a:extLst>
              </a:tr>
              <a:tr h="365626">
                <a:tc>
                  <a:txBody>
                    <a:bodyPr/>
                    <a:lstStyle/>
                    <a:p>
                      <a:pPr algn="ctr"/>
                      <a:r>
                        <a:rPr lang="en-US" dirty="0">
                          <a:ln>
                            <a:solidFill>
                              <a:schemeClr val="bg1"/>
                            </a:solidFill>
                          </a:ln>
                          <a:solidFill>
                            <a:schemeClr val="bg1"/>
                          </a:solidFill>
                        </a:rPr>
                        <a:t>LeBron James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20.009</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27.175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9.816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13.743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92705806"/>
                  </a:ext>
                </a:extLst>
              </a:tr>
              <a:tr h="365626">
                <a:tc>
                  <a:txBody>
                    <a:bodyPr/>
                    <a:lstStyle/>
                    <a:p>
                      <a:pPr algn="ctr"/>
                      <a:r>
                        <a:rPr lang="en-US" dirty="0">
                          <a:ln>
                            <a:solidFill>
                              <a:schemeClr val="bg1"/>
                            </a:solidFill>
                          </a:ln>
                          <a:solidFill>
                            <a:schemeClr val="bg1"/>
                          </a:solidFill>
                        </a:rPr>
                        <a:t>Cold Brew</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9.157</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8.597</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3.025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4.543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18560615"/>
                  </a:ext>
                </a:extLst>
              </a:tr>
              <a:tr h="365626">
                <a:tc>
                  <a:txBody>
                    <a:bodyPr/>
                    <a:lstStyle/>
                    <a:p>
                      <a:pPr algn="ctr"/>
                      <a:r>
                        <a:rPr lang="en-US" dirty="0">
                          <a:ln>
                            <a:solidFill>
                              <a:schemeClr val="bg1"/>
                            </a:solidFill>
                          </a:ln>
                          <a:solidFill>
                            <a:schemeClr val="bg1"/>
                          </a:solidFill>
                        </a:rPr>
                        <a:t>Kentucky Perby</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30.935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30.224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15.232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15.232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713464"/>
                  </a:ext>
                </a:extLst>
              </a:tr>
              <a:tr h="365626">
                <a:tc>
                  <a:txBody>
                    <a:bodyPr/>
                    <a:lstStyle/>
                    <a:p>
                      <a:pPr algn="ctr"/>
                      <a:r>
                        <a:rPr lang="en-US" dirty="0">
                          <a:ln>
                            <a:solidFill>
                              <a:schemeClr val="bg1"/>
                            </a:solidFill>
                          </a:ln>
                          <a:solidFill>
                            <a:schemeClr val="bg1"/>
                          </a:solidFill>
                        </a:rPr>
                        <a:t>Gilmore Girls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12.026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13.885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6.517</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7.592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30135500"/>
                  </a:ext>
                </a:extLst>
              </a:tr>
              <a:tr h="365626">
                <a:tc>
                  <a:txBody>
                    <a:bodyPr/>
                    <a:lstStyle/>
                    <a:p>
                      <a:pPr algn="ctr"/>
                      <a:r>
                        <a:rPr lang="en-US" dirty="0">
                          <a:ln>
                            <a:solidFill>
                              <a:schemeClr val="bg1"/>
                            </a:solidFill>
                          </a:ln>
                          <a:solidFill>
                            <a:schemeClr val="bg1"/>
                          </a:solidFill>
                        </a:rPr>
                        <a:t>Olympics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17.420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18.506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9.146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11.078</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799426780"/>
                  </a:ext>
                </a:extLst>
              </a:tr>
              <a:tr h="365626">
                <a:tc>
                  <a:txBody>
                    <a:bodyPr/>
                    <a:lstStyle/>
                    <a:p>
                      <a:pPr algn="ctr"/>
                      <a:r>
                        <a:rPr lang="en-US" dirty="0">
                          <a:ln>
                            <a:solidFill>
                              <a:schemeClr val="bg1"/>
                            </a:solidFill>
                          </a:ln>
                          <a:solidFill>
                            <a:schemeClr val="bg1"/>
                          </a:solidFill>
                        </a:rPr>
                        <a:t>Zika Virus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16.771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16.040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8.543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r>
                        <a:rPr lang="en-US" dirty="0">
                          <a:ln>
                            <a:solidFill>
                              <a:schemeClr val="bg1"/>
                            </a:solidFill>
                          </a:ln>
                          <a:solidFill>
                            <a:schemeClr val="bg1"/>
                          </a:solidFill>
                        </a:rPr>
                        <a:t>8.586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004010165"/>
                  </a:ext>
                </a:extLst>
              </a:tr>
            </a:tbl>
          </a:graphicData>
        </a:graphic>
      </p:graphicFrame>
      <p:sp>
        <p:nvSpPr>
          <p:cNvPr id="8" name="TextBox 7">
            <a:extLst>
              <a:ext uri="{FF2B5EF4-FFF2-40B4-BE49-F238E27FC236}">
                <a16:creationId xmlns:a16="http://schemas.microsoft.com/office/drawing/2014/main" id="{4EF08872-9EDE-4672-AAE4-07BA6E2A2B75}"/>
              </a:ext>
            </a:extLst>
          </p:cNvPr>
          <p:cNvSpPr txBox="1"/>
          <p:nvPr/>
        </p:nvSpPr>
        <p:spPr>
          <a:xfrm>
            <a:off x="708837" y="312135"/>
            <a:ext cx="5167423" cy="646331"/>
          </a:xfrm>
          <a:prstGeom prst="rect">
            <a:avLst/>
          </a:prstGeom>
          <a:noFill/>
        </p:spPr>
        <p:txBody>
          <a:bodyPr wrap="square" rtlCol="0">
            <a:spAutoFit/>
          </a:bodyPr>
          <a:lstStyle/>
          <a:p>
            <a:r>
              <a:rPr lang="en-IN" sz="3600" dirty="0">
                <a:solidFill>
                  <a:schemeClr val="bg1"/>
                </a:solidFill>
                <a:latin typeface="Raleway" panose="020B0604020202020204" charset="0"/>
                <a:cs typeface="Arial" panose="020B0604020202020204" pitchFamily="34" charset="0"/>
              </a:rPr>
              <a:t>RESULT</a:t>
            </a:r>
          </a:p>
        </p:txBody>
      </p:sp>
    </p:spTree>
    <p:extLst>
      <p:ext uri="{BB962C8B-B14F-4D97-AF65-F5344CB8AC3E}">
        <p14:creationId xmlns:p14="http://schemas.microsoft.com/office/powerpoint/2010/main" val="144344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4398-4A8A-4731-B306-6C79E57FFACC}"/>
              </a:ext>
            </a:extLst>
          </p:cNvPr>
          <p:cNvSpPr>
            <a:spLocks noGrp="1"/>
          </p:cNvSpPr>
          <p:nvPr>
            <p:ph type="ctrTitle"/>
          </p:nvPr>
        </p:nvSpPr>
        <p:spPr>
          <a:xfrm>
            <a:off x="737374" y="1411950"/>
            <a:ext cx="6736500" cy="1159800"/>
          </a:xfrm>
        </p:spPr>
        <p:txBody>
          <a:bodyPr/>
          <a:lstStyle/>
          <a:p>
            <a:r>
              <a:rPr lang="en-US" sz="4800" dirty="0"/>
              <a:t>CONCLUSION</a:t>
            </a:r>
            <a:endParaRPr lang="en-IN" sz="4800" dirty="0"/>
          </a:p>
        </p:txBody>
      </p:sp>
      <p:sp>
        <p:nvSpPr>
          <p:cNvPr id="3" name="TextBox 2">
            <a:extLst>
              <a:ext uri="{FF2B5EF4-FFF2-40B4-BE49-F238E27FC236}">
                <a16:creationId xmlns:a16="http://schemas.microsoft.com/office/drawing/2014/main" id="{6B4C45AF-6A30-4472-8015-700745DCDEAB}"/>
              </a:ext>
            </a:extLst>
          </p:cNvPr>
          <p:cNvSpPr txBox="1"/>
          <p:nvPr/>
        </p:nvSpPr>
        <p:spPr>
          <a:xfrm>
            <a:off x="886047" y="2970028"/>
            <a:ext cx="6587827" cy="1616149"/>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A5EF040-70B2-4D4A-BB63-DFCDC00531E9}"/>
              </a:ext>
            </a:extLst>
          </p:cNvPr>
          <p:cNvSpPr txBox="1"/>
          <p:nvPr/>
        </p:nvSpPr>
        <p:spPr>
          <a:xfrm>
            <a:off x="737374" y="2992827"/>
            <a:ext cx="7371906" cy="1600438"/>
          </a:xfrm>
          <a:prstGeom prst="rect">
            <a:avLst/>
          </a:prstGeom>
          <a:noFill/>
        </p:spPr>
        <p:txBody>
          <a:bodyPr wrap="square" rtlCol="0">
            <a:spAutoFit/>
          </a:bodyPr>
          <a:lstStyle/>
          <a:p>
            <a:pPr algn="just"/>
            <a:r>
              <a:rPr lang="en-US" b="0" i="0" dirty="0">
                <a:solidFill>
                  <a:srgbClr val="0070C0"/>
                </a:solidFill>
                <a:effectLst/>
                <a:latin typeface="Raleway" panose="020B0604020202020204" charset="0"/>
              </a:rPr>
              <a:t>Overall, the results demonstrate that both ARIMA and LSTM are quality algorithms for forecasting time series data. In general, the ARIMA model provided slightly lower errors, but also can suffer from convergence errors for series with sharp gradients. The LSTM series can train and make predictions on any series—though the accuracy must be evaluated.</a:t>
            </a:r>
          </a:p>
          <a:p>
            <a:pPr algn="just"/>
            <a:r>
              <a:rPr lang="en-US" b="0" i="0" dirty="0">
                <a:solidFill>
                  <a:srgbClr val="0070C0"/>
                </a:solidFill>
                <a:effectLst/>
                <a:latin typeface="Raleway" panose="020B0604020202020204" charset="0"/>
              </a:rPr>
              <a:t>Further, Gaussian filtering of the dataset improved predictions in every case, even when comparing the filtered predictions to the original, un-filtered dataset. </a:t>
            </a:r>
            <a:endParaRPr lang="en-IN" dirty="0">
              <a:solidFill>
                <a:srgbClr val="0070C0"/>
              </a:solidFill>
              <a:latin typeface="Raleway" panose="020B0604020202020204" charset="0"/>
            </a:endParaRPr>
          </a:p>
        </p:txBody>
      </p:sp>
    </p:spTree>
    <p:extLst>
      <p:ext uri="{BB962C8B-B14F-4D97-AF65-F5344CB8AC3E}">
        <p14:creationId xmlns:p14="http://schemas.microsoft.com/office/powerpoint/2010/main" val="413842829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TotalTime>
  <Words>600</Words>
  <Application>Microsoft Office PowerPoint</Application>
  <PresentationFormat>On-screen Show (16:9)</PresentationFormat>
  <Paragraphs>94</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Lato</vt:lpstr>
      <vt:lpstr>Arial</vt:lpstr>
      <vt:lpstr>CMS</vt:lpstr>
      <vt:lpstr>Raleway</vt:lpstr>
      <vt:lpstr>Helvetica Neue</vt:lpstr>
      <vt:lpstr>Wingdings</vt:lpstr>
      <vt:lpstr>Antonio template</vt:lpstr>
      <vt:lpstr>PowerPoint Presentation</vt:lpstr>
      <vt:lpstr>PowerPoint Presentation</vt:lpstr>
      <vt:lpstr>PowerPoint Presentation</vt:lpstr>
      <vt:lpstr>MODELS  USED </vt:lpstr>
      <vt:lpstr>MODELS  USED </vt:lpstr>
      <vt:lpstr>           Sequential model (summary)</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Shashank Sinha</dc:creator>
  <cp:lastModifiedBy>Shashank Sinha</cp:lastModifiedBy>
  <cp:revision>40</cp:revision>
  <dcterms:modified xsi:type="dcterms:W3CDTF">2023-05-04T04:55:31Z</dcterms:modified>
</cp:coreProperties>
</file>