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71" r:id="rId4"/>
    <p:sldId id="272" r:id="rId5"/>
    <p:sldId id="260" r:id="rId6"/>
    <p:sldId id="274" r:id="rId7"/>
    <p:sldId id="261" r:id="rId8"/>
    <p:sldId id="275" r:id="rId9"/>
    <p:sldId id="262" r:id="rId10"/>
    <p:sldId id="263" r:id="rId11"/>
    <p:sldId id="264" r:id="rId12"/>
    <p:sldId id="276" r:id="rId13"/>
    <p:sldId id="265" r:id="rId14"/>
    <p:sldId id="277" r:id="rId15"/>
    <p:sldId id="266" r:id="rId16"/>
    <p:sldId id="278" r:id="rId17"/>
    <p:sldId id="267" r:id="rId18"/>
    <p:sldId id="279" r:id="rId19"/>
    <p:sldId id="268" r:id="rId20"/>
    <p:sldId id="280" r:id="rId21"/>
    <p:sldId id="269" r:id="rId22"/>
    <p:sldId id="281"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0CDF62-B9E1-4AA8-95E7-8FD8A697657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175086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0CDF62-B9E1-4AA8-95E7-8FD8A697657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429332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0CDF62-B9E1-4AA8-95E7-8FD8A697657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365903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0CDF62-B9E1-4AA8-95E7-8FD8A697657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136583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0CDF62-B9E1-4AA8-95E7-8FD8A697657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44543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0CDF62-B9E1-4AA8-95E7-8FD8A697657C}"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365867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0CDF62-B9E1-4AA8-95E7-8FD8A697657C}"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345974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0CDF62-B9E1-4AA8-95E7-8FD8A697657C}"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408359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CDF62-B9E1-4AA8-95E7-8FD8A697657C}" type="datetimeFigureOut">
              <a:rPr lang="en-IN" smtClean="0"/>
              <a:t>10-08-2021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368656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0CDF62-B9E1-4AA8-95E7-8FD8A697657C}"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202879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0CDF62-B9E1-4AA8-95E7-8FD8A697657C}"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402E0-CF0D-43DB-9017-1FF9E439E59A}" type="slidenum">
              <a:rPr lang="en-IN" smtClean="0"/>
              <a:t>‹#›</a:t>
            </a:fld>
            <a:endParaRPr lang="en-IN"/>
          </a:p>
        </p:txBody>
      </p:sp>
    </p:spTree>
    <p:extLst>
      <p:ext uri="{BB962C8B-B14F-4D97-AF65-F5344CB8AC3E}">
        <p14:creationId xmlns:p14="http://schemas.microsoft.com/office/powerpoint/2010/main" val="303186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CDF62-B9E1-4AA8-95E7-8FD8A697657C}" type="datetimeFigureOut">
              <a:rPr lang="en-IN" smtClean="0"/>
              <a:t>10-08-2021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402E0-CF0D-43DB-9017-1FF9E439E59A}" type="slidenum">
              <a:rPr lang="en-IN" smtClean="0"/>
              <a:t>‹#›</a:t>
            </a:fld>
            <a:endParaRPr lang="en-IN"/>
          </a:p>
        </p:txBody>
      </p:sp>
    </p:spTree>
    <p:extLst>
      <p:ext uri="{BB962C8B-B14F-4D97-AF65-F5344CB8AC3E}">
        <p14:creationId xmlns:p14="http://schemas.microsoft.com/office/powerpoint/2010/main" val="326609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1.</a:t>
            </a:r>
            <a:br>
              <a:rPr lang="en-IN" b="1" dirty="0" smtClean="0"/>
            </a:br>
            <a:r>
              <a:rPr lang="en-IN" sz="2400" b="1" dirty="0" smtClean="0"/>
              <a:t>(1.) </a:t>
            </a:r>
            <a:r>
              <a:rPr lang="en-US" sz="2400" b="1" dirty="0" smtClean="0"/>
              <a:t>Plot the bar graph of number of restaurants present in Delhi NCR vs Rest of India.</a:t>
            </a:r>
            <a:endParaRPr lang="en-IN" sz="2400" dirty="0"/>
          </a:p>
        </p:txBody>
      </p:sp>
      <p:sp>
        <p:nvSpPr>
          <p:cNvPr id="3" name="Content Placeholder 2"/>
          <p:cNvSpPr>
            <a:spLocks noGrp="1"/>
          </p:cNvSpPr>
          <p:nvPr>
            <p:ph idx="1"/>
          </p:nvPr>
        </p:nvSpPr>
        <p:spPr/>
        <p:txBody>
          <a:bodyPr>
            <a:normAutofit/>
          </a:bodyPr>
          <a:lstStyle/>
          <a:p>
            <a:r>
              <a:rPr lang="en-IN" sz="2000" dirty="0" smtClean="0"/>
              <a:t>For this, we have to first make separate </a:t>
            </a:r>
            <a:r>
              <a:rPr lang="en-IN" sz="2000" dirty="0" err="1" smtClean="0"/>
              <a:t>dataframes</a:t>
            </a:r>
            <a:r>
              <a:rPr lang="en-IN" sz="2000" dirty="0" smtClean="0"/>
              <a:t> of Delhi NCR and Rest of India, by implementing the conditions of cities ("New Delhi", "Ghaziabad", "Noida", "Gurgaon", "Faridabad“) to get Delhi NCR </a:t>
            </a:r>
            <a:r>
              <a:rPr lang="en-IN" sz="2000" dirty="0" err="1" smtClean="0"/>
              <a:t>dataframe</a:t>
            </a:r>
            <a:r>
              <a:rPr lang="en-IN" sz="2000" dirty="0" smtClean="0"/>
              <a:t>. And for Rest of India </a:t>
            </a:r>
            <a:r>
              <a:rPr lang="en-IN" sz="2000" dirty="0" err="1" smtClean="0"/>
              <a:t>dataframe</a:t>
            </a:r>
            <a:r>
              <a:rPr lang="en-IN" sz="2000" dirty="0" smtClean="0"/>
              <a:t>, (Country code == 1) and then the reverse condition for these 5 given cities.</a:t>
            </a:r>
          </a:p>
          <a:p>
            <a:r>
              <a:rPr lang="en-IN" sz="2000" dirty="0" smtClean="0"/>
              <a:t>Now count the number of restaurants in both the </a:t>
            </a:r>
            <a:r>
              <a:rPr lang="en-IN" sz="2000" dirty="0" err="1" smtClean="0"/>
              <a:t>dataframes</a:t>
            </a:r>
            <a:r>
              <a:rPr lang="en-IN" sz="2000" dirty="0" smtClean="0"/>
              <a:t> using 'Restaurant ID‘ column.</a:t>
            </a:r>
          </a:p>
          <a:p>
            <a:r>
              <a:rPr lang="en-IN" sz="2000" dirty="0" smtClean="0"/>
              <a:t>Store the counts and name of categories in different lists, will be used in plotting.</a:t>
            </a:r>
          </a:p>
          <a:p>
            <a:r>
              <a:rPr lang="en-IN" sz="2000" dirty="0" smtClean="0"/>
              <a:t>Now using </a:t>
            </a:r>
            <a:r>
              <a:rPr lang="en-IN" sz="2000" dirty="0" err="1" smtClean="0"/>
              <a:t>matplotlib.pyplot</a:t>
            </a:r>
            <a:r>
              <a:rPr lang="en-IN" sz="2000" dirty="0" smtClean="0"/>
              <a:t> library, we can plot the bar graph.</a:t>
            </a:r>
            <a:endParaRPr lang="en-IN" sz="2000" dirty="0"/>
          </a:p>
        </p:txBody>
      </p:sp>
    </p:spTree>
    <p:extLst>
      <p:ext uri="{BB962C8B-B14F-4D97-AF65-F5344CB8AC3E}">
        <p14:creationId xmlns:p14="http://schemas.microsoft.com/office/powerpoint/2010/main" val="331036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8606" y="568411"/>
            <a:ext cx="9811264" cy="5820032"/>
          </a:xfrm>
          <a:prstGeom prst="rect">
            <a:avLst/>
          </a:prstGeom>
        </p:spPr>
      </p:pic>
    </p:spTree>
    <p:extLst>
      <p:ext uri="{BB962C8B-B14F-4D97-AF65-F5344CB8AC3E}">
        <p14:creationId xmlns:p14="http://schemas.microsoft.com/office/powerpoint/2010/main" val="22206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247135"/>
            <a:ext cx="11232292" cy="6363730"/>
          </a:xfrm>
          <a:prstGeom prst="rect">
            <a:avLst/>
          </a:prstGeom>
        </p:spPr>
      </p:pic>
    </p:spTree>
    <p:extLst>
      <p:ext uri="{BB962C8B-B14F-4D97-AF65-F5344CB8AC3E}">
        <p14:creationId xmlns:p14="http://schemas.microsoft.com/office/powerpoint/2010/main" val="115647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2. </a:t>
            </a:r>
            <a:r>
              <a:rPr lang="en-US" b="1" dirty="0" smtClean="0"/>
              <a:t>Find the weighted restaurant rating of each locality and find out the top 10 localities with more weighted restaurant rating?</a:t>
            </a:r>
            <a:br>
              <a:rPr lang="en-US" b="1" dirty="0" smtClean="0"/>
            </a:br>
            <a:r>
              <a:rPr lang="en-US" sz="2400" b="1" dirty="0" smtClean="0"/>
              <a:t>(</a:t>
            </a:r>
            <a:r>
              <a:rPr lang="en-US" sz="2400" b="1" dirty="0" smtClean="0"/>
              <a:t>1.) Weighted Restaurant Rating=Σ (number of votes * rating) / Σ (number of votes) .</a:t>
            </a:r>
            <a:endParaRPr lang="en-IN" b="1" dirty="0"/>
          </a:p>
        </p:txBody>
      </p:sp>
      <p:sp>
        <p:nvSpPr>
          <p:cNvPr id="3" name="Content Placeholder 2"/>
          <p:cNvSpPr>
            <a:spLocks noGrp="1"/>
          </p:cNvSpPr>
          <p:nvPr>
            <p:ph idx="1"/>
          </p:nvPr>
        </p:nvSpPr>
        <p:spPr>
          <a:xfrm>
            <a:off x="838200" y="3373395"/>
            <a:ext cx="10515600" cy="2803568"/>
          </a:xfrm>
        </p:spPr>
        <p:txBody>
          <a:bodyPr/>
          <a:lstStyle/>
          <a:p>
            <a:r>
              <a:rPr lang="en-IN" sz="2000" dirty="0" smtClean="0"/>
              <a:t>First work on the formula without applying the filter based on localities, i.e. get Total number of votes and then,</a:t>
            </a:r>
          </a:p>
          <a:p>
            <a:r>
              <a:rPr lang="en-IN" sz="2000" dirty="0" smtClean="0"/>
              <a:t>((No. of votes)*(rating)) / (total votes)  ,  row wise. </a:t>
            </a:r>
            <a:r>
              <a:rPr lang="en-IN" sz="2000" dirty="0" smtClean="0">
                <a:sym typeface="Wingdings" panose="05000000000000000000" pitchFamily="2" charset="2"/>
              </a:rPr>
              <a:t> Weighted rating</a:t>
            </a:r>
            <a:endParaRPr lang="en-IN" sz="2000" dirty="0" smtClean="0"/>
          </a:p>
          <a:p>
            <a:r>
              <a:rPr lang="en-IN" sz="2000" dirty="0" smtClean="0"/>
              <a:t>Now for getting average rating based on localities, first get sum and count of these weighted ratings.</a:t>
            </a:r>
          </a:p>
          <a:p>
            <a:r>
              <a:rPr lang="en-IN" sz="2000" dirty="0" smtClean="0"/>
              <a:t>The divide the sums by the counts to get average. And get top 10 entries out of the sorted dictionary in reverse order.</a:t>
            </a:r>
          </a:p>
          <a:p>
            <a:endParaRPr lang="en-IN" dirty="0"/>
          </a:p>
        </p:txBody>
      </p:sp>
    </p:spTree>
    <p:extLst>
      <p:ext uri="{BB962C8B-B14F-4D97-AF65-F5344CB8AC3E}">
        <p14:creationId xmlns:p14="http://schemas.microsoft.com/office/powerpoint/2010/main" val="401735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4724" y="1260389"/>
            <a:ext cx="8433077" cy="4517721"/>
          </a:xfrm>
          <a:prstGeom prst="rect">
            <a:avLst/>
          </a:prstGeom>
        </p:spPr>
      </p:pic>
    </p:spTree>
    <p:extLst>
      <p:ext uri="{BB962C8B-B14F-4D97-AF65-F5344CB8AC3E}">
        <p14:creationId xmlns:p14="http://schemas.microsoft.com/office/powerpoint/2010/main" val="177592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dirty="0"/>
              <a:t>3. </a:t>
            </a:r>
            <a:r>
              <a:rPr lang="en-IN" sz="4900" b="1" dirty="0" smtClean="0"/>
              <a:t>Visualization</a:t>
            </a:r>
            <a:r>
              <a:rPr lang="en-IN" b="1" dirty="0" smtClean="0"/>
              <a:t/>
            </a:r>
            <a:br>
              <a:rPr lang="en-IN" b="1" dirty="0" smtClean="0"/>
            </a:br>
            <a:r>
              <a:rPr lang="en-IN" sz="2700" b="1" dirty="0" smtClean="0"/>
              <a:t>(1.) </a:t>
            </a:r>
            <a:r>
              <a:rPr lang="en-US" sz="2700" b="1" dirty="0" smtClean="0"/>
              <a:t>Plot the bar graph top 15 restaurants have a maximum number of outlets.</a:t>
            </a:r>
            <a:endParaRPr lang="en-IN" sz="2700" b="1" dirty="0"/>
          </a:p>
        </p:txBody>
      </p:sp>
      <p:sp>
        <p:nvSpPr>
          <p:cNvPr id="3" name="Content Placeholder 2"/>
          <p:cNvSpPr>
            <a:spLocks noGrp="1"/>
          </p:cNvSpPr>
          <p:nvPr>
            <p:ph idx="1"/>
          </p:nvPr>
        </p:nvSpPr>
        <p:spPr/>
        <p:txBody>
          <a:bodyPr>
            <a:normAutofit/>
          </a:bodyPr>
          <a:lstStyle/>
          <a:p>
            <a:r>
              <a:rPr lang="en-IN" sz="2000" dirty="0" smtClean="0"/>
              <a:t>For getting no. of outlets count, use 'Restaurant Name‘ column.</a:t>
            </a:r>
          </a:p>
          <a:p>
            <a:r>
              <a:rPr lang="en-IN" sz="2000" dirty="0" smtClean="0"/>
              <a:t>Use dictionary to count no. of occurrence of a unique name in the </a:t>
            </a:r>
            <a:r>
              <a:rPr lang="en-IN" sz="2000" dirty="0" err="1" smtClean="0"/>
              <a:t>dataframe</a:t>
            </a:r>
            <a:r>
              <a:rPr lang="en-IN" sz="2000" dirty="0" smtClean="0"/>
              <a:t> column.</a:t>
            </a:r>
          </a:p>
          <a:p>
            <a:r>
              <a:rPr lang="en-IN" sz="2000" dirty="0" smtClean="0"/>
              <a:t>Sort the dictionary in reverse order based on the values() of dictionary.</a:t>
            </a:r>
          </a:p>
          <a:p>
            <a:r>
              <a:rPr lang="en-IN" sz="2000" dirty="0" smtClean="0"/>
              <a:t>Get the top 15 entries from the </a:t>
            </a:r>
            <a:r>
              <a:rPr lang="en-IN" sz="2000" dirty="0"/>
              <a:t>s</a:t>
            </a:r>
            <a:r>
              <a:rPr lang="en-IN" sz="2000" dirty="0" smtClean="0"/>
              <a:t>orted dictionary to get </a:t>
            </a:r>
            <a:r>
              <a:rPr lang="en-US" sz="2000" dirty="0" smtClean="0"/>
              <a:t>top 15 restaurants have a maximum number of outlets.</a:t>
            </a:r>
            <a:endParaRPr lang="en-IN" sz="2000" dirty="0" smtClean="0"/>
          </a:p>
          <a:p>
            <a:r>
              <a:rPr lang="en-IN" sz="2000" dirty="0" smtClean="0"/>
              <a:t>Print the bar graph by using </a:t>
            </a:r>
            <a:r>
              <a:rPr lang="en-IN" sz="2000" dirty="0" err="1" smtClean="0"/>
              <a:t>matplotlib.pyplot</a:t>
            </a:r>
            <a:r>
              <a:rPr lang="en-IN" sz="2000" dirty="0" smtClean="0"/>
              <a:t>.</a:t>
            </a:r>
          </a:p>
        </p:txBody>
      </p:sp>
    </p:spTree>
    <p:extLst>
      <p:ext uri="{BB962C8B-B14F-4D97-AF65-F5344CB8AC3E}">
        <p14:creationId xmlns:p14="http://schemas.microsoft.com/office/powerpoint/2010/main" val="128203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608" y="617838"/>
            <a:ext cx="11457837" cy="5659393"/>
          </a:xfrm>
          <a:prstGeom prst="rect">
            <a:avLst/>
          </a:prstGeom>
        </p:spPr>
      </p:pic>
    </p:spTree>
    <p:extLst>
      <p:ext uri="{BB962C8B-B14F-4D97-AF65-F5344CB8AC3E}">
        <p14:creationId xmlns:p14="http://schemas.microsoft.com/office/powerpoint/2010/main" val="159032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(2.) Plot the histogram of aggregate rating of restaurant( drop the unrated restaurant).</a:t>
            </a:r>
            <a:endParaRPr lang="en-IN" sz="2400" b="1" dirty="0"/>
          </a:p>
        </p:txBody>
      </p:sp>
      <p:sp>
        <p:nvSpPr>
          <p:cNvPr id="3" name="Content Placeholder 2"/>
          <p:cNvSpPr>
            <a:spLocks noGrp="1"/>
          </p:cNvSpPr>
          <p:nvPr>
            <p:ph idx="1"/>
          </p:nvPr>
        </p:nvSpPr>
        <p:spPr/>
        <p:txBody>
          <a:bodyPr>
            <a:normAutofit/>
          </a:bodyPr>
          <a:lstStyle/>
          <a:p>
            <a:r>
              <a:rPr lang="en-IN" sz="2000" dirty="0" smtClean="0"/>
              <a:t>We have to drop the unrated restaurant, so 'Rating text‘ column will be used, and the filter those entries having entry 'Not rated‘ in this column.</a:t>
            </a:r>
          </a:p>
          <a:p>
            <a:r>
              <a:rPr lang="en-IN" sz="2000" dirty="0" smtClean="0"/>
              <a:t>Now chose only those entries from the ‘Aggregate rating’ column, corresponding to which the condition in above point is fulfilled.</a:t>
            </a:r>
          </a:p>
          <a:p>
            <a:r>
              <a:rPr lang="en-IN" sz="2000" dirty="0" smtClean="0"/>
              <a:t>Now .</a:t>
            </a:r>
            <a:r>
              <a:rPr lang="en-IN" sz="2000" dirty="0" err="1" smtClean="0"/>
              <a:t>hist</a:t>
            </a:r>
            <a:r>
              <a:rPr lang="en-IN" sz="2000" dirty="0" smtClean="0"/>
              <a:t>() method of </a:t>
            </a:r>
            <a:r>
              <a:rPr lang="en-IN" sz="2000" dirty="0" err="1" smtClean="0"/>
              <a:t>matplotlib.pyplot</a:t>
            </a:r>
            <a:r>
              <a:rPr lang="en-IN" sz="2000" dirty="0" smtClean="0"/>
              <a:t> will plot the histogram based on the no. of </a:t>
            </a:r>
            <a:r>
              <a:rPr lang="en-IN" sz="2000" dirty="0" err="1" smtClean="0"/>
              <a:t>occurences</a:t>
            </a:r>
            <a:r>
              <a:rPr lang="en-IN" sz="2000" dirty="0" smtClean="0"/>
              <a:t> on different entries in the list of chosen entries.</a:t>
            </a:r>
            <a:endParaRPr lang="en-IN" sz="2000" dirty="0"/>
          </a:p>
        </p:txBody>
      </p:sp>
    </p:spTree>
    <p:extLst>
      <p:ext uri="{BB962C8B-B14F-4D97-AF65-F5344CB8AC3E}">
        <p14:creationId xmlns:p14="http://schemas.microsoft.com/office/powerpoint/2010/main" val="212046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542" y="877330"/>
            <a:ext cx="11765512" cy="5109678"/>
          </a:xfrm>
          <a:prstGeom prst="rect">
            <a:avLst/>
          </a:prstGeom>
        </p:spPr>
      </p:pic>
    </p:spTree>
    <p:extLst>
      <p:ext uri="{BB962C8B-B14F-4D97-AF65-F5344CB8AC3E}">
        <p14:creationId xmlns:p14="http://schemas.microsoft.com/office/powerpoint/2010/main" val="419852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(3.) </a:t>
            </a:r>
            <a:r>
              <a:rPr lang="en-US" sz="2800" b="1" dirty="0" smtClean="0"/>
              <a:t>Plot the bar graph top 10 restaurants in the data with the highest number of votes.</a:t>
            </a:r>
            <a:endParaRPr lang="en-IN" sz="2800" b="1" dirty="0"/>
          </a:p>
        </p:txBody>
      </p:sp>
      <p:sp>
        <p:nvSpPr>
          <p:cNvPr id="3" name="Content Placeholder 2"/>
          <p:cNvSpPr>
            <a:spLocks noGrp="1"/>
          </p:cNvSpPr>
          <p:nvPr>
            <p:ph idx="1"/>
          </p:nvPr>
        </p:nvSpPr>
        <p:spPr/>
        <p:txBody>
          <a:bodyPr>
            <a:normAutofit/>
          </a:bodyPr>
          <a:lstStyle/>
          <a:p>
            <a:r>
              <a:rPr lang="en-IN" sz="2000" dirty="0" smtClean="0"/>
              <a:t>Sort the whole </a:t>
            </a:r>
            <a:r>
              <a:rPr lang="en-IN" sz="2000" dirty="0" err="1" smtClean="0"/>
              <a:t>dataframe</a:t>
            </a:r>
            <a:r>
              <a:rPr lang="en-IN" sz="2000" dirty="0" smtClean="0"/>
              <a:t> based on ‘Votes’ column. Now </a:t>
            </a:r>
            <a:r>
              <a:rPr lang="en-US" sz="2000" dirty="0"/>
              <a:t>top 10 restaurants in the data with the highest number of </a:t>
            </a:r>
            <a:r>
              <a:rPr lang="en-US" sz="2000" dirty="0" smtClean="0"/>
              <a:t>votes are already the top 10 entries of the </a:t>
            </a:r>
            <a:r>
              <a:rPr lang="en-US" sz="2000" dirty="0" err="1" smtClean="0"/>
              <a:t>dataframe</a:t>
            </a:r>
            <a:r>
              <a:rPr lang="en-US" sz="2000" dirty="0" smtClean="0"/>
              <a:t>.</a:t>
            </a:r>
          </a:p>
          <a:p>
            <a:r>
              <a:rPr lang="en-IN" sz="2000" dirty="0" smtClean="0"/>
              <a:t>Now get the Restaurant names &amp; No. of votes of the top 10 entries.</a:t>
            </a:r>
          </a:p>
          <a:p>
            <a:r>
              <a:rPr lang="en-IN" sz="2000" dirty="0" smtClean="0"/>
              <a:t>Plot the bar graph using .bar() functionality of the library </a:t>
            </a:r>
            <a:r>
              <a:rPr lang="en-IN" sz="2000" dirty="0" err="1" smtClean="0"/>
              <a:t>matplotlib.pyplot</a:t>
            </a:r>
            <a:r>
              <a:rPr lang="en-IN" sz="2000" dirty="0" smtClean="0"/>
              <a:t>.</a:t>
            </a:r>
            <a:endParaRPr lang="en-IN" sz="2000" dirty="0"/>
          </a:p>
        </p:txBody>
      </p:sp>
    </p:spTree>
    <p:extLst>
      <p:ext uri="{BB962C8B-B14F-4D97-AF65-F5344CB8AC3E}">
        <p14:creationId xmlns:p14="http://schemas.microsoft.com/office/powerpoint/2010/main" val="342319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8041" y="358346"/>
            <a:ext cx="11556801" cy="6141777"/>
          </a:xfrm>
          <a:prstGeom prst="rect">
            <a:avLst/>
          </a:prstGeom>
        </p:spPr>
      </p:pic>
    </p:spTree>
    <p:extLst>
      <p:ext uri="{BB962C8B-B14F-4D97-AF65-F5344CB8AC3E}">
        <p14:creationId xmlns:p14="http://schemas.microsoft.com/office/powerpoint/2010/main" val="22078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4529" y="469557"/>
            <a:ext cx="9465275" cy="5857102"/>
          </a:xfrm>
          <a:prstGeom prst="rect">
            <a:avLst/>
          </a:prstGeom>
        </p:spPr>
      </p:pic>
    </p:spTree>
    <p:extLst>
      <p:ext uri="{BB962C8B-B14F-4D97-AF65-F5344CB8AC3E}">
        <p14:creationId xmlns:p14="http://schemas.microsoft.com/office/powerpoint/2010/main" val="427672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(4.) </a:t>
            </a:r>
            <a:r>
              <a:rPr lang="en-US" sz="2400" b="1" dirty="0" smtClean="0"/>
              <a:t>Plot the pie graph of top 10 cuisines present in restaurants in the USA.</a:t>
            </a:r>
            <a:endParaRPr lang="en-IN" sz="2400" b="1" dirty="0"/>
          </a:p>
        </p:txBody>
      </p:sp>
      <p:sp>
        <p:nvSpPr>
          <p:cNvPr id="3" name="Content Placeholder 2"/>
          <p:cNvSpPr>
            <a:spLocks noGrp="1"/>
          </p:cNvSpPr>
          <p:nvPr>
            <p:ph idx="1"/>
          </p:nvPr>
        </p:nvSpPr>
        <p:spPr/>
        <p:txBody>
          <a:bodyPr>
            <a:normAutofit/>
          </a:bodyPr>
          <a:lstStyle/>
          <a:p>
            <a:r>
              <a:rPr lang="en-IN" sz="2000" dirty="0" smtClean="0"/>
              <a:t>Like we got </a:t>
            </a:r>
            <a:r>
              <a:rPr lang="en-IN" sz="2000" dirty="0" err="1" smtClean="0"/>
              <a:t>dataframe</a:t>
            </a:r>
            <a:r>
              <a:rPr lang="en-IN" sz="2000" dirty="0" smtClean="0"/>
              <a:t> filtered on the basis of location in previous problem (Delhi NCR vs Rest of India). Similar process will be done in here based on ‘Country Code’ column, and it’s entry referring to USA, i.e. 216.</a:t>
            </a:r>
          </a:p>
          <a:p>
            <a:r>
              <a:rPr lang="en-IN" sz="2000" dirty="0" smtClean="0"/>
              <a:t>Now from the filtered </a:t>
            </a:r>
            <a:r>
              <a:rPr lang="en-IN" sz="2000" dirty="0" err="1" smtClean="0"/>
              <a:t>dataframe</a:t>
            </a:r>
            <a:r>
              <a:rPr lang="en-IN" sz="2000" dirty="0" smtClean="0"/>
              <a:t>, get counting of unique cuisines using python dictionaries.</a:t>
            </a:r>
          </a:p>
          <a:p>
            <a:r>
              <a:rPr lang="en-IN" sz="2000" dirty="0" smtClean="0"/>
              <a:t>Sort the dictionary in reverse order and get the first 10 entries, i.e. cuisine names and No. of restaurants serving it.</a:t>
            </a:r>
          </a:p>
          <a:p>
            <a:r>
              <a:rPr lang="en-IN" sz="2000" dirty="0" smtClean="0"/>
              <a:t>Plot pie graph using .pie() functionality of </a:t>
            </a:r>
            <a:r>
              <a:rPr lang="en-IN" sz="2000" dirty="0" err="1" smtClean="0"/>
              <a:t>matplotlib.pyplot</a:t>
            </a:r>
            <a:r>
              <a:rPr lang="en-IN" sz="2000" dirty="0" smtClean="0"/>
              <a:t> library.</a:t>
            </a:r>
            <a:endParaRPr lang="en-IN" sz="2000" dirty="0"/>
          </a:p>
        </p:txBody>
      </p:sp>
    </p:spTree>
    <p:extLst>
      <p:ext uri="{BB962C8B-B14F-4D97-AF65-F5344CB8AC3E}">
        <p14:creationId xmlns:p14="http://schemas.microsoft.com/office/powerpoint/2010/main" val="79692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1481" y="514046"/>
            <a:ext cx="6400800" cy="5822414"/>
          </a:xfrm>
          <a:prstGeom prst="rect">
            <a:avLst/>
          </a:prstGeom>
        </p:spPr>
      </p:pic>
    </p:spTree>
    <p:extLst>
      <p:ext uri="{BB962C8B-B14F-4D97-AF65-F5344CB8AC3E}">
        <p14:creationId xmlns:p14="http://schemas.microsoft.com/office/powerpoint/2010/main" val="287475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(5.) </a:t>
            </a:r>
            <a:r>
              <a:rPr lang="en-US" sz="2400" b="1" dirty="0" smtClean="0"/>
              <a:t>Plot the bubble graph of a number of Restaurants present in the city of India and keeping the weighted restaurant rating of the city in a bubble.</a:t>
            </a:r>
            <a:endParaRPr lang="en-IN" sz="2400" b="1" dirty="0"/>
          </a:p>
        </p:txBody>
      </p:sp>
      <p:sp>
        <p:nvSpPr>
          <p:cNvPr id="3" name="Content Placeholder 2"/>
          <p:cNvSpPr>
            <a:spLocks noGrp="1"/>
          </p:cNvSpPr>
          <p:nvPr>
            <p:ph idx="1"/>
          </p:nvPr>
        </p:nvSpPr>
        <p:spPr/>
        <p:txBody>
          <a:bodyPr>
            <a:normAutofit/>
          </a:bodyPr>
          <a:lstStyle/>
          <a:p>
            <a:r>
              <a:rPr lang="en-IN" sz="2000" dirty="0" smtClean="0"/>
              <a:t>First get the </a:t>
            </a:r>
            <a:r>
              <a:rPr lang="en-US" sz="2000" dirty="0" smtClean="0"/>
              <a:t>weighted restaurant rating of the city, as we have got that of localities in a previous problem. Just by using ‘City’ column </a:t>
            </a:r>
            <a:r>
              <a:rPr lang="en-US" sz="2000" dirty="0" err="1" smtClean="0"/>
              <a:t>inspite</a:t>
            </a:r>
            <a:r>
              <a:rPr lang="en-US" sz="2000" dirty="0" smtClean="0"/>
              <a:t> of ‘Locality’ column and applying similar approach.</a:t>
            </a:r>
          </a:p>
          <a:p>
            <a:r>
              <a:rPr lang="en-US" sz="2000" dirty="0" smtClean="0"/>
              <a:t>Then using python dictionaries, get no. of restaurants in each unique cities.</a:t>
            </a:r>
          </a:p>
          <a:p>
            <a:r>
              <a:rPr lang="en-US" sz="2000" dirty="0" smtClean="0"/>
              <a:t>Now get the three values, i.e. </a:t>
            </a:r>
            <a:r>
              <a:rPr lang="en-US" sz="2000" dirty="0" err="1" smtClean="0"/>
              <a:t>City_name</a:t>
            </a:r>
            <a:r>
              <a:rPr lang="en-US" sz="2000" dirty="0" smtClean="0"/>
              <a:t> , </a:t>
            </a:r>
            <a:r>
              <a:rPr lang="en-US" sz="2000" dirty="0" err="1" smtClean="0"/>
              <a:t>Number_of_restaurants</a:t>
            </a:r>
            <a:r>
              <a:rPr lang="en-US" sz="2000" dirty="0" smtClean="0"/>
              <a:t> , </a:t>
            </a:r>
            <a:r>
              <a:rPr lang="en-US" sz="2000" dirty="0" err="1" smtClean="0"/>
              <a:t>City_weighted_res_rating</a:t>
            </a:r>
            <a:r>
              <a:rPr lang="en-US" sz="2000" dirty="0" smtClean="0"/>
              <a:t> in three different lists, because the function used to plot bubble graphs only operate on lists.</a:t>
            </a:r>
          </a:p>
          <a:p>
            <a:r>
              <a:rPr lang="en-US" sz="2000" dirty="0" smtClean="0"/>
              <a:t>Plot bubble graph using .scatter() functionality of </a:t>
            </a:r>
            <a:r>
              <a:rPr lang="en-US" sz="2000" dirty="0" err="1" smtClean="0"/>
              <a:t>matplotlib.pyplot</a:t>
            </a:r>
            <a:r>
              <a:rPr lang="en-US" sz="2000" dirty="0" smtClean="0"/>
              <a:t> library.</a:t>
            </a:r>
          </a:p>
          <a:p>
            <a:r>
              <a:rPr lang="en-US" sz="2000" dirty="0" smtClean="0"/>
              <a:t>As there are so many cities of India in this </a:t>
            </a:r>
            <a:r>
              <a:rPr lang="en-US" sz="2000" dirty="0" err="1" smtClean="0"/>
              <a:t>dataframe</a:t>
            </a:r>
            <a:r>
              <a:rPr lang="en-US" sz="2000" dirty="0" smtClean="0"/>
              <a:t>, so they are not visible clearly in the bubble graph axis labelling.</a:t>
            </a:r>
            <a:endParaRPr lang="en-IN" sz="2000" dirty="0"/>
          </a:p>
        </p:txBody>
      </p:sp>
    </p:spTree>
    <p:extLst>
      <p:ext uri="{BB962C8B-B14F-4D97-AF65-F5344CB8AC3E}">
        <p14:creationId xmlns:p14="http://schemas.microsoft.com/office/powerpoint/2010/main" val="398066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825" y="296562"/>
            <a:ext cx="11858943" cy="6249380"/>
          </a:xfrm>
          <a:prstGeom prst="rect">
            <a:avLst/>
          </a:prstGeom>
        </p:spPr>
      </p:pic>
    </p:spTree>
    <p:extLst>
      <p:ext uri="{BB962C8B-B14F-4D97-AF65-F5344CB8AC3E}">
        <p14:creationId xmlns:p14="http://schemas.microsoft.com/office/powerpoint/2010/main" val="57538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(2.) </a:t>
            </a:r>
            <a:r>
              <a:rPr lang="en-US" sz="2400" b="1" dirty="0" smtClean="0"/>
              <a:t>Find the cuisines which are not present in restaurant of Delhi NCR but present in rest of </a:t>
            </a:r>
            <a:r>
              <a:rPr lang="en-US" sz="2400" b="1" dirty="0" err="1" smtClean="0"/>
              <a:t>India.Check</a:t>
            </a:r>
            <a:r>
              <a:rPr lang="en-US" sz="2400" b="1" dirty="0" smtClean="0"/>
              <a:t> using </a:t>
            </a:r>
            <a:r>
              <a:rPr lang="en-US" sz="2400" b="1" dirty="0" err="1" smtClean="0"/>
              <a:t>Zomato</a:t>
            </a:r>
            <a:r>
              <a:rPr lang="en-US" sz="2400" b="1" dirty="0" smtClean="0"/>
              <a:t> API whether this cuisines are actually not served in restaurants of Delhi-NCR or just it due to incomplete dataset.</a:t>
            </a:r>
            <a:endParaRPr lang="en-IN" sz="2400" b="1" dirty="0"/>
          </a:p>
        </p:txBody>
      </p:sp>
      <p:sp>
        <p:nvSpPr>
          <p:cNvPr id="3" name="Content Placeholder 2"/>
          <p:cNvSpPr>
            <a:spLocks noGrp="1"/>
          </p:cNvSpPr>
          <p:nvPr>
            <p:ph idx="1"/>
          </p:nvPr>
        </p:nvSpPr>
        <p:spPr/>
        <p:txBody>
          <a:bodyPr>
            <a:normAutofit/>
          </a:bodyPr>
          <a:lstStyle/>
          <a:p>
            <a:r>
              <a:rPr lang="en-IN" sz="2000" dirty="0" smtClean="0"/>
              <a:t>First identify unique cuisines of Delhi NCR </a:t>
            </a:r>
            <a:r>
              <a:rPr lang="en-IN" sz="2000" dirty="0" err="1" smtClean="0"/>
              <a:t>anf</a:t>
            </a:r>
            <a:r>
              <a:rPr lang="en-IN" sz="2000" dirty="0" smtClean="0"/>
              <a:t> Rest of India region, and store them in different lists. For identifying uniqueness, apply check condition.</a:t>
            </a:r>
          </a:p>
          <a:p>
            <a:r>
              <a:rPr lang="en-IN" sz="2000" dirty="0" smtClean="0"/>
              <a:t>Now form an empty list, which will store our final answers.</a:t>
            </a:r>
          </a:p>
          <a:p>
            <a:r>
              <a:rPr lang="en-IN" sz="2000" dirty="0" smtClean="0"/>
              <a:t>As we have to find cuisines which are present in Rest of India but not in Delhi NCR. So iterate over Rest of India’s list, and check which cuisines are not in Delhi NCR list.</a:t>
            </a:r>
          </a:p>
          <a:p>
            <a:r>
              <a:rPr lang="en-IN" sz="2000" dirty="0" smtClean="0"/>
              <a:t>Append them in our empty list while iteration. Now this list is our answer.</a:t>
            </a:r>
            <a:endParaRPr lang="en-IN" sz="2000" dirty="0"/>
          </a:p>
        </p:txBody>
      </p:sp>
      <p:pic>
        <p:nvPicPr>
          <p:cNvPr id="4" name="Picture 3"/>
          <p:cNvPicPr>
            <a:picLocks noChangeAspect="1"/>
          </p:cNvPicPr>
          <p:nvPr/>
        </p:nvPicPr>
        <p:blipFill>
          <a:blip r:embed="rId2"/>
          <a:stretch>
            <a:fillRect/>
          </a:stretch>
        </p:blipFill>
        <p:spPr>
          <a:xfrm>
            <a:off x="1142398" y="4609070"/>
            <a:ext cx="9743905" cy="984401"/>
          </a:xfrm>
          <a:prstGeom prst="rect">
            <a:avLst/>
          </a:prstGeom>
        </p:spPr>
      </p:pic>
    </p:spTree>
    <p:extLst>
      <p:ext uri="{BB962C8B-B14F-4D97-AF65-F5344CB8AC3E}">
        <p14:creationId xmlns:p14="http://schemas.microsoft.com/office/powerpoint/2010/main" val="112622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(3.) </a:t>
            </a:r>
            <a:r>
              <a:rPr lang="en-US" sz="2400" b="1" dirty="0" smtClean="0"/>
              <a:t>Find the top 10 cuisines served by maximum number of restaurants in Delhi NCR and rest of India.</a:t>
            </a:r>
            <a:endParaRPr lang="en-IN" sz="2400" b="1" dirty="0"/>
          </a:p>
        </p:txBody>
      </p:sp>
      <p:sp>
        <p:nvSpPr>
          <p:cNvPr id="3" name="Content Placeholder 2"/>
          <p:cNvSpPr>
            <a:spLocks noGrp="1"/>
          </p:cNvSpPr>
          <p:nvPr>
            <p:ph idx="1"/>
          </p:nvPr>
        </p:nvSpPr>
        <p:spPr/>
        <p:txBody>
          <a:bodyPr>
            <a:normAutofit/>
          </a:bodyPr>
          <a:lstStyle/>
          <a:p>
            <a:r>
              <a:rPr lang="en-IN" sz="2000" dirty="0" smtClean="0"/>
              <a:t>In previous problem, we used list to get unique cuisines. But here use dictionary, through which we will get unique cuisines as well as there </a:t>
            </a:r>
            <a:r>
              <a:rPr lang="en-IN" sz="2000" dirty="0" err="1" smtClean="0"/>
              <a:t>countings</a:t>
            </a:r>
            <a:r>
              <a:rPr lang="en-IN" sz="2000" dirty="0" smtClean="0"/>
              <a:t> in respective </a:t>
            </a:r>
            <a:r>
              <a:rPr lang="en-IN" sz="2000" dirty="0" err="1" smtClean="0"/>
              <a:t>dataframes</a:t>
            </a:r>
            <a:r>
              <a:rPr lang="en-IN" sz="2000" dirty="0" smtClean="0"/>
              <a:t>.</a:t>
            </a:r>
          </a:p>
          <a:p>
            <a:r>
              <a:rPr lang="en-IN" sz="2000" dirty="0" smtClean="0"/>
              <a:t>Now sort the dictionary using values(), and in reverse order.</a:t>
            </a:r>
          </a:p>
          <a:p>
            <a:r>
              <a:rPr lang="en-IN" sz="2000" dirty="0" smtClean="0"/>
              <a:t>Now get first 10 entries from the respective sorted dictionary, which will be top 10 served cuisines of the restaurants of corresponding regions.</a:t>
            </a:r>
          </a:p>
          <a:p>
            <a:r>
              <a:rPr lang="en-IN" sz="2000" dirty="0" smtClean="0"/>
              <a:t>The answer printed by the code are in next slide.</a:t>
            </a:r>
            <a:endParaRPr lang="en-IN" sz="2000" dirty="0"/>
          </a:p>
        </p:txBody>
      </p:sp>
    </p:spTree>
    <p:extLst>
      <p:ext uri="{BB962C8B-B14F-4D97-AF65-F5344CB8AC3E}">
        <p14:creationId xmlns:p14="http://schemas.microsoft.com/office/powerpoint/2010/main" val="24431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5870" y="271849"/>
            <a:ext cx="8439665" cy="6339015"/>
          </a:xfrm>
          <a:prstGeom prst="rect">
            <a:avLst/>
          </a:prstGeom>
        </p:spPr>
      </p:pic>
    </p:spTree>
    <p:extLst>
      <p:ext uri="{BB962C8B-B14F-4D97-AF65-F5344CB8AC3E}">
        <p14:creationId xmlns:p14="http://schemas.microsoft.com/office/powerpoint/2010/main" val="19623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(4.) </a:t>
            </a:r>
            <a:r>
              <a:rPr lang="en-US" sz="2400" b="1" dirty="0" smtClean="0"/>
              <a:t>Write a short detailed analysis of how cuisine served is different from Delhi NCR to Rest of India. Plot the suitable graph to explain your inference.</a:t>
            </a:r>
            <a:endParaRPr lang="en-IN" sz="2400" b="1" dirty="0"/>
          </a:p>
        </p:txBody>
      </p:sp>
      <p:sp>
        <p:nvSpPr>
          <p:cNvPr id="3" name="Content Placeholder 2"/>
          <p:cNvSpPr>
            <a:spLocks noGrp="1"/>
          </p:cNvSpPr>
          <p:nvPr>
            <p:ph idx="1"/>
          </p:nvPr>
        </p:nvSpPr>
        <p:spPr/>
        <p:txBody>
          <a:bodyPr/>
          <a:lstStyle/>
          <a:p>
            <a:r>
              <a:rPr lang="en-US" altLang="en-US" sz="2000" dirty="0" smtClean="0"/>
              <a:t>The Cuisine serving distribution ratio is similar in both regional categories, just the cuisines differ. </a:t>
            </a:r>
          </a:p>
          <a:p>
            <a:r>
              <a:rPr lang="en-US" altLang="en-US" sz="2000" dirty="0" smtClean="0"/>
              <a:t>'North Indian' and 'Chinese' cuisines have higher popularity in both regions. </a:t>
            </a:r>
          </a:p>
          <a:p>
            <a:r>
              <a:rPr lang="en-US" altLang="en-US" sz="2000" dirty="0" smtClean="0"/>
              <a:t>'South Indian' and 'Deserts' also share similarity in both regions, i.e. almost at bottom of top 10 list. </a:t>
            </a:r>
          </a:p>
          <a:p>
            <a:r>
              <a:rPr lang="en-US" altLang="en-US" sz="2000" dirty="0" smtClean="0"/>
              <a:t>'Continental' and 'Italian' have higher servings in Rest of India, but not in Delhi NCR region. </a:t>
            </a:r>
          </a:p>
          <a:p>
            <a:r>
              <a:rPr lang="en-US" altLang="en-US" sz="2000" dirty="0" smtClean="0"/>
              <a:t>'Fast food' and 'Mughlai' have higher servings in Delhi NCR region, but not in Rest of India. </a:t>
            </a:r>
          </a:p>
          <a:p>
            <a:r>
              <a:rPr lang="en-US" altLang="en-US" sz="2000" dirty="0" smtClean="0"/>
              <a:t>'Bakery' is served in Delhi NCR but not quite often in Rest of India. </a:t>
            </a:r>
          </a:p>
          <a:p>
            <a:r>
              <a:rPr lang="en-US" altLang="en-US" sz="2000" dirty="0" smtClean="0"/>
              <a:t>'Mexican' is served in Rest of India but not quite often in Delhi NCR. </a:t>
            </a:r>
          </a:p>
        </p:txBody>
      </p:sp>
    </p:spTree>
    <p:extLst>
      <p:ext uri="{BB962C8B-B14F-4D97-AF65-F5344CB8AC3E}">
        <p14:creationId xmlns:p14="http://schemas.microsoft.com/office/powerpoint/2010/main" val="3690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6314" y="94992"/>
            <a:ext cx="8921577" cy="3266046"/>
          </a:xfrm>
          <a:prstGeom prst="rect">
            <a:avLst/>
          </a:prstGeom>
        </p:spPr>
      </p:pic>
      <p:pic>
        <p:nvPicPr>
          <p:cNvPr id="3" name="Picture 2"/>
          <p:cNvPicPr>
            <a:picLocks noChangeAspect="1"/>
          </p:cNvPicPr>
          <p:nvPr/>
        </p:nvPicPr>
        <p:blipFill>
          <a:blip r:embed="rId3"/>
          <a:stretch>
            <a:fillRect/>
          </a:stretch>
        </p:blipFill>
        <p:spPr>
          <a:xfrm>
            <a:off x="1396313" y="3509319"/>
            <a:ext cx="8921577" cy="3230777"/>
          </a:xfrm>
          <a:prstGeom prst="rect">
            <a:avLst/>
          </a:prstGeom>
        </p:spPr>
      </p:pic>
    </p:spTree>
    <p:extLst>
      <p:ext uri="{BB962C8B-B14F-4D97-AF65-F5344CB8AC3E}">
        <p14:creationId xmlns:p14="http://schemas.microsoft.com/office/powerpoint/2010/main" val="378781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3589037"/>
          </a:xfrm>
        </p:spPr>
        <p:txBody>
          <a:bodyPr>
            <a:noAutofit/>
          </a:bodyPr>
          <a:lstStyle/>
          <a:p>
            <a:r>
              <a:rPr lang="en-IN" b="1" dirty="0" smtClean="0"/>
              <a:t>2. </a:t>
            </a:r>
            <a:r>
              <a:rPr lang="en-US" b="1" dirty="0" smtClean="0"/>
              <a:t>User Rating of a restaurant plays a crucial role in selecting a restaurant or ordering the food from the restaurant.</a:t>
            </a:r>
            <a:br>
              <a:rPr lang="en-US" b="1" dirty="0" smtClean="0"/>
            </a:br>
            <a:r>
              <a:rPr lang="en-US" sz="2400" b="1" dirty="0" smtClean="0"/>
              <a:t>(1.) Write a short detail analysis of how the rating is affected by restaurant due following features: Plot a suitable graph to explain your inference.</a:t>
            </a:r>
            <a:br>
              <a:rPr lang="en-US" sz="2400" b="1" dirty="0" smtClean="0"/>
            </a:br>
            <a:r>
              <a:rPr lang="en-US" sz="2400" b="1" dirty="0" smtClean="0"/>
              <a:t>--  1. Number of Votes given Restaurant</a:t>
            </a:r>
            <a:br>
              <a:rPr lang="en-US" sz="2400" b="1" dirty="0" smtClean="0"/>
            </a:br>
            <a:r>
              <a:rPr lang="en-US" sz="2400" b="1" dirty="0" smtClean="0"/>
              <a:t>--  2. Restaurant serving more number of cuisines.</a:t>
            </a:r>
            <a:br>
              <a:rPr lang="en-US" sz="2400" b="1" dirty="0" smtClean="0"/>
            </a:br>
            <a:r>
              <a:rPr lang="en-US" sz="2400" b="1" dirty="0" smtClean="0"/>
              <a:t>--  3. Average Cost of Restaurant</a:t>
            </a:r>
            <a:br>
              <a:rPr lang="en-US" sz="2400" b="1" dirty="0" smtClean="0"/>
            </a:br>
            <a:r>
              <a:rPr lang="en-US" sz="2400" b="1" dirty="0" smtClean="0"/>
              <a:t>--  4. Restaurant serving some specific cuisines.</a:t>
            </a:r>
            <a:r>
              <a:rPr lang="en-US" b="1" dirty="0" smtClean="0"/>
              <a:t/>
            </a:r>
            <a:br>
              <a:rPr lang="en-US" b="1" dirty="0" smtClean="0"/>
            </a:br>
            <a:endParaRPr lang="en-IN" b="1" dirty="0"/>
          </a:p>
        </p:txBody>
      </p:sp>
      <p:sp>
        <p:nvSpPr>
          <p:cNvPr id="3" name="Content Placeholder 2"/>
          <p:cNvSpPr>
            <a:spLocks noGrp="1"/>
          </p:cNvSpPr>
          <p:nvPr>
            <p:ph idx="1"/>
          </p:nvPr>
        </p:nvSpPr>
        <p:spPr>
          <a:xfrm>
            <a:off x="838200" y="4238367"/>
            <a:ext cx="10515600" cy="1938595"/>
          </a:xfrm>
        </p:spPr>
        <p:txBody>
          <a:bodyPr>
            <a:noAutofit/>
          </a:bodyPr>
          <a:lstStyle/>
          <a:p>
            <a:r>
              <a:rPr lang="en-IN" sz="2000" dirty="0" smtClean="0"/>
              <a:t>The plots and the short detail analysis are stated in the next slides.</a:t>
            </a:r>
          </a:p>
          <a:p>
            <a:r>
              <a:rPr lang="en-IN" sz="2000" dirty="0" smtClean="0"/>
              <a:t>For first 3 cases, there are plots along with analysis statement, but for 4</a:t>
            </a:r>
            <a:r>
              <a:rPr lang="en-IN" sz="2000" baseline="30000" dirty="0" smtClean="0"/>
              <a:t>th</a:t>
            </a:r>
            <a:r>
              <a:rPr lang="en-IN" sz="2000" dirty="0" smtClean="0"/>
              <a:t> case there is no plot as the reason stated is against the outcome that will come up from plot.</a:t>
            </a:r>
          </a:p>
          <a:p>
            <a:r>
              <a:rPr lang="en-IN" sz="2000" dirty="0" smtClean="0"/>
              <a:t>For 4</a:t>
            </a:r>
            <a:r>
              <a:rPr lang="en-IN" sz="2000" baseline="30000" dirty="0" smtClean="0"/>
              <a:t>th</a:t>
            </a:r>
            <a:r>
              <a:rPr lang="en-IN" sz="2000" dirty="0" smtClean="0"/>
              <a:t> case, the plot can be formed by categorising the ratings based on cuisine (using dictionary) and summing up the ratings of corresponding categories. And simultaneously building another dictionary which stores the counts of corresponding cuisines. After getting both dictionaries, dividing the 1</a:t>
            </a:r>
            <a:r>
              <a:rPr lang="en-IN" sz="2000" baseline="30000" dirty="0" smtClean="0"/>
              <a:t>st</a:t>
            </a:r>
            <a:r>
              <a:rPr lang="en-IN" sz="2000" dirty="0" smtClean="0"/>
              <a:t> dictionary values by 2</a:t>
            </a:r>
            <a:r>
              <a:rPr lang="en-IN" sz="2000" baseline="30000" dirty="0" smtClean="0"/>
              <a:t>nd</a:t>
            </a:r>
            <a:r>
              <a:rPr lang="en-IN" sz="2000" dirty="0" smtClean="0"/>
              <a:t> dictionary values will give the data too plot the graph.</a:t>
            </a:r>
            <a:endParaRPr lang="en-IN" sz="2000" dirty="0"/>
          </a:p>
        </p:txBody>
      </p:sp>
    </p:spTree>
    <p:extLst>
      <p:ext uri="{BB962C8B-B14F-4D97-AF65-F5344CB8AC3E}">
        <p14:creationId xmlns:p14="http://schemas.microsoft.com/office/powerpoint/2010/main" val="6908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9816" y="481915"/>
            <a:ext cx="9527059" cy="5832388"/>
          </a:xfrm>
          <a:prstGeom prst="rect">
            <a:avLst/>
          </a:prstGeom>
        </p:spPr>
      </p:pic>
    </p:spTree>
    <p:extLst>
      <p:ext uri="{BB962C8B-B14F-4D97-AF65-F5344CB8AC3E}">
        <p14:creationId xmlns:p14="http://schemas.microsoft.com/office/powerpoint/2010/main" val="4005966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1426</Words>
  <Application>Microsoft Office PowerPoint</Application>
  <PresentationFormat>Widescreen</PresentationFormat>
  <Paragraphs>57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1. (1.) Plot the bar graph of number of restaurants present in Delhi NCR vs Rest of India.</vt:lpstr>
      <vt:lpstr>PowerPoint Presentation</vt:lpstr>
      <vt:lpstr>(2.) Find the cuisines which are not present in restaurant of Delhi NCR but present in rest of India.Check using Zomato API whether this cuisines are actually not served in restaurants of Delhi-NCR or just it due to incomplete dataset.</vt:lpstr>
      <vt:lpstr>(3.) Find the top 10 cuisines served by maximum number of restaurants in Delhi NCR and rest of India.</vt:lpstr>
      <vt:lpstr>PowerPoint Presentation</vt:lpstr>
      <vt:lpstr>(4.) Write a short detailed analysis of how cuisine served is different from Delhi NCR to Rest of India. Plot the suitable graph to explain your inference.</vt:lpstr>
      <vt:lpstr>PowerPoint Presentation</vt:lpstr>
      <vt:lpstr>2. User Rating of a restaurant plays a crucial role in selecting a restaurant or ordering the food from the restaurant. (1.) Write a short detail analysis of how the rating is affected by restaurant due following features: Plot a suitable graph to explain your inference. --  1. Number of Votes given Restaurant --  2. Restaurant serving more number of cuisines. --  3. Average Cost of Restaurant --  4. Restaurant serving some specific cuisines. </vt:lpstr>
      <vt:lpstr>PowerPoint Presentation</vt:lpstr>
      <vt:lpstr>PowerPoint Presentation</vt:lpstr>
      <vt:lpstr>PowerPoint Presentation</vt:lpstr>
      <vt:lpstr>2. Find the weighted restaurant rating of each locality and find out the top 10 localities with more weighted restaurant rating? (1.) Weighted Restaurant Rating=Σ (number of votes * rating) / Σ (number of votes) .</vt:lpstr>
      <vt:lpstr>PowerPoint Presentation</vt:lpstr>
      <vt:lpstr>3. Visualization (1.) Plot the bar graph top 15 restaurants have a maximum number of outlets.</vt:lpstr>
      <vt:lpstr>PowerPoint Presentation</vt:lpstr>
      <vt:lpstr>(2.) Plot the histogram of aggregate rating of restaurant( drop the unrated restaurant).</vt:lpstr>
      <vt:lpstr>PowerPoint Presentation</vt:lpstr>
      <vt:lpstr>(3.) Plot the bar graph top 10 restaurants in the data with the highest number of votes.</vt:lpstr>
      <vt:lpstr>PowerPoint Presentation</vt:lpstr>
      <vt:lpstr>(4.) Plot the pie graph of top 10 cuisines present in restaurants in the USA.</vt:lpstr>
      <vt:lpstr>PowerPoint Presentation</vt:lpstr>
      <vt:lpstr>(5.) Plot the bubble graph of a number of Restaurants present in the city of India and keeping the weighted restaurant rating of the city in a bubble.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1.) Plot the bar graph of number of restaurants present in Delhi NCR vs Rest of India.</dc:title>
  <dc:creator>Shashank Sinha</dc:creator>
  <cp:lastModifiedBy>Shashank Sinha</cp:lastModifiedBy>
  <cp:revision>19</cp:revision>
  <dcterms:created xsi:type="dcterms:W3CDTF">2021-08-10T14:25:03Z</dcterms:created>
  <dcterms:modified xsi:type="dcterms:W3CDTF">2021-08-10T18:09:45Z</dcterms:modified>
</cp:coreProperties>
</file>