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se Paper" id="{48C93048-1950-4A12-9794-B278798096F2}">
          <p14:sldIdLst>
            <p14:sldId id="256"/>
            <p14:sldId id="257"/>
            <p14:sldId id="258"/>
            <p14:sldId id="259"/>
            <p14:sldId id="260"/>
            <p14:sldId id="261"/>
          </p14:sldIdLst>
        </p14:section>
      </p14:sectionLst>
    </p:ext>
    <p:ext uri="{EFAFB233-063F-42B5-8137-9DF3F51BA10A}">
      <p15:sldGuideLst xmlns:p15="http://schemas.microsoft.com/office/powerpoint/2012/main">
        <p15:guide id="1" orient="horz" pos="2160">
          <p15:clr>
            <a:srgbClr val="000000"/>
          </p15:clr>
        </p15:guide>
        <p15:guide id="2" pos="384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274" autoAdjust="0"/>
  </p:normalViewPr>
  <p:slideViewPr>
    <p:cSldViewPr snapToGrid="0">
      <p:cViewPr varScale="1">
        <p:scale>
          <a:sx n="110" d="100"/>
          <a:sy n="110" d="100"/>
        </p:scale>
        <p:origin x="378"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5A6D6-678F-47D8-91DE-2A07AB82649C}" type="datetimeFigureOut">
              <a:rPr lang="en-US" smtClean="0"/>
              <a:pPr/>
              <a:t>3/21/2024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36EB16-6B00-43E9-80A3-5AA9B9B724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705531-103C-4EA6-8A04-8B669A93EC46}"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705531-103C-4EA6-8A04-8B669A93EC46}"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05531-103C-4EA6-8A04-8B669A93EC46}"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705531-103C-4EA6-8A04-8B669A93EC46}"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705531-103C-4EA6-8A04-8B669A93EC46}" type="datetimeFigureOut">
              <a:rPr lang="en-US" smtClean="0"/>
              <a:pPr/>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705531-103C-4EA6-8A04-8B669A93EC46}"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05531-103C-4EA6-8A04-8B669A93EC46}"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05531-103C-4EA6-8A04-8B669A93EC46}"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05531-103C-4EA6-8A04-8B669A93EC46}"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469A4-A76C-4796-AA3A-668EE365A0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05531-103C-4EA6-8A04-8B669A93EC46}" type="datetimeFigureOut">
              <a:rPr lang="en-US" smtClean="0"/>
              <a:pPr/>
              <a:t>3/21/2024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469A4-A76C-4796-AA3A-668EE365A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document/9725597" TargetMode="External"/><Relationship Id="rId2" Type="http://schemas.openxmlformats.org/officeDocument/2006/relationships/hyperlink" Target="https://arxiv.org/pdf/2308.04452.pdf" TargetMode="External"/><Relationship Id="rId1" Type="http://schemas.openxmlformats.org/officeDocument/2006/relationships/slideLayout" Target="../slideLayouts/slideLayout2.xml"/><Relationship Id="rId4" Type="http://schemas.openxmlformats.org/officeDocument/2006/relationships/hyperlink" Target="https://www.iasj.net/iasj/download/72d38fe9b176cac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455"/>
            <a:ext cx="10972800" cy="673812"/>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BASE PAPERS</a:t>
            </a:r>
            <a:endParaRPr lang="en-US" sz="3600" dirty="0">
              <a:latin typeface="Times New Roman" pitchFamily="18" charset="0"/>
            </a:endParaRPr>
          </a:p>
        </p:txBody>
      </p:sp>
      <p:sp>
        <p:nvSpPr>
          <p:cNvPr id="3" name="TextBox 2">
            <a:extLst>
              <a:ext uri="{FF2B5EF4-FFF2-40B4-BE49-F238E27FC236}">
                <a16:creationId xmlns:a16="http://schemas.microsoft.com/office/drawing/2014/main" id="{A8CC6EC7-53F3-9BB9-DC3B-4702CB186EB2}"/>
              </a:ext>
            </a:extLst>
          </p:cNvPr>
          <p:cNvSpPr txBox="1"/>
          <p:nvPr/>
        </p:nvSpPr>
        <p:spPr>
          <a:xfrm>
            <a:off x="649432" y="1508766"/>
            <a:ext cx="10893136" cy="45243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[1]. Mirza K. B. Shuhan1, Tariqul Islam2. </a:t>
            </a:r>
            <a:r>
              <a:rPr lang="en-IN" sz="2400" dirty="0" smtClean="0">
                <a:latin typeface="Times New Roman" panose="02020603050405020304" pitchFamily="18" charset="0"/>
                <a:cs typeface="Times New Roman" panose="02020603050405020304" pitchFamily="18" charset="0"/>
              </a:rPr>
              <a:t>IEEE (</a:t>
            </a:r>
            <a:r>
              <a:rPr lang="en-IN" sz="2400" dirty="0" smtClean="0">
                <a:latin typeface="Times New Roman" panose="02020603050405020304" pitchFamily="18" charset="0"/>
                <a:cs typeface="Times New Roman" panose="02020603050405020304" pitchFamily="18" charset="0"/>
                <a:hlinkClick r:id="rId2"/>
              </a:rPr>
              <a:t>arXiv:2308.04452v1</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[cs.CR] 5 Aug 2023. </a:t>
            </a:r>
            <a:r>
              <a:rPr lang="en-US" sz="2400" dirty="0">
                <a:latin typeface="Times New Roman" panose="02020603050405020304" pitchFamily="18" charset="0"/>
                <a:cs typeface="Times New Roman" panose="02020603050405020304" pitchFamily="18" charset="0"/>
              </a:rPr>
              <a:t>Quarks: A Secure and </a:t>
            </a:r>
            <a:r>
              <a:rPr lang="en-US" sz="2400" dirty="0" smtClean="0">
                <a:latin typeface="Times New Roman" panose="02020603050405020304" pitchFamily="18" charset="0"/>
                <a:cs typeface="Times New Roman" panose="02020603050405020304" pitchFamily="18" charset="0"/>
              </a:rPr>
              <a:t>Decentralized Block-chain Based </a:t>
            </a:r>
            <a:r>
              <a:rPr lang="en-US" sz="2400" dirty="0">
                <a:latin typeface="Times New Roman" panose="02020603050405020304" pitchFamily="18" charset="0"/>
                <a:cs typeface="Times New Roman" panose="02020603050405020304" pitchFamily="18" charset="0"/>
              </a:rPr>
              <a:t>Messaging Network</a:t>
            </a:r>
          </a:p>
          <a:p>
            <a:pPr marL="285750" indent="-285750" algn="just">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Samira </a:t>
            </a:r>
            <a:r>
              <a:rPr lang="en-IN" sz="2400" dirty="0" err="1">
                <a:latin typeface="Times New Roman" panose="02020603050405020304" pitchFamily="18" charset="0"/>
                <a:cs typeface="Times New Roman" panose="02020603050405020304" pitchFamily="18" charset="0"/>
              </a:rPr>
              <a:t>Prabhune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Sonal</a:t>
            </a:r>
            <a:r>
              <a:rPr lang="en-IN" sz="2400" dirty="0">
                <a:latin typeface="Times New Roman" panose="02020603050405020304" pitchFamily="18" charset="0"/>
                <a:cs typeface="Times New Roman" panose="02020603050405020304" pitchFamily="18" charset="0"/>
              </a:rPr>
              <a:t> Sharma. IEEE (</a:t>
            </a:r>
            <a:r>
              <a:rPr lang="en-IN" sz="2400" dirty="0">
                <a:latin typeface="Times New Roman" panose="02020603050405020304" pitchFamily="18" charset="0"/>
                <a:cs typeface="Times New Roman" panose="02020603050405020304" pitchFamily="18" charset="0"/>
                <a:hlinkClick r:id="rId3"/>
              </a:rPr>
              <a:t>9725597</a:t>
            </a:r>
            <a:r>
              <a:rPr lang="en-IN"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End-to-End </a:t>
            </a:r>
            <a:r>
              <a:rPr lang="en-US" sz="2400" dirty="0">
                <a:latin typeface="Times New Roman" panose="02020603050405020304" pitchFamily="18" charset="0"/>
                <a:cs typeface="Times New Roman" panose="02020603050405020304" pitchFamily="18" charset="0"/>
              </a:rPr>
              <a:t>Encryption for Chat App with Dynamic Encryption Key</a:t>
            </a:r>
          </a:p>
          <a:p>
            <a:pPr marL="285750" indent="-285750" algn="just">
              <a:lnSpc>
                <a:spcPct val="150000"/>
              </a:lnSpc>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[3]. </a:t>
            </a:r>
            <a:r>
              <a:rPr lang="sv-SE" sz="2400" dirty="0">
                <a:latin typeface="Times New Roman" panose="02020603050405020304" pitchFamily="18" charset="0"/>
                <a:cs typeface="Times New Roman" panose="02020603050405020304" pitchFamily="18" charset="0"/>
              </a:rPr>
              <a:t>Ammar Hammad Ali, Ali Makki Sagheer</a:t>
            </a:r>
            <a:r>
              <a:rPr lang="en-IN" sz="2400" dirty="0">
                <a:latin typeface="Times New Roman" panose="02020603050405020304" pitchFamily="18" charset="0"/>
                <a:cs typeface="Times New Roman" panose="02020603050405020304" pitchFamily="18" charset="0"/>
              </a:rPr>
              <a:t>. IASJ (</a:t>
            </a:r>
            <a:r>
              <a:rPr lang="en-IN" sz="2400" dirty="0">
                <a:latin typeface="Times New Roman" panose="02020603050405020304" pitchFamily="18" charset="0"/>
                <a:cs typeface="Times New Roman" panose="02020603050405020304" pitchFamily="18" charset="0"/>
                <a:hlinkClick r:id="rId4"/>
              </a:rPr>
              <a:t>doi:10.25195/2017/4315</a:t>
            </a:r>
            <a:r>
              <a:rPr lang="en-IN" sz="2400" dirty="0">
                <a:latin typeface="Times New Roman" panose="02020603050405020304" pitchFamily="18" charset="0"/>
                <a:cs typeface="Times New Roman" panose="02020603050405020304" pitchFamily="18" charset="0"/>
              </a:rPr>
              <a:t>) Vol.[43] Issue[1] 2017. </a:t>
            </a:r>
            <a:r>
              <a:rPr lang="en-US" sz="2400" dirty="0">
                <a:latin typeface="Times New Roman" panose="02020603050405020304" pitchFamily="18" charset="0"/>
                <a:cs typeface="Times New Roman" panose="02020603050405020304" pitchFamily="18" charset="0"/>
              </a:rPr>
              <a:t>Design of Secure Chatting Application with End to End Encryption for Android </a:t>
            </a:r>
            <a:r>
              <a:rPr lang="en-US" sz="2400" dirty="0" smtClean="0">
                <a:latin typeface="Times New Roman" panose="02020603050405020304" pitchFamily="18" charset="0"/>
                <a:cs typeface="Times New Roman" panose="02020603050405020304" pitchFamily="18" charset="0"/>
              </a:rPr>
              <a:t>Platform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37691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nvPr>
        </p:nvGraphicFramePr>
        <p:xfrm>
          <a:off x="609600" y="919267"/>
          <a:ext cx="10972800" cy="5364269"/>
        </p:xfrm>
        <a:graphic>
          <a:graphicData uri="http://schemas.openxmlformats.org/drawingml/2006/table">
            <a:tbl>
              <a:tblPr firstRow="1" bandRow="1">
                <a:tableStyleId>{5C22544A-7EE6-4342-B048-85BDC9FD1C3A}</a:tableStyleId>
              </a:tblPr>
              <a:tblGrid>
                <a:gridCol w="1150961">
                  <a:extLst>
                    <a:ext uri="{9D8B030D-6E8A-4147-A177-3AD203B41FA5}">
                      <a16:colId xmlns:a16="http://schemas.microsoft.com/office/drawing/2014/main" val="650890123"/>
                    </a:ext>
                  </a:extLst>
                </a:gridCol>
                <a:gridCol w="2506639">
                  <a:extLst>
                    <a:ext uri="{9D8B030D-6E8A-4147-A177-3AD203B41FA5}">
                      <a16:colId xmlns:a16="http://schemas.microsoft.com/office/drawing/2014/main" val="3364458840"/>
                    </a:ext>
                  </a:extLst>
                </a:gridCol>
                <a:gridCol w="2441331">
                  <a:extLst>
                    <a:ext uri="{9D8B030D-6E8A-4147-A177-3AD203B41FA5}">
                      <a16:colId xmlns:a16="http://schemas.microsoft.com/office/drawing/2014/main" val="1934009595"/>
                    </a:ext>
                  </a:extLst>
                </a:gridCol>
                <a:gridCol w="171503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1</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Mirza K. B. Shuhan1, Tariqul Islam.</a:t>
                      </a:r>
                      <a:r>
                        <a:rPr lang="en-US"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 Secure and Decentralized Block-chain Based Messaging Network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A Proof of Concept (</a:t>
                      </a:r>
                      <a:r>
                        <a:rPr lang="en-US" dirty="0" err="1" smtClean="0">
                          <a:latin typeface="Times New Roman" panose="02020603050405020304" pitchFamily="18" charset="0"/>
                          <a:cs typeface="Times New Roman" panose="02020603050405020304" pitchFamily="18" charset="0"/>
                        </a:rPr>
                        <a:t>PoC</a:t>
                      </a:r>
                      <a:r>
                        <a:rPr lang="en-US" dirty="0" smtClean="0">
                          <a:latin typeface="Times New Roman" panose="02020603050405020304" pitchFamily="18" charset="0"/>
                          <a:cs typeface="Times New Roman" panose="02020603050405020304" pitchFamily="18" charset="0"/>
                        </a:rPr>
                        <a:t>) of the Quarks system leveraging Distributed Ledger</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Technology (DLT), and conducted load testing on that.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Smart Contract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Decentralized</a:t>
                      </a:r>
                    </a:p>
                    <a:p>
                      <a:pPr algn="ctr"/>
                      <a:r>
                        <a:rPr lang="en-US" dirty="0" smtClean="0">
                          <a:latin typeface="Times New Roman" panose="02020603050405020304" pitchFamily="18" charset="0"/>
                          <a:cs typeface="Times New Roman" panose="02020603050405020304" pitchFamily="18" charset="0"/>
                        </a:rPr>
                        <a:t>Block-chain</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Based Messaging Network</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2</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800" dirty="0" smtClean="0">
                          <a:latin typeface="Times New Roman" panose="02020603050405020304" pitchFamily="18" charset="0"/>
                          <a:cs typeface="Times New Roman" panose="02020603050405020304" pitchFamily="18" charset="0"/>
                        </a:rPr>
                        <a:t>Samira </a:t>
                      </a:r>
                      <a:r>
                        <a:rPr lang="en-IN" sz="1800" dirty="0" err="1" smtClean="0">
                          <a:latin typeface="Times New Roman" panose="02020603050405020304" pitchFamily="18" charset="0"/>
                          <a:cs typeface="Times New Roman" panose="02020603050405020304" pitchFamily="18" charset="0"/>
                        </a:rPr>
                        <a:t>Prabhune</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Sonal</a:t>
                      </a:r>
                      <a:r>
                        <a:rPr lang="en-IN" sz="1800" dirty="0" smtClean="0">
                          <a:latin typeface="Times New Roman" panose="02020603050405020304" pitchFamily="18" charset="0"/>
                          <a:cs typeface="Times New Roman" panose="02020603050405020304" pitchFamily="18" charset="0"/>
                        </a:rPr>
                        <a:t> Sharma.</a:t>
                      </a: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End-to-End Encryption for Chat App with Dynamic Encryption Key</a:t>
                      </a:r>
                      <a:endParaRPr lang="en-IN" sz="18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This paper illustrates how dissimilar concerns in an app can add up to the probable for severe vectors adjacent to end-to-end solitude despite their creature several layers of security.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To overcome the app is anticipated in the chats are secured by the dynamic key encryption by md5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Dynamic Key</a:t>
                      </a:r>
                      <a:r>
                        <a:rPr lang="en-US" baseline="0" dirty="0" smtClean="0">
                          <a:solidFill>
                            <a:schemeClr val="tx1"/>
                          </a:solidFill>
                          <a:latin typeface="Times New Roman" panose="02020603050405020304" pitchFamily="18" charset="0"/>
                          <a:cs typeface="Times New Roman" panose="02020603050405020304" pitchFamily="18" charset="0"/>
                        </a:rPr>
                        <a:t> Encryption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117600988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609600" y="847934"/>
          <a:ext cx="10972800" cy="5093819"/>
        </p:xfrm>
        <a:graphic>
          <a:graphicData uri="http://schemas.openxmlformats.org/drawingml/2006/table">
            <a:tbl>
              <a:tblPr firstRow="1" bandRow="1">
                <a:tableStyleId>{5C22544A-7EE6-4342-B048-85BDC9FD1C3A}</a:tableStyleId>
              </a:tblPr>
              <a:tblGrid>
                <a:gridCol w="1150961">
                  <a:extLst>
                    <a:ext uri="{9D8B030D-6E8A-4147-A177-3AD203B41FA5}">
                      <a16:colId xmlns:a16="http://schemas.microsoft.com/office/drawing/2014/main" val="650890123"/>
                    </a:ext>
                  </a:extLst>
                </a:gridCol>
                <a:gridCol w="2248021">
                  <a:extLst>
                    <a:ext uri="{9D8B030D-6E8A-4147-A177-3AD203B41FA5}">
                      <a16:colId xmlns:a16="http://schemas.microsoft.com/office/drawing/2014/main" val="3364458840"/>
                    </a:ext>
                  </a:extLst>
                </a:gridCol>
                <a:gridCol w="2937163">
                  <a:extLst>
                    <a:ext uri="{9D8B030D-6E8A-4147-A177-3AD203B41FA5}">
                      <a16:colId xmlns:a16="http://schemas.microsoft.com/office/drawing/2014/main" val="1934009595"/>
                    </a:ext>
                  </a:extLst>
                </a:gridCol>
                <a:gridCol w="1394691">
                  <a:extLst>
                    <a:ext uri="{9D8B030D-6E8A-4147-A177-3AD203B41FA5}">
                      <a16:colId xmlns:a16="http://schemas.microsoft.com/office/drawing/2014/main" val="2106811707"/>
                    </a:ext>
                  </a:extLst>
                </a:gridCol>
                <a:gridCol w="1413164">
                  <a:extLst>
                    <a:ext uri="{9D8B030D-6E8A-4147-A177-3AD203B41FA5}">
                      <a16:colId xmlns:a16="http://schemas.microsoft.com/office/drawing/2014/main" val="4161205106"/>
                    </a:ext>
                  </a:extLst>
                </a:gridCol>
                <a:gridCol w="1828800">
                  <a:extLst>
                    <a:ext uri="{9D8B030D-6E8A-4147-A177-3AD203B41FA5}">
                      <a16:colId xmlns:a16="http://schemas.microsoft.com/office/drawing/2014/main" val="2191810521"/>
                    </a:ext>
                  </a:extLst>
                </a:gridCol>
              </a:tblGrid>
              <a:tr h="796139">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Soman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Nayak</a:t>
                      </a:r>
                      <a:r>
                        <a:rPr lang="en-US" dirty="0" smtClean="0">
                          <a:solidFill>
                            <a:schemeClr val="tx1"/>
                          </a:solidFill>
                          <a:latin typeface="Times New Roman" panose="02020603050405020304" pitchFamily="18" charset="0"/>
                          <a:cs typeface="Times New Roman" panose="02020603050405020304" pitchFamily="18" charset="0"/>
                        </a:rPr>
                        <a:t>,</a:t>
                      </a:r>
                    </a:p>
                    <a:p>
                      <a:pPr algn="ctr"/>
                      <a:r>
                        <a:rPr lang="en-US" dirty="0" err="1" smtClean="0">
                          <a:solidFill>
                            <a:schemeClr val="tx1"/>
                          </a:solidFill>
                          <a:latin typeface="Times New Roman" panose="02020603050405020304" pitchFamily="18" charset="0"/>
                          <a:cs typeface="Times New Roman" panose="02020603050405020304" pitchFamily="18" charset="0"/>
                        </a:rPr>
                        <a:t>Surajit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Dass</a:t>
                      </a: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An application for end to end secure messaging service on Android supported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Proposing a secure messaging protocol that utilizes SHA-2 hash generation for key generation and AES-256 encryption for securing messages during transmission.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SHA-2,</a:t>
                      </a:r>
                    </a:p>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AES-256 encryption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Two step Verification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4</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Noor Sabah, Jamal M. </a:t>
                      </a:r>
                      <a:r>
                        <a:rPr lang="en-US" dirty="0" err="1" smtClean="0">
                          <a:solidFill>
                            <a:schemeClr val="tx1"/>
                          </a:solidFill>
                          <a:latin typeface="Times New Roman" panose="02020603050405020304" pitchFamily="18" charset="0"/>
                          <a:cs typeface="Times New Roman" panose="02020603050405020304" pitchFamily="18" charset="0"/>
                        </a:rPr>
                        <a:t>Kadhim</a:t>
                      </a:r>
                      <a:r>
                        <a:rPr lang="en-US" dirty="0" smtClean="0">
                          <a:solidFill>
                            <a:schemeClr val="tx1"/>
                          </a:solidFill>
                          <a:latin typeface="Times New Roman" panose="02020603050405020304" pitchFamily="18" charset="0"/>
                          <a:cs typeface="Times New Roman" panose="02020603050405020304" pitchFamily="18" charset="0"/>
                        </a:rPr>
                        <a:t> and Ban N. </a:t>
                      </a:r>
                      <a:r>
                        <a:rPr lang="en-US" dirty="0" err="1" smtClean="0">
                          <a:solidFill>
                            <a:schemeClr val="tx1"/>
                          </a:solidFill>
                          <a:latin typeface="Times New Roman" panose="02020603050405020304" pitchFamily="18" charset="0"/>
                          <a:cs typeface="Times New Roman" panose="02020603050405020304" pitchFamily="18" charset="0"/>
                        </a:rPr>
                        <a:t>Dhannoon</a:t>
                      </a: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Developing an End-to-End Secure Chat Application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The proposed architecture is designed to be Client-Server </a:t>
                      </a:r>
                    </a:p>
                    <a:p>
                      <a:pPr algn="ctr"/>
                      <a:r>
                        <a:rPr lang="en-US" dirty="0" smtClean="0">
                          <a:solidFill>
                            <a:schemeClr val="tx1"/>
                          </a:solidFill>
                          <a:latin typeface="Times New Roman" panose="02020603050405020304" pitchFamily="18" charset="0"/>
                          <a:cs typeface="Times New Roman" panose="02020603050405020304" pitchFamily="18" charset="0"/>
                        </a:rPr>
                        <a:t>chat application. In client side, when a user sets up the </a:t>
                      </a:r>
                    </a:p>
                    <a:p>
                      <a:pPr algn="ctr"/>
                      <a:r>
                        <a:rPr lang="en-US" dirty="0" smtClean="0">
                          <a:solidFill>
                            <a:schemeClr val="tx1"/>
                          </a:solidFill>
                          <a:latin typeface="Times New Roman" panose="02020603050405020304" pitchFamily="18" charset="0"/>
                          <a:cs typeface="Times New Roman" panose="02020603050405020304" pitchFamily="18" charset="0"/>
                        </a:rPr>
                        <a:t>application, the user either selects registration or log-in.</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XSalsa20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Firebase Cloud Messaging</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Static</a:t>
                      </a:r>
                      <a:r>
                        <a:rPr lang="en-US" baseline="0" dirty="0" smtClean="0">
                          <a:solidFill>
                            <a:schemeClr val="tx1"/>
                          </a:solidFill>
                          <a:latin typeface="Times New Roman" panose="02020603050405020304" pitchFamily="18" charset="0"/>
                          <a:cs typeface="Times New Roman" panose="02020603050405020304" pitchFamily="18" charset="0"/>
                        </a:rPr>
                        <a:t> Key encryption,</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Dependent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387215"/>
                  </a:ext>
                </a:extLst>
              </a:tr>
            </a:tbl>
          </a:graphicData>
        </a:graphic>
      </p:graphicFrame>
      <p:sp>
        <p:nvSpPr>
          <p:cNvPr id="4" name="Title 1"/>
          <p:cNvSpPr txBox="1">
            <a:spLocks/>
          </p:cNvSpPr>
          <p:nvPr/>
        </p:nvSpPr>
        <p:spPr>
          <a:xfrm>
            <a:off x="609600" y="153091"/>
            <a:ext cx="10972800" cy="6738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spTree>
    <p:extLst>
      <p:ext uri="{BB962C8B-B14F-4D97-AF65-F5344CB8AC3E}">
        <p14:creationId xmlns:p14="http://schemas.microsoft.com/office/powerpoint/2010/main" val="126106788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609600" y="854092"/>
          <a:ext cx="10972800" cy="5041479"/>
        </p:xfrm>
        <a:graphic>
          <a:graphicData uri="http://schemas.openxmlformats.org/drawingml/2006/table">
            <a:tbl>
              <a:tblPr firstRow="1" bandRow="1">
                <a:tableStyleId>{5C22544A-7EE6-4342-B048-85BDC9FD1C3A}</a:tableStyleId>
              </a:tblPr>
              <a:tblGrid>
                <a:gridCol w="803564">
                  <a:extLst>
                    <a:ext uri="{9D8B030D-6E8A-4147-A177-3AD203B41FA5}">
                      <a16:colId xmlns:a16="http://schemas.microsoft.com/office/drawing/2014/main" val="650890123"/>
                    </a:ext>
                  </a:extLst>
                </a:gridCol>
                <a:gridCol w="2382981">
                  <a:extLst>
                    <a:ext uri="{9D8B030D-6E8A-4147-A177-3AD203B41FA5}">
                      <a16:colId xmlns:a16="http://schemas.microsoft.com/office/drawing/2014/main" val="3364458840"/>
                    </a:ext>
                  </a:extLst>
                </a:gridCol>
                <a:gridCol w="3001819">
                  <a:extLst>
                    <a:ext uri="{9D8B030D-6E8A-4147-A177-3AD203B41FA5}">
                      <a16:colId xmlns:a16="http://schemas.microsoft.com/office/drawing/2014/main" val="1934009595"/>
                    </a:ext>
                  </a:extLst>
                </a:gridCol>
                <a:gridCol w="1431636">
                  <a:extLst>
                    <a:ext uri="{9D8B030D-6E8A-4147-A177-3AD203B41FA5}">
                      <a16:colId xmlns:a16="http://schemas.microsoft.com/office/drawing/2014/main" val="2106811707"/>
                    </a:ext>
                  </a:extLst>
                </a:gridCol>
                <a:gridCol w="1644073">
                  <a:extLst>
                    <a:ext uri="{9D8B030D-6E8A-4147-A177-3AD203B41FA5}">
                      <a16:colId xmlns:a16="http://schemas.microsoft.com/office/drawing/2014/main" val="4161205106"/>
                    </a:ext>
                  </a:extLst>
                </a:gridCol>
                <a:gridCol w="1708727">
                  <a:extLst>
                    <a:ext uri="{9D8B030D-6E8A-4147-A177-3AD203B41FA5}">
                      <a16:colId xmlns:a16="http://schemas.microsoft.com/office/drawing/2014/main" val="2191810521"/>
                    </a:ext>
                  </a:extLst>
                </a:gridCol>
              </a:tblGrid>
              <a:tr h="743799">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5</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Kahtan</a:t>
                      </a:r>
                      <a:r>
                        <a:rPr lang="en-US" dirty="0" smtClean="0">
                          <a:solidFill>
                            <a:schemeClr val="tx1"/>
                          </a:solidFill>
                          <a:latin typeface="Times New Roman" panose="02020603050405020304" pitchFamily="18" charset="0"/>
                          <a:cs typeface="Times New Roman" panose="02020603050405020304" pitchFamily="18" charset="0"/>
                        </a:rPr>
                        <a:t> Aziz, </a:t>
                      </a:r>
                      <a:r>
                        <a:rPr lang="en-US" dirty="0" err="1" smtClean="0">
                          <a:solidFill>
                            <a:schemeClr val="tx1"/>
                          </a:solidFill>
                          <a:latin typeface="Times New Roman" panose="02020603050405020304" pitchFamily="18" charset="0"/>
                          <a:cs typeface="Times New Roman" panose="02020603050405020304" pitchFamily="18" charset="0"/>
                        </a:rPr>
                        <a:t>Saed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Tarapiah</a:t>
                      </a:r>
                      <a:r>
                        <a:rPr lang="en-US" dirty="0" smtClean="0">
                          <a:solidFill>
                            <a:schemeClr val="tx1"/>
                          </a:solidFill>
                          <a:latin typeface="Times New Roman" panose="02020603050405020304" pitchFamily="18" charset="0"/>
                          <a:cs typeface="Times New Roman" panose="02020603050405020304" pitchFamily="18" charset="0"/>
                        </a:rPr>
                        <a:t> &amp; </a:t>
                      </a:r>
                      <a:r>
                        <a:rPr lang="en-US" dirty="0" err="1" smtClean="0">
                          <a:solidFill>
                            <a:schemeClr val="tx1"/>
                          </a:solidFill>
                          <a:latin typeface="Times New Roman" panose="02020603050405020304" pitchFamily="18" charset="0"/>
                          <a:cs typeface="Times New Roman" panose="02020603050405020304" pitchFamily="18" charset="0"/>
                        </a:rPr>
                        <a:t>Shadi</a:t>
                      </a:r>
                      <a:r>
                        <a:rPr lang="en-US" dirty="0" smtClean="0">
                          <a:solidFill>
                            <a:schemeClr val="tx1"/>
                          </a:solidFill>
                          <a:latin typeface="Times New Roman" panose="02020603050405020304" pitchFamily="18" charset="0"/>
                          <a:cs typeface="Times New Roman" panose="02020603050405020304" pitchFamily="18" charset="0"/>
                        </a:rPr>
                        <a:t> Atalla </a:t>
                      </a: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Secure Instant Messaging System for Smart Phones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Programming Interface (API) that provides seamless integration with existing IM software.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Vernam</a:t>
                      </a:r>
                      <a:r>
                        <a:rPr lang="en-US" dirty="0" smtClean="0">
                          <a:solidFill>
                            <a:schemeClr val="tx1"/>
                          </a:solidFill>
                          <a:latin typeface="Times New Roman" panose="02020603050405020304" pitchFamily="18" charset="0"/>
                          <a:cs typeface="Times New Roman" panose="02020603050405020304" pitchFamily="18" charset="0"/>
                        </a:rPr>
                        <a:t>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Instant</a:t>
                      </a:r>
                      <a:r>
                        <a:rPr lang="en-US" baseline="0" dirty="0" smtClean="0">
                          <a:solidFill>
                            <a:schemeClr val="tx1"/>
                          </a:solidFill>
                          <a:latin typeface="Times New Roman" panose="02020603050405020304" pitchFamily="18" charset="0"/>
                          <a:cs typeface="Times New Roman" panose="02020603050405020304" pitchFamily="18" charset="0"/>
                        </a:rPr>
                        <a:t> Messaging, </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Independent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Cannot Implement Proper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738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Athanasios </a:t>
                      </a:r>
                      <a:r>
                        <a:rPr lang="en-US" dirty="0" err="1" smtClean="0">
                          <a:solidFill>
                            <a:schemeClr val="tx1"/>
                          </a:solidFill>
                          <a:latin typeface="Times New Roman" panose="02020603050405020304" pitchFamily="18" charset="0"/>
                          <a:cs typeface="Times New Roman" panose="02020603050405020304" pitchFamily="18" charset="0"/>
                        </a:rPr>
                        <a:t>Loukas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Dimitrios</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Damopoulos</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A secure and privacy-preserving mobile instant locator with chatting</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MILC provides an acceptable level of security by utilizing both asymmetric and symmetric cryptography, and most importantly, put the user in control of her own personal information and her private sphere.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Utilizing both asymmetric and symmetric cryptography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Implementation of Advanced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Dependent,</a:t>
                      </a:r>
                    </a:p>
                    <a:p>
                      <a:pPr algn="ctr"/>
                      <a:r>
                        <a:rPr lang="en-US" dirty="0" smtClean="0">
                          <a:solidFill>
                            <a:schemeClr val="tx1"/>
                          </a:solidFill>
                          <a:latin typeface="Times New Roman" panose="02020603050405020304" pitchFamily="18" charset="0"/>
                          <a:cs typeface="Times New Roman" panose="02020603050405020304" pitchFamily="18" charset="0"/>
                        </a:rPr>
                        <a:t>Process</a:t>
                      </a:r>
                      <a:r>
                        <a:rPr lang="en-US" baseline="0" dirty="0" smtClean="0">
                          <a:solidFill>
                            <a:schemeClr val="tx1"/>
                          </a:solidFill>
                          <a:latin typeface="Times New Roman" panose="02020603050405020304" pitchFamily="18" charset="0"/>
                          <a:cs typeface="Times New Roman" panose="02020603050405020304" pitchFamily="18" charset="0"/>
                        </a:rPr>
                        <a:t> complexity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
        <p:nvSpPr>
          <p:cNvPr id="6" name="Title 1"/>
          <p:cNvSpPr txBox="1">
            <a:spLocks/>
          </p:cNvSpPr>
          <p:nvPr/>
        </p:nvSpPr>
        <p:spPr>
          <a:xfrm>
            <a:off x="609600" y="153091"/>
            <a:ext cx="10972800" cy="6738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34777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nvPr>
        </p:nvGraphicFramePr>
        <p:xfrm>
          <a:off x="609600" y="817671"/>
          <a:ext cx="10972800" cy="5638589"/>
        </p:xfrm>
        <a:graphic>
          <a:graphicData uri="http://schemas.openxmlformats.org/drawingml/2006/table">
            <a:tbl>
              <a:tblPr firstRow="1" bandRow="1">
                <a:tableStyleId>{5C22544A-7EE6-4342-B048-85BDC9FD1C3A}</a:tableStyleId>
              </a:tblPr>
              <a:tblGrid>
                <a:gridCol w="960582">
                  <a:extLst>
                    <a:ext uri="{9D8B030D-6E8A-4147-A177-3AD203B41FA5}">
                      <a16:colId xmlns:a16="http://schemas.microsoft.com/office/drawing/2014/main" val="650890123"/>
                    </a:ext>
                  </a:extLst>
                </a:gridCol>
                <a:gridCol w="2068945">
                  <a:extLst>
                    <a:ext uri="{9D8B030D-6E8A-4147-A177-3AD203B41FA5}">
                      <a16:colId xmlns:a16="http://schemas.microsoft.com/office/drawing/2014/main" val="3364458840"/>
                    </a:ext>
                  </a:extLst>
                </a:gridCol>
                <a:gridCol w="3241964">
                  <a:extLst>
                    <a:ext uri="{9D8B030D-6E8A-4147-A177-3AD203B41FA5}">
                      <a16:colId xmlns:a16="http://schemas.microsoft.com/office/drawing/2014/main" val="1934009595"/>
                    </a:ext>
                  </a:extLst>
                </a:gridCol>
                <a:gridCol w="154247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7</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Li Gong, Gary Ellison, Mary </a:t>
                      </a:r>
                      <a:r>
                        <a:rPr lang="en-IN" sz="1800" dirty="0" err="1" smtClean="0">
                          <a:latin typeface="Times New Roman" panose="02020603050405020304" pitchFamily="18" charset="0"/>
                          <a:cs typeface="Times New Roman" panose="02020603050405020304" pitchFamily="18" charset="0"/>
                        </a:rPr>
                        <a:t>Dageforde</a:t>
                      </a:r>
                      <a:r>
                        <a:rPr lang="en-IN"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Inside Java 2 Platform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Inside Java(TM) 2 Platform Security, the definitive and comprehensive guide to the Java security platform, has been thoroughly updated to reflect key additions and revisions to Java security technologies currently in use by leading technology co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Java(TM) 2</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Decentralized</a:t>
                      </a:r>
                    </a:p>
                    <a:p>
                      <a:pPr algn="ctr"/>
                      <a:r>
                        <a:rPr lang="en-US" dirty="0" smtClean="0">
                          <a:latin typeface="Times New Roman" panose="02020603050405020304" pitchFamily="18" charset="0"/>
                          <a:cs typeface="Times New Roman" panose="02020603050405020304" pitchFamily="18" charset="0"/>
                        </a:rPr>
                        <a:t>Block-chain</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Based Messaging Network</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Platform</a:t>
                      </a:r>
                      <a:r>
                        <a:rPr lang="en-US" baseline="0" dirty="0" smtClean="0">
                          <a:solidFill>
                            <a:schemeClr val="tx1"/>
                          </a:solidFill>
                          <a:latin typeface="Times New Roman" panose="02020603050405020304" pitchFamily="18" charset="0"/>
                          <a:cs typeface="Times New Roman" panose="02020603050405020304" pitchFamily="18" charset="0"/>
                        </a:rPr>
                        <a:t> 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8</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smtClean="0">
                          <a:latin typeface="Times New Roman" panose="02020603050405020304" pitchFamily="18" charset="0"/>
                          <a:cs typeface="Times New Roman" panose="02020603050405020304" pitchFamily="18" charset="0"/>
                        </a:rPr>
                        <a:t>Martin </a:t>
                      </a:r>
                      <a:r>
                        <a:rPr lang="en-US" sz="1800" dirty="0" err="1" smtClean="0">
                          <a:latin typeface="Times New Roman" panose="02020603050405020304" pitchFamily="18" charset="0"/>
                          <a:cs typeface="Times New Roman" panose="02020603050405020304" pitchFamily="18" charset="0"/>
                        </a:rPr>
                        <a:t>Georgiev</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Suman</a:t>
                      </a:r>
                      <a:r>
                        <a:rPr lang="en-US" sz="1800" dirty="0" smtClean="0">
                          <a:latin typeface="Times New Roman" panose="02020603050405020304" pitchFamily="18" charset="0"/>
                          <a:cs typeface="Times New Roman" panose="02020603050405020304" pitchFamily="18" charset="0"/>
                        </a:rPr>
                        <a:t> Jana, </a:t>
                      </a:r>
                      <a:r>
                        <a:rPr lang="en-US" sz="1800" dirty="0" err="1" smtClean="0">
                          <a:latin typeface="Times New Roman" panose="02020603050405020304" pitchFamily="18" charset="0"/>
                          <a:cs typeface="Times New Roman" panose="02020603050405020304" pitchFamily="18" charset="0"/>
                        </a:rPr>
                        <a:t>Vitaly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Shmatikov</a:t>
                      </a:r>
                      <a:endParaRPr lang="en-US" sz="1800" dirty="0" smtClean="0">
                        <a:latin typeface="Times New Roman" panose="02020603050405020304" pitchFamily="18" charset="0"/>
                        <a:cs typeface="Times New Roman" panose="02020603050405020304" pitchFamily="18" charset="0"/>
                      </a:endParaRP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Rethinking Security of Web-Based System Applications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 new access-control mechanism for Web-based system applications.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To overcome the app is anticipated in the chats are secured by the dynamic key encryption by md5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Two key problems plaguing,</a:t>
                      </a:r>
                    </a:p>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security and consistency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Dependent,</a:t>
                      </a:r>
                    </a:p>
                    <a:p>
                      <a:pPr algn="ctr"/>
                      <a:r>
                        <a:rPr lang="en-US" dirty="0" smtClean="0">
                          <a:solidFill>
                            <a:schemeClr val="tx1"/>
                          </a:solidFill>
                          <a:latin typeface="Times New Roman" panose="02020603050405020304" pitchFamily="18" charset="0"/>
                          <a:cs typeface="Times New Roman" panose="02020603050405020304" pitchFamily="18" charset="0"/>
                        </a:rPr>
                        <a:t>Process</a:t>
                      </a:r>
                      <a:r>
                        <a:rPr lang="en-US" baseline="0" dirty="0" smtClean="0">
                          <a:solidFill>
                            <a:schemeClr val="tx1"/>
                          </a:solidFill>
                          <a:latin typeface="Times New Roman" panose="02020603050405020304" pitchFamily="18" charset="0"/>
                          <a:cs typeface="Times New Roman" panose="02020603050405020304" pitchFamily="18" charset="0"/>
                        </a:rPr>
                        <a:t> complexity</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144889676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3091"/>
            <a:ext cx="10972800" cy="673812"/>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itchFamily="18" charset="0"/>
            </a:endParaRPr>
          </a:p>
        </p:txBody>
      </p:sp>
      <p:graphicFrame>
        <p:nvGraphicFramePr>
          <p:cNvPr id="3" name="Table 2"/>
          <p:cNvGraphicFramePr>
            <a:graphicFrameLocks noGrp="1"/>
          </p:cNvGraphicFramePr>
          <p:nvPr>
            <p:extLst/>
          </p:nvPr>
        </p:nvGraphicFramePr>
        <p:xfrm>
          <a:off x="609600" y="817671"/>
          <a:ext cx="10972800" cy="5638589"/>
        </p:xfrm>
        <a:graphic>
          <a:graphicData uri="http://schemas.openxmlformats.org/drawingml/2006/table">
            <a:tbl>
              <a:tblPr firstRow="1" bandRow="1">
                <a:tableStyleId>{5C22544A-7EE6-4342-B048-85BDC9FD1C3A}</a:tableStyleId>
              </a:tblPr>
              <a:tblGrid>
                <a:gridCol w="960582">
                  <a:extLst>
                    <a:ext uri="{9D8B030D-6E8A-4147-A177-3AD203B41FA5}">
                      <a16:colId xmlns:a16="http://schemas.microsoft.com/office/drawing/2014/main" val="650890123"/>
                    </a:ext>
                  </a:extLst>
                </a:gridCol>
                <a:gridCol w="2068945">
                  <a:extLst>
                    <a:ext uri="{9D8B030D-6E8A-4147-A177-3AD203B41FA5}">
                      <a16:colId xmlns:a16="http://schemas.microsoft.com/office/drawing/2014/main" val="3364458840"/>
                    </a:ext>
                  </a:extLst>
                </a:gridCol>
                <a:gridCol w="3241964">
                  <a:extLst>
                    <a:ext uri="{9D8B030D-6E8A-4147-A177-3AD203B41FA5}">
                      <a16:colId xmlns:a16="http://schemas.microsoft.com/office/drawing/2014/main" val="1934009595"/>
                    </a:ext>
                  </a:extLst>
                </a:gridCol>
                <a:gridCol w="1542473">
                  <a:extLst>
                    <a:ext uri="{9D8B030D-6E8A-4147-A177-3AD203B41FA5}">
                      <a16:colId xmlns:a16="http://schemas.microsoft.com/office/drawing/2014/main" val="2106811707"/>
                    </a:ext>
                  </a:extLst>
                </a:gridCol>
                <a:gridCol w="1520536">
                  <a:extLst>
                    <a:ext uri="{9D8B030D-6E8A-4147-A177-3AD203B41FA5}">
                      <a16:colId xmlns:a16="http://schemas.microsoft.com/office/drawing/2014/main" val="4161205106"/>
                    </a:ext>
                  </a:extLst>
                </a:gridCol>
                <a:gridCol w="1638300">
                  <a:extLst>
                    <a:ext uri="{9D8B030D-6E8A-4147-A177-3AD203B41FA5}">
                      <a16:colId xmlns:a16="http://schemas.microsoft.com/office/drawing/2014/main" val="2191810521"/>
                    </a:ext>
                  </a:extLst>
                </a:gridCol>
              </a:tblGrid>
              <a:tr h="7167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Serial No:</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Author</a:t>
                      </a:r>
                      <a:r>
                        <a:rPr lang="en-US" baseline="0" dirty="0" smtClean="0">
                          <a:solidFill>
                            <a:schemeClr val="tx1"/>
                          </a:solidFill>
                          <a:latin typeface="Times New Roman" panose="02020603050405020304" pitchFamily="18" charset="0"/>
                          <a:cs typeface="Times New Roman" panose="02020603050405020304" pitchFamily="18" charset="0"/>
                        </a:rPr>
                        <a:t> name, Title and date</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Concept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Technique (Algorithm)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Disadvantages</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07547670"/>
                  </a:ext>
                </a:extLst>
              </a:tr>
              <a:tr h="1870618">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9</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Li Gong, Gary Ellison, Mary </a:t>
                      </a:r>
                      <a:r>
                        <a:rPr lang="en-IN" sz="1800" dirty="0" err="1" smtClean="0">
                          <a:latin typeface="Times New Roman" panose="02020603050405020304" pitchFamily="18" charset="0"/>
                          <a:cs typeface="Times New Roman" panose="02020603050405020304" pitchFamily="18" charset="0"/>
                        </a:rPr>
                        <a:t>Dageforde</a:t>
                      </a:r>
                      <a:r>
                        <a:rPr lang="en-IN" sz="1800" dirty="0" smtClean="0">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smtClean="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Developing of Middleware and Cross Platform Chat 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The aims to develop a chat application which serves as a middleware </a:t>
                      </a:r>
                    </a:p>
                    <a:p>
                      <a:pPr algn="ctr"/>
                      <a:r>
                        <a:rPr lang="en-US" dirty="0" smtClean="0">
                          <a:latin typeface="Times New Roman" panose="02020603050405020304" pitchFamily="18" charset="0"/>
                          <a:cs typeface="Times New Roman" panose="02020603050405020304" pitchFamily="18" charset="0"/>
                        </a:rPr>
                        <a:t>to make communication between developed chat application and </a:t>
                      </a:r>
                    </a:p>
                    <a:p>
                      <a:pPr algn="ctr"/>
                      <a:r>
                        <a:rPr lang="en-US" dirty="0" smtClean="0">
                          <a:latin typeface="Times New Roman" panose="02020603050405020304" pitchFamily="18" charset="0"/>
                          <a:cs typeface="Times New Roman" panose="02020603050405020304" pitchFamily="18" charset="0"/>
                        </a:rPr>
                        <a:t>two conventional chat applications </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smtClean="0">
                          <a:latin typeface="Times New Roman" panose="02020603050405020304" pitchFamily="18" charset="0"/>
                          <a:cs typeface="Times New Roman" panose="02020603050405020304" pitchFamily="18" charset="0"/>
                        </a:rPr>
                        <a:t>Line Messaging API</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t>Decentralized</a:t>
                      </a:r>
                    </a:p>
                    <a:p>
                      <a:pPr algn="ctr"/>
                      <a:r>
                        <a:rPr lang="en-US" dirty="0" smtClean="0">
                          <a:solidFill>
                            <a:schemeClr val="tx1"/>
                          </a:solidFill>
                          <a:latin typeface="Times New Roman" panose="02020603050405020304" pitchFamily="18" charset="0"/>
                          <a:cs typeface="Times New Roman" panose="02020603050405020304" pitchFamily="18" charset="0"/>
                        </a:rPr>
                        <a:t>Instant</a:t>
                      </a:r>
                      <a:r>
                        <a:rPr lang="en-US" baseline="0" dirty="0" smtClean="0">
                          <a:solidFill>
                            <a:schemeClr val="tx1"/>
                          </a:solidFill>
                          <a:latin typeface="Times New Roman" panose="02020603050405020304" pitchFamily="18" charset="0"/>
                          <a:cs typeface="Times New Roman" panose="02020603050405020304" pitchFamily="18" charset="0"/>
                        </a:rPr>
                        <a:t> Messaging, </a:t>
                      </a:r>
                    </a:p>
                    <a:p>
                      <a:pPr algn="ctr"/>
                      <a:r>
                        <a:rPr lang="en-US" baseline="0" dirty="0" smtClean="0">
                          <a:solidFill>
                            <a:schemeClr val="tx1"/>
                          </a:solidFill>
                          <a:latin typeface="Times New Roman" panose="02020603050405020304" pitchFamily="18" charset="0"/>
                          <a:cs typeface="Times New Roman" panose="02020603050405020304" pitchFamily="18" charset="0"/>
                        </a:rPr>
                        <a:t>Platform Independent</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Cannot Implement Proper Encryption</a:t>
                      </a:r>
                      <a:r>
                        <a:rPr lang="en-US" baseline="0" dirty="0" smtClean="0">
                          <a:solidFill>
                            <a:schemeClr val="tx1"/>
                          </a:solidFill>
                          <a:latin typeface="Times New Roman" panose="02020603050405020304" pitchFamily="18" charset="0"/>
                          <a:cs typeface="Times New Roman" panose="02020603050405020304" pitchFamily="18" charset="0"/>
                        </a:rPr>
                        <a:t> System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2310"/>
                  </a:ext>
                </a:extLst>
              </a:tr>
              <a:tr h="2635871">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err="1" smtClean="0">
                          <a:latin typeface="Times New Roman" panose="02020603050405020304" pitchFamily="18" charset="0"/>
                          <a:cs typeface="Times New Roman" panose="02020603050405020304" pitchFamily="18" charset="0"/>
                        </a:rPr>
                        <a:t>Mikko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Ilmonen</a:t>
                      </a:r>
                      <a:endParaRPr lang="en-US" sz="1800" dirty="0" smtClean="0">
                        <a:latin typeface="Times New Roman" panose="02020603050405020304" pitchFamily="18" charset="0"/>
                        <a:cs typeface="Times New Roman" panose="02020603050405020304" pitchFamily="18" charset="0"/>
                      </a:endParaRPr>
                    </a:p>
                    <a:p>
                      <a:pPr algn="ct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Platform-Agnostic End-to-End Encryption for</a:t>
                      </a:r>
                    </a:p>
                    <a:p>
                      <a:pPr algn="ctr"/>
                      <a:r>
                        <a:rPr lang="en-US" sz="1800" dirty="0" smtClean="0">
                          <a:latin typeface="Times New Roman" panose="02020603050405020304" pitchFamily="18" charset="0"/>
                          <a:cs typeface="Times New Roman" panose="02020603050405020304" pitchFamily="18" charset="0"/>
                        </a:rPr>
                        <a:t>Modern Instant Messaging Platforms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This dissertation investigates whether it is possible to perform end-to-end encryption over an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arbitrary</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Instant Messaging Platform (IM-P), placing no implicit trust in such platform itself.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Instant Messaging IM</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Using Secure Socket Layer</a:t>
                      </a:r>
                    </a:p>
                    <a:p>
                      <a:pPr algn="ctr"/>
                      <a:r>
                        <a:rPr lang="en-US" dirty="0" smtClean="0">
                          <a:solidFill>
                            <a:schemeClr val="tx1"/>
                          </a:solidFill>
                          <a:latin typeface="Times New Roman" panose="02020603050405020304" pitchFamily="18" charset="0"/>
                          <a:cs typeface="Times New Roman" panose="02020603050405020304" pitchFamily="18" charset="0"/>
                        </a:rPr>
                        <a:t>(SSL) or Secure Shell (SSH))</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Platfor</a:t>
                      </a:r>
                      <a:r>
                        <a:rPr lang="en-US" baseline="0" dirty="0" smtClean="0">
                          <a:solidFill>
                            <a:schemeClr val="tx1"/>
                          </a:solidFill>
                          <a:latin typeface="Times New Roman" panose="02020603050405020304" pitchFamily="18" charset="0"/>
                          <a:cs typeface="Times New Roman" panose="02020603050405020304" pitchFamily="18" charset="0"/>
                        </a:rPr>
                        <a:t>m Dependent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570003"/>
                  </a:ext>
                </a:extLst>
              </a:tr>
            </a:tbl>
          </a:graphicData>
        </a:graphic>
      </p:graphicFrame>
    </p:spTree>
    <p:extLst>
      <p:ext uri="{BB962C8B-B14F-4D97-AF65-F5344CB8AC3E}">
        <p14:creationId xmlns:p14="http://schemas.microsoft.com/office/powerpoint/2010/main" val="372683372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1112</TotalTime>
  <Words>770</Words>
  <Application>Microsoft Office PowerPoint</Application>
  <PresentationFormat>Widescreen</PresentationFormat>
  <Paragraphs>131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Wingdings</vt:lpstr>
      <vt:lpstr>Office Theme</vt:lpstr>
      <vt:lpstr> BASE PAPERS</vt:lpstr>
      <vt:lpstr>LITERATURE SURVEY</vt:lpstr>
      <vt:lpstr>PowerPoint Presentation</vt:lpstr>
      <vt:lpstr>PowerPoint Presentation</vt:lpstr>
      <vt:lpstr>LITERATURE SURVEY</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SHAIK MOHAMED FAHAD</dc:creator>
  <cp:lastModifiedBy>SHAIK MOHAMED FAHAD</cp:lastModifiedBy>
  <cp:revision>77</cp:revision>
  <dcterms:modified xsi:type="dcterms:W3CDTF">2024-03-21T17:45:50Z</dcterms:modified>
</cp:coreProperties>
</file>