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70" r:id="rId3"/>
    <p:sldId id="257" r:id="rId4"/>
    <p:sldId id="258" r:id="rId5"/>
    <p:sldId id="271" r:id="rId6"/>
    <p:sldId id="276" r:id="rId7"/>
    <p:sldId id="277" r:id="rId8"/>
    <p:sldId id="278" r:id="rId9"/>
    <p:sldId id="279" r:id="rId10"/>
    <p:sldId id="280" r:id="rId11"/>
    <p:sldId id="272" r:id="rId12"/>
    <p:sldId id="273" r:id="rId13"/>
    <p:sldId id="259" r:id="rId14"/>
    <p:sldId id="269" r:id="rId15"/>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3E9EDF-6F9F-4890-A751-7BC5DC566FAE}">
          <p14:sldIdLst>
            <p14:sldId id="256"/>
            <p14:sldId id="270"/>
            <p14:sldId id="257"/>
            <p14:sldId id="258"/>
          </p14:sldIdLst>
        </p14:section>
        <p14:section name="Base Paper" id="{48C93048-1950-4A12-9794-B278798096F2}">
          <p14:sldIdLst>
            <p14:sldId id="271"/>
            <p14:sldId id="276"/>
            <p14:sldId id="277"/>
            <p14:sldId id="278"/>
            <p14:sldId id="279"/>
            <p14:sldId id="280"/>
          </p14:sldIdLst>
        </p14:section>
        <p14:section name="System Comparation" id="{DF8C78B8-97F4-4A7B-8B6F-9DBF026753E1}">
          <p14:sldIdLst>
            <p14:sldId id="272"/>
            <p14:sldId id="273"/>
            <p14:sldId id="259"/>
            <p14:sldId id="269"/>
          </p14:sldIdLst>
        </p14:section>
      </p14:sectionLst>
    </p:ex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74" autoAdjust="0"/>
  </p:normalViewPr>
  <p:slideViewPr>
    <p:cSldViewPr snapToGrid="0">
      <p:cViewPr varScale="1">
        <p:scale>
          <a:sx n="60" d="100"/>
          <a:sy n="60" d="100"/>
        </p:scale>
        <p:origin x="466"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5A6D6-678F-47D8-91DE-2A07AB82649C}" type="datetimeFigureOut">
              <a:rPr lang="en-US" smtClean="0"/>
              <a:pPr/>
              <a:t>3/14/2024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36EB16-6B00-43E9-80A3-5AA9B9B724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36EB16-6B00-43E9-80A3-5AA9B9B7241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705531-103C-4EA6-8A04-8B669A93EC46}"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05531-103C-4EA6-8A04-8B669A93EC46}"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705531-103C-4EA6-8A04-8B669A93EC46}"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705531-103C-4EA6-8A04-8B669A93EC46}"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705531-103C-4EA6-8A04-8B669A93EC46}"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05531-103C-4EA6-8A04-8B669A93EC46}"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05531-103C-4EA6-8A04-8B669A93EC46}"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05531-103C-4EA6-8A04-8B669A93EC46}"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05531-103C-4EA6-8A04-8B669A93EC46}" type="datetimeFigureOut">
              <a:rPr lang="en-US" smtClean="0"/>
              <a:pPr/>
              <a:t>3/14/2024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469A4-A76C-4796-AA3A-668EE365A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725597" TargetMode="External"/><Relationship Id="rId2" Type="http://schemas.openxmlformats.org/officeDocument/2006/relationships/hyperlink" Target="https://arxiv.org/pdf/2308.04452.pdf" TargetMode="External"/><Relationship Id="rId1" Type="http://schemas.openxmlformats.org/officeDocument/2006/relationships/slideLayout" Target="../slideLayouts/slideLayout2.xml"/><Relationship Id="rId4" Type="http://schemas.openxmlformats.org/officeDocument/2006/relationships/hyperlink" Target="https://www.iasj.net/iasj/download/72d38fe9b176cac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399" y="2378072"/>
            <a:ext cx="10363200" cy="1470025"/>
          </a:xfrm>
        </p:spPr>
        <p:txBody>
          <a:bodyPr>
            <a:noAutofit/>
          </a:bodyPr>
          <a:lstStyle/>
          <a:p>
            <a:r>
              <a:rPr lang="en-US" sz="4010" b="1" dirty="0">
                <a:latin typeface="Times New Roman" pitchFamily="18" charset="0"/>
              </a:rPr>
              <a:t>Secure Chat API: Encrypted Chat Application Program Interface with </a:t>
            </a:r>
            <a:r>
              <a:rPr lang="en-US" sz="4010" b="1" dirty="0" smtClean="0">
                <a:latin typeface="Times New Roman" pitchFamily="18" charset="0"/>
              </a:rPr>
              <a:t>Block-chain </a:t>
            </a:r>
            <a:r>
              <a:rPr lang="en-US" sz="4010" b="1" dirty="0">
                <a:latin typeface="Times New Roman" pitchFamily="18" charset="0"/>
              </a:rPr>
              <a:t>Authentication</a:t>
            </a:r>
          </a:p>
        </p:txBody>
      </p:sp>
      <p:sp>
        <p:nvSpPr>
          <p:cNvPr id="6" name="Subtitle 3"/>
          <p:cNvSpPr txBox="1">
            <a:spLocks/>
          </p:cNvSpPr>
          <p:nvPr/>
        </p:nvSpPr>
        <p:spPr>
          <a:xfrm>
            <a:off x="3382093" y="5551793"/>
            <a:ext cx="5595257" cy="1439193"/>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
                <a:srgbClr val="000000"/>
              </a:buClr>
              <a:buSzTx/>
              <a:buFont typeface="Arial" pitchFamily="34" charset="0"/>
              <a:buNone/>
              <a:tabLst/>
              <a:defRPr/>
            </a:pPr>
            <a:r>
              <a:rPr kumimoji="0" lang="en-US" sz="40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GUIDE</a:t>
            </a:r>
            <a:r>
              <a:rPr kumimoji="0" lang="en-US" sz="4000" b="1" i="0" u="none" strike="noStrike" kern="0" cap="none" spc="0" normalizeH="0" noProof="0" dirty="0">
                <a:ln>
                  <a:noFill/>
                </a:ln>
                <a:solidFill>
                  <a:srgbClr val="000000"/>
                </a:solidFill>
                <a:effectLst/>
                <a:uLnTx/>
                <a:uFillTx/>
                <a:latin typeface="Times New Roman"/>
                <a:ea typeface="Times New Roman"/>
                <a:cs typeface="Times New Roman"/>
                <a:sym typeface="Times New Roman"/>
              </a:rPr>
              <a:t> NAME                                                                  </a:t>
            </a:r>
            <a:endParaRPr kumimoji="0" 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lvl="0" algn="ctr" defTabSz="914400">
              <a:spcBef>
                <a:spcPct val="20000"/>
              </a:spcBef>
              <a:defRPr/>
            </a:pPr>
            <a:r>
              <a:rPr lang="en-US" sz="3500" dirty="0">
                <a:solidFill>
                  <a:srgbClr val="000000"/>
                </a:solidFill>
                <a:latin typeface="Times New Roman" panose="02020603050405020304" pitchFamily="18" charset="0"/>
              </a:rPr>
              <a:t>Mr. P. MANIKANDAN M.E</a:t>
            </a:r>
          </a:p>
          <a:p>
            <a:pPr lvl="0" algn="ctr" defTabSz="914400">
              <a:spcBef>
                <a:spcPct val="20000"/>
              </a:spcBef>
              <a:defRPr/>
            </a:pPr>
            <a:r>
              <a:rPr lang="en-US" sz="3500" dirty="0">
                <a:solidFill>
                  <a:srgbClr val="000000"/>
                </a:solidFill>
                <a:latin typeface="Times New Roman" panose="02020603050405020304" pitchFamily="18" charset="0"/>
              </a:rPr>
              <a:t>HEAD OF THE DEPARTMENT </a:t>
            </a:r>
            <a:endParaRPr lang="en-US" sz="3500" i="0" u="none" strike="noStrike" baseline="0" dirty="0">
              <a:solidFill>
                <a:srgbClr val="000000"/>
              </a:solidFill>
              <a:latin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500" i="0" u="none" strike="noStrike" baseline="0" dirty="0">
                <a:solidFill>
                  <a:srgbClr val="000000"/>
                </a:solidFill>
                <a:latin typeface="Times New Roman" panose="02020603050405020304" pitchFamily="18" charset="0"/>
              </a:rPr>
              <a:t> Department of Computer Science and Engineering </a:t>
            </a:r>
            <a:endParaRPr kumimoji="0" lang="en-US" sz="350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2949102" y="3914370"/>
            <a:ext cx="6293794" cy="1631216"/>
          </a:xfrm>
          <a:prstGeom prst="rect">
            <a:avLst/>
          </a:prstGeom>
          <a:noFill/>
        </p:spPr>
        <p:txBody>
          <a:bodyPr wrap="square" rtlCol="0">
            <a:spAutoFit/>
          </a:bodyPr>
          <a:lstStyle/>
          <a:p>
            <a:pPr lvl="0" algn="ctr">
              <a:buClr>
                <a:srgbClr val="000000"/>
              </a:buClr>
            </a:pPr>
            <a:r>
              <a:rPr lang="en-US" sz="2000" b="1" kern="0" dirty="0">
                <a:solidFill>
                  <a:srgbClr val="000000"/>
                </a:solidFill>
                <a:latin typeface="Times New Roman"/>
                <a:ea typeface="Times New Roman"/>
                <a:cs typeface="Times New Roman"/>
                <a:sym typeface="Times New Roman"/>
              </a:rPr>
              <a:t>BATCH MEMBER</a:t>
            </a:r>
            <a:endParaRPr lang="en-US" sz="2000" dirty="0">
              <a:latin typeface="Times New Roman" panose="02020603050405020304" pitchFamily="18" charset="0"/>
              <a:cs typeface="Times New Roman" panose="02020603050405020304" pitchFamily="18" charset="0"/>
              <a:sym typeface="Times New Roman"/>
            </a:endParaRPr>
          </a:p>
          <a:p>
            <a:pPr lvl="0">
              <a:buClr>
                <a:srgbClr val="000000"/>
              </a:buClr>
            </a:pPr>
            <a:r>
              <a:rPr lang="en-US" sz="2000" dirty="0">
                <a:latin typeface="Times New Roman" panose="02020603050405020304" pitchFamily="18" charset="0"/>
                <a:cs typeface="Times New Roman" panose="02020603050405020304" pitchFamily="18" charset="0"/>
              </a:rPr>
              <a:t>G. GOKUL 							(812420104027)</a:t>
            </a:r>
          </a:p>
          <a:p>
            <a:pPr lvl="0">
              <a:buClr>
                <a:srgbClr val="000000"/>
              </a:buClr>
            </a:pPr>
            <a:r>
              <a:rPr lang="en-US" sz="2000" dirty="0">
                <a:latin typeface="Times New Roman" panose="02020603050405020304" pitchFamily="18" charset="0"/>
                <a:cs typeface="Times New Roman" panose="02020603050405020304" pitchFamily="18" charset="0"/>
              </a:rPr>
              <a:t>M. PREMSRIDEV 					(812420104071)</a:t>
            </a:r>
          </a:p>
          <a:p>
            <a:pPr lvl="0">
              <a:buClr>
                <a:srgbClr val="000000"/>
              </a:buClr>
            </a:pPr>
            <a:r>
              <a:rPr lang="en-US" sz="2000" dirty="0">
                <a:latin typeface="Times New Roman" panose="02020603050405020304" pitchFamily="18" charset="0"/>
                <a:cs typeface="Times New Roman" panose="02020603050405020304" pitchFamily="18" charset="0"/>
              </a:rPr>
              <a:t>A. RAHMATHULLAH 				(812420104073)</a:t>
            </a:r>
          </a:p>
          <a:p>
            <a:pPr lvl="0">
              <a:buClr>
                <a:srgbClr val="000000"/>
              </a:buClr>
            </a:pPr>
            <a:r>
              <a:rPr lang="en-US" sz="2000" dirty="0">
                <a:latin typeface="Times New Roman" panose="02020603050405020304" pitchFamily="18" charset="0"/>
                <a:cs typeface="Times New Roman" panose="02020603050405020304" pitchFamily="18" charset="0"/>
              </a:rPr>
              <a:t>T. SHAIK MOHAMED FAHAD		(812420104083)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672" y="131839"/>
            <a:ext cx="2188654" cy="2121592"/>
          </a:xfrm>
          <a:prstGeom prst="rect">
            <a:avLst/>
          </a:prstGeom>
        </p:spPr>
      </p:pic>
    </p:spTree>
    <p:extLst>
      <p:ext uri="{BB962C8B-B14F-4D97-AF65-F5344CB8AC3E}">
        <p14:creationId xmlns:p14="http://schemas.microsoft.com/office/powerpoint/2010/main" val="2327441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nvPr>
        </p:nvGraphicFramePr>
        <p:xfrm>
          <a:off x="609600" y="817671"/>
          <a:ext cx="10972800" cy="5638589"/>
        </p:xfrm>
        <a:graphic>
          <a:graphicData uri="http://schemas.openxmlformats.org/drawingml/2006/table">
            <a:tbl>
              <a:tblPr firstRow="1" bandRow="1">
                <a:tableStyleId>{5C22544A-7EE6-4342-B048-85BDC9FD1C3A}</a:tableStyleId>
              </a:tblPr>
              <a:tblGrid>
                <a:gridCol w="960582">
                  <a:extLst>
                    <a:ext uri="{9D8B030D-6E8A-4147-A177-3AD203B41FA5}">
                      <a16:colId xmlns:a16="http://schemas.microsoft.com/office/drawing/2014/main" val="650890123"/>
                    </a:ext>
                  </a:extLst>
                </a:gridCol>
                <a:gridCol w="2068945">
                  <a:extLst>
                    <a:ext uri="{9D8B030D-6E8A-4147-A177-3AD203B41FA5}">
                      <a16:colId xmlns:a16="http://schemas.microsoft.com/office/drawing/2014/main" val="3364458840"/>
                    </a:ext>
                  </a:extLst>
                </a:gridCol>
                <a:gridCol w="3241964">
                  <a:extLst>
                    <a:ext uri="{9D8B030D-6E8A-4147-A177-3AD203B41FA5}">
                      <a16:colId xmlns:a16="http://schemas.microsoft.com/office/drawing/2014/main" val="1934009595"/>
                    </a:ext>
                  </a:extLst>
                </a:gridCol>
                <a:gridCol w="154247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Disadvantaged</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9</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Li Gong, Gary Ellison, Mary </a:t>
                      </a:r>
                      <a:r>
                        <a:rPr lang="en-IN" sz="1800" dirty="0" err="1" smtClean="0">
                          <a:latin typeface="Times New Roman" panose="02020603050405020304" pitchFamily="18" charset="0"/>
                          <a:cs typeface="Times New Roman" panose="02020603050405020304" pitchFamily="18" charset="0"/>
                        </a:rPr>
                        <a:t>Dageforde</a:t>
                      </a:r>
                      <a:r>
                        <a:rPr lang="en-IN"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Developing of Middleware and Cross Platform Chat Application</a:t>
                      </a:r>
                      <a:endParaRPr lang="en-US" sz="18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The aims to develop a chat application which serves as a middleware </a:t>
                      </a:r>
                    </a:p>
                    <a:p>
                      <a:pPr algn="ctr"/>
                      <a:r>
                        <a:rPr lang="en-US" dirty="0" smtClean="0">
                          <a:latin typeface="Times New Roman" panose="02020603050405020304" pitchFamily="18" charset="0"/>
                          <a:cs typeface="Times New Roman" panose="02020603050405020304" pitchFamily="18" charset="0"/>
                        </a:rPr>
                        <a:t>to make communication between developed chat application and </a:t>
                      </a:r>
                    </a:p>
                    <a:p>
                      <a:pPr algn="ctr"/>
                      <a:r>
                        <a:rPr lang="en-US" dirty="0" smtClean="0">
                          <a:latin typeface="Times New Roman" panose="02020603050405020304" pitchFamily="18" charset="0"/>
                          <a:cs typeface="Times New Roman" panose="02020603050405020304" pitchFamily="18" charset="0"/>
                        </a:rPr>
                        <a:t>two conventional chat applications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t>Line Messaging API</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Decentralized</a:t>
                      </a:r>
                    </a:p>
                    <a:p>
                      <a:pPr algn="ctr"/>
                      <a:r>
                        <a:rPr lang="en-US" dirty="0" smtClean="0">
                          <a:solidFill>
                            <a:schemeClr val="tx1"/>
                          </a:solidFill>
                          <a:latin typeface="Times New Roman" panose="02020603050405020304" pitchFamily="18" charset="0"/>
                          <a:cs typeface="Times New Roman" panose="02020603050405020304" pitchFamily="18" charset="0"/>
                        </a:rPr>
                        <a:t>Instant</a:t>
                      </a:r>
                      <a:r>
                        <a:rPr lang="en-US" baseline="0" dirty="0" smtClean="0">
                          <a:solidFill>
                            <a:schemeClr val="tx1"/>
                          </a:solidFill>
                          <a:latin typeface="Times New Roman" panose="02020603050405020304" pitchFamily="18" charset="0"/>
                          <a:cs typeface="Times New Roman" panose="02020603050405020304" pitchFamily="18" charset="0"/>
                        </a:rPr>
                        <a:t> Messaging, </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Independent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Cannot Implement Proper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err="1" smtClean="0">
                          <a:latin typeface="Times New Roman" panose="02020603050405020304" pitchFamily="18" charset="0"/>
                          <a:cs typeface="Times New Roman" panose="02020603050405020304" pitchFamily="18" charset="0"/>
                        </a:rPr>
                        <a:t>Mikko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Ilmonen</a:t>
                      </a:r>
                      <a:endParaRPr lang="en-US" sz="1800" dirty="0" smtClean="0">
                        <a:latin typeface="Times New Roman" panose="02020603050405020304" pitchFamily="18" charset="0"/>
                        <a:cs typeface="Times New Roman" panose="02020603050405020304" pitchFamily="18" charset="0"/>
                      </a:endParaRP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Platform-Agnostic End-to-End Encryption for</a:t>
                      </a:r>
                    </a:p>
                    <a:p>
                      <a:pPr algn="ctr"/>
                      <a:r>
                        <a:rPr lang="en-US" sz="1800" dirty="0" smtClean="0">
                          <a:latin typeface="Times New Roman" panose="02020603050405020304" pitchFamily="18" charset="0"/>
                          <a:cs typeface="Times New Roman" panose="02020603050405020304" pitchFamily="18" charset="0"/>
                        </a:rPr>
                        <a:t>Modern Instant Messaging Platforms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mn-lt"/>
                          <a:ea typeface="+mn-ea"/>
                          <a:cs typeface="+mn-cs"/>
                        </a:rPr>
                        <a:t>This dissertation investigates whether it is possible to perform end-to-end encryption over an </a:t>
                      </a:r>
                      <a:r>
                        <a:rPr lang="en-US" sz="1800" b="0" i="0" kern="1200" dirty="0" err="1" smtClean="0">
                          <a:solidFill>
                            <a:schemeClr val="dk1"/>
                          </a:solidFill>
                          <a:effectLst/>
                          <a:latin typeface="+mn-lt"/>
                          <a:ea typeface="+mn-ea"/>
                          <a:cs typeface="+mn-cs"/>
                        </a:rPr>
                        <a:t>arbitrary</a:t>
                      </a:r>
                      <a:r>
                        <a:rPr lang="en-US" sz="1800" b="0" i="0" kern="1200" dirty="0" smtClean="0">
                          <a:solidFill>
                            <a:schemeClr val="dk1"/>
                          </a:solidFill>
                          <a:effectLst/>
                          <a:latin typeface="+mn-lt"/>
                          <a:ea typeface="+mn-ea"/>
                          <a:cs typeface="+mn-cs"/>
                        </a:rPr>
                        <a:t> Instant Messaging Platform (IM-P), placing no implicit trust in such platform itself.</a:t>
                      </a:r>
                      <a:endParaRPr lang="en-US" sz="1800" b="0"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mn-lt"/>
                          <a:ea typeface="+mn-ea"/>
                          <a:cs typeface="+mn-cs"/>
                        </a:rPr>
                        <a:t>Instant Messaging IM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Using Secure Socket Layer</a:t>
                      </a:r>
                    </a:p>
                    <a:p>
                      <a:pPr algn="ctr"/>
                      <a:r>
                        <a:rPr lang="en-US" dirty="0" smtClean="0">
                          <a:solidFill>
                            <a:schemeClr val="tx1"/>
                          </a:solidFill>
                          <a:latin typeface="Times New Roman" panose="02020603050405020304" pitchFamily="18" charset="0"/>
                          <a:cs typeface="Times New Roman" panose="02020603050405020304" pitchFamily="18" charset="0"/>
                        </a:rPr>
                        <a:t>(SSL) or Secure Shell (SSH))</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a:t>
                      </a:r>
                      <a:r>
                        <a:rPr lang="en-US" baseline="0" dirty="0" smtClean="0">
                          <a:solidFill>
                            <a:schemeClr val="tx1"/>
                          </a:solidFill>
                          <a:latin typeface="Times New Roman" panose="02020603050405020304" pitchFamily="18" charset="0"/>
                          <a:cs typeface="Times New Roman" panose="02020603050405020304" pitchFamily="18" charset="0"/>
                        </a:rPr>
                        <a:t>Dependent</a:t>
                      </a:r>
                      <a:endParaRPr lang="en-US" baseline="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138548707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itchFamily="18" charset="0"/>
            </a:endParaRPr>
          </a:p>
        </p:txBody>
      </p:sp>
      <p:sp>
        <p:nvSpPr>
          <p:cNvPr id="3" name="TextBox 2">
            <a:extLst>
              <a:ext uri="{FF2B5EF4-FFF2-40B4-BE49-F238E27FC236}">
                <a16:creationId xmlns:a16="http://schemas.microsoft.com/office/drawing/2014/main" id="{A8CC6EC7-53F3-9BB9-DC3B-4702CB186EB2}"/>
              </a:ext>
            </a:extLst>
          </p:cNvPr>
          <p:cNvSpPr txBox="1"/>
          <p:nvPr/>
        </p:nvSpPr>
        <p:spPr>
          <a:xfrm>
            <a:off x="689264" y="818102"/>
            <a:ext cx="10893136" cy="5632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Basic Encrypted Chat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lnSpc>
                <a:spcPct val="150000"/>
              </a:lnSpc>
            </a:pPr>
            <a:r>
              <a:rPr lang="en-US" sz="2400" dirty="0" smtClean="0">
                <a:latin typeface="Times New Roman" panose="02020603050405020304" pitchFamily="18" charset="0"/>
                <a:cs typeface="Times New Roman" panose="02020603050405020304" pitchFamily="18" charset="0"/>
              </a:rPr>
              <a:t>Typically</a:t>
            </a:r>
            <a:r>
              <a:rPr lang="en-US" sz="2400" dirty="0">
                <a:latin typeface="Times New Roman" panose="02020603050405020304" pitchFamily="18" charset="0"/>
                <a:cs typeface="Times New Roman" panose="02020603050405020304" pitchFamily="18" charset="0"/>
              </a:rPr>
              <a:t>, existing chat applications use encryption protocols (e.g., TLS/SSL) to secure data in </a:t>
            </a:r>
            <a:r>
              <a:rPr lang="en-US" sz="2400" dirty="0" smtClean="0">
                <a:latin typeface="Times New Roman" panose="02020603050405020304" pitchFamily="18" charset="0"/>
                <a:cs typeface="Times New Roman" panose="02020603050405020304" pitchFamily="18" charset="0"/>
              </a:rPr>
              <a:t>transit. However</a:t>
            </a:r>
            <a:r>
              <a:rPr lang="en-US" sz="2400" dirty="0">
                <a:latin typeface="Times New Roman" panose="02020603050405020304" pitchFamily="18" charset="0"/>
                <a:cs typeface="Times New Roman" panose="02020603050405020304" pitchFamily="18" charset="0"/>
              </a:rPr>
              <a:t>, end-to-end encryption may not be universal, leaving potential vulnerabilities.</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User </a:t>
            </a:r>
            <a:r>
              <a:rPr lang="en-US" sz="2400" dirty="0" smtClean="0">
                <a:latin typeface="Times New Roman" panose="02020603050405020304" pitchFamily="18" charset="0"/>
                <a:cs typeface="Times New Roman" panose="02020603050405020304" pitchFamily="18" charset="0"/>
              </a:rPr>
              <a:t>Authentication:</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Commonly</a:t>
            </a:r>
            <a:r>
              <a:rPr lang="en-US" sz="2400" dirty="0">
                <a:latin typeface="Times New Roman" panose="02020603050405020304" pitchFamily="18" charset="0"/>
                <a:cs typeface="Times New Roman" panose="02020603050405020304" pitchFamily="18" charset="0"/>
              </a:rPr>
              <a:t>, user authentication relies on usernames and </a:t>
            </a:r>
            <a:r>
              <a:rPr lang="en-US" sz="2400" dirty="0" smtClean="0">
                <a:latin typeface="Times New Roman" panose="02020603050405020304" pitchFamily="18" charset="0"/>
                <a:cs typeface="Times New Roman" panose="02020603050405020304" pitchFamily="18" charset="0"/>
              </a:rPr>
              <a:t>passwords.</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Centralized </a:t>
            </a:r>
            <a:r>
              <a:rPr lang="en-US" sz="2400" dirty="0">
                <a:latin typeface="Times New Roman" panose="02020603050405020304" pitchFamily="18" charset="0"/>
                <a:cs typeface="Times New Roman" panose="02020603050405020304" pitchFamily="18" charset="0"/>
              </a:rPr>
              <a:t>authentication systems may pose risks if compromised.</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Centralized </a:t>
            </a:r>
            <a:r>
              <a:rPr lang="en-US" sz="2400" dirty="0" smtClean="0">
                <a:latin typeface="Times New Roman" panose="02020603050405020304" pitchFamily="18" charset="0"/>
                <a:cs typeface="Times New Roman" panose="02020603050405020304" pitchFamily="18" charset="0"/>
              </a:rPr>
              <a:t>Server:</a:t>
            </a:r>
          </a:p>
          <a:p>
            <a:pPr lvl="1" algn="just">
              <a:lnSpc>
                <a:spcPct val="150000"/>
              </a:lnSpc>
            </a:pPr>
            <a:r>
              <a:rPr lang="en-US" sz="2400" dirty="0" smtClean="0">
                <a:latin typeface="Times New Roman" panose="02020603050405020304" pitchFamily="18" charset="0"/>
                <a:cs typeface="Times New Roman" panose="02020603050405020304" pitchFamily="18" charset="0"/>
              </a:rPr>
              <a:t>Most </a:t>
            </a:r>
            <a:r>
              <a:rPr lang="en-US" sz="2400" dirty="0">
                <a:latin typeface="Times New Roman" panose="02020603050405020304" pitchFamily="18" charset="0"/>
                <a:cs typeface="Times New Roman" panose="02020603050405020304" pitchFamily="18" charset="0"/>
              </a:rPr>
              <a:t>chat applications use a centralized server architecture.</a:t>
            </a:r>
          </a:p>
          <a:p>
            <a:pPr algn="just">
              <a:lnSpc>
                <a:spcPct val="150000"/>
              </a:lnSpc>
            </a:pP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introduces a single point of failure and potential security concerns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50551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PROPOSED SYSTEM</a:t>
            </a:r>
            <a:endParaRPr lang="en-US" sz="3600" b="1" dirty="0">
              <a:latin typeface="Times New Roman" pitchFamily="18" charset="0"/>
            </a:endParaRPr>
          </a:p>
        </p:txBody>
      </p:sp>
      <p:sp>
        <p:nvSpPr>
          <p:cNvPr id="3" name="TextBox 2">
            <a:extLst>
              <a:ext uri="{FF2B5EF4-FFF2-40B4-BE49-F238E27FC236}">
                <a16:creationId xmlns:a16="http://schemas.microsoft.com/office/drawing/2014/main" id="{A8CC6EC7-53F3-9BB9-DC3B-4702CB186EB2}"/>
              </a:ext>
            </a:extLst>
          </p:cNvPr>
          <p:cNvSpPr txBox="1"/>
          <p:nvPr/>
        </p:nvSpPr>
        <p:spPr>
          <a:xfrm>
            <a:off x="649432" y="582361"/>
            <a:ext cx="10893136" cy="618630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End-to-End Encryption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Implements </a:t>
            </a:r>
            <a:r>
              <a:rPr lang="en-US" sz="2400" dirty="0">
                <a:latin typeface="Times New Roman" panose="02020603050405020304" pitchFamily="18" charset="0"/>
                <a:cs typeface="Times New Roman" panose="02020603050405020304" pitchFamily="18" charset="0"/>
              </a:rPr>
              <a:t>robust end-to-end encryption algorithms for secure communication.</a:t>
            </a:r>
          </a:p>
          <a:p>
            <a:pPr algn="just">
              <a:lnSpc>
                <a:spcPct val="150000"/>
              </a:lnSpc>
            </a:pPr>
            <a:r>
              <a:rPr lang="en-US" sz="2400" dirty="0" smtClean="0">
                <a:latin typeface="Times New Roman" panose="02020603050405020304" pitchFamily="18" charset="0"/>
                <a:cs typeface="Times New Roman" panose="02020603050405020304" pitchFamily="18" charset="0"/>
              </a:rPr>
              <a:t>	Ensures </a:t>
            </a:r>
            <a:r>
              <a:rPr lang="en-US" sz="2400" dirty="0">
                <a:latin typeface="Times New Roman" panose="02020603050405020304" pitchFamily="18" charset="0"/>
                <a:cs typeface="Times New Roman" panose="02020603050405020304" pitchFamily="18" charset="0"/>
              </a:rPr>
              <a:t>that only the intended recipients can decrypt and access messages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Block-chain </a:t>
            </a:r>
            <a:r>
              <a:rPr lang="en-US" sz="2400" dirty="0">
                <a:latin typeface="Times New Roman" panose="02020603050405020304" pitchFamily="18" charset="0"/>
                <a:cs typeface="Times New Roman" panose="02020603050405020304" pitchFamily="18" charset="0"/>
              </a:rPr>
              <a:t>Authentication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Leverages block-chain </a:t>
            </a:r>
            <a:r>
              <a:rPr lang="en-US" sz="2400" dirty="0">
                <a:latin typeface="Times New Roman" panose="02020603050405020304" pitchFamily="18" charset="0"/>
                <a:cs typeface="Times New Roman" panose="02020603050405020304" pitchFamily="18" charset="0"/>
              </a:rPr>
              <a:t>for user authentication.</a:t>
            </a:r>
          </a:p>
          <a:p>
            <a:pPr algn="just">
              <a:lnSpc>
                <a:spcPct val="150000"/>
              </a:lnSpc>
            </a:pPr>
            <a:r>
              <a:rPr lang="en-US" sz="2400" dirty="0" smtClean="0">
                <a:latin typeface="Times New Roman" panose="02020603050405020304" pitchFamily="18" charset="0"/>
                <a:cs typeface="Times New Roman" panose="02020603050405020304" pitchFamily="18" charset="0"/>
              </a:rPr>
              <a:t>	Each </a:t>
            </a:r>
            <a:r>
              <a:rPr lang="en-US" sz="2400" dirty="0">
                <a:latin typeface="Times New Roman" panose="02020603050405020304" pitchFamily="18" charset="0"/>
                <a:cs typeface="Times New Roman" panose="02020603050405020304" pitchFamily="18" charset="0"/>
              </a:rPr>
              <a:t>user has a unique identifier on the </a:t>
            </a:r>
            <a:r>
              <a:rPr lang="en-US" sz="2400" dirty="0" smtClean="0">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enhancing security and </a:t>
            </a:r>
            <a:r>
              <a:rPr lang="en-US" sz="2400" dirty="0" smtClean="0">
                <a:latin typeface="Times New Roman" panose="02020603050405020304" pitchFamily="18" charset="0"/>
                <a:cs typeface="Times New Roman" panose="02020603050405020304" pitchFamily="18" charset="0"/>
              </a:rPr>
              <a:t>	decentralizing </a:t>
            </a:r>
            <a:r>
              <a:rPr lang="en-US" sz="2400" dirty="0">
                <a:latin typeface="Times New Roman" panose="02020603050405020304" pitchFamily="18" charset="0"/>
                <a:cs typeface="Times New Roman" panose="02020603050405020304" pitchFamily="18" charset="0"/>
              </a:rPr>
              <a:t>user management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Decentralized Message Integrity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Uses block-chain </a:t>
            </a:r>
            <a:r>
              <a:rPr lang="en-US" sz="2400" dirty="0">
                <a:latin typeface="Times New Roman" panose="02020603050405020304" pitchFamily="18" charset="0"/>
                <a:cs typeface="Times New Roman" panose="02020603050405020304" pitchFamily="18" charset="0"/>
              </a:rPr>
              <a:t>as a distributed ledger for storing message metadata.</a:t>
            </a:r>
          </a:p>
          <a:p>
            <a:pPr algn="just">
              <a:lnSpc>
                <a:spcPct val="150000"/>
              </a:lnSpc>
            </a:pPr>
            <a:r>
              <a:rPr lang="en-US" sz="2400" dirty="0" smtClean="0">
                <a:latin typeface="Times New Roman" panose="02020603050405020304" pitchFamily="18" charset="0"/>
                <a:cs typeface="Times New Roman" panose="02020603050405020304" pitchFamily="18" charset="0"/>
              </a:rPr>
              <a:t>	Ensures </a:t>
            </a:r>
            <a:r>
              <a:rPr lang="en-US" sz="2400" dirty="0">
                <a:latin typeface="Times New Roman" panose="02020603050405020304" pitchFamily="18" charset="0"/>
                <a:cs typeface="Times New Roman" panose="02020603050405020304" pitchFamily="18" charset="0"/>
              </a:rPr>
              <a:t>the integrity and tamper-resistance of messages with timestamping on the </a:t>
            </a:r>
            <a:r>
              <a:rPr lang="en-US" sz="2400" dirty="0" smtClean="0">
                <a:latin typeface="Times New Roman" panose="02020603050405020304" pitchFamily="18" charset="0"/>
                <a:cs typeface="Times New Roman" panose="02020603050405020304" pitchFamily="18" charset="0"/>
              </a:rPr>
              <a:t>	block-chain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105309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284"/>
            <a:ext cx="10972800" cy="1143000"/>
          </a:xfrm>
        </p:spPr>
        <p:txBody>
          <a:bodyPr>
            <a:normAutofit/>
          </a:bodyPr>
          <a:lstStyle/>
          <a:p>
            <a:r>
              <a:rPr lang="en-US" sz="3600" b="1" dirty="0">
                <a:latin typeface="Times New Roman" pitchFamily="18" charset="0"/>
              </a:rPr>
              <a:t>SOFTWARE AND HARDWARE REQUIREMENTS</a:t>
            </a:r>
          </a:p>
        </p:txBody>
      </p:sp>
      <p:sp>
        <p:nvSpPr>
          <p:cNvPr id="12" name="Content Placeholder 11"/>
          <p:cNvSpPr>
            <a:spLocks noGrp="1"/>
          </p:cNvSpPr>
          <p:nvPr>
            <p:ph idx="1"/>
          </p:nvPr>
        </p:nvSpPr>
        <p:spPr>
          <a:xfrm>
            <a:off x="609600" y="1347284"/>
            <a:ext cx="10972800" cy="5129716"/>
          </a:xfrm>
        </p:spPr>
        <p:txBody>
          <a:bodyPr>
            <a:normAutofit fontScale="92500" lnSpcReduction="10000"/>
          </a:bodyPr>
          <a:lstStyle/>
          <a:p>
            <a:pPr>
              <a:lnSpc>
                <a:spcPct val="150000"/>
              </a:lnSpc>
              <a:buNone/>
            </a:pPr>
            <a:r>
              <a:rPr lang="en-US" sz="2400" b="1" dirty="0">
                <a:latin typeface="Times New Roman" panose="02020603050405020304" pitchFamily="18" charset="0"/>
                <a:cs typeface="Times New Roman" panose="02020603050405020304" pitchFamily="18" charset="0"/>
              </a:rPr>
              <a:t>FRONT END </a:t>
            </a:r>
          </a:p>
          <a:p>
            <a:pPr>
              <a:lnSpc>
                <a:spcPct val="150000"/>
              </a:lnSpc>
            </a:pPr>
            <a:r>
              <a:rPr lang="en-US" sz="2600" dirty="0">
                <a:latin typeface="Times New Roman" panose="02020603050405020304" pitchFamily="18" charset="0"/>
                <a:cs typeface="Times New Roman" panose="02020603050405020304" pitchFamily="18" charset="0"/>
              </a:rPr>
              <a:t>Python (Toolkit Interface - </a:t>
            </a:r>
            <a:r>
              <a:rPr lang="en-US" sz="2600" dirty="0" err="1" smtClean="0">
                <a:latin typeface="Times New Roman" panose="02020603050405020304" pitchFamily="18" charset="0"/>
                <a:cs typeface="Times New Roman" panose="02020603050405020304" pitchFamily="18" charset="0"/>
              </a:rPr>
              <a:t>tkinter</a:t>
            </a:r>
            <a:r>
              <a:rPr lang="en-US" sz="2600" dirty="0">
                <a:latin typeface="Times New Roman" panose="02020603050405020304" pitchFamily="18"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a:p>
            <a:pPr>
              <a:lnSpc>
                <a:spcPct val="150000"/>
              </a:lnSpc>
              <a:buNone/>
            </a:pPr>
            <a:r>
              <a:rPr lang="en-US" sz="2400" b="1" dirty="0">
                <a:latin typeface="Times New Roman" panose="02020603050405020304" pitchFamily="18" charset="0"/>
                <a:cs typeface="Times New Roman" panose="02020603050405020304" pitchFamily="18" charset="0"/>
              </a:rPr>
              <a:t>BACK END</a:t>
            </a:r>
          </a:p>
          <a:p>
            <a:pPr>
              <a:lnSpc>
                <a:spcPct val="150000"/>
              </a:lnSpc>
            </a:pPr>
            <a:r>
              <a:rPr lang="en-US" sz="2600" dirty="0" smtClean="0">
                <a:latin typeface="Times New Roman" panose="02020603050405020304" pitchFamily="18" charset="0"/>
                <a:cs typeface="Times New Roman" panose="02020603050405020304" pitchFamily="18" charset="0"/>
              </a:rPr>
              <a:t>Python (threading, socket, </a:t>
            </a:r>
            <a:r>
              <a:rPr lang="en-US" sz="2600" dirty="0" err="1" smtClean="0">
                <a:latin typeface="Times New Roman" panose="02020603050405020304" pitchFamily="18" charset="0"/>
                <a:cs typeface="Times New Roman" panose="02020603050405020304" pitchFamily="18" charset="0"/>
              </a:rPr>
              <a:t>cryptography.fernet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hashlib</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base64)</a:t>
            </a:r>
          </a:p>
          <a:p>
            <a:pPr marL="0" indent="0">
              <a:lnSpc>
                <a:spcPct val="150000"/>
              </a:lnSpc>
              <a:buNone/>
            </a:pPr>
            <a:r>
              <a:rPr lang="en-US" sz="2400" b="1" dirty="0" smtClean="0">
                <a:latin typeface="Times New Roman" panose="02020603050405020304" pitchFamily="18" charset="0"/>
                <a:cs typeface="Times New Roman" panose="02020603050405020304" pitchFamily="18" charset="0"/>
              </a:rPr>
              <a:t>HARDWARE</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rPr>
              <a:t>Basic requirements for a system</a:t>
            </a:r>
          </a:p>
          <a:p>
            <a:pPr marL="0" indent="0">
              <a:lnSpc>
                <a:spcPct val="150000"/>
              </a:lnSpc>
              <a:buNone/>
            </a:pPr>
            <a:r>
              <a:rPr lang="en-US" sz="2400" b="1" dirty="0">
                <a:latin typeface="Times New Roman" panose="02020603050405020304" pitchFamily="18" charset="0"/>
                <a:cs typeface="Times New Roman" panose="02020603050405020304" pitchFamily="18" charset="0"/>
              </a:rPr>
              <a:t>SPECIFICATION</a:t>
            </a:r>
          </a:p>
          <a:p>
            <a:pPr>
              <a:lnSpc>
                <a:spcPct val="150000"/>
              </a:lnSpc>
            </a:pPr>
            <a:r>
              <a:rPr lang="en-US" sz="2600" dirty="0">
                <a:latin typeface="Times New Roman" panose="02020603050405020304" pitchFamily="18" charset="0"/>
                <a:cs typeface="Times New Roman" panose="02020603050405020304" pitchFamily="18" charset="0"/>
              </a:rPr>
              <a:t>Minimum 4 GB ram</a:t>
            </a:r>
          </a:p>
          <a:p>
            <a:pPr>
              <a:lnSpc>
                <a:spcPct val="150000"/>
              </a:lnSpc>
            </a:pPr>
            <a:r>
              <a:rPr lang="en-US" sz="2600" dirty="0">
                <a:latin typeface="Times New Roman" panose="02020603050405020304" pitchFamily="18" charset="0"/>
                <a:cs typeface="Times New Roman" panose="02020603050405020304" pitchFamily="18" charset="0"/>
              </a:rPr>
              <a:t>Window(8,10 and 11 versions), Linux, Ubuntu</a:t>
            </a:r>
          </a:p>
        </p:txBody>
      </p:sp>
    </p:spTree>
    <p:extLst>
      <p:ext uri="{BB962C8B-B14F-4D97-AF65-F5344CB8AC3E}">
        <p14:creationId xmlns:p14="http://schemas.microsoft.com/office/powerpoint/2010/main" val="429083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197" y="3101763"/>
            <a:ext cx="3337606" cy="654474"/>
          </a:xfrm>
        </p:spPr>
        <p:txBody>
          <a:bodyPr>
            <a:normAutofit/>
          </a:bodyPr>
          <a:lstStyle/>
          <a:p>
            <a:r>
              <a:rPr lang="en-US" sz="3600" b="1" dirty="0">
                <a:latin typeface="Times New Roman" pitchFamily="18" charset="0"/>
                <a:cs typeface="Times New Roman" pitchFamily="18" charset="0"/>
              </a:rPr>
              <a:t>THANK YOU</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DOMAIN</a:t>
            </a:r>
            <a:endParaRPr lang="en-US" sz="3600" dirty="0">
              <a:latin typeface="Times New Roman" pitchFamily="18" charset="0"/>
            </a:endParaRPr>
          </a:p>
        </p:txBody>
      </p:sp>
      <p:sp>
        <p:nvSpPr>
          <p:cNvPr id="4" name="Text Placeholder 3"/>
          <p:cNvSpPr>
            <a:spLocks noGrp="1"/>
          </p:cNvSpPr>
          <p:nvPr>
            <p:ph idx="1"/>
          </p:nvPr>
        </p:nvSpPr>
        <p:spPr>
          <a:xfrm>
            <a:off x="891297" y="1531559"/>
            <a:ext cx="10409406" cy="4110484"/>
          </a:xfrm>
        </p:spPr>
        <p:txBody>
          <a:bodyPr>
            <a:noAutofit/>
          </a:bodyPr>
          <a:lstStyle/>
          <a:p>
            <a:pPr algn="just">
              <a:lnSpc>
                <a:spcPct val="150000"/>
              </a:lnSpc>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Block-Chain Technology</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Block-Chain </a:t>
            </a:r>
            <a:r>
              <a:rPr lang="en-US" sz="2400" dirty="0">
                <a:latin typeface="Times New Roman" panose="02020603050405020304" pitchFamily="18" charset="0"/>
                <a:cs typeface="Times New Roman" panose="02020603050405020304" pitchFamily="18" charset="0"/>
              </a:rPr>
              <a:t>technology is a decentralized and distributed ledger system that enables secure and transparent record-keeping of transactions across a network of computers. It gained prominence as the underlying technology for cryptocurrencies like Bitcoin, but its applications extend far beyond digital currencies. </a:t>
            </a:r>
            <a:r>
              <a:rPr lang="en-US" sz="2400" dirty="0" smtClean="0">
                <a:latin typeface="Times New Roman" panose="02020603050405020304" pitchFamily="18" charset="0"/>
                <a:cs typeface="Times New Roman" panose="02020603050405020304" pitchFamily="18" charset="0"/>
              </a:rPr>
              <a:t>Block-Chain </a:t>
            </a:r>
            <a:r>
              <a:rPr lang="en-US" sz="2400" dirty="0">
                <a:latin typeface="Times New Roman" panose="02020603050405020304" pitchFamily="18" charset="0"/>
                <a:cs typeface="Times New Roman" panose="02020603050405020304" pitchFamily="18" charset="0"/>
              </a:rPr>
              <a:t>has the potential to revolutionize various industries by providing a tamper-resistant and efficient way to manage and verify transactions.</a:t>
            </a: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07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4655"/>
            <a:ext cx="10972800" cy="799742"/>
          </a:xfrm>
        </p:spPr>
        <p:txBody>
          <a:bodyPr>
            <a:normAutofit/>
          </a:bodyPr>
          <a:lstStyle/>
          <a:p>
            <a:r>
              <a:rPr lang="en-US" sz="3600" b="1" dirty="0">
                <a:latin typeface="Times New Roman" panose="02020603050405020304" pitchFamily="18" charset="0"/>
                <a:cs typeface="Times New Roman" panose="02020603050405020304" pitchFamily="18" charset="0"/>
              </a:rPr>
              <a:t>OBJECTIVE</a:t>
            </a:r>
            <a:endParaRPr lang="en-US" sz="3600" b="1" dirty="0"/>
          </a:p>
        </p:txBody>
      </p:sp>
      <p:sp>
        <p:nvSpPr>
          <p:cNvPr id="5" name="TextBox 4"/>
          <p:cNvSpPr txBox="1"/>
          <p:nvPr/>
        </p:nvSpPr>
        <p:spPr>
          <a:xfrm>
            <a:off x="693905" y="1345746"/>
            <a:ext cx="10804190" cy="397031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develop </a:t>
            </a:r>
            <a:r>
              <a:rPr lang="en-US" sz="2400" dirty="0">
                <a:latin typeface="Times New Roman" panose="02020603050405020304" pitchFamily="18" charset="0"/>
                <a:cs typeface="Times New Roman" panose="02020603050405020304" pitchFamily="18" charset="0"/>
              </a:rPr>
              <a:t>a highly secure and reliable Chat API</a:t>
            </a:r>
            <a:r>
              <a:rPr lang="en-US" sz="2400" dirty="0" smtClean="0">
                <a:latin typeface="Times New Roman" panose="02020603050405020304" pitchFamily="18" charset="0"/>
                <a:cs typeface="Times New Roman" panose="02020603050405020304" pitchFamily="18" charset="0"/>
              </a:rPr>
              <a:t>, designed </a:t>
            </a:r>
            <a:r>
              <a:rPr lang="en-US" sz="2400" dirty="0">
                <a:latin typeface="Times New Roman" panose="02020603050405020304" pitchFamily="18" charset="0"/>
                <a:cs typeface="Times New Roman" panose="02020603050405020304" pitchFamily="18" charset="0"/>
              </a:rPr>
              <a:t>to facilitate encrypted communication within a Chat Application. </a:t>
            </a: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implement robust </a:t>
            </a:r>
            <a:r>
              <a:rPr lang="en-US" sz="2400" dirty="0">
                <a:latin typeface="Times New Roman" panose="02020603050405020304" pitchFamily="18" charset="0"/>
                <a:cs typeface="Times New Roman" panose="02020603050405020304" pitchFamily="18" charset="0"/>
              </a:rPr>
              <a:t>encryption protocols among the various platforms without implementing the actual cryptographic technique.</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integrate Blockchain Authentication mechanisms to enhance user identity verification and authentication, thereby fortifying the overall security posture of the Chat API. </a:t>
            </a:r>
          </a:p>
        </p:txBody>
      </p:sp>
    </p:spTree>
    <p:extLst>
      <p:ext uri="{BB962C8B-B14F-4D97-AF65-F5344CB8AC3E}">
        <p14:creationId xmlns:p14="http://schemas.microsoft.com/office/powerpoint/2010/main" val="16137988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INTRODUCTION</a:t>
            </a:r>
            <a:endParaRPr lang="en-US" sz="3600" dirty="0">
              <a:latin typeface="Times New Roman" pitchFamily="18" charset="0"/>
            </a:endParaRPr>
          </a:p>
        </p:txBody>
      </p:sp>
      <p:sp>
        <p:nvSpPr>
          <p:cNvPr id="4" name="Text Placeholder 3"/>
          <p:cNvSpPr>
            <a:spLocks noGrp="1"/>
          </p:cNvSpPr>
          <p:nvPr>
            <p:ph idx="1"/>
          </p:nvPr>
        </p:nvSpPr>
        <p:spPr>
          <a:xfrm>
            <a:off x="559340" y="1381381"/>
            <a:ext cx="11073319" cy="355441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 an era where digital communication plays a pivotal role in our daily lives, ensuring the confidentiality and integrity of our conversations is paramount. Introducing the "Secure Chat API," a revolutionary development in the realm of encrypted communication. This cutting-edge Chat Application Program Interface (API) not only prioritizes user privacy through robust encryption but also leverages the power of blockchain authentication for an unprecedented level of security. </a:t>
            </a:r>
          </a:p>
        </p:txBody>
      </p:sp>
    </p:spTree>
    <p:extLst>
      <p:ext uri="{BB962C8B-B14F-4D97-AF65-F5344CB8AC3E}">
        <p14:creationId xmlns:p14="http://schemas.microsoft.com/office/powerpoint/2010/main" val="1832769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BASE PAPERS</a:t>
            </a:r>
            <a:endParaRPr lang="en-US" sz="3600" dirty="0">
              <a:latin typeface="Times New Roman" pitchFamily="18" charset="0"/>
            </a:endParaRPr>
          </a:p>
        </p:txBody>
      </p:sp>
      <p:sp>
        <p:nvSpPr>
          <p:cNvPr id="3" name="TextBox 2">
            <a:extLst>
              <a:ext uri="{FF2B5EF4-FFF2-40B4-BE49-F238E27FC236}">
                <a16:creationId xmlns:a16="http://schemas.microsoft.com/office/drawing/2014/main" id="{A8CC6EC7-53F3-9BB9-DC3B-4702CB186EB2}"/>
              </a:ext>
            </a:extLst>
          </p:cNvPr>
          <p:cNvSpPr txBox="1"/>
          <p:nvPr/>
        </p:nvSpPr>
        <p:spPr>
          <a:xfrm>
            <a:off x="649432" y="1508766"/>
            <a:ext cx="10893136"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[1]. Mirza K. B. Shuhan1, Tariqul Islam2. </a:t>
            </a:r>
            <a:r>
              <a:rPr lang="en-IN" sz="2400" dirty="0" smtClean="0">
                <a:latin typeface="Times New Roman" panose="02020603050405020304" pitchFamily="18" charset="0"/>
                <a:cs typeface="Times New Roman" panose="02020603050405020304" pitchFamily="18" charset="0"/>
              </a:rPr>
              <a:t>IEEE (</a:t>
            </a:r>
            <a:r>
              <a:rPr lang="en-IN" sz="2400" dirty="0" smtClean="0">
                <a:latin typeface="Times New Roman" panose="02020603050405020304" pitchFamily="18" charset="0"/>
                <a:cs typeface="Times New Roman" panose="02020603050405020304" pitchFamily="18" charset="0"/>
                <a:hlinkClick r:id="rId2"/>
              </a:rPr>
              <a:t>arXiv:2308.04452v1</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[cs.CR] 5 Aug 2023. </a:t>
            </a:r>
            <a:r>
              <a:rPr lang="en-US" sz="2400" dirty="0">
                <a:latin typeface="Times New Roman" panose="02020603050405020304" pitchFamily="18" charset="0"/>
                <a:cs typeface="Times New Roman" panose="02020603050405020304" pitchFamily="18" charset="0"/>
              </a:rPr>
              <a:t>Quarks: A Secure and </a:t>
            </a:r>
            <a:r>
              <a:rPr lang="en-US" sz="2400" dirty="0" smtClean="0">
                <a:latin typeface="Times New Roman" panose="02020603050405020304" pitchFamily="18" charset="0"/>
                <a:cs typeface="Times New Roman" panose="02020603050405020304" pitchFamily="18" charset="0"/>
              </a:rPr>
              <a:t>Decentralized Block-chain Based </a:t>
            </a:r>
            <a:r>
              <a:rPr lang="en-US" sz="2400" dirty="0">
                <a:latin typeface="Times New Roman" panose="02020603050405020304" pitchFamily="18" charset="0"/>
                <a:cs typeface="Times New Roman" panose="02020603050405020304" pitchFamily="18" charset="0"/>
              </a:rPr>
              <a:t>Messaging Network</a:t>
            </a:r>
          </a:p>
          <a:p>
            <a:pPr marL="285750" indent="-285750" algn="just">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Samira </a:t>
            </a:r>
            <a:r>
              <a:rPr lang="en-IN" sz="2400" dirty="0" err="1">
                <a:latin typeface="Times New Roman" panose="02020603050405020304" pitchFamily="18" charset="0"/>
                <a:cs typeface="Times New Roman" panose="02020603050405020304" pitchFamily="18" charset="0"/>
              </a:rPr>
              <a:t>Prabhune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Sonal</a:t>
            </a:r>
            <a:r>
              <a:rPr lang="en-IN" sz="2400" dirty="0">
                <a:latin typeface="Times New Roman" panose="02020603050405020304" pitchFamily="18" charset="0"/>
                <a:cs typeface="Times New Roman" panose="02020603050405020304" pitchFamily="18" charset="0"/>
              </a:rPr>
              <a:t> Sharma. IEEE (</a:t>
            </a:r>
            <a:r>
              <a:rPr lang="en-IN" sz="2400" dirty="0">
                <a:latin typeface="Times New Roman" panose="02020603050405020304" pitchFamily="18" charset="0"/>
                <a:cs typeface="Times New Roman" panose="02020603050405020304" pitchFamily="18" charset="0"/>
                <a:hlinkClick r:id="rId3"/>
              </a:rPr>
              <a:t>9725597</a:t>
            </a:r>
            <a:r>
              <a:rPr lang="en-IN"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End-to-End </a:t>
            </a:r>
            <a:r>
              <a:rPr lang="en-US" sz="2400" dirty="0">
                <a:latin typeface="Times New Roman" panose="02020603050405020304" pitchFamily="18" charset="0"/>
                <a:cs typeface="Times New Roman" panose="02020603050405020304" pitchFamily="18" charset="0"/>
              </a:rPr>
              <a:t>Encryption for Chat App with Dynamic Encryption Key</a:t>
            </a:r>
          </a:p>
          <a:p>
            <a:pPr marL="285750" indent="-285750" algn="just">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[3]. </a:t>
            </a:r>
            <a:r>
              <a:rPr lang="sv-SE" sz="2400" dirty="0">
                <a:latin typeface="Times New Roman" panose="02020603050405020304" pitchFamily="18" charset="0"/>
                <a:cs typeface="Times New Roman" panose="02020603050405020304" pitchFamily="18" charset="0"/>
              </a:rPr>
              <a:t>Ammar Hammad Ali, Ali Makki Sagheer</a:t>
            </a:r>
            <a:r>
              <a:rPr lang="en-IN" sz="2400" dirty="0">
                <a:latin typeface="Times New Roman" panose="02020603050405020304" pitchFamily="18" charset="0"/>
                <a:cs typeface="Times New Roman" panose="02020603050405020304" pitchFamily="18" charset="0"/>
              </a:rPr>
              <a:t>. IASJ (</a:t>
            </a:r>
            <a:r>
              <a:rPr lang="en-IN" sz="2400" dirty="0">
                <a:latin typeface="Times New Roman" panose="02020603050405020304" pitchFamily="18" charset="0"/>
                <a:cs typeface="Times New Roman" panose="02020603050405020304" pitchFamily="18" charset="0"/>
                <a:hlinkClick r:id="rId4"/>
              </a:rPr>
              <a:t>doi:10.25195/2017/4315</a:t>
            </a:r>
            <a:r>
              <a:rPr lang="en-IN" sz="2400" dirty="0">
                <a:latin typeface="Times New Roman" panose="02020603050405020304" pitchFamily="18" charset="0"/>
                <a:cs typeface="Times New Roman" panose="02020603050405020304" pitchFamily="18" charset="0"/>
              </a:rPr>
              <a:t>) Vol.[43] Issue[1] 2017. </a:t>
            </a:r>
            <a:r>
              <a:rPr lang="en-US" sz="2400" dirty="0">
                <a:latin typeface="Times New Roman" panose="02020603050405020304" pitchFamily="18" charset="0"/>
                <a:cs typeface="Times New Roman" panose="02020603050405020304" pitchFamily="18" charset="0"/>
              </a:rPr>
              <a:t>Design of Secure Chatting Application with End to End Encryption for Android </a:t>
            </a:r>
            <a:r>
              <a:rPr lang="en-US" sz="2400" dirty="0" smtClean="0">
                <a:latin typeface="Times New Roman" panose="02020603050405020304" pitchFamily="18" charset="0"/>
                <a:cs typeface="Times New Roman" panose="02020603050405020304" pitchFamily="18" charset="0"/>
              </a:rPr>
              <a:t>Platform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751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nvPr>
        </p:nvGraphicFramePr>
        <p:xfrm>
          <a:off x="609600" y="919267"/>
          <a:ext cx="10972800" cy="5364269"/>
        </p:xfrm>
        <a:graphic>
          <a:graphicData uri="http://schemas.openxmlformats.org/drawingml/2006/table">
            <a:tbl>
              <a:tblPr firstRow="1" bandRow="1">
                <a:tableStyleId>{5C22544A-7EE6-4342-B048-85BDC9FD1C3A}</a:tableStyleId>
              </a:tblPr>
              <a:tblGrid>
                <a:gridCol w="1150961">
                  <a:extLst>
                    <a:ext uri="{9D8B030D-6E8A-4147-A177-3AD203B41FA5}">
                      <a16:colId xmlns:a16="http://schemas.microsoft.com/office/drawing/2014/main" val="650890123"/>
                    </a:ext>
                  </a:extLst>
                </a:gridCol>
                <a:gridCol w="2506639">
                  <a:extLst>
                    <a:ext uri="{9D8B030D-6E8A-4147-A177-3AD203B41FA5}">
                      <a16:colId xmlns:a16="http://schemas.microsoft.com/office/drawing/2014/main" val="3364458840"/>
                    </a:ext>
                  </a:extLst>
                </a:gridCol>
                <a:gridCol w="2441331">
                  <a:extLst>
                    <a:ext uri="{9D8B030D-6E8A-4147-A177-3AD203B41FA5}">
                      <a16:colId xmlns:a16="http://schemas.microsoft.com/office/drawing/2014/main" val="1934009595"/>
                    </a:ext>
                  </a:extLst>
                </a:gridCol>
                <a:gridCol w="171503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Disadvantaged</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Mirza K. B. Shuhan1, Tariqul Islam.</a:t>
                      </a:r>
                      <a:r>
                        <a:rPr lang="en-US"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 Secure and Decentralized Block-chain Based Messaging Network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A Proof of Concept (</a:t>
                      </a:r>
                      <a:r>
                        <a:rPr lang="en-US" dirty="0" err="1" smtClean="0">
                          <a:latin typeface="Times New Roman" panose="02020603050405020304" pitchFamily="18" charset="0"/>
                          <a:cs typeface="Times New Roman" panose="02020603050405020304" pitchFamily="18" charset="0"/>
                        </a:rPr>
                        <a:t>PoC</a:t>
                      </a:r>
                      <a:r>
                        <a:rPr lang="en-US" dirty="0" smtClean="0">
                          <a:latin typeface="Times New Roman" panose="02020603050405020304" pitchFamily="18" charset="0"/>
                          <a:cs typeface="Times New Roman" panose="02020603050405020304" pitchFamily="18" charset="0"/>
                        </a:rPr>
                        <a:t>) of the Quarks system leveraging Distributed Ledger</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Technology (DLT), and conducted load testing on that.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Smart Contract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Decentralized</a:t>
                      </a:r>
                    </a:p>
                    <a:p>
                      <a:pPr algn="ctr"/>
                      <a:r>
                        <a:rPr lang="en-US" dirty="0" smtClean="0">
                          <a:latin typeface="Times New Roman" panose="02020603050405020304" pitchFamily="18" charset="0"/>
                          <a:cs typeface="Times New Roman" panose="02020603050405020304" pitchFamily="18" charset="0"/>
                        </a:rPr>
                        <a:t>Block-chain</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Based Messaging Network</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latin typeface="Times New Roman" panose="02020603050405020304" pitchFamily="18" charset="0"/>
                          <a:cs typeface="Times New Roman" panose="02020603050405020304" pitchFamily="18" charset="0"/>
                        </a:rPr>
                        <a:t>Samira </a:t>
                      </a:r>
                      <a:r>
                        <a:rPr lang="en-IN" sz="1800" dirty="0" err="1" smtClean="0">
                          <a:latin typeface="Times New Roman" panose="02020603050405020304" pitchFamily="18" charset="0"/>
                          <a:cs typeface="Times New Roman" panose="02020603050405020304" pitchFamily="18" charset="0"/>
                        </a:rPr>
                        <a:t>Prabhune</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Sonal</a:t>
                      </a:r>
                      <a:r>
                        <a:rPr lang="en-IN" sz="1800" dirty="0" smtClean="0">
                          <a:latin typeface="Times New Roman" panose="02020603050405020304" pitchFamily="18" charset="0"/>
                          <a:cs typeface="Times New Roman" panose="02020603050405020304" pitchFamily="18" charset="0"/>
                        </a:rPr>
                        <a:t> Sharma.</a:t>
                      </a: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End-to-End Encryption for Chat App with Dynamic Encryption Key</a:t>
                      </a:r>
                      <a:endParaRPr lang="en-IN" sz="18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This paper illustrates how dissimilar concerns in an app can add up to the probable for severe vectors adjacent to end-to-end solitude despite their creature several layers of security.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To overcome the app is anticipated in the chats are secured by the dynamic key encryption by md5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Dynamic Key</a:t>
                      </a:r>
                      <a:r>
                        <a:rPr lang="en-US" baseline="0" dirty="0" smtClean="0">
                          <a:solidFill>
                            <a:schemeClr val="tx1"/>
                          </a:solidFill>
                          <a:latin typeface="Times New Roman" panose="02020603050405020304" pitchFamily="18" charset="0"/>
                          <a:cs typeface="Times New Roman" panose="02020603050405020304" pitchFamily="18" charset="0"/>
                        </a:rPr>
                        <a:t> Encryption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211011623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609600" y="847934"/>
          <a:ext cx="10972800" cy="5864538"/>
        </p:xfrm>
        <a:graphic>
          <a:graphicData uri="http://schemas.openxmlformats.org/drawingml/2006/table">
            <a:tbl>
              <a:tblPr firstRow="1" bandRow="1">
                <a:tableStyleId>{5C22544A-7EE6-4342-B048-85BDC9FD1C3A}</a:tableStyleId>
              </a:tblPr>
              <a:tblGrid>
                <a:gridCol w="1150961">
                  <a:extLst>
                    <a:ext uri="{9D8B030D-6E8A-4147-A177-3AD203B41FA5}">
                      <a16:colId xmlns:a16="http://schemas.microsoft.com/office/drawing/2014/main" val="650890123"/>
                    </a:ext>
                  </a:extLst>
                </a:gridCol>
                <a:gridCol w="2248021">
                  <a:extLst>
                    <a:ext uri="{9D8B030D-6E8A-4147-A177-3AD203B41FA5}">
                      <a16:colId xmlns:a16="http://schemas.microsoft.com/office/drawing/2014/main" val="3364458840"/>
                    </a:ext>
                  </a:extLst>
                </a:gridCol>
                <a:gridCol w="3011054">
                  <a:extLst>
                    <a:ext uri="{9D8B030D-6E8A-4147-A177-3AD203B41FA5}">
                      <a16:colId xmlns:a16="http://schemas.microsoft.com/office/drawing/2014/main" val="1934009595"/>
                    </a:ext>
                  </a:extLst>
                </a:gridCol>
                <a:gridCol w="1192379">
                  <a:extLst>
                    <a:ext uri="{9D8B030D-6E8A-4147-A177-3AD203B41FA5}">
                      <a16:colId xmlns:a16="http://schemas.microsoft.com/office/drawing/2014/main" val="2106811707"/>
                    </a:ext>
                  </a:extLst>
                </a:gridCol>
                <a:gridCol w="1541585">
                  <a:extLst>
                    <a:ext uri="{9D8B030D-6E8A-4147-A177-3AD203B41FA5}">
                      <a16:colId xmlns:a16="http://schemas.microsoft.com/office/drawing/2014/main" val="4161205106"/>
                    </a:ext>
                  </a:extLst>
                </a:gridCol>
                <a:gridCol w="1828800">
                  <a:extLst>
                    <a:ext uri="{9D8B030D-6E8A-4147-A177-3AD203B41FA5}">
                      <a16:colId xmlns:a16="http://schemas.microsoft.com/office/drawing/2014/main" val="2191810521"/>
                    </a:ext>
                  </a:extLst>
                </a:gridCol>
              </a:tblGrid>
              <a:tr h="156685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Disadvantaged</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Soman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Nayak</a:t>
                      </a:r>
                      <a:r>
                        <a:rPr lang="en-US" dirty="0" smtClean="0">
                          <a:solidFill>
                            <a:schemeClr val="tx1"/>
                          </a:solidFill>
                          <a:latin typeface="Times New Roman" panose="02020603050405020304" pitchFamily="18" charset="0"/>
                          <a:cs typeface="Times New Roman" panose="02020603050405020304" pitchFamily="18" charset="0"/>
                        </a:rPr>
                        <a:t>,</a:t>
                      </a:r>
                    </a:p>
                    <a:p>
                      <a:pPr algn="ctr"/>
                      <a:r>
                        <a:rPr lang="en-US" dirty="0" err="1" smtClean="0">
                          <a:solidFill>
                            <a:schemeClr val="tx1"/>
                          </a:solidFill>
                          <a:latin typeface="Times New Roman" panose="02020603050405020304" pitchFamily="18" charset="0"/>
                          <a:cs typeface="Times New Roman" panose="02020603050405020304" pitchFamily="18" charset="0"/>
                        </a:rPr>
                        <a:t>Surajit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Dass</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An application for end to end secure messaging service on Android supported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proposing a secure messaging protocol that utilizes SHA-2 hash generation for key generation and AES-256 encryption for securing messages during transmission.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SHA-2,</a:t>
                      </a:r>
                    </a:p>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AES-256 encryption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Two step Verification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4</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Noor Sabah, Jamal M. </a:t>
                      </a:r>
                      <a:r>
                        <a:rPr lang="en-US" dirty="0" err="1" smtClean="0">
                          <a:solidFill>
                            <a:schemeClr val="tx1"/>
                          </a:solidFill>
                          <a:latin typeface="Times New Roman" panose="02020603050405020304" pitchFamily="18" charset="0"/>
                          <a:cs typeface="Times New Roman" panose="02020603050405020304" pitchFamily="18" charset="0"/>
                        </a:rPr>
                        <a:t>Kadhim</a:t>
                      </a:r>
                      <a:r>
                        <a:rPr lang="en-US" dirty="0" smtClean="0">
                          <a:solidFill>
                            <a:schemeClr val="tx1"/>
                          </a:solidFill>
                          <a:latin typeface="Times New Roman" panose="02020603050405020304" pitchFamily="18" charset="0"/>
                          <a:cs typeface="Times New Roman" panose="02020603050405020304" pitchFamily="18" charset="0"/>
                        </a:rPr>
                        <a:t> and Ban N. </a:t>
                      </a:r>
                      <a:r>
                        <a:rPr lang="en-US" dirty="0" err="1" smtClean="0">
                          <a:solidFill>
                            <a:schemeClr val="tx1"/>
                          </a:solidFill>
                          <a:latin typeface="Times New Roman" panose="02020603050405020304" pitchFamily="18" charset="0"/>
                          <a:cs typeface="Times New Roman" panose="02020603050405020304" pitchFamily="18" charset="0"/>
                        </a:rPr>
                        <a:t>Dhannoon</a:t>
                      </a: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Developing </a:t>
                      </a:r>
                      <a:r>
                        <a:rPr lang="en-US" dirty="0" smtClean="0">
                          <a:solidFill>
                            <a:schemeClr val="tx1"/>
                          </a:solidFill>
                          <a:latin typeface="Times New Roman" panose="02020603050405020304" pitchFamily="18" charset="0"/>
                          <a:cs typeface="Times New Roman" panose="02020603050405020304" pitchFamily="18" charset="0"/>
                        </a:rPr>
                        <a:t>an End-to-End Secure Chat Application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The proposed architecture is designed to be Client-Server </a:t>
                      </a:r>
                    </a:p>
                    <a:p>
                      <a:pPr algn="ctr"/>
                      <a:r>
                        <a:rPr lang="en-US" dirty="0" smtClean="0">
                          <a:solidFill>
                            <a:schemeClr val="tx1"/>
                          </a:solidFill>
                          <a:latin typeface="Times New Roman" panose="02020603050405020304" pitchFamily="18" charset="0"/>
                          <a:cs typeface="Times New Roman" panose="02020603050405020304" pitchFamily="18" charset="0"/>
                        </a:rPr>
                        <a:t>chat application. In client side, when a user sets up the </a:t>
                      </a:r>
                    </a:p>
                    <a:p>
                      <a:pPr algn="ctr"/>
                      <a:r>
                        <a:rPr lang="en-US" dirty="0" smtClean="0">
                          <a:solidFill>
                            <a:schemeClr val="tx1"/>
                          </a:solidFill>
                          <a:latin typeface="Times New Roman" panose="02020603050405020304" pitchFamily="18" charset="0"/>
                          <a:cs typeface="Times New Roman" panose="02020603050405020304" pitchFamily="18" charset="0"/>
                        </a:rPr>
                        <a:t>application, the user either selects registration or log-in.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XSalsa20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Firebase Cloud Messaging</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Static</a:t>
                      </a:r>
                      <a:r>
                        <a:rPr lang="en-US" baseline="0" dirty="0" smtClean="0">
                          <a:solidFill>
                            <a:schemeClr val="tx1"/>
                          </a:solidFill>
                          <a:latin typeface="Times New Roman" panose="02020603050405020304" pitchFamily="18" charset="0"/>
                          <a:cs typeface="Times New Roman" panose="02020603050405020304" pitchFamily="18" charset="0"/>
                        </a:rPr>
                        <a:t> Key encryption,</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Dependent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87215"/>
                  </a:ext>
                </a:extLst>
              </a:tr>
            </a:tbl>
          </a:graphicData>
        </a:graphic>
      </p:graphicFrame>
      <p:sp>
        <p:nvSpPr>
          <p:cNvPr id="4" name="Title 1"/>
          <p:cNvSpPr txBox="1">
            <a:spLocks/>
          </p:cNvSpPr>
          <p:nvPr/>
        </p:nvSpPr>
        <p:spPr>
          <a:xfrm>
            <a:off x="609600" y="153091"/>
            <a:ext cx="10972800" cy="6738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spTree>
    <p:extLst>
      <p:ext uri="{BB962C8B-B14F-4D97-AF65-F5344CB8AC3E}">
        <p14:creationId xmlns:p14="http://schemas.microsoft.com/office/powerpoint/2010/main" val="41194218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609600" y="854092"/>
          <a:ext cx="10972800" cy="5864538"/>
        </p:xfrm>
        <a:graphic>
          <a:graphicData uri="http://schemas.openxmlformats.org/drawingml/2006/table">
            <a:tbl>
              <a:tblPr firstRow="1" bandRow="1">
                <a:tableStyleId>{5C22544A-7EE6-4342-B048-85BDC9FD1C3A}</a:tableStyleId>
              </a:tblPr>
              <a:tblGrid>
                <a:gridCol w="803564">
                  <a:extLst>
                    <a:ext uri="{9D8B030D-6E8A-4147-A177-3AD203B41FA5}">
                      <a16:colId xmlns:a16="http://schemas.microsoft.com/office/drawing/2014/main" val="650890123"/>
                    </a:ext>
                  </a:extLst>
                </a:gridCol>
                <a:gridCol w="2382981">
                  <a:extLst>
                    <a:ext uri="{9D8B030D-6E8A-4147-A177-3AD203B41FA5}">
                      <a16:colId xmlns:a16="http://schemas.microsoft.com/office/drawing/2014/main" val="3364458840"/>
                    </a:ext>
                  </a:extLst>
                </a:gridCol>
                <a:gridCol w="3001819">
                  <a:extLst>
                    <a:ext uri="{9D8B030D-6E8A-4147-A177-3AD203B41FA5}">
                      <a16:colId xmlns:a16="http://schemas.microsoft.com/office/drawing/2014/main" val="1934009595"/>
                    </a:ext>
                  </a:extLst>
                </a:gridCol>
                <a:gridCol w="1431636">
                  <a:extLst>
                    <a:ext uri="{9D8B030D-6E8A-4147-A177-3AD203B41FA5}">
                      <a16:colId xmlns:a16="http://schemas.microsoft.com/office/drawing/2014/main" val="2106811707"/>
                    </a:ext>
                  </a:extLst>
                </a:gridCol>
                <a:gridCol w="1644073">
                  <a:extLst>
                    <a:ext uri="{9D8B030D-6E8A-4147-A177-3AD203B41FA5}">
                      <a16:colId xmlns:a16="http://schemas.microsoft.com/office/drawing/2014/main" val="4161205106"/>
                    </a:ext>
                  </a:extLst>
                </a:gridCol>
                <a:gridCol w="1708727">
                  <a:extLst>
                    <a:ext uri="{9D8B030D-6E8A-4147-A177-3AD203B41FA5}">
                      <a16:colId xmlns:a16="http://schemas.microsoft.com/office/drawing/2014/main" val="2191810521"/>
                    </a:ext>
                  </a:extLst>
                </a:gridCol>
              </a:tblGrid>
              <a:tr h="156685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Disadvantaged</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5</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Kahtan</a:t>
                      </a:r>
                      <a:r>
                        <a:rPr lang="en-US" dirty="0" smtClean="0">
                          <a:solidFill>
                            <a:schemeClr val="tx1"/>
                          </a:solidFill>
                          <a:latin typeface="Times New Roman" panose="02020603050405020304" pitchFamily="18" charset="0"/>
                          <a:cs typeface="Times New Roman" panose="02020603050405020304" pitchFamily="18" charset="0"/>
                        </a:rPr>
                        <a:t> Aziz, </a:t>
                      </a:r>
                      <a:r>
                        <a:rPr lang="en-US" dirty="0" err="1" smtClean="0">
                          <a:solidFill>
                            <a:schemeClr val="tx1"/>
                          </a:solidFill>
                          <a:latin typeface="Times New Roman" panose="02020603050405020304" pitchFamily="18" charset="0"/>
                          <a:cs typeface="Times New Roman" panose="02020603050405020304" pitchFamily="18" charset="0"/>
                        </a:rPr>
                        <a:t>Saed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Tarapiah</a:t>
                      </a:r>
                      <a:r>
                        <a:rPr lang="en-US" dirty="0" smtClean="0">
                          <a:solidFill>
                            <a:schemeClr val="tx1"/>
                          </a:solidFill>
                          <a:latin typeface="Times New Roman" panose="02020603050405020304" pitchFamily="18" charset="0"/>
                          <a:cs typeface="Times New Roman" panose="02020603050405020304" pitchFamily="18" charset="0"/>
                        </a:rPr>
                        <a:t> &amp; </a:t>
                      </a:r>
                      <a:r>
                        <a:rPr lang="en-US" dirty="0" err="1" smtClean="0">
                          <a:solidFill>
                            <a:schemeClr val="tx1"/>
                          </a:solidFill>
                          <a:latin typeface="Times New Roman" panose="02020603050405020304" pitchFamily="18" charset="0"/>
                          <a:cs typeface="Times New Roman" panose="02020603050405020304" pitchFamily="18" charset="0"/>
                        </a:rPr>
                        <a:t>Shadi</a:t>
                      </a:r>
                      <a:r>
                        <a:rPr lang="en-US" dirty="0" smtClean="0">
                          <a:solidFill>
                            <a:schemeClr val="tx1"/>
                          </a:solidFill>
                          <a:latin typeface="Times New Roman" panose="02020603050405020304" pitchFamily="18" charset="0"/>
                          <a:cs typeface="Times New Roman" panose="02020603050405020304" pitchFamily="18" charset="0"/>
                        </a:rPr>
                        <a:t> Atalla </a:t>
                      </a: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Secure Instant Messaging System for Smart Phones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Programming Interface (API) that provides seamless integration with existing IM software.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Vernam</a:t>
                      </a:r>
                      <a:r>
                        <a:rPr lang="en-US" dirty="0" smtClean="0">
                          <a:solidFill>
                            <a:schemeClr val="tx1"/>
                          </a:solidFill>
                          <a:latin typeface="Times New Roman" panose="02020603050405020304" pitchFamily="18" charset="0"/>
                          <a:cs typeface="Times New Roman" panose="02020603050405020304" pitchFamily="18" charset="0"/>
                        </a:rPr>
                        <a:t>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Instant</a:t>
                      </a:r>
                      <a:r>
                        <a:rPr lang="en-US" baseline="0" dirty="0" smtClean="0">
                          <a:solidFill>
                            <a:schemeClr val="tx1"/>
                          </a:solidFill>
                          <a:latin typeface="Times New Roman" panose="02020603050405020304" pitchFamily="18" charset="0"/>
                          <a:cs typeface="Times New Roman" panose="02020603050405020304" pitchFamily="18" charset="0"/>
                        </a:rPr>
                        <a:t> Messaging, </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Independent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Cannot Implement Proper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Athanasios </a:t>
                      </a:r>
                      <a:r>
                        <a:rPr lang="en-US" dirty="0" err="1" smtClean="0">
                          <a:solidFill>
                            <a:schemeClr val="tx1"/>
                          </a:solidFill>
                          <a:latin typeface="Times New Roman" panose="02020603050405020304" pitchFamily="18" charset="0"/>
                          <a:cs typeface="Times New Roman" panose="02020603050405020304" pitchFamily="18" charset="0"/>
                        </a:rPr>
                        <a:t>Loukas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Dimitrios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Damopoulos</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A secure and privacy-preserving mobile instant locator with chatting</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MILC provides an acceptable level of security by utilizing both asymmetric and symmetric cryptography, and most importantly, put the user in control of her own personal information and her private sphere.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mn-lt"/>
                          <a:ea typeface="+mn-ea"/>
                          <a:cs typeface="+mn-cs"/>
                        </a:rPr>
                        <a:t>utilizing both asymmetric and symmetric cryptography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Implementation of Advanced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p>
                      <a:pPr algn="ctr"/>
                      <a:r>
                        <a:rPr lang="en-US" dirty="0" smtClean="0">
                          <a:solidFill>
                            <a:schemeClr val="tx1"/>
                          </a:solidFill>
                          <a:latin typeface="Times New Roman" panose="02020603050405020304" pitchFamily="18" charset="0"/>
                          <a:cs typeface="Times New Roman" panose="02020603050405020304" pitchFamily="18" charset="0"/>
                        </a:rPr>
                        <a:t>Process</a:t>
                      </a:r>
                      <a:r>
                        <a:rPr lang="en-US" baseline="0" dirty="0" smtClean="0">
                          <a:solidFill>
                            <a:schemeClr val="tx1"/>
                          </a:solidFill>
                          <a:latin typeface="Times New Roman" panose="02020603050405020304" pitchFamily="18" charset="0"/>
                          <a:cs typeface="Times New Roman" panose="02020603050405020304" pitchFamily="18" charset="0"/>
                        </a:rPr>
                        <a:t> complexity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
        <p:nvSpPr>
          <p:cNvPr id="6" name="Title 1"/>
          <p:cNvSpPr txBox="1">
            <a:spLocks/>
          </p:cNvSpPr>
          <p:nvPr/>
        </p:nvSpPr>
        <p:spPr>
          <a:xfrm>
            <a:off x="609600" y="153091"/>
            <a:ext cx="10972800" cy="6738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spTree>
    <p:extLst>
      <p:ext uri="{BB962C8B-B14F-4D97-AF65-F5344CB8AC3E}">
        <p14:creationId xmlns:p14="http://schemas.microsoft.com/office/powerpoint/2010/main" val="4264881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nvPr>
        </p:nvGraphicFramePr>
        <p:xfrm>
          <a:off x="609600" y="817671"/>
          <a:ext cx="10972800" cy="5837358"/>
        </p:xfrm>
        <a:graphic>
          <a:graphicData uri="http://schemas.openxmlformats.org/drawingml/2006/table">
            <a:tbl>
              <a:tblPr firstRow="1" bandRow="1">
                <a:tableStyleId>{5C22544A-7EE6-4342-B048-85BDC9FD1C3A}</a:tableStyleId>
              </a:tblPr>
              <a:tblGrid>
                <a:gridCol w="960582">
                  <a:extLst>
                    <a:ext uri="{9D8B030D-6E8A-4147-A177-3AD203B41FA5}">
                      <a16:colId xmlns:a16="http://schemas.microsoft.com/office/drawing/2014/main" val="650890123"/>
                    </a:ext>
                  </a:extLst>
                </a:gridCol>
                <a:gridCol w="2068945">
                  <a:extLst>
                    <a:ext uri="{9D8B030D-6E8A-4147-A177-3AD203B41FA5}">
                      <a16:colId xmlns:a16="http://schemas.microsoft.com/office/drawing/2014/main" val="3364458840"/>
                    </a:ext>
                  </a:extLst>
                </a:gridCol>
                <a:gridCol w="3241964">
                  <a:extLst>
                    <a:ext uri="{9D8B030D-6E8A-4147-A177-3AD203B41FA5}">
                      <a16:colId xmlns:a16="http://schemas.microsoft.com/office/drawing/2014/main" val="1934009595"/>
                    </a:ext>
                  </a:extLst>
                </a:gridCol>
                <a:gridCol w="154247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Disadvantaged</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7</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Li Gong, Gary Ellison, Mary </a:t>
                      </a:r>
                      <a:r>
                        <a:rPr lang="en-IN" sz="1800" dirty="0" err="1" smtClean="0">
                          <a:latin typeface="Times New Roman" panose="02020603050405020304" pitchFamily="18" charset="0"/>
                          <a:cs typeface="Times New Roman" panose="02020603050405020304" pitchFamily="18" charset="0"/>
                        </a:rPr>
                        <a:t>Dageforde</a:t>
                      </a:r>
                      <a:r>
                        <a:rPr lang="en-IN"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Inside Java 2 Platform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Inside Java(TM) 2 Platform Security, the definitive and comprehensive guide to the Java security platform, has been thoroughly updated to reflect key additions and revisions to Java security technologies currently in use by leading technology co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t> </a:t>
                      </a:r>
                      <a:r>
                        <a:rPr lang="en-US" dirty="0" smtClean="0"/>
                        <a:t>Java(TM) 2</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Decentralized</a:t>
                      </a:r>
                    </a:p>
                    <a:p>
                      <a:pPr algn="ctr"/>
                      <a:r>
                        <a:rPr lang="en-US" dirty="0" smtClean="0"/>
                        <a:t>Block-chain</a:t>
                      </a:r>
                      <a:r>
                        <a:rPr lang="en-US" baseline="0" dirty="0" smtClean="0"/>
                        <a:t> </a:t>
                      </a:r>
                      <a:r>
                        <a:rPr lang="en-US" dirty="0" smtClean="0"/>
                        <a:t>Based Messaging Network</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8</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latin typeface="Times New Roman" panose="02020603050405020304" pitchFamily="18" charset="0"/>
                          <a:cs typeface="Times New Roman" panose="02020603050405020304" pitchFamily="18" charset="0"/>
                        </a:rPr>
                        <a:t>Martin </a:t>
                      </a:r>
                      <a:r>
                        <a:rPr lang="en-US" sz="1800" dirty="0" err="1" smtClean="0">
                          <a:latin typeface="Times New Roman" panose="02020603050405020304" pitchFamily="18" charset="0"/>
                          <a:cs typeface="Times New Roman" panose="02020603050405020304" pitchFamily="18" charset="0"/>
                        </a:rPr>
                        <a:t>Georgiev</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Suman</a:t>
                      </a:r>
                      <a:r>
                        <a:rPr lang="en-US" sz="1800" dirty="0" smtClean="0">
                          <a:latin typeface="Times New Roman" panose="02020603050405020304" pitchFamily="18" charset="0"/>
                          <a:cs typeface="Times New Roman" panose="02020603050405020304" pitchFamily="18" charset="0"/>
                        </a:rPr>
                        <a:t> Jana, </a:t>
                      </a:r>
                      <a:r>
                        <a:rPr lang="en-US" sz="1800" dirty="0" err="1" smtClean="0">
                          <a:latin typeface="Times New Roman" panose="02020603050405020304" pitchFamily="18" charset="0"/>
                          <a:cs typeface="Times New Roman" panose="02020603050405020304" pitchFamily="18" charset="0"/>
                        </a:rPr>
                        <a:t>Vitaly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Shmatikov</a:t>
                      </a:r>
                      <a:endParaRPr lang="en-US" sz="1800" dirty="0" smtClean="0">
                        <a:latin typeface="Times New Roman" panose="02020603050405020304" pitchFamily="18" charset="0"/>
                        <a:cs typeface="Times New Roman" panose="02020603050405020304" pitchFamily="18" charset="0"/>
                      </a:endParaRP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Rethinking Security of Web-Based System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 new access-control mechanism for Web-based system applications.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mn-lt"/>
                          <a:ea typeface="+mn-ea"/>
                          <a:cs typeface="+mn-cs"/>
                        </a:rPr>
                        <a:t> To overcome the app is anticipated in the chats are secured by the dynamic key encryption by md5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Two key problems plaguing,</a:t>
                      </a:r>
                    </a:p>
                    <a:p>
                      <a:pPr algn="ctr"/>
                      <a:r>
                        <a:rPr lang="en-US" sz="1800" b="0" i="0" kern="1200" dirty="0" smtClean="0">
                          <a:solidFill>
                            <a:schemeClr val="dk1"/>
                          </a:solidFill>
                          <a:effectLst/>
                          <a:latin typeface="+mn-lt"/>
                          <a:ea typeface="+mn-ea"/>
                          <a:cs typeface="+mn-cs"/>
                        </a:rPr>
                        <a:t>security and consistency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p>
                      <a:pPr algn="ctr"/>
                      <a:r>
                        <a:rPr lang="en-US" dirty="0" smtClean="0">
                          <a:solidFill>
                            <a:schemeClr val="tx1"/>
                          </a:solidFill>
                          <a:latin typeface="Times New Roman" panose="02020603050405020304" pitchFamily="18" charset="0"/>
                          <a:cs typeface="Times New Roman" panose="02020603050405020304" pitchFamily="18" charset="0"/>
                        </a:rPr>
                        <a:t>Process</a:t>
                      </a:r>
                      <a:r>
                        <a:rPr lang="en-US" baseline="0" dirty="0" smtClean="0">
                          <a:solidFill>
                            <a:schemeClr val="tx1"/>
                          </a:solidFill>
                          <a:latin typeface="Times New Roman" panose="02020603050405020304" pitchFamily="18" charset="0"/>
                          <a:cs typeface="Times New Roman" panose="02020603050405020304" pitchFamily="18" charset="0"/>
                        </a:rPr>
                        <a:t> complexity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402225074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824</TotalTime>
  <Words>1281</Words>
  <Application>Microsoft Office PowerPoint</Application>
  <PresentationFormat>Widescreen</PresentationFormat>
  <Paragraphs>181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Secure Chat API: Encrypted Chat Application Program Interface with Block-chain Authentication</vt:lpstr>
      <vt:lpstr> DOMAIN</vt:lpstr>
      <vt:lpstr>OBJECTIVE</vt:lpstr>
      <vt:lpstr> INTRODUCTION</vt:lpstr>
      <vt:lpstr> BASE PAPERS</vt:lpstr>
      <vt:lpstr>LITERATURE SURVEY</vt:lpstr>
      <vt:lpstr>PowerPoint Presentation</vt:lpstr>
      <vt:lpstr>PowerPoint Presentation</vt:lpstr>
      <vt:lpstr>LITERATURE SURVEY</vt:lpstr>
      <vt:lpstr>LITERATURE SURVEY</vt:lpstr>
      <vt:lpstr>EXISTING SYSTEM</vt:lpstr>
      <vt:lpstr>PROPOSED SYSTEM</vt:lpstr>
      <vt:lpstr>SOFTWARE AND HARDWARE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SHAIK MOHAMED FAHAD</dc:creator>
  <cp:lastModifiedBy>SHAIK MOHAMED FAHAD</cp:lastModifiedBy>
  <cp:revision>58</cp:revision>
  <dcterms:modified xsi:type="dcterms:W3CDTF">2024-03-14T18:01:58Z</dcterms:modified>
</cp:coreProperties>
</file>