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0" r:id="rId6"/>
    <p:sldId id="265" r:id="rId7"/>
    <p:sldId id="267" r:id="rId8"/>
    <p:sldId id="268"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8B1790B-534C-491D-97AC-72ED51325063}">
          <p14:sldIdLst>
            <p14:sldId id="256"/>
            <p14:sldId id="257"/>
            <p14:sldId id="258"/>
            <p14:sldId id="264"/>
            <p14:sldId id="260"/>
            <p14:sldId id="265"/>
            <p14:sldId id="267"/>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3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9564E-833D-1A63-20E0-E658A14555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ED92CD-3FE0-E6C9-ACEF-BB6C0DEDBF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0704C3-F21D-AA09-1A36-1EB49B361AA2}"/>
              </a:ext>
            </a:extLst>
          </p:cNvPr>
          <p:cNvSpPr>
            <a:spLocks noGrp="1"/>
          </p:cNvSpPr>
          <p:nvPr>
            <p:ph type="dt" sz="half" idx="10"/>
          </p:nvPr>
        </p:nvSpPr>
        <p:spPr/>
        <p:txBody>
          <a:bodyPr/>
          <a:lstStyle/>
          <a:p>
            <a:fld id="{89155355-75DF-4FB0-BC87-B9698DDC4FAC}" type="datetimeFigureOut">
              <a:rPr lang="en-IN" smtClean="0"/>
              <a:t>25-11-2022</a:t>
            </a:fld>
            <a:endParaRPr lang="en-IN"/>
          </a:p>
        </p:txBody>
      </p:sp>
      <p:sp>
        <p:nvSpPr>
          <p:cNvPr id="5" name="Footer Placeholder 4">
            <a:extLst>
              <a:ext uri="{FF2B5EF4-FFF2-40B4-BE49-F238E27FC236}">
                <a16:creationId xmlns:a16="http://schemas.microsoft.com/office/drawing/2014/main" id="{32FC7755-7799-EF79-001A-C7B490A67F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FBC13B-F4D8-7C5B-D0D8-76D9F8543B63}"/>
              </a:ext>
            </a:extLst>
          </p:cNvPr>
          <p:cNvSpPr>
            <a:spLocks noGrp="1"/>
          </p:cNvSpPr>
          <p:nvPr>
            <p:ph type="sldNum" sz="quarter" idx="12"/>
          </p:nvPr>
        </p:nvSpPr>
        <p:spPr/>
        <p:txBody>
          <a:bodyPr/>
          <a:lstStyle/>
          <a:p>
            <a:fld id="{5AA626DA-B894-4382-9818-4EF451954E5A}" type="slidenum">
              <a:rPr lang="en-IN" smtClean="0"/>
              <a:t>‹#›</a:t>
            </a:fld>
            <a:endParaRPr lang="en-IN"/>
          </a:p>
        </p:txBody>
      </p:sp>
    </p:spTree>
    <p:extLst>
      <p:ext uri="{BB962C8B-B14F-4D97-AF65-F5344CB8AC3E}">
        <p14:creationId xmlns:p14="http://schemas.microsoft.com/office/powerpoint/2010/main" val="1278499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CCAFC-654B-C107-0F17-CB1F5B13925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EF35E8-3E6D-3A97-BC93-DA0BB058FD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6B2C9B-A2BF-EFCB-1C06-B639731EDC8D}"/>
              </a:ext>
            </a:extLst>
          </p:cNvPr>
          <p:cNvSpPr>
            <a:spLocks noGrp="1"/>
          </p:cNvSpPr>
          <p:nvPr>
            <p:ph type="dt" sz="half" idx="10"/>
          </p:nvPr>
        </p:nvSpPr>
        <p:spPr/>
        <p:txBody>
          <a:bodyPr/>
          <a:lstStyle/>
          <a:p>
            <a:fld id="{89155355-75DF-4FB0-BC87-B9698DDC4FAC}" type="datetimeFigureOut">
              <a:rPr lang="en-IN" smtClean="0"/>
              <a:t>25-11-2022</a:t>
            </a:fld>
            <a:endParaRPr lang="en-IN"/>
          </a:p>
        </p:txBody>
      </p:sp>
      <p:sp>
        <p:nvSpPr>
          <p:cNvPr id="5" name="Footer Placeholder 4">
            <a:extLst>
              <a:ext uri="{FF2B5EF4-FFF2-40B4-BE49-F238E27FC236}">
                <a16:creationId xmlns:a16="http://schemas.microsoft.com/office/drawing/2014/main" id="{52B19FDD-096D-8D01-662E-577EB35A6B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38FD20-D4EF-2510-8207-54ADFF5000F1}"/>
              </a:ext>
            </a:extLst>
          </p:cNvPr>
          <p:cNvSpPr>
            <a:spLocks noGrp="1"/>
          </p:cNvSpPr>
          <p:nvPr>
            <p:ph type="sldNum" sz="quarter" idx="12"/>
          </p:nvPr>
        </p:nvSpPr>
        <p:spPr/>
        <p:txBody>
          <a:bodyPr/>
          <a:lstStyle/>
          <a:p>
            <a:fld id="{5AA626DA-B894-4382-9818-4EF451954E5A}" type="slidenum">
              <a:rPr lang="en-IN" smtClean="0"/>
              <a:t>‹#›</a:t>
            </a:fld>
            <a:endParaRPr lang="en-IN"/>
          </a:p>
        </p:txBody>
      </p:sp>
    </p:spTree>
    <p:extLst>
      <p:ext uri="{BB962C8B-B14F-4D97-AF65-F5344CB8AC3E}">
        <p14:creationId xmlns:p14="http://schemas.microsoft.com/office/powerpoint/2010/main" val="1017029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F39749-A14F-A55A-F385-FED7140074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741AF3-3111-B082-5F2E-8C44234EBB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031EA2-1471-3A2E-A3F8-1AE3470880B1}"/>
              </a:ext>
            </a:extLst>
          </p:cNvPr>
          <p:cNvSpPr>
            <a:spLocks noGrp="1"/>
          </p:cNvSpPr>
          <p:nvPr>
            <p:ph type="dt" sz="half" idx="10"/>
          </p:nvPr>
        </p:nvSpPr>
        <p:spPr/>
        <p:txBody>
          <a:bodyPr/>
          <a:lstStyle/>
          <a:p>
            <a:fld id="{89155355-75DF-4FB0-BC87-B9698DDC4FAC}" type="datetimeFigureOut">
              <a:rPr lang="en-IN" smtClean="0"/>
              <a:t>25-11-2022</a:t>
            </a:fld>
            <a:endParaRPr lang="en-IN"/>
          </a:p>
        </p:txBody>
      </p:sp>
      <p:sp>
        <p:nvSpPr>
          <p:cNvPr id="5" name="Footer Placeholder 4">
            <a:extLst>
              <a:ext uri="{FF2B5EF4-FFF2-40B4-BE49-F238E27FC236}">
                <a16:creationId xmlns:a16="http://schemas.microsoft.com/office/drawing/2014/main" id="{37F7E0BB-0F6C-58F2-EB30-CC4C0FC1C6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092C37-78C0-0C83-B0AE-3530B91E5289}"/>
              </a:ext>
            </a:extLst>
          </p:cNvPr>
          <p:cNvSpPr>
            <a:spLocks noGrp="1"/>
          </p:cNvSpPr>
          <p:nvPr>
            <p:ph type="sldNum" sz="quarter" idx="12"/>
          </p:nvPr>
        </p:nvSpPr>
        <p:spPr/>
        <p:txBody>
          <a:bodyPr/>
          <a:lstStyle/>
          <a:p>
            <a:fld id="{5AA626DA-B894-4382-9818-4EF451954E5A}" type="slidenum">
              <a:rPr lang="en-IN" smtClean="0"/>
              <a:t>‹#›</a:t>
            </a:fld>
            <a:endParaRPr lang="en-IN"/>
          </a:p>
        </p:txBody>
      </p:sp>
    </p:spTree>
    <p:extLst>
      <p:ext uri="{BB962C8B-B14F-4D97-AF65-F5344CB8AC3E}">
        <p14:creationId xmlns:p14="http://schemas.microsoft.com/office/powerpoint/2010/main" val="1887445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C568A-1999-B24D-BAAE-2DB2414DFA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AB2994-812A-EEDB-68EE-8D43E09E17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83F083-DEEF-4220-AB69-244622B08E4F}"/>
              </a:ext>
            </a:extLst>
          </p:cNvPr>
          <p:cNvSpPr>
            <a:spLocks noGrp="1"/>
          </p:cNvSpPr>
          <p:nvPr>
            <p:ph type="dt" sz="half" idx="10"/>
          </p:nvPr>
        </p:nvSpPr>
        <p:spPr/>
        <p:txBody>
          <a:bodyPr/>
          <a:lstStyle/>
          <a:p>
            <a:fld id="{89155355-75DF-4FB0-BC87-B9698DDC4FAC}" type="datetimeFigureOut">
              <a:rPr lang="en-IN" smtClean="0"/>
              <a:t>25-11-2022</a:t>
            </a:fld>
            <a:endParaRPr lang="en-IN"/>
          </a:p>
        </p:txBody>
      </p:sp>
      <p:sp>
        <p:nvSpPr>
          <p:cNvPr id="5" name="Footer Placeholder 4">
            <a:extLst>
              <a:ext uri="{FF2B5EF4-FFF2-40B4-BE49-F238E27FC236}">
                <a16:creationId xmlns:a16="http://schemas.microsoft.com/office/drawing/2014/main" id="{E1995AB5-FE65-9B7C-9E84-A5909714FE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F9A9DA-82BF-F26C-A843-2ED0CFACD0C4}"/>
              </a:ext>
            </a:extLst>
          </p:cNvPr>
          <p:cNvSpPr>
            <a:spLocks noGrp="1"/>
          </p:cNvSpPr>
          <p:nvPr>
            <p:ph type="sldNum" sz="quarter" idx="12"/>
          </p:nvPr>
        </p:nvSpPr>
        <p:spPr/>
        <p:txBody>
          <a:bodyPr/>
          <a:lstStyle/>
          <a:p>
            <a:fld id="{5AA626DA-B894-4382-9818-4EF451954E5A}" type="slidenum">
              <a:rPr lang="en-IN" smtClean="0"/>
              <a:t>‹#›</a:t>
            </a:fld>
            <a:endParaRPr lang="en-IN"/>
          </a:p>
        </p:txBody>
      </p:sp>
    </p:spTree>
    <p:extLst>
      <p:ext uri="{BB962C8B-B14F-4D97-AF65-F5344CB8AC3E}">
        <p14:creationId xmlns:p14="http://schemas.microsoft.com/office/powerpoint/2010/main" val="301125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06408-ED8D-A22A-AE23-2A2726CD12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06C38D0-FB1B-1AEB-4D65-B4414DFD3A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C13F28-DC7E-BFB0-6381-514F57000916}"/>
              </a:ext>
            </a:extLst>
          </p:cNvPr>
          <p:cNvSpPr>
            <a:spLocks noGrp="1"/>
          </p:cNvSpPr>
          <p:nvPr>
            <p:ph type="dt" sz="half" idx="10"/>
          </p:nvPr>
        </p:nvSpPr>
        <p:spPr/>
        <p:txBody>
          <a:bodyPr/>
          <a:lstStyle/>
          <a:p>
            <a:fld id="{89155355-75DF-4FB0-BC87-B9698DDC4FAC}" type="datetimeFigureOut">
              <a:rPr lang="en-IN" smtClean="0"/>
              <a:t>25-11-2022</a:t>
            </a:fld>
            <a:endParaRPr lang="en-IN"/>
          </a:p>
        </p:txBody>
      </p:sp>
      <p:sp>
        <p:nvSpPr>
          <p:cNvPr id="5" name="Footer Placeholder 4">
            <a:extLst>
              <a:ext uri="{FF2B5EF4-FFF2-40B4-BE49-F238E27FC236}">
                <a16:creationId xmlns:a16="http://schemas.microsoft.com/office/drawing/2014/main" id="{FBBE2763-4436-3BF5-39C4-E81C4B3B62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4BB552-F21C-2B81-FE2B-E0883C542562}"/>
              </a:ext>
            </a:extLst>
          </p:cNvPr>
          <p:cNvSpPr>
            <a:spLocks noGrp="1"/>
          </p:cNvSpPr>
          <p:nvPr>
            <p:ph type="sldNum" sz="quarter" idx="12"/>
          </p:nvPr>
        </p:nvSpPr>
        <p:spPr/>
        <p:txBody>
          <a:bodyPr/>
          <a:lstStyle/>
          <a:p>
            <a:fld id="{5AA626DA-B894-4382-9818-4EF451954E5A}" type="slidenum">
              <a:rPr lang="en-IN" smtClean="0"/>
              <a:t>‹#›</a:t>
            </a:fld>
            <a:endParaRPr lang="en-IN"/>
          </a:p>
        </p:txBody>
      </p:sp>
    </p:spTree>
    <p:extLst>
      <p:ext uri="{BB962C8B-B14F-4D97-AF65-F5344CB8AC3E}">
        <p14:creationId xmlns:p14="http://schemas.microsoft.com/office/powerpoint/2010/main" val="219195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B700B-F6BF-31D2-B8A5-9E37E370D7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EA9BDD-D520-3FB0-C6C9-747FBF07F1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984B7F-D528-FDE4-1A41-960F2A09FD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78D3BF9-77CE-71C7-FF78-B9F33D82A3DE}"/>
              </a:ext>
            </a:extLst>
          </p:cNvPr>
          <p:cNvSpPr>
            <a:spLocks noGrp="1"/>
          </p:cNvSpPr>
          <p:nvPr>
            <p:ph type="dt" sz="half" idx="10"/>
          </p:nvPr>
        </p:nvSpPr>
        <p:spPr/>
        <p:txBody>
          <a:bodyPr/>
          <a:lstStyle/>
          <a:p>
            <a:fld id="{89155355-75DF-4FB0-BC87-B9698DDC4FAC}" type="datetimeFigureOut">
              <a:rPr lang="en-IN" smtClean="0"/>
              <a:t>25-11-2022</a:t>
            </a:fld>
            <a:endParaRPr lang="en-IN"/>
          </a:p>
        </p:txBody>
      </p:sp>
      <p:sp>
        <p:nvSpPr>
          <p:cNvPr id="6" name="Footer Placeholder 5">
            <a:extLst>
              <a:ext uri="{FF2B5EF4-FFF2-40B4-BE49-F238E27FC236}">
                <a16:creationId xmlns:a16="http://schemas.microsoft.com/office/drawing/2014/main" id="{8D9447E6-7E94-17F5-5E51-085EE3E64B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336899-257A-A85D-77F1-CBE6E6620489}"/>
              </a:ext>
            </a:extLst>
          </p:cNvPr>
          <p:cNvSpPr>
            <a:spLocks noGrp="1"/>
          </p:cNvSpPr>
          <p:nvPr>
            <p:ph type="sldNum" sz="quarter" idx="12"/>
          </p:nvPr>
        </p:nvSpPr>
        <p:spPr/>
        <p:txBody>
          <a:bodyPr/>
          <a:lstStyle/>
          <a:p>
            <a:fld id="{5AA626DA-B894-4382-9818-4EF451954E5A}" type="slidenum">
              <a:rPr lang="en-IN" smtClean="0"/>
              <a:t>‹#›</a:t>
            </a:fld>
            <a:endParaRPr lang="en-IN"/>
          </a:p>
        </p:txBody>
      </p:sp>
    </p:spTree>
    <p:extLst>
      <p:ext uri="{BB962C8B-B14F-4D97-AF65-F5344CB8AC3E}">
        <p14:creationId xmlns:p14="http://schemas.microsoft.com/office/powerpoint/2010/main" val="192328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B3BF6-20D6-2759-C75C-1648374DC6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F8FF99-98BF-DE66-D27F-BBE78FAFEA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90CD15-1D77-D21A-67DB-1DB8AF94AD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6F7B0C8-BDF3-70E0-C69F-502A0A184F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F22E0D-E796-48D7-8A19-DC0BB88C2D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692E7E0-B39F-DFF5-43D5-B019CED6E31C}"/>
              </a:ext>
            </a:extLst>
          </p:cNvPr>
          <p:cNvSpPr>
            <a:spLocks noGrp="1"/>
          </p:cNvSpPr>
          <p:nvPr>
            <p:ph type="dt" sz="half" idx="10"/>
          </p:nvPr>
        </p:nvSpPr>
        <p:spPr/>
        <p:txBody>
          <a:bodyPr/>
          <a:lstStyle/>
          <a:p>
            <a:fld id="{89155355-75DF-4FB0-BC87-B9698DDC4FAC}" type="datetimeFigureOut">
              <a:rPr lang="en-IN" smtClean="0"/>
              <a:t>25-11-2022</a:t>
            </a:fld>
            <a:endParaRPr lang="en-IN"/>
          </a:p>
        </p:txBody>
      </p:sp>
      <p:sp>
        <p:nvSpPr>
          <p:cNvPr id="8" name="Footer Placeholder 7">
            <a:extLst>
              <a:ext uri="{FF2B5EF4-FFF2-40B4-BE49-F238E27FC236}">
                <a16:creationId xmlns:a16="http://schemas.microsoft.com/office/drawing/2014/main" id="{726D4EFB-CBCC-64FD-207C-B050DD44C8B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5D677F5-F0FD-D291-0EC4-0A85F1ED5A86}"/>
              </a:ext>
            </a:extLst>
          </p:cNvPr>
          <p:cNvSpPr>
            <a:spLocks noGrp="1"/>
          </p:cNvSpPr>
          <p:nvPr>
            <p:ph type="sldNum" sz="quarter" idx="12"/>
          </p:nvPr>
        </p:nvSpPr>
        <p:spPr/>
        <p:txBody>
          <a:bodyPr/>
          <a:lstStyle/>
          <a:p>
            <a:fld id="{5AA626DA-B894-4382-9818-4EF451954E5A}" type="slidenum">
              <a:rPr lang="en-IN" smtClean="0"/>
              <a:t>‹#›</a:t>
            </a:fld>
            <a:endParaRPr lang="en-IN"/>
          </a:p>
        </p:txBody>
      </p:sp>
    </p:spTree>
    <p:extLst>
      <p:ext uri="{BB962C8B-B14F-4D97-AF65-F5344CB8AC3E}">
        <p14:creationId xmlns:p14="http://schemas.microsoft.com/office/powerpoint/2010/main" val="556850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B1FC0-242F-73EB-797A-1A8987E126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8B31FB-B026-002A-4647-B8B932B9E43B}"/>
              </a:ext>
            </a:extLst>
          </p:cNvPr>
          <p:cNvSpPr>
            <a:spLocks noGrp="1"/>
          </p:cNvSpPr>
          <p:nvPr>
            <p:ph type="dt" sz="half" idx="10"/>
          </p:nvPr>
        </p:nvSpPr>
        <p:spPr/>
        <p:txBody>
          <a:bodyPr/>
          <a:lstStyle/>
          <a:p>
            <a:fld id="{89155355-75DF-4FB0-BC87-B9698DDC4FAC}" type="datetimeFigureOut">
              <a:rPr lang="en-IN" smtClean="0"/>
              <a:t>25-11-2022</a:t>
            </a:fld>
            <a:endParaRPr lang="en-IN"/>
          </a:p>
        </p:txBody>
      </p:sp>
      <p:sp>
        <p:nvSpPr>
          <p:cNvPr id="4" name="Footer Placeholder 3">
            <a:extLst>
              <a:ext uri="{FF2B5EF4-FFF2-40B4-BE49-F238E27FC236}">
                <a16:creationId xmlns:a16="http://schemas.microsoft.com/office/drawing/2014/main" id="{8ED69B21-2871-89F4-F86C-4116A6AEDEB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3BF910E-9AE2-E5D3-91FD-A4A0ADEFE585}"/>
              </a:ext>
            </a:extLst>
          </p:cNvPr>
          <p:cNvSpPr>
            <a:spLocks noGrp="1"/>
          </p:cNvSpPr>
          <p:nvPr>
            <p:ph type="sldNum" sz="quarter" idx="12"/>
          </p:nvPr>
        </p:nvSpPr>
        <p:spPr/>
        <p:txBody>
          <a:bodyPr/>
          <a:lstStyle/>
          <a:p>
            <a:fld id="{5AA626DA-B894-4382-9818-4EF451954E5A}" type="slidenum">
              <a:rPr lang="en-IN" smtClean="0"/>
              <a:t>‹#›</a:t>
            </a:fld>
            <a:endParaRPr lang="en-IN"/>
          </a:p>
        </p:txBody>
      </p:sp>
    </p:spTree>
    <p:extLst>
      <p:ext uri="{BB962C8B-B14F-4D97-AF65-F5344CB8AC3E}">
        <p14:creationId xmlns:p14="http://schemas.microsoft.com/office/powerpoint/2010/main" val="1400429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089109-6070-669F-001F-EA20B26B4D8B}"/>
              </a:ext>
            </a:extLst>
          </p:cNvPr>
          <p:cNvSpPr>
            <a:spLocks noGrp="1"/>
          </p:cNvSpPr>
          <p:nvPr>
            <p:ph type="dt" sz="half" idx="10"/>
          </p:nvPr>
        </p:nvSpPr>
        <p:spPr/>
        <p:txBody>
          <a:bodyPr/>
          <a:lstStyle/>
          <a:p>
            <a:fld id="{89155355-75DF-4FB0-BC87-B9698DDC4FAC}" type="datetimeFigureOut">
              <a:rPr lang="en-IN" smtClean="0"/>
              <a:t>25-11-2022</a:t>
            </a:fld>
            <a:endParaRPr lang="en-IN"/>
          </a:p>
        </p:txBody>
      </p:sp>
      <p:sp>
        <p:nvSpPr>
          <p:cNvPr id="3" name="Footer Placeholder 2">
            <a:extLst>
              <a:ext uri="{FF2B5EF4-FFF2-40B4-BE49-F238E27FC236}">
                <a16:creationId xmlns:a16="http://schemas.microsoft.com/office/drawing/2014/main" id="{DE6BA088-27F1-6854-76B0-4009ACAA5E4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4EE6AB5-E083-B887-F329-980CB1FB9DFF}"/>
              </a:ext>
            </a:extLst>
          </p:cNvPr>
          <p:cNvSpPr>
            <a:spLocks noGrp="1"/>
          </p:cNvSpPr>
          <p:nvPr>
            <p:ph type="sldNum" sz="quarter" idx="12"/>
          </p:nvPr>
        </p:nvSpPr>
        <p:spPr/>
        <p:txBody>
          <a:bodyPr/>
          <a:lstStyle/>
          <a:p>
            <a:fld id="{5AA626DA-B894-4382-9818-4EF451954E5A}" type="slidenum">
              <a:rPr lang="en-IN" smtClean="0"/>
              <a:t>‹#›</a:t>
            </a:fld>
            <a:endParaRPr lang="en-IN"/>
          </a:p>
        </p:txBody>
      </p:sp>
    </p:spTree>
    <p:extLst>
      <p:ext uri="{BB962C8B-B14F-4D97-AF65-F5344CB8AC3E}">
        <p14:creationId xmlns:p14="http://schemas.microsoft.com/office/powerpoint/2010/main" val="1407402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6E8D4-C6A1-CDD4-8DE8-A6DA747776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F36950-951B-6897-179B-B9E1BF4424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934A93-3E6F-EF42-6BDA-AE2149C843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8A5E6F-53C9-167F-296C-A8066DC7168B}"/>
              </a:ext>
            </a:extLst>
          </p:cNvPr>
          <p:cNvSpPr>
            <a:spLocks noGrp="1"/>
          </p:cNvSpPr>
          <p:nvPr>
            <p:ph type="dt" sz="half" idx="10"/>
          </p:nvPr>
        </p:nvSpPr>
        <p:spPr/>
        <p:txBody>
          <a:bodyPr/>
          <a:lstStyle/>
          <a:p>
            <a:fld id="{89155355-75DF-4FB0-BC87-B9698DDC4FAC}" type="datetimeFigureOut">
              <a:rPr lang="en-IN" smtClean="0"/>
              <a:t>25-11-2022</a:t>
            </a:fld>
            <a:endParaRPr lang="en-IN"/>
          </a:p>
        </p:txBody>
      </p:sp>
      <p:sp>
        <p:nvSpPr>
          <p:cNvPr id="6" name="Footer Placeholder 5">
            <a:extLst>
              <a:ext uri="{FF2B5EF4-FFF2-40B4-BE49-F238E27FC236}">
                <a16:creationId xmlns:a16="http://schemas.microsoft.com/office/drawing/2014/main" id="{034A14AE-30B6-8138-D323-D64E61A012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760317-D744-B24E-95F1-9053C0D1339B}"/>
              </a:ext>
            </a:extLst>
          </p:cNvPr>
          <p:cNvSpPr>
            <a:spLocks noGrp="1"/>
          </p:cNvSpPr>
          <p:nvPr>
            <p:ph type="sldNum" sz="quarter" idx="12"/>
          </p:nvPr>
        </p:nvSpPr>
        <p:spPr/>
        <p:txBody>
          <a:bodyPr/>
          <a:lstStyle/>
          <a:p>
            <a:fld id="{5AA626DA-B894-4382-9818-4EF451954E5A}" type="slidenum">
              <a:rPr lang="en-IN" smtClean="0"/>
              <a:t>‹#›</a:t>
            </a:fld>
            <a:endParaRPr lang="en-IN"/>
          </a:p>
        </p:txBody>
      </p:sp>
    </p:spTree>
    <p:extLst>
      <p:ext uri="{BB962C8B-B14F-4D97-AF65-F5344CB8AC3E}">
        <p14:creationId xmlns:p14="http://schemas.microsoft.com/office/powerpoint/2010/main" val="3989303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7A3CA-5F5D-7DCB-F587-19481ACACC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52AAEA4-326E-B33F-83A4-BEEBB31B65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2225ED0-CC19-0C5A-6785-1B2ED5EF3C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6D0367-3A97-225B-6244-D2406F25C683}"/>
              </a:ext>
            </a:extLst>
          </p:cNvPr>
          <p:cNvSpPr>
            <a:spLocks noGrp="1"/>
          </p:cNvSpPr>
          <p:nvPr>
            <p:ph type="dt" sz="half" idx="10"/>
          </p:nvPr>
        </p:nvSpPr>
        <p:spPr/>
        <p:txBody>
          <a:bodyPr/>
          <a:lstStyle/>
          <a:p>
            <a:fld id="{89155355-75DF-4FB0-BC87-B9698DDC4FAC}" type="datetimeFigureOut">
              <a:rPr lang="en-IN" smtClean="0"/>
              <a:t>25-11-2022</a:t>
            </a:fld>
            <a:endParaRPr lang="en-IN"/>
          </a:p>
        </p:txBody>
      </p:sp>
      <p:sp>
        <p:nvSpPr>
          <p:cNvPr id="6" name="Footer Placeholder 5">
            <a:extLst>
              <a:ext uri="{FF2B5EF4-FFF2-40B4-BE49-F238E27FC236}">
                <a16:creationId xmlns:a16="http://schemas.microsoft.com/office/drawing/2014/main" id="{395CDB64-AA24-C241-4DCF-EBA58BF738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D560D2-9712-DAAD-EA66-461354280C70}"/>
              </a:ext>
            </a:extLst>
          </p:cNvPr>
          <p:cNvSpPr>
            <a:spLocks noGrp="1"/>
          </p:cNvSpPr>
          <p:nvPr>
            <p:ph type="sldNum" sz="quarter" idx="12"/>
          </p:nvPr>
        </p:nvSpPr>
        <p:spPr/>
        <p:txBody>
          <a:bodyPr/>
          <a:lstStyle/>
          <a:p>
            <a:fld id="{5AA626DA-B894-4382-9818-4EF451954E5A}" type="slidenum">
              <a:rPr lang="en-IN" smtClean="0"/>
              <a:t>‹#›</a:t>
            </a:fld>
            <a:endParaRPr lang="en-IN"/>
          </a:p>
        </p:txBody>
      </p:sp>
    </p:spTree>
    <p:extLst>
      <p:ext uri="{BB962C8B-B14F-4D97-AF65-F5344CB8AC3E}">
        <p14:creationId xmlns:p14="http://schemas.microsoft.com/office/powerpoint/2010/main" val="412263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FDB920-0A22-5F77-6034-DB87BA754D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88794C-CE5A-B32A-EA9F-70A3F275D8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BE2355-FC4F-DCC2-8AC2-D60C7390A2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155355-75DF-4FB0-BC87-B9698DDC4FAC}" type="datetimeFigureOut">
              <a:rPr lang="en-IN" smtClean="0"/>
              <a:t>25-11-2022</a:t>
            </a:fld>
            <a:endParaRPr lang="en-IN"/>
          </a:p>
        </p:txBody>
      </p:sp>
      <p:sp>
        <p:nvSpPr>
          <p:cNvPr id="5" name="Footer Placeholder 4">
            <a:extLst>
              <a:ext uri="{FF2B5EF4-FFF2-40B4-BE49-F238E27FC236}">
                <a16:creationId xmlns:a16="http://schemas.microsoft.com/office/drawing/2014/main" id="{7D459349-DA81-4D37-902F-7B42E8903B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B7AB3B3-C107-E2F6-F660-2A1F6CF158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A626DA-B894-4382-9818-4EF451954E5A}" type="slidenum">
              <a:rPr lang="en-IN" smtClean="0"/>
              <a:t>‹#›</a:t>
            </a:fld>
            <a:endParaRPr lang="en-IN"/>
          </a:p>
        </p:txBody>
      </p:sp>
    </p:spTree>
    <p:extLst>
      <p:ext uri="{BB962C8B-B14F-4D97-AF65-F5344CB8AC3E}">
        <p14:creationId xmlns:p14="http://schemas.microsoft.com/office/powerpoint/2010/main" val="1420422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3000"/>
            <a:lum/>
          </a:blip>
          <a:srcRect/>
          <a:stretch>
            <a:fillRect l="-1000" r="-1000"/>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F52283A-0767-39C4-DC15-3AB7B72A787B}"/>
              </a:ext>
            </a:extLst>
          </p:cNvPr>
          <p:cNvSpPr txBox="1"/>
          <p:nvPr/>
        </p:nvSpPr>
        <p:spPr>
          <a:xfrm>
            <a:off x="2801749" y="5778572"/>
            <a:ext cx="6588501" cy="553998"/>
          </a:xfrm>
          <a:prstGeom prst="rect">
            <a:avLst/>
          </a:prstGeom>
          <a:noFill/>
        </p:spPr>
        <p:txBody>
          <a:bodyPr wrap="square" rtlCol="0">
            <a:spAutoFit/>
          </a:bodyPr>
          <a:lstStyle/>
          <a:p>
            <a:pPr algn="ctr"/>
            <a:r>
              <a:rPr lang="en-IN" sz="1600" dirty="0">
                <a:solidFill>
                  <a:srgbClr val="92D050"/>
                </a:solidFill>
                <a:latin typeface="Euclid Circular A" panose="020B0504000000000000" pitchFamily="34" charset="0"/>
                <a:ea typeface="Euclid Circular A" panose="020B0504000000000000" pitchFamily="34" charset="0"/>
              </a:rPr>
              <a:t>Prepared &amp; Presented by </a:t>
            </a:r>
            <a:r>
              <a:rPr lang="en-IN" sz="1600" b="1" dirty="0">
                <a:solidFill>
                  <a:schemeClr val="bg1"/>
                </a:solidFill>
                <a:latin typeface="Euclid Circular A" panose="020B0504000000000000" pitchFamily="34" charset="0"/>
                <a:ea typeface="Euclid Circular A" panose="020B0504000000000000" pitchFamily="34" charset="0"/>
              </a:rPr>
              <a:t>Sultan Mamud </a:t>
            </a:r>
            <a:r>
              <a:rPr lang="en-IN" sz="1600" dirty="0">
                <a:solidFill>
                  <a:schemeClr val="accent6">
                    <a:lumMod val="60000"/>
                    <a:lumOff val="40000"/>
                  </a:schemeClr>
                </a:solidFill>
                <a:latin typeface="Euclid Circular A" panose="020B0504000000000000" pitchFamily="34" charset="0"/>
                <a:ea typeface="Euclid Circular A" panose="020B0504000000000000" pitchFamily="34" charset="0"/>
              </a:rPr>
              <a:t>and</a:t>
            </a:r>
            <a:r>
              <a:rPr lang="en-IN" sz="1600" b="1" dirty="0">
                <a:solidFill>
                  <a:schemeClr val="bg1"/>
                </a:solidFill>
                <a:latin typeface="Euclid Circular A" panose="020B0504000000000000" pitchFamily="34" charset="0"/>
                <a:ea typeface="Euclid Circular A" panose="020B0504000000000000" pitchFamily="34" charset="0"/>
              </a:rPr>
              <a:t> Firoj Hassan </a:t>
            </a:r>
          </a:p>
          <a:p>
            <a:pPr algn="ctr"/>
            <a:r>
              <a:rPr lang="en-IN" sz="1400" dirty="0">
                <a:solidFill>
                  <a:srgbClr val="92D050"/>
                </a:solidFill>
                <a:latin typeface="Euclid Circular A" panose="020B0504000000000000" pitchFamily="34" charset="0"/>
                <a:ea typeface="Euclid Circular A" panose="020B0504000000000000" pitchFamily="34" charset="0"/>
              </a:rPr>
              <a:t>Under the guidance of </a:t>
            </a:r>
            <a:r>
              <a:rPr lang="en-IN" sz="1400" b="1" dirty="0">
                <a:solidFill>
                  <a:schemeClr val="bg1"/>
                </a:solidFill>
                <a:latin typeface="Euclid Circular A" panose="020B0504000000000000" pitchFamily="34" charset="0"/>
                <a:ea typeface="Euclid Circular A" panose="020B0504000000000000" pitchFamily="34" charset="0"/>
              </a:rPr>
              <a:t>DBS Sir</a:t>
            </a:r>
          </a:p>
        </p:txBody>
      </p:sp>
      <p:sp>
        <p:nvSpPr>
          <p:cNvPr id="7" name="TextBox 6">
            <a:extLst>
              <a:ext uri="{FF2B5EF4-FFF2-40B4-BE49-F238E27FC236}">
                <a16:creationId xmlns:a16="http://schemas.microsoft.com/office/drawing/2014/main" id="{7094C1FC-8A50-D498-E99C-16A2BD733759}"/>
              </a:ext>
            </a:extLst>
          </p:cNvPr>
          <p:cNvSpPr txBox="1"/>
          <p:nvPr/>
        </p:nvSpPr>
        <p:spPr>
          <a:xfrm>
            <a:off x="4377016" y="6332570"/>
            <a:ext cx="3437965" cy="276999"/>
          </a:xfrm>
          <a:prstGeom prst="rect">
            <a:avLst/>
          </a:prstGeom>
          <a:noFill/>
        </p:spPr>
        <p:txBody>
          <a:bodyPr wrap="square" rtlCol="0">
            <a:spAutoFit/>
          </a:bodyPr>
          <a:lstStyle/>
          <a:p>
            <a:r>
              <a:rPr lang="en-IN" sz="1200" dirty="0">
                <a:solidFill>
                  <a:schemeClr val="bg1"/>
                </a:solidFill>
                <a:latin typeface="Euclid Circular A" panose="020B0504000000000000" pitchFamily="34" charset="0"/>
                <a:ea typeface="Euclid Circular A" panose="020B0504000000000000" pitchFamily="34" charset="0"/>
              </a:rPr>
              <a:t>MCA 3</a:t>
            </a:r>
            <a:r>
              <a:rPr lang="en-IN" sz="1200" baseline="30000" dirty="0">
                <a:solidFill>
                  <a:schemeClr val="bg1"/>
                </a:solidFill>
                <a:latin typeface="Euclid Circular A" panose="020B0504000000000000" pitchFamily="34" charset="0"/>
                <a:ea typeface="Euclid Circular A" panose="020B0504000000000000" pitchFamily="34" charset="0"/>
              </a:rPr>
              <a:t>rd</a:t>
            </a:r>
            <a:r>
              <a:rPr lang="en-IN" sz="1200" dirty="0">
                <a:solidFill>
                  <a:schemeClr val="bg1"/>
                </a:solidFill>
                <a:latin typeface="Euclid Circular A" panose="020B0504000000000000" pitchFamily="34" charset="0"/>
                <a:ea typeface="Euclid Circular A" panose="020B0504000000000000" pitchFamily="34" charset="0"/>
              </a:rPr>
              <a:t> SEM 2021-23, University of Calcutta</a:t>
            </a:r>
          </a:p>
        </p:txBody>
      </p:sp>
      <p:sp>
        <p:nvSpPr>
          <p:cNvPr id="3" name="TextBox 2">
            <a:extLst>
              <a:ext uri="{FF2B5EF4-FFF2-40B4-BE49-F238E27FC236}">
                <a16:creationId xmlns:a16="http://schemas.microsoft.com/office/drawing/2014/main" id="{F031401C-3834-04E1-88B9-18D5365A6F1E}"/>
              </a:ext>
            </a:extLst>
          </p:cNvPr>
          <p:cNvSpPr txBox="1"/>
          <p:nvPr/>
        </p:nvSpPr>
        <p:spPr>
          <a:xfrm>
            <a:off x="451036" y="159566"/>
            <a:ext cx="8659907" cy="3600986"/>
          </a:xfrm>
          <a:prstGeom prst="rect">
            <a:avLst/>
          </a:prstGeom>
          <a:noFill/>
        </p:spPr>
        <p:txBody>
          <a:bodyPr wrap="square">
            <a:spAutoFit/>
          </a:bodyPr>
          <a:lstStyle/>
          <a:p>
            <a:r>
              <a:rPr lang="en-IN" sz="6000" b="1" dirty="0">
                <a:solidFill>
                  <a:schemeClr val="bg1"/>
                </a:solidFill>
                <a:latin typeface="Euclid Circular A" panose="020B0504000000000000" pitchFamily="34" charset="0"/>
                <a:ea typeface="Euclid Circular A" panose="020B0504000000000000" pitchFamily="34" charset="0"/>
              </a:rPr>
              <a:t>Community Detection </a:t>
            </a:r>
          </a:p>
          <a:p>
            <a:r>
              <a:rPr lang="en-IN" sz="6000" b="1" dirty="0">
                <a:solidFill>
                  <a:schemeClr val="bg1"/>
                </a:solidFill>
                <a:latin typeface="Euclid Circular A" panose="020B0504000000000000" pitchFamily="34" charset="0"/>
                <a:ea typeface="Euclid Circular A" panose="020B0504000000000000" pitchFamily="34" charset="0"/>
              </a:rPr>
              <a:t>in</a:t>
            </a:r>
            <a:r>
              <a:rPr lang="en-IN" sz="6000" b="1" dirty="0">
                <a:solidFill>
                  <a:schemeClr val="tx1">
                    <a:lumMod val="65000"/>
                    <a:lumOff val="35000"/>
                  </a:schemeClr>
                </a:solidFill>
                <a:latin typeface="Euclid Circular A" panose="020B0504000000000000" pitchFamily="34" charset="0"/>
                <a:ea typeface="Euclid Circular A" panose="020B0504000000000000" pitchFamily="34" charset="0"/>
              </a:rPr>
              <a:t> </a:t>
            </a:r>
            <a:endParaRPr lang="en-IN" sz="6600" b="1" dirty="0">
              <a:solidFill>
                <a:schemeClr val="tx1">
                  <a:lumMod val="65000"/>
                  <a:lumOff val="35000"/>
                </a:schemeClr>
              </a:solidFill>
              <a:latin typeface="Euclid Circular A" panose="020B0504000000000000" pitchFamily="34" charset="0"/>
              <a:ea typeface="Euclid Circular A" panose="020B0504000000000000" pitchFamily="34" charset="0"/>
            </a:endParaRPr>
          </a:p>
          <a:p>
            <a:r>
              <a:rPr lang="en-IN" sz="5400" b="1" dirty="0">
                <a:solidFill>
                  <a:srgbClr val="92D050"/>
                </a:solidFill>
                <a:latin typeface="Euclid Circular A" panose="020B0504000000000000" pitchFamily="34" charset="0"/>
                <a:ea typeface="Euclid Circular A" panose="020B0504000000000000" pitchFamily="34" charset="0"/>
              </a:rPr>
              <a:t>Biological </a:t>
            </a:r>
          </a:p>
          <a:p>
            <a:r>
              <a:rPr lang="en-IN" sz="5400" b="1" dirty="0">
                <a:solidFill>
                  <a:srgbClr val="92D050"/>
                </a:solidFill>
                <a:latin typeface="Euclid Circular A" panose="020B0504000000000000" pitchFamily="34" charset="0"/>
                <a:ea typeface="Euclid Circular A" panose="020B0504000000000000" pitchFamily="34" charset="0"/>
              </a:rPr>
              <a:t>Networks</a:t>
            </a:r>
          </a:p>
        </p:txBody>
      </p:sp>
    </p:spTree>
    <p:extLst>
      <p:ext uri="{BB962C8B-B14F-4D97-AF65-F5344CB8AC3E}">
        <p14:creationId xmlns:p14="http://schemas.microsoft.com/office/powerpoint/2010/main" val="4124947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3EE3C15-351E-8F49-49C3-BEEAFC1B9B2E}"/>
              </a:ext>
            </a:extLst>
          </p:cNvPr>
          <p:cNvCxnSpPr>
            <a:cxnSpLocks/>
          </p:cNvCxnSpPr>
          <p:nvPr/>
        </p:nvCxnSpPr>
        <p:spPr>
          <a:xfrm>
            <a:off x="461683" y="808891"/>
            <a:ext cx="10950388"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5" name="TextBox 4">
            <a:extLst>
              <a:ext uri="{FF2B5EF4-FFF2-40B4-BE49-F238E27FC236}">
                <a16:creationId xmlns:a16="http://schemas.microsoft.com/office/drawing/2014/main" id="{5F8C98F7-EA89-317E-4705-3B2EF491FB25}"/>
              </a:ext>
            </a:extLst>
          </p:cNvPr>
          <p:cNvSpPr txBox="1"/>
          <p:nvPr/>
        </p:nvSpPr>
        <p:spPr>
          <a:xfrm>
            <a:off x="372036" y="239314"/>
            <a:ext cx="5992906" cy="461665"/>
          </a:xfrm>
          <a:prstGeom prst="rect">
            <a:avLst/>
          </a:prstGeom>
          <a:noFill/>
        </p:spPr>
        <p:txBody>
          <a:bodyPr wrap="square" rtlCol="0">
            <a:spAutoFit/>
          </a:bodyPr>
          <a:lstStyle/>
          <a:p>
            <a:r>
              <a:rPr lang="en-IN" sz="2400" b="1" dirty="0">
                <a:solidFill>
                  <a:schemeClr val="tx1">
                    <a:lumMod val="65000"/>
                    <a:lumOff val="35000"/>
                  </a:schemeClr>
                </a:solidFill>
                <a:latin typeface="Euclid Circular A" panose="020B0504000000000000" pitchFamily="34" charset="0"/>
                <a:ea typeface="Euclid Circular A" panose="020B0504000000000000" pitchFamily="34" charset="0"/>
              </a:rPr>
              <a:t>Background:</a:t>
            </a:r>
          </a:p>
        </p:txBody>
      </p:sp>
      <p:sp>
        <p:nvSpPr>
          <p:cNvPr id="7" name="TextBox 6">
            <a:extLst>
              <a:ext uri="{FF2B5EF4-FFF2-40B4-BE49-F238E27FC236}">
                <a16:creationId xmlns:a16="http://schemas.microsoft.com/office/drawing/2014/main" id="{66A3DCD5-4F21-3235-B6DB-F08D8FB44326}"/>
              </a:ext>
            </a:extLst>
          </p:cNvPr>
          <p:cNvSpPr txBox="1"/>
          <p:nvPr/>
        </p:nvSpPr>
        <p:spPr>
          <a:xfrm>
            <a:off x="372036" y="1054731"/>
            <a:ext cx="11161058" cy="2800767"/>
          </a:xfrm>
          <a:prstGeom prst="rect">
            <a:avLst/>
          </a:prstGeom>
          <a:noFill/>
        </p:spPr>
        <p:txBody>
          <a:bodyPr wrap="square">
            <a:spAutoFit/>
          </a:bodyPr>
          <a:lstStyle/>
          <a:p>
            <a:pPr marL="285750" indent="-285750">
              <a:buFont typeface="Wingdings" panose="05000000000000000000" pitchFamily="2" charset="2"/>
              <a:buChar char="q"/>
            </a:pPr>
            <a:r>
              <a:rPr lang="en-US" sz="1600" dirty="0">
                <a:latin typeface="Euclid Circular A" panose="020B0504000000000000" pitchFamily="34" charset="0"/>
                <a:ea typeface="Euclid Circular A" panose="020B0504000000000000" pitchFamily="34" charset="0"/>
                <a:cs typeface="Times New Roman" panose="02020603050405020304" pitchFamily="18" charset="0"/>
              </a:rPr>
              <a:t>Community detection algorithms are fundamental tools to uncover important features in networks. </a:t>
            </a:r>
          </a:p>
          <a:p>
            <a:pPr marL="285750" indent="-285750">
              <a:buFont typeface="Wingdings" panose="05000000000000000000" pitchFamily="2" charset="2"/>
              <a:buChar char="q"/>
            </a:pPr>
            <a:endParaRPr lang="en-US" sz="1600" dirty="0">
              <a:latin typeface="Euclid Circular A" panose="020B0504000000000000" pitchFamily="34" charset="0"/>
              <a:ea typeface="Euclid Circular A" panose="020B0504000000000000" pitchFamily="34" charset="0"/>
              <a:cs typeface="Times New Roman" panose="02020603050405020304" pitchFamily="18" charset="0"/>
            </a:endParaRPr>
          </a:p>
          <a:p>
            <a:pPr marL="285750" indent="-285750">
              <a:buFont typeface="Wingdings" panose="05000000000000000000" pitchFamily="2" charset="2"/>
              <a:buChar char="q"/>
            </a:pPr>
            <a:r>
              <a:rPr lang="en-US" sz="1600" dirty="0">
                <a:latin typeface="Euclid Circular A" panose="020B0504000000000000" pitchFamily="34" charset="0"/>
                <a:ea typeface="Euclid Circular A" panose="020B0504000000000000" pitchFamily="34" charset="0"/>
                <a:cs typeface="Times New Roman" panose="02020603050405020304" pitchFamily="18" charset="0"/>
              </a:rPr>
              <a:t>There are several studies focused on social networks but only a few deal with biological networks. </a:t>
            </a:r>
          </a:p>
          <a:p>
            <a:pPr marL="285750" indent="-285750">
              <a:buFont typeface="Wingdings" panose="05000000000000000000" pitchFamily="2" charset="2"/>
              <a:buChar char="q"/>
            </a:pPr>
            <a:endParaRPr lang="en-US" sz="1600" dirty="0">
              <a:latin typeface="Euclid Circular A" panose="020B0504000000000000" pitchFamily="34" charset="0"/>
              <a:ea typeface="Euclid Circular A" panose="020B0504000000000000" pitchFamily="34" charset="0"/>
              <a:cs typeface="Times New Roman" panose="02020603050405020304" pitchFamily="18" charset="0"/>
            </a:endParaRPr>
          </a:p>
          <a:p>
            <a:pPr marL="285750" indent="-285750">
              <a:buFont typeface="Wingdings" panose="05000000000000000000" pitchFamily="2" charset="2"/>
              <a:buChar char="q"/>
            </a:pPr>
            <a:r>
              <a:rPr lang="en-US" sz="1600" dirty="0">
                <a:latin typeface="Euclid Circular A" panose="020B0504000000000000" pitchFamily="34" charset="0"/>
                <a:ea typeface="Euclid Circular A" panose="020B0504000000000000" pitchFamily="34" charset="0"/>
                <a:cs typeface="Times New Roman" panose="02020603050405020304" pitchFamily="18" charset="0"/>
              </a:rPr>
              <a:t>We are interested in the </a:t>
            </a:r>
            <a:r>
              <a:rPr lang="en-US" sz="1600" b="1" dirty="0">
                <a:latin typeface="Euclid Circular A" panose="020B0504000000000000" pitchFamily="34" charset="0"/>
                <a:ea typeface="Euclid Circular A" panose="020B0504000000000000" pitchFamily="34" charset="0"/>
                <a:cs typeface="Times New Roman" panose="02020603050405020304" pitchFamily="18" charset="0"/>
              </a:rPr>
              <a:t>detection of communities in biological networks</a:t>
            </a:r>
            <a:r>
              <a:rPr lang="en-US" sz="1600" dirty="0">
                <a:latin typeface="Euclid Circular A" panose="020B0504000000000000" pitchFamily="34" charset="0"/>
                <a:ea typeface="Euclid Circular A" panose="020B0504000000000000" pitchFamily="34" charset="0"/>
                <a:cs typeface="Times New Roman" panose="02020603050405020304" pitchFamily="18" charset="0"/>
              </a:rPr>
              <a:t>.</a:t>
            </a:r>
          </a:p>
          <a:p>
            <a:pPr marL="285750" indent="-285750">
              <a:buFont typeface="Wingdings" panose="05000000000000000000" pitchFamily="2" charset="2"/>
              <a:buChar char="q"/>
            </a:pPr>
            <a:endParaRPr lang="en-US" sz="1600" dirty="0">
              <a:latin typeface="Euclid Circular A" panose="020B0504000000000000" pitchFamily="34" charset="0"/>
              <a:ea typeface="Euclid Circular A" panose="020B0504000000000000" pitchFamily="34" charset="0"/>
              <a:cs typeface="Times New Roman" panose="02020603050405020304" pitchFamily="18" charset="0"/>
            </a:endParaRPr>
          </a:p>
          <a:p>
            <a:pPr marL="285750" indent="-285750">
              <a:buFont typeface="Wingdings" panose="05000000000000000000" pitchFamily="2" charset="2"/>
              <a:buChar char="q"/>
            </a:pPr>
            <a:r>
              <a:rPr lang="en-US" sz="1600" dirty="0">
                <a:latin typeface="Euclid Circular A" panose="020B0504000000000000" pitchFamily="34" charset="0"/>
                <a:ea typeface="Euclid Circular A" panose="020B0504000000000000" pitchFamily="34" charset="0"/>
                <a:cs typeface="Times New Roman" panose="02020603050405020304" pitchFamily="18" charset="0"/>
              </a:rPr>
              <a:t>Directly or indirectly, most of the methods maximize modularity i.e. </a:t>
            </a:r>
            <a:r>
              <a:rPr lang="en-US" sz="1600" u="sng" dirty="0">
                <a:latin typeface="Euclid Circular A" panose="020B0504000000000000" pitchFamily="34" charset="0"/>
                <a:ea typeface="Euclid Circular A" panose="020B0504000000000000" pitchFamily="34" charset="0"/>
                <a:cs typeface="Times New Roman" panose="02020603050405020304" pitchFamily="18" charset="0"/>
              </a:rPr>
              <a:t>a measure of the density of links within communities as compared to links between communities.</a:t>
            </a:r>
          </a:p>
          <a:p>
            <a:pPr marL="285750" indent="-285750">
              <a:buFont typeface="Wingdings" panose="05000000000000000000" pitchFamily="2" charset="2"/>
              <a:buChar char="q"/>
            </a:pPr>
            <a:endParaRPr lang="en-US" sz="1600" dirty="0">
              <a:latin typeface="Euclid Circular A" panose="020B0504000000000000" pitchFamily="34" charset="0"/>
              <a:ea typeface="Euclid Circular A" panose="020B0504000000000000" pitchFamily="34" charset="0"/>
              <a:cs typeface="Times New Roman" panose="02020603050405020304" pitchFamily="18" charset="0"/>
            </a:endParaRPr>
          </a:p>
          <a:p>
            <a:pPr marL="285750" indent="-285750">
              <a:buFont typeface="Wingdings" panose="05000000000000000000" pitchFamily="2" charset="2"/>
              <a:buChar char="q"/>
            </a:pPr>
            <a:r>
              <a:rPr lang="en-US" sz="1600" dirty="0">
                <a:latin typeface="Euclid Circular A" panose="020B0504000000000000" pitchFamily="34" charset="0"/>
                <a:ea typeface="Euclid Circular A" panose="020B0504000000000000" pitchFamily="34" charset="0"/>
                <a:cs typeface="Times New Roman" panose="02020603050405020304" pitchFamily="18" charset="0"/>
              </a:rPr>
              <a:t>This work is multidisciplinary as it brings the field of </a:t>
            </a:r>
            <a:r>
              <a:rPr lang="en-US" sz="1600" b="1" dirty="0">
                <a:latin typeface="Euclid Circular A" panose="020B0504000000000000" pitchFamily="34" charset="0"/>
                <a:ea typeface="Euclid Circular A" panose="020B0504000000000000" pitchFamily="34" charset="0"/>
                <a:cs typeface="Times New Roman" panose="02020603050405020304" pitchFamily="18" charset="0"/>
              </a:rPr>
              <a:t>biology and computer science </a:t>
            </a:r>
            <a:r>
              <a:rPr lang="en-US" sz="1600" dirty="0">
                <a:latin typeface="Euclid Circular A" panose="020B0504000000000000" pitchFamily="34" charset="0"/>
                <a:ea typeface="Euclid Circular A" panose="020B0504000000000000" pitchFamily="34" charset="0"/>
                <a:cs typeface="Times New Roman" panose="02020603050405020304" pitchFamily="18" charset="0"/>
              </a:rPr>
              <a:t>in the broad sense.</a:t>
            </a:r>
          </a:p>
          <a:p>
            <a:pPr marL="285750" indent="-285750">
              <a:buFont typeface="Wingdings" panose="05000000000000000000" pitchFamily="2" charset="2"/>
              <a:buChar char="q"/>
            </a:pPr>
            <a:endParaRPr lang="en-IN" sz="1600" dirty="0">
              <a:latin typeface="Euclid Circular A" panose="020B0504000000000000" pitchFamily="34" charset="0"/>
              <a:ea typeface="Euclid Circular A" panose="020B0504000000000000" pitchFamily="34" charset="0"/>
              <a:cs typeface="Times New Roman" panose="02020603050405020304" pitchFamily="18" charset="0"/>
            </a:endParaRPr>
          </a:p>
        </p:txBody>
      </p:sp>
    </p:spTree>
    <p:extLst>
      <p:ext uri="{BB962C8B-B14F-4D97-AF65-F5344CB8AC3E}">
        <p14:creationId xmlns:p14="http://schemas.microsoft.com/office/powerpoint/2010/main" val="1884120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3EE3C15-351E-8F49-49C3-BEEAFC1B9B2E}"/>
              </a:ext>
            </a:extLst>
          </p:cNvPr>
          <p:cNvCxnSpPr>
            <a:cxnSpLocks/>
          </p:cNvCxnSpPr>
          <p:nvPr/>
        </p:nvCxnSpPr>
        <p:spPr>
          <a:xfrm>
            <a:off x="461683" y="808891"/>
            <a:ext cx="11308976"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5" name="TextBox 4">
            <a:extLst>
              <a:ext uri="{FF2B5EF4-FFF2-40B4-BE49-F238E27FC236}">
                <a16:creationId xmlns:a16="http://schemas.microsoft.com/office/drawing/2014/main" id="{5F8C98F7-EA89-317E-4705-3B2EF491FB25}"/>
              </a:ext>
            </a:extLst>
          </p:cNvPr>
          <p:cNvSpPr txBox="1"/>
          <p:nvPr/>
        </p:nvSpPr>
        <p:spPr>
          <a:xfrm>
            <a:off x="372036" y="347226"/>
            <a:ext cx="5992906" cy="461665"/>
          </a:xfrm>
          <a:prstGeom prst="rect">
            <a:avLst/>
          </a:prstGeom>
          <a:noFill/>
        </p:spPr>
        <p:txBody>
          <a:bodyPr wrap="square" rtlCol="0">
            <a:spAutoFit/>
          </a:bodyPr>
          <a:lstStyle/>
          <a:p>
            <a:r>
              <a:rPr lang="en-IN" sz="2400" b="1" dirty="0">
                <a:solidFill>
                  <a:schemeClr val="tx1">
                    <a:lumMod val="65000"/>
                    <a:lumOff val="35000"/>
                  </a:schemeClr>
                </a:solidFill>
                <a:latin typeface="Euclid Circular A" panose="020B0504000000000000" pitchFamily="34" charset="0"/>
                <a:ea typeface="Euclid Circular A" panose="020B0504000000000000" pitchFamily="34" charset="0"/>
              </a:rPr>
              <a:t>Objective :  </a:t>
            </a:r>
          </a:p>
        </p:txBody>
      </p:sp>
      <p:sp>
        <p:nvSpPr>
          <p:cNvPr id="7" name="TextBox 6">
            <a:extLst>
              <a:ext uri="{FF2B5EF4-FFF2-40B4-BE49-F238E27FC236}">
                <a16:creationId xmlns:a16="http://schemas.microsoft.com/office/drawing/2014/main" id="{66A3DCD5-4F21-3235-B6DB-F08D8FB44326}"/>
              </a:ext>
            </a:extLst>
          </p:cNvPr>
          <p:cNvSpPr txBox="1"/>
          <p:nvPr/>
        </p:nvSpPr>
        <p:spPr>
          <a:xfrm>
            <a:off x="372035" y="1054731"/>
            <a:ext cx="11398623" cy="2308324"/>
          </a:xfrm>
          <a:prstGeom prst="rect">
            <a:avLst/>
          </a:prstGeom>
          <a:noFill/>
        </p:spPr>
        <p:txBody>
          <a:bodyPr wrap="square">
            <a:spAutoFit/>
          </a:bodyPr>
          <a:lstStyle/>
          <a:p>
            <a:pPr marL="285750" indent="-285750">
              <a:buFont typeface="Wingdings" panose="05000000000000000000" pitchFamily="2" charset="2"/>
              <a:buChar char="q"/>
            </a:pPr>
            <a:r>
              <a:rPr lang="en-US" sz="1600" dirty="0">
                <a:latin typeface="Euclid Circular A" panose="020B0504000000000000" pitchFamily="34" charset="0"/>
                <a:ea typeface="Euclid Circular A" panose="020B0504000000000000" pitchFamily="34" charset="0"/>
                <a:cs typeface="Times New Roman" panose="02020603050405020304" pitchFamily="18" charset="0"/>
              </a:rPr>
              <a:t>We focus more precisely on gene interaction networks. They represent </a:t>
            </a:r>
            <a:r>
              <a:rPr lang="en-US" sz="1600" u="sng" dirty="0">
                <a:latin typeface="Euclid Circular A" panose="020B0504000000000000" pitchFamily="34" charset="0"/>
                <a:ea typeface="Euclid Circular A" panose="020B0504000000000000" pitchFamily="34" charset="0"/>
                <a:cs typeface="Times New Roman" panose="02020603050405020304" pitchFamily="18" charset="0"/>
              </a:rPr>
              <a:t>protein-protein or gene-gene interactions</a:t>
            </a:r>
            <a:r>
              <a:rPr lang="en-US" sz="1600" dirty="0">
                <a:latin typeface="Euclid Circular A" panose="020B0504000000000000" pitchFamily="34" charset="0"/>
                <a:ea typeface="Euclid Circular A" panose="020B0504000000000000" pitchFamily="34" charset="0"/>
                <a:cs typeface="Times New Roman" panose="02020603050405020304" pitchFamily="18" charset="0"/>
              </a:rPr>
              <a:t>.</a:t>
            </a:r>
          </a:p>
          <a:p>
            <a:pPr marL="285750" indent="-285750">
              <a:buFont typeface="Wingdings" panose="05000000000000000000" pitchFamily="2" charset="2"/>
              <a:buChar char="q"/>
            </a:pPr>
            <a:endParaRPr lang="en-US" sz="1600" dirty="0">
              <a:latin typeface="Euclid Circular A" panose="020B0504000000000000" pitchFamily="34" charset="0"/>
              <a:ea typeface="Euclid Circular A" panose="020B0504000000000000" pitchFamily="34" charset="0"/>
              <a:cs typeface="Times New Roman" panose="02020603050405020304" pitchFamily="18" charset="0"/>
            </a:endParaRPr>
          </a:p>
          <a:p>
            <a:pPr marL="285750" indent="-285750">
              <a:buFont typeface="Wingdings" panose="05000000000000000000" pitchFamily="2" charset="2"/>
              <a:buChar char="q"/>
            </a:pPr>
            <a:r>
              <a:rPr lang="en-IN" sz="1600" dirty="0">
                <a:effectLst/>
                <a:latin typeface="Euclid Circular A" panose="020B0504000000000000" pitchFamily="34" charset="0"/>
                <a:ea typeface="Euclid Circular A" panose="020B0504000000000000" pitchFamily="34" charset="0"/>
                <a:cs typeface="Times New Roman" panose="02020603050405020304" pitchFamily="18" charset="0"/>
              </a:rPr>
              <a:t>A community in such networks corresponds to </a:t>
            </a:r>
            <a:r>
              <a:rPr lang="en-IN" sz="1600" u="sng" dirty="0">
                <a:effectLst/>
                <a:latin typeface="Euclid Circular A" panose="020B0504000000000000" pitchFamily="34" charset="0"/>
                <a:ea typeface="Euclid Circular A" panose="020B0504000000000000" pitchFamily="34" charset="0"/>
                <a:cs typeface="Times New Roman" panose="02020603050405020304" pitchFamily="18" charset="0"/>
              </a:rPr>
              <a:t>a set of proteins or genes that collaborate at the same cellular function. </a:t>
            </a:r>
          </a:p>
          <a:p>
            <a:pPr marL="285750" indent="-285750">
              <a:buFont typeface="Wingdings" panose="05000000000000000000" pitchFamily="2" charset="2"/>
              <a:buChar char="q"/>
            </a:pPr>
            <a:endParaRPr lang="en-IN" sz="1600" dirty="0">
              <a:latin typeface="Euclid Circular A" panose="020B0504000000000000" pitchFamily="34" charset="0"/>
              <a:ea typeface="Euclid Circular A" panose="020B0504000000000000" pitchFamily="34" charset="0"/>
              <a:cs typeface="Times New Roman" panose="02020603050405020304" pitchFamily="18" charset="0"/>
            </a:endParaRPr>
          </a:p>
          <a:p>
            <a:pPr marL="285750" indent="-285750">
              <a:buFont typeface="Wingdings" panose="05000000000000000000" pitchFamily="2" charset="2"/>
              <a:buChar char="q"/>
            </a:pPr>
            <a:r>
              <a:rPr lang="en-IN" sz="1600" dirty="0">
                <a:effectLst/>
                <a:latin typeface="Euclid Circular A" panose="020B0504000000000000" pitchFamily="34" charset="0"/>
                <a:ea typeface="Euclid Circular A" panose="020B0504000000000000" pitchFamily="34" charset="0"/>
                <a:cs typeface="Times New Roman" panose="02020603050405020304" pitchFamily="18" charset="0"/>
              </a:rPr>
              <a:t>Our goal is to identify such network or community from gene annotation sources such as Gene Ontology (GO).</a:t>
            </a:r>
          </a:p>
          <a:p>
            <a:pPr marL="285750" indent="-285750">
              <a:buFont typeface="Wingdings" panose="05000000000000000000" pitchFamily="2" charset="2"/>
              <a:buChar char="q"/>
            </a:pPr>
            <a:endParaRPr lang="en-IN" sz="1600" dirty="0">
              <a:latin typeface="Euclid Circular A" panose="020B0504000000000000" pitchFamily="34" charset="0"/>
              <a:ea typeface="Euclid Circular A" panose="020B0504000000000000" pitchFamily="34" charset="0"/>
              <a:cs typeface="Times New Roman" panose="02020603050405020304" pitchFamily="18" charset="0"/>
            </a:endParaRPr>
          </a:p>
          <a:p>
            <a:pPr marL="285750" indent="-285750">
              <a:buFont typeface="Wingdings" panose="05000000000000000000" pitchFamily="2" charset="2"/>
              <a:buChar char="q"/>
            </a:pPr>
            <a:r>
              <a:rPr lang="en-US" sz="1600" dirty="0">
                <a:latin typeface="Euclid Circular A" panose="020B0504000000000000" pitchFamily="34" charset="0"/>
                <a:ea typeface="Euclid Circular A" panose="020B0504000000000000" pitchFamily="34" charset="0"/>
                <a:cs typeface="Times New Roman" panose="02020603050405020304" pitchFamily="18" charset="0"/>
              </a:rPr>
              <a:t>These communities will give us an idea about the perception of the network’s structure.</a:t>
            </a:r>
            <a:endParaRPr lang="en-IN" sz="1600" dirty="0">
              <a:effectLst/>
              <a:latin typeface="Euclid Circular A" panose="020B0504000000000000" pitchFamily="34" charset="0"/>
              <a:ea typeface="Euclid Circular A" panose="020B0504000000000000" pitchFamily="34" charset="0"/>
              <a:cs typeface="Times New Roman" panose="02020603050405020304" pitchFamily="18" charset="0"/>
            </a:endParaRPr>
          </a:p>
          <a:p>
            <a:pPr marL="285750" indent="-285750">
              <a:buFont typeface="Wingdings" panose="05000000000000000000" pitchFamily="2" charset="2"/>
              <a:buChar char="q"/>
            </a:pPr>
            <a:endParaRPr lang="en-IN" sz="1600" dirty="0">
              <a:latin typeface="Euclid Circular A" panose="020B0504000000000000" pitchFamily="34" charset="0"/>
              <a:ea typeface="Euclid Circular A" panose="020B0504000000000000" pitchFamily="34" charset="0"/>
              <a:cs typeface="Times New Roman" panose="02020603050405020304" pitchFamily="18" charset="0"/>
            </a:endParaRPr>
          </a:p>
        </p:txBody>
      </p:sp>
    </p:spTree>
    <p:extLst>
      <p:ext uri="{BB962C8B-B14F-4D97-AF65-F5344CB8AC3E}">
        <p14:creationId xmlns:p14="http://schemas.microsoft.com/office/powerpoint/2010/main" val="711330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3EE3C15-351E-8F49-49C3-BEEAFC1B9B2E}"/>
              </a:ext>
            </a:extLst>
          </p:cNvPr>
          <p:cNvCxnSpPr>
            <a:cxnSpLocks/>
          </p:cNvCxnSpPr>
          <p:nvPr/>
        </p:nvCxnSpPr>
        <p:spPr>
          <a:xfrm>
            <a:off x="461683" y="808891"/>
            <a:ext cx="11308976"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5" name="TextBox 4">
            <a:extLst>
              <a:ext uri="{FF2B5EF4-FFF2-40B4-BE49-F238E27FC236}">
                <a16:creationId xmlns:a16="http://schemas.microsoft.com/office/drawing/2014/main" id="{5F8C98F7-EA89-317E-4705-3B2EF491FB25}"/>
              </a:ext>
            </a:extLst>
          </p:cNvPr>
          <p:cNvSpPr txBox="1"/>
          <p:nvPr/>
        </p:nvSpPr>
        <p:spPr>
          <a:xfrm>
            <a:off x="372036" y="347226"/>
            <a:ext cx="5992906" cy="461665"/>
          </a:xfrm>
          <a:prstGeom prst="rect">
            <a:avLst/>
          </a:prstGeom>
          <a:noFill/>
        </p:spPr>
        <p:txBody>
          <a:bodyPr wrap="square" rtlCol="0">
            <a:spAutoFit/>
          </a:bodyPr>
          <a:lstStyle/>
          <a:p>
            <a:r>
              <a:rPr lang="en-IN" sz="2400" b="1" dirty="0">
                <a:solidFill>
                  <a:schemeClr val="tx1">
                    <a:lumMod val="65000"/>
                    <a:lumOff val="35000"/>
                  </a:schemeClr>
                </a:solidFill>
                <a:latin typeface="Euclid Circular A" panose="020B0504000000000000" pitchFamily="34" charset="0"/>
                <a:ea typeface="Euclid Circular A" panose="020B0504000000000000" pitchFamily="34" charset="0"/>
              </a:rPr>
              <a:t>Important Terms:  </a:t>
            </a:r>
          </a:p>
        </p:txBody>
      </p:sp>
      <p:sp>
        <p:nvSpPr>
          <p:cNvPr id="9" name="TextBox 8">
            <a:extLst>
              <a:ext uri="{FF2B5EF4-FFF2-40B4-BE49-F238E27FC236}">
                <a16:creationId xmlns:a16="http://schemas.microsoft.com/office/drawing/2014/main" id="{8A9C6EA2-8C86-912B-381B-BF947094E07F}"/>
              </a:ext>
            </a:extLst>
          </p:cNvPr>
          <p:cNvSpPr txBox="1"/>
          <p:nvPr/>
        </p:nvSpPr>
        <p:spPr>
          <a:xfrm>
            <a:off x="396688" y="1037474"/>
            <a:ext cx="11398624" cy="4278094"/>
          </a:xfrm>
          <a:prstGeom prst="rect">
            <a:avLst/>
          </a:prstGeom>
          <a:noFill/>
        </p:spPr>
        <p:txBody>
          <a:bodyPr wrap="square">
            <a:spAutoFit/>
          </a:bodyPr>
          <a:lstStyle/>
          <a:p>
            <a:r>
              <a:rPr lang="en-IN" sz="1600" b="1" dirty="0">
                <a:solidFill>
                  <a:schemeClr val="tx1">
                    <a:lumMod val="75000"/>
                    <a:lumOff val="25000"/>
                  </a:schemeClr>
                </a:solidFill>
                <a:latin typeface="Euclid Circular A" panose="020B0504000000000000" pitchFamily="34" charset="0"/>
                <a:ea typeface="Euclid Circular A" panose="020B0504000000000000" pitchFamily="34" charset="0"/>
              </a:rPr>
              <a:t>Biological pathways databases:</a:t>
            </a:r>
          </a:p>
          <a:p>
            <a:endParaRPr lang="en-IN" sz="1600" b="1" dirty="0">
              <a:solidFill>
                <a:schemeClr val="tx1">
                  <a:lumMod val="75000"/>
                  <a:lumOff val="25000"/>
                </a:schemeClr>
              </a:solidFill>
              <a:latin typeface="Euclid Circular A" panose="020B0504000000000000" pitchFamily="34" charset="0"/>
              <a:ea typeface="Euclid Circular A" panose="020B0504000000000000" pitchFamily="34" charset="0"/>
            </a:endParaRPr>
          </a:p>
          <a:p>
            <a:r>
              <a:rPr lang="en-US" sz="1600" b="1" dirty="0" err="1">
                <a:solidFill>
                  <a:schemeClr val="tx1">
                    <a:lumMod val="75000"/>
                    <a:lumOff val="25000"/>
                  </a:schemeClr>
                </a:solidFill>
                <a:latin typeface="Euclid Circular A" panose="020B0504000000000000" pitchFamily="34" charset="0"/>
                <a:ea typeface="Euclid Circular A" panose="020B0504000000000000" pitchFamily="34" charset="0"/>
              </a:rPr>
              <a:t>Reactome</a:t>
            </a:r>
            <a:r>
              <a:rPr lang="en-US" sz="1600" dirty="0">
                <a:solidFill>
                  <a:schemeClr val="tx1">
                    <a:lumMod val="75000"/>
                    <a:lumOff val="25000"/>
                  </a:schemeClr>
                </a:solidFill>
                <a:latin typeface="Euclid Circular A" panose="020B0504000000000000" pitchFamily="34" charset="0"/>
                <a:ea typeface="Euclid Circular A" panose="020B0504000000000000" pitchFamily="34" charset="0"/>
              </a:rPr>
              <a:t>: is an open source, open access, manually curated, peer-reviewed pathway database of human pathways and processes. The basic unit used to describe the data is the reaction</a:t>
            </a:r>
            <a:endParaRPr lang="en-IN" sz="1600" b="1" dirty="0">
              <a:solidFill>
                <a:schemeClr val="tx1">
                  <a:lumMod val="75000"/>
                  <a:lumOff val="25000"/>
                </a:schemeClr>
              </a:solidFill>
              <a:latin typeface="Euclid Circular A" panose="020B0504000000000000" pitchFamily="34" charset="0"/>
              <a:ea typeface="Euclid Circular A" panose="020B0504000000000000" pitchFamily="34" charset="0"/>
            </a:endParaRPr>
          </a:p>
          <a:p>
            <a:endParaRPr lang="en-IN" sz="1600" b="1" dirty="0">
              <a:solidFill>
                <a:schemeClr val="tx1">
                  <a:lumMod val="75000"/>
                  <a:lumOff val="25000"/>
                </a:schemeClr>
              </a:solidFill>
              <a:latin typeface="Euclid Circular A" panose="020B0504000000000000" pitchFamily="34" charset="0"/>
              <a:ea typeface="Euclid Circular A" panose="020B0504000000000000" pitchFamily="34" charset="0"/>
            </a:endParaRPr>
          </a:p>
          <a:p>
            <a:r>
              <a:rPr lang="en-US" sz="1600" b="1" dirty="0" err="1">
                <a:solidFill>
                  <a:schemeClr val="tx1">
                    <a:lumMod val="75000"/>
                    <a:lumOff val="25000"/>
                  </a:schemeClr>
                </a:solidFill>
                <a:latin typeface="Euclid Circular A" panose="020B0504000000000000" pitchFamily="34" charset="0"/>
                <a:ea typeface="Euclid Circular A" panose="020B0504000000000000" pitchFamily="34" charset="0"/>
              </a:rPr>
              <a:t>Biocarta</a:t>
            </a:r>
            <a:r>
              <a:rPr lang="en-US" sz="1600" dirty="0">
                <a:solidFill>
                  <a:schemeClr val="tx1">
                    <a:lumMod val="75000"/>
                    <a:lumOff val="25000"/>
                  </a:schemeClr>
                </a:solidFill>
                <a:latin typeface="Euclid Circular A" panose="020B0504000000000000" pitchFamily="34" charset="0"/>
                <a:ea typeface="Euclid Circular A" panose="020B0504000000000000" pitchFamily="34" charset="0"/>
              </a:rPr>
              <a:t>: concerns several species. It makes it possible to visualize, construct or identify the networks mapping the known genomic and proteomic relationships.</a:t>
            </a:r>
            <a:endParaRPr lang="en-IN" sz="1600" b="1" dirty="0">
              <a:solidFill>
                <a:schemeClr val="tx1">
                  <a:lumMod val="75000"/>
                  <a:lumOff val="25000"/>
                </a:schemeClr>
              </a:solidFill>
              <a:latin typeface="Euclid Circular A" panose="020B0504000000000000" pitchFamily="34" charset="0"/>
              <a:ea typeface="Euclid Circular A" panose="020B0504000000000000" pitchFamily="34" charset="0"/>
            </a:endParaRPr>
          </a:p>
          <a:p>
            <a:endParaRPr lang="en-IN" sz="1600" b="1" dirty="0">
              <a:solidFill>
                <a:schemeClr val="tx1">
                  <a:lumMod val="75000"/>
                  <a:lumOff val="25000"/>
                </a:schemeClr>
              </a:solidFill>
              <a:latin typeface="Euclid Circular A" panose="020B0504000000000000" pitchFamily="34" charset="0"/>
              <a:ea typeface="Euclid Circular A" panose="020B0504000000000000" pitchFamily="34" charset="0"/>
            </a:endParaRPr>
          </a:p>
          <a:p>
            <a:r>
              <a:rPr lang="en-US" sz="1600" b="1" dirty="0" err="1">
                <a:solidFill>
                  <a:schemeClr val="tx1">
                    <a:lumMod val="75000"/>
                    <a:lumOff val="25000"/>
                  </a:schemeClr>
                </a:solidFill>
                <a:latin typeface="Euclid Circular A" panose="020B0504000000000000" pitchFamily="34" charset="0"/>
                <a:ea typeface="Euclid Circular A" panose="020B0504000000000000" pitchFamily="34" charset="0"/>
              </a:rPr>
              <a:t>Wikipathway</a:t>
            </a:r>
            <a:r>
              <a:rPr lang="en-US" sz="1600" dirty="0">
                <a:solidFill>
                  <a:schemeClr val="tx1">
                    <a:lumMod val="75000"/>
                    <a:lumOff val="25000"/>
                  </a:schemeClr>
                </a:solidFill>
                <a:latin typeface="Euclid Circular A" panose="020B0504000000000000" pitchFamily="34" charset="0"/>
                <a:ea typeface="Euclid Circular A" panose="020B0504000000000000" pitchFamily="34" charset="0"/>
              </a:rPr>
              <a:t>: is a database of multi-species metabolic pathways.</a:t>
            </a:r>
          </a:p>
          <a:p>
            <a:endParaRPr lang="en-US" sz="1600" b="1" dirty="0">
              <a:solidFill>
                <a:schemeClr val="tx1">
                  <a:lumMod val="75000"/>
                  <a:lumOff val="25000"/>
                </a:schemeClr>
              </a:solidFill>
              <a:latin typeface="Euclid Circular A" panose="020B0504000000000000" pitchFamily="34" charset="0"/>
              <a:ea typeface="Euclid Circular A" panose="020B0504000000000000" pitchFamily="34" charset="0"/>
            </a:endParaRPr>
          </a:p>
          <a:p>
            <a:r>
              <a:rPr lang="en-US" sz="1600" b="1" i="0" dirty="0" err="1">
                <a:solidFill>
                  <a:schemeClr val="tx1">
                    <a:lumMod val="75000"/>
                    <a:lumOff val="25000"/>
                  </a:schemeClr>
                </a:solidFill>
                <a:effectLst/>
                <a:latin typeface="Euclid Circular A" panose="020B0504000000000000" pitchFamily="34" charset="0"/>
                <a:ea typeface="Euclid Circular A" panose="020B0504000000000000" pitchFamily="34" charset="0"/>
              </a:rPr>
              <a:t>KEGG</a:t>
            </a:r>
            <a:r>
              <a:rPr lang="en-US" sz="1600" b="0" i="0" dirty="0">
                <a:solidFill>
                  <a:schemeClr val="tx1">
                    <a:lumMod val="75000"/>
                    <a:lumOff val="25000"/>
                  </a:schemeClr>
                </a:solidFill>
                <a:effectLst/>
                <a:latin typeface="Euclid Circular A" panose="020B0504000000000000" pitchFamily="34" charset="0"/>
                <a:ea typeface="Euclid Circular A" panose="020B0504000000000000" pitchFamily="34" charset="0"/>
              </a:rPr>
              <a:t>: Kyoto Encyclopedia of Genes and Genomes </a:t>
            </a:r>
            <a:r>
              <a:rPr lang="en-US" sz="1600" b="0" i="0" dirty="0" err="1">
                <a:solidFill>
                  <a:schemeClr val="tx1">
                    <a:lumMod val="75000"/>
                    <a:lumOff val="25000"/>
                  </a:schemeClr>
                </a:solidFill>
                <a:effectLst/>
                <a:latin typeface="Euclid Circular A" panose="020B0504000000000000" pitchFamily="34" charset="0"/>
                <a:ea typeface="Euclid Circular A" panose="020B0504000000000000" pitchFamily="34" charset="0"/>
              </a:rPr>
              <a:t>KEGG</a:t>
            </a:r>
            <a:r>
              <a:rPr lang="en-US" sz="1600" b="0" i="0" dirty="0">
                <a:solidFill>
                  <a:schemeClr val="tx1">
                    <a:lumMod val="75000"/>
                    <a:lumOff val="25000"/>
                  </a:schemeClr>
                </a:solidFill>
                <a:effectLst/>
                <a:latin typeface="Euclid Circular A" panose="020B0504000000000000" pitchFamily="34" charset="0"/>
                <a:ea typeface="Euclid Circular A" panose="020B0504000000000000" pitchFamily="34" charset="0"/>
              </a:rPr>
              <a:t> is a database resource for understanding high-level functions and utilities of the biological system, such as the cell, the organism and the ecosystem, from molecular-level information, especially large-scale molecular datasets generated by genome sequencing and other high-throughput experimental technologies.</a:t>
            </a:r>
          </a:p>
          <a:p>
            <a:endParaRPr lang="en-US" sz="1600" dirty="0">
              <a:solidFill>
                <a:schemeClr val="tx1">
                  <a:lumMod val="75000"/>
                  <a:lumOff val="25000"/>
                </a:schemeClr>
              </a:solidFill>
              <a:latin typeface="Euclid Circular A" panose="020B0504000000000000" pitchFamily="34" charset="0"/>
              <a:ea typeface="Euclid Circular A" panose="020B0504000000000000" pitchFamily="34" charset="0"/>
            </a:endParaRPr>
          </a:p>
          <a:p>
            <a:r>
              <a:rPr lang="en-US" sz="1600" dirty="0">
                <a:solidFill>
                  <a:schemeClr val="tx1">
                    <a:lumMod val="75000"/>
                    <a:lumOff val="25000"/>
                  </a:schemeClr>
                </a:solidFill>
                <a:latin typeface="Euclid Circular A" panose="020B0504000000000000" pitchFamily="34" charset="0"/>
                <a:ea typeface="Euclid Circular A" panose="020B0504000000000000" pitchFamily="34" charset="0"/>
              </a:rPr>
              <a:t>The biological pathway database used to test the proposed approach is </a:t>
            </a:r>
            <a:r>
              <a:rPr lang="en-US" sz="1600" dirty="0" err="1">
                <a:solidFill>
                  <a:schemeClr val="tx1">
                    <a:lumMod val="75000"/>
                    <a:lumOff val="25000"/>
                  </a:schemeClr>
                </a:solidFill>
                <a:latin typeface="Euclid Circular A" panose="020B0504000000000000" pitchFamily="34" charset="0"/>
                <a:ea typeface="Euclid Circular A" panose="020B0504000000000000" pitchFamily="34" charset="0"/>
              </a:rPr>
              <a:t>KEGG</a:t>
            </a:r>
            <a:endParaRPr lang="en-IN" sz="1600" dirty="0">
              <a:solidFill>
                <a:schemeClr val="tx1">
                  <a:lumMod val="75000"/>
                  <a:lumOff val="25000"/>
                </a:schemeClr>
              </a:solidFill>
              <a:latin typeface="Euclid Circular A" panose="020B0504000000000000" pitchFamily="34" charset="0"/>
              <a:ea typeface="Euclid Circular A" panose="020B0504000000000000" pitchFamily="34" charset="0"/>
            </a:endParaRPr>
          </a:p>
          <a:p>
            <a:endParaRPr lang="en-IN" sz="1600" b="1" dirty="0">
              <a:solidFill>
                <a:schemeClr val="tx1">
                  <a:lumMod val="75000"/>
                  <a:lumOff val="25000"/>
                </a:schemeClr>
              </a:solidFill>
              <a:latin typeface="Euclid Circular A" panose="020B0504000000000000" pitchFamily="34" charset="0"/>
              <a:ea typeface="Euclid Circular A" panose="020B0504000000000000" pitchFamily="34" charset="0"/>
            </a:endParaRPr>
          </a:p>
        </p:txBody>
      </p:sp>
    </p:spTree>
    <p:extLst>
      <p:ext uri="{BB962C8B-B14F-4D97-AF65-F5344CB8AC3E}">
        <p14:creationId xmlns:p14="http://schemas.microsoft.com/office/powerpoint/2010/main" val="2598050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3EE3C15-351E-8F49-49C3-BEEAFC1B9B2E}"/>
              </a:ext>
            </a:extLst>
          </p:cNvPr>
          <p:cNvCxnSpPr>
            <a:cxnSpLocks/>
          </p:cNvCxnSpPr>
          <p:nvPr/>
        </p:nvCxnSpPr>
        <p:spPr>
          <a:xfrm>
            <a:off x="461683" y="808891"/>
            <a:ext cx="11308976"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5" name="TextBox 4">
            <a:extLst>
              <a:ext uri="{FF2B5EF4-FFF2-40B4-BE49-F238E27FC236}">
                <a16:creationId xmlns:a16="http://schemas.microsoft.com/office/drawing/2014/main" id="{5F8C98F7-EA89-317E-4705-3B2EF491FB25}"/>
              </a:ext>
            </a:extLst>
          </p:cNvPr>
          <p:cNvSpPr txBox="1"/>
          <p:nvPr/>
        </p:nvSpPr>
        <p:spPr>
          <a:xfrm>
            <a:off x="372036" y="347226"/>
            <a:ext cx="5992906" cy="461665"/>
          </a:xfrm>
          <a:prstGeom prst="rect">
            <a:avLst/>
          </a:prstGeom>
          <a:noFill/>
        </p:spPr>
        <p:txBody>
          <a:bodyPr wrap="square" rtlCol="0">
            <a:spAutoFit/>
          </a:bodyPr>
          <a:lstStyle/>
          <a:p>
            <a:r>
              <a:rPr lang="en-IN" sz="2400" b="1" dirty="0">
                <a:solidFill>
                  <a:schemeClr val="tx1">
                    <a:lumMod val="65000"/>
                    <a:lumOff val="35000"/>
                  </a:schemeClr>
                </a:solidFill>
                <a:latin typeface="Euclid Circular A" panose="020B0504000000000000" pitchFamily="34" charset="0"/>
                <a:ea typeface="Euclid Circular A" panose="020B0504000000000000" pitchFamily="34" charset="0"/>
              </a:rPr>
              <a:t>Summary :  </a:t>
            </a:r>
          </a:p>
        </p:txBody>
      </p:sp>
      <p:pic>
        <p:nvPicPr>
          <p:cNvPr id="3" name="Picture 2">
            <a:extLst>
              <a:ext uri="{FF2B5EF4-FFF2-40B4-BE49-F238E27FC236}">
                <a16:creationId xmlns:a16="http://schemas.microsoft.com/office/drawing/2014/main" id="{B2803B37-8523-4C1D-1EB6-B02E2CA39484}"/>
              </a:ext>
            </a:extLst>
          </p:cNvPr>
          <p:cNvPicPr>
            <a:picLocks noChangeAspect="1"/>
          </p:cNvPicPr>
          <p:nvPr/>
        </p:nvPicPr>
        <p:blipFill rotWithShape="1">
          <a:blip r:embed="rId2"/>
          <a:srcRect b="8487"/>
          <a:stretch/>
        </p:blipFill>
        <p:spPr>
          <a:xfrm>
            <a:off x="2419031" y="1141547"/>
            <a:ext cx="7353937" cy="4574906"/>
          </a:xfrm>
          <a:prstGeom prst="rect">
            <a:avLst/>
          </a:prstGeom>
        </p:spPr>
      </p:pic>
    </p:spTree>
    <p:extLst>
      <p:ext uri="{BB962C8B-B14F-4D97-AF65-F5344CB8AC3E}">
        <p14:creationId xmlns:p14="http://schemas.microsoft.com/office/powerpoint/2010/main" val="3396382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3EE3C15-351E-8F49-49C3-BEEAFC1B9B2E}"/>
              </a:ext>
            </a:extLst>
          </p:cNvPr>
          <p:cNvCxnSpPr>
            <a:cxnSpLocks/>
          </p:cNvCxnSpPr>
          <p:nvPr/>
        </p:nvCxnSpPr>
        <p:spPr>
          <a:xfrm>
            <a:off x="461683" y="808891"/>
            <a:ext cx="11308976"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5" name="TextBox 4">
            <a:extLst>
              <a:ext uri="{FF2B5EF4-FFF2-40B4-BE49-F238E27FC236}">
                <a16:creationId xmlns:a16="http://schemas.microsoft.com/office/drawing/2014/main" id="{5F8C98F7-EA89-317E-4705-3B2EF491FB25}"/>
              </a:ext>
            </a:extLst>
          </p:cNvPr>
          <p:cNvSpPr txBox="1"/>
          <p:nvPr/>
        </p:nvSpPr>
        <p:spPr>
          <a:xfrm>
            <a:off x="372036" y="347226"/>
            <a:ext cx="5992906" cy="461665"/>
          </a:xfrm>
          <a:prstGeom prst="rect">
            <a:avLst/>
          </a:prstGeom>
          <a:noFill/>
        </p:spPr>
        <p:txBody>
          <a:bodyPr wrap="square" rtlCol="0">
            <a:spAutoFit/>
          </a:bodyPr>
          <a:lstStyle/>
          <a:p>
            <a:r>
              <a:rPr lang="en-US" sz="2400" b="1" dirty="0">
                <a:solidFill>
                  <a:schemeClr val="tx1">
                    <a:lumMod val="65000"/>
                    <a:lumOff val="35000"/>
                  </a:schemeClr>
                </a:solidFill>
                <a:latin typeface="Euclid Circular A" panose="020B0504000000000000" pitchFamily="34" charset="0"/>
                <a:ea typeface="Euclid Circular A" panose="020B0504000000000000" pitchFamily="34" charset="0"/>
              </a:rPr>
              <a:t>Semantic Similarity based on GO: </a:t>
            </a:r>
          </a:p>
        </p:txBody>
      </p:sp>
      <p:sp>
        <p:nvSpPr>
          <p:cNvPr id="10" name="TextBox 9">
            <a:extLst>
              <a:ext uri="{FF2B5EF4-FFF2-40B4-BE49-F238E27FC236}">
                <a16:creationId xmlns:a16="http://schemas.microsoft.com/office/drawing/2014/main" id="{420D65FE-9790-54BD-D630-161370F929AC}"/>
              </a:ext>
            </a:extLst>
          </p:cNvPr>
          <p:cNvSpPr txBox="1"/>
          <p:nvPr/>
        </p:nvSpPr>
        <p:spPr>
          <a:xfrm>
            <a:off x="461683" y="1076688"/>
            <a:ext cx="11308975" cy="5201424"/>
          </a:xfrm>
          <a:prstGeom prst="rect">
            <a:avLst/>
          </a:prstGeom>
          <a:noFill/>
        </p:spPr>
        <p:txBody>
          <a:bodyPr wrap="square">
            <a:spAutoFit/>
          </a:bodyPr>
          <a:lstStyle/>
          <a:p>
            <a:pPr marL="285750" indent="-285750">
              <a:buFont typeface="Wingdings" panose="05000000000000000000" pitchFamily="2" charset="2"/>
              <a:buChar char="q"/>
            </a:pPr>
            <a:r>
              <a:rPr lang="en-US" dirty="0">
                <a:latin typeface="Euclid Circular A" panose="020B0504000000000000" pitchFamily="34" charset="0"/>
                <a:ea typeface="Euclid Circular A" panose="020B0504000000000000" pitchFamily="34" charset="0"/>
              </a:rPr>
              <a:t>A gene can be annotated by several GO terms. </a:t>
            </a:r>
          </a:p>
          <a:p>
            <a:pPr marL="285750" indent="-285750">
              <a:buFont typeface="Wingdings" panose="05000000000000000000" pitchFamily="2" charset="2"/>
              <a:buChar char="q"/>
            </a:pPr>
            <a:endParaRPr lang="en-US" dirty="0">
              <a:latin typeface="Euclid Circular A" panose="020B0504000000000000" pitchFamily="34" charset="0"/>
              <a:ea typeface="Euclid Circular A" panose="020B0504000000000000" pitchFamily="34" charset="0"/>
            </a:endParaRPr>
          </a:p>
          <a:p>
            <a:pPr marL="285750" indent="-285750">
              <a:buFont typeface="Wingdings" panose="05000000000000000000" pitchFamily="2" charset="2"/>
              <a:buChar char="q"/>
            </a:pPr>
            <a:r>
              <a:rPr lang="en-US" dirty="0">
                <a:latin typeface="Euclid Circular A" panose="020B0504000000000000" pitchFamily="34" charset="0"/>
                <a:ea typeface="Euclid Circular A" panose="020B0504000000000000" pitchFamily="34" charset="0"/>
              </a:rPr>
              <a:t>To calculate the similarity between two genes, we need to use an approach allowing to compare sets of terms that annotate these genes thus we can quantify the similarity between these sets.</a:t>
            </a:r>
          </a:p>
          <a:p>
            <a:pPr marL="285750" indent="-285750">
              <a:buFont typeface="Wingdings" panose="05000000000000000000" pitchFamily="2" charset="2"/>
              <a:buChar char="q"/>
            </a:pPr>
            <a:endParaRPr lang="en-US" dirty="0">
              <a:latin typeface="Euclid Circular A" panose="020B0504000000000000" pitchFamily="34" charset="0"/>
              <a:ea typeface="Euclid Circular A" panose="020B0504000000000000" pitchFamily="34" charset="0"/>
            </a:endParaRPr>
          </a:p>
          <a:p>
            <a:pPr marL="285750" indent="-285750">
              <a:buFont typeface="Wingdings" panose="05000000000000000000" pitchFamily="2" charset="2"/>
              <a:buChar char="q"/>
            </a:pPr>
            <a:r>
              <a:rPr lang="en-US" dirty="0">
                <a:latin typeface="Euclid Circular A" panose="020B0504000000000000" pitchFamily="34" charset="0"/>
                <a:ea typeface="Euclid Circular A" panose="020B0504000000000000" pitchFamily="34" charset="0"/>
              </a:rPr>
              <a:t>There are three main approaches for measuring semantic similarity between the objects of an ontology.</a:t>
            </a:r>
            <a:endParaRPr lang="en-IN" dirty="0">
              <a:latin typeface="Euclid Circular A" panose="020B0504000000000000" pitchFamily="34" charset="0"/>
              <a:ea typeface="Euclid Circular A" panose="020B0504000000000000" pitchFamily="34" charset="0"/>
            </a:endParaRPr>
          </a:p>
          <a:p>
            <a:r>
              <a:rPr lang="en-IN" dirty="0">
                <a:latin typeface="Euclid Circular A" panose="020B0504000000000000" pitchFamily="34" charset="0"/>
                <a:ea typeface="Euclid Circular A" panose="020B0504000000000000" pitchFamily="34" charset="0"/>
              </a:rPr>
              <a:t>      1. Node based approach</a:t>
            </a:r>
          </a:p>
          <a:p>
            <a:r>
              <a:rPr lang="en-IN" dirty="0">
                <a:latin typeface="Euclid Circular A" panose="020B0504000000000000" pitchFamily="34" charset="0"/>
                <a:ea typeface="Euclid Circular A" panose="020B0504000000000000" pitchFamily="34" charset="0"/>
              </a:rPr>
              <a:t>      2. Edge based approach</a:t>
            </a:r>
          </a:p>
          <a:p>
            <a:r>
              <a:rPr lang="en-IN" dirty="0">
                <a:latin typeface="Euclid Circular A" panose="020B0504000000000000" pitchFamily="34" charset="0"/>
                <a:ea typeface="Euclid Circular A" panose="020B0504000000000000" pitchFamily="34" charset="0"/>
              </a:rPr>
              <a:t>      3. Hybrid approach</a:t>
            </a:r>
          </a:p>
          <a:p>
            <a:endParaRPr lang="en-IN" dirty="0">
              <a:latin typeface="Euclid Circular A" panose="020B0504000000000000" pitchFamily="34" charset="0"/>
              <a:ea typeface="Euclid Circular A" panose="020B0504000000000000" pitchFamily="34" charset="0"/>
            </a:endParaRPr>
          </a:p>
          <a:p>
            <a:r>
              <a:rPr lang="en-US" dirty="0">
                <a:latin typeface="Euclid Circular A" panose="020B0504000000000000" pitchFamily="34" charset="0"/>
                <a:ea typeface="Euclid Circular A" panose="020B0504000000000000" pitchFamily="34" charset="0"/>
              </a:rPr>
              <a:t>      Percentage of obtained similar gene pairs by different measures.</a:t>
            </a:r>
          </a:p>
          <a:p>
            <a:endParaRPr lang="en-US" dirty="0">
              <a:latin typeface="Euclid Circular A" panose="020B0504000000000000" pitchFamily="34" charset="0"/>
              <a:ea typeface="Euclid Circular A" panose="020B0504000000000000" pitchFamily="34" charset="0"/>
            </a:endParaRPr>
          </a:p>
          <a:p>
            <a:pPr lvl="1"/>
            <a:r>
              <a:rPr lang="en-US" sz="1400" b="1" dirty="0">
                <a:latin typeface="Euclid Circular A" panose="020B0504000000000000" pitchFamily="34" charset="0"/>
                <a:ea typeface="Euclid Circular A" panose="020B0504000000000000" pitchFamily="34" charset="0"/>
              </a:rPr>
              <a:t>Networks</a:t>
            </a:r>
            <a:r>
              <a:rPr lang="en-US" sz="1400" dirty="0">
                <a:latin typeface="Euclid Circular A" panose="020B0504000000000000" pitchFamily="34" charset="0"/>
                <a:ea typeface="Euclid Circular A" panose="020B0504000000000000" pitchFamily="34" charset="0"/>
              </a:rPr>
              <a:t>         </a:t>
            </a:r>
            <a:r>
              <a:rPr lang="en-US" sz="1400" b="1" dirty="0">
                <a:latin typeface="Euclid Circular A" panose="020B0504000000000000" pitchFamily="34" charset="0"/>
                <a:ea typeface="Euclid Circular A" panose="020B0504000000000000" pitchFamily="34" charset="0"/>
              </a:rPr>
              <a:t>Resnik</a:t>
            </a:r>
            <a:r>
              <a:rPr lang="en-US" sz="1400" dirty="0">
                <a:latin typeface="Euclid Circular A" panose="020B0504000000000000" pitchFamily="34" charset="0"/>
                <a:ea typeface="Euclid Circular A" panose="020B0504000000000000" pitchFamily="34" charset="0"/>
              </a:rPr>
              <a:t> 		</a:t>
            </a:r>
            <a:r>
              <a:rPr lang="en-US" sz="1400" b="1" dirty="0">
                <a:latin typeface="Euclid Circular A" panose="020B0504000000000000" pitchFamily="34" charset="0"/>
                <a:ea typeface="Euclid Circular A" panose="020B0504000000000000" pitchFamily="34" charset="0"/>
              </a:rPr>
              <a:t>Jiang</a:t>
            </a:r>
            <a:r>
              <a:rPr lang="en-US" sz="1400" dirty="0">
                <a:latin typeface="Euclid Circular A" panose="020B0504000000000000" pitchFamily="34" charset="0"/>
                <a:ea typeface="Euclid Circular A" panose="020B0504000000000000" pitchFamily="34" charset="0"/>
              </a:rPr>
              <a:t> 	</a:t>
            </a:r>
            <a:r>
              <a:rPr lang="en-US" sz="1400" b="1" dirty="0">
                <a:latin typeface="Euclid Circular A" panose="020B0504000000000000" pitchFamily="34" charset="0"/>
                <a:ea typeface="Euclid Circular A" panose="020B0504000000000000" pitchFamily="34" charset="0"/>
              </a:rPr>
              <a:t>Lin</a:t>
            </a:r>
            <a:r>
              <a:rPr lang="en-US" sz="1400" dirty="0">
                <a:latin typeface="Euclid Circular A" panose="020B0504000000000000" pitchFamily="34" charset="0"/>
                <a:ea typeface="Euclid Circular A" panose="020B0504000000000000" pitchFamily="34" charset="0"/>
              </a:rPr>
              <a:t> 	</a:t>
            </a:r>
            <a:r>
              <a:rPr lang="en-US" sz="1400" b="1" dirty="0">
                <a:latin typeface="Euclid Circular A" panose="020B0504000000000000" pitchFamily="34" charset="0"/>
                <a:ea typeface="Euclid Circular A" panose="020B0504000000000000" pitchFamily="34" charset="0"/>
              </a:rPr>
              <a:t>Rel</a:t>
            </a:r>
            <a:r>
              <a:rPr lang="en-US" sz="1400" dirty="0">
                <a:latin typeface="Euclid Circular A" panose="020B0504000000000000" pitchFamily="34" charset="0"/>
                <a:ea typeface="Euclid Circular A" panose="020B0504000000000000" pitchFamily="34" charset="0"/>
              </a:rPr>
              <a:t> 	</a:t>
            </a:r>
            <a:r>
              <a:rPr lang="en-US" sz="1400" b="1" dirty="0">
                <a:latin typeface="Euclid Circular A" panose="020B0504000000000000" pitchFamily="34" charset="0"/>
                <a:ea typeface="Euclid Circular A" panose="020B0504000000000000" pitchFamily="34" charset="0"/>
              </a:rPr>
              <a:t>Wang</a:t>
            </a:r>
            <a:r>
              <a:rPr lang="en-US" sz="1400" dirty="0">
                <a:latin typeface="Euclid Circular A" panose="020B0504000000000000" pitchFamily="34" charset="0"/>
                <a:ea typeface="Euclid Circular A" panose="020B0504000000000000" pitchFamily="34" charset="0"/>
              </a:rPr>
              <a:t> </a:t>
            </a:r>
          </a:p>
          <a:p>
            <a:pPr lvl="1"/>
            <a:r>
              <a:rPr lang="en-US" sz="1400" b="1" dirty="0">
                <a:latin typeface="Euclid Circular A" panose="020B0504000000000000" pitchFamily="34" charset="0"/>
                <a:ea typeface="Euclid Circular A" panose="020B0504000000000000" pitchFamily="34" charset="0"/>
              </a:rPr>
              <a:t>R1</a:t>
            </a:r>
            <a:r>
              <a:rPr lang="en-US" sz="1400" dirty="0">
                <a:latin typeface="Euclid Circular A" panose="020B0504000000000000" pitchFamily="34" charset="0"/>
                <a:ea typeface="Euclid Circular A" panose="020B0504000000000000" pitchFamily="34" charset="0"/>
              </a:rPr>
              <a:t>                        61/1891 		78/1891 	68/1891 	68/1891 	855/1891 	</a:t>
            </a:r>
          </a:p>
          <a:p>
            <a:pPr lvl="1"/>
            <a:r>
              <a:rPr lang="en-US" sz="1400" b="1" dirty="0">
                <a:latin typeface="Euclid Circular A" panose="020B0504000000000000" pitchFamily="34" charset="0"/>
                <a:ea typeface="Euclid Circular A" panose="020B0504000000000000" pitchFamily="34" charset="0"/>
              </a:rPr>
              <a:t>R2</a:t>
            </a:r>
            <a:r>
              <a:rPr lang="en-US" sz="1400" dirty="0">
                <a:latin typeface="Euclid Circular A" panose="020B0504000000000000" pitchFamily="34" charset="0"/>
                <a:ea typeface="Euclid Circular A" panose="020B0504000000000000" pitchFamily="34" charset="0"/>
              </a:rPr>
              <a:t>                       13/55 		33/55 	37/55 	31/55 	31/55 </a:t>
            </a:r>
          </a:p>
          <a:p>
            <a:pPr lvl="1"/>
            <a:r>
              <a:rPr lang="en-US" sz="1400" b="1" dirty="0">
                <a:latin typeface="Euclid Circular A" panose="020B0504000000000000" pitchFamily="34" charset="0"/>
                <a:ea typeface="Euclid Circular A" panose="020B0504000000000000" pitchFamily="34" charset="0"/>
              </a:rPr>
              <a:t>Average rate: </a:t>
            </a:r>
            <a:r>
              <a:rPr lang="en-US" sz="1400" dirty="0">
                <a:latin typeface="Euclid Circular A" panose="020B0504000000000000" pitchFamily="34" charset="0"/>
                <a:ea typeface="Euclid Circular A" panose="020B0504000000000000" pitchFamily="34" charset="0"/>
              </a:rPr>
              <a:t>9.09% 		16.68% 	17.95% 	18.17% 	44.05%</a:t>
            </a:r>
          </a:p>
          <a:p>
            <a:pPr lvl="1"/>
            <a:endParaRPr lang="en-US" sz="1400" dirty="0">
              <a:latin typeface="Euclid Circular A" panose="020B0504000000000000" pitchFamily="34" charset="0"/>
              <a:ea typeface="Euclid Circular A" panose="020B0504000000000000" pitchFamily="34" charset="0"/>
            </a:endParaRPr>
          </a:p>
          <a:p>
            <a:pPr lvl="1"/>
            <a:r>
              <a:rPr lang="en-IN" sz="1400" dirty="0"/>
              <a:t>			using open source package </a:t>
            </a:r>
            <a:r>
              <a:rPr lang="en-IN" sz="1400" b="1" dirty="0" err="1"/>
              <a:t>GOSemSim</a:t>
            </a:r>
            <a:endParaRPr lang="en-IN" sz="1400" b="1" dirty="0"/>
          </a:p>
          <a:p>
            <a:pPr lvl="1"/>
            <a:endParaRPr lang="en-US" sz="1400" dirty="0">
              <a:latin typeface="Euclid Circular A" panose="020B0504000000000000" pitchFamily="34" charset="0"/>
              <a:ea typeface="Euclid Circular A" panose="020B0504000000000000" pitchFamily="34" charset="0"/>
            </a:endParaRPr>
          </a:p>
        </p:txBody>
      </p:sp>
    </p:spTree>
    <p:extLst>
      <p:ext uri="{BB962C8B-B14F-4D97-AF65-F5344CB8AC3E}">
        <p14:creationId xmlns:p14="http://schemas.microsoft.com/office/powerpoint/2010/main" val="1058691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3EE3C15-351E-8F49-49C3-BEEAFC1B9B2E}"/>
              </a:ext>
            </a:extLst>
          </p:cNvPr>
          <p:cNvCxnSpPr>
            <a:cxnSpLocks/>
          </p:cNvCxnSpPr>
          <p:nvPr/>
        </p:nvCxnSpPr>
        <p:spPr>
          <a:xfrm>
            <a:off x="461683" y="808891"/>
            <a:ext cx="11308976"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5" name="TextBox 4">
            <a:extLst>
              <a:ext uri="{FF2B5EF4-FFF2-40B4-BE49-F238E27FC236}">
                <a16:creationId xmlns:a16="http://schemas.microsoft.com/office/drawing/2014/main" id="{5F8C98F7-EA89-317E-4705-3B2EF491FB25}"/>
              </a:ext>
            </a:extLst>
          </p:cNvPr>
          <p:cNvSpPr txBox="1"/>
          <p:nvPr/>
        </p:nvSpPr>
        <p:spPr>
          <a:xfrm>
            <a:off x="372036" y="347226"/>
            <a:ext cx="7597588" cy="461665"/>
          </a:xfrm>
          <a:prstGeom prst="rect">
            <a:avLst/>
          </a:prstGeom>
          <a:noFill/>
        </p:spPr>
        <p:txBody>
          <a:bodyPr wrap="square" rtlCol="0">
            <a:spAutoFit/>
          </a:bodyPr>
          <a:lstStyle/>
          <a:p>
            <a:r>
              <a:rPr lang="en-US" sz="2400" b="1" dirty="0">
                <a:solidFill>
                  <a:schemeClr val="tx1">
                    <a:lumMod val="65000"/>
                    <a:lumOff val="35000"/>
                  </a:schemeClr>
                </a:solidFill>
                <a:latin typeface="Euclid Circular A" panose="020B0504000000000000" pitchFamily="34" charset="0"/>
                <a:ea typeface="Euclid Circular A" panose="020B0504000000000000" pitchFamily="34" charset="0"/>
              </a:rPr>
              <a:t>Comparison of Community Detection Algorithms: </a:t>
            </a:r>
          </a:p>
        </p:txBody>
      </p:sp>
      <p:sp>
        <p:nvSpPr>
          <p:cNvPr id="3" name="TextBox 2">
            <a:extLst>
              <a:ext uri="{FF2B5EF4-FFF2-40B4-BE49-F238E27FC236}">
                <a16:creationId xmlns:a16="http://schemas.microsoft.com/office/drawing/2014/main" id="{B2CB9B83-1ECB-D7EB-BC6C-B849E45E37A0}"/>
              </a:ext>
            </a:extLst>
          </p:cNvPr>
          <p:cNvSpPr txBox="1"/>
          <p:nvPr/>
        </p:nvSpPr>
        <p:spPr>
          <a:xfrm>
            <a:off x="372035" y="947390"/>
            <a:ext cx="11398623" cy="4278094"/>
          </a:xfrm>
          <a:prstGeom prst="rect">
            <a:avLst/>
          </a:prstGeom>
          <a:noFill/>
        </p:spPr>
        <p:txBody>
          <a:bodyPr wrap="square">
            <a:spAutoFit/>
          </a:bodyPr>
          <a:lstStyle/>
          <a:p>
            <a:r>
              <a:rPr lang="en-US" sz="1600" dirty="0">
                <a:latin typeface="Euclid Circular A" panose="020B0504000000000000" pitchFamily="34" charset="0"/>
                <a:ea typeface="Euclid Circular A" panose="020B0504000000000000" pitchFamily="34" charset="0"/>
              </a:rPr>
              <a:t>Comparison of community detection algorithms, namely, Combo, Conclude, Fast Greedy, Leading Eigen, Louvain and Spinglass on two important biological networks to find their communities and evaluate the results in terms of topological and functional features through Kyoto Encyclopedia of Genes and Genomes pathway and Gene Ontology term enrichment analysis.</a:t>
            </a:r>
          </a:p>
          <a:p>
            <a:endParaRPr lang="en-US" sz="1600" dirty="0">
              <a:latin typeface="Euclid Circular A" panose="020B0504000000000000" pitchFamily="34" charset="0"/>
              <a:ea typeface="Euclid Circular A" panose="020B0504000000000000" pitchFamily="34" charset="0"/>
            </a:endParaRPr>
          </a:p>
          <a:p>
            <a:r>
              <a:rPr lang="en-IN" sz="1600" dirty="0">
                <a:latin typeface="Euclid Circular A" panose="020B0504000000000000" pitchFamily="34" charset="0"/>
                <a:ea typeface="Euclid Circular A" panose="020B0504000000000000" pitchFamily="34" charset="0"/>
              </a:rPr>
              <a:t>assessment criteria</a:t>
            </a:r>
            <a:r>
              <a:rPr lang="en-US" sz="1600" dirty="0">
                <a:latin typeface="Euclid Circular A" panose="020B0504000000000000" pitchFamily="34" charset="0"/>
                <a:ea typeface="Euclid Circular A" panose="020B0504000000000000" pitchFamily="34" charset="0"/>
              </a:rPr>
              <a:t>:</a:t>
            </a:r>
          </a:p>
          <a:p>
            <a:endParaRPr lang="en-US" sz="1600" dirty="0">
              <a:latin typeface="Euclid Circular A" panose="020B0504000000000000" pitchFamily="34" charset="0"/>
              <a:ea typeface="Euclid Circular A" panose="020B0504000000000000" pitchFamily="34" charset="0"/>
            </a:endParaRPr>
          </a:p>
          <a:p>
            <a:pPr marL="342900" indent="-342900">
              <a:buAutoNum type="arabicPeriod"/>
            </a:pPr>
            <a:r>
              <a:rPr lang="en-IN" sz="1600" dirty="0">
                <a:latin typeface="Euclid Circular A" panose="020B0504000000000000" pitchFamily="34" charset="0"/>
                <a:ea typeface="Euclid Circular A" panose="020B0504000000000000" pitchFamily="34" charset="0"/>
              </a:rPr>
              <a:t>appropriate community size</a:t>
            </a:r>
            <a:endParaRPr lang="en-US" sz="1600" dirty="0">
              <a:latin typeface="Euclid Circular A" panose="020B0504000000000000" pitchFamily="34" charset="0"/>
              <a:ea typeface="Euclid Circular A" panose="020B0504000000000000" pitchFamily="34" charset="0"/>
            </a:endParaRPr>
          </a:p>
          <a:p>
            <a:pPr marL="342900" indent="-342900">
              <a:buAutoNum type="arabicPeriod"/>
            </a:pPr>
            <a:r>
              <a:rPr lang="en-US" sz="1600" dirty="0">
                <a:latin typeface="Euclid Circular A" panose="020B0504000000000000" pitchFamily="34" charset="0"/>
                <a:ea typeface="Euclid Circular A" panose="020B0504000000000000" pitchFamily="34" charset="0"/>
              </a:rPr>
              <a:t>only one or two broad biological functions</a:t>
            </a:r>
          </a:p>
          <a:p>
            <a:pPr marL="342900" indent="-342900">
              <a:buAutoNum type="arabicPeriod"/>
            </a:pPr>
            <a:r>
              <a:rPr lang="en-US" sz="1600" dirty="0">
                <a:latin typeface="Euclid Circular A" panose="020B0504000000000000" pitchFamily="34" charset="0"/>
                <a:ea typeface="Euclid Circular A" panose="020B0504000000000000" pitchFamily="34" charset="0"/>
              </a:rPr>
              <a:t>genes from the network belonging to a pathway should also belong to only one or two communities</a:t>
            </a:r>
          </a:p>
          <a:p>
            <a:pPr marL="342900" indent="-342900">
              <a:buAutoNum type="arabicPeriod"/>
            </a:pPr>
            <a:r>
              <a:rPr lang="en-IN" sz="1600" dirty="0">
                <a:latin typeface="Euclid Circular A" panose="020B0504000000000000" pitchFamily="34" charset="0"/>
                <a:ea typeface="Euclid Circular A" panose="020B0504000000000000" pitchFamily="34" charset="0"/>
              </a:rPr>
              <a:t>performance speed</a:t>
            </a:r>
          </a:p>
          <a:p>
            <a:pPr marL="342900" indent="-342900">
              <a:buAutoNum type="arabicPeriod"/>
            </a:pPr>
            <a:endParaRPr lang="en-IN" sz="1600" dirty="0">
              <a:latin typeface="Euclid Circular A" panose="020B0504000000000000" pitchFamily="34" charset="0"/>
              <a:ea typeface="Euclid Circular A" panose="020B0504000000000000" pitchFamily="34" charset="0"/>
            </a:endParaRPr>
          </a:p>
          <a:p>
            <a:pPr marL="342900" indent="-342900">
              <a:buAutoNum type="arabicPeriod"/>
            </a:pPr>
            <a:endParaRPr lang="en-IN" sz="1600" dirty="0">
              <a:latin typeface="Euclid Circular A" panose="020B0504000000000000" pitchFamily="34" charset="0"/>
              <a:ea typeface="Euclid Circular A" panose="020B0504000000000000" pitchFamily="34" charset="0"/>
            </a:endParaRPr>
          </a:p>
          <a:p>
            <a:r>
              <a:rPr lang="en-US" sz="1600" dirty="0">
                <a:latin typeface="Euclid Circular A" panose="020B0504000000000000" pitchFamily="34" charset="0"/>
                <a:ea typeface="Euclid Circular A" panose="020B0504000000000000" pitchFamily="34" charset="0"/>
              </a:rPr>
              <a:t>The first network in this study is a network of Protein-Protein Interactions (PPI) in Saccharomyces cerevisiae (Yeast) with 6532 nodes and 229,696 edges and the second is a network of PPI in Homo sapiens (Human) with 20,644 nodes and 241,008 edges</a:t>
            </a:r>
            <a:endParaRPr lang="en-IN" sz="1600" dirty="0">
              <a:latin typeface="Euclid Circular A" panose="020B0504000000000000" pitchFamily="34" charset="0"/>
              <a:ea typeface="Euclid Circular A" panose="020B0504000000000000" pitchFamily="34" charset="0"/>
            </a:endParaRPr>
          </a:p>
          <a:p>
            <a:endParaRPr lang="en-IN" sz="1600" dirty="0">
              <a:latin typeface="Euclid Circular A" panose="020B0504000000000000" pitchFamily="34" charset="0"/>
              <a:ea typeface="Euclid Circular A" panose="020B0504000000000000" pitchFamily="34" charset="0"/>
            </a:endParaRPr>
          </a:p>
        </p:txBody>
      </p:sp>
    </p:spTree>
    <p:extLst>
      <p:ext uri="{BB962C8B-B14F-4D97-AF65-F5344CB8AC3E}">
        <p14:creationId xmlns:p14="http://schemas.microsoft.com/office/powerpoint/2010/main" val="1068376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3EE3C15-351E-8F49-49C3-BEEAFC1B9B2E}"/>
              </a:ext>
            </a:extLst>
          </p:cNvPr>
          <p:cNvCxnSpPr>
            <a:cxnSpLocks/>
          </p:cNvCxnSpPr>
          <p:nvPr/>
        </p:nvCxnSpPr>
        <p:spPr>
          <a:xfrm>
            <a:off x="461683" y="808891"/>
            <a:ext cx="11308976"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5" name="TextBox 4">
            <a:extLst>
              <a:ext uri="{FF2B5EF4-FFF2-40B4-BE49-F238E27FC236}">
                <a16:creationId xmlns:a16="http://schemas.microsoft.com/office/drawing/2014/main" id="{5F8C98F7-EA89-317E-4705-3B2EF491FB25}"/>
              </a:ext>
            </a:extLst>
          </p:cNvPr>
          <p:cNvSpPr txBox="1"/>
          <p:nvPr/>
        </p:nvSpPr>
        <p:spPr>
          <a:xfrm>
            <a:off x="372036" y="347226"/>
            <a:ext cx="7597588" cy="461665"/>
          </a:xfrm>
          <a:prstGeom prst="rect">
            <a:avLst/>
          </a:prstGeom>
          <a:noFill/>
        </p:spPr>
        <p:txBody>
          <a:bodyPr wrap="square" rtlCol="0">
            <a:spAutoFit/>
          </a:bodyPr>
          <a:lstStyle/>
          <a:p>
            <a:r>
              <a:rPr lang="en-US" sz="2400" b="1" dirty="0">
                <a:solidFill>
                  <a:schemeClr val="tx1">
                    <a:lumMod val="65000"/>
                    <a:lumOff val="35000"/>
                  </a:schemeClr>
                </a:solidFill>
                <a:latin typeface="Euclid Circular A" panose="020B0504000000000000" pitchFamily="34" charset="0"/>
                <a:ea typeface="Euclid Circular A" panose="020B0504000000000000" pitchFamily="34" charset="0"/>
              </a:rPr>
              <a:t>Comparison of Community Detection Algorithms: </a:t>
            </a:r>
          </a:p>
        </p:txBody>
      </p:sp>
      <p:pic>
        <p:nvPicPr>
          <p:cNvPr id="6" name="Picture 5">
            <a:extLst>
              <a:ext uri="{FF2B5EF4-FFF2-40B4-BE49-F238E27FC236}">
                <a16:creationId xmlns:a16="http://schemas.microsoft.com/office/drawing/2014/main" id="{8842D451-8C50-7C84-B745-DC281EB86E13}"/>
              </a:ext>
            </a:extLst>
          </p:cNvPr>
          <p:cNvPicPr>
            <a:picLocks noChangeAspect="1"/>
          </p:cNvPicPr>
          <p:nvPr/>
        </p:nvPicPr>
        <p:blipFill>
          <a:blip r:embed="rId2"/>
          <a:stretch>
            <a:fillRect/>
          </a:stretch>
        </p:blipFill>
        <p:spPr>
          <a:xfrm>
            <a:off x="1006288" y="1111777"/>
            <a:ext cx="10219765" cy="4634445"/>
          </a:xfrm>
          <a:prstGeom prst="rect">
            <a:avLst/>
          </a:prstGeom>
        </p:spPr>
      </p:pic>
      <p:sp>
        <p:nvSpPr>
          <p:cNvPr id="9" name="TextBox 8">
            <a:extLst>
              <a:ext uri="{FF2B5EF4-FFF2-40B4-BE49-F238E27FC236}">
                <a16:creationId xmlns:a16="http://schemas.microsoft.com/office/drawing/2014/main" id="{021931B6-891C-3557-F419-A2C33EE3D715}"/>
              </a:ext>
            </a:extLst>
          </p:cNvPr>
          <p:cNvSpPr txBox="1"/>
          <p:nvPr/>
        </p:nvSpPr>
        <p:spPr>
          <a:xfrm>
            <a:off x="3509682" y="6049107"/>
            <a:ext cx="5266765" cy="307777"/>
          </a:xfrm>
          <a:prstGeom prst="rect">
            <a:avLst/>
          </a:prstGeom>
          <a:noFill/>
        </p:spPr>
        <p:txBody>
          <a:bodyPr wrap="square">
            <a:spAutoFit/>
          </a:bodyPr>
          <a:lstStyle/>
          <a:p>
            <a:r>
              <a:rPr lang="en-US" sz="1400" u="sng" dirty="0">
                <a:latin typeface="Euclid Circular A" panose="020B0504000000000000" pitchFamily="34" charset="0"/>
                <a:ea typeface="Euclid Circular A" panose="020B0504000000000000" pitchFamily="34" charset="0"/>
              </a:rPr>
              <a:t>Comparison based on topological features of communities</a:t>
            </a:r>
            <a:endParaRPr lang="en-IN" sz="1400" u="sng" dirty="0">
              <a:latin typeface="Euclid Circular A" panose="020B0504000000000000" pitchFamily="34" charset="0"/>
              <a:ea typeface="Euclid Circular A" panose="020B0504000000000000" pitchFamily="34" charset="0"/>
            </a:endParaRPr>
          </a:p>
        </p:txBody>
      </p:sp>
    </p:spTree>
    <p:extLst>
      <p:ext uri="{BB962C8B-B14F-4D97-AF65-F5344CB8AC3E}">
        <p14:creationId xmlns:p14="http://schemas.microsoft.com/office/powerpoint/2010/main" val="2553393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3EE3C15-351E-8F49-49C3-BEEAFC1B9B2E}"/>
              </a:ext>
            </a:extLst>
          </p:cNvPr>
          <p:cNvCxnSpPr>
            <a:cxnSpLocks/>
          </p:cNvCxnSpPr>
          <p:nvPr/>
        </p:nvCxnSpPr>
        <p:spPr>
          <a:xfrm>
            <a:off x="461683" y="808891"/>
            <a:ext cx="11308976"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5" name="TextBox 4">
            <a:extLst>
              <a:ext uri="{FF2B5EF4-FFF2-40B4-BE49-F238E27FC236}">
                <a16:creationId xmlns:a16="http://schemas.microsoft.com/office/drawing/2014/main" id="{5F8C98F7-EA89-317E-4705-3B2EF491FB25}"/>
              </a:ext>
            </a:extLst>
          </p:cNvPr>
          <p:cNvSpPr txBox="1"/>
          <p:nvPr/>
        </p:nvSpPr>
        <p:spPr>
          <a:xfrm>
            <a:off x="372036" y="347226"/>
            <a:ext cx="7597588" cy="461665"/>
          </a:xfrm>
          <a:prstGeom prst="rect">
            <a:avLst/>
          </a:prstGeom>
          <a:noFill/>
        </p:spPr>
        <p:txBody>
          <a:bodyPr wrap="square" rtlCol="0">
            <a:spAutoFit/>
          </a:bodyPr>
          <a:lstStyle/>
          <a:p>
            <a:r>
              <a:rPr lang="en-US" sz="2400" b="1" dirty="0">
                <a:solidFill>
                  <a:schemeClr val="tx1">
                    <a:lumMod val="65000"/>
                    <a:lumOff val="35000"/>
                  </a:schemeClr>
                </a:solidFill>
                <a:latin typeface="Euclid Circular A" panose="020B0504000000000000" pitchFamily="34" charset="0"/>
                <a:ea typeface="Euclid Circular A" panose="020B0504000000000000" pitchFamily="34" charset="0"/>
              </a:rPr>
              <a:t>Comparison of Community Detection Algorithms: </a:t>
            </a:r>
          </a:p>
        </p:txBody>
      </p:sp>
      <p:sp>
        <p:nvSpPr>
          <p:cNvPr id="9" name="TextBox 8">
            <a:extLst>
              <a:ext uri="{FF2B5EF4-FFF2-40B4-BE49-F238E27FC236}">
                <a16:creationId xmlns:a16="http://schemas.microsoft.com/office/drawing/2014/main" id="{021931B6-891C-3557-F419-A2C33EE3D715}"/>
              </a:ext>
            </a:extLst>
          </p:cNvPr>
          <p:cNvSpPr txBox="1"/>
          <p:nvPr/>
        </p:nvSpPr>
        <p:spPr>
          <a:xfrm>
            <a:off x="2823882" y="6283096"/>
            <a:ext cx="6584577" cy="307777"/>
          </a:xfrm>
          <a:prstGeom prst="rect">
            <a:avLst/>
          </a:prstGeom>
          <a:noFill/>
        </p:spPr>
        <p:txBody>
          <a:bodyPr wrap="square">
            <a:spAutoFit/>
          </a:bodyPr>
          <a:lstStyle/>
          <a:p>
            <a:r>
              <a:rPr lang="en-US" sz="1400">
                <a:latin typeface="Euclid Circular A" panose="020B0504000000000000" pitchFamily="34" charset="0"/>
                <a:ea typeface="Euclid Circular A" panose="020B0504000000000000" pitchFamily="34" charset="0"/>
              </a:rPr>
              <a:t>Comparison based on biological/functional features of communities</a:t>
            </a:r>
            <a:endParaRPr lang="en-IN" sz="1400" u="sng" dirty="0">
              <a:latin typeface="Euclid Circular A" panose="020B0504000000000000" pitchFamily="34" charset="0"/>
              <a:ea typeface="Euclid Circular A" panose="020B0504000000000000" pitchFamily="34" charset="0"/>
            </a:endParaRPr>
          </a:p>
        </p:txBody>
      </p:sp>
      <p:pic>
        <p:nvPicPr>
          <p:cNvPr id="3" name="Picture 2">
            <a:extLst>
              <a:ext uri="{FF2B5EF4-FFF2-40B4-BE49-F238E27FC236}">
                <a16:creationId xmlns:a16="http://schemas.microsoft.com/office/drawing/2014/main" id="{3256C40C-418C-3CC0-D938-AC03AE0C59DF}"/>
              </a:ext>
            </a:extLst>
          </p:cNvPr>
          <p:cNvPicPr>
            <a:picLocks noChangeAspect="1"/>
          </p:cNvPicPr>
          <p:nvPr/>
        </p:nvPicPr>
        <p:blipFill>
          <a:blip r:embed="rId2"/>
          <a:stretch>
            <a:fillRect/>
          </a:stretch>
        </p:blipFill>
        <p:spPr>
          <a:xfrm>
            <a:off x="1968567" y="888993"/>
            <a:ext cx="8125691" cy="5314002"/>
          </a:xfrm>
          <a:prstGeom prst="rect">
            <a:avLst/>
          </a:prstGeom>
        </p:spPr>
      </p:pic>
    </p:spTree>
    <p:extLst>
      <p:ext uri="{BB962C8B-B14F-4D97-AF65-F5344CB8AC3E}">
        <p14:creationId xmlns:p14="http://schemas.microsoft.com/office/powerpoint/2010/main" val="2140181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844</TotalTime>
  <Words>661</Words>
  <Application>Microsoft Office PowerPoint</Application>
  <PresentationFormat>Widescreen</PresentationFormat>
  <Paragraphs>72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Euclid Circular 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Sultan Mamud</dc:creator>
  <cp:lastModifiedBy>Sultan Mamud</cp:lastModifiedBy>
  <cp:revision>18</cp:revision>
  <dcterms:created xsi:type="dcterms:W3CDTF">2022-11-15T11:18:12Z</dcterms:created>
  <dcterms:modified xsi:type="dcterms:W3CDTF">2022-11-24T19:44:06Z</dcterms:modified>
</cp:coreProperties>
</file>