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9144000"/>
  <p:notesSz cx="6858000" cy="9144000"/>
  <p:embeddedFontLst>
    <p:embeddedFont>
      <p:font typeface="Tahoma"/>
      <p:regular r:id="rId32"/>
      <p:bold r:id="rId33"/>
    </p:embeddedFont>
    <p:embeddedFont>
      <p:font typeface="Noto Sans Symbols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6" roundtripDataSignature="AMtx7mguuTeCaBV1HCWeC1L1NOtwIVq9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Tahoma-bold.fntdata"/><Relationship Id="rId10" Type="http://schemas.openxmlformats.org/officeDocument/2006/relationships/slide" Target="slides/slide5.xml"/><Relationship Id="rId32" Type="http://schemas.openxmlformats.org/officeDocument/2006/relationships/font" Target="fonts/Tahoma-regular.fntdata"/><Relationship Id="rId13" Type="http://schemas.openxmlformats.org/officeDocument/2006/relationships/slide" Target="slides/slide8.xml"/><Relationship Id="rId35" Type="http://schemas.openxmlformats.org/officeDocument/2006/relationships/font" Target="fonts/NotoSansSymbols-bold.fntdata"/><Relationship Id="rId12" Type="http://schemas.openxmlformats.org/officeDocument/2006/relationships/slide" Target="slides/slide7.xml"/><Relationship Id="rId34" Type="http://schemas.openxmlformats.org/officeDocument/2006/relationships/font" Target="fonts/NotoSansSymbols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0" name="Google Shape;11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7" name="Google Shape;11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7" name="Google Shape;12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4" name="Google Shape;13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4" name="Google Shape;14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2" name="Google Shape;15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9" name="Google Shape;15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9" name="Google Shape;16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9" name="Google Shape;17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9" name="Google Shape;18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6" name="Google Shape;3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6" name="Google Shape;19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6" name="Google Shape;20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3" name="Google Shape;21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3" name="Google Shape;22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9" name="Google Shape;23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1" name="Google Shape;25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65" name="Google Shape;26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6" name="Google Shape;4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7" name="Google Shape;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4" name="Google Shape;7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1" name="Google Shape;8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2" name="Google Shape;9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2" name="Google Shape;10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  only" type="objOnly">
  <p:cSld name="OBJECT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8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29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29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0"/>
          <p:cNvSpPr txBox="1"/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1" name="Google Shape;21;p30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2" name="Google Shape;22;p30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Google Shape;23;p30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5.</a:t>
            </a: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30" name="Google Shape;30;p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9696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"/>
          <p:cNvSpPr txBox="1"/>
          <p:nvPr/>
        </p:nvSpPr>
        <p:spPr>
          <a:xfrm>
            <a:off x="1143000" y="2514600"/>
            <a:ext cx="6858000" cy="173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Chapter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Analog Transmission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 txBox="1"/>
          <p:nvPr/>
        </p:nvSpPr>
        <p:spPr>
          <a:xfrm>
            <a:off x="0" y="6507162"/>
            <a:ext cx="91440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The McGraw-Hill Companies, Inc. Permission required for reproduction or display.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 txBox="1"/>
          <p:nvPr/>
        </p:nvSpPr>
        <p:spPr>
          <a:xfrm>
            <a:off x="43825" y="1593375"/>
            <a:ext cx="91440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CSE320: Data Communication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3" name="Google Shape;113;p1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Frequency Shift Keying</a:t>
            </a:r>
            <a:endParaRPr/>
          </a:p>
        </p:txBody>
      </p:sp>
      <p:sp>
        <p:nvSpPr>
          <p:cNvPr id="114" name="Google Shape;114;p1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digital data stream changes the frequency of the carrier signal, f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b="0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example, a “1” could be represented by f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=f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+</a:t>
            </a:r>
            <a:r>
              <a:rPr b="0" i="0" lang="en-US" sz="32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f, and a “0” could be represented by f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=f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</a:t>
            </a:r>
            <a:r>
              <a:rPr b="0" i="0" lang="en-US" sz="32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120" name="Google Shape;120;p11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1" name="Google Shape;121;p11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2" name="Google Shape;122;p11"/>
          <p:cNvSpPr txBox="1"/>
          <p:nvPr/>
        </p:nvSpPr>
        <p:spPr>
          <a:xfrm>
            <a:off x="304800" y="762000"/>
            <a:ext cx="4762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5.6 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frequency shift keying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" name="Google Shape;123;p11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4" name="Google Shape;124;p11"/>
          <p:cNvPicPr preferRelativeResize="0"/>
          <p:nvPr/>
        </p:nvPicPr>
        <p:blipFill rotWithShape="1">
          <a:blip r:embed="rId3">
            <a:alphaModFix/>
          </a:blip>
          <a:srcRect b="0" l="0" r="34253" t="0"/>
          <a:stretch/>
        </p:blipFill>
        <p:spPr>
          <a:xfrm>
            <a:off x="1732617" y="2274650"/>
            <a:ext cx="5678776" cy="266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0" name="Google Shape;130;p1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Coherent and Non Coherent</a:t>
            </a:r>
            <a:endParaRPr/>
          </a:p>
        </p:txBody>
      </p:sp>
      <p:sp>
        <p:nvSpPr>
          <p:cNvPr id="131" name="Google Shape;131;p1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a </a:t>
            </a:r>
            <a:r>
              <a:rPr b="0" i="0" lang="en-US" sz="35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non-coherent FSK</a:t>
            </a: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scheme, when we change from one frequency to the other, we do not adhere to the current phase of the signal. </a:t>
            </a:r>
            <a:endParaRPr b="0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</a:t>
            </a:r>
            <a:r>
              <a:rPr b="0" i="0" lang="en-US" sz="35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coherent FSK</a:t>
            </a: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the switch from one frequency signal to the other only occurs at the same phase in the signal.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137" name="Google Shape;137;p13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8" name="Google Shape;138;p13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9" name="Google Shape;139;p13"/>
          <p:cNvSpPr txBox="1"/>
          <p:nvPr/>
        </p:nvSpPr>
        <p:spPr>
          <a:xfrm>
            <a:off x="304800" y="762000"/>
            <a:ext cx="60356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5.7 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Bandwidth of MFSK used in Example 5.6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" name="Google Shape;140;p13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1" name="Google Shape;14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175" y="2506662"/>
            <a:ext cx="8226425" cy="2446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7" name="Google Shape;147;p1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Multi level </a:t>
            </a:r>
            <a:r>
              <a:rPr lang="en-US"/>
              <a:t>FSK</a:t>
            </a:r>
            <a:endParaRPr/>
          </a:p>
        </p:txBody>
      </p:sp>
      <p:sp>
        <p:nvSpPr>
          <p:cNvPr id="148" name="Google Shape;148;p1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/>
              <a:t>Like </a:t>
            </a: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ASK, FSK can use multiple bits per signal element.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149" name="Google Shape;14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500" y="3133925"/>
            <a:ext cx="6487725" cy="361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5" name="Google Shape;155;p1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Phase Shift </a:t>
            </a:r>
            <a:r>
              <a:rPr lang="en-US"/>
              <a:t>Keying</a:t>
            </a:r>
            <a:endParaRPr/>
          </a:p>
        </p:txBody>
      </p:sp>
      <p:sp>
        <p:nvSpPr>
          <p:cNvPr id="156" name="Google Shape;156;p1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vary the phase shift of the carrier signal to represent digital data.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PSK is much more robust than ASK as it is not that vulnerable to noise, which changes amplitude of the signal.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162" name="Google Shape;162;p16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3" name="Google Shape;163;p16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4" name="Google Shape;164;p16"/>
          <p:cNvSpPr txBox="1"/>
          <p:nvPr/>
        </p:nvSpPr>
        <p:spPr>
          <a:xfrm>
            <a:off x="304800" y="762000"/>
            <a:ext cx="432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5.9 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Phase shift keying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" name="Google Shape;165;p16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6" name="Google Shape;16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5025" y="1987825"/>
            <a:ext cx="6017750" cy="334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172" name="Google Shape;172;p17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3" name="Google Shape;173;p17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4" name="Google Shape;174;p17"/>
          <p:cNvSpPr txBox="1"/>
          <p:nvPr/>
        </p:nvSpPr>
        <p:spPr>
          <a:xfrm>
            <a:off x="304800" y="762000"/>
            <a:ext cx="432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5.9 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phase shift keying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Google Shape;175;p17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6" name="Google Shape;176;p17"/>
          <p:cNvPicPr preferRelativeResize="0"/>
          <p:nvPr/>
        </p:nvPicPr>
        <p:blipFill rotWithShape="1">
          <a:blip r:embed="rId3">
            <a:alphaModFix/>
          </a:blip>
          <a:srcRect b="0" l="0" r="34322" t="0"/>
          <a:stretch/>
        </p:blipFill>
        <p:spPr>
          <a:xfrm>
            <a:off x="1699963" y="2650325"/>
            <a:ext cx="5667877" cy="23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182" name="Google Shape;182;p18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3" name="Google Shape;183;p18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4" name="Google Shape;184;p18"/>
          <p:cNvSpPr txBox="1"/>
          <p:nvPr/>
        </p:nvSpPr>
        <p:spPr>
          <a:xfrm>
            <a:off x="304800" y="762000"/>
            <a:ext cx="4457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5.10 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of BASK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5" name="Google Shape;185;p18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6" name="Google Shape;18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225" y="2463800"/>
            <a:ext cx="8080375" cy="25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2" name="Google Shape;192;p1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Quadrature PSK</a:t>
            </a:r>
            <a:endParaRPr/>
          </a:p>
        </p:txBody>
      </p:sp>
      <p:sp>
        <p:nvSpPr>
          <p:cNvPr id="193" name="Google Shape;193;p1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increase the bit rate, we can code 2 or more bits onto one signal element.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QPSK, we parallelize the bit stream so that every two incoming bits are split up and PSK a carrier frequency. One carrier frequency is phase shifted 90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from the other - in quadrature.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two PSKed signals are then added to produce one of 4 signal elements. L = 4 here.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39" name="Google Shape;39;p2"/>
          <p:cNvCxnSpPr/>
          <p:nvPr/>
        </p:nvCxnSpPr>
        <p:spPr>
          <a:xfrm>
            <a:off x="152400" y="2286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" name="Google Shape;40;p2"/>
          <p:cNvCxnSpPr/>
          <p:nvPr/>
        </p:nvCxnSpPr>
        <p:spPr>
          <a:xfrm>
            <a:off x="152400" y="10668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" name="Google Shape;41;p2"/>
          <p:cNvSpPr txBox="1"/>
          <p:nvPr/>
        </p:nvSpPr>
        <p:spPr>
          <a:xfrm>
            <a:off x="304800" y="457200"/>
            <a:ext cx="46704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5.1 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Digital-to-analog conversion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42;p2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3" name="Google Shape;4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127250"/>
            <a:ext cx="8885237" cy="259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199" name="Google Shape;199;p20"/>
          <p:cNvCxnSpPr/>
          <p:nvPr/>
        </p:nvCxnSpPr>
        <p:spPr>
          <a:xfrm>
            <a:off x="152400" y="762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0" name="Google Shape;200;p20"/>
          <p:cNvCxnSpPr/>
          <p:nvPr/>
        </p:nvCxnSpPr>
        <p:spPr>
          <a:xfrm>
            <a:off x="152400" y="9144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1" name="Google Shape;201;p20"/>
          <p:cNvSpPr txBox="1"/>
          <p:nvPr/>
        </p:nvSpPr>
        <p:spPr>
          <a:xfrm>
            <a:off x="304800" y="304800"/>
            <a:ext cx="491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5.11 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QPSK and its implementation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2" name="Google Shape;202;p20"/>
          <p:cNvCxnSpPr/>
          <p:nvPr/>
        </p:nvCxnSpPr>
        <p:spPr>
          <a:xfrm>
            <a:off x="152400" y="63246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03" name="Google Shape;20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725" y="1143000"/>
            <a:ext cx="7258050" cy="4913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9" name="Google Shape;209;p2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Constellation Diagrams</a:t>
            </a:r>
            <a:endParaRPr/>
          </a:p>
        </p:txBody>
      </p:sp>
      <p:sp>
        <p:nvSpPr>
          <p:cNvPr id="210" name="Google Shape;210;p2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constellation diagram helps us to define the amplitude and phase of a signal when we are using two carriers, one in quadrature of the other.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X-axis represents the in-phase carrier and the Y-axis represents quadrature carrier.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216" name="Google Shape;216;p22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7" name="Google Shape;217;p22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8" name="Google Shape;218;p22"/>
          <p:cNvSpPr txBox="1"/>
          <p:nvPr/>
        </p:nvSpPr>
        <p:spPr>
          <a:xfrm>
            <a:off x="304800" y="762000"/>
            <a:ext cx="699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5.12 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Concept of a constellation diagram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9" name="Google Shape;219;p22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20" name="Google Shape;22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325" y="1989137"/>
            <a:ext cx="5603876" cy="3649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6" name="Google Shape;226;p23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23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23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23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folHlink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23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hlink"/>
              </a:gs>
              <a:gs pos="100000">
                <a:schemeClr val="lt1"/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23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23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23"/>
          <p:cNvSpPr txBox="1"/>
          <p:nvPr/>
        </p:nvSpPr>
        <p:spPr>
          <a:xfrm>
            <a:off x="1203325" y="0"/>
            <a:ext cx="369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Arial"/>
              <a:buNone/>
            </a:pPr>
            <a:r>
              <a:rPr b="1" i="1" lang="en-US" sz="3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Example 5.8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3"/>
          <p:cNvSpPr txBox="1"/>
          <p:nvPr/>
        </p:nvSpPr>
        <p:spPr>
          <a:xfrm>
            <a:off x="228600" y="1447800"/>
            <a:ext cx="8229600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 the constellation diagrams for an ASK (OOK), BPSK, and QPSK signals.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3"/>
          <p:cNvSpPr txBox="1"/>
          <p:nvPr/>
        </p:nvSpPr>
        <p:spPr>
          <a:xfrm>
            <a:off x="228600" y="2482850"/>
            <a:ext cx="8686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1" lang="en-US" sz="28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rPr b="1" i="1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Figure 5.13 shows the three constellation diagrams.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23"/>
          <p:cNvPicPr preferRelativeResize="0"/>
          <p:nvPr/>
        </p:nvPicPr>
        <p:blipFill rotWithShape="1">
          <a:blip r:embed="rId3">
            <a:alphaModFix/>
          </a:blip>
          <a:srcRect b="0" l="0" r="32686" t="0"/>
          <a:stretch/>
        </p:blipFill>
        <p:spPr>
          <a:xfrm>
            <a:off x="1425379" y="3844775"/>
            <a:ext cx="5476449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242" name="Google Shape;242;p24"/>
          <p:cNvCxnSpPr/>
          <p:nvPr/>
        </p:nvCxnSpPr>
        <p:spPr>
          <a:xfrm>
            <a:off x="152400" y="762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3" name="Google Shape;243;p24"/>
          <p:cNvCxnSpPr/>
          <p:nvPr/>
        </p:nvCxnSpPr>
        <p:spPr>
          <a:xfrm>
            <a:off x="152400" y="9144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4" name="Google Shape;244;p24"/>
          <p:cNvSpPr txBox="1"/>
          <p:nvPr/>
        </p:nvSpPr>
        <p:spPr>
          <a:xfrm>
            <a:off x="304800" y="304800"/>
            <a:ext cx="491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5.11 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QPSK and its implementation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5" name="Google Shape;245;p24"/>
          <p:cNvCxnSpPr/>
          <p:nvPr/>
        </p:nvCxnSpPr>
        <p:spPr>
          <a:xfrm>
            <a:off x="152400" y="63246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46" name="Google Shape;24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725" y="1143000"/>
            <a:ext cx="7258049" cy="4913312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4"/>
          <p:cNvSpPr/>
          <p:nvPr/>
        </p:nvSpPr>
        <p:spPr>
          <a:xfrm>
            <a:off x="3911925" y="1091575"/>
            <a:ext cx="4914900" cy="513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24"/>
          <p:cNvPicPr preferRelativeResize="0"/>
          <p:nvPr/>
        </p:nvPicPr>
        <p:blipFill rotWithShape="1">
          <a:blip r:embed="rId4">
            <a:alphaModFix/>
          </a:blip>
          <a:srcRect b="0" l="67311" r="0" t="0"/>
          <a:stretch/>
        </p:blipFill>
        <p:spPr>
          <a:xfrm>
            <a:off x="3911925" y="1848863"/>
            <a:ext cx="4663999" cy="3541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4" name="Google Shape;254;p25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25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25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25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folHlink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25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hlink"/>
              </a:gs>
              <a:gs pos="100000">
                <a:schemeClr val="lt1"/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25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25"/>
          <p:cNvSpPr txBox="1"/>
          <p:nvPr/>
        </p:nvSpPr>
        <p:spPr>
          <a:xfrm>
            <a:off x="442912" y="962050"/>
            <a:ext cx="8226300" cy="318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25"/>
          <p:cNvSpPr txBox="1"/>
          <p:nvPr/>
        </p:nvSpPr>
        <p:spPr>
          <a:xfrm>
            <a:off x="1108375" y="457200"/>
            <a:ext cx="69471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Quadrature Amplitude Modulation (QAM)</a:t>
            </a:r>
            <a:endParaRPr b="1" sz="2400"/>
          </a:p>
        </p:txBody>
      </p:sp>
      <p:sp>
        <p:nvSpPr>
          <p:cNvPr id="262" name="Google Shape;262;p25"/>
          <p:cNvSpPr txBox="1"/>
          <p:nvPr/>
        </p:nvSpPr>
        <p:spPr>
          <a:xfrm>
            <a:off x="561250" y="1478750"/>
            <a:ext cx="8582700" cy="44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So far, we have been altering only one of the three characteristics of a sine wave at a time</a:t>
            </a:r>
            <a:br>
              <a:rPr lang="en-US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what if we alter two?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combine </a:t>
            </a:r>
            <a:r>
              <a:rPr b="1" lang="en-US" sz="2300"/>
              <a:t>ASK</a:t>
            </a:r>
            <a:r>
              <a:rPr lang="en-US" sz="2100"/>
              <a:t> and </a:t>
            </a:r>
            <a:r>
              <a:rPr b="1" lang="en-US" sz="2300"/>
              <a:t>PSK</a:t>
            </a:r>
            <a:br>
              <a:rPr lang="en-US" sz="2100"/>
            </a:br>
            <a:endParaRPr sz="21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en-US" sz="2500"/>
              <a:t>Quadrature amplitude modulation is a combination of ASK and PSK</a:t>
            </a:r>
            <a:br>
              <a:rPr b="1" lang="en-US" sz="2500"/>
            </a:br>
            <a:endParaRPr b="1" sz="25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The advantages of QAM are higher data rates</a:t>
            </a:r>
            <a:br>
              <a:rPr lang="en-US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However, combining three characteristics becomes complicated. So we usually do not use it.</a:t>
            </a:r>
            <a:endParaRPr sz="21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6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268" name="Google Shape;268;p26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9" name="Google Shape;269;p26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0" name="Google Shape;270;p26"/>
          <p:cNvSpPr txBox="1"/>
          <p:nvPr/>
        </p:nvSpPr>
        <p:spPr>
          <a:xfrm>
            <a:off x="304800" y="762000"/>
            <a:ext cx="758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5.14 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Constellation diagrams for some QAMs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1" name="Google Shape;271;p26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72" name="Google Shape;27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714625"/>
            <a:ext cx="8610600" cy="1836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9" name="Google Shape;49;p3"/>
          <p:cNvSpPr txBox="1"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" name="Google Shape;50;p3"/>
          <p:cNvSpPr txBox="1"/>
          <p:nvPr/>
        </p:nvSpPr>
        <p:spPr>
          <a:xfrm>
            <a:off x="228600" y="406400"/>
            <a:ext cx="828992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5-1   DIGITAL-TO-ANALOG CONVERSION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"/>
          <p:cNvSpPr txBox="1"/>
          <p:nvPr/>
        </p:nvSpPr>
        <p:spPr>
          <a:xfrm>
            <a:off x="8229600" y="6400800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Google Shape;52;p3"/>
          <p:cNvSpPr txBox="1"/>
          <p:nvPr/>
        </p:nvSpPr>
        <p:spPr>
          <a:xfrm>
            <a:off x="152400" y="1600200"/>
            <a:ext cx="8229600" cy="1373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1" lang="en-US" sz="28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Digital-to-analog</a:t>
            </a:r>
            <a: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conversion is the process of changing one of the characteristics of an analog signal based on the information in digital data.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"/>
          <p:cNvSpPr txBox="1"/>
          <p:nvPr/>
        </p:nvSpPr>
        <p:spPr>
          <a:xfrm>
            <a:off x="152400" y="4286250"/>
            <a:ext cx="6705600" cy="1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8308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8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Aspects of Digital-to-Analog Conversion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8308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8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Amplitude Shift Keying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8308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8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Frequency Shift Keying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8308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8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Phase Shift Keying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8308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8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Quadrature Amplitude Modulation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"/>
          <p:cNvSpPr txBox="1"/>
          <p:nvPr/>
        </p:nvSpPr>
        <p:spPr>
          <a:xfrm>
            <a:off x="163512" y="3810000"/>
            <a:ext cx="4867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1" lang="en-US" sz="28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Topics discussed in this section: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0" name="Google Shape;60;p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Digital to Analog Conversion</a:t>
            </a:r>
            <a:endParaRPr/>
          </a:p>
        </p:txBody>
      </p:sp>
      <p:sp>
        <p:nvSpPr>
          <p:cNvPr id="61" name="Google Shape;61;p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Digital data needs to be carried on an analog signal.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b="0" i="0" lang="en-US" sz="32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carrier</a:t>
            </a: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signal (frequency f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performs the function of transporting the digital data in an analog waveform.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analog carrier signal is manipulated to uniquely identify the digital data being carried.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67" name="Google Shape;67;p5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8" name="Google Shape;68;p5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9" name="Google Shape;69;p5"/>
          <p:cNvSpPr txBox="1"/>
          <p:nvPr/>
        </p:nvSpPr>
        <p:spPr>
          <a:xfrm>
            <a:off x="304800" y="381000"/>
            <a:ext cx="55578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5.2 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digital-to-analog conversion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" name="Google Shape;70;p5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71" name="Google Shape;7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950" y="1905000"/>
            <a:ext cx="8401050" cy="2887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7" name="Google Shape;77;p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Amplitude Shift Keying (ASK)</a:t>
            </a:r>
            <a:endParaRPr/>
          </a:p>
        </p:txBody>
      </p:sp>
      <p:sp>
        <p:nvSpPr>
          <p:cNvPr id="78" name="Google Shape;78;p6"/>
          <p:cNvSpPr txBox="1"/>
          <p:nvPr>
            <p:ph idx="1" type="body"/>
          </p:nvPr>
        </p:nvSpPr>
        <p:spPr>
          <a:xfrm>
            <a:off x="685800" y="1752600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ASK is implemented by changing the amplitude of a carrier signal to reflect amplitude levels in the digital signal.</a:t>
            </a:r>
            <a:b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example: a digital “1” could not affect the signal, whereas a digital “0” would, by making it zero. </a:t>
            </a:r>
            <a:b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line encoding will determine the values of the analog waveform to reflect the digital data being carried.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84" name="Google Shape;84;p7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5" name="Google Shape;85;p7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6" name="Google Shape;86;p7"/>
          <p:cNvSpPr txBox="1"/>
          <p:nvPr/>
        </p:nvSpPr>
        <p:spPr>
          <a:xfrm>
            <a:off x="304800" y="762000"/>
            <a:ext cx="689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5.3 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amplitude shift keying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7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88" name="Google Shape;88;p7"/>
          <p:cNvPicPr preferRelativeResize="0"/>
          <p:nvPr/>
        </p:nvPicPr>
        <p:blipFill rotWithShape="1">
          <a:blip r:embed="rId3">
            <a:alphaModFix/>
          </a:blip>
          <a:srcRect b="0" l="0" r="31350" t="0"/>
          <a:stretch/>
        </p:blipFill>
        <p:spPr>
          <a:xfrm>
            <a:off x="1609950" y="2754300"/>
            <a:ext cx="5924101" cy="23510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7"/>
          <p:cNvSpPr txBox="1"/>
          <p:nvPr/>
        </p:nvSpPr>
        <p:spPr>
          <a:xfrm>
            <a:off x="152400" y="5314650"/>
            <a:ext cx="86580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 known as On Off Keying (OOK)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95" name="Google Shape;95;p8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6" name="Google Shape;96;p8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7" name="Google Shape;97;p8"/>
          <p:cNvSpPr txBox="1"/>
          <p:nvPr/>
        </p:nvSpPr>
        <p:spPr>
          <a:xfrm>
            <a:off x="304800" y="762000"/>
            <a:ext cx="48752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5.4 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of binary ASK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Google Shape;98;p8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99" name="Google Shape;9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800" y="2713037"/>
            <a:ext cx="8255000" cy="2392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5" name="Google Shape;105;p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Multi level </a:t>
            </a:r>
            <a:r>
              <a:rPr lang="en-US"/>
              <a:t>ASK</a:t>
            </a:r>
            <a:endParaRPr/>
          </a:p>
        </p:txBody>
      </p:sp>
      <p:sp>
        <p:nvSpPr>
          <p:cNvPr id="106" name="Google Shape;106;p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ASK can use multiple bits per signal element.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107" name="Google Shape;10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7688" y="3428988"/>
            <a:ext cx="3971925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ends">
  <a:themeElements>
    <a:clrScheme name="Blends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E4A8"/>
      </a:accent4>
      <a:accent5>
        <a:srgbClr val="FFCF01"/>
      </a:accent5>
      <a:accent6>
        <a:srgbClr val="FFFFFF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