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E0CEB-5752-427B-BA35-53A1016968CD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11EBA-2964-45CF-B1E5-C2C0ED4D5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01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600" kern="1200" dirty="0">
              <a:solidFill>
                <a:schemeClr val="accent4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11EBA-2964-45CF-B1E5-C2C0ED4D53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3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11EBA-2964-45CF-B1E5-C2C0ED4D53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14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11EBA-2964-45CF-B1E5-C2C0ED4D53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95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11EBA-2964-45CF-B1E5-C2C0ED4D53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4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11EBA-2964-45CF-B1E5-C2C0ED4D53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06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3773-15AE-6F63-0877-CBADCC50D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E857C-B5C6-0F73-F78C-DFB734C2D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815F2-F54F-2D98-6E41-E44456FE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4239-0B72-4E4A-9218-8D7E9621891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E430F-4F53-1385-F095-9CE404C0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522FD-1425-94F0-5E71-86153AF9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1FCB-2D2D-4EE3-A728-5B5D87769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2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F019-FA39-8D3A-64B4-E86CBA8F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B97C7-25D4-5807-8131-70BBC8FC9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14C2F-CADA-21D6-BD79-7570AE747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4239-0B72-4E4A-9218-8D7E9621891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5E128-5240-4C38-C34D-C7E26991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447D9-FE49-6E0A-DFA0-575611B3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1FCB-2D2D-4EE3-A728-5B5D87769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5583BE-FB66-90D0-67BB-9034E639F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D0932-C40F-3898-1A68-F03564D58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8532D-20A2-7E3B-C7E0-CBCEA4C0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4239-0B72-4E4A-9218-8D7E9621891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6AB88-0F83-739F-A830-54360031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FAC06-AD6C-6FCF-52C3-A1A035FE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1FCB-2D2D-4EE3-A728-5B5D87769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0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450D-125C-C0EE-695B-372F0FCC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ADDCF-FB40-51BC-2839-1D0E0C4FD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50E5-BEFA-5B92-EBC1-57ED382BE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4239-0B72-4E4A-9218-8D7E9621891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B3CD7-B734-21A0-CC4F-15DC374A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7DEC3-E03F-109C-E7B6-0EA22D6C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1FCB-2D2D-4EE3-A728-5B5D87769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3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3533-6344-B1E6-612C-7A281D7E0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19CF7-D61A-DB9C-35C8-595790A23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B4FEA-DE01-6785-5C91-4B7D0263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4239-0B72-4E4A-9218-8D7E9621891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0A96C-4E4C-2FC1-B6D6-E9E1BC3C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00008-98BD-C7CF-6CC1-3EE2CE87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1FCB-2D2D-4EE3-A728-5B5D87769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0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25EB-99A6-1D5C-EBF6-EDAC52F8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952B2-718C-ABAF-2E74-793E160B4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8C0C0-9C0B-317A-2FFF-7B25D6F4A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A9634-5BF2-F6AA-6CF6-C57A0D0C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4239-0B72-4E4A-9218-8D7E9621891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6022E-76AB-F29D-33AC-43EC3F11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B2F6A-A57B-1A57-C354-C6AEB741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1FCB-2D2D-4EE3-A728-5B5D87769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6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19B6-6C9E-FE84-4806-EF1F8F4C0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EAEFE-1EC6-503E-C50B-2426EABC6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5C3A3-EE79-87CD-40E0-544154A26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6806AD-434D-6FA2-031F-E40248E84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C7427-5536-980E-081D-838CEDF30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C73E9-FFC9-A7DF-7023-399B140D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4239-0B72-4E4A-9218-8D7E9621891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FEFD6-4EA4-676F-147A-8A52D9F3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4E545C-F837-72E3-996E-A63F9B8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1FCB-2D2D-4EE3-A728-5B5D87769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1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6AE8-83D4-E8EB-8A99-2D618038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11202-6410-349B-E95E-7F95168B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4239-0B72-4E4A-9218-8D7E9621891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0045F-F34C-1F53-C197-1D6627F9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C00C5-7E1A-8347-E142-8B4CAF65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1FCB-2D2D-4EE3-A728-5B5D87769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1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1187E2-DD10-1326-13DE-C05B93B9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4239-0B72-4E4A-9218-8D7E9621891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C59E6-596C-0547-9A1A-07F352A1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FAD85-3C30-4DCD-8747-A12A5672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1FCB-2D2D-4EE3-A728-5B5D87769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5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812E-BA20-7E9A-D474-AAF4D8F85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EB7D9-8F2E-60BC-AC16-EB17FF151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E07B1-964F-AB78-3442-E1BD57559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2B556-AD80-B72F-6BA3-34DFDB60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4239-0B72-4E4A-9218-8D7E9621891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2035A-E1D6-7A99-17E9-F3472835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13F19-EA72-6A29-B0CD-A3262164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1FCB-2D2D-4EE3-A728-5B5D87769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7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55C8-CB4B-5442-3E77-8A6B415A9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05AB0-9574-E0D6-6A17-A9FA37ABC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EE912-1D41-7DCF-2160-606BBCD22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0B7A6-500B-10F3-6C35-94AD4D8EB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04239-0B72-4E4A-9218-8D7E9621891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20BEB-9C6B-7F4B-3523-4AE9AC08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D6968-19F9-8371-E629-834E09B0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B1FCB-2D2D-4EE3-A728-5B5D87769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2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C00B23-5678-81C7-C968-6FD17C3F2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4EC68-3B00-1B50-6746-815913793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654D3-C363-0A26-4CB6-87E3C2A67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04239-0B72-4E4A-9218-8D7E9621891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84E6D-A262-BE70-617A-0139035AA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36237-28AA-226A-8364-FCC71E054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B1FCB-2D2D-4EE3-A728-5B5D87769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2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666D-5CB4-E0B0-EA48-452725F46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Handling with NumPy &amp; Pandas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F6483-8B0C-CE5A-5189-4882A0948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01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B069-4E51-B544-028B-73263865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Practical Example: Weather Data Mini-Exercise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FEC2C-9415-CE73-21C8-4B360BEF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weather = [</a:t>
            </a:r>
            <a:endParaRPr lang="en-US" dirty="0"/>
          </a:p>
          <a:p>
            <a:r>
              <a:rPr lang="en-US" b="1" dirty="0"/>
              <a:t>    [32, 33, 31, 30],</a:t>
            </a:r>
            <a:endParaRPr lang="en-US" dirty="0"/>
          </a:p>
          <a:p>
            <a:r>
              <a:rPr lang="en-US" b="1" dirty="0"/>
              <a:t>    [29, 28, 27, 30],</a:t>
            </a:r>
            <a:endParaRPr lang="en-US" dirty="0"/>
          </a:p>
          <a:p>
            <a:r>
              <a:rPr lang="en-US" b="1" dirty="0"/>
              <a:t>    [31, 30, 29, 32]</a:t>
            </a:r>
            <a:endParaRPr lang="en-US" dirty="0"/>
          </a:p>
          <a:p>
            <a:r>
              <a:rPr lang="en-US" b="1" dirty="0"/>
              <a:t>]</a:t>
            </a:r>
            <a:endParaRPr lang="en-US" dirty="0"/>
          </a:p>
          <a:p>
            <a:r>
              <a:rPr lang="en-US" b="1" dirty="0" err="1"/>
              <a:t>np_weather</a:t>
            </a:r>
            <a:r>
              <a:rPr lang="en-US" b="1" dirty="0"/>
              <a:t> = </a:t>
            </a:r>
            <a:r>
              <a:rPr lang="en-US" b="1" dirty="0" err="1"/>
              <a:t>np.array</a:t>
            </a:r>
            <a:r>
              <a:rPr lang="en-US" b="1" dirty="0"/>
              <a:t>(weather)</a:t>
            </a:r>
            <a:endParaRPr lang="en-US" dirty="0"/>
          </a:p>
          <a:p>
            <a:r>
              <a:rPr lang="en-US" b="1" dirty="0"/>
              <a:t>print(</a:t>
            </a:r>
            <a:r>
              <a:rPr lang="en-US" b="1" dirty="0" err="1"/>
              <a:t>np_weather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#Scale (convert °C to °F):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err="1"/>
              <a:t>weather_F</a:t>
            </a:r>
            <a:r>
              <a:rPr lang="en-US" b="1" dirty="0"/>
              <a:t> = </a:t>
            </a:r>
            <a:r>
              <a:rPr lang="en-US" b="1" dirty="0" err="1"/>
              <a:t>np_weather</a:t>
            </a:r>
            <a:r>
              <a:rPr lang="en-US" b="1" dirty="0"/>
              <a:t> * 9/5 + 32</a:t>
            </a:r>
            <a:endParaRPr lang="en-US" dirty="0"/>
          </a:p>
          <a:p>
            <a:r>
              <a:rPr lang="en-US" b="1" dirty="0"/>
              <a:t>print(</a:t>
            </a:r>
            <a:r>
              <a:rPr lang="en-US" b="1" dirty="0" err="1"/>
              <a:t>weather_F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#Reshape to 4x3 (days as rows, cities as columns):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/>
              <a:t>reshaped = </a:t>
            </a:r>
            <a:r>
              <a:rPr lang="en-US" b="1" dirty="0" err="1"/>
              <a:t>np_weather.T</a:t>
            </a:r>
            <a:r>
              <a:rPr lang="en-US" b="1" dirty="0"/>
              <a:t>      (#T is transpose)</a:t>
            </a:r>
            <a:endParaRPr lang="en-US" dirty="0"/>
          </a:p>
          <a:p>
            <a:r>
              <a:rPr lang="en-US" b="1" dirty="0"/>
              <a:t>print(reshaped)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552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4A80A-B7CB-9B5B-8D4E-B55769E5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5134-2369-17BA-F421-B6BDE733D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Convert the following nested list to a NumPy array.</a:t>
            </a:r>
            <a:endParaRPr lang="en-US" dirty="0"/>
          </a:p>
          <a:p>
            <a:pPr lvl="0"/>
            <a:r>
              <a:rPr lang="en-US" b="1" dirty="0"/>
              <a:t>Compute the mean temperature per day (row).</a:t>
            </a:r>
            <a:endParaRPr lang="en-US" dirty="0"/>
          </a:p>
          <a:p>
            <a:pPr lvl="0"/>
            <a:r>
              <a:rPr lang="en-US" b="1" dirty="0"/>
              <a:t>Reshape the result to shape (n,1).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215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3DD1-97F9-2A36-180C-112604F2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A0B6F-B404-B825-F743-EAEBFE4D3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981"/>
            <a:ext cx="10515600" cy="4767982"/>
          </a:xfrm>
        </p:spPr>
        <p:txBody>
          <a:bodyPr>
            <a:noAutofit/>
          </a:bodyPr>
          <a:lstStyle/>
          <a:p>
            <a:r>
              <a:rPr lang="en-US" sz="1600" b="1" dirty="0"/>
              <a:t>data = [</a:t>
            </a:r>
            <a:endParaRPr lang="en-US" sz="1600" dirty="0"/>
          </a:p>
          <a:p>
            <a:r>
              <a:rPr lang="en-US" sz="1600" b="1" dirty="0"/>
              <a:t>    [11, 12, 13, 14],</a:t>
            </a:r>
            <a:endParaRPr lang="en-US" sz="1600" dirty="0"/>
          </a:p>
          <a:p>
            <a:r>
              <a:rPr lang="en-US" sz="1600" b="1" dirty="0"/>
              <a:t>    [15, 16, 17, 18],</a:t>
            </a:r>
            <a:endParaRPr lang="en-US" sz="1600" dirty="0"/>
          </a:p>
          <a:p>
            <a:r>
              <a:rPr lang="en-US" sz="1600" b="1" dirty="0"/>
              <a:t>    [19, 20, 21, 22]</a:t>
            </a:r>
            <a:endParaRPr lang="en-US" sz="1600" dirty="0"/>
          </a:p>
          <a:p>
            <a:r>
              <a:rPr lang="en-US" sz="1600" b="1" dirty="0"/>
              <a:t>]</a:t>
            </a:r>
            <a:endParaRPr lang="en-US" sz="1600" dirty="0"/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# Step 1: Convert to NumPy array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 b="1" dirty="0" err="1"/>
              <a:t>arr</a:t>
            </a:r>
            <a:r>
              <a:rPr lang="en-US" sz="1600" b="1" dirty="0"/>
              <a:t> = </a:t>
            </a:r>
            <a:r>
              <a:rPr lang="en-US" sz="1600" b="1" dirty="0" err="1"/>
              <a:t>np.array</a:t>
            </a:r>
            <a:r>
              <a:rPr lang="en-US" sz="1600" b="1" dirty="0"/>
              <a:t>(data)</a:t>
            </a:r>
            <a:endParaRPr lang="en-US" sz="1600" dirty="0"/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# Step 2: Mean per row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 b="1" dirty="0" err="1"/>
              <a:t>mean_per_row</a:t>
            </a:r>
            <a:r>
              <a:rPr lang="en-US" sz="1600" b="1" dirty="0"/>
              <a:t> = </a:t>
            </a:r>
            <a:r>
              <a:rPr lang="en-US" sz="1600" b="1" dirty="0" err="1"/>
              <a:t>arr.mean</a:t>
            </a:r>
            <a:r>
              <a:rPr lang="en-US" sz="1600" b="1" dirty="0"/>
              <a:t>(axis=1)</a:t>
            </a:r>
            <a:endParaRPr lang="en-US" sz="1600" dirty="0"/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# Step 3: Reshape to (n,1)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 b="1" dirty="0" err="1"/>
              <a:t>mean_reshaped</a:t>
            </a:r>
            <a:r>
              <a:rPr lang="en-US" sz="1600" b="1" dirty="0"/>
              <a:t> = </a:t>
            </a:r>
            <a:r>
              <a:rPr lang="en-US" sz="1600" b="1" dirty="0" err="1"/>
              <a:t>mean_per_row.reshape</a:t>
            </a:r>
            <a:r>
              <a:rPr lang="en-US" sz="1600" b="1" dirty="0"/>
              <a:t>(-1, 1)</a:t>
            </a:r>
            <a:endParaRPr lang="en-US" sz="1600" dirty="0"/>
          </a:p>
          <a:p>
            <a:r>
              <a:rPr lang="en-US" sz="1600" b="1" dirty="0"/>
              <a:t>print("Original array:\n", </a:t>
            </a:r>
            <a:r>
              <a:rPr lang="en-US" sz="1600" b="1" dirty="0" err="1"/>
              <a:t>arr</a:t>
            </a:r>
            <a:r>
              <a:rPr lang="en-US" sz="1600" b="1" dirty="0"/>
              <a:t>)</a:t>
            </a:r>
            <a:endParaRPr lang="en-US" sz="1600" dirty="0"/>
          </a:p>
          <a:p>
            <a:r>
              <a:rPr lang="en-US" sz="1600" b="1" dirty="0"/>
              <a:t>print("Mean per row:", </a:t>
            </a:r>
            <a:r>
              <a:rPr lang="en-US" sz="1600" b="1" dirty="0" err="1"/>
              <a:t>mean_per_row</a:t>
            </a:r>
            <a:r>
              <a:rPr lang="en-US" sz="1600" b="1" dirty="0"/>
              <a:t>)</a:t>
            </a:r>
            <a:endParaRPr lang="en-US" sz="1600" dirty="0"/>
          </a:p>
          <a:p>
            <a:r>
              <a:rPr lang="en-US" sz="1600" b="1" dirty="0"/>
              <a:t>print("Mean per row reshaped:\n", </a:t>
            </a:r>
            <a:r>
              <a:rPr lang="en-US" sz="1600" b="1" dirty="0" err="1"/>
              <a:t>mean_reshaped</a:t>
            </a:r>
            <a:r>
              <a:rPr lang="en-US" sz="1600" b="1" dirty="0"/>
              <a:t>)</a:t>
            </a:r>
            <a:endParaRPr lang="en-US" sz="16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7183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CDA60-21FF-A08B-9BE5-33F7008D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6E362-C0F5-CFA5-675F-3CF50A866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Generate a 3x4 array of random numbers between 0 and 1 using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np.random.rand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0"/>
            <a:r>
              <a:rPr lang="en-US" b="1" dirty="0"/>
              <a:t>Square every element in the array.</a:t>
            </a:r>
            <a:endParaRPr lang="en-US" dirty="0"/>
          </a:p>
          <a:p>
            <a:pPr lvl="0"/>
            <a:r>
              <a:rPr lang="en-US" b="1" dirty="0"/>
              <a:t>Extract all values greater than 0.5.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13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33022-34AD-9436-713A-545990E9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the Pandas library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465E0-ABE5-1DB2-3D51-1DD2ECD6C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Why Use Pandas?  </a:t>
            </a:r>
            <a:endParaRPr lang="en-US" dirty="0"/>
          </a:p>
          <a:p>
            <a:pPr lvl="0"/>
            <a:r>
              <a:rPr lang="en-US" b="1" dirty="0"/>
              <a:t>Powerful Data Structures:</a:t>
            </a:r>
            <a:r>
              <a:rPr lang="en-US" dirty="0"/>
              <a:t> Pandas introduces Series (1D) and </a:t>
            </a:r>
            <a:r>
              <a:rPr lang="en-US" dirty="0" err="1"/>
              <a:t>DataFrame</a:t>
            </a:r>
            <a:r>
              <a:rPr lang="en-US" dirty="0"/>
              <a:t> (2D), which are more powerful than lists/NumPy arrays for labeled, tabular data.</a:t>
            </a:r>
          </a:p>
          <a:p>
            <a:pPr lvl="0"/>
            <a:r>
              <a:rPr lang="en-US" b="1" dirty="0"/>
              <a:t>Ease of Use: </a:t>
            </a:r>
            <a:r>
              <a:rPr lang="en-US" dirty="0"/>
              <a:t>Intuitive data manipulation with methods for filtering, grouping, and reshaping.</a:t>
            </a:r>
          </a:p>
          <a:p>
            <a:pPr lvl="0"/>
            <a:r>
              <a:rPr lang="en-US" b="1" dirty="0"/>
              <a:t>Versatility: </a:t>
            </a:r>
            <a:r>
              <a:rPr lang="en-US" dirty="0"/>
              <a:t>Works with CSV, Excel, SQL, and more. Widely used in data analysis, stats, finance, and machine learning.</a:t>
            </a:r>
          </a:p>
          <a:p>
            <a:pPr lvl="0"/>
            <a:r>
              <a:rPr lang="en-US" b="1" dirty="0"/>
              <a:t>Performance: </a:t>
            </a:r>
            <a:r>
              <a:rPr lang="en-US" dirty="0"/>
              <a:t>Built on C and optimized for fast operations and big datasets.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03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1E8B-AFB3-9E56-6523-C6AC5E494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BE5B6-3738-9744-506E-76DEAB827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import pandas as pd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#pandas alias pd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# Series: 1D labeled array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/>
              <a:t>s = </a:t>
            </a:r>
            <a:r>
              <a:rPr lang="en-US" b="1" dirty="0" err="1"/>
              <a:t>pd.Series</a:t>
            </a:r>
            <a:r>
              <a:rPr lang="en-US" b="1" dirty="0"/>
              <a:t>([10, 20, 30])</a:t>
            </a:r>
            <a:endParaRPr lang="en-US" dirty="0"/>
          </a:p>
          <a:p>
            <a:r>
              <a:rPr lang="en-US" b="1" dirty="0"/>
              <a:t>print(s)    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0    10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1    20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2    30  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#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DataFrame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: 2D labeled table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 err="1"/>
              <a:t>df</a:t>
            </a:r>
            <a:r>
              <a:rPr lang="en-US" b="1" dirty="0"/>
              <a:t> = </a:t>
            </a:r>
            <a:r>
              <a:rPr lang="en-US" b="1" dirty="0" err="1"/>
              <a:t>pd.DataFrame</a:t>
            </a:r>
            <a:r>
              <a:rPr lang="en-US" b="1" dirty="0"/>
              <a:t>({'A': [1, 2], 'B': [3, 4]})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#Dictionary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print(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df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  B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0  1  3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1  2  4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97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13B20-A5A3-7C88-2532-26046C1D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Data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93C7E-A252-A9D7-DE2E-1B121B9DC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From Lists/</a:t>
            </a:r>
            <a:r>
              <a:rPr lang="en-US" b="1" dirty="0" err="1"/>
              <a:t>Dicts</a:t>
            </a:r>
            <a:r>
              <a:rPr lang="en-US" b="1" dirty="0"/>
              <a:t>: </a:t>
            </a:r>
            <a:r>
              <a:rPr lang="en-US" b="1" dirty="0" err="1">
                <a:solidFill>
                  <a:schemeClr val="accent1"/>
                </a:solidFill>
              </a:rPr>
              <a:t>pd.Series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dirty="0" err="1">
                <a:solidFill>
                  <a:schemeClr val="accent1"/>
                </a:solidFill>
              </a:rPr>
              <a:t>pd.DataFrame</a:t>
            </a:r>
            <a:endParaRPr lang="en-US" dirty="0">
              <a:solidFill>
                <a:schemeClr val="accent1"/>
              </a:solidFill>
            </a:endParaRPr>
          </a:p>
          <a:p>
            <a:pPr lvl="0"/>
            <a:r>
              <a:rPr lang="en-US" b="1" dirty="0"/>
              <a:t>From </a:t>
            </a:r>
            <a:r>
              <a:rPr lang="en-US" b="1" dirty="0" err="1"/>
              <a:t>Numpy</a:t>
            </a:r>
            <a:r>
              <a:rPr lang="en-US" b="1" dirty="0"/>
              <a:t> Arrays: </a:t>
            </a:r>
            <a:r>
              <a:rPr lang="en-US" b="1" dirty="0">
                <a:solidFill>
                  <a:schemeClr val="accent1"/>
                </a:solidFill>
              </a:rPr>
              <a:t>Creates labeled data easily</a:t>
            </a:r>
            <a:endParaRPr lang="en-US" dirty="0">
              <a:solidFill>
                <a:schemeClr val="accent1"/>
              </a:solidFill>
            </a:endParaRPr>
          </a:p>
          <a:p>
            <a:pPr lvl="0"/>
            <a:r>
              <a:rPr lang="en-US" b="1" dirty="0"/>
              <a:t>From Files: </a:t>
            </a:r>
            <a:r>
              <a:rPr lang="en-US" b="1" dirty="0" err="1">
                <a:solidFill>
                  <a:schemeClr val="accent1"/>
                </a:solidFill>
              </a:rPr>
              <a:t>pd.read_csv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dirty="0" err="1">
                <a:solidFill>
                  <a:schemeClr val="accent1"/>
                </a:solidFill>
              </a:rPr>
              <a:t>pd.read_excel</a:t>
            </a:r>
            <a:r>
              <a:rPr lang="en-US" b="1" dirty="0">
                <a:solidFill>
                  <a:schemeClr val="accent1"/>
                </a:solidFill>
              </a:rPr>
              <a:t>, etc.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45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0333-FE76-1BF3-8CF1-587063FC8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Example:-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042B-D716-95A9-740B-B7385B1E7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# Series from list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/>
              <a:t>s = </a:t>
            </a:r>
            <a:r>
              <a:rPr lang="en-US" b="1" dirty="0" err="1"/>
              <a:t>pd.Series</a:t>
            </a:r>
            <a:r>
              <a:rPr lang="en-US" b="1" dirty="0"/>
              <a:t>([10, 20, 30])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# </a:t>
            </a:r>
            <a:r>
              <a:rPr lang="en-US" b="1" dirty="0" err="1">
                <a:solidFill>
                  <a:schemeClr val="accent1"/>
                </a:solidFill>
              </a:rPr>
              <a:t>DataFrame</a:t>
            </a:r>
            <a:r>
              <a:rPr lang="en-US" b="1" dirty="0">
                <a:solidFill>
                  <a:schemeClr val="accent1"/>
                </a:solidFill>
              </a:rPr>
              <a:t> from </a:t>
            </a:r>
            <a:r>
              <a:rPr lang="en-US" b="1" dirty="0" err="1">
                <a:solidFill>
                  <a:schemeClr val="accent1"/>
                </a:solidFill>
              </a:rPr>
              <a:t>dict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 err="1"/>
              <a:t>df</a:t>
            </a:r>
            <a:r>
              <a:rPr lang="en-US" b="1" dirty="0"/>
              <a:t> = </a:t>
            </a:r>
            <a:r>
              <a:rPr lang="en-US" b="1" dirty="0" err="1"/>
              <a:t>pd.DataFrame</a:t>
            </a:r>
            <a:r>
              <a:rPr lang="en-US" b="1" dirty="0"/>
              <a:t>({'city': ['Delhi', 'Mumbai'], 'temp': [32, 34]})</a:t>
            </a:r>
            <a:endParaRPr lang="en-US" dirty="0"/>
          </a:p>
          <a:p>
            <a:r>
              <a:rPr lang="en-US" b="1" dirty="0"/>
              <a:t># From CSV</a:t>
            </a:r>
            <a:endParaRPr lang="en-US" dirty="0"/>
          </a:p>
          <a:p>
            <a:r>
              <a:rPr lang="en-US" b="1" dirty="0"/>
              <a:t>df2 = </a:t>
            </a:r>
            <a:r>
              <a:rPr lang="en-US" b="1" dirty="0" err="1"/>
              <a:t>pd.read_csv</a:t>
            </a:r>
            <a:r>
              <a:rPr lang="en-US" b="1" dirty="0"/>
              <a:t>('data.csv')  # Reads a CSV into </a:t>
            </a:r>
            <a:r>
              <a:rPr lang="en-US" b="1" dirty="0" err="1"/>
              <a:t>DataFrame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# From </a:t>
            </a:r>
            <a:r>
              <a:rPr lang="en-US" b="1" dirty="0" err="1">
                <a:solidFill>
                  <a:schemeClr val="accent1"/>
                </a:solidFill>
              </a:rPr>
              <a:t>Numpy</a:t>
            </a:r>
            <a:r>
              <a:rPr lang="en-US" b="1" dirty="0">
                <a:solidFill>
                  <a:schemeClr val="accent1"/>
                </a:solidFill>
              </a:rPr>
              <a:t> Array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/>
              <a:t>import </a:t>
            </a:r>
            <a:r>
              <a:rPr lang="en-US" b="1" dirty="0" err="1"/>
              <a:t>numpy</a:t>
            </a:r>
            <a:r>
              <a:rPr lang="en-US" b="1" dirty="0"/>
              <a:t> as np</a:t>
            </a:r>
            <a:endParaRPr lang="en-US" dirty="0"/>
          </a:p>
          <a:p>
            <a:r>
              <a:rPr lang="en-US" b="1" dirty="0"/>
              <a:t>a = </a:t>
            </a:r>
            <a:r>
              <a:rPr lang="en-US" b="1" dirty="0" err="1"/>
              <a:t>np.array</a:t>
            </a:r>
            <a:r>
              <a:rPr lang="en-US" b="1" dirty="0"/>
              <a:t>([[1,2], [3,4]])</a:t>
            </a:r>
            <a:endParaRPr lang="en-US" dirty="0"/>
          </a:p>
          <a:p>
            <a:r>
              <a:rPr lang="en-US" b="1" dirty="0"/>
              <a:t>df3 = </a:t>
            </a:r>
            <a:r>
              <a:rPr lang="en-US" b="1" dirty="0" err="1"/>
              <a:t>pd.DataFrame</a:t>
            </a:r>
            <a:r>
              <a:rPr lang="en-US" b="1" dirty="0"/>
              <a:t>(a, columns=['</a:t>
            </a:r>
            <a:r>
              <a:rPr lang="en-US" b="1" dirty="0" err="1"/>
              <a:t>a','b</a:t>
            </a:r>
            <a:r>
              <a:rPr lang="en-US" b="1" dirty="0"/>
              <a:t>'])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03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4BAE-3A63-50B9-4253-CF798515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Indexing &amp; Slicing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B83DA-E26D-9377-EDF0-A059E4B24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Series: Use label or integer index: </a:t>
            </a:r>
            <a:r>
              <a:rPr lang="en-US" b="1" dirty="0">
                <a:solidFill>
                  <a:schemeClr val="accent1"/>
                </a:solidFill>
              </a:rPr>
              <a:t>s, </a:t>
            </a:r>
            <a:r>
              <a:rPr lang="en-US" b="1" dirty="0" err="1">
                <a:solidFill>
                  <a:schemeClr val="accent1"/>
                </a:solidFill>
              </a:rPr>
              <a:t>s.loc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dirty="0" err="1">
                <a:solidFill>
                  <a:schemeClr val="accent1"/>
                </a:solidFill>
              </a:rPr>
              <a:t>s.iloc</a:t>
            </a:r>
            <a:endParaRPr lang="en-US" dirty="0">
              <a:solidFill>
                <a:schemeClr val="accent1"/>
              </a:solidFill>
            </a:endParaRPr>
          </a:p>
          <a:p>
            <a:pPr lvl="0"/>
            <a:r>
              <a:rPr lang="en-US" b="1" dirty="0" err="1"/>
              <a:t>DataFrame</a:t>
            </a:r>
            <a:r>
              <a:rPr lang="en-US" b="1" dirty="0"/>
              <a:t>: Select columns: </a:t>
            </a:r>
            <a:r>
              <a:rPr lang="en-US" b="1" dirty="0" err="1">
                <a:solidFill>
                  <a:schemeClr val="accent1"/>
                </a:solidFill>
              </a:rPr>
              <a:t>df</a:t>
            </a:r>
            <a:r>
              <a:rPr lang="en-US" b="1" dirty="0">
                <a:solidFill>
                  <a:schemeClr val="accent1"/>
                </a:solidFill>
              </a:rPr>
              <a:t>['col']</a:t>
            </a:r>
            <a:r>
              <a:rPr lang="en-US" b="1" dirty="0"/>
              <a:t>; select rows: </a:t>
            </a:r>
            <a:r>
              <a:rPr lang="en-US" b="1" dirty="0" err="1">
                <a:solidFill>
                  <a:schemeClr val="accent1"/>
                </a:solidFill>
              </a:rPr>
              <a:t>df.iloc</a:t>
            </a:r>
            <a:r>
              <a:rPr lang="en-US" b="1" dirty="0"/>
              <a:t>; select by label: </a:t>
            </a:r>
            <a:r>
              <a:rPr lang="en-US" b="1" dirty="0" err="1">
                <a:solidFill>
                  <a:schemeClr val="accent1"/>
                </a:solidFill>
              </a:rPr>
              <a:t>df.loc</a:t>
            </a:r>
            <a:r>
              <a:rPr lang="en-US" b="1" dirty="0">
                <a:solidFill>
                  <a:schemeClr val="accent1"/>
                </a:solidFill>
              </a:rPr>
              <a:t>[0,'A']</a:t>
            </a:r>
            <a:endParaRPr lang="en-US" dirty="0">
              <a:solidFill>
                <a:schemeClr val="accent1"/>
              </a:solidFill>
            </a:endParaRPr>
          </a:p>
          <a:p>
            <a:pPr lvl="0"/>
            <a:r>
              <a:rPr lang="en-US" b="1" dirty="0"/>
              <a:t>Slicing: Slice rows, columns, or both</a:t>
            </a:r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Example: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({'A': [1,2,3], 'B':[4,5,6]})</a:t>
            </a:r>
          </a:p>
          <a:p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['A'])        # Column A</a:t>
            </a:r>
          </a:p>
          <a:p>
            <a:r>
              <a:rPr lang="en-US" dirty="0"/>
              <a:t>print(</a:t>
            </a:r>
            <a:r>
              <a:rPr lang="en-US" dirty="0" err="1"/>
              <a:t>df.iloc</a:t>
            </a:r>
            <a:r>
              <a:rPr lang="en-US" dirty="0"/>
              <a:t>[1])     # Second row</a:t>
            </a:r>
          </a:p>
          <a:p>
            <a:r>
              <a:rPr lang="en-US" dirty="0"/>
              <a:t>print(</a:t>
            </a:r>
            <a:r>
              <a:rPr lang="en-US" dirty="0" err="1"/>
              <a:t>df.loc</a:t>
            </a:r>
            <a:r>
              <a:rPr lang="en-US" dirty="0"/>
              <a:t>[0,'B'])  # Value at row 0, col B</a:t>
            </a:r>
          </a:p>
          <a:p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[0:2])        # First two rows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64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2D66-AA27-24AC-3391-ED6FCAED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FEA6E-A454-DCF5-D058-D243BBF12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Element-wise: Operations directly apply to Series/</a:t>
            </a:r>
            <a:r>
              <a:rPr lang="en-US" b="1" dirty="0" err="1"/>
              <a:t>DataFrame</a:t>
            </a:r>
            <a:r>
              <a:rPr lang="en-US" b="1" dirty="0"/>
              <a:t>: </a:t>
            </a:r>
            <a:r>
              <a:rPr lang="en-US" b="1" dirty="0" err="1"/>
              <a:t>df</a:t>
            </a:r>
            <a:r>
              <a:rPr lang="en-US" b="1" dirty="0"/>
              <a:t>['A']*2, df+100</a:t>
            </a:r>
            <a:endParaRPr lang="en-US" dirty="0"/>
          </a:p>
          <a:p>
            <a:pPr lvl="0"/>
            <a:r>
              <a:rPr lang="en-US" b="1" dirty="0"/>
              <a:t>Broadcasting: Operations with scalars or matching-shape arrays</a:t>
            </a:r>
            <a:endParaRPr lang="en-US" dirty="0"/>
          </a:p>
          <a:p>
            <a:pPr lvl="0"/>
            <a:r>
              <a:rPr lang="en-US" b="1" dirty="0"/>
              <a:t>Filtering: Filter rows using conditions: </a:t>
            </a:r>
            <a:r>
              <a:rPr lang="en-US" b="1" dirty="0" err="1"/>
              <a:t>df</a:t>
            </a:r>
            <a:r>
              <a:rPr lang="en-US" b="1" dirty="0"/>
              <a:t>[</a:t>
            </a:r>
            <a:r>
              <a:rPr lang="en-US" b="1" dirty="0" err="1"/>
              <a:t>df</a:t>
            </a:r>
            <a:r>
              <a:rPr lang="en-US" b="1" dirty="0"/>
              <a:t>['A'] &gt; 1]</a:t>
            </a:r>
            <a:endParaRPr lang="en-US" dirty="0"/>
          </a:p>
          <a:p>
            <a:pPr lvl="0"/>
            <a:r>
              <a:rPr lang="en-US" b="1" dirty="0"/>
              <a:t>Aggregation: </a:t>
            </a:r>
            <a:r>
              <a:rPr lang="en-US" b="1" dirty="0" err="1"/>
              <a:t>df.sum</a:t>
            </a:r>
            <a:r>
              <a:rPr lang="en-US" b="1" dirty="0"/>
              <a:t>(), </a:t>
            </a:r>
            <a:r>
              <a:rPr lang="en-US" b="1" dirty="0" err="1"/>
              <a:t>df.mean</a:t>
            </a:r>
            <a:r>
              <a:rPr lang="en-US" b="1" dirty="0"/>
              <a:t>(), etc.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Example:-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print(</a:t>
            </a:r>
            <a:r>
              <a:rPr lang="en-US" b="1" dirty="0" err="1">
                <a:solidFill>
                  <a:schemeClr val="accent2"/>
                </a:solidFill>
              </a:rPr>
              <a:t>df</a:t>
            </a:r>
            <a:r>
              <a:rPr lang="en-US" b="1" dirty="0">
                <a:solidFill>
                  <a:schemeClr val="accent2"/>
                </a:solidFill>
              </a:rPr>
              <a:t>['A'] * 2)           # Multiply column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print(</a:t>
            </a:r>
            <a:r>
              <a:rPr lang="en-US" b="1" dirty="0" err="1">
                <a:solidFill>
                  <a:schemeClr val="accent2"/>
                </a:solidFill>
              </a:rPr>
              <a:t>df</a:t>
            </a:r>
            <a:r>
              <a:rPr lang="en-US" b="1" dirty="0">
                <a:solidFill>
                  <a:schemeClr val="accent2"/>
                </a:solidFill>
              </a:rPr>
              <a:t>[</a:t>
            </a:r>
            <a:r>
              <a:rPr lang="en-US" b="1" dirty="0" err="1">
                <a:solidFill>
                  <a:schemeClr val="accent2"/>
                </a:solidFill>
              </a:rPr>
              <a:t>df</a:t>
            </a:r>
            <a:r>
              <a:rPr lang="en-US" b="1" dirty="0">
                <a:solidFill>
                  <a:schemeClr val="accent2"/>
                </a:solidFill>
              </a:rPr>
              <a:t>['A'] &gt; 1])       # Filter rows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print(</a:t>
            </a:r>
            <a:r>
              <a:rPr lang="en-US" b="1" dirty="0" err="1">
                <a:solidFill>
                  <a:schemeClr val="accent2"/>
                </a:solidFill>
              </a:rPr>
              <a:t>df.mean</a:t>
            </a:r>
            <a:r>
              <a:rPr lang="en-US" b="1" dirty="0">
                <a:solidFill>
                  <a:schemeClr val="accent2"/>
                </a:solidFill>
              </a:rPr>
              <a:t>())             # Mean per column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6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551DA-9D83-9641-7F58-C7AEF953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data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7B880-F649-B673-1454-27378DD03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is all about making machines intelligent and making them do work without human intervention. </a:t>
            </a:r>
          </a:p>
          <a:p>
            <a:r>
              <a:rPr lang="en-US" dirty="0"/>
              <a:t>The prime necessity for a machine learning task to accomplish is a dataset. </a:t>
            </a:r>
          </a:p>
          <a:p>
            <a:r>
              <a:rPr lang="en-US" dirty="0"/>
              <a:t>The operation over datasets, like removing duplicates and increasing the number of columns (in 2D) requires the knowledge of libraries like </a:t>
            </a:r>
            <a:r>
              <a:rPr lang="en-US" dirty="0" err="1"/>
              <a:t>Numpy</a:t>
            </a:r>
            <a:r>
              <a:rPr lang="en-US" dirty="0"/>
              <a:t>, Pandas, and Matplotlib.</a:t>
            </a:r>
          </a:p>
          <a:p>
            <a:r>
              <a:rPr lang="en-US" dirty="0"/>
              <a:t>The above-mentioned libraries that are used for data manipulation/data handling are integrated as libraries in Python for easier implementation.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347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F421-0DAB-B62B-97C5-18ECD404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 Steps in Pandas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79A5C-B19D-AC24-74F4-29D244548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1800"/>
              </a:spcBef>
              <a:spcAft>
                <a:spcPts val="300"/>
              </a:spcAft>
              <a:buNone/>
            </a:pPr>
            <a:r>
              <a:rPr lang="en-US" sz="2400" b="1" dirty="0">
                <a:effectLst/>
                <a:latin typeface="Arial" panose="020B0604020202020204" pitchFamily="34" charset="0"/>
              </a:rPr>
              <a:t>1. Handling Missing Values</a:t>
            </a:r>
            <a:endParaRPr lang="en-US" sz="3600" b="1" dirty="0">
              <a:effectLst/>
              <a:latin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buSzPts val="1200"/>
              <a:buFont typeface="Arial" panose="020B0604020202020204" pitchFamily="34" charset="0"/>
              <a:buChar char="●"/>
            </a:pPr>
            <a:r>
              <a:rPr lang="en-US" sz="1900" b="1" u="none" strike="noStrike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Check for missing values using </a:t>
            </a:r>
            <a:r>
              <a:rPr lang="en-US" sz="1900" b="1" u="none" strike="noStrike" dirty="0">
                <a:solidFill>
                  <a:srgbClr val="188038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Roboto" panose="02000000000000000000" pitchFamily="2" charset="0"/>
              </a:rPr>
              <a:t>.</a:t>
            </a:r>
            <a:r>
              <a:rPr lang="en-US" sz="1900" b="1" u="none" strike="noStrike" dirty="0" err="1">
                <a:solidFill>
                  <a:srgbClr val="188038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Roboto" panose="02000000000000000000" pitchFamily="2" charset="0"/>
              </a:rPr>
              <a:t>isnull</a:t>
            </a:r>
            <a:r>
              <a:rPr lang="en-US" sz="1900" b="1" u="none" strike="noStrike" dirty="0">
                <a:solidFill>
                  <a:srgbClr val="188038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Roboto" panose="02000000000000000000" pitchFamily="2" charset="0"/>
              </a:rPr>
              <a:t>()</a:t>
            </a:r>
            <a:r>
              <a:rPr lang="en-US" sz="1900" b="1" u="none" strike="noStrike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sz="1900" u="none" strike="noStrike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marR="0" lvl="0" indent="-342900">
              <a:lnSpc>
                <a:spcPct val="115000"/>
              </a:lnSpc>
              <a:buSzPts val="1200"/>
              <a:buFont typeface="Arial" panose="020B0604020202020204" pitchFamily="34" charset="0"/>
              <a:buChar char="●"/>
            </a:pPr>
            <a:r>
              <a:rPr lang="en-US" sz="1900" b="1" u="none" strike="noStrike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Remove missing values with </a:t>
            </a:r>
            <a:r>
              <a:rPr lang="en-US" sz="1900" b="1" u="none" strike="noStrike" dirty="0">
                <a:solidFill>
                  <a:srgbClr val="188038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Roboto" panose="02000000000000000000" pitchFamily="2" charset="0"/>
              </a:rPr>
              <a:t>.</a:t>
            </a:r>
            <a:r>
              <a:rPr lang="en-US" sz="1900" b="1" u="none" strike="noStrike" dirty="0" err="1">
                <a:solidFill>
                  <a:srgbClr val="188038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Roboto" panose="02000000000000000000" pitchFamily="2" charset="0"/>
              </a:rPr>
              <a:t>dropna</a:t>
            </a:r>
            <a:r>
              <a:rPr lang="en-US" sz="1900" b="1" u="none" strike="noStrike" dirty="0">
                <a:solidFill>
                  <a:srgbClr val="188038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Roboto" panose="02000000000000000000" pitchFamily="2" charset="0"/>
              </a:rPr>
              <a:t>()</a:t>
            </a:r>
            <a:r>
              <a:rPr lang="en-US" sz="1900" b="1" u="none" strike="noStrike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sz="1900" u="none" strike="noStrike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600"/>
              </a:spcAft>
              <a:buSzPts val="1200"/>
              <a:buFont typeface="Arial" panose="020B0604020202020204" pitchFamily="34" charset="0"/>
              <a:buChar char="●"/>
            </a:pPr>
            <a:r>
              <a:rPr lang="en-US" sz="1900" b="1" u="none" strike="noStrike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Replace missing values using </a:t>
            </a:r>
            <a:r>
              <a:rPr lang="en-US" sz="1900" b="1" u="none" strike="noStrike" dirty="0">
                <a:solidFill>
                  <a:srgbClr val="188038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Roboto" panose="02000000000000000000" pitchFamily="2" charset="0"/>
              </a:rPr>
              <a:t>.</a:t>
            </a:r>
            <a:r>
              <a:rPr lang="en-US" sz="1900" b="1" u="none" strike="noStrike" dirty="0" err="1">
                <a:solidFill>
                  <a:srgbClr val="188038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Roboto" panose="02000000000000000000" pitchFamily="2" charset="0"/>
              </a:rPr>
              <a:t>fillna</a:t>
            </a:r>
            <a:r>
              <a:rPr lang="en-US" sz="1900" b="1" u="none" strike="noStrike" dirty="0">
                <a:solidFill>
                  <a:srgbClr val="188038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Roboto" panose="02000000000000000000" pitchFamily="2" charset="0"/>
              </a:rPr>
              <a:t>()</a:t>
            </a:r>
            <a:r>
              <a:rPr lang="en-US" sz="1900" b="1" u="none" strike="noStrike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(e.g., with the mean, median, or a custom value).</a:t>
            </a:r>
            <a:endParaRPr lang="en-US" sz="1900" u="none" strike="noStrike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>
              <a:lnSpc>
                <a:spcPct val="115000"/>
              </a:lnSpc>
              <a:spcBef>
                <a:spcPts val="1800"/>
              </a:spcBef>
              <a:spcAft>
                <a:spcPts val="300"/>
              </a:spcAft>
              <a:buNone/>
            </a:pPr>
            <a:r>
              <a:rPr lang="en-US" sz="2400" b="1" dirty="0">
                <a:effectLst/>
                <a:latin typeface="Arial" panose="020B0604020202020204" pitchFamily="34" charset="0"/>
              </a:rPr>
              <a:t>2. Handling Duplicates</a:t>
            </a:r>
            <a:endParaRPr lang="en-US" sz="3600" b="1" dirty="0">
              <a:effectLst/>
              <a:latin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600"/>
              </a:spcBef>
              <a:buSzPts val="1200"/>
              <a:buFont typeface="Arial" panose="020B0604020202020204" pitchFamily="34" charset="0"/>
              <a:buChar char="●"/>
            </a:pPr>
            <a:r>
              <a:rPr lang="en-US" sz="1800" b="1" u="none" strike="noStrike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Identify duplicate rows with </a:t>
            </a:r>
            <a:r>
              <a:rPr lang="en-US" sz="1800" b="1" u="none" strike="noStrike" dirty="0">
                <a:solidFill>
                  <a:srgbClr val="188038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Roboto" panose="02000000000000000000" pitchFamily="2" charset="0"/>
              </a:rPr>
              <a:t>.duplicated()</a:t>
            </a:r>
            <a:r>
              <a:rPr lang="en-US" sz="1800" b="1" u="none" strike="noStrike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sz="1800" u="none" strike="noStrike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600"/>
              </a:spcAft>
              <a:buSzPts val="1200"/>
              <a:buFont typeface="Arial" panose="020B0604020202020204" pitchFamily="34" charset="0"/>
              <a:buChar char="●"/>
            </a:pPr>
            <a:r>
              <a:rPr lang="en-US" sz="1800" b="1" u="none" strike="noStrike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Remove duplicate rows using </a:t>
            </a:r>
            <a:r>
              <a:rPr lang="en-US" sz="1800" b="1" u="none" strike="noStrike" dirty="0">
                <a:solidFill>
                  <a:srgbClr val="188038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Roboto" panose="02000000000000000000" pitchFamily="2" charset="0"/>
              </a:rPr>
              <a:t>.</a:t>
            </a:r>
            <a:r>
              <a:rPr lang="en-US" sz="1800" b="1" u="none" strike="noStrike" dirty="0" err="1">
                <a:solidFill>
                  <a:srgbClr val="188038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Roboto" panose="02000000000000000000" pitchFamily="2" charset="0"/>
              </a:rPr>
              <a:t>drop_duplicates</a:t>
            </a:r>
            <a:r>
              <a:rPr lang="en-US" sz="1800" b="1" u="none" strike="noStrike" dirty="0">
                <a:solidFill>
                  <a:srgbClr val="188038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Roboto" panose="02000000000000000000" pitchFamily="2" charset="0"/>
              </a:rPr>
              <a:t>()</a:t>
            </a:r>
            <a:r>
              <a:rPr lang="en-US" sz="1800" b="1" u="none" strike="noStrike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sz="1800" u="none" strike="noStrike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40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84B0-737A-3A4C-BCCD-9C5A7C18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 Steps in Pandas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EEA3A-FBEC-3702-E569-64C8AF938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1800"/>
              </a:spcBef>
              <a:spcAft>
                <a:spcPts val="300"/>
              </a:spcAft>
              <a:buNone/>
            </a:pPr>
            <a:r>
              <a:rPr lang="en-US" sz="2400" b="1" dirty="0">
                <a:effectLst/>
                <a:latin typeface="Arial" panose="020B0604020202020204" pitchFamily="34" charset="0"/>
              </a:rPr>
              <a:t>3. Renaming Columns</a:t>
            </a:r>
            <a:endParaRPr lang="en-US" sz="3600" b="1" dirty="0">
              <a:effectLst/>
              <a:latin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buSzPts val="1200"/>
              <a:buFont typeface="Arial" panose="020B0604020202020204" pitchFamily="34" charset="0"/>
              <a:buChar char="●"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Rename columns using </a:t>
            </a:r>
            <a:r>
              <a:rPr lang="en-US" sz="1800" b="1" u="none" strike="noStrike" dirty="0" err="1">
                <a:solidFill>
                  <a:srgbClr val="188038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Roboto" panose="02000000000000000000" pitchFamily="2" charset="0"/>
              </a:rPr>
              <a:t>df.rename</a:t>
            </a:r>
            <a:r>
              <a:rPr lang="en-US" sz="1800" b="1" u="none" strike="noStrike" dirty="0">
                <a:solidFill>
                  <a:srgbClr val="188038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Roboto" panose="02000000000000000000" pitchFamily="2" charset="0"/>
              </a:rPr>
              <a:t>(columns={'</a:t>
            </a:r>
            <a:r>
              <a:rPr lang="en-US" sz="1800" b="1" u="none" strike="noStrike" dirty="0" err="1">
                <a:solidFill>
                  <a:srgbClr val="188038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Roboto" panose="02000000000000000000" pitchFamily="2" charset="0"/>
              </a:rPr>
              <a:t>old_column_name</a:t>
            </a:r>
            <a:r>
              <a:rPr lang="en-US" sz="1800" b="1" u="none" strike="noStrike" dirty="0">
                <a:solidFill>
                  <a:srgbClr val="188038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Roboto" panose="02000000000000000000" pitchFamily="2" charset="0"/>
              </a:rPr>
              <a:t>': '</a:t>
            </a:r>
            <a:r>
              <a:rPr lang="en-US" sz="1800" b="1" u="none" strike="noStrike" dirty="0" err="1">
                <a:solidFill>
                  <a:srgbClr val="188038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Roboto" panose="02000000000000000000" pitchFamily="2" charset="0"/>
              </a:rPr>
              <a:t>new_column_name</a:t>
            </a:r>
            <a:r>
              <a:rPr lang="en-US" sz="1800" b="1" u="none" strike="noStrike" dirty="0">
                <a:solidFill>
                  <a:srgbClr val="188038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Roboto" panose="02000000000000000000" pitchFamily="2" charset="0"/>
              </a:rPr>
              <a:t>'})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sz="1800" u="none" strike="noStrike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SzPts val="1200"/>
              <a:buFont typeface="Arial" panose="020B0604020202020204" pitchFamily="34" charset="0"/>
              <a:buChar char="●"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Adopt a standardized naming convention (e.g., all lowercase, underscores instead of spaces).</a:t>
            </a:r>
            <a:endParaRPr lang="en-US" sz="1800" u="none" strike="noStrike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>
              <a:lnSpc>
                <a:spcPct val="115000"/>
              </a:lnSpc>
              <a:spcBef>
                <a:spcPts val="1800"/>
              </a:spcBef>
              <a:spcAft>
                <a:spcPts val="300"/>
              </a:spcAft>
              <a:buNone/>
            </a:pPr>
            <a:r>
              <a:rPr lang="en-US" sz="2400" b="1" dirty="0">
                <a:effectLst/>
                <a:latin typeface="Arial" panose="020B0604020202020204" pitchFamily="34" charset="0"/>
              </a:rPr>
              <a:t>4. Changing Data Types</a:t>
            </a:r>
            <a:endParaRPr lang="en-US" sz="3600" b="1" dirty="0">
              <a:effectLst/>
              <a:latin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buSzPts val="1200"/>
              <a:buFont typeface="Arial" panose="020B0604020202020204" pitchFamily="34" charset="0"/>
              <a:buChar char="●"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Convert column data types using </a:t>
            </a:r>
            <a:r>
              <a:rPr lang="en-US" sz="1800" b="1" u="none" strike="noStrike" dirty="0">
                <a:solidFill>
                  <a:srgbClr val="188038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Roboto" panose="02000000000000000000" pitchFamily="2" charset="0"/>
              </a:rPr>
              <a:t>.</a:t>
            </a:r>
            <a:r>
              <a:rPr lang="en-US" sz="1800" b="1" u="none" strike="noStrike" dirty="0" err="1">
                <a:solidFill>
                  <a:srgbClr val="188038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Roboto" panose="02000000000000000000" pitchFamily="2" charset="0"/>
              </a:rPr>
              <a:t>astype</a:t>
            </a:r>
            <a:r>
              <a:rPr lang="en-US" sz="1800" b="1" u="none" strike="noStrike" dirty="0">
                <a:solidFill>
                  <a:srgbClr val="188038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Roboto" panose="02000000000000000000" pitchFamily="2" charset="0"/>
              </a:rPr>
              <a:t>()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(e.g., to int, float).</a:t>
            </a:r>
            <a:endParaRPr lang="en-US" sz="1800" u="none" strike="noStrike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SzPts val="1200"/>
              <a:buFont typeface="Arial" panose="020B0604020202020204" pitchFamily="34" charset="0"/>
              <a:buChar char="●"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date columns, convert using </a:t>
            </a:r>
            <a:r>
              <a:rPr lang="en-US" sz="1800" b="1" u="none" strike="noStrike" dirty="0" err="1">
                <a:solidFill>
                  <a:srgbClr val="188038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Roboto" panose="02000000000000000000" pitchFamily="2" charset="0"/>
              </a:rPr>
              <a:t>pd.to_datetime</a:t>
            </a:r>
            <a:r>
              <a:rPr lang="en-US" sz="1800" b="1" u="none" strike="noStrike" dirty="0">
                <a:solidFill>
                  <a:srgbClr val="188038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Roboto" panose="02000000000000000000" pitchFamily="2" charset="0"/>
              </a:rPr>
              <a:t>(column)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sz="1800" u="none" strike="noStrike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529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F8273-E6E9-0CA6-156B-2F246DCD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441" y="0"/>
            <a:ext cx="10515600" cy="1325563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15612-E2FF-239A-2C0A-456D1EFD8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266"/>
            <a:ext cx="10515600" cy="5202028"/>
          </a:xfrm>
        </p:spPr>
        <p:txBody>
          <a:bodyPr>
            <a:normAutofit fontScale="40000" lnSpcReduction="20000"/>
          </a:bodyPr>
          <a:lstStyle/>
          <a:p>
            <a:endParaRPr lang="en-US" sz="3500" dirty="0"/>
          </a:p>
          <a:p>
            <a:r>
              <a:rPr lang="en-US" sz="3500" dirty="0"/>
              <a:t>import pandas as pd</a:t>
            </a:r>
          </a:p>
          <a:p>
            <a:r>
              <a:rPr lang="en-US" sz="3500" dirty="0"/>
              <a:t>import </a:t>
            </a:r>
            <a:r>
              <a:rPr lang="en-US" sz="3500" dirty="0" err="1"/>
              <a:t>numpy</a:t>
            </a:r>
            <a:r>
              <a:rPr lang="en-US" sz="3500" dirty="0"/>
              <a:t> as np</a:t>
            </a:r>
          </a:p>
          <a:p>
            <a:r>
              <a:rPr lang="en-US" sz="3500" dirty="0"/>
              <a:t># Sample messy employee </a:t>
            </a:r>
            <a:r>
              <a:rPr lang="en-US" sz="3500" dirty="0" err="1"/>
              <a:t>DataFrame</a:t>
            </a:r>
            <a:endParaRPr lang="en-US" sz="3500" dirty="0"/>
          </a:p>
          <a:p>
            <a:r>
              <a:rPr lang="en-US" sz="3500" dirty="0"/>
              <a:t>data = {</a:t>
            </a:r>
          </a:p>
          <a:p>
            <a:r>
              <a:rPr lang="en-US" sz="3500" dirty="0"/>
              <a:t>    'Emp ID': [101, 102, 103, 104, 104],</a:t>
            </a:r>
          </a:p>
          <a:p>
            <a:r>
              <a:rPr lang="en-US" sz="3500" dirty="0"/>
              <a:t>    'Name': ['Alice', 'Bob', 'Charlie', 'David', 'David'],</a:t>
            </a:r>
          </a:p>
          <a:p>
            <a:r>
              <a:rPr lang="en-US" sz="3500" dirty="0"/>
              <a:t>    'salary': [50000, </a:t>
            </a:r>
            <a:r>
              <a:rPr lang="en-US" sz="3500" dirty="0" err="1"/>
              <a:t>np.nan</a:t>
            </a:r>
            <a:r>
              <a:rPr lang="en-US" sz="3500" dirty="0"/>
              <a:t>, 60000, 55000, 55000],</a:t>
            </a:r>
          </a:p>
          <a:p>
            <a:r>
              <a:rPr lang="en-US" sz="3500" dirty="0"/>
              <a:t>    'Start Date': ['2020-01-15', '2019-11-30', 'not available', '2021-03-10', '2021-03-10'],</a:t>
            </a:r>
          </a:p>
          <a:p>
            <a:r>
              <a:rPr lang="en-US" sz="3500" dirty="0"/>
              <a:t>    'Dept': ['HR', 'IT', 'IT', 'Finance', 'Finance']</a:t>
            </a:r>
          </a:p>
          <a:p>
            <a:r>
              <a:rPr lang="en-US" sz="3500" dirty="0"/>
              <a:t>}</a:t>
            </a:r>
          </a:p>
          <a:p>
            <a:r>
              <a:rPr lang="en-US" sz="3500" dirty="0" err="1"/>
              <a:t>df</a:t>
            </a:r>
            <a:r>
              <a:rPr lang="en-US" sz="3500" dirty="0"/>
              <a:t> = </a:t>
            </a:r>
            <a:r>
              <a:rPr lang="en-US" sz="3500" dirty="0" err="1"/>
              <a:t>pd.DataFrame</a:t>
            </a:r>
            <a:r>
              <a:rPr lang="en-US" sz="3500" dirty="0"/>
              <a:t>(data)</a:t>
            </a:r>
          </a:p>
          <a:p>
            <a:r>
              <a:rPr lang="en-US" sz="3500" dirty="0"/>
              <a:t>print("Original </a:t>
            </a:r>
            <a:r>
              <a:rPr lang="en-US" sz="3500" dirty="0" err="1"/>
              <a:t>DataFrame</a:t>
            </a:r>
            <a:r>
              <a:rPr lang="en-US" sz="3500" dirty="0"/>
              <a:t>:\n", </a:t>
            </a:r>
            <a:r>
              <a:rPr lang="en-US" sz="3500" dirty="0" err="1"/>
              <a:t>df</a:t>
            </a:r>
            <a:r>
              <a:rPr lang="en-US" sz="3500" dirty="0"/>
              <a:t>)</a:t>
            </a:r>
          </a:p>
          <a:p>
            <a:endParaRPr lang="en-US" sz="3500" dirty="0"/>
          </a:p>
          <a:p>
            <a:r>
              <a:rPr lang="en-US" sz="3500" dirty="0"/>
              <a:t>### 1. Handling Missing Values ###</a:t>
            </a:r>
          </a:p>
          <a:p>
            <a:r>
              <a:rPr lang="en-US" sz="3500" dirty="0"/>
              <a:t># Check for missing values</a:t>
            </a:r>
          </a:p>
          <a:p>
            <a:r>
              <a:rPr lang="en-US" sz="3500" dirty="0"/>
              <a:t>print("\</a:t>
            </a:r>
            <a:r>
              <a:rPr lang="en-US" sz="3500" dirty="0" err="1"/>
              <a:t>nMissing</a:t>
            </a:r>
            <a:r>
              <a:rPr lang="en-US" sz="3500" dirty="0"/>
              <a:t> values:\n", </a:t>
            </a:r>
            <a:r>
              <a:rPr lang="en-US" sz="3500" dirty="0" err="1"/>
              <a:t>df.isnull</a:t>
            </a:r>
            <a:r>
              <a:rPr lang="en-US" sz="3500" dirty="0"/>
              <a:t>())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87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57D9-04ED-9803-A49F-F09FFB26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8FE71-2EB7-4FE6-003C-4FDE71B84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 Fill missing salary with mean salary (of available values)</a:t>
            </a:r>
          </a:p>
          <a:p>
            <a:r>
              <a:rPr lang="en-US" dirty="0" err="1"/>
              <a:t>mean_salary</a:t>
            </a:r>
            <a:r>
              <a:rPr lang="en-US" dirty="0"/>
              <a:t> = </a:t>
            </a:r>
            <a:r>
              <a:rPr lang="en-US" dirty="0" err="1"/>
              <a:t>df</a:t>
            </a:r>
            <a:r>
              <a:rPr lang="en-US" dirty="0"/>
              <a:t>['salary'].mean()</a:t>
            </a:r>
          </a:p>
          <a:p>
            <a:r>
              <a:rPr lang="en-US" dirty="0" err="1"/>
              <a:t>df</a:t>
            </a:r>
            <a:r>
              <a:rPr lang="en-US" dirty="0"/>
              <a:t>['salary'] = </a:t>
            </a:r>
            <a:r>
              <a:rPr lang="en-US" dirty="0" err="1"/>
              <a:t>df</a:t>
            </a:r>
            <a:r>
              <a:rPr lang="en-US" dirty="0"/>
              <a:t>['salary'].</a:t>
            </a:r>
            <a:r>
              <a:rPr lang="en-US" dirty="0" err="1"/>
              <a:t>fillna</a:t>
            </a:r>
            <a:r>
              <a:rPr lang="en-US" dirty="0"/>
              <a:t>(</a:t>
            </a:r>
            <a:r>
              <a:rPr lang="en-US" dirty="0" err="1"/>
              <a:t>mean_salary</a:t>
            </a:r>
            <a:r>
              <a:rPr lang="en-US" dirty="0"/>
              <a:t>)</a:t>
            </a:r>
          </a:p>
          <a:p>
            <a:r>
              <a:rPr lang="en-US" dirty="0"/>
              <a:t>print("\</a:t>
            </a:r>
            <a:r>
              <a:rPr lang="en-US" dirty="0" err="1"/>
              <a:t>nSalary</a:t>
            </a:r>
            <a:r>
              <a:rPr lang="en-US" dirty="0"/>
              <a:t> after filling missing values:\n", </a:t>
            </a:r>
            <a:r>
              <a:rPr lang="en-US" dirty="0" err="1"/>
              <a:t>df</a:t>
            </a:r>
            <a:r>
              <a:rPr lang="en-US" dirty="0"/>
              <a:t>['salary'])</a:t>
            </a:r>
          </a:p>
          <a:p>
            <a:endParaRPr lang="en-US" dirty="0"/>
          </a:p>
          <a:p>
            <a:r>
              <a:rPr lang="en-US" dirty="0"/>
              <a:t>### 2. Handling Duplicates ###</a:t>
            </a:r>
          </a:p>
          <a:p>
            <a:r>
              <a:rPr lang="en-US" dirty="0"/>
              <a:t># Identify duplicate rows</a:t>
            </a:r>
          </a:p>
          <a:p>
            <a:r>
              <a:rPr lang="en-US" dirty="0"/>
              <a:t>print("\</a:t>
            </a:r>
            <a:r>
              <a:rPr lang="en-US" dirty="0" err="1"/>
              <a:t>nDuplicate</a:t>
            </a:r>
            <a:r>
              <a:rPr lang="en-US" dirty="0"/>
              <a:t> rows:\n", </a:t>
            </a:r>
            <a:r>
              <a:rPr lang="en-US" dirty="0" err="1"/>
              <a:t>df.duplicated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/>
              <a:t># Remove duplicates</a:t>
            </a:r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df.drop_duplicates</a:t>
            </a:r>
            <a:r>
              <a:rPr lang="en-US" dirty="0"/>
              <a:t>()</a:t>
            </a:r>
          </a:p>
          <a:p>
            <a:r>
              <a:rPr lang="en-US" dirty="0"/>
              <a:t>print("\</a:t>
            </a:r>
            <a:r>
              <a:rPr lang="en-US" dirty="0" err="1"/>
              <a:t>nDataFrame</a:t>
            </a:r>
            <a:r>
              <a:rPr lang="en-US" dirty="0"/>
              <a:t> after dropping duplicates:\n", 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9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03546-94B7-6464-BFE3-8DD37C98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227" y="-54693"/>
            <a:ext cx="10515600" cy="1325563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54CC7-9333-63C0-F99E-4AABCB64F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051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en-US" sz="6200" dirty="0"/>
              <a:t>### 3. Renaming Columns ###</a:t>
            </a:r>
          </a:p>
          <a:p>
            <a:r>
              <a:rPr lang="en-US" sz="6200" dirty="0"/>
              <a:t># Rename columns to standardized format (lowercase, underscores)</a:t>
            </a:r>
          </a:p>
          <a:p>
            <a:r>
              <a:rPr lang="en-US" sz="6200" dirty="0" err="1"/>
              <a:t>df</a:t>
            </a:r>
            <a:r>
              <a:rPr lang="en-US" sz="6200" dirty="0"/>
              <a:t> = </a:t>
            </a:r>
            <a:r>
              <a:rPr lang="en-US" sz="6200" dirty="0" err="1"/>
              <a:t>df.rename</a:t>
            </a:r>
            <a:r>
              <a:rPr lang="en-US" sz="6200" dirty="0"/>
              <a:t>(columns={</a:t>
            </a:r>
          </a:p>
          <a:p>
            <a:r>
              <a:rPr lang="en-US" sz="6200" dirty="0"/>
              <a:t>    'Emp ID': '</a:t>
            </a:r>
            <a:r>
              <a:rPr lang="en-US" sz="6200" dirty="0" err="1"/>
              <a:t>emp_id</a:t>
            </a:r>
            <a:r>
              <a:rPr lang="en-US" sz="6200" dirty="0"/>
              <a:t>',</a:t>
            </a:r>
          </a:p>
          <a:p>
            <a:r>
              <a:rPr lang="en-US" sz="6200" dirty="0"/>
              <a:t>    'Name': 'name',</a:t>
            </a:r>
          </a:p>
          <a:p>
            <a:r>
              <a:rPr lang="en-US" sz="6200" dirty="0"/>
              <a:t>    'salary': 'salary',</a:t>
            </a:r>
          </a:p>
          <a:p>
            <a:r>
              <a:rPr lang="en-US" sz="6200" dirty="0"/>
              <a:t>    'Start Date': '</a:t>
            </a:r>
            <a:r>
              <a:rPr lang="en-US" sz="6200" dirty="0" err="1"/>
              <a:t>start_date</a:t>
            </a:r>
            <a:r>
              <a:rPr lang="en-US" sz="6200" dirty="0"/>
              <a:t>',</a:t>
            </a:r>
          </a:p>
          <a:p>
            <a:r>
              <a:rPr lang="en-US" sz="6200" dirty="0"/>
              <a:t>    'Dept': 'department'</a:t>
            </a:r>
          </a:p>
          <a:p>
            <a:r>
              <a:rPr lang="en-US" sz="6200" dirty="0"/>
              <a:t>})</a:t>
            </a:r>
          </a:p>
          <a:p>
            <a:r>
              <a:rPr lang="en-US" sz="6200" dirty="0"/>
              <a:t>print("\</a:t>
            </a:r>
            <a:r>
              <a:rPr lang="en-US" sz="6200" dirty="0" err="1"/>
              <a:t>nDataFrame</a:t>
            </a:r>
            <a:r>
              <a:rPr lang="en-US" sz="6200" dirty="0"/>
              <a:t> with renamed columns:\n", </a:t>
            </a:r>
            <a:r>
              <a:rPr lang="en-US" sz="6200" dirty="0" err="1"/>
              <a:t>df</a:t>
            </a:r>
            <a:r>
              <a:rPr lang="en-US" sz="6200" dirty="0"/>
              <a:t>)</a:t>
            </a:r>
          </a:p>
          <a:p>
            <a:endParaRPr lang="en-US" sz="6200" dirty="0"/>
          </a:p>
          <a:p>
            <a:r>
              <a:rPr lang="en-US" sz="6200" dirty="0"/>
              <a:t>### 4. Changing Data Types ###</a:t>
            </a:r>
          </a:p>
          <a:p>
            <a:r>
              <a:rPr lang="en-US" sz="6200" dirty="0"/>
              <a:t># Convert </a:t>
            </a:r>
            <a:r>
              <a:rPr lang="en-US" sz="6200" dirty="0" err="1"/>
              <a:t>start_date</a:t>
            </a:r>
            <a:r>
              <a:rPr lang="en-US" sz="6200" dirty="0"/>
              <a:t> to datetime, coercing errors to </a:t>
            </a:r>
            <a:r>
              <a:rPr lang="en-US" sz="6200" dirty="0" err="1"/>
              <a:t>NaT</a:t>
            </a:r>
            <a:r>
              <a:rPr lang="en-US" sz="6200" dirty="0"/>
              <a:t> for invalid entries</a:t>
            </a:r>
          </a:p>
          <a:p>
            <a:r>
              <a:rPr lang="en-US" sz="6200" dirty="0" err="1"/>
              <a:t>df</a:t>
            </a:r>
            <a:r>
              <a:rPr lang="en-US" sz="6200" dirty="0"/>
              <a:t>['</a:t>
            </a:r>
            <a:r>
              <a:rPr lang="en-US" sz="6200" dirty="0" err="1"/>
              <a:t>start_date</a:t>
            </a:r>
            <a:r>
              <a:rPr lang="en-US" sz="6200" dirty="0"/>
              <a:t>'] = </a:t>
            </a:r>
            <a:r>
              <a:rPr lang="en-US" sz="6200" dirty="0" err="1"/>
              <a:t>pd.to_datetime</a:t>
            </a:r>
            <a:r>
              <a:rPr lang="en-US" sz="6200" dirty="0"/>
              <a:t>(</a:t>
            </a:r>
            <a:r>
              <a:rPr lang="en-US" sz="6200" dirty="0" err="1"/>
              <a:t>df</a:t>
            </a:r>
            <a:r>
              <a:rPr lang="en-US" sz="6200" dirty="0"/>
              <a:t>['</a:t>
            </a:r>
            <a:r>
              <a:rPr lang="en-US" sz="6200" dirty="0" err="1"/>
              <a:t>start_date</a:t>
            </a:r>
            <a:r>
              <a:rPr lang="en-US" sz="6200" dirty="0"/>
              <a:t>'], errors='coerce')</a:t>
            </a:r>
          </a:p>
          <a:p>
            <a:r>
              <a:rPr lang="en-US" sz="6200" dirty="0"/>
              <a:t>print("\</a:t>
            </a:r>
            <a:r>
              <a:rPr lang="en-US" sz="6200" dirty="0" err="1"/>
              <a:t>nDataFrame</a:t>
            </a:r>
            <a:r>
              <a:rPr lang="en-US" sz="6200" dirty="0"/>
              <a:t> with converted </a:t>
            </a:r>
            <a:r>
              <a:rPr lang="en-US" sz="6200" dirty="0" err="1"/>
              <a:t>start_date</a:t>
            </a:r>
            <a:r>
              <a:rPr lang="en-US" sz="6200" dirty="0"/>
              <a:t>:\n", </a:t>
            </a:r>
            <a:r>
              <a:rPr lang="en-US" sz="6200" dirty="0" err="1"/>
              <a:t>df</a:t>
            </a:r>
            <a:r>
              <a:rPr lang="en-US" sz="6200" dirty="0"/>
              <a:t>)</a:t>
            </a:r>
          </a:p>
          <a:p>
            <a:endParaRPr lang="en-US" sz="6200" dirty="0"/>
          </a:p>
          <a:p>
            <a:r>
              <a:rPr lang="en-US" sz="6200" dirty="0"/>
              <a:t># Ensure salary is numeric (should already be float after </a:t>
            </a:r>
            <a:r>
              <a:rPr lang="en-US" sz="6200" dirty="0" err="1"/>
              <a:t>fillna</a:t>
            </a:r>
            <a:r>
              <a:rPr lang="en-US" sz="6200" dirty="0"/>
              <a:t>)</a:t>
            </a:r>
          </a:p>
          <a:p>
            <a:r>
              <a:rPr lang="en-US" sz="6200" dirty="0"/>
              <a:t>print("\</a:t>
            </a:r>
            <a:r>
              <a:rPr lang="en-US" sz="6200" dirty="0" err="1"/>
              <a:t>nData</a:t>
            </a:r>
            <a:r>
              <a:rPr lang="en-US" sz="6200" dirty="0"/>
              <a:t> types:\n", </a:t>
            </a:r>
            <a:r>
              <a:rPr lang="en-US" sz="6200" dirty="0" err="1"/>
              <a:t>df.dtypes</a:t>
            </a:r>
            <a:r>
              <a:rPr lang="en-US" sz="62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47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2A3C-4719-65D3-620E-A93BB2B0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35151-9A7C-AD8C-941C-3123EB85C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Create a </a:t>
            </a:r>
            <a:r>
              <a:rPr lang="en-US" b="1" dirty="0" err="1"/>
              <a:t>DataFrame</a:t>
            </a:r>
            <a:r>
              <a:rPr lang="en-US" b="1" dirty="0"/>
              <a:t> from this nested list (as sales data).</a:t>
            </a:r>
            <a:endParaRPr lang="en-US" dirty="0"/>
          </a:p>
          <a:p>
            <a:pPr lvl="0"/>
            <a:r>
              <a:rPr lang="en-US" b="1" dirty="0"/>
              <a:t>Compute the mean sales per product (row).</a:t>
            </a:r>
            <a:endParaRPr lang="en-US" dirty="0"/>
          </a:p>
          <a:p>
            <a:pPr lvl="0"/>
            <a:r>
              <a:rPr lang="en-US" b="1" dirty="0"/>
              <a:t>Reshape the result to shape (n,1).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53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AC2B-04B5-8159-2677-B69EBBCD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842"/>
            <a:ext cx="10515600" cy="1325563"/>
          </a:xfrm>
        </p:spPr>
        <p:txBody>
          <a:bodyPr/>
          <a:lstStyle/>
          <a:p>
            <a:r>
              <a:rPr lang="en-US" b="1" dirty="0"/>
              <a:t>Solution: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9627C-7EBB-E295-5883-447EE99BE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07"/>
            <a:ext cx="10515600" cy="5524082"/>
          </a:xfrm>
        </p:spPr>
        <p:txBody>
          <a:bodyPr>
            <a:normAutofit fontScale="32500" lnSpcReduction="20000"/>
          </a:bodyPr>
          <a:lstStyle/>
          <a:p>
            <a:r>
              <a:rPr lang="en-US" sz="4900" b="1" dirty="0"/>
              <a:t>import pandas as pd</a:t>
            </a:r>
            <a:endParaRPr lang="en-US" sz="4900" dirty="0"/>
          </a:p>
          <a:p>
            <a:r>
              <a:rPr lang="en-US" sz="4900" b="1" dirty="0"/>
              <a:t>data = [</a:t>
            </a:r>
            <a:endParaRPr lang="en-US" sz="4900" dirty="0"/>
          </a:p>
          <a:p>
            <a:r>
              <a:rPr lang="en-US" sz="4900" b="1" dirty="0"/>
              <a:t>    [11, 12, 13, 14],</a:t>
            </a:r>
            <a:endParaRPr lang="en-US" sz="4900" dirty="0"/>
          </a:p>
          <a:p>
            <a:r>
              <a:rPr lang="en-US" sz="4900" b="1" dirty="0"/>
              <a:t>    [15, 16, 17, 18],</a:t>
            </a:r>
            <a:endParaRPr lang="en-US" sz="4900" dirty="0"/>
          </a:p>
          <a:p>
            <a:r>
              <a:rPr lang="en-US" sz="4900" b="1" dirty="0"/>
              <a:t>    [19, 20, 21, 22]</a:t>
            </a:r>
            <a:endParaRPr lang="en-US" sz="4900" dirty="0"/>
          </a:p>
          <a:p>
            <a:r>
              <a:rPr lang="en-US" sz="4900" b="1" dirty="0"/>
              <a:t>]</a:t>
            </a:r>
            <a:endParaRPr lang="en-US" sz="4900" dirty="0"/>
          </a:p>
          <a:p>
            <a:r>
              <a:rPr lang="en-US" sz="4900" b="1" dirty="0"/>
              <a:t># Step 1: Convert to </a:t>
            </a:r>
            <a:r>
              <a:rPr lang="en-US" sz="4900" b="1" dirty="0" err="1"/>
              <a:t>DataFrame</a:t>
            </a:r>
            <a:endParaRPr lang="en-US" sz="4900" dirty="0"/>
          </a:p>
          <a:p>
            <a:r>
              <a:rPr lang="en-US" sz="4900" b="1" dirty="0" err="1"/>
              <a:t>df</a:t>
            </a:r>
            <a:r>
              <a:rPr lang="en-US" sz="4900" b="1" dirty="0"/>
              <a:t> = </a:t>
            </a:r>
            <a:r>
              <a:rPr lang="en-US" sz="4900" b="1" dirty="0" err="1"/>
              <a:t>pd.DataFrame</a:t>
            </a:r>
            <a:r>
              <a:rPr lang="en-US" sz="4900" b="1" dirty="0"/>
              <a:t>(data)</a:t>
            </a:r>
            <a:endParaRPr lang="en-US" sz="4900" dirty="0"/>
          </a:p>
          <a:p>
            <a:r>
              <a:rPr lang="en-US" sz="4900" b="1" dirty="0"/>
              <a:t> </a:t>
            </a:r>
            <a:endParaRPr lang="en-US" sz="4900" dirty="0"/>
          </a:p>
          <a:p>
            <a:r>
              <a:rPr lang="en-US" sz="4900" b="1" dirty="0"/>
              <a:t># Step 2: Mean per row</a:t>
            </a:r>
            <a:endParaRPr lang="en-US" sz="4900" dirty="0"/>
          </a:p>
          <a:p>
            <a:r>
              <a:rPr lang="en-US" sz="4900" b="1" dirty="0"/>
              <a:t>means = </a:t>
            </a:r>
            <a:r>
              <a:rPr lang="en-US" sz="4900" b="1" dirty="0" err="1"/>
              <a:t>df.mean</a:t>
            </a:r>
            <a:r>
              <a:rPr lang="en-US" sz="4900" b="1" dirty="0"/>
              <a:t>(axis=1)</a:t>
            </a:r>
            <a:endParaRPr lang="en-US" sz="4900" dirty="0"/>
          </a:p>
          <a:p>
            <a:pPr marL="0" indent="0">
              <a:buNone/>
            </a:pPr>
            <a:endParaRPr lang="en-US" sz="4900" dirty="0"/>
          </a:p>
          <a:p>
            <a:r>
              <a:rPr lang="en-US" sz="4900" b="1" dirty="0"/>
              <a:t># Step 3: Reshape to (n,1)</a:t>
            </a:r>
            <a:endParaRPr lang="en-US" sz="4900" dirty="0"/>
          </a:p>
          <a:p>
            <a:r>
              <a:rPr lang="en-US" sz="4900" b="1" dirty="0" err="1"/>
              <a:t>means_reshaped</a:t>
            </a:r>
            <a:r>
              <a:rPr lang="en-US" sz="4900" b="1" dirty="0"/>
              <a:t> = </a:t>
            </a:r>
            <a:r>
              <a:rPr lang="en-US" sz="4900" b="1" dirty="0" err="1"/>
              <a:t>means.to_frame</a:t>
            </a:r>
            <a:r>
              <a:rPr lang="en-US" sz="4900" b="1" dirty="0"/>
              <a:t>()</a:t>
            </a:r>
            <a:endParaRPr lang="en-US" sz="4900" dirty="0"/>
          </a:p>
          <a:p>
            <a:r>
              <a:rPr lang="en-US" sz="4900" b="1" dirty="0"/>
              <a:t>print("Original </a:t>
            </a:r>
            <a:r>
              <a:rPr lang="en-US" sz="4900" b="1" dirty="0" err="1"/>
              <a:t>DataFrame</a:t>
            </a:r>
            <a:r>
              <a:rPr lang="en-US" sz="4900" b="1" dirty="0"/>
              <a:t>:\n", </a:t>
            </a:r>
            <a:r>
              <a:rPr lang="en-US" sz="4900" b="1" dirty="0" err="1"/>
              <a:t>df</a:t>
            </a:r>
            <a:r>
              <a:rPr lang="en-US" sz="4900" b="1" dirty="0"/>
              <a:t>)</a:t>
            </a:r>
            <a:endParaRPr lang="en-US" sz="4900" dirty="0"/>
          </a:p>
          <a:p>
            <a:r>
              <a:rPr lang="en-US" sz="4900" b="1" dirty="0"/>
              <a:t>print("Mean values per row:")</a:t>
            </a:r>
            <a:endParaRPr lang="en-US" sz="4900" dirty="0"/>
          </a:p>
          <a:p>
            <a:r>
              <a:rPr lang="en-US" sz="4900" b="1" dirty="0"/>
              <a:t>print(</a:t>
            </a:r>
            <a:r>
              <a:rPr lang="en-US" sz="4900" b="1" dirty="0" err="1"/>
              <a:t>means_reshaped</a:t>
            </a:r>
            <a:r>
              <a:rPr lang="en-US" sz="4900" b="1" dirty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0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194F-E6EB-32B5-5409-8295A80B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the </a:t>
            </a:r>
            <a:r>
              <a:rPr lang="en-US" b="1" dirty="0" err="1"/>
              <a:t>Numpy</a:t>
            </a:r>
            <a:r>
              <a:rPr lang="en-US" b="1" dirty="0"/>
              <a:t> library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F1E7-48A3-3F68-1A20-BA67D87C2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Why Use NumPy Arrays Instead of Python Lists? </a:t>
            </a:r>
          </a:p>
          <a:p>
            <a:pPr lvl="0"/>
            <a:r>
              <a:rPr lang="en-US" b="1" dirty="0"/>
              <a:t>Memory Efficiency:</a:t>
            </a:r>
            <a:r>
              <a:rPr lang="en-US" dirty="0"/>
              <a:t> NumPy arrays use less memory than Python lists for large numerical datasets.</a:t>
            </a:r>
            <a:endParaRPr lang="en-US" sz="2000" dirty="0"/>
          </a:p>
          <a:p>
            <a:pPr lvl="0"/>
            <a:r>
              <a:rPr lang="en-US" b="1" dirty="0"/>
              <a:t>Speed:</a:t>
            </a:r>
            <a:r>
              <a:rPr lang="en-US" dirty="0"/>
              <a:t> NumPy operations are implemented in C, providing significant speed-ups for large data and vectorized operations compared to native Python loops.</a:t>
            </a:r>
            <a:endParaRPr lang="en-US" sz="2000" dirty="0"/>
          </a:p>
          <a:p>
            <a:pPr lvl="0"/>
            <a:r>
              <a:rPr lang="en-US" b="1" dirty="0"/>
              <a:t>Functionality: </a:t>
            </a:r>
            <a:r>
              <a:rPr lang="en-US" dirty="0"/>
              <a:t>NumPy enables advanced mathematical operations, broadcasting, array transformations, and more that are difficult or slow to implement with Python lists.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81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7049-7C4A-65C8-9160-F0500121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list vs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sarray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64B7D-6004-BA7A-2E3E-E82A46DCD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513" y="184287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#importing library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Numpy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as abbreviation “np”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err="1"/>
              <a:t>python_list</a:t>
            </a:r>
            <a:r>
              <a:rPr lang="en-US" dirty="0"/>
              <a:t> = [1, 2, 3]</a:t>
            </a:r>
          </a:p>
          <a:p>
            <a:pPr marL="0" indent="0">
              <a:buNone/>
            </a:pPr>
            <a:r>
              <a:rPr lang="en-US" dirty="0" err="1"/>
              <a:t>numpy_array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([1, 2, 3])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Multiply all elements by 2</a:t>
            </a:r>
          </a:p>
          <a:p>
            <a:pPr marL="0" indent="0">
              <a:buNone/>
            </a:pPr>
            <a:r>
              <a:rPr lang="en-US" dirty="0"/>
              <a:t>print([x * 2 for x in </a:t>
            </a:r>
            <a:r>
              <a:rPr lang="en-US" dirty="0" err="1"/>
              <a:t>python_list</a:t>
            </a:r>
            <a:r>
              <a:rPr lang="en-US" dirty="0"/>
              <a:t>])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# Output: [2, 4, 6]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numpy_array</a:t>
            </a:r>
            <a:r>
              <a:rPr lang="en-US" dirty="0"/>
              <a:t> * 2) 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# Output: [2 4 6]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00B050"/>
                </a:solidFill>
              </a:rPr>
              <a:t>                          Easier implementation of operation in </a:t>
            </a:r>
            <a:r>
              <a:rPr lang="en-US" dirty="0" err="1">
                <a:solidFill>
                  <a:srgbClr val="00B050"/>
                </a:solidFill>
              </a:rPr>
              <a:t>Numpy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47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5670-4B63-5F27-5200-5D3CE73D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 Creation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CB5D-EC97-6333-9864-7A8829A2D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np.array</a:t>
            </a:r>
            <a:r>
              <a:rPr lang="en-US" b="1" dirty="0"/>
              <a:t>: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From existing data (list, list of lists)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lvl="0"/>
            <a:r>
              <a:rPr lang="en-US" b="1" dirty="0" err="1"/>
              <a:t>np.zeros</a:t>
            </a:r>
            <a:r>
              <a:rPr lang="en-US" b="1" dirty="0"/>
              <a:t>: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Creates an array filled with zeros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lvl="0"/>
            <a:r>
              <a:rPr lang="en-US" b="1" dirty="0" err="1"/>
              <a:t>np.ones</a:t>
            </a:r>
            <a:r>
              <a:rPr lang="en-US" b="1" dirty="0"/>
              <a:t>: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Creates an array filled with ones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lvl="0"/>
            <a:r>
              <a:rPr lang="en-US" b="1" dirty="0" err="1"/>
              <a:t>np.arange</a:t>
            </a:r>
            <a:r>
              <a:rPr lang="en-US" b="1" dirty="0"/>
              <a:t>: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Range of evenly spaced values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lvl="0"/>
            <a:r>
              <a:rPr lang="en-US" b="1" dirty="0" err="1"/>
              <a:t>np.linspace</a:t>
            </a:r>
            <a:r>
              <a:rPr lang="en-US" b="1" dirty="0"/>
              <a:t>: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Specified number of evenly spaced points between two values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lvl="0"/>
            <a:r>
              <a:rPr lang="en-US" b="1" dirty="0" err="1"/>
              <a:t>np.random</a:t>
            </a:r>
            <a:r>
              <a:rPr lang="en-US" b="1" dirty="0"/>
              <a:t>: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Random numbers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60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83917-0C4C-B65C-232E-D1869026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99BC4-6967-647E-EC0C-76A6FB9AE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np.array</a:t>
            </a:r>
            <a:r>
              <a:rPr lang="en-US" b="1" dirty="0"/>
              <a:t>([1, 2, 3])              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# [1 2 3]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b="1" dirty="0" err="1"/>
              <a:t>np.zeros</a:t>
            </a:r>
            <a:r>
              <a:rPr lang="en-US" b="1" dirty="0"/>
              <a:t>((2, 3))                 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# [[0. 0. 0.], [0. 0. 0.]]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b="1" dirty="0" err="1"/>
              <a:t>np.ones</a:t>
            </a:r>
            <a:r>
              <a:rPr lang="en-US" b="1" dirty="0"/>
              <a:t>(5)                         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# [1. 1. 1. 1. 1.]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b="1" dirty="0" err="1"/>
              <a:t>np.arange</a:t>
            </a:r>
            <a:r>
              <a:rPr lang="en-US" b="1" dirty="0"/>
              <a:t>(0, 10, 2)            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# [0 2 4 6 8]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b="1" dirty="0" err="1"/>
              <a:t>np.linspace</a:t>
            </a:r>
            <a:r>
              <a:rPr lang="en-US" b="1" dirty="0"/>
              <a:t>(0, 1, 5)            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# [0.  0.25 0.5  0.75 1.]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b="1" dirty="0" err="1"/>
              <a:t>np.random.rand</a:t>
            </a:r>
            <a:r>
              <a:rPr lang="en-US" b="1" dirty="0"/>
              <a:t>(2, 2)         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# 2x2 random matrix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9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0D2A-C647-5050-94BF-61B13D0B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Indexing &amp; Slicing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E31A4-6046-C936-427C-951F6DE70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1D Arrays: Use </a:t>
            </a:r>
            <a:r>
              <a:rPr lang="en-US" sz="2000" b="1" dirty="0"/>
              <a:t>[start: stop: step]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just like lists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US" sz="1800" b="1" dirty="0" err="1"/>
              <a:t>arr</a:t>
            </a:r>
            <a:r>
              <a:rPr lang="en-US" sz="1800" b="1" dirty="0"/>
              <a:t>[0:3]</a:t>
            </a:r>
            <a:r>
              <a:rPr lang="en-US" b="1" dirty="0"/>
              <a:t>: Elements at positions 0,1,2</a:t>
            </a:r>
            <a:endParaRPr lang="en-US" sz="2000" dirty="0"/>
          </a:p>
          <a:p>
            <a:pPr lvl="1"/>
            <a:r>
              <a:rPr lang="en-US" sz="1800" b="1" dirty="0" err="1"/>
              <a:t>arr</a:t>
            </a:r>
            <a:r>
              <a:rPr lang="en-US" sz="1800" b="1" dirty="0"/>
              <a:t>[::2]</a:t>
            </a:r>
            <a:r>
              <a:rPr lang="en-US" b="1" dirty="0"/>
              <a:t>: Every second element</a:t>
            </a:r>
            <a:endParaRPr lang="en-US" sz="2000" dirty="0"/>
          </a:p>
          <a:p>
            <a:pPr lvl="0"/>
            <a:r>
              <a:rPr lang="en-US" b="1" dirty="0"/>
              <a:t>2D Arrays: </a:t>
            </a:r>
            <a:r>
              <a:rPr lang="en-US" sz="2000" b="1" dirty="0" err="1"/>
              <a:t>arr</a:t>
            </a:r>
            <a:r>
              <a:rPr lang="en-US" sz="2000" b="1" dirty="0"/>
              <a:t>[row, column]</a:t>
            </a:r>
            <a:r>
              <a:rPr lang="en-US" b="1" dirty="0"/>
              <a:t> notation</a:t>
            </a:r>
            <a:endParaRPr lang="en-US" sz="2400" dirty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Example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accent1"/>
                </a:solidFill>
              </a:rPr>
              <a:t>arr</a:t>
            </a:r>
            <a:r>
              <a:rPr lang="en-US" b="1" dirty="0">
                <a:solidFill>
                  <a:schemeClr val="accent1"/>
                </a:solidFill>
              </a:rPr>
              <a:t> = </a:t>
            </a:r>
            <a:r>
              <a:rPr lang="en-US" b="1" dirty="0" err="1">
                <a:solidFill>
                  <a:schemeClr val="accent1"/>
                </a:solidFill>
              </a:rPr>
              <a:t>np.array</a:t>
            </a:r>
            <a:r>
              <a:rPr lang="en-US" b="1" dirty="0">
                <a:solidFill>
                  <a:schemeClr val="accent1"/>
                </a:solidFill>
              </a:rPr>
              <a:t>([[1,2,3], [4,5,6]])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print(</a:t>
            </a:r>
            <a:r>
              <a:rPr lang="en-US" b="1" dirty="0" err="1">
                <a:solidFill>
                  <a:schemeClr val="accent1"/>
                </a:solidFill>
              </a:rPr>
              <a:t>arr</a:t>
            </a:r>
            <a:r>
              <a:rPr lang="en-US" b="1" dirty="0">
                <a:solidFill>
                  <a:schemeClr val="accent1"/>
                </a:solidFill>
              </a:rPr>
              <a:t>[0, 1])          # 2 (first row, second element i.e., 2) 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print(</a:t>
            </a:r>
            <a:r>
              <a:rPr lang="en-US" b="1" dirty="0" err="1">
                <a:solidFill>
                  <a:schemeClr val="accent1"/>
                </a:solidFill>
              </a:rPr>
              <a:t>arr</a:t>
            </a:r>
            <a:r>
              <a:rPr lang="en-US" b="1" dirty="0">
                <a:solidFill>
                  <a:schemeClr val="accent1"/>
                </a:solidFill>
              </a:rPr>
              <a:t>[:, 1])           # [2 5] (all rows, column 1)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print(</a:t>
            </a:r>
            <a:r>
              <a:rPr lang="en-US" b="1" dirty="0" err="1">
                <a:solidFill>
                  <a:schemeClr val="accent1"/>
                </a:solidFill>
              </a:rPr>
              <a:t>arr</a:t>
            </a:r>
            <a:r>
              <a:rPr lang="en-US" b="1" dirty="0">
                <a:solidFill>
                  <a:schemeClr val="accent1"/>
                </a:solidFill>
              </a:rPr>
              <a:t>[1, :])           # [4 5 6] (row 1, all columns)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42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FA97F-4C00-2CA9-B949-0F063F61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 Operations &amp; Broadcasting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76AAD-14CB-4E5C-114A-4D91FAB15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Element-wise Operations: Applied to each element.</a:t>
            </a:r>
            <a:endParaRPr lang="en-US" sz="2400" dirty="0"/>
          </a:p>
          <a:p>
            <a:pPr lvl="1"/>
            <a:r>
              <a:rPr lang="en-US" b="1" dirty="0" err="1"/>
              <a:t>arr</a:t>
            </a:r>
            <a:r>
              <a:rPr lang="en-US" b="1" dirty="0"/>
              <a:t> * 2</a:t>
            </a:r>
            <a:r>
              <a:rPr lang="en-US" sz="3200" b="1" dirty="0"/>
              <a:t>, </a:t>
            </a:r>
            <a:r>
              <a:rPr lang="en-US" b="1" dirty="0" err="1"/>
              <a:t>arr</a:t>
            </a:r>
            <a:r>
              <a:rPr lang="en-US" b="1" dirty="0"/>
              <a:t> + 10</a:t>
            </a:r>
            <a:endParaRPr lang="en-US" sz="2800" dirty="0"/>
          </a:p>
          <a:p>
            <a:pPr lvl="0"/>
            <a:r>
              <a:rPr lang="en-US" b="1" dirty="0"/>
              <a:t>Broadcasting: NumPy can perform operations between arrays of different shapes when possible.</a:t>
            </a:r>
            <a:endParaRPr lang="en-US" sz="2400" dirty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Example: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a = </a:t>
            </a:r>
            <a:r>
              <a:rPr lang="en-US" b="1" dirty="0" err="1">
                <a:solidFill>
                  <a:schemeClr val="accent1"/>
                </a:solidFill>
              </a:rPr>
              <a:t>np.array</a:t>
            </a:r>
            <a:r>
              <a:rPr lang="en-US" b="1" dirty="0">
                <a:solidFill>
                  <a:schemeClr val="accent1"/>
                </a:solidFill>
              </a:rPr>
              <a:t>([1,2,3])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b = </a:t>
            </a:r>
            <a:r>
              <a:rPr lang="en-US" b="1" dirty="0" err="1">
                <a:solidFill>
                  <a:schemeClr val="accent1"/>
                </a:solidFill>
              </a:rPr>
              <a:t>np.array</a:t>
            </a:r>
            <a:r>
              <a:rPr lang="en-US" b="1" dirty="0">
                <a:solidFill>
                  <a:schemeClr val="accent1"/>
                </a:solidFill>
              </a:rPr>
              <a:t>([10,20,30])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print(a + b)  # [11 22 33]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matrix = </a:t>
            </a:r>
            <a:r>
              <a:rPr lang="en-US" b="1" dirty="0" err="1">
                <a:solidFill>
                  <a:schemeClr val="accent1"/>
                </a:solidFill>
              </a:rPr>
              <a:t>np.array</a:t>
            </a:r>
            <a:r>
              <a:rPr lang="en-US" b="1" dirty="0">
                <a:solidFill>
                  <a:schemeClr val="accent1"/>
                </a:solidFill>
              </a:rPr>
              <a:t>([[1,2,3], [4,5,6]])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print(matrix + 1) # Add 1 to every element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17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E4A8-8CF6-5C4B-8825-4A5FF97F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Reshaping Arrays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81189-58E2-471A-5E97-47660937C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reshape: Change the shape of an array</a:t>
            </a:r>
            <a:endParaRPr lang="en-US" dirty="0"/>
          </a:p>
          <a:p>
            <a:pPr lvl="0"/>
            <a:r>
              <a:rPr lang="en-US" b="1" dirty="0"/>
              <a:t>ravel: Flattens array to 1D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Example: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accent1"/>
                </a:solidFill>
              </a:rPr>
              <a:t>arr</a:t>
            </a:r>
            <a:r>
              <a:rPr lang="en-US" b="1" dirty="0">
                <a:solidFill>
                  <a:schemeClr val="accent1"/>
                </a:solidFill>
              </a:rPr>
              <a:t> = </a:t>
            </a:r>
            <a:r>
              <a:rPr lang="en-US" b="1" dirty="0" err="1">
                <a:solidFill>
                  <a:schemeClr val="accent1"/>
                </a:solidFill>
              </a:rPr>
              <a:t>np.arange</a:t>
            </a:r>
            <a:r>
              <a:rPr lang="en-US" b="1" dirty="0">
                <a:solidFill>
                  <a:schemeClr val="accent1"/>
                </a:solidFill>
              </a:rPr>
              <a:t>(6)         # [0 1 2 3 4 5]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print(</a:t>
            </a:r>
            <a:r>
              <a:rPr lang="en-US" b="1" dirty="0" err="1">
                <a:solidFill>
                  <a:schemeClr val="accent1"/>
                </a:solidFill>
              </a:rPr>
              <a:t>arr.reshape</a:t>
            </a:r>
            <a:r>
              <a:rPr lang="en-US" b="1" dirty="0">
                <a:solidFill>
                  <a:schemeClr val="accent1"/>
                </a:solidFill>
              </a:rPr>
              <a:t>(2, 3))   # [[0 1 2], [3 4 5]]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print(</a:t>
            </a:r>
            <a:r>
              <a:rPr lang="en-US" b="1" dirty="0" err="1">
                <a:solidFill>
                  <a:schemeClr val="accent1"/>
                </a:solidFill>
              </a:rPr>
              <a:t>arr.ravel</a:t>
            </a:r>
            <a:r>
              <a:rPr lang="en-US" b="1" dirty="0">
                <a:solidFill>
                  <a:schemeClr val="accent1"/>
                </a:solidFill>
              </a:rPr>
              <a:t>())         # [0 1 2 3 4 5]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8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2243</Words>
  <Application>Microsoft Office PowerPoint</Application>
  <PresentationFormat>Widescreen</PresentationFormat>
  <Paragraphs>251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Roboto</vt:lpstr>
      <vt:lpstr>Office Theme</vt:lpstr>
      <vt:lpstr>Data Handling with NumPy &amp; Pandas</vt:lpstr>
      <vt:lpstr>Role of data handling</vt:lpstr>
      <vt:lpstr>Understanding the Numpy library</vt:lpstr>
      <vt:lpstr>Python list vs numpy sarray </vt:lpstr>
      <vt:lpstr>Array Creation </vt:lpstr>
      <vt:lpstr>Example</vt:lpstr>
      <vt:lpstr>Indexing &amp; Slicing </vt:lpstr>
      <vt:lpstr>Array Operations &amp; Broadcasting </vt:lpstr>
      <vt:lpstr>Reshaping Arrays</vt:lpstr>
      <vt:lpstr>Practical Example: Weather Data Mini-Exercise </vt:lpstr>
      <vt:lpstr>Tasks </vt:lpstr>
      <vt:lpstr>Solution</vt:lpstr>
      <vt:lpstr>challenge </vt:lpstr>
      <vt:lpstr>Understanding the Pandas library</vt:lpstr>
      <vt:lpstr>Example</vt:lpstr>
      <vt:lpstr>Creating Data </vt:lpstr>
      <vt:lpstr>Example:- </vt:lpstr>
      <vt:lpstr>Indexing &amp; Slicing</vt:lpstr>
      <vt:lpstr>Data Operations</vt:lpstr>
      <vt:lpstr>Data Cleaning Steps in Pandas</vt:lpstr>
      <vt:lpstr>Data Cleaning Steps in Pandas</vt:lpstr>
      <vt:lpstr>Exercise</vt:lpstr>
      <vt:lpstr>Exercise</vt:lpstr>
      <vt:lpstr>Exercise</vt:lpstr>
      <vt:lpstr>Task </vt:lpstr>
      <vt:lpstr>Solution: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Sidharth Sharma</dc:creator>
  <cp:lastModifiedBy>Sidharth Sharma</cp:lastModifiedBy>
  <cp:revision>72</cp:revision>
  <dcterms:created xsi:type="dcterms:W3CDTF">2025-07-30T12:53:07Z</dcterms:created>
  <dcterms:modified xsi:type="dcterms:W3CDTF">2025-07-30T14:31:10Z</dcterms:modified>
</cp:coreProperties>
</file>