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Octosquares Compressed" charset="1" panose="02010001040000080307"/>
      <p:regular r:id="rId12"/>
    </p:embeddedFont>
    <p:embeddedFont>
      <p:font typeface="Codec Pro Bold" charset="1" panose="00000600000000000000"/>
      <p:regular r:id="rId13"/>
    </p:embeddedFon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  <p:embeddedFont>
      <p:font typeface="Academy" charset="1" panose="00000000000000000000"/>
      <p:regular r:id="rId16"/>
    </p:embeddedFont>
    <p:embeddedFont>
      <p:font typeface="Codec Pro" charset="1" panose="00000500000000000000"/>
      <p:regular r:id="rId17"/>
    </p:embeddedFont>
    <p:embeddedFont>
      <p:font typeface="League Spartan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jpeg" Type="http://schemas.openxmlformats.org/officeDocument/2006/relationships/image"/><Relationship Id="rId6" Target="../media/VAGj4kE9ZAM.mp4" Type="http://schemas.openxmlformats.org/officeDocument/2006/relationships/video"/><Relationship Id="rId7" Target="../media/VAGj4kE9ZAM.mp4" Type="http://schemas.microsoft.com/office/2007/relationships/media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6.jpeg" Type="http://schemas.openxmlformats.org/officeDocument/2006/relationships/image"/><Relationship Id="rId6" Target="../media/VAGj4sYs-jk.mp4" Type="http://schemas.openxmlformats.org/officeDocument/2006/relationships/video"/><Relationship Id="rId7" Target="../media/VAGj4sYs-jk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7.jpeg" Type="http://schemas.openxmlformats.org/officeDocument/2006/relationships/image"/><Relationship Id="rId6" Target="../media/VAGj4iKNO4U.mp4" Type="http://schemas.openxmlformats.org/officeDocument/2006/relationships/video"/><Relationship Id="rId7" Target="../media/VAGj4iKNO4U.mp4" Type="http://schemas.microsoft.com/office/2007/relationships/media"/><Relationship Id="rId8" Target="https://github.com/kevin-schumann/VRP-GY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8.jpeg" Type="http://schemas.openxmlformats.org/officeDocument/2006/relationships/image"/><Relationship Id="rId6" Target="../media/VAGj4t_qH7Q.mp4" Type="http://schemas.openxmlformats.org/officeDocument/2006/relationships/video"/><Relationship Id="rId7" Target="../media/VAGj4t_qH7Q.mp4" Type="http://schemas.microsoft.com/office/2007/relationships/media"/><Relationship Id="rId8" Target="https://github.com/kevin-schumann/VRP-GYM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239" cy="579341"/>
            </a:xfrm>
            <a:custGeom>
              <a:avLst/>
              <a:gdLst/>
              <a:ahLst/>
              <a:cxnLst/>
              <a:rect r="r" b="b" t="t" l="l"/>
              <a:pathLst>
                <a:path h="579341" w="1347239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173269" y="393720"/>
            <a:ext cx="9941461" cy="474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76"/>
              </a:lnSpc>
              <a:spcBef>
                <a:spcPct val="0"/>
              </a:spcBef>
            </a:pPr>
            <a:r>
              <a:rPr lang="en-US" sz="13625">
                <a:solidFill>
                  <a:srgbClr val="09B6D5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</a:t>
            </a:r>
            <a:r>
              <a:rPr lang="en-US" sz="13625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RTIFICIAL </a:t>
            </a:r>
            <a:r>
              <a:rPr lang="en-US" sz="13625">
                <a:solidFill>
                  <a:srgbClr val="09B6D5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I</a:t>
            </a:r>
            <a:r>
              <a:rPr lang="en-US" sz="13625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NTELLIGENCE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59532" y="5696242"/>
            <a:ext cx="816893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ASSIGNMENT-2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59532" y="8238827"/>
            <a:ext cx="8168935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9B6D5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CS22B051 - JAIMIN VIRAMGAMA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9B6D5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CS22B016 - CHATSE SIDDHANT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48933" y="2027215"/>
            <a:ext cx="8857462" cy="11413199"/>
          </a:xfrm>
          <a:custGeom>
            <a:avLst/>
            <a:gdLst/>
            <a:ahLst/>
            <a:cxnLst/>
            <a:rect r="r" b="b" t="t" l="l"/>
            <a:pathLst>
              <a:path h="11413199" w="8857462">
                <a:moveTo>
                  <a:pt x="0" y="0"/>
                </a:moveTo>
                <a:lnTo>
                  <a:pt x="8857462" y="0"/>
                </a:lnTo>
                <a:lnTo>
                  <a:pt x="8857462" y="11413199"/>
                </a:lnTo>
                <a:lnTo>
                  <a:pt x="0" y="1141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915392" y="2541515"/>
            <a:ext cx="5505910" cy="55059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0349" y="854908"/>
            <a:ext cx="9218130" cy="128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4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Branch and Bound </a:t>
            </a:r>
          </a:p>
          <a:p>
            <a:pPr algn="ctr">
              <a:lnSpc>
                <a:spcPts val="4649"/>
              </a:lnSpc>
            </a:pPr>
            <a:r>
              <a:rPr lang="en-US" b="true" sz="499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(Frozen Lake)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910" y="2455790"/>
            <a:ext cx="8107647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Heuristic Used: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explicit heuristic function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21303" y="787152"/>
            <a:ext cx="986517" cy="68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  <a:spcBef>
                <a:spcPct val="0"/>
              </a:spcBef>
            </a:pPr>
            <a:r>
              <a:rPr lang="en-US" sz="3590">
                <a:solidFill>
                  <a:srgbClr val="FFFFFF"/>
                </a:solidFill>
                <a:latin typeface="Academy"/>
                <a:ea typeface="Academy"/>
                <a:cs typeface="Academy"/>
                <a:sym typeface="Academy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910" y="4079369"/>
            <a:ext cx="8107647" cy="351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Branch and Bound prioritizes exploring paths with the lowest cumulative cost (path length).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uses a priority queue, sorted by path cost (g(n)), but does not estimate future cost (h(n)).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makes it a uniform-cost search, not an informed search.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4435" y="7513449"/>
            <a:ext cx="8107647" cy="22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Implication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Guarantees optimality if costs are accurate.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Slower than heuristic-based methods due to lack of direction toward the goal.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48933" y="2027215"/>
            <a:ext cx="8857462" cy="11413199"/>
          </a:xfrm>
          <a:custGeom>
            <a:avLst/>
            <a:gdLst/>
            <a:ahLst/>
            <a:cxnLst/>
            <a:rect r="r" b="b" t="t" l="l"/>
            <a:pathLst>
              <a:path h="11413199" w="8857462">
                <a:moveTo>
                  <a:pt x="0" y="0"/>
                </a:moveTo>
                <a:lnTo>
                  <a:pt x="8857462" y="0"/>
                </a:lnTo>
                <a:lnTo>
                  <a:pt x="8857462" y="11413199"/>
                </a:lnTo>
                <a:lnTo>
                  <a:pt x="0" y="1141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733350" y="2914485"/>
            <a:ext cx="5449610" cy="544961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0349" y="854908"/>
            <a:ext cx="9218130" cy="128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4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IDA-Frozen Lake </a:t>
            </a:r>
          </a:p>
          <a:p>
            <a:pPr algn="ctr">
              <a:lnSpc>
                <a:spcPts val="4649"/>
              </a:lnSpc>
            </a:pPr>
            <a:r>
              <a:rPr lang="en-US" b="true" sz="499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(Iterative Deepening A*)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910" y="2455790"/>
            <a:ext cx="8107647" cy="150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Heuristic Used: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Manhattan Distance (Grid-based heuristic)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h(state) = |row_s - row_g| + |col_s - col_g|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21303" y="787152"/>
            <a:ext cx="986517" cy="68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  <a:spcBef>
                <a:spcPct val="0"/>
              </a:spcBef>
            </a:pPr>
            <a:r>
              <a:rPr lang="en-US" sz="3590">
                <a:solidFill>
                  <a:srgbClr val="FFFFFF"/>
                </a:solidFill>
                <a:latin typeface="Academy"/>
                <a:ea typeface="Academy"/>
                <a:cs typeface="Academy"/>
                <a:sym typeface="Academy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910" y="4214009"/>
            <a:ext cx="8107647" cy="351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Estim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ates how far the current tile is from the goal tile on a 4x4 grid.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ssumes only horizontal and vertical moves (which fits Frozen Lake).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Gu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ides the search towards the goal while maintaining optimality.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24435" y="7648089"/>
            <a:ext cx="8107647" cy="22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Properties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missible (never overestimates)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Consistent (triangle inequality holds)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48933" y="2027215"/>
            <a:ext cx="8857462" cy="11413199"/>
          </a:xfrm>
          <a:custGeom>
            <a:avLst/>
            <a:gdLst/>
            <a:ahLst/>
            <a:cxnLst/>
            <a:rect r="r" b="b" t="t" l="l"/>
            <a:pathLst>
              <a:path h="11413199" w="8857462">
                <a:moveTo>
                  <a:pt x="0" y="0"/>
                </a:moveTo>
                <a:lnTo>
                  <a:pt x="8857462" y="0"/>
                </a:lnTo>
                <a:lnTo>
                  <a:pt x="8857462" y="11413199"/>
                </a:lnTo>
                <a:lnTo>
                  <a:pt x="0" y="1141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350679" y="2709607"/>
            <a:ext cx="6698942" cy="5024207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0349" y="854908"/>
            <a:ext cx="9218130" cy="128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4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Hill Climbing</a:t>
            </a:r>
          </a:p>
          <a:p>
            <a:pPr algn="ctr">
              <a:lnSpc>
                <a:spcPts val="4649"/>
              </a:lnSpc>
            </a:pPr>
            <a:r>
              <a:rPr lang="en-US" b="true" sz="499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(TSP)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910" y="1941490"/>
            <a:ext cx="9311196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Heuristic Used: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Distance of Tour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h(route) = Σ distance between consecutive cities in the route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21303" y="787152"/>
            <a:ext cx="986517" cy="68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  <a:spcBef>
                <a:spcPct val="0"/>
              </a:spcBef>
            </a:pPr>
            <a:r>
              <a:rPr lang="en-US" sz="3590">
                <a:solidFill>
                  <a:srgbClr val="FFFFFF"/>
                </a:solidFill>
                <a:latin typeface="Academy"/>
                <a:ea typeface="Academy"/>
                <a:cs typeface="Academy"/>
                <a:sym typeface="Academy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910" y="4346870"/>
            <a:ext cx="8107647" cy="3100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he cost function itself acts as the heuristic.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Chooses neighbor solutions that reduce the total route distance.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Greedy local search: always accepts better solutions.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14910" y="7094349"/>
            <a:ext cx="8107647" cy="268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Limitations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get stuck in local optima.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"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look ahead" or backtracking unless randomness is introduced.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528386" y="7956894"/>
            <a:ext cx="5604963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Note : For the Travelling Salesman Problem, the environment as well as the grpah is used and implemented from other repository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1506" y="9021763"/>
            <a:ext cx="1373862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09B6D5"/>
                </a:solidFill>
                <a:latin typeface="Codec Pro"/>
                <a:ea typeface="Codec Pro"/>
                <a:cs typeface="Codec Pro"/>
                <a:sym typeface="Codec Pro"/>
                <a:hlinkClick r:id="rId8" tooltip="https://github.com/kevin-schumann/VRP-GYM"/>
              </a:rPr>
              <a:t>Github Link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548933" y="2027215"/>
            <a:ext cx="8857462" cy="11413199"/>
          </a:xfrm>
          <a:custGeom>
            <a:avLst/>
            <a:gdLst/>
            <a:ahLst/>
            <a:cxnLst/>
            <a:rect r="r" b="b" t="t" l="l"/>
            <a:pathLst>
              <a:path h="11413199" w="8857462">
                <a:moveTo>
                  <a:pt x="0" y="0"/>
                </a:moveTo>
                <a:lnTo>
                  <a:pt x="8857462" y="0"/>
                </a:lnTo>
                <a:lnTo>
                  <a:pt x="8857462" y="11413199"/>
                </a:lnTo>
                <a:lnTo>
                  <a:pt x="0" y="1141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0248623" y="2599721"/>
            <a:ext cx="6665938" cy="499945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2680349" y="854908"/>
            <a:ext cx="9218130" cy="1285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4999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 Simulated Annealing</a:t>
            </a:r>
          </a:p>
          <a:p>
            <a:pPr algn="ctr">
              <a:lnSpc>
                <a:spcPts val="4649"/>
              </a:lnSpc>
            </a:pPr>
            <a:r>
              <a:rPr lang="en-US" b="true" sz="4999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(TSP)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4910" y="1941490"/>
            <a:ext cx="9375609" cy="249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Heuristic Used: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Tour Distance of Tour (Same as Hill Climbing)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h(route) = Σ distance between consecutive cities in the route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21303" y="787152"/>
            <a:ext cx="986517" cy="68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  <a:spcBef>
                <a:spcPct val="0"/>
              </a:spcBef>
            </a:pPr>
            <a:r>
              <a:rPr lang="en-US" sz="3590">
                <a:solidFill>
                  <a:srgbClr val="FFFFFF"/>
                </a:solidFill>
                <a:latin typeface="Academy"/>
                <a:ea typeface="Academy"/>
                <a:cs typeface="Academy"/>
                <a:sym typeface="Academy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910" y="4271989"/>
            <a:ext cx="8107647" cy="477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ike Hill Climbing, it uses tour cost as a guide.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However, it occasionally accepts worse solutions with probability:</a:t>
            </a:r>
          </a:p>
          <a:p>
            <a:pPr algn="just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P = exp(-(Δcost) / T)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helps escape local optima by simulating thermal fluctuations.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14910" y="7513449"/>
            <a:ext cx="8107647" cy="226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Difference from HC :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Explo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ratory due to probabilistic acceptance.</a:t>
            </a:r>
          </a:p>
          <a:p>
            <a:pPr algn="just" marL="518162" indent="-259081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ooling schedule (temperature) is crucial to performance.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528386" y="7956894"/>
            <a:ext cx="5604963" cy="1092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Note : For the Travelling Salesman Problem, the environment as well as the grpah is used and implemented from other repository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01506" y="9021763"/>
            <a:ext cx="1373862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u="sng">
                <a:solidFill>
                  <a:srgbClr val="09B6D5"/>
                </a:solidFill>
                <a:latin typeface="Codec Pro"/>
                <a:ea typeface="Codec Pro"/>
                <a:cs typeface="Codec Pro"/>
                <a:sym typeface="Codec Pro"/>
                <a:hlinkClick r:id="rId8" tooltip="https://github.com/kevin-schumann/VRP-GYM"/>
              </a:rPr>
              <a:t>Github Link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333" r="0" b="-9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46792" y="-570255"/>
            <a:ext cx="5910217" cy="5713755"/>
          </a:xfrm>
          <a:custGeom>
            <a:avLst/>
            <a:gdLst/>
            <a:ahLst/>
            <a:cxnLst/>
            <a:rect r="r" b="b" t="t" l="l"/>
            <a:pathLst>
              <a:path h="5713755" w="5910217">
                <a:moveTo>
                  <a:pt x="0" y="0"/>
                </a:moveTo>
                <a:lnTo>
                  <a:pt x="5910217" y="0"/>
                </a:lnTo>
                <a:lnTo>
                  <a:pt x="5910217" y="5713755"/>
                </a:lnTo>
                <a:lnTo>
                  <a:pt x="0" y="571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021965" y="1487145"/>
          <a:ext cx="11299477" cy="7469192"/>
        </p:xfrm>
        <a:graphic>
          <a:graphicData uri="http://schemas.openxmlformats.org/drawingml/2006/table">
            <a:tbl>
              <a:tblPr/>
              <a:tblGrid>
                <a:gridCol w="3766492"/>
                <a:gridCol w="3766492"/>
                <a:gridCol w="3766492"/>
              </a:tblGrid>
              <a:tr h="11616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Algorithm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Cost/Reward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Path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3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BnB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[1, 1, 2, 2, 1, 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16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IDA*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[1, 1, 2, 1, 2, 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2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HC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4.25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[10, 15, 5, 18, 8, 1, 7, 6, 19, 11, 3, 4, 14, 0, 13, 9, 12, 17, 16, 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2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6.87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[11, 3, 15, 10, 0, 13, 6, 7, 1, 16, 12, 9, 4, 19, 5, 18, 8, 14, 17, 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6421303" y="800264"/>
            <a:ext cx="986517" cy="68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  <a:spcBef>
                <a:spcPct val="0"/>
              </a:spcBef>
            </a:pPr>
            <a:r>
              <a:rPr lang="en-US" sz="3590">
                <a:solidFill>
                  <a:srgbClr val="FFFFFF"/>
                </a:solidFill>
                <a:latin typeface="Academy"/>
                <a:ea typeface="Academy"/>
                <a:cs typeface="Academy"/>
                <a:sym typeface="Academy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DAGj4V13oRQ</dc:identifier>
  <dcterms:modified xsi:type="dcterms:W3CDTF">2011-08-01T06:04:30Z</dcterms:modified>
  <cp:revision>1</cp:revision>
  <dc:title>Branch and Bound (Frozen Lake)</dc:title>
</cp:coreProperties>
</file>