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067fca21a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3067fca21a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067fca21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067fca21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3067fca21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3067fca21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3067fca21a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3067fca21a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3067fca21a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3067fca21a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067fca21a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3067fca21a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067fca21a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3067fca21a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3067fca21a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3067fca21a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3067fca21a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3067fca21a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>
                <a:solidFill>
                  <a:schemeClr val="lt1"/>
                </a:solidFill>
              </a:rPr>
              <a:t>Exploring Wildfire Distribution of Alberta: The Role of Human Activity and Fire Class Classification Models</a:t>
            </a:r>
            <a:endParaRPr sz="6300"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Archana Senthil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/>
        </p:nvSpPr>
        <p:spPr>
          <a:xfrm flipH="1">
            <a:off x="2236200" y="1494250"/>
            <a:ext cx="4671600" cy="12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lt1"/>
                </a:solidFill>
              </a:rPr>
              <a:t>Thank you</a:t>
            </a:r>
            <a:endParaRPr sz="2100"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408975" y="0"/>
            <a:ext cx="88557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2398725" y="180900"/>
            <a:ext cx="3664800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2"/>
                </a:solidFill>
              </a:rPr>
              <a:t>Introduction</a:t>
            </a:r>
            <a:endParaRPr sz="2100" b="1">
              <a:solidFill>
                <a:schemeClr val="dk2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700600" y="990900"/>
            <a:ext cx="4387800" cy="325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b="1">
                <a:solidFill>
                  <a:schemeClr val="dk2"/>
                </a:solidFill>
              </a:rPr>
              <a:t>Alarming Wildfire Threat</a:t>
            </a:r>
            <a:endParaRPr b="1">
              <a:solidFill>
                <a:schemeClr val="dk2"/>
              </a:solidFill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More frequent and severe </a:t>
            </a:r>
            <a:endParaRPr>
              <a:solidFill>
                <a:schemeClr val="dk2"/>
              </a:solidFill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Long-term ecological impacts.</a:t>
            </a:r>
            <a:br>
              <a:rPr lang="en">
                <a:solidFill>
                  <a:schemeClr val="dk2"/>
                </a:solidFill>
              </a:rPr>
            </a:br>
            <a:endParaRPr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b="1">
                <a:solidFill>
                  <a:schemeClr val="dk2"/>
                </a:solidFill>
              </a:rPr>
              <a:t>Need for Analysis</a:t>
            </a:r>
            <a:endParaRPr>
              <a:solidFill>
                <a:schemeClr val="dk2"/>
              </a:solidFill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Identifying causes and impact</a:t>
            </a:r>
            <a:endParaRPr>
              <a:solidFill>
                <a:schemeClr val="dk2"/>
              </a:solidFill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Developing classification model</a:t>
            </a:r>
            <a:br>
              <a:rPr lang="en">
                <a:solidFill>
                  <a:schemeClr val="dk2"/>
                </a:solidFill>
              </a:rPr>
            </a:br>
            <a:endParaRPr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b="1">
                <a:solidFill>
                  <a:schemeClr val="dk2"/>
                </a:solidFill>
              </a:rPr>
              <a:t>Alberta Wildfire Dataset (2006–2023)</a:t>
            </a:r>
            <a:endParaRPr b="1">
              <a:solidFill>
                <a:schemeClr val="dk2"/>
              </a:solidFill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 b="1">
                <a:solidFill>
                  <a:schemeClr val="dk2"/>
                </a:solidFill>
              </a:rPr>
              <a:t>26,552</a:t>
            </a:r>
            <a:r>
              <a:rPr lang="en">
                <a:solidFill>
                  <a:schemeClr val="dk2"/>
                </a:solidFill>
              </a:rPr>
              <a:t> wildfire records from the Government of Alberta.</a:t>
            </a:r>
            <a:endParaRPr>
              <a:solidFill>
                <a:schemeClr val="dk2"/>
              </a:solidFill>
            </a:endParaRPr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 b="1">
                <a:solidFill>
                  <a:schemeClr val="dk2"/>
                </a:solidFill>
              </a:rPr>
              <a:t>50 features</a:t>
            </a:r>
            <a:r>
              <a:rPr lang="en">
                <a:solidFill>
                  <a:schemeClr val="dk2"/>
                </a:solidFill>
              </a:rPr>
              <a:t> covering wildfire class, key dates, environmental conditions, geographic location, and ignition causes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9125" y="990900"/>
            <a:ext cx="3098750" cy="309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408975" y="0"/>
            <a:ext cx="8769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409100" y="165150"/>
            <a:ext cx="8769000" cy="62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</a:rPr>
              <a:t>Objective 1: Understanding Wildfire Distribution</a:t>
            </a:r>
            <a:br>
              <a:rPr lang="en" sz="1500" b="1">
                <a:solidFill>
                  <a:schemeClr val="dk1"/>
                </a:solidFill>
              </a:rPr>
            </a:br>
            <a:r>
              <a:rPr lang="en" sz="1500" i="1">
                <a:solidFill>
                  <a:schemeClr val="dk1"/>
                </a:solidFill>
              </a:rPr>
              <a:t>Guiding Question: How are wildfires distributed across Alberta?</a:t>
            </a:r>
            <a:endParaRPr sz="1500" i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1300" b="1">
                <a:solidFill>
                  <a:schemeClr val="dk1"/>
                </a:solidFill>
              </a:rPr>
            </a:br>
            <a:endParaRPr sz="1800">
              <a:solidFill>
                <a:schemeClr val="dk2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500" y="1116800"/>
            <a:ext cx="2605150" cy="3478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6300" y="1116800"/>
            <a:ext cx="5324375" cy="18251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3704275" y="3059350"/>
            <a:ext cx="4671600" cy="140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Findings:</a:t>
            </a:r>
            <a:br>
              <a:rPr lang="en" sz="1300">
                <a:solidFill>
                  <a:schemeClr val="dk2"/>
                </a:solidFill>
              </a:rPr>
            </a:br>
            <a:r>
              <a:rPr lang="en" sz="1300">
                <a:solidFill>
                  <a:schemeClr val="dk2"/>
                </a:solidFill>
              </a:rPr>
              <a:t>- More wildfires in the west and central Alberta</a:t>
            </a:r>
            <a:br>
              <a:rPr lang="en" sz="1300">
                <a:solidFill>
                  <a:schemeClr val="dk2"/>
                </a:solidFill>
              </a:rPr>
            </a:br>
            <a:r>
              <a:rPr lang="en" sz="1300">
                <a:solidFill>
                  <a:schemeClr val="dk2"/>
                </a:solidFill>
              </a:rPr>
              <a:t>- Calgary and High Level has most wildfires</a:t>
            </a:r>
            <a:br>
              <a:rPr lang="en" sz="13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Tools used:</a:t>
            </a:r>
            <a:br>
              <a:rPr lang="en" sz="1300">
                <a:solidFill>
                  <a:schemeClr val="dk2"/>
                </a:solidFill>
              </a:rPr>
            </a:br>
            <a:r>
              <a:rPr lang="en" sz="1300">
                <a:solidFill>
                  <a:schemeClr val="dk2"/>
                </a:solidFill>
              </a:rPr>
              <a:t>- Python </a:t>
            </a:r>
            <a:br>
              <a:rPr lang="en" sz="1300">
                <a:solidFill>
                  <a:schemeClr val="dk2"/>
                </a:solidFill>
              </a:rPr>
            </a:br>
            <a:r>
              <a:rPr lang="en" sz="1300">
                <a:solidFill>
                  <a:schemeClr val="dk2"/>
                </a:solidFill>
              </a:rPr>
              <a:t>- Tableau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408900" y="0"/>
            <a:ext cx="87351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998825" y="70775"/>
            <a:ext cx="7306200" cy="86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</a:rPr>
              <a:t>Objective 2: Assessing Human Impact on Wildfires</a:t>
            </a:r>
            <a:br>
              <a:rPr lang="en" sz="1500" b="1">
                <a:solidFill>
                  <a:schemeClr val="dk1"/>
                </a:solidFill>
              </a:rPr>
            </a:br>
            <a:r>
              <a:rPr lang="en" sz="1500" i="1">
                <a:solidFill>
                  <a:schemeClr val="dk1"/>
                </a:solidFill>
              </a:rPr>
              <a:t>Guiding Question: What are the primary causes of wildfires? To what extent do non-industrial human activities contribute to wildfire incidents?</a:t>
            </a:r>
            <a:endParaRPr sz="1600" i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br>
              <a:rPr lang="en" sz="1300" b="1">
                <a:solidFill>
                  <a:schemeClr val="dk1"/>
                </a:solidFill>
              </a:rPr>
            </a:br>
            <a:endParaRPr sz="1800">
              <a:solidFill>
                <a:schemeClr val="dk2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901" y="1124625"/>
            <a:ext cx="4467900" cy="2020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4625" y="2983229"/>
            <a:ext cx="4569125" cy="212879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5080550" y="1124625"/>
            <a:ext cx="3727800" cy="118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en" sz="1300">
                <a:solidFill>
                  <a:schemeClr val="dk2"/>
                </a:solidFill>
              </a:rPr>
              <a:t>47% of wildfires are due to recreation, resident and incendiary.</a:t>
            </a:r>
            <a:endParaRPr sz="1300"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en" sz="1300">
                <a:solidFill>
                  <a:schemeClr val="dk2"/>
                </a:solidFill>
              </a:rPr>
              <a:t>12,482 out of 26,552 fires.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575925" y="3790775"/>
            <a:ext cx="3908700" cy="12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en" sz="1300">
                <a:solidFill>
                  <a:schemeClr val="dk2"/>
                </a:solidFill>
              </a:rPr>
              <a:t>In Calgary, Lac La Bichi and Rocky, most wildfires are due to  these causes.</a:t>
            </a:r>
            <a:endParaRPr sz="1300"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en" sz="1300">
                <a:solidFill>
                  <a:schemeClr val="dk2"/>
                </a:solidFill>
              </a:rPr>
              <a:t>In Calgary alone, wildfires are 9 times more likely due to them.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/>
        </p:nvSpPr>
        <p:spPr>
          <a:xfrm>
            <a:off x="408900" y="0"/>
            <a:ext cx="87351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998825" y="70775"/>
            <a:ext cx="7306200" cy="44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 b="1">
                <a:solidFill>
                  <a:schemeClr val="dk1"/>
                </a:solidFill>
              </a:rPr>
              <a:t>Objective 2: Assessing Human Impact on Wildfires</a:t>
            </a:r>
            <a:br>
              <a:rPr lang="en" sz="1300" b="1">
                <a:solidFill>
                  <a:schemeClr val="dk1"/>
                </a:solidFill>
              </a:rPr>
            </a:br>
            <a:endParaRPr sz="1800">
              <a:solidFill>
                <a:schemeClr val="dk2"/>
              </a:solidFill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250" y="518975"/>
            <a:ext cx="5604550" cy="222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250" y="2853500"/>
            <a:ext cx="5429401" cy="22274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6126575" y="1077450"/>
            <a:ext cx="2752800" cy="30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Findings:</a:t>
            </a:r>
            <a:endParaRPr sz="1300"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en" sz="1300">
                <a:solidFill>
                  <a:schemeClr val="dk2"/>
                </a:solidFill>
              </a:rPr>
              <a:t>Year over year trend shows the total number of fires and the total number of days taken to extinguish would be lower without the recreation, resident and incendiary causes.</a:t>
            </a:r>
            <a:endParaRPr sz="13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Tools Used:</a:t>
            </a:r>
            <a:endParaRPr sz="1300"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en" sz="1300">
                <a:solidFill>
                  <a:schemeClr val="dk2"/>
                </a:solidFill>
              </a:rPr>
              <a:t>Python</a:t>
            </a:r>
            <a:endParaRPr sz="1300"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en" sz="1300">
                <a:solidFill>
                  <a:schemeClr val="dk2"/>
                </a:solidFill>
              </a:rPr>
              <a:t>Power BI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/>
        </p:nvSpPr>
        <p:spPr>
          <a:xfrm>
            <a:off x="408975" y="0"/>
            <a:ext cx="8769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408975" y="0"/>
            <a:ext cx="8769000" cy="93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</a:rPr>
              <a:t>Objective 3: Analyzing Relationships Between Features</a:t>
            </a:r>
            <a:br>
              <a:rPr lang="en" sz="1500" b="1">
                <a:solidFill>
                  <a:schemeClr val="dk1"/>
                </a:solidFill>
              </a:rPr>
            </a:br>
            <a:r>
              <a:rPr lang="en" sz="1500" i="1">
                <a:solidFill>
                  <a:schemeClr val="dk1"/>
                </a:solidFill>
              </a:rPr>
              <a:t>Guiding Question: What are the key relationships between wildfire spread, environmental conditions, and general causes, and how do they impact wildfire behavior?</a:t>
            </a:r>
            <a:endParaRPr sz="1500" i="1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 i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br>
              <a:rPr lang="en" sz="1300" b="1">
                <a:solidFill>
                  <a:schemeClr val="dk1"/>
                </a:solidFill>
              </a:rPr>
            </a:br>
            <a:endParaRPr sz="1800">
              <a:solidFill>
                <a:schemeClr val="dk2"/>
              </a:solidFill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975" y="1093200"/>
            <a:ext cx="4897300" cy="40503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5340125" y="1006675"/>
            <a:ext cx="3804000" cy="405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Findings:</a:t>
            </a:r>
            <a:endParaRPr sz="1300"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en" sz="1300">
                <a:solidFill>
                  <a:schemeClr val="dk2"/>
                </a:solidFill>
              </a:rPr>
              <a:t>No strong correlation</a:t>
            </a:r>
            <a:br>
              <a:rPr lang="en" sz="1300">
                <a:solidFill>
                  <a:schemeClr val="dk2"/>
                </a:solidFill>
              </a:rPr>
            </a:br>
            <a:endParaRPr sz="1300"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en" sz="1300">
                <a:solidFill>
                  <a:schemeClr val="dk2"/>
                </a:solidFill>
              </a:rPr>
              <a:t>Moderate Positive Correlation</a:t>
            </a:r>
            <a:endParaRPr sz="1300">
              <a:solidFill>
                <a:schemeClr val="dk2"/>
              </a:solidFill>
            </a:endParaRPr>
          </a:p>
          <a:p>
            <a:pPr marL="9144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arenR"/>
            </a:pPr>
            <a:r>
              <a:rPr lang="en" sz="1300">
                <a:solidFill>
                  <a:schemeClr val="dk2"/>
                </a:solidFill>
              </a:rPr>
              <a:t>Temperature and Lightning </a:t>
            </a:r>
            <a:endParaRPr sz="1300">
              <a:solidFill>
                <a:schemeClr val="dk2"/>
              </a:solidFill>
            </a:endParaRPr>
          </a:p>
          <a:p>
            <a:pPr marL="9144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arenR"/>
            </a:pPr>
            <a:r>
              <a:rPr lang="en" sz="1300">
                <a:solidFill>
                  <a:schemeClr val="dk2"/>
                </a:solidFill>
              </a:rPr>
              <a:t>Fire Spread Rate and Size Class E</a:t>
            </a:r>
            <a:endParaRPr sz="1300">
              <a:solidFill>
                <a:schemeClr val="dk2"/>
              </a:solidFill>
            </a:endParaRPr>
          </a:p>
          <a:p>
            <a:pPr marL="9144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arenR"/>
            </a:pPr>
            <a:r>
              <a:rPr lang="en" sz="1300">
                <a:solidFill>
                  <a:schemeClr val="dk2"/>
                </a:solidFill>
              </a:rPr>
              <a:t>Perimeter Size and size Class E</a:t>
            </a:r>
            <a:br>
              <a:rPr lang="en" sz="1300">
                <a:solidFill>
                  <a:schemeClr val="dk2"/>
                </a:solidFill>
              </a:rPr>
            </a:br>
            <a:endParaRPr sz="1300"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en" sz="1300">
                <a:solidFill>
                  <a:schemeClr val="dk2"/>
                </a:solidFill>
              </a:rPr>
              <a:t>Moderate Negative Correlation</a:t>
            </a:r>
            <a:endParaRPr sz="1300">
              <a:solidFill>
                <a:schemeClr val="dk2"/>
              </a:solidFill>
            </a:endParaRPr>
          </a:p>
          <a:p>
            <a:pPr marL="9144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arenR"/>
            </a:pPr>
            <a:r>
              <a:rPr lang="en" sz="1300">
                <a:solidFill>
                  <a:schemeClr val="dk2"/>
                </a:solidFill>
              </a:rPr>
              <a:t>Temperature and Relative Humidity</a:t>
            </a:r>
            <a:endParaRPr sz="1300">
              <a:solidFill>
                <a:schemeClr val="dk2"/>
              </a:solidFill>
            </a:endParaRPr>
          </a:p>
          <a:p>
            <a:pPr marL="9144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arenR"/>
            </a:pPr>
            <a:r>
              <a:rPr lang="en" sz="1300">
                <a:solidFill>
                  <a:schemeClr val="dk2"/>
                </a:solidFill>
              </a:rPr>
              <a:t>Lightning and Recreation</a:t>
            </a:r>
            <a:endParaRPr sz="1300">
              <a:solidFill>
                <a:schemeClr val="dk2"/>
              </a:solidFill>
            </a:endParaRPr>
          </a:p>
          <a:p>
            <a:pPr marL="9144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AutoNum type="arabicParenR"/>
            </a:pPr>
            <a:r>
              <a:rPr lang="en" sz="1300">
                <a:solidFill>
                  <a:schemeClr val="dk2"/>
                </a:solidFill>
              </a:rPr>
              <a:t>Lightning and Resident</a:t>
            </a:r>
            <a:endParaRPr sz="130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Tools Used:</a:t>
            </a:r>
            <a:endParaRPr sz="1300"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en" sz="1300">
                <a:solidFill>
                  <a:schemeClr val="dk2"/>
                </a:solidFill>
              </a:rPr>
              <a:t>Python  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/>
        </p:nvSpPr>
        <p:spPr>
          <a:xfrm>
            <a:off x="408900" y="0"/>
            <a:ext cx="87351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998825" y="70775"/>
            <a:ext cx="7306200" cy="86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</a:rPr>
              <a:t>Objective 4: Predicting the wildfire size class based on various features</a:t>
            </a:r>
            <a:br>
              <a:rPr lang="en" sz="1500" b="1">
                <a:solidFill>
                  <a:schemeClr val="dk1"/>
                </a:solidFill>
              </a:rPr>
            </a:br>
            <a:r>
              <a:rPr lang="en" sz="1500" i="1">
                <a:solidFill>
                  <a:schemeClr val="dk1"/>
                </a:solidFill>
              </a:rPr>
              <a:t>Guiding Question: How accurately can multinomial logistic regression classify the size of a wildfire?</a:t>
            </a:r>
            <a:endParaRPr sz="1600" i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br>
              <a:rPr lang="en" sz="1300" b="1">
                <a:solidFill>
                  <a:schemeClr val="dk1"/>
                </a:solidFill>
              </a:rPr>
            </a:br>
            <a:endParaRPr sz="1800">
              <a:solidFill>
                <a:schemeClr val="dk2"/>
              </a:solidFill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844200" y="3507625"/>
            <a:ext cx="4079100" cy="118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Findings:</a:t>
            </a:r>
            <a:endParaRPr sz="1300"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en" sz="1300">
                <a:solidFill>
                  <a:schemeClr val="dk2"/>
                </a:solidFill>
              </a:rPr>
              <a:t>Accuracy of 90.43%</a:t>
            </a:r>
            <a:endParaRPr sz="1300"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en" sz="1300">
                <a:solidFill>
                  <a:schemeClr val="dk2"/>
                </a:solidFill>
              </a:rPr>
              <a:t>Limitations in classifying smaller size class</a:t>
            </a:r>
            <a:br>
              <a:rPr lang="en" sz="1300">
                <a:solidFill>
                  <a:schemeClr val="dk2"/>
                </a:solidFill>
              </a:rPr>
            </a:br>
            <a:endParaRPr sz="13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Tools Used:</a:t>
            </a:r>
            <a:endParaRPr sz="1300"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en" sz="1300">
                <a:solidFill>
                  <a:schemeClr val="dk2"/>
                </a:solidFill>
              </a:rPr>
              <a:t>Python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550" y="1116750"/>
            <a:ext cx="4105275" cy="20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5950" y="1116750"/>
            <a:ext cx="4266105" cy="357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/>
        </p:nvSpPr>
        <p:spPr>
          <a:xfrm>
            <a:off x="408900" y="0"/>
            <a:ext cx="87351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998825" y="70775"/>
            <a:ext cx="7306200" cy="86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</a:rPr>
              <a:t>Objective 5: Enhancing the Accuracy of the Prediction Model</a:t>
            </a:r>
            <a:br>
              <a:rPr lang="en" sz="1500" b="1">
                <a:solidFill>
                  <a:schemeClr val="dk1"/>
                </a:solidFill>
              </a:rPr>
            </a:br>
            <a:r>
              <a:rPr lang="en" sz="1500" i="1">
                <a:solidFill>
                  <a:schemeClr val="dk1"/>
                </a:solidFill>
              </a:rPr>
              <a:t>Guiding Question: How accurately can multinomial logistic regression classify the size of a wildfire?</a:t>
            </a:r>
            <a:endParaRPr sz="1600" i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br>
              <a:rPr lang="en" sz="1300" b="1">
                <a:solidFill>
                  <a:schemeClr val="dk1"/>
                </a:solidFill>
              </a:rPr>
            </a:br>
            <a:endParaRPr sz="1800">
              <a:solidFill>
                <a:schemeClr val="dk2"/>
              </a:solidFill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644925" y="3303150"/>
            <a:ext cx="4215600" cy="118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Findings:</a:t>
            </a:r>
            <a:endParaRPr sz="1300">
              <a:solidFill>
                <a:schemeClr val="dk2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 sz="1300">
                <a:solidFill>
                  <a:schemeClr val="dk2"/>
                </a:solidFill>
              </a:rPr>
              <a:t>Accuracy of 99.25%</a:t>
            </a:r>
            <a:endParaRPr sz="1300">
              <a:solidFill>
                <a:schemeClr val="dk2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 sz="1300">
                <a:solidFill>
                  <a:schemeClr val="dk2"/>
                </a:solidFill>
              </a:rPr>
              <a:t>ROC-AUC score of 0.9958</a:t>
            </a:r>
            <a:endParaRPr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en" sz="1300">
                <a:solidFill>
                  <a:schemeClr val="dk2"/>
                </a:solidFill>
              </a:rPr>
              <a:t>Limitations in classifying larger size class</a:t>
            </a:r>
            <a:br>
              <a:rPr lang="en" sz="1300">
                <a:solidFill>
                  <a:schemeClr val="dk2"/>
                </a:solidFill>
              </a:rPr>
            </a:br>
            <a:endParaRPr sz="13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Tools Used:</a:t>
            </a:r>
            <a:endParaRPr sz="1300">
              <a:solidFill>
                <a:schemeClr val="dk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-"/>
            </a:pPr>
            <a:r>
              <a:rPr lang="en" sz="1300">
                <a:solidFill>
                  <a:schemeClr val="dk2"/>
                </a:solidFill>
              </a:rPr>
              <a:t>Python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625" y="1116100"/>
            <a:ext cx="413385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6475" y="1274075"/>
            <a:ext cx="4256600" cy="357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/>
        </p:nvSpPr>
        <p:spPr>
          <a:xfrm>
            <a:off x="408975" y="0"/>
            <a:ext cx="87351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786475" y="180900"/>
            <a:ext cx="4671600" cy="4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2"/>
                </a:solidFill>
              </a:rPr>
              <a:t>Conclusion</a:t>
            </a:r>
            <a:endParaRPr sz="1900" b="1">
              <a:solidFill>
                <a:schemeClr val="dk2"/>
              </a:solidFill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455575" y="589800"/>
            <a:ext cx="5333400" cy="423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 b="1">
                <a:solidFill>
                  <a:schemeClr val="dk2"/>
                </a:solidFill>
              </a:rPr>
              <a:t>Wildfire Distribution and Human Impact</a:t>
            </a:r>
            <a:endParaRPr sz="1200" b="1">
              <a:solidFill>
                <a:schemeClr val="dk2"/>
              </a:solidFill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-"/>
            </a:pPr>
            <a:r>
              <a:rPr lang="en" sz="1200">
                <a:solidFill>
                  <a:schemeClr val="dk2"/>
                </a:solidFill>
              </a:rPr>
              <a:t>Predominant in Western and Central regions</a:t>
            </a:r>
            <a:endParaRPr sz="1200">
              <a:solidFill>
                <a:schemeClr val="dk2"/>
              </a:solidFill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-"/>
            </a:pPr>
            <a:r>
              <a:rPr lang="en" sz="1200">
                <a:solidFill>
                  <a:schemeClr val="dk2"/>
                </a:solidFill>
              </a:rPr>
              <a:t>47% of fires are due to non-industrial human activity</a:t>
            </a:r>
            <a:br>
              <a:rPr lang="en" sz="1200">
                <a:solidFill>
                  <a:schemeClr val="dk2"/>
                </a:solidFill>
              </a:rPr>
            </a:br>
            <a:endParaRPr sz="1200">
              <a:solidFill>
                <a:schemeClr val="dk2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 b="1">
                <a:solidFill>
                  <a:schemeClr val="dk2"/>
                </a:solidFill>
              </a:rPr>
              <a:t>Environmental Factors and Fire Behavior</a:t>
            </a:r>
            <a:endParaRPr sz="1200">
              <a:solidFill>
                <a:schemeClr val="dk2"/>
              </a:solidFill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-"/>
            </a:pPr>
            <a:r>
              <a:rPr lang="en" sz="1200">
                <a:solidFill>
                  <a:schemeClr val="dk2"/>
                </a:solidFill>
              </a:rPr>
              <a:t>Temperature and wind speed influence wildfire spread while, humidity has inverse correlation</a:t>
            </a:r>
            <a:br>
              <a:rPr lang="en" sz="1200">
                <a:solidFill>
                  <a:schemeClr val="dk2"/>
                </a:solidFill>
              </a:rPr>
            </a:br>
            <a:endParaRPr sz="1200">
              <a:solidFill>
                <a:schemeClr val="dk2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 b="1">
                <a:solidFill>
                  <a:schemeClr val="dk2"/>
                </a:solidFill>
              </a:rPr>
              <a:t>Predictive Modeling for Classification</a:t>
            </a:r>
            <a:endParaRPr sz="1200" b="1">
              <a:solidFill>
                <a:schemeClr val="dk2"/>
              </a:solidFill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-"/>
            </a:pPr>
            <a:r>
              <a:rPr lang="en" sz="1200">
                <a:solidFill>
                  <a:schemeClr val="dk2"/>
                </a:solidFill>
              </a:rPr>
              <a:t>Multinomial logistic regression accuracy is 90.43% </a:t>
            </a:r>
            <a:endParaRPr sz="1200">
              <a:solidFill>
                <a:schemeClr val="dk2"/>
              </a:solidFill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-"/>
            </a:pPr>
            <a:r>
              <a:rPr lang="en" sz="1200">
                <a:solidFill>
                  <a:schemeClr val="dk2"/>
                </a:solidFill>
              </a:rPr>
              <a:t>Random forest model accuracy is 99.25%</a:t>
            </a:r>
            <a:endParaRPr sz="1200">
              <a:solidFill>
                <a:schemeClr val="dk2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2"/>
                </a:solidFill>
              </a:rPr>
              <a:t>Future Works</a:t>
            </a:r>
            <a:br>
              <a:rPr lang="en" sz="1200">
                <a:solidFill>
                  <a:schemeClr val="dk2"/>
                </a:solidFill>
              </a:rPr>
            </a:br>
            <a:endParaRPr sz="1200">
              <a:solidFill>
                <a:schemeClr val="dk2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arenR"/>
            </a:pPr>
            <a:r>
              <a:rPr lang="en" sz="1200">
                <a:solidFill>
                  <a:schemeClr val="dk2"/>
                </a:solidFill>
              </a:rPr>
              <a:t>Hyper parameter tuning to improving the accuracy of the classification model.</a:t>
            </a:r>
            <a:br>
              <a:rPr lang="en" sz="1200">
                <a:solidFill>
                  <a:schemeClr val="dk2"/>
                </a:solidFill>
              </a:rPr>
            </a:br>
            <a:endParaRPr sz="1200">
              <a:solidFill>
                <a:schemeClr val="dk2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arenR"/>
            </a:pPr>
            <a:r>
              <a:rPr lang="en" sz="1200">
                <a:solidFill>
                  <a:schemeClr val="dk2"/>
                </a:solidFill>
              </a:rPr>
              <a:t>More awareness, stricter fire regulation needs to be emphasised.</a:t>
            </a:r>
            <a:br>
              <a:rPr lang="en" sz="1200">
                <a:solidFill>
                  <a:schemeClr val="dk2"/>
                </a:solidFill>
              </a:rPr>
            </a:br>
            <a:endParaRPr sz="1200">
              <a:solidFill>
                <a:schemeClr val="dk2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arenR"/>
            </a:pPr>
            <a:r>
              <a:rPr lang="en" sz="1200">
                <a:solidFill>
                  <a:schemeClr val="dk2"/>
                </a:solidFill>
              </a:rPr>
              <a:t>Incorporating real-time data weather condition can help enhance wildfire forecasting.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0300" y="849387"/>
            <a:ext cx="3177325" cy="317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532</Words>
  <Application>Microsoft Office PowerPoint</Application>
  <PresentationFormat>On-screen Show (16:9)</PresentationFormat>
  <Paragraphs>77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Simple Light</vt:lpstr>
      <vt:lpstr>Exploring Wildfire Distribution of Alberta: The Role of Human Activity and Fire Class Classification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Archana Senthil</cp:lastModifiedBy>
  <cp:revision>2</cp:revision>
  <dcterms:modified xsi:type="dcterms:W3CDTF">2025-02-10T05:14:44Z</dcterms:modified>
</cp:coreProperties>
</file>