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
  </p:notes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71330-BC45-4514-B27F-4FBF11F6905C}" type="datetimeFigureOut">
              <a:rPr lang="en-US" smtClean="0"/>
              <a:t>3/24/2023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F0B21B-09A5-4AC9-888D-30816BFC879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6FE2972-2431-4F16-ADAB-181E0AC4BFB9}" type="datetimeFigureOut">
              <a:rPr lang="en-US" smtClean="0"/>
              <a:t>3/24/2023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33E0D1-B8FE-4325-90C1-E447F650A07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FE2972-2431-4F16-ADAB-181E0AC4BFB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FE2972-2431-4F16-ADAB-181E0AC4BFB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FE2972-2431-4F16-ADAB-181E0AC4BFB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FE2972-2431-4F16-ADAB-181E0AC4BFB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3E0D1-B8FE-4325-90C1-E447F650A07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FE2972-2431-4F16-ADAB-181E0AC4BFB9}"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FE2972-2431-4F16-ADAB-181E0AC4BFB9}"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6FE2972-2431-4F16-ADAB-181E0AC4BFB9}" type="datetimeFigureOut">
              <a:rPr lang="en-US" smtClean="0"/>
              <a:t>3/24/2023</a:t>
            </a:fld>
            <a:endParaRPr lang="en-US"/>
          </a:p>
        </p:txBody>
      </p:sp>
      <p:sp>
        <p:nvSpPr>
          <p:cNvPr id="8" name="Slide Number Placeholder 7"/>
          <p:cNvSpPr>
            <a:spLocks noGrp="1"/>
          </p:cNvSpPr>
          <p:nvPr>
            <p:ph type="sldNum" sz="quarter" idx="11"/>
          </p:nvPr>
        </p:nvSpPr>
        <p:spPr/>
        <p:txBody>
          <a:bodyPr/>
          <a:lstStyle/>
          <a:p>
            <a:fld id="{B833E0D1-B8FE-4325-90C1-E447F650A07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E2972-2431-4F16-ADAB-181E0AC4BFB9}"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FE2972-2431-4F16-ADAB-181E0AC4BFB9}"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833E0D1-B8FE-4325-90C1-E447F650A0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6FE2972-2431-4F16-ADAB-181E0AC4BFB9}"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3E0D1-B8FE-4325-90C1-E447F650A0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6FE2972-2431-4F16-ADAB-181E0AC4BFB9}" type="datetimeFigureOut">
              <a:rPr lang="en-US" smtClean="0"/>
              <a:t>3/24/2023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833E0D1-B8FE-4325-90C1-E447F650A07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um-meaning-apllication-concepts-and-examples.png"/>
          <p:cNvPicPr>
            <a:picLocks noChangeAspect="1"/>
          </p:cNvPicPr>
          <p:nvPr/>
        </p:nvPicPr>
        <p:blipFill>
          <a:blip r:embed="rId2" cstate="print"/>
          <a:stretch>
            <a:fillRect/>
          </a:stretch>
        </p:blipFill>
        <p:spPr>
          <a:xfrm>
            <a:off x="152400" y="228600"/>
            <a:ext cx="5193102" cy="6324600"/>
          </a:xfrm>
          <a:prstGeom prst="rect">
            <a:avLst/>
          </a:prstGeom>
        </p:spPr>
      </p:pic>
      <p:sp>
        <p:nvSpPr>
          <p:cNvPr id="10" name="TextBox 9"/>
          <p:cNvSpPr txBox="1"/>
          <p:nvPr/>
        </p:nvSpPr>
        <p:spPr>
          <a:xfrm>
            <a:off x="5410200" y="304800"/>
            <a:ext cx="3505200" cy="5847755"/>
          </a:xfrm>
          <a:prstGeom prst="rect">
            <a:avLst/>
          </a:prstGeom>
          <a:noFill/>
        </p:spPr>
        <p:txBody>
          <a:bodyPr wrap="square" rtlCol="0">
            <a:spAutoFit/>
          </a:bodyPr>
          <a:lstStyle/>
          <a:p>
            <a:r>
              <a:rPr lang="en-US" sz="3600" b="1" dirty="0" smtClean="0">
                <a:solidFill>
                  <a:srgbClr val="FF0000"/>
                </a:solidFill>
                <a:latin typeface="Algerian" pitchFamily="82" charset="0"/>
              </a:rPr>
              <a:t>SCRUM-</a:t>
            </a:r>
          </a:p>
          <a:p>
            <a:r>
              <a:rPr lang="en-IN" sz="2000" dirty="0">
                <a:solidFill>
                  <a:srgbClr val="00B050"/>
                </a:solidFill>
                <a:latin typeface="Matura MT Script Capitals" pitchFamily="66" charset="0"/>
              </a:rPr>
              <a:t>Scrum is a framework for project management that emphasizes teamwork, accountability and </a:t>
            </a:r>
            <a:r>
              <a:rPr lang="en-IN" sz="2000" dirty="0" smtClean="0">
                <a:solidFill>
                  <a:srgbClr val="00B050"/>
                </a:solidFill>
                <a:latin typeface="Matura MT Script Capitals" pitchFamily="66" charset="0"/>
              </a:rPr>
              <a:t>iterative</a:t>
            </a:r>
            <a:r>
              <a:rPr lang="en-IN" sz="2000" dirty="0">
                <a:solidFill>
                  <a:srgbClr val="00B050"/>
                </a:solidFill>
                <a:latin typeface="Matura MT Script Capitals" pitchFamily="66" charset="0"/>
              </a:rPr>
              <a:t> progress toward a well-defined goal. The framework begins with a simple premise: Start with what can be seen or known. After that, track the progress and tweak, as necessary.</a:t>
            </a:r>
          </a:p>
          <a:p>
            <a:r>
              <a:rPr lang="en-IN" sz="2000" dirty="0">
                <a:solidFill>
                  <a:srgbClr val="00B050"/>
                </a:solidFill>
                <a:latin typeface="Matura MT Script Capitals" pitchFamily="66" charset="0"/>
              </a:rPr>
              <a:t>Scrum is often part of Agile</a:t>
            </a:r>
            <a:r>
              <a:rPr lang="en-IN" sz="2000" u="sng" dirty="0">
                <a:solidFill>
                  <a:srgbClr val="00B050"/>
                </a:solidFill>
                <a:latin typeface="Matura MT Script Capitals" pitchFamily="66" charset="0"/>
              </a:rPr>
              <a:t> </a:t>
            </a:r>
            <a:r>
              <a:rPr lang="en-IN" sz="2000" dirty="0">
                <a:solidFill>
                  <a:srgbClr val="00B050"/>
                </a:solidFill>
                <a:latin typeface="Matura MT Script Capitals" pitchFamily="66" charset="0"/>
              </a:rPr>
              <a:t>software development. It is named for a rugby formation in which everyone plays a role.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381000"/>
            <a:ext cx="2590800" cy="5016758"/>
          </a:xfrm>
          <a:prstGeom prst="rect">
            <a:avLst/>
          </a:prstGeom>
          <a:noFill/>
        </p:spPr>
        <p:txBody>
          <a:bodyPr wrap="square" rtlCol="0">
            <a:spAutoFit/>
          </a:bodyPr>
          <a:lstStyle/>
          <a:p>
            <a:r>
              <a:rPr lang="en-US" b="1" dirty="0" smtClean="0">
                <a:solidFill>
                  <a:srgbClr val="FF0000"/>
                </a:solidFill>
                <a:latin typeface="Algerian" pitchFamily="82" charset="0"/>
              </a:rPr>
              <a:t>SCRUM MASTER-</a:t>
            </a:r>
          </a:p>
          <a:p>
            <a:r>
              <a:rPr lang="en-US" dirty="0" smtClean="0"/>
              <a:t> </a:t>
            </a:r>
          </a:p>
          <a:p>
            <a:endParaRPr lang="en-US" sz="2000" b="1" i="1" dirty="0">
              <a:solidFill>
                <a:srgbClr val="FFFF00"/>
              </a:solidFill>
              <a:latin typeface="FreesiaUPC" pitchFamily="34" charset="-34"/>
              <a:cs typeface="FreesiaUPC" pitchFamily="34" charset="-34"/>
            </a:endParaRPr>
          </a:p>
          <a:p>
            <a:r>
              <a:rPr lang="en-IN" sz="2400" b="1" i="1" dirty="0" smtClean="0">
                <a:solidFill>
                  <a:srgbClr val="FFFF00"/>
                </a:solidFill>
                <a:latin typeface="FreesiaUPC" pitchFamily="34" charset="-34"/>
                <a:cs typeface="FreesiaUPC" pitchFamily="34" charset="-34"/>
              </a:rPr>
              <a:t>The </a:t>
            </a:r>
            <a:r>
              <a:rPr lang="en-IN" sz="2400" b="1" i="1" dirty="0">
                <a:solidFill>
                  <a:srgbClr val="FFFF00"/>
                </a:solidFill>
                <a:latin typeface="FreesiaUPC" pitchFamily="34" charset="-34"/>
                <a:cs typeface="FreesiaUPC" pitchFamily="34" charset="-34"/>
              </a:rPr>
              <a:t>scrum master helps to facilitate scrum to the larger team by ensuring the scrum framework is followed. He/she is committed to the scrum values and practices, but should also remain flexible and open to opportunities for the team to improve their workflow.</a:t>
            </a:r>
            <a:r>
              <a:rPr lang="en-US" sz="2400" b="1" dirty="0" smtClean="0">
                <a:solidFill>
                  <a:srgbClr val="FFFF00"/>
                </a:solidFill>
                <a:latin typeface="FreesiaUPC" pitchFamily="34" charset="-34"/>
                <a:cs typeface="FreesiaUPC" pitchFamily="34" charset="-34"/>
              </a:rPr>
              <a:t> </a:t>
            </a:r>
            <a:endParaRPr lang="en-US" sz="2400" b="1" dirty="0">
              <a:solidFill>
                <a:srgbClr val="FFFF00"/>
              </a:solidFill>
              <a:latin typeface="FreesiaUPC" pitchFamily="34" charset="-34"/>
              <a:cs typeface="FreesiaUPC" pitchFamily="34" charset="-34"/>
            </a:endParaRPr>
          </a:p>
        </p:txBody>
      </p:sp>
      <p:pic>
        <p:nvPicPr>
          <p:cNvPr id="4" name="Picture 3" descr="ScrumMaster-Feature-1-e1633768964611-1024x724.png"/>
          <p:cNvPicPr>
            <a:picLocks noChangeAspect="1"/>
          </p:cNvPicPr>
          <p:nvPr/>
        </p:nvPicPr>
        <p:blipFill>
          <a:blip r:embed="rId2" cstate="print"/>
          <a:stretch>
            <a:fillRect/>
          </a:stretch>
        </p:blipFill>
        <p:spPr>
          <a:xfrm>
            <a:off x="3352800" y="304800"/>
            <a:ext cx="5496504" cy="632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33926.png"/>
          <p:cNvPicPr>
            <a:picLocks noChangeAspect="1"/>
          </p:cNvPicPr>
          <p:nvPr/>
        </p:nvPicPr>
        <p:blipFill>
          <a:blip r:embed="rId2" cstate="print"/>
          <a:stretch>
            <a:fillRect/>
          </a:stretch>
        </p:blipFill>
        <p:spPr>
          <a:xfrm>
            <a:off x="5943600" y="1828800"/>
            <a:ext cx="1676400" cy="1676400"/>
          </a:xfrm>
          <a:prstGeom prst="rect">
            <a:avLst/>
          </a:prstGeom>
        </p:spPr>
      </p:pic>
      <p:sp>
        <p:nvSpPr>
          <p:cNvPr id="3" name="TextBox 2"/>
          <p:cNvSpPr txBox="1"/>
          <p:nvPr/>
        </p:nvSpPr>
        <p:spPr>
          <a:xfrm>
            <a:off x="0" y="3276600"/>
            <a:ext cx="9220200" cy="2369880"/>
          </a:xfrm>
          <a:prstGeom prst="rect">
            <a:avLst/>
          </a:prstGeom>
          <a:noFill/>
        </p:spPr>
        <p:txBody>
          <a:bodyPr wrap="square" rtlCol="0">
            <a:spAutoFit/>
          </a:bodyPr>
          <a:lstStyle/>
          <a:p>
            <a:r>
              <a:rPr lang="en-US" sz="2000" b="1" dirty="0" smtClean="0">
                <a:solidFill>
                  <a:srgbClr val="FF0000"/>
                </a:solidFill>
                <a:latin typeface="Algerian" pitchFamily="82" charset="0"/>
              </a:rPr>
              <a:t>DAILY SCRUM- </a:t>
            </a:r>
          </a:p>
          <a:p>
            <a:endParaRPr lang="en-US" sz="2000" b="1" dirty="0" smtClean="0">
              <a:solidFill>
                <a:srgbClr val="FF0000"/>
              </a:solidFill>
              <a:latin typeface="Algerian" pitchFamily="82" charset="0"/>
            </a:endParaRPr>
          </a:p>
          <a:p>
            <a:r>
              <a:rPr lang="en-IN" dirty="0" smtClean="0">
                <a:solidFill>
                  <a:srgbClr val="00FFFF"/>
                </a:solidFill>
                <a:latin typeface="Cooper Black" pitchFamily="18" charset="0"/>
              </a:rPr>
              <a:t>Daily </a:t>
            </a:r>
            <a:r>
              <a:rPr lang="en-IN" dirty="0">
                <a:solidFill>
                  <a:srgbClr val="00FFFF"/>
                </a:solidFill>
                <a:latin typeface="Cooper Black" pitchFamily="18" charset="0"/>
              </a:rPr>
              <a:t>scrums are quick meetings held each day at the same time for members of the product development team working on a particular </a:t>
            </a:r>
            <a:r>
              <a:rPr lang="en-IN" dirty="0" smtClean="0">
                <a:solidFill>
                  <a:srgbClr val="00FFFF"/>
                </a:solidFill>
                <a:latin typeface="Cooper Black" pitchFamily="18" charset="0"/>
              </a:rPr>
              <a:t>sprint.</a:t>
            </a:r>
          </a:p>
          <a:p>
            <a:r>
              <a:rPr lang="en-IN" dirty="0">
                <a:solidFill>
                  <a:srgbClr val="00FFFF"/>
                </a:solidFill>
                <a:latin typeface="Cooper Black" pitchFamily="18" charset="0"/>
              </a:rPr>
              <a:t>Daily scrums help level-set the team and ensure everyone knows what they’re working on for the next day. If things are running behind, resources should get reallocated accordingly. If developers have already completed their assigned tasks, they’ll be given new items from the Sprint Backlog.</a:t>
            </a:r>
            <a:endParaRPr lang="en-US" dirty="0">
              <a:solidFill>
                <a:srgbClr val="00FFFF"/>
              </a:solidFill>
              <a:latin typeface="Cooper Black" pitchFamily="18" charset="0"/>
            </a:endParaRPr>
          </a:p>
        </p:txBody>
      </p:sp>
      <p:pic>
        <p:nvPicPr>
          <p:cNvPr id="5" name="Picture 4" descr="scrum-daily-meeting.png"/>
          <p:cNvPicPr>
            <a:picLocks noChangeAspect="1"/>
          </p:cNvPicPr>
          <p:nvPr/>
        </p:nvPicPr>
        <p:blipFill>
          <a:blip r:embed="rId3" cstate="print"/>
          <a:stretch>
            <a:fillRect/>
          </a:stretch>
        </p:blipFill>
        <p:spPr>
          <a:xfrm>
            <a:off x="0" y="0"/>
            <a:ext cx="9144000" cy="3200400"/>
          </a:xfrm>
          <a:prstGeom prst="rect">
            <a:avLst/>
          </a:prstGeom>
        </p:spPr>
      </p:pic>
      <p:pic>
        <p:nvPicPr>
          <p:cNvPr id="6" name="Picture 5" descr="1933926.png"/>
          <p:cNvPicPr>
            <a:picLocks noChangeAspect="1"/>
          </p:cNvPicPr>
          <p:nvPr/>
        </p:nvPicPr>
        <p:blipFill>
          <a:blip r:embed="rId2" cstate="print"/>
          <a:stretch>
            <a:fillRect/>
          </a:stretch>
        </p:blipFill>
        <p:spPr>
          <a:xfrm>
            <a:off x="3657600" y="5410200"/>
            <a:ext cx="1599895" cy="1599895"/>
          </a:xfrm>
          <a:prstGeom prst="rect">
            <a:avLst/>
          </a:prstGeom>
        </p:spPr>
      </p:pic>
    </p:spTree>
  </p:cSld>
  <p:clrMapOvr>
    <a:masterClrMapping/>
  </p:clrMapOvr>
</p:sld>
</file>

<file path=ppt/theme/theme1.xml><?xml version="1.0" encoding="utf-8"?>
<a:theme xmlns:a="http://schemas.openxmlformats.org/drawingml/2006/main" name="Tech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TotalTime>
  <Words>137</Words>
  <Application>Microsoft Office PowerPoint</Application>
  <PresentationFormat>On-screen Show (4:3)</PresentationFormat>
  <Paragraphs>11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Technic</vt:lpstr>
      <vt:lpstr>Slide 1</vt:lpstr>
      <vt:lpstr>Slide 2</vt:lpstr>
      <vt:lpstr>Slide 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6</cp:revision>
  <dcterms:created xsi:type="dcterms:W3CDTF">2023-03-24T09:29:36Z</dcterms:created>
  <dcterms:modified xsi:type="dcterms:W3CDTF">2023-03-24T10:28:22Z</dcterms:modified>
</cp:coreProperties>
</file>