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68BF5E-579A-4505-8FC7-2BAE33946B3B}">
  <a:tblStyle styleId="{FA68BF5E-579A-4505-8FC7-2BAE33946B3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3" name="Shape 1233"/>
        <p:cNvGrpSpPr/>
        <p:nvPr/>
      </p:nvGrpSpPr>
      <p:grpSpPr>
        <a:xfrm>
          <a:off x="0" y="0"/>
          <a:ext cx="0" cy="0"/>
          <a:chOff x="0" y="0"/>
          <a:chExt cx="0" cy="0"/>
        </a:xfrm>
      </p:grpSpPr>
      <p:sp>
        <p:nvSpPr>
          <p:cNvPr id="1234" name="Google Shape;1234;n"/>
          <p:cNvSpPr/>
          <p:nvPr>
            <p:ph idx="2" type="sldImg"/>
          </p:nvPr>
        </p:nvSpPr>
        <p:spPr>
          <a:xfrm>
            <a:off x="384048" y="484632"/>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5" name="Google Shape;1235;n"/>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lvl1pPr indent="-305943" lvl="0" marL="457200" marR="0" rtl="0" algn="l">
              <a:lnSpc>
                <a:spcPct val="114000"/>
              </a:lnSpc>
              <a:spcBef>
                <a:spcPts val="300"/>
              </a:spcBef>
              <a:spcAft>
                <a:spcPts val="0"/>
              </a:spcAft>
              <a:buClr>
                <a:schemeClr val="dk1"/>
              </a:buClr>
              <a:buSzPts val="1218"/>
              <a:buFont typeface="Arial"/>
              <a:buChar char="•"/>
              <a:defRPr b="0" i="0" sz="1050" u="none" cap="none" strike="noStrike">
                <a:solidFill>
                  <a:schemeClr val="dk1"/>
                </a:solidFill>
                <a:latin typeface="Quattrocento Sans"/>
                <a:ea typeface="Quattrocento Sans"/>
                <a:cs typeface="Quattrocento Sans"/>
                <a:sym typeface="Quattrocento Sans"/>
              </a:defRPr>
            </a:lvl1pPr>
            <a:lvl2pPr indent="-295275" lvl="1" marL="914400" marR="0" rtl="0" algn="l">
              <a:lnSpc>
                <a:spcPct val="114000"/>
              </a:lnSpc>
              <a:spcBef>
                <a:spcPts val="600"/>
              </a:spcBef>
              <a:spcAft>
                <a:spcPts val="0"/>
              </a:spcAft>
              <a:buClr>
                <a:schemeClr val="dk1"/>
              </a:buClr>
              <a:buSzPts val="1050"/>
              <a:buFont typeface="Courier New"/>
              <a:buChar char="o"/>
              <a:defRPr b="0" i="0" sz="1050" u="none" cap="none" strike="noStrike">
                <a:solidFill>
                  <a:schemeClr val="dk1"/>
                </a:solidFill>
                <a:latin typeface="Quattrocento Sans"/>
                <a:ea typeface="Quattrocento Sans"/>
                <a:cs typeface="Quattrocento Sans"/>
                <a:sym typeface="Quattrocento Sans"/>
              </a:defRPr>
            </a:lvl2pPr>
            <a:lvl3pPr indent="-295275" lvl="2" marL="1371600" marR="0" rtl="0" algn="l">
              <a:lnSpc>
                <a:spcPct val="114000"/>
              </a:lnSpc>
              <a:spcBef>
                <a:spcPts val="600"/>
              </a:spcBef>
              <a:spcAft>
                <a:spcPts val="0"/>
              </a:spcAft>
              <a:buClr>
                <a:schemeClr val="dk1"/>
              </a:buClr>
              <a:buSzPts val="1050"/>
              <a:buFont typeface="Noto Sans Symbols"/>
              <a:buChar char="▪"/>
              <a:defRPr b="0" i="0" sz="1050" u="none" cap="none" strike="noStrike">
                <a:solidFill>
                  <a:schemeClr val="dk1"/>
                </a:solidFill>
                <a:latin typeface="Quattrocento Sans"/>
                <a:ea typeface="Quattrocento Sans"/>
                <a:cs typeface="Quattrocento Sans"/>
                <a:sym typeface="Quattrocento Sans"/>
              </a:defRPr>
            </a:lvl3pPr>
            <a:lvl4pPr indent="-295275" lvl="3" marL="1828800" marR="0" rtl="0" algn="l">
              <a:lnSpc>
                <a:spcPct val="114000"/>
              </a:lnSpc>
              <a:spcBef>
                <a:spcPts val="600"/>
              </a:spcBef>
              <a:spcAft>
                <a:spcPts val="0"/>
              </a:spcAft>
              <a:buClr>
                <a:schemeClr val="dk1"/>
              </a:buClr>
              <a:buSzPts val="1050"/>
              <a:buFont typeface="Arial"/>
              <a:buChar char="•"/>
              <a:defRPr b="0" i="0" sz="1050" u="none" cap="none" strike="noStrike">
                <a:solidFill>
                  <a:schemeClr val="dk1"/>
                </a:solidFill>
                <a:latin typeface="Quattrocento Sans"/>
                <a:ea typeface="Quattrocento Sans"/>
                <a:cs typeface="Quattrocento Sans"/>
                <a:sym typeface="Quattrocento Sans"/>
              </a:defRPr>
            </a:lvl4pPr>
            <a:lvl5pPr indent="-295275" lvl="4" marL="2286000" marR="0" rtl="0" algn="l">
              <a:lnSpc>
                <a:spcPct val="114000"/>
              </a:lnSpc>
              <a:spcBef>
                <a:spcPts val="600"/>
              </a:spcBef>
              <a:spcAft>
                <a:spcPts val="0"/>
              </a:spcAft>
              <a:buClr>
                <a:schemeClr val="dk1"/>
              </a:buClr>
              <a:buSzPts val="1050"/>
              <a:buFont typeface="Courier New"/>
              <a:buChar char="o"/>
              <a:defRPr b="0" i="0" sz="105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60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236" name="Google Shape;1236;n"/>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237" name="Google Shape;1237;n"/>
          <p:cNvSpPr txBox="1"/>
          <p:nvPr/>
        </p:nvSpPr>
        <p:spPr>
          <a:xfrm>
            <a:off x="9525" y="8858250"/>
            <a:ext cx="4845000" cy="4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50"/>
              <a:buFont typeface="Quattrocento Sans"/>
              <a:buNone/>
            </a:pPr>
            <a:r>
              <a:rPr b="0" i="0" lang="en-US" sz="1050" u="none" cap="none" strike="noStrike">
                <a:solidFill>
                  <a:schemeClr val="dk1"/>
                </a:solidFill>
                <a:latin typeface="Quattrocento Sans"/>
                <a:ea typeface="Quattrocento Sans"/>
                <a:cs typeface="Quattrocento Sans"/>
                <a:sym typeface="Quattrocento Sans"/>
              </a:rPr>
              <a:t>© 2013 Microsoft Corporation                                 Microsoft Confidential </a:t>
            </a:r>
            <a:endParaRPr/>
          </a:p>
          <a:p>
            <a:pPr indent="0" lvl="0" marL="0" marR="0" rtl="0" algn="l">
              <a:spcBef>
                <a:spcPts val="0"/>
              </a:spcBef>
              <a:spcAft>
                <a:spcPts val="0"/>
              </a:spcAft>
              <a:buNone/>
            </a:pPr>
            <a:r>
              <a:t/>
            </a:r>
            <a:endParaRPr b="0" i="0" sz="105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sdn.microsoft.com/en-us/library/azure/dn690120.aspx" TargetMode="External"/><Relationship Id="rId3" Type="http://schemas.openxmlformats.org/officeDocument/2006/relationships/hyperlink" Target="http://msdn.microsoft.com/en-us/library/azure/dn630228.aspx" TargetMode="External"/><Relationship Id="rId4" Type="http://schemas.openxmlformats.org/officeDocument/2006/relationships/hyperlink" Target="http://msdn.microsoft.com/en-us/library/azure/dn690118.aspx"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sdn.microsoft.com/library/azure/dn690124.aspx" TargetMode="External"/><Relationship Id="rId3" Type="http://schemas.openxmlformats.org/officeDocument/2006/relationships/hyperlink" Target="https://msdn.microsoft.com/library/azure/dn690122.aspx" TargetMode="External"/><Relationship Id="rId4" Type="http://schemas.openxmlformats.org/officeDocument/2006/relationships/hyperlink" Target="https://msdn.microsoft.com/library/azure/dn133792.aspx" TargetMode="External"/><Relationship Id="rId5" Type="http://schemas.openxmlformats.org/officeDocument/2006/relationships/hyperlink" Target="https://msdn.microsoft.com/library/azure/dn690124.aspx" TargetMode="External"/><Relationship Id="rId6" Type="http://schemas.openxmlformats.org/officeDocument/2006/relationships/hyperlink" Target="https://msdn.microsoft.com/library/azure/dn690122.aspx" TargetMode="External"/><Relationship Id="rId7" Type="http://schemas.openxmlformats.org/officeDocument/2006/relationships/hyperlink" Target="https://msdn.microsoft.com/library/azure/dn133792.aspx"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zure.microsoft.com/en-us/documentation/articles/expressroute-faqs/" TargetMode="External"/><Relationship Id="rId3" Type="http://schemas.openxmlformats.org/officeDocument/2006/relationships/hyperlink" Target="http://www.microsoft.com/en-us/download/details.aspx?id=41653" TargetMode="External"/><Relationship Id="rId4" Type="http://schemas.openxmlformats.org/officeDocument/2006/relationships/hyperlink" Target="http://azure.microsoft.com/en-us/documentation/articles/expressroute-faqs/" TargetMode="External"/><Relationship Id="rId5" Type="http://schemas.openxmlformats.org/officeDocument/2006/relationships/hyperlink" Target="http://azure.microsoft.com/en-us/documentation/articles/expressroute-prerequisites/" TargetMode="External"/><Relationship Id="rId6" Type="http://schemas.openxmlformats.org/officeDocument/2006/relationships/hyperlink" Target="http://azure.microsoft.com/en-us/documentation/articles/expressroute-faqs/" TargetMode="External"/><Relationship Id="rId7" Type="http://schemas.openxmlformats.org/officeDocument/2006/relationships/hyperlink" Target="http://azure.microsoft.com/en-us/documentation/articles/expressroute-location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nage.windowsazure.com/"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zure.microsoft.com/blog/2014/10/29/networking-enterprise/" TargetMode="External"/><Relationship Id="rId3" Type="http://schemas.openxmlformats.org/officeDocument/2006/relationships/hyperlink" Target="https://anderseideblog.wordpress.com/2014/10/30/network-security-groups-in-azure/"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zure.microsoft.com/blog/2014/10/30/multiple-vm-nics-and-network-virtual-appliances-in-azure/"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zure.microsoft.com/blog/2014/10/30/azure-load-balancer-new-distribution-mode/"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3" name="Google Shape;1413;p1: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4" name="Google Shape;1414;p1: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p10: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rgbClr val="FF0000"/>
              </a:buClr>
              <a:buSzPts val="1160"/>
              <a:buNone/>
            </a:pPr>
            <a:r>
              <a:rPr lang="en-US">
                <a:solidFill>
                  <a:srgbClr val="FF0000"/>
                </a:solidFill>
              </a:rPr>
              <a:t>After this lesson, you will be able to:</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Objective</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Objective</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Why should you learn this material?</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&lt;Insert a paragraph explaining why it is useful to learn this material.&gt;</a:t>
            </a:r>
            <a:endParaRPr/>
          </a:p>
          <a:p>
            <a:pPr indent="-94107" lvl="0" marL="171450" rtl="0" algn="l">
              <a:lnSpc>
                <a:spcPct val="114000"/>
              </a:lnSpc>
              <a:spcBef>
                <a:spcPts val="900"/>
              </a:spcBef>
              <a:spcAft>
                <a:spcPts val="0"/>
              </a:spcAft>
              <a:buClr>
                <a:schemeClr val="dk1"/>
              </a:buClr>
              <a:buSzPts val="1218"/>
              <a:buNone/>
            </a:pPr>
            <a:r>
              <a:t/>
            </a:r>
            <a:endParaRPr/>
          </a:p>
        </p:txBody>
      </p:sp>
      <p:sp>
        <p:nvSpPr>
          <p:cNvPr id="1569" name="Google Shape;1569;p10: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0" name="Google Shape;1570;p10: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1" name="Google Shape;1571;p10:notes"/>
          <p:cNvSpPr/>
          <p:nvPr/>
        </p:nvSpPr>
        <p:spPr>
          <a:xfrm>
            <a:off x="-3341914" y="4572000"/>
            <a:ext cx="3174900" cy="7695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Zain Ahmed:</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Thursday, October 03,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Please update the placeholder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p11: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7" name="Google Shape;1577;p11: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160"/>
              <a:buChar char="•"/>
            </a:pPr>
            <a:r>
              <a:rPr lang="en-US"/>
              <a:t>VIP: The VIP is allocated at random from a pool of IP addresses managed by Microsoft. However, it is possible to </a:t>
            </a:r>
            <a:r>
              <a:rPr lang="en-US" u="sng">
                <a:solidFill>
                  <a:schemeClr val="hlink"/>
                </a:solidFill>
                <a:hlinkClick r:id="rId2"/>
              </a:rPr>
              <a:t>reserve</a:t>
            </a:r>
            <a:r>
              <a:rPr lang="en-US"/>
              <a:t> an IP address from the Microsoft pool and allocate that reserved IP address as a VIP. There is a limit of 5 reserved IPs for a subscription. Unless a reserved IP address is used, the VIP is given up and returned to the Microsoft pool once the last VM with that VIP is deallocated or deleted. Internet-bound traffic coming from the VM is SNATted to have the VIP be its source address.</a:t>
            </a:r>
            <a:endParaRPr/>
          </a:p>
          <a:p>
            <a:pPr indent="-171450" lvl="0" marL="171450" rtl="0" algn="l">
              <a:lnSpc>
                <a:spcPct val="114000"/>
              </a:lnSpc>
              <a:spcBef>
                <a:spcPts val="900"/>
              </a:spcBef>
              <a:spcAft>
                <a:spcPts val="0"/>
              </a:spcAft>
              <a:buClr>
                <a:schemeClr val="dk1"/>
              </a:buClr>
              <a:buSzPts val="1160"/>
              <a:buChar char="•"/>
            </a:pPr>
            <a:r>
              <a:rPr lang="en-US"/>
              <a:t>DIP: This IP address is associated automatically with the VM when it is created and remains associated with it while it is deployed. The DIP survives system reboots as well as service healing migration of the VM. If the VM is deleted or changed into a stopped/deallocated state it loses its DIP, which may then be allocated to another VM. Alternatively, the DIP can be a </a:t>
            </a:r>
            <a:r>
              <a:rPr lang="en-US" u="sng">
                <a:solidFill>
                  <a:schemeClr val="hlink"/>
                </a:solidFill>
                <a:hlinkClick r:id="rId3"/>
              </a:rPr>
              <a:t>static IP address</a:t>
            </a:r>
            <a:r>
              <a:rPr lang="en-US"/>
              <a:t> allocated to the VM on creation. This address comes from the range configured for the subnet the VM is deployed into. It is a good practice to use a distinct subnet for statically-allocated DIPs to avoid the possibility of collision between a dynamically and statically allocated DIP.</a:t>
            </a:r>
            <a:endParaRPr/>
          </a:p>
          <a:p>
            <a:pPr indent="-171450" lvl="0" marL="171450" rtl="0" algn="l">
              <a:lnSpc>
                <a:spcPct val="114000"/>
              </a:lnSpc>
              <a:spcBef>
                <a:spcPts val="900"/>
              </a:spcBef>
              <a:spcAft>
                <a:spcPts val="0"/>
              </a:spcAft>
              <a:buClr>
                <a:schemeClr val="dk1"/>
              </a:buClr>
              <a:buSzPts val="1160"/>
              <a:buChar char="•"/>
            </a:pPr>
            <a:r>
              <a:rPr lang="en-US"/>
              <a:t>PIP: A PIP is a </a:t>
            </a:r>
            <a:r>
              <a:rPr lang="en-US" u="sng">
                <a:solidFill>
                  <a:schemeClr val="hlink"/>
                </a:solidFill>
                <a:hlinkClick r:id="rId4"/>
              </a:rPr>
              <a:t>public instance-level IP address</a:t>
            </a:r>
            <a:r>
              <a:rPr lang="en-US"/>
              <a:t> associated with the VM in addition to the VIP. Traffic to the PIP goes directly to the VM and is not routed through the Azure Load Balancer. Internet-bound traffic from a VM with a configured PIP is also sent over the PIP rather than going through the VIP. The PIP must be appropriately firewalled to restrict traffic to only that desired. A PIP is useful for workloads such as passive FTP that require a large number of ports to be opened, which is impractical when using the VIP which supports only a limited number of endpoints.</a:t>
            </a:r>
            <a:endParaRPr/>
          </a:p>
        </p:txBody>
      </p:sp>
      <p:sp>
        <p:nvSpPr>
          <p:cNvPr id="1578" name="Google Shape;1578;p11: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p12: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4" name="Google Shape;1584;p12: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160"/>
              <a:buChar char="•"/>
            </a:pPr>
            <a:r>
              <a:rPr lang="en-US"/>
              <a:t>LB: The Azure Load Balancer supports only the TCP and UDP protocols, all other internet protocols are denied. The Azure Load Balancer supports all three methods of distributing load-balanced traffic: default, sourceIP and sourceIPProtocol.</a:t>
            </a:r>
            <a:endParaRPr/>
          </a:p>
          <a:p>
            <a:pPr indent="-171450" lvl="0" marL="171450" rtl="0" algn="l">
              <a:lnSpc>
                <a:spcPct val="114000"/>
              </a:lnSpc>
              <a:spcBef>
                <a:spcPts val="900"/>
              </a:spcBef>
              <a:spcAft>
                <a:spcPts val="0"/>
              </a:spcAft>
              <a:buClr>
                <a:schemeClr val="dk1"/>
              </a:buClr>
              <a:buSzPts val="1160"/>
              <a:buChar char="•"/>
            </a:pPr>
            <a:r>
              <a:rPr lang="en-US"/>
              <a:t>ILB:The Internal Load Balancer only supports the default mechanism for distributing load-balanced traffic – i.e., source IP, source port, destination IP, destination port and protocol.</a:t>
            </a:r>
            <a:endParaRPr/>
          </a:p>
          <a:p>
            <a:pPr indent="-94107" lvl="0" marL="171450" rtl="0" algn="l">
              <a:lnSpc>
                <a:spcPct val="114000"/>
              </a:lnSpc>
              <a:spcBef>
                <a:spcPts val="900"/>
              </a:spcBef>
              <a:spcAft>
                <a:spcPts val="0"/>
              </a:spcAft>
              <a:buClr>
                <a:schemeClr val="dk1"/>
              </a:buClr>
              <a:buSzPts val="1218"/>
              <a:buNone/>
            </a:pPr>
            <a:r>
              <a:t/>
            </a:r>
            <a:endParaRPr/>
          </a:p>
          <a:p>
            <a:pPr indent="-94107" lvl="0" marL="171450" rtl="0" algn="l">
              <a:lnSpc>
                <a:spcPct val="114000"/>
              </a:lnSpc>
              <a:spcBef>
                <a:spcPts val="900"/>
              </a:spcBef>
              <a:spcAft>
                <a:spcPts val="0"/>
              </a:spcAft>
              <a:buClr>
                <a:schemeClr val="dk1"/>
              </a:buClr>
              <a:buSzPts val="1218"/>
              <a:buNone/>
            </a:pPr>
            <a:r>
              <a:t/>
            </a:r>
            <a:endParaRPr/>
          </a:p>
          <a:p>
            <a:pPr indent="-94107" lvl="0" marL="171450" rtl="0" algn="l">
              <a:lnSpc>
                <a:spcPct val="114000"/>
              </a:lnSpc>
              <a:spcBef>
                <a:spcPts val="900"/>
              </a:spcBef>
              <a:spcAft>
                <a:spcPts val="0"/>
              </a:spcAft>
              <a:buClr>
                <a:schemeClr val="dk1"/>
              </a:buClr>
              <a:buSzPts val="1218"/>
              <a:buNone/>
            </a:pPr>
            <a:r>
              <a:t/>
            </a:r>
            <a:endParaRPr/>
          </a:p>
        </p:txBody>
      </p:sp>
      <p:sp>
        <p:nvSpPr>
          <p:cNvPr id="1585" name="Google Shape;1585;p12: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p13: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Overview of Microsoft Azure provided DNS.</a:t>
            </a:r>
            <a:endParaRPr/>
          </a:p>
          <a:p>
            <a:pPr indent="0" lvl="0" marL="0" rtl="0" algn="l">
              <a:lnSpc>
                <a:spcPct val="114000"/>
              </a:lnSpc>
              <a:spcBef>
                <a:spcPts val="900"/>
              </a:spcBef>
              <a:spcAft>
                <a:spcPts val="0"/>
              </a:spcAft>
              <a:buClr>
                <a:schemeClr val="dk1"/>
              </a:buClr>
              <a:buSzPts val="1160"/>
              <a:buNone/>
            </a:pPr>
            <a:r>
              <a:rPr b="1" lang="en-US"/>
              <a:t>Notes</a:t>
            </a:r>
            <a:endParaRPr/>
          </a:p>
          <a:p>
            <a:pPr indent="-171450" lvl="0" marL="171450" rtl="0" algn="l">
              <a:lnSpc>
                <a:spcPct val="114000"/>
              </a:lnSpc>
              <a:spcBef>
                <a:spcPts val="900"/>
              </a:spcBef>
              <a:spcAft>
                <a:spcPts val="0"/>
              </a:spcAft>
              <a:buClr>
                <a:schemeClr val="dk1"/>
              </a:buClr>
              <a:buSzPts val="1160"/>
              <a:buChar char="•"/>
            </a:pPr>
            <a:r>
              <a:rPr lang="en-US"/>
              <a:t>No need to deploy a DNS server. Name resolution within the deployment boundary works</a:t>
            </a:r>
            <a:endParaRPr/>
          </a:p>
          <a:p>
            <a:pPr indent="-171450" lvl="0" marL="171450" rtl="0" algn="l">
              <a:lnSpc>
                <a:spcPct val="114000"/>
              </a:lnSpc>
              <a:spcBef>
                <a:spcPts val="900"/>
              </a:spcBef>
              <a:spcAft>
                <a:spcPts val="0"/>
              </a:spcAft>
              <a:buClr>
                <a:schemeClr val="dk1"/>
              </a:buClr>
              <a:buSzPts val="1160"/>
              <a:buChar char="•"/>
            </a:pPr>
            <a:r>
              <a:rPr lang="en-US"/>
              <a:t>A malicious tenant cannot detect VMs in a deployment by name or IP address</a:t>
            </a:r>
            <a:endParaRPr/>
          </a:p>
          <a:p>
            <a:pPr indent="-171450" lvl="0" marL="171450" rtl="0" algn="l">
              <a:lnSpc>
                <a:spcPct val="114000"/>
              </a:lnSpc>
              <a:spcBef>
                <a:spcPts val="900"/>
              </a:spcBef>
              <a:spcAft>
                <a:spcPts val="0"/>
              </a:spcAft>
              <a:buClr>
                <a:schemeClr val="dk1"/>
              </a:buClr>
              <a:buSzPts val="1160"/>
              <a:buChar char="•"/>
            </a:pPr>
            <a:r>
              <a:rPr lang="en-US"/>
              <a:t>The name resolution boundary is the same as the deployment boundary</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Discovery is currently not supported</a:t>
            </a:r>
            <a:endParaRPr/>
          </a:p>
        </p:txBody>
      </p:sp>
      <p:sp>
        <p:nvSpPr>
          <p:cNvPr id="1591" name="Google Shape;1591;p13: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2" name="Google Shape;1592;p13: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3" name="Google Shape;1593;p13:notes"/>
          <p:cNvSpPr/>
          <p:nvPr/>
        </p:nvSpPr>
        <p:spPr>
          <a:xfrm>
            <a:off x="-3022600" y="6123214"/>
            <a:ext cx="3174900" cy="9387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09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Kindly validate the factual accuracy of the last bullet, since it contains a reference to time.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p14: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0" name="Google Shape;1620;p14: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rgbClr val="000000"/>
              </a:buClr>
              <a:buSzPts val="1160"/>
              <a:buNone/>
            </a:pPr>
            <a:r>
              <a:rPr lang="en-US">
                <a:solidFill>
                  <a:srgbClr val="000000"/>
                </a:solidFill>
              </a:rPr>
              <a:t>To understand how Microsoft Azure </a:t>
            </a:r>
            <a:r>
              <a:rPr lang="en-US"/>
              <a:t>virtual networks work, you </a:t>
            </a:r>
            <a:r>
              <a:rPr lang="en-US">
                <a:solidFill>
                  <a:srgbClr val="000000"/>
                </a:solidFill>
              </a:rPr>
              <a:t>first need to understand the concept of how the machines can be accessed via the DNS namespace address.  Although you have multiple machines that are load balanced, by referencing the DNS address from outside, the load balancer will take care of finding a machine to call.</a:t>
            </a:r>
            <a:endParaRPr/>
          </a:p>
          <a:p>
            <a:pPr indent="0" lvl="0" marL="0" rtl="0" algn="l">
              <a:lnSpc>
                <a:spcPct val="114000"/>
              </a:lnSpc>
              <a:spcBef>
                <a:spcPts val="900"/>
              </a:spcBef>
              <a:spcAft>
                <a:spcPts val="0"/>
              </a:spcAft>
              <a:buClr>
                <a:schemeClr val="dk1"/>
              </a:buClr>
              <a:buSzPts val="1218"/>
              <a:buNone/>
            </a:pPr>
            <a:r>
              <a:t/>
            </a:r>
            <a:endParaRPr>
              <a:solidFill>
                <a:srgbClr val="000000"/>
              </a:solidFill>
            </a:endParaRPr>
          </a:p>
          <a:p>
            <a:pPr indent="0" lvl="0" marL="0" rtl="0" algn="l">
              <a:lnSpc>
                <a:spcPct val="114000"/>
              </a:lnSpc>
              <a:spcBef>
                <a:spcPts val="900"/>
              </a:spcBef>
              <a:spcAft>
                <a:spcPts val="0"/>
              </a:spcAft>
              <a:buClr>
                <a:srgbClr val="000000"/>
              </a:buClr>
              <a:buSzPts val="1160"/>
              <a:buNone/>
            </a:pPr>
            <a:r>
              <a:rPr lang="en-US">
                <a:solidFill>
                  <a:srgbClr val="000000"/>
                </a:solidFill>
              </a:rPr>
              <a:t>Inside of the Resource Group, machines can reference each other by internal IP addresses if they are in the same Vnet and across subnets within a Vnet</a:t>
            </a:r>
            <a:endParaRPr>
              <a:solidFill>
                <a:srgbClr val="000000"/>
              </a:solidFill>
            </a:endParaRPr>
          </a:p>
          <a:p>
            <a:pPr indent="-94107" lvl="0" marL="171450" rtl="0" algn="l">
              <a:lnSpc>
                <a:spcPct val="114000"/>
              </a:lnSpc>
              <a:spcBef>
                <a:spcPts val="900"/>
              </a:spcBef>
              <a:spcAft>
                <a:spcPts val="0"/>
              </a:spcAft>
              <a:buClr>
                <a:schemeClr val="dk1"/>
              </a:buClr>
              <a:buSzPts val="1218"/>
              <a:buNone/>
            </a:pPr>
            <a:r>
              <a:t/>
            </a:r>
            <a:endParaRPr/>
          </a:p>
        </p:txBody>
      </p:sp>
      <p:sp>
        <p:nvSpPr>
          <p:cNvPr id="1621" name="Google Shape;1621;p14: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p15: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3" name="Google Shape;1643;p15: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rgbClr val="000000"/>
              </a:buClr>
              <a:buSzPts val="1160"/>
              <a:buNone/>
            </a:pPr>
            <a:r>
              <a:rPr b="1" lang="en-US">
                <a:solidFill>
                  <a:srgbClr val="000000"/>
                </a:solidFill>
              </a:rPr>
              <a:t>Slide Objective</a:t>
            </a:r>
            <a:endParaRPr sz="1100">
              <a:solidFill>
                <a:srgbClr val="000000"/>
              </a:solidFill>
            </a:endParaRPr>
          </a:p>
          <a:p>
            <a:pPr indent="0" lvl="0" marL="0" rtl="0" algn="l">
              <a:lnSpc>
                <a:spcPct val="114000"/>
              </a:lnSpc>
              <a:spcBef>
                <a:spcPts val="600"/>
              </a:spcBef>
              <a:spcAft>
                <a:spcPts val="0"/>
              </a:spcAft>
              <a:buClr>
                <a:srgbClr val="000000"/>
              </a:buClr>
              <a:buSzPts val="1160"/>
              <a:buNone/>
            </a:pPr>
            <a:r>
              <a:rPr lang="en-US">
                <a:solidFill>
                  <a:srgbClr val="000000"/>
                </a:solidFill>
              </a:rPr>
              <a:t>This slide discusses connectivity options supported as of SDK 2.7.1. This slide does not include information on any of the new features.</a:t>
            </a:r>
            <a:endParaRPr sz="1100">
              <a:solidFill>
                <a:srgbClr val="000000"/>
              </a:solidFill>
            </a:endParaRPr>
          </a:p>
          <a:p>
            <a:pPr indent="0" lvl="0" marL="0" rtl="0" algn="l">
              <a:lnSpc>
                <a:spcPct val="114000"/>
              </a:lnSpc>
              <a:spcBef>
                <a:spcPts val="600"/>
              </a:spcBef>
              <a:spcAft>
                <a:spcPts val="0"/>
              </a:spcAft>
              <a:buClr>
                <a:srgbClr val="000000"/>
              </a:buClr>
              <a:buSzPts val="1160"/>
              <a:buNone/>
            </a:pPr>
            <a:r>
              <a:rPr b="1" lang="en-US">
                <a:solidFill>
                  <a:srgbClr val="000000"/>
                </a:solidFill>
              </a:rPr>
              <a:t>Notes</a:t>
            </a:r>
            <a:endParaRPr sz="1100">
              <a:solidFill>
                <a:srgbClr val="000000"/>
              </a:solidFill>
            </a:endParaRPr>
          </a:p>
          <a:p>
            <a:pPr indent="-171450" lvl="0" marL="171450" rtl="0" algn="l">
              <a:lnSpc>
                <a:spcPct val="114000"/>
              </a:lnSpc>
              <a:spcBef>
                <a:spcPts val="600"/>
              </a:spcBef>
              <a:spcAft>
                <a:spcPts val="0"/>
              </a:spcAft>
              <a:buClr>
                <a:srgbClr val="000000"/>
              </a:buClr>
              <a:buSzPts val="1160"/>
              <a:buChar char="•"/>
            </a:pPr>
            <a:r>
              <a:rPr lang="en-US">
                <a:solidFill>
                  <a:srgbClr val="000000"/>
                </a:solidFill>
              </a:rPr>
              <a:t>The VM is optionally assigned a VIP for when deployed, or later—Production in the case of a VM (IaaS)</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Only RDP port is open by default</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Need to define endpoints to open ports</a:t>
            </a:r>
            <a:endParaRPr/>
          </a:p>
          <a:p>
            <a:pPr indent="-171450" lvl="1" marL="344487" rtl="0" algn="l">
              <a:lnSpc>
                <a:spcPct val="114000"/>
              </a:lnSpc>
              <a:spcBef>
                <a:spcPts val="600"/>
              </a:spcBef>
              <a:spcAft>
                <a:spcPts val="0"/>
              </a:spcAft>
              <a:buClr>
                <a:srgbClr val="000000"/>
              </a:buClr>
              <a:buSzPts val="1100"/>
              <a:buChar char="o"/>
            </a:pPr>
            <a:r>
              <a:rPr lang="en-US" sz="1100">
                <a:solidFill>
                  <a:srgbClr val="000000"/>
                </a:solidFill>
              </a:rPr>
              <a:t>Each individual VM can have a reserved public IP address (10/2/14) https://azure.microsoft.com/en-in/documentation/articles/virtual-networks-reserved-public-ip/</a:t>
            </a:r>
            <a:endParaRPr sz="1100">
              <a:solidFill>
                <a:srgbClr val="000000"/>
              </a:solidFill>
            </a:endParaRPr>
          </a:p>
          <a:p>
            <a:pPr indent="-171450" lvl="0" marL="171450" rtl="0" algn="l">
              <a:lnSpc>
                <a:spcPct val="114000"/>
              </a:lnSpc>
              <a:spcBef>
                <a:spcPts val="600"/>
              </a:spcBef>
              <a:spcAft>
                <a:spcPts val="0"/>
              </a:spcAft>
              <a:buClr>
                <a:srgbClr val="000000"/>
              </a:buClr>
              <a:buSzPts val="1160"/>
              <a:buChar char="•"/>
            </a:pPr>
            <a:r>
              <a:rPr lang="en-US">
                <a:solidFill>
                  <a:srgbClr val="000000"/>
                </a:solidFill>
              </a:rPr>
              <a:t>Input endpoint is a port</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Can be load balanced</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Port mapping is supported</a:t>
            </a:r>
            <a:endParaRPr sz="1100">
              <a:solidFill>
                <a:srgbClr val="000000"/>
              </a:solidFill>
            </a:endParaRPr>
          </a:p>
          <a:p>
            <a:pPr indent="-171450" lvl="0" marL="171450" rtl="0" algn="l">
              <a:lnSpc>
                <a:spcPct val="114000"/>
              </a:lnSpc>
              <a:spcBef>
                <a:spcPts val="600"/>
              </a:spcBef>
              <a:spcAft>
                <a:spcPts val="0"/>
              </a:spcAft>
              <a:buClr>
                <a:srgbClr val="000000"/>
              </a:buClr>
              <a:buSzPts val="1160"/>
              <a:buChar char="•"/>
            </a:pPr>
            <a:r>
              <a:rPr lang="en-US">
                <a:solidFill>
                  <a:srgbClr val="000000"/>
                </a:solidFill>
              </a:rPr>
              <a:t>Internal endpoint enables inter-role-instance communication</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Ports for inter-VM communication are closed by default—firewall rules need to be set up to open them</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An internal endpoint needs to be defined for communication</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Internal endpoints can be port ranges</a:t>
            </a:r>
            <a:endParaRPr sz="1100">
              <a:solidFill>
                <a:srgbClr val="000000"/>
              </a:solidFill>
            </a:endParaRPr>
          </a:p>
          <a:p>
            <a:pPr indent="-171450" lvl="0" marL="171450" rtl="0" algn="l">
              <a:lnSpc>
                <a:spcPct val="114000"/>
              </a:lnSpc>
              <a:spcBef>
                <a:spcPts val="600"/>
              </a:spcBef>
              <a:spcAft>
                <a:spcPts val="0"/>
              </a:spcAft>
              <a:buClr>
                <a:srgbClr val="FF0000"/>
              </a:buClr>
              <a:buSzPts val="1160"/>
              <a:buChar char="•"/>
            </a:pPr>
            <a:r>
              <a:rPr lang="en-US">
                <a:solidFill>
                  <a:srgbClr val="FF0000"/>
                </a:solidFill>
              </a:rPr>
              <a:t>DNS resolution is only</a:t>
            </a:r>
            <a:endParaRPr sz="1100">
              <a:solidFill>
                <a:srgbClr val="FF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Only service-level name resolution is supported</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Runtime APIs need to be used for instance name resolution</a:t>
            </a:r>
            <a:endParaRPr/>
          </a:p>
          <a:p>
            <a:pPr indent="-94107" lvl="0" marL="171450" rtl="0" algn="l">
              <a:lnSpc>
                <a:spcPct val="114000"/>
              </a:lnSpc>
              <a:spcBef>
                <a:spcPts val="600"/>
              </a:spcBef>
              <a:spcAft>
                <a:spcPts val="0"/>
              </a:spcAft>
              <a:buClr>
                <a:schemeClr val="dk1"/>
              </a:buClr>
              <a:buSzPts val="1218"/>
              <a:buNone/>
            </a:pPr>
            <a:r>
              <a:t/>
            </a:r>
            <a:endParaRPr/>
          </a:p>
        </p:txBody>
      </p:sp>
      <p:sp>
        <p:nvSpPr>
          <p:cNvPr id="1644" name="Google Shape;1644;p15: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45" name="Google Shape;1645;p15:notes"/>
          <p:cNvSpPr/>
          <p:nvPr/>
        </p:nvSpPr>
        <p:spPr>
          <a:xfrm>
            <a:off x="-2857500" y="7707086"/>
            <a:ext cx="3174900" cy="9387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08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This bullet seems incomplete. Kindly update if required.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p16: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rgbClr val="FF0000"/>
              </a:buClr>
              <a:buSzPts val="1160"/>
              <a:buNone/>
            </a:pPr>
            <a:r>
              <a:rPr b="1" lang="en-US">
                <a:solidFill>
                  <a:srgbClr val="FF0000"/>
                </a:solidFill>
              </a:rPr>
              <a:t>Slide Objective</a:t>
            </a:r>
            <a:endParaRPr sz="1100">
              <a:solidFill>
                <a:srgbClr val="FF0000"/>
              </a:solidFill>
            </a:endParaRPr>
          </a:p>
          <a:p>
            <a:pPr indent="0" lvl="0" marL="0" rtl="0" algn="l">
              <a:lnSpc>
                <a:spcPct val="114000"/>
              </a:lnSpc>
              <a:spcBef>
                <a:spcPts val="900"/>
              </a:spcBef>
              <a:spcAft>
                <a:spcPts val="0"/>
              </a:spcAft>
              <a:buClr>
                <a:srgbClr val="FF0000"/>
              </a:buClr>
              <a:buSzPts val="1160"/>
              <a:buNone/>
            </a:pPr>
            <a:r>
              <a:rPr lang="en-US">
                <a:solidFill>
                  <a:srgbClr val="FF0000"/>
                </a:solidFill>
              </a:rPr>
              <a:t>Understand how and explain why internal endpoints are open by default.</a:t>
            </a:r>
            <a:endParaRPr sz="1100">
              <a:solidFill>
                <a:srgbClr val="FF0000"/>
              </a:solidFill>
            </a:endParaRPr>
          </a:p>
          <a:p>
            <a:pPr indent="0" lvl="0" marL="0" rtl="0" algn="l">
              <a:lnSpc>
                <a:spcPct val="114000"/>
              </a:lnSpc>
              <a:spcBef>
                <a:spcPts val="900"/>
              </a:spcBef>
              <a:spcAft>
                <a:spcPts val="0"/>
              </a:spcAft>
              <a:buClr>
                <a:srgbClr val="FF0000"/>
              </a:buClr>
              <a:buSzPts val="1160"/>
              <a:buNone/>
            </a:pPr>
            <a:r>
              <a:rPr b="1" lang="en-US">
                <a:solidFill>
                  <a:srgbClr val="FF0000"/>
                </a:solidFill>
              </a:rPr>
              <a:t>Notes</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Internal endpoints are an overhead for VMs and within a virtual network, you can reference each machine by name, therefore using internal ip addresses is an open if you need it</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All ports need to be open for all IP-based protocols</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This has been done by default for VMs</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Same can be done for PaaS by defining an internal endpoint with protocol = any</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Allows all IP-based traffic to flow</a:t>
            </a:r>
            <a:endParaRPr/>
          </a:p>
          <a:p>
            <a:pPr indent="-171450" lvl="0" marL="171450" rtl="0" algn="l">
              <a:lnSpc>
                <a:spcPct val="114000"/>
              </a:lnSpc>
              <a:spcBef>
                <a:spcPts val="900"/>
              </a:spcBef>
              <a:spcAft>
                <a:spcPts val="0"/>
              </a:spcAft>
              <a:buClr>
                <a:srgbClr val="FF0000"/>
              </a:buClr>
              <a:buSzPts val="1276"/>
              <a:buChar char="•"/>
            </a:pPr>
            <a:r>
              <a:rPr lang="en-US" sz="1100">
                <a:solidFill>
                  <a:srgbClr val="FF0000"/>
                </a:solidFill>
              </a:rPr>
              <a:t>Notable exceptions: UDP MCAST, Broadcast; GRE and IP-inIP encap traffic</a:t>
            </a:r>
            <a:endParaRPr/>
          </a:p>
        </p:txBody>
      </p:sp>
      <p:sp>
        <p:nvSpPr>
          <p:cNvPr id="1674" name="Google Shape;1674;p16: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5" name="Google Shape;1675;p16: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6" name="Google Shape;1676;p16:notes"/>
          <p:cNvSpPr/>
          <p:nvPr/>
        </p:nvSpPr>
        <p:spPr>
          <a:xfrm>
            <a:off x="-2893786" y="4818742"/>
            <a:ext cx="3174900" cy="11079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08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The content on this slide has been repeated- same as Notes Page 09. Kindly delete this content and replace it with information specific to this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p17: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4000"/>
              </a:lnSpc>
              <a:spcBef>
                <a:spcPts val="0"/>
              </a:spcBef>
              <a:spcAft>
                <a:spcPts val="0"/>
              </a:spcAft>
              <a:buClr>
                <a:schemeClr val="dk1"/>
              </a:buClr>
              <a:buSzPts val="1126"/>
              <a:buNone/>
            </a:pPr>
            <a:r>
              <a:rPr lang="en-US" sz="971"/>
              <a:t>All virtual machines that you create in Azure can automatically communicate using a private network channel with other virtual machines in the same virtual network in a resource group. However, other resources on the Internet or other virtual networks require endpoints to handle the inbound network traffic to the virtual machine. </a:t>
            </a:r>
            <a:endParaRPr/>
          </a:p>
          <a:p>
            <a:pPr indent="0" lvl="0" marL="0" rtl="0" algn="l">
              <a:lnSpc>
                <a:spcPct val="104000"/>
              </a:lnSpc>
              <a:spcBef>
                <a:spcPts val="900"/>
              </a:spcBef>
              <a:spcAft>
                <a:spcPts val="0"/>
              </a:spcAft>
              <a:buClr>
                <a:schemeClr val="dk1"/>
              </a:buClr>
              <a:buSzPts val="1126"/>
              <a:buNone/>
            </a:pPr>
            <a:r>
              <a:t/>
            </a:r>
            <a:endParaRPr sz="971"/>
          </a:p>
          <a:p>
            <a:pPr indent="0" lvl="0" marL="0" rtl="0" algn="l">
              <a:lnSpc>
                <a:spcPct val="104000"/>
              </a:lnSpc>
              <a:spcBef>
                <a:spcPts val="900"/>
              </a:spcBef>
              <a:spcAft>
                <a:spcPts val="0"/>
              </a:spcAft>
              <a:buClr>
                <a:schemeClr val="dk1"/>
              </a:buClr>
              <a:buSzPts val="1126"/>
              <a:buNone/>
            </a:pPr>
            <a:r>
              <a:rPr lang="en-US" sz="971"/>
              <a:t>When you create a virtual machine in the Management Portal, you can create these inbound security rules, such as for Remote Desktop, Windows PowerShell Remoting, or Secure Shell (SSH). After you create the virtual machine, if you have a network security group, you can create additional inbound security rules as needed. You also can manage incoming traffic to the inbound security rule. This article shows you how to do both of those tasks.</a:t>
            </a:r>
            <a:endParaRPr/>
          </a:p>
          <a:p>
            <a:pPr indent="0" lvl="0" marL="0" rtl="0" algn="l">
              <a:lnSpc>
                <a:spcPct val="104000"/>
              </a:lnSpc>
              <a:spcBef>
                <a:spcPts val="900"/>
              </a:spcBef>
              <a:spcAft>
                <a:spcPts val="0"/>
              </a:spcAft>
              <a:buClr>
                <a:schemeClr val="dk1"/>
              </a:buClr>
              <a:buSzPts val="1126"/>
              <a:buNone/>
            </a:pPr>
            <a:r>
              <a:t/>
            </a:r>
            <a:endParaRPr sz="971"/>
          </a:p>
          <a:p>
            <a:pPr indent="-171450" lvl="0" marL="171450" rtl="0" algn="l">
              <a:lnSpc>
                <a:spcPct val="104000"/>
              </a:lnSpc>
              <a:spcBef>
                <a:spcPts val="900"/>
              </a:spcBef>
              <a:spcAft>
                <a:spcPts val="0"/>
              </a:spcAft>
              <a:buClr>
                <a:schemeClr val="dk1"/>
              </a:buClr>
              <a:buSzPts val="1126"/>
              <a:buChar char="•"/>
            </a:pPr>
            <a:r>
              <a:rPr lang="en-US" sz="971"/>
              <a:t>Each inbound security rule has a source and destination port range:</a:t>
            </a:r>
            <a:endParaRPr/>
          </a:p>
          <a:p>
            <a:pPr indent="-171450" lvl="1" marL="344487" rtl="0" algn="l">
              <a:lnSpc>
                <a:spcPct val="104000"/>
              </a:lnSpc>
              <a:spcBef>
                <a:spcPts val="900"/>
              </a:spcBef>
              <a:spcAft>
                <a:spcPts val="0"/>
              </a:spcAft>
              <a:buClr>
                <a:schemeClr val="dk1"/>
              </a:buClr>
              <a:buSzPts val="971"/>
              <a:buChar char="o"/>
            </a:pPr>
            <a:r>
              <a:rPr lang="en-US" sz="971"/>
              <a:t>Source port range: used by the Azure to listen for incoming traffic to the VM</a:t>
            </a:r>
            <a:endParaRPr/>
          </a:p>
          <a:p>
            <a:pPr indent="-171450" lvl="1" marL="344487" rtl="0" algn="l">
              <a:lnSpc>
                <a:spcPct val="104000"/>
              </a:lnSpc>
              <a:spcBef>
                <a:spcPts val="900"/>
              </a:spcBef>
              <a:spcAft>
                <a:spcPts val="0"/>
              </a:spcAft>
              <a:buClr>
                <a:schemeClr val="dk1"/>
              </a:buClr>
              <a:buSzPts val="971"/>
              <a:buChar char="o"/>
            </a:pPr>
            <a:r>
              <a:rPr lang="en-US" sz="971"/>
              <a:t>Destination port range: used by the VM to listen for incoming traffic to an application or service running on the VM</a:t>
            </a:r>
            <a:endParaRPr/>
          </a:p>
          <a:p>
            <a:pPr indent="0" lvl="0" marL="0" rtl="0" algn="l">
              <a:lnSpc>
                <a:spcPct val="104000"/>
              </a:lnSpc>
              <a:spcBef>
                <a:spcPts val="900"/>
              </a:spcBef>
              <a:spcAft>
                <a:spcPts val="0"/>
              </a:spcAft>
              <a:buClr>
                <a:schemeClr val="dk1"/>
              </a:buClr>
              <a:buSzPts val="1126"/>
              <a:buNone/>
            </a:pPr>
            <a:r>
              <a:t/>
            </a:r>
            <a:endParaRPr sz="971"/>
          </a:p>
          <a:p>
            <a:pPr indent="-171450" lvl="0" marL="171450" rtl="0" algn="l">
              <a:lnSpc>
                <a:spcPct val="104000"/>
              </a:lnSpc>
              <a:spcBef>
                <a:spcPts val="900"/>
              </a:spcBef>
              <a:spcAft>
                <a:spcPts val="0"/>
              </a:spcAft>
              <a:buClr>
                <a:schemeClr val="dk1"/>
              </a:buClr>
              <a:buSzPts val="1126"/>
              <a:buChar char="•"/>
            </a:pPr>
            <a:r>
              <a:rPr lang="en-US" sz="971"/>
              <a:t>ACLs on an endpoint can restrict traffic based upon source IP address range</a:t>
            </a:r>
            <a:endParaRPr/>
          </a:p>
          <a:p>
            <a:pPr indent="-171450" lvl="1" marL="344487" rtl="0" algn="l">
              <a:lnSpc>
                <a:spcPct val="104000"/>
              </a:lnSpc>
              <a:spcBef>
                <a:spcPts val="900"/>
              </a:spcBef>
              <a:spcAft>
                <a:spcPts val="0"/>
              </a:spcAft>
              <a:buClr>
                <a:schemeClr val="dk1"/>
              </a:buClr>
              <a:buSzPts val="971"/>
              <a:buChar char="o"/>
            </a:pPr>
            <a:r>
              <a:rPr lang="en-US" sz="971"/>
              <a:t>Inbound or outbound security rules can allow or deny traffic from specific IPs and known IP address ranges</a:t>
            </a:r>
            <a:endParaRPr/>
          </a:p>
          <a:p>
            <a:pPr indent="-171450" lvl="1" marL="344487" rtl="0" algn="l">
              <a:lnSpc>
                <a:spcPct val="104000"/>
              </a:lnSpc>
              <a:spcBef>
                <a:spcPts val="900"/>
              </a:spcBef>
              <a:spcAft>
                <a:spcPts val="0"/>
              </a:spcAft>
              <a:buClr>
                <a:schemeClr val="dk1"/>
              </a:buClr>
              <a:buSzPts val="971"/>
              <a:buChar char="o"/>
            </a:pPr>
            <a:r>
              <a:rPr lang="en-US" sz="971"/>
              <a:t>Rules are evaluated based on priority number. The lower the number, the higher the priority</a:t>
            </a:r>
            <a:endParaRPr/>
          </a:p>
          <a:p>
            <a:pPr indent="-171450" lvl="1" marL="344487" rtl="0" algn="l">
              <a:lnSpc>
                <a:spcPct val="104000"/>
              </a:lnSpc>
              <a:spcBef>
                <a:spcPts val="900"/>
              </a:spcBef>
              <a:spcAft>
                <a:spcPts val="0"/>
              </a:spcAft>
              <a:buClr>
                <a:schemeClr val="dk1"/>
              </a:buClr>
              <a:buSzPts val="971"/>
              <a:buChar char="o"/>
            </a:pPr>
            <a:r>
              <a:rPr lang="en-US" sz="971"/>
              <a:t>Inbound and Outbound Security rules are part of a Network Security group</a:t>
            </a:r>
            <a:endParaRPr/>
          </a:p>
        </p:txBody>
      </p:sp>
      <p:sp>
        <p:nvSpPr>
          <p:cNvPr id="1707" name="Google Shape;1707;p17: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1708" name="Google Shape;1708;p17: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p18: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Microsoft stack to provide connectivity between on-premises and cloud.</a:t>
            </a:r>
            <a:endParaRPr/>
          </a:p>
          <a:p>
            <a:pPr indent="0" lvl="0" marL="0" rtl="0" algn="l">
              <a:lnSpc>
                <a:spcPct val="114000"/>
              </a:lnSpc>
              <a:spcBef>
                <a:spcPts val="900"/>
              </a:spcBef>
              <a:spcAft>
                <a:spcPts val="0"/>
              </a:spcAft>
              <a:buClr>
                <a:schemeClr val="dk1"/>
              </a:buClr>
              <a:buSzPts val="1160"/>
              <a:buNone/>
            </a:pPr>
            <a:r>
              <a:rPr b="1" lang="en-US"/>
              <a:t>Notes</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Servicebus vs connect: Servicebus requires changes to application code; Connect/Virtual Networks do not require changes.</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Virtual Networks are the net new here. </a:t>
            </a:r>
            <a:r>
              <a:rPr lang="en-US"/>
              <a:t>They provide site-to-site connectivity where Connect provided server-to-server connectivity </a:t>
            </a:r>
            <a:endParaRPr/>
          </a:p>
          <a:p>
            <a:pPr indent="-171450" lvl="0" marL="171450" rtl="0" algn="l">
              <a:lnSpc>
                <a:spcPct val="114000"/>
              </a:lnSpc>
              <a:spcBef>
                <a:spcPts val="900"/>
              </a:spcBef>
              <a:spcAft>
                <a:spcPts val="0"/>
              </a:spcAft>
              <a:buClr>
                <a:schemeClr val="dk1"/>
              </a:buClr>
              <a:buSzPts val="1160"/>
              <a:buChar char="•"/>
            </a:pPr>
            <a:r>
              <a:rPr lang="en-US"/>
              <a:t>Virtual Networks are the more flexible and powerful option</a:t>
            </a:r>
            <a:endParaRPr/>
          </a:p>
          <a:p>
            <a:pPr indent="-171450" lvl="0" marL="171450" rtl="0" algn="l">
              <a:lnSpc>
                <a:spcPct val="114000"/>
              </a:lnSpc>
              <a:spcBef>
                <a:spcPts val="900"/>
              </a:spcBef>
              <a:spcAft>
                <a:spcPts val="0"/>
              </a:spcAft>
              <a:buClr>
                <a:schemeClr val="dk1"/>
              </a:buClr>
              <a:buSzPts val="1160"/>
              <a:buChar char="•"/>
            </a:pPr>
            <a:r>
              <a:rPr lang="en-US"/>
              <a:t>ExpressRoute picture depicts a partner supplied data connection with high-powered router going to Azure. Guaranteed bandwidth</a:t>
            </a:r>
            <a:endParaRPr/>
          </a:p>
          <a:p>
            <a:pPr indent="-94107" lvl="0" marL="171450" rtl="0" algn="l">
              <a:lnSpc>
                <a:spcPct val="114000"/>
              </a:lnSpc>
              <a:spcBef>
                <a:spcPts val="9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NOTE: Currently for ARM, P2S is only available via PowerShell</a:t>
            </a:r>
            <a:endParaRPr/>
          </a:p>
        </p:txBody>
      </p:sp>
      <p:sp>
        <p:nvSpPr>
          <p:cNvPr id="1715" name="Google Shape;1715;p18: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6" name="Google Shape;1716;p18: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7" name="Google Shape;1717;p18:notes"/>
          <p:cNvSpPr/>
          <p:nvPr/>
        </p:nvSpPr>
        <p:spPr>
          <a:xfrm>
            <a:off x="6542314" y="2718572"/>
            <a:ext cx="3174900" cy="16158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Zain Ahmed:</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Thursday, October 03,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Stack is a technical term but, in this context, seems to refer to a layered collection of services and/or features (based on the image on the slide). Is the word “stack” still applicable here, based on more than just the appearance of the image? If not, kindly replace with a more appropriate word.</a:t>
            </a:r>
            <a:endParaRPr sz="1100">
              <a:solidFill>
                <a:schemeClr val="dk1"/>
              </a:solidFill>
              <a:latin typeface="Calibri"/>
              <a:ea typeface="Calibri"/>
              <a:cs typeface="Calibri"/>
              <a:sym typeface="Calibri"/>
            </a:endParaRPr>
          </a:p>
        </p:txBody>
      </p:sp>
      <p:sp>
        <p:nvSpPr>
          <p:cNvPr id="1718" name="Google Shape;1718;p18:notes"/>
          <p:cNvSpPr/>
          <p:nvPr/>
        </p:nvSpPr>
        <p:spPr>
          <a:xfrm>
            <a:off x="-2857500" y="3548379"/>
            <a:ext cx="3174900" cy="33087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08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Does Servicebus here refer to Microsoft Azure Service Bus? If so, it should be two words, and used as “Microsoft Azure Service Bus” since this is the first occurrence of the word.</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Also, what does “connect” refer to here? The context of the word is not clear. It is a reference to “Microsoft Azure Connect”? If so, kindly note that the feature was deprecated on 7/3/2013 and may not be acceptable to reference in content.</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Finally, are “Microsoft Azure Connect” and “Microsoft Azure Virtual Network” interchangeable? They have been separated by a slash, here, which implies “or”. If the message should be “and”, the actual word should be used instead of the slash.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p19: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sz="1100"/>
          </a:p>
          <a:p>
            <a:pPr indent="0" lvl="0" marL="0" rtl="0" algn="l">
              <a:lnSpc>
                <a:spcPct val="114000"/>
              </a:lnSpc>
              <a:spcBef>
                <a:spcPts val="900"/>
              </a:spcBef>
              <a:spcAft>
                <a:spcPts val="0"/>
              </a:spcAft>
              <a:buClr>
                <a:schemeClr val="dk1"/>
              </a:buClr>
              <a:buSzPts val="1160"/>
              <a:buNone/>
            </a:pPr>
            <a:r>
              <a:rPr lang="en-US"/>
              <a:t>Enable customers to extend individual existing machines in their Enterprise Networks into Microsoft Azure:</a:t>
            </a:r>
            <a:endParaRPr/>
          </a:p>
          <a:p>
            <a:pPr indent="-171450" lvl="0" marL="171450" rtl="0" algn="l">
              <a:lnSpc>
                <a:spcPct val="114000"/>
              </a:lnSpc>
              <a:spcBef>
                <a:spcPts val="900"/>
              </a:spcBef>
              <a:spcAft>
                <a:spcPts val="0"/>
              </a:spcAft>
              <a:buClr>
                <a:schemeClr val="dk1"/>
              </a:buClr>
              <a:buSzPts val="1160"/>
              <a:buChar char="•"/>
            </a:pPr>
            <a:r>
              <a:rPr lang="en-US"/>
              <a:t>Replacement for Microsoft Azure Connect</a:t>
            </a:r>
            <a:endParaRPr/>
          </a:p>
          <a:p>
            <a:pPr indent="-171450" lvl="0" marL="171450" rtl="0" algn="l">
              <a:lnSpc>
                <a:spcPct val="114000"/>
              </a:lnSpc>
              <a:spcBef>
                <a:spcPts val="900"/>
              </a:spcBef>
              <a:spcAft>
                <a:spcPts val="0"/>
              </a:spcAft>
              <a:buClr>
                <a:schemeClr val="dk1"/>
              </a:buClr>
              <a:buSzPts val="1160"/>
              <a:buChar char="•"/>
            </a:pPr>
            <a:r>
              <a:rPr lang="en-US"/>
              <a:t>Support for “hybrid” apps that span the cloud and on-premises</a:t>
            </a:r>
            <a:endParaRPr/>
          </a:p>
          <a:p>
            <a:pPr indent="0" lvl="0" marL="0" rtl="0" algn="l">
              <a:lnSpc>
                <a:spcPct val="114000"/>
              </a:lnSpc>
              <a:spcBef>
                <a:spcPts val="900"/>
              </a:spcBef>
              <a:spcAft>
                <a:spcPts val="0"/>
              </a:spcAft>
              <a:buClr>
                <a:schemeClr val="dk1"/>
              </a:buClr>
              <a:buSzPts val="1160"/>
              <a:buNone/>
            </a:pPr>
            <a:r>
              <a:rPr b="1" lang="en-US"/>
              <a:t>Notes</a:t>
            </a:r>
            <a:endParaRPr sz="1100"/>
          </a:p>
          <a:p>
            <a:pPr indent="-171450" lvl="0" marL="171450" rtl="0" algn="l">
              <a:lnSpc>
                <a:spcPct val="114000"/>
              </a:lnSpc>
              <a:spcBef>
                <a:spcPts val="900"/>
              </a:spcBef>
              <a:spcAft>
                <a:spcPts val="0"/>
              </a:spcAft>
              <a:buClr>
                <a:schemeClr val="dk1"/>
              </a:buClr>
              <a:buSzPts val="1160"/>
              <a:buChar char="•"/>
            </a:pPr>
            <a:r>
              <a:rPr b="1" lang="en-US"/>
              <a:t>You will create a virtual network in Azure</a:t>
            </a:r>
            <a:endParaRPr sz="1100"/>
          </a:p>
          <a:p>
            <a:pPr indent="-171450" lvl="1" marL="344487" rtl="0" algn="l">
              <a:lnSpc>
                <a:spcPct val="114000"/>
              </a:lnSpc>
              <a:spcBef>
                <a:spcPts val="900"/>
              </a:spcBef>
              <a:spcAft>
                <a:spcPts val="0"/>
              </a:spcAft>
              <a:buClr>
                <a:schemeClr val="dk1"/>
              </a:buClr>
              <a:buSzPts val="1000"/>
              <a:buChar char="o"/>
            </a:pPr>
            <a:r>
              <a:rPr lang="en-US"/>
              <a:t>This virtual network is identical to virtual networks you have been building in the past, except that you will select </a:t>
            </a:r>
            <a:r>
              <a:rPr b="1" lang="en-US"/>
              <a:t>Point-To-Site </a:t>
            </a:r>
            <a:r>
              <a:rPr lang="en-US"/>
              <a:t>in the Wizard</a:t>
            </a:r>
            <a:endParaRPr sz="1100"/>
          </a:p>
          <a:p>
            <a:pPr indent="-171450" lvl="1" marL="344487" rtl="0" algn="l">
              <a:lnSpc>
                <a:spcPct val="114000"/>
              </a:lnSpc>
              <a:spcBef>
                <a:spcPts val="900"/>
              </a:spcBef>
              <a:spcAft>
                <a:spcPts val="0"/>
              </a:spcAft>
              <a:buClr>
                <a:schemeClr val="dk1"/>
              </a:buClr>
              <a:buSzPts val="1000"/>
              <a:buChar char="o"/>
            </a:pPr>
            <a:r>
              <a:rPr lang="en-US"/>
              <a:t>You still need a VPN gateway device or Windows Server 2012 with Routing and Remote Access Service (RRAS) setup</a:t>
            </a:r>
            <a:endParaRPr/>
          </a:p>
          <a:p>
            <a:pPr indent="-171450" lvl="1" marL="344487" rtl="0" algn="l">
              <a:lnSpc>
                <a:spcPct val="114000"/>
              </a:lnSpc>
              <a:spcBef>
                <a:spcPts val="900"/>
              </a:spcBef>
              <a:spcAft>
                <a:spcPts val="0"/>
              </a:spcAft>
              <a:buClr>
                <a:schemeClr val="dk1"/>
              </a:buClr>
              <a:buSzPts val="1000"/>
              <a:buChar char="o"/>
            </a:pPr>
            <a:r>
              <a:rPr lang="en-US"/>
              <a:t>Install a certificate on both </a:t>
            </a:r>
            <a:r>
              <a:rPr lang="en-US">
                <a:solidFill>
                  <a:srgbClr val="FF0000"/>
                </a:solidFill>
              </a:rPr>
              <a:t>sides</a:t>
            </a:r>
            <a:endParaRPr/>
          </a:p>
          <a:p>
            <a:pPr indent="-171450" lvl="1" marL="344487" rtl="0" algn="l">
              <a:lnSpc>
                <a:spcPct val="114000"/>
              </a:lnSpc>
              <a:spcBef>
                <a:spcPts val="900"/>
              </a:spcBef>
              <a:spcAft>
                <a:spcPts val="0"/>
              </a:spcAft>
              <a:buClr>
                <a:schemeClr val="dk1"/>
              </a:buClr>
              <a:buSzPts val="1000"/>
              <a:buChar char="o"/>
            </a:pPr>
            <a:r>
              <a:rPr lang="en-US"/>
              <a:t>Install the VPM client package</a:t>
            </a:r>
            <a:endParaRPr/>
          </a:p>
        </p:txBody>
      </p:sp>
      <p:sp>
        <p:nvSpPr>
          <p:cNvPr id="1778" name="Google Shape;1778;p19: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9" name="Google Shape;1779;p19: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0" name="Google Shape;1780;p19:notes"/>
          <p:cNvSpPr/>
          <p:nvPr/>
        </p:nvSpPr>
        <p:spPr>
          <a:xfrm>
            <a:off x="-2857500" y="6489700"/>
            <a:ext cx="3174900" cy="7695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09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Kindly provide some context to “sides”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p2: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9" name="Google Shape;1419;p2: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
        <p:nvSpPr>
          <p:cNvPr id="1420" name="Google Shape;142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p20:notes"/>
          <p:cNvSpPr txBox="1"/>
          <p:nvPr>
            <p:ph idx="1" type="body"/>
          </p:nvPr>
        </p:nvSpPr>
        <p:spPr>
          <a:xfrm>
            <a:off x="384048" y="3913632"/>
            <a:ext cx="6099000" cy="4773300"/>
          </a:xfrm>
          <a:prstGeom prst="rect">
            <a:avLst/>
          </a:prstGeom>
        </p:spPr>
        <p:txBody>
          <a:bodyPr anchorCtr="0" anchor="t" bIns="45700" lIns="91425" spcFirstLastPara="1" rIns="91425" wrap="square" tIns="45700">
            <a:noAutofit/>
          </a:bodyPr>
          <a:lstStyle/>
          <a:p>
            <a:pPr indent="0" lvl="0" marL="0" rtl="0" algn="l">
              <a:spcBef>
                <a:spcPts val="300"/>
              </a:spcBef>
              <a:spcAft>
                <a:spcPts val="600"/>
              </a:spcAft>
              <a:buNone/>
            </a:pPr>
            <a:r>
              <a:t/>
            </a:r>
            <a:endParaRPr/>
          </a:p>
        </p:txBody>
      </p:sp>
      <p:sp>
        <p:nvSpPr>
          <p:cNvPr id="1856" name="Google Shape;1856;p20:notes"/>
          <p:cNvSpPr/>
          <p:nvPr>
            <p:ph idx="2" type="sldImg"/>
          </p:nvPr>
        </p:nvSpPr>
        <p:spPr>
          <a:xfrm>
            <a:off x="384048" y="484632"/>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p21: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5" name="Google Shape;1905;p21: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lang="en-US"/>
              <a:t>https://msdn.microsoft.com/en-us/library/azure/jj156075.aspx</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b="1" lang="en-US"/>
              <a:t>Static and Dynamic routing gateways</a:t>
            </a:r>
            <a:endParaRPr/>
          </a:p>
          <a:p>
            <a:pPr indent="-171450" lvl="0" marL="171450" rtl="0" algn="l">
              <a:lnSpc>
                <a:spcPct val="114000"/>
              </a:lnSpc>
              <a:spcBef>
                <a:spcPts val="900"/>
              </a:spcBef>
              <a:spcAft>
                <a:spcPts val="0"/>
              </a:spcAft>
              <a:buClr>
                <a:schemeClr val="dk1"/>
              </a:buClr>
              <a:buSzPts val="1160"/>
              <a:buChar char="•"/>
            </a:pPr>
            <a:r>
              <a:rPr lang="en-US"/>
              <a:t>When you create a site-to-site VPN, you’ll specify either a </a:t>
            </a:r>
            <a:r>
              <a:rPr i="1" lang="en-US"/>
              <a:t>static</a:t>
            </a:r>
            <a:r>
              <a:rPr lang="en-US"/>
              <a:t>, or </a:t>
            </a:r>
            <a:r>
              <a:rPr i="1" lang="en-US"/>
              <a:t>dynamic</a:t>
            </a:r>
            <a:r>
              <a:rPr lang="en-US"/>
              <a:t> gateway. Select the gateway type that is supported by your router and for the type of IPSec parameters and configuration that you require. The tables below show the supported configurations for both static and dynamic VPNs. If you plan to use a site-to-site configuration concurrently with a point-to-site configuration, you’ll need to configure a dynamic routing VPN gateway.</a:t>
            </a:r>
            <a:endParaRPr/>
          </a:p>
          <a:p>
            <a:pPr indent="-171450" lvl="0" marL="171450" rtl="0" algn="l">
              <a:lnSpc>
                <a:spcPct val="114000"/>
              </a:lnSpc>
              <a:spcBef>
                <a:spcPts val="900"/>
              </a:spcBef>
              <a:spcAft>
                <a:spcPts val="0"/>
              </a:spcAft>
              <a:buClr>
                <a:schemeClr val="dk1"/>
              </a:buClr>
              <a:buSzPts val="1160"/>
              <a:buChar char="•"/>
            </a:pPr>
            <a:r>
              <a:rPr b="1" lang="en-US"/>
              <a:t>Static routing VPNs</a:t>
            </a:r>
            <a:r>
              <a:rPr lang="en-US"/>
              <a:t> – Static routing VPNs are also referred to as policy-based VPNs. Policy-based VPNs encrypt and route packets through an interface based on a customer-defined policy. The policy is usually defined as an access list. Static routing VPNs require a static routing VPN gateway. </a:t>
            </a:r>
            <a:br>
              <a:rPr lang="en-US"/>
            </a:br>
            <a:r>
              <a:rPr lang="en-US"/>
              <a:t>Note - </a:t>
            </a:r>
            <a:r>
              <a:rPr lang="en-US" u="sng">
                <a:solidFill>
                  <a:schemeClr val="hlink"/>
                </a:solidFill>
                <a:hlinkClick r:id="rId2"/>
              </a:rPr>
              <a:t>Multi-Site VPN</a:t>
            </a:r>
            <a:r>
              <a:rPr lang="en-US"/>
              <a:t>, </a:t>
            </a:r>
            <a:r>
              <a:rPr lang="en-US" u="sng">
                <a:solidFill>
                  <a:schemeClr val="hlink"/>
                </a:solidFill>
                <a:hlinkClick r:id="rId3"/>
              </a:rPr>
              <a:t>VNet to VNet</a:t>
            </a:r>
            <a:r>
              <a:rPr lang="en-US"/>
              <a:t>, and </a:t>
            </a:r>
            <a:r>
              <a:rPr lang="en-US" u="sng">
                <a:solidFill>
                  <a:schemeClr val="hlink"/>
                </a:solidFill>
                <a:hlinkClick r:id="rId4"/>
              </a:rPr>
              <a:t>Point-to-Site</a:t>
            </a:r>
            <a:r>
              <a:rPr lang="en-US"/>
              <a:t> are not supported with static routing VPN gateways.</a:t>
            </a:r>
            <a:br>
              <a:rPr lang="en-US"/>
            </a:br>
            <a:br>
              <a:rPr lang="en-US"/>
            </a:br>
            <a:endParaRPr/>
          </a:p>
          <a:p>
            <a:pPr indent="-171450" lvl="0" marL="171450" rtl="0" algn="l">
              <a:lnSpc>
                <a:spcPct val="114000"/>
              </a:lnSpc>
              <a:spcBef>
                <a:spcPts val="900"/>
              </a:spcBef>
              <a:spcAft>
                <a:spcPts val="0"/>
              </a:spcAft>
              <a:buClr>
                <a:schemeClr val="dk1"/>
              </a:buClr>
              <a:buSzPts val="1160"/>
              <a:buChar char="•"/>
            </a:pPr>
            <a:r>
              <a:rPr b="1" lang="en-US"/>
              <a:t>Dynamic routing VPNs</a:t>
            </a:r>
            <a:r>
              <a:rPr lang="en-US"/>
              <a:t> – Dynamic routing VPNs are also referred to as route-based VPNs. Route-based VPNs depend on a tunnel interface specifically created for forwarding packets. Any packet arriving on the tunnel interface will be forwarded through the VPN connection. Dynamic routing VPNs require a dynamic routing VPN gateway. </a:t>
            </a:r>
            <a:br>
              <a:rPr lang="en-US"/>
            </a:br>
            <a:r>
              <a:rPr lang="en-US"/>
              <a:t>Note - A dynamic routing VPN gateway is required for </a:t>
            </a:r>
            <a:r>
              <a:rPr lang="en-US" u="sng">
                <a:solidFill>
                  <a:schemeClr val="hlink"/>
                </a:solidFill>
                <a:hlinkClick r:id="rId5"/>
              </a:rPr>
              <a:t>Multi-Site VPN</a:t>
            </a:r>
            <a:r>
              <a:rPr lang="en-US"/>
              <a:t>, </a:t>
            </a:r>
            <a:r>
              <a:rPr lang="en-US" u="sng">
                <a:solidFill>
                  <a:schemeClr val="hlink"/>
                </a:solidFill>
                <a:hlinkClick r:id="rId6"/>
              </a:rPr>
              <a:t>VNet to VNet</a:t>
            </a:r>
            <a:r>
              <a:rPr lang="en-US"/>
              <a:t>, and </a:t>
            </a:r>
            <a:r>
              <a:rPr lang="en-US" u="sng">
                <a:solidFill>
                  <a:schemeClr val="hlink"/>
                </a:solidFill>
                <a:hlinkClick r:id="rId7"/>
              </a:rPr>
              <a:t>Point-to-Site</a:t>
            </a:r>
            <a:r>
              <a:rPr lang="en-US"/>
              <a:t>.</a:t>
            </a:r>
            <a:endParaRPr/>
          </a:p>
          <a:p>
            <a:pPr indent="0" lvl="0" marL="0" rtl="0" algn="l">
              <a:lnSpc>
                <a:spcPct val="114000"/>
              </a:lnSpc>
              <a:spcBef>
                <a:spcPts val="900"/>
              </a:spcBef>
              <a:spcAft>
                <a:spcPts val="0"/>
              </a:spcAft>
              <a:buClr>
                <a:schemeClr val="dk1"/>
              </a:buClr>
              <a:buSzPts val="1218"/>
              <a:buNone/>
            </a:pPr>
            <a:r>
              <a:t/>
            </a:r>
            <a:endParaRPr/>
          </a:p>
        </p:txBody>
      </p:sp>
      <p:sp>
        <p:nvSpPr>
          <p:cNvPr id="1906" name="Google Shape;1906;p21: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p22: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rgbClr val="FF0000"/>
              </a:buClr>
              <a:buSzPts val="1160"/>
              <a:buNone/>
            </a:pPr>
            <a:r>
              <a:rPr lang="en-US">
                <a:solidFill>
                  <a:srgbClr val="FF0000"/>
                </a:solidFill>
              </a:rPr>
              <a:t>Understand how Virtual Network is just like your branch office.</a:t>
            </a:r>
            <a:endParaRPr/>
          </a:p>
          <a:p>
            <a:pPr indent="0" lvl="0" marL="0" rtl="0" algn="l">
              <a:lnSpc>
                <a:spcPct val="114000"/>
              </a:lnSpc>
              <a:spcBef>
                <a:spcPts val="900"/>
              </a:spcBef>
              <a:spcAft>
                <a:spcPts val="0"/>
              </a:spcAft>
              <a:buClr>
                <a:schemeClr val="dk1"/>
              </a:buClr>
              <a:buSzPts val="1218"/>
              <a:buNone/>
            </a:pPr>
            <a:r>
              <a:t/>
            </a:r>
            <a:endParaRPr>
              <a:solidFill>
                <a:srgbClr val="FF0000"/>
              </a:solidFill>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 Outline of the corporate network appears</a:t>
            </a:r>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&lt;click&gt;&lt;click&gt; Shows external users using the IIS servers on-premises</a:t>
            </a:r>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 Branch office and Azure Cloud appears</a:t>
            </a:r>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 S2S VPN devices appear on premise and on-premises in the Branch office</a:t>
            </a:r>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 Setup S2S VPN tunnel between branch office and Corp HQ</a:t>
            </a:r>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 Create the Azure Vnet</a:t>
            </a:r>
            <a:endParaRPr>
              <a:solidFill>
                <a:srgbClr val="FF0000"/>
              </a:solidFill>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 Create a Gateway on the Vnet</a:t>
            </a:r>
            <a:endParaRPr>
              <a:solidFill>
                <a:srgbClr val="FF0000"/>
              </a:solidFill>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 Create a VPN between the CorpNet and Azure Vnet</a:t>
            </a:r>
            <a:endParaRPr>
              <a:solidFill>
                <a:srgbClr val="FF0000"/>
              </a:solidFill>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 IIS servers are moved to Azure</a:t>
            </a:r>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  SQL Servers are moved to Azure</a:t>
            </a:r>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 AD/DNS is moved to Azure</a:t>
            </a:r>
            <a:endParaRPr/>
          </a:p>
          <a:p>
            <a:pPr indent="0" lvl="0" marL="0" rtl="0" algn="l">
              <a:lnSpc>
                <a:spcPct val="114000"/>
              </a:lnSpc>
              <a:spcBef>
                <a:spcPts val="900"/>
              </a:spcBef>
              <a:spcAft>
                <a:spcPts val="0"/>
              </a:spcAft>
              <a:buClr>
                <a:srgbClr val="FF0000"/>
              </a:buClr>
              <a:buSzPts val="1160"/>
              <a:buNone/>
            </a:pPr>
            <a:r>
              <a:rPr lang="en-US">
                <a:solidFill>
                  <a:srgbClr val="FF0000"/>
                </a:solidFill>
              </a:rPr>
              <a:t>&lt;click&gt; &lt;click&gt; Users are now authenticated through the Azure AD/DNS and will begin using the IIS servers there</a:t>
            </a:r>
            <a:endParaRPr>
              <a:solidFill>
                <a:srgbClr val="FF0000"/>
              </a:solidFill>
            </a:endParaRPr>
          </a:p>
          <a:p>
            <a:pPr indent="0" lvl="0" marL="0" rtl="0" algn="l">
              <a:lnSpc>
                <a:spcPct val="114000"/>
              </a:lnSpc>
              <a:spcBef>
                <a:spcPts val="900"/>
              </a:spcBef>
              <a:spcAft>
                <a:spcPts val="0"/>
              </a:spcAft>
              <a:buClr>
                <a:srgbClr val="FF0000"/>
              </a:buClr>
              <a:buSzPts val="1160"/>
              <a:buNone/>
            </a:pPr>
            <a:r>
              <a:rPr lang="en-US">
                <a:solidFill>
                  <a:srgbClr val="FF0000"/>
                </a:solidFill>
              </a:rPr>
              <a:t>Allows branch office to access Azure resource via connection to the on-premises VPN device.  Allows customer to control who accesses Azure resources.  Picture depicts direct connection from clients outside Azure also for public sites.</a:t>
            </a:r>
            <a:endParaRPr>
              <a:solidFill>
                <a:srgbClr val="FF0000"/>
              </a:solidFill>
            </a:endParaRPr>
          </a:p>
        </p:txBody>
      </p:sp>
      <p:sp>
        <p:nvSpPr>
          <p:cNvPr id="1912" name="Google Shape;1912;p22: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3" name="Google Shape;1913;p22: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4" name="Google Shape;1914;p22:notes"/>
          <p:cNvSpPr/>
          <p:nvPr/>
        </p:nvSpPr>
        <p:spPr>
          <a:xfrm>
            <a:off x="-2857500" y="4034971"/>
            <a:ext cx="3174900" cy="7695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08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Original: “Vnet is just like your branch office”.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p23: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8" name="Google Shape;2018;p23: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Create your multi-site VPN</a:t>
            </a:r>
            <a:endParaRPr/>
          </a:p>
          <a:p>
            <a:pPr indent="0" lvl="0" marL="0" rtl="0" algn="l">
              <a:lnSpc>
                <a:spcPct val="114000"/>
              </a:lnSpc>
              <a:spcBef>
                <a:spcPts val="900"/>
              </a:spcBef>
              <a:spcAft>
                <a:spcPts val="0"/>
              </a:spcAft>
              <a:buClr>
                <a:schemeClr val="dk1"/>
              </a:buClr>
              <a:buSzPts val="1218"/>
              <a:buNone/>
            </a:pPr>
            <a:r>
              <a:t/>
            </a:r>
            <a:endParaRPr/>
          </a:p>
          <a:p>
            <a:pPr indent="-228600" lvl="0" marL="228600" rtl="0" algn="l">
              <a:lnSpc>
                <a:spcPct val="114000"/>
              </a:lnSpc>
              <a:spcBef>
                <a:spcPts val="900"/>
              </a:spcBef>
              <a:spcAft>
                <a:spcPts val="0"/>
              </a:spcAft>
              <a:buClr>
                <a:schemeClr val="dk1"/>
              </a:buClr>
              <a:buSzPts val="1160"/>
              <a:buAutoNum type="arabicPeriod"/>
            </a:pPr>
            <a:r>
              <a:rPr lang="en-US"/>
              <a:t>Create a site-to-site VPN with a dynamic routing gateway</a:t>
            </a:r>
            <a:endParaRPr/>
          </a:p>
          <a:p>
            <a:pPr indent="-228600" lvl="0" marL="228600" rtl="0" algn="l">
              <a:lnSpc>
                <a:spcPct val="114000"/>
              </a:lnSpc>
              <a:spcBef>
                <a:spcPts val="900"/>
              </a:spcBef>
              <a:spcAft>
                <a:spcPts val="0"/>
              </a:spcAft>
              <a:buClr>
                <a:schemeClr val="dk1"/>
              </a:buClr>
              <a:buSzPts val="1160"/>
              <a:buAutoNum type="arabicPeriod"/>
            </a:pPr>
            <a:r>
              <a:rPr lang="en-US"/>
              <a:t>Export the virtual network configuration settings</a:t>
            </a:r>
            <a:endParaRPr/>
          </a:p>
          <a:p>
            <a:pPr indent="-228600" lvl="0" marL="228600" rtl="0" algn="l">
              <a:lnSpc>
                <a:spcPct val="114000"/>
              </a:lnSpc>
              <a:spcBef>
                <a:spcPts val="900"/>
              </a:spcBef>
              <a:spcAft>
                <a:spcPts val="0"/>
              </a:spcAft>
              <a:buClr>
                <a:schemeClr val="dk1"/>
              </a:buClr>
              <a:buSzPts val="1160"/>
              <a:buAutoNum type="arabicPeriod"/>
            </a:pPr>
            <a:r>
              <a:rPr lang="en-US"/>
              <a:t>Open your network configuration file</a:t>
            </a:r>
            <a:endParaRPr/>
          </a:p>
          <a:p>
            <a:pPr indent="-228600" lvl="0" marL="228600" rtl="0" algn="l">
              <a:lnSpc>
                <a:spcPct val="114000"/>
              </a:lnSpc>
              <a:spcBef>
                <a:spcPts val="900"/>
              </a:spcBef>
              <a:spcAft>
                <a:spcPts val="0"/>
              </a:spcAft>
              <a:buClr>
                <a:schemeClr val="dk1"/>
              </a:buClr>
              <a:buSzPts val="1160"/>
              <a:buAutoNum type="arabicPeriod"/>
            </a:pPr>
            <a:r>
              <a:rPr lang="en-US"/>
              <a:t>Add multiple site references to the network configuration file</a:t>
            </a:r>
            <a:endParaRPr/>
          </a:p>
          <a:p>
            <a:pPr indent="-228600" lvl="0" marL="228600" rtl="0" algn="l">
              <a:lnSpc>
                <a:spcPct val="114000"/>
              </a:lnSpc>
              <a:spcBef>
                <a:spcPts val="900"/>
              </a:spcBef>
              <a:spcAft>
                <a:spcPts val="0"/>
              </a:spcAft>
              <a:buClr>
                <a:schemeClr val="dk1"/>
              </a:buClr>
              <a:buSzPts val="1160"/>
              <a:buAutoNum type="arabicPeriod"/>
            </a:pPr>
            <a:r>
              <a:rPr lang="en-US"/>
              <a:t>Save the network configuration file and import it</a:t>
            </a:r>
            <a:endParaRPr/>
          </a:p>
          <a:p>
            <a:pPr indent="-228600" lvl="0" marL="228600" rtl="0" algn="l">
              <a:lnSpc>
                <a:spcPct val="114000"/>
              </a:lnSpc>
              <a:spcBef>
                <a:spcPts val="900"/>
              </a:spcBef>
              <a:spcAft>
                <a:spcPts val="0"/>
              </a:spcAft>
              <a:buClr>
                <a:schemeClr val="dk1"/>
              </a:buClr>
              <a:buSzPts val="1160"/>
              <a:buAutoNum type="arabicPeriod"/>
            </a:pPr>
            <a:r>
              <a:rPr lang="en-US"/>
              <a:t>Download the pre-shared keys for the VPN tunnels</a:t>
            </a:r>
            <a:endParaRPr/>
          </a:p>
          <a:p>
            <a:pPr indent="-228600" lvl="0" marL="228600" rtl="0" algn="l">
              <a:lnSpc>
                <a:spcPct val="114000"/>
              </a:lnSpc>
              <a:spcBef>
                <a:spcPts val="900"/>
              </a:spcBef>
              <a:spcAft>
                <a:spcPts val="0"/>
              </a:spcAft>
              <a:buClr>
                <a:schemeClr val="dk1"/>
              </a:buClr>
              <a:buSzPts val="1160"/>
              <a:buAutoNum type="arabicPeriod"/>
            </a:pPr>
            <a:r>
              <a:rPr lang="en-US"/>
              <a:t>Check the multi-site tunnel status</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Configure a Multi-Site VPN</a:t>
            </a:r>
            <a:endParaRPr/>
          </a:p>
          <a:p>
            <a:pPr indent="0" lvl="0" marL="0" rtl="0" algn="l">
              <a:lnSpc>
                <a:spcPct val="114000"/>
              </a:lnSpc>
              <a:spcBef>
                <a:spcPts val="900"/>
              </a:spcBef>
              <a:spcAft>
                <a:spcPts val="0"/>
              </a:spcAft>
              <a:buClr>
                <a:schemeClr val="dk1"/>
              </a:buClr>
              <a:buSzPts val="1160"/>
              <a:buNone/>
            </a:pPr>
            <a:r>
              <a:rPr lang="en-US"/>
              <a:t>https://azure.microsoft.com/en-in/documentation/articles/vpn-gateway-multi-site/</a:t>
            </a:r>
            <a:endParaRPr/>
          </a:p>
        </p:txBody>
      </p:sp>
      <p:sp>
        <p:nvSpPr>
          <p:cNvPr id="2019" name="Google Shape;2019;p23: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p24: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rgbClr val="FF0000"/>
              </a:buClr>
              <a:buSzPts val="1160"/>
              <a:buNone/>
            </a:pPr>
            <a:r>
              <a:rPr lang="en-US">
                <a:solidFill>
                  <a:srgbClr val="FF0000"/>
                </a:solidFill>
              </a:rPr>
              <a:t>Illustrate virtual networks with an example.</a:t>
            </a:r>
            <a:endParaRPr/>
          </a:p>
          <a:p>
            <a:pPr indent="0" lvl="0" marL="0" rtl="0" algn="l">
              <a:lnSpc>
                <a:spcPct val="114000"/>
              </a:lnSpc>
              <a:spcBef>
                <a:spcPts val="900"/>
              </a:spcBef>
              <a:spcAft>
                <a:spcPts val="0"/>
              </a:spcAft>
              <a:buClr>
                <a:schemeClr val="dk1"/>
              </a:buClr>
              <a:buSzPts val="1160"/>
              <a:buNone/>
            </a:pPr>
            <a:r>
              <a:rPr b="1" lang="en-US"/>
              <a:t>Notes</a:t>
            </a:r>
            <a:endParaRPr/>
          </a:p>
          <a:p>
            <a:pPr indent="-171450" lvl="0" marL="171450" rtl="0" algn="l">
              <a:lnSpc>
                <a:spcPct val="114000"/>
              </a:lnSpc>
              <a:spcBef>
                <a:spcPts val="900"/>
              </a:spcBef>
              <a:spcAft>
                <a:spcPts val="0"/>
              </a:spcAft>
              <a:buClr>
                <a:schemeClr val="dk1"/>
              </a:buClr>
              <a:buSzPts val="1160"/>
              <a:buChar char="•"/>
            </a:pPr>
            <a:r>
              <a:rPr lang="en-US"/>
              <a:t>A customer can have more than one VNET per subscription</a:t>
            </a:r>
            <a:endParaRPr/>
          </a:p>
          <a:p>
            <a:pPr indent="-171450" lvl="0" marL="171450" rtl="0" algn="l">
              <a:lnSpc>
                <a:spcPct val="114000"/>
              </a:lnSpc>
              <a:spcBef>
                <a:spcPts val="900"/>
              </a:spcBef>
              <a:spcAft>
                <a:spcPts val="0"/>
              </a:spcAft>
              <a:buClr>
                <a:schemeClr val="dk1"/>
              </a:buClr>
              <a:buSzPts val="1160"/>
              <a:buChar char="•"/>
            </a:pPr>
            <a:r>
              <a:rPr lang="en-US"/>
              <a:t>VNETs communicating with the same site must not have overlapping IP ranges, pay close attention to the IP address ranges shown, they do not overlap</a:t>
            </a:r>
            <a:endParaRPr/>
          </a:p>
          <a:p>
            <a:pPr indent="-171450" lvl="0" marL="171450" rtl="0" algn="l">
              <a:lnSpc>
                <a:spcPct val="114000"/>
              </a:lnSpc>
              <a:spcBef>
                <a:spcPts val="900"/>
              </a:spcBef>
              <a:spcAft>
                <a:spcPts val="0"/>
              </a:spcAft>
              <a:buClr>
                <a:schemeClr val="dk1"/>
              </a:buClr>
              <a:buSzPts val="1160"/>
              <a:buChar char="•"/>
            </a:pPr>
            <a:r>
              <a:rPr lang="en-US"/>
              <a:t>Gateway addresses (top right) are 65.52.249.22 ~gateway and 10.1.0.5 &amp; 1.1.4 are IP addresses of gateway to S2S network. It is these gateway addresses that cannot overlap on-premises IP</a:t>
            </a:r>
            <a:endParaRPr/>
          </a:p>
          <a:p>
            <a:pPr indent="-171450" lvl="0" marL="171450" rtl="0" algn="l">
              <a:lnSpc>
                <a:spcPct val="114000"/>
              </a:lnSpc>
              <a:spcBef>
                <a:spcPts val="900"/>
              </a:spcBef>
              <a:spcAft>
                <a:spcPts val="0"/>
              </a:spcAft>
              <a:buClr>
                <a:schemeClr val="dk1"/>
              </a:buClr>
              <a:buSzPts val="1160"/>
              <a:buChar char="•"/>
            </a:pPr>
            <a:r>
              <a:rPr lang="en-US"/>
              <a:t>Multiple S2S VPNs are also allowed, connecting to the same VNet</a:t>
            </a:r>
            <a:endParaRPr/>
          </a:p>
        </p:txBody>
      </p:sp>
      <p:sp>
        <p:nvSpPr>
          <p:cNvPr id="2025" name="Google Shape;2025;p24: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6" name="Google Shape;2026;p24: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7" name="Google Shape;2027;p24:notes"/>
          <p:cNvSpPr/>
          <p:nvPr/>
        </p:nvSpPr>
        <p:spPr>
          <a:xfrm>
            <a:off x="-2857500" y="3918857"/>
            <a:ext cx="3174900" cy="7695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09 October 2013</a:t>
            </a: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Kindly validate the suggested modification.</a:t>
            </a:r>
            <a:br>
              <a:rPr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Original: “Example”.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p25: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4" name="Google Shape;2104;p25: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160"/>
              <a:buChar char="•"/>
            </a:pPr>
            <a:r>
              <a:rPr lang="en-US"/>
              <a:t>https://azure.microsoft.com/en-us/blog/vnet-to-vnet-connecting-virtual-networks-in-azure-across-different-regions/</a:t>
            </a:r>
            <a:endParaRPr/>
          </a:p>
        </p:txBody>
      </p:sp>
      <p:sp>
        <p:nvSpPr>
          <p:cNvPr id="2105" name="Google Shape;2105;p25: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9" name="Shape 2109"/>
        <p:cNvGrpSpPr/>
        <p:nvPr/>
      </p:nvGrpSpPr>
      <p:grpSpPr>
        <a:xfrm>
          <a:off x="0" y="0"/>
          <a:ext cx="0" cy="0"/>
          <a:chOff x="0" y="0"/>
          <a:chExt cx="0" cy="0"/>
        </a:xfrm>
      </p:grpSpPr>
      <p:sp>
        <p:nvSpPr>
          <p:cNvPr id="2110" name="Google Shape;2110;p26: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1" name="Google Shape;2111;p26: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160"/>
              <a:buChar char="•"/>
            </a:pPr>
            <a:r>
              <a:rPr lang="en-US"/>
              <a:t>VNet to VNet requires Azure VPN gateways with dynamic routing VPNs – static routing is not supported: </a:t>
            </a:r>
            <a:r>
              <a:rPr i="1" lang="en-US"/>
              <a:t>When setting up a Site-to-Site VPN, you have two choices, dynamic and static routing.  To do dynamic routing, you need a device that can handle dynamic routing.  Also, dynamic routing is preferred since it implies that the internal routing tables do not need to be manually set up, they auto adjust based on routing changes as they happen on the network. For Azure, we need to have dynamic routing because Azure keeps track of routing changes and we do not have the option to make these changes.</a:t>
            </a:r>
            <a:endParaRPr i="1"/>
          </a:p>
          <a:p>
            <a:pPr indent="-171450" lvl="0" marL="171450" rtl="0" algn="l">
              <a:lnSpc>
                <a:spcPct val="114000"/>
              </a:lnSpc>
              <a:spcBef>
                <a:spcPts val="1800"/>
              </a:spcBef>
              <a:spcAft>
                <a:spcPts val="0"/>
              </a:spcAft>
              <a:buClr>
                <a:schemeClr val="dk1"/>
              </a:buClr>
              <a:buSzPts val="1160"/>
              <a:buChar char="•"/>
            </a:pPr>
            <a:r>
              <a:rPr lang="en-US"/>
              <a:t>Virtual network connectivity can be used simultaneously with multi-site VPNs, with a maximum of 10 VPN tunnels for a virtual network VPN gateway connecting to either other virtual networks or on-premises sites – </a:t>
            </a:r>
            <a:r>
              <a:rPr i="1" lang="en-US"/>
              <a:t>Some customers have VPN devices that connect to multiple Azure regions.  The maximum mixture of connections in a subscription would be 10 VPN tunnels, regardless of whether that is from on-premises to the Cloud, Cloud to Cloud etc.</a:t>
            </a:r>
            <a:endParaRPr i="1"/>
          </a:p>
          <a:p>
            <a:pPr indent="-171450" lvl="0" marL="171450" rtl="0" algn="l">
              <a:lnSpc>
                <a:spcPct val="114000"/>
              </a:lnSpc>
              <a:spcBef>
                <a:spcPts val="1800"/>
              </a:spcBef>
              <a:spcAft>
                <a:spcPts val="0"/>
              </a:spcAft>
              <a:buClr>
                <a:schemeClr val="dk1"/>
              </a:buClr>
              <a:buSzPts val="1160"/>
              <a:buChar char="•"/>
            </a:pPr>
            <a:r>
              <a:rPr lang="en-US"/>
              <a:t>The address spaces of the virtual networks and on-premises local network sites MUST NOT overlap – </a:t>
            </a:r>
            <a:r>
              <a:rPr i="1" lang="en-US"/>
              <a:t>this condition is no different than what we have had with P2S or S2S previously.</a:t>
            </a:r>
            <a:endParaRPr i="1"/>
          </a:p>
          <a:p>
            <a:pPr indent="-171450" lvl="0" marL="171450" rtl="0" algn="l">
              <a:lnSpc>
                <a:spcPct val="114000"/>
              </a:lnSpc>
              <a:spcBef>
                <a:spcPts val="1800"/>
              </a:spcBef>
              <a:spcAft>
                <a:spcPts val="0"/>
              </a:spcAft>
              <a:buClr>
                <a:schemeClr val="dk1"/>
              </a:buClr>
              <a:buSzPts val="1160"/>
              <a:buChar char="•"/>
            </a:pPr>
            <a:r>
              <a:rPr lang="en-US"/>
              <a:t>Virtual networks can be in the same or different subscriptions</a:t>
            </a:r>
            <a:endParaRPr/>
          </a:p>
          <a:p>
            <a:pPr indent="-171450" lvl="0" marL="171450" rtl="0" algn="l">
              <a:lnSpc>
                <a:spcPct val="114000"/>
              </a:lnSpc>
              <a:spcBef>
                <a:spcPts val="1800"/>
              </a:spcBef>
              <a:spcAft>
                <a:spcPts val="0"/>
              </a:spcAft>
              <a:buClr>
                <a:schemeClr val="dk1"/>
              </a:buClr>
              <a:buSzPts val="1160"/>
              <a:buChar char="•"/>
            </a:pPr>
            <a:r>
              <a:rPr lang="en-US"/>
              <a:t>Virtual networks can be in the same or different Azure regions</a:t>
            </a:r>
            <a:endParaRPr/>
          </a:p>
          <a:p>
            <a:pPr indent="-171450" lvl="0" marL="171450" rtl="0" algn="l">
              <a:lnSpc>
                <a:spcPct val="114000"/>
              </a:lnSpc>
              <a:spcBef>
                <a:spcPts val="1800"/>
              </a:spcBef>
              <a:spcAft>
                <a:spcPts val="0"/>
              </a:spcAft>
              <a:buClr>
                <a:schemeClr val="dk1"/>
              </a:buClr>
              <a:buSzPts val="1160"/>
              <a:buChar char="•"/>
            </a:pPr>
            <a:r>
              <a:rPr lang="en-US"/>
              <a:t>Redundant tunnels between a pair of virtual networks are not supported </a:t>
            </a:r>
            <a:r>
              <a:rPr i="1" lang="en-US"/>
              <a:t>– some networks are able to provide master/slave redundancy in case there is a failure in the tunnel. Vnet does not support this.</a:t>
            </a:r>
            <a:endParaRPr/>
          </a:p>
          <a:p>
            <a:pPr indent="-171450" lvl="0" marL="171450" rtl="0" algn="l">
              <a:lnSpc>
                <a:spcPct val="114000"/>
              </a:lnSpc>
              <a:spcBef>
                <a:spcPts val="1800"/>
              </a:spcBef>
              <a:spcAft>
                <a:spcPts val="0"/>
              </a:spcAft>
              <a:buClr>
                <a:schemeClr val="dk1"/>
              </a:buClr>
              <a:buSzPts val="1160"/>
              <a:buChar char="•"/>
            </a:pPr>
            <a:r>
              <a:rPr lang="en-US"/>
              <a:t>PaaS load balancing endpoint CANNOT span across virtual networks even though the virtual networks are connected together </a:t>
            </a:r>
            <a:endParaRPr i="1"/>
          </a:p>
          <a:p>
            <a:pPr indent="-171450" lvl="0" marL="171450" rtl="0" algn="l">
              <a:lnSpc>
                <a:spcPct val="114000"/>
              </a:lnSpc>
              <a:spcBef>
                <a:spcPts val="1800"/>
              </a:spcBef>
              <a:spcAft>
                <a:spcPts val="0"/>
              </a:spcAft>
              <a:buClr>
                <a:schemeClr val="dk1"/>
              </a:buClr>
              <a:buSzPts val="1160"/>
              <a:buChar char="•"/>
            </a:pPr>
            <a:r>
              <a:rPr lang="en-US"/>
              <a:t>All VPN tunnels of the virtual network, including P2S VPNs, share the available bandwidth on the Azure VPN gateway and the same VPN gateway uptime SLA in Azure – </a:t>
            </a:r>
            <a:r>
              <a:rPr i="1" lang="en-US"/>
              <a:t>a virtual network can have multiple connections to other networks, hence multiple VPN tunnels.  They all share the same bandwidth, meaning the more tunnels you have, the slower the throughput.</a:t>
            </a:r>
            <a:endParaRPr i="1"/>
          </a:p>
          <a:p>
            <a:pPr indent="-94107" lvl="0" marL="171450" rtl="0" algn="l">
              <a:lnSpc>
                <a:spcPct val="114000"/>
              </a:lnSpc>
              <a:spcBef>
                <a:spcPts val="900"/>
              </a:spcBef>
              <a:spcAft>
                <a:spcPts val="0"/>
              </a:spcAft>
              <a:buClr>
                <a:schemeClr val="dk1"/>
              </a:buClr>
              <a:buSzPts val="1218"/>
              <a:buNone/>
            </a:pPr>
            <a:r>
              <a:t/>
            </a:r>
            <a:endParaRPr/>
          </a:p>
        </p:txBody>
      </p:sp>
      <p:sp>
        <p:nvSpPr>
          <p:cNvPr id="2112" name="Google Shape;2112;p26: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6" name="Shape 2116"/>
        <p:cNvGrpSpPr/>
        <p:nvPr/>
      </p:nvGrpSpPr>
      <p:grpSpPr>
        <a:xfrm>
          <a:off x="0" y="0"/>
          <a:ext cx="0" cy="0"/>
          <a:chOff x="0" y="0"/>
          <a:chExt cx="0" cy="0"/>
        </a:xfrm>
      </p:grpSpPr>
      <p:sp>
        <p:nvSpPr>
          <p:cNvPr id="2117" name="Google Shape;2117;p27: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8" name="Google Shape;2118;p27: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044"/>
              <a:buNone/>
            </a:pPr>
            <a:r>
              <a:rPr lang="en-US" sz="900"/>
              <a:t>1. With ExpessRoute, you can choose the network performance you desire. Your can design apps to meet QoS and SLA requirements</a:t>
            </a:r>
            <a:endParaRPr/>
          </a:p>
          <a:p>
            <a:pPr indent="-105156" lvl="0" marL="171450" rtl="0" algn="l">
              <a:lnSpc>
                <a:spcPct val="114000"/>
              </a:lnSpc>
              <a:spcBef>
                <a:spcPts val="900"/>
              </a:spcBef>
              <a:spcAft>
                <a:spcPts val="0"/>
              </a:spcAft>
              <a:buClr>
                <a:schemeClr val="dk1"/>
              </a:buClr>
              <a:buSzPts val="1044"/>
              <a:buNone/>
            </a:pPr>
            <a:r>
              <a:t/>
            </a:r>
            <a:endParaRPr sz="900"/>
          </a:p>
          <a:p>
            <a:pPr indent="0" lvl="0" marL="0" marR="0" rtl="0" algn="l">
              <a:lnSpc>
                <a:spcPct val="90000"/>
              </a:lnSpc>
              <a:spcBef>
                <a:spcPts val="600"/>
              </a:spcBef>
              <a:spcAft>
                <a:spcPts val="0"/>
              </a:spcAft>
              <a:buClr>
                <a:schemeClr val="dk1"/>
              </a:buClr>
              <a:buSzPts val="900"/>
              <a:buFont typeface="Quattrocento Sans"/>
              <a:buNone/>
            </a:pPr>
            <a:r>
              <a:rPr lang="en-US" sz="900"/>
              <a:t>2. ExpessRoute provides a private dedicated connection between Azure and your datacenter, so don’t have to rely on the shared network infrastructure of the Internet</a:t>
            </a:r>
            <a:endParaRPr/>
          </a:p>
          <a:p>
            <a:pPr indent="-105156" lvl="0" marL="171450" rtl="0" algn="l">
              <a:lnSpc>
                <a:spcPct val="114000"/>
              </a:lnSpc>
              <a:spcBef>
                <a:spcPts val="640"/>
              </a:spcBef>
              <a:spcAft>
                <a:spcPts val="0"/>
              </a:spcAft>
              <a:buClr>
                <a:schemeClr val="dk1"/>
              </a:buClr>
              <a:buSzPts val="1044"/>
              <a:buNone/>
            </a:pPr>
            <a:r>
              <a:t/>
            </a:r>
            <a:endParaRPr sz="900"/>
          </a:p>
          <a:p>
            <a:pPr indent="0" lvl="0" marL="0" marR="0" rtl="0" algn="l">
              <a:lnSpc>
                <a:spcPct val="90000"/>
              </a:lnSpc>
              <a:spcBef>
                <a:spcPts val="600"/>
              </a:spcBef>
              <a:spcAft>
                <a:spcPts val="0"/>
              </a:spcAft>
              <a:buClr>
                <a:schemeClr val="dk1"/>
              </a:buClr>
              <a:buSzPts val="900"/>
              <a:buFont typeface="Quattrocento Sans"/>
              <a:buNone/>
            </a:pPr>
            <a:r>
              <a:rPr lang="en-US" sz="900"/>
              <a:t>3. With up to 10Gps dedicated connection, you have a extremely high bandwidth connection between Azure datacenters and your IT environment </a:t>
            </a:r>
            <a:endParaRPr/>
          </a:p>
          <a:p>
            <a:pPr indent="-105156" lvl="0" marL="171450" rtl="0" algn="l">
              <a:lnSpc>
                <a:spcPct val="114000"/>
              </a:lnSpc>
              <a:spcBef>
                <a:spcPts val="640"/>
              </a:spcBef>
              <a:spcAft>
                <a:spcPts val="0"/>
              </a:spcAft>
              <a:buClr>
                <a:schemeClr val="dk1"/>
              </a:buClr>
              <a:buSzPts val="1044"/>
              <a:buNone/>
            </a:pPr>
            <a:r>
              <a:t/>
            </a:r>
            <a:endParaRPr sz="900"/>
          </a:p>
          <a:p>
            <a:pPr indent="0" lvl="0" marL="0" marR="0" rtl="0" algn="l">
              <a:lnSpc>
                <a:spcPct val="90000"/>
              </a:lnSpc>
              <a:spcBef>
                <a:spcPts val="600"/>
              </a:spcBef>
              <a:spcAft>
                <a:spcPts val="0"/>
              </a:spcAft>
              <a:buClr>
                <a:schemeClr val="dk1"/>
              </a:buClr>
              <a:buSzPts val="900"/>
              <a:buFont typeface="Quattrocento Sans"/>
              <a:buNone/>
            </a:pPr>
            <a:r>
              <a:rPr lang="en-US" sz="900"/>
              <a:t>4. For transferring large datasets in and out of Azure datacenters, ExpessRoute provides an economically cheaper alternative.</a:t>
            </a:r>
            <a:endParaRPr/>
          </a:p>
          <a:p>
            <a:pPr indent="-105156" lvl="0" marL="171450" rtl="0" algn="l">
              <a:lnSpc>
                <a:spcPct val="114000"/>
              </a:lnSpc>
              <a:spcBef>
                <a:spcPts val="640"/>
              </a:spcBef>
              <a:spcAft>
                <a:spcPts val="0"/>
              </a:spcAft>
              <a:buClr>
                <a:schemeClr val="dk1"/>
              </a:buClr>
              <a:buSzPts val="1044"/>
              <a:buNone/>
            </a:pPr>
            <a:r>
              <a:t/>
            </a:r>
            <a:endParaRPr sz="900"/>
          </a:p>
        </p:txBody>
      </p:sp>
      <p:sp>
        <p:nvSpPr>
          <p:cNvPr id="2119" name="Google Shape;2119;p27: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p28: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4" name="Google Shape;2144;p28: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lang="en-US"/>
              <a:t>http://azure.microsoft.com/en-us/documentation/articles/expressroute-introduction/</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b="1" lang="en-US"/>
              <a:t>Private Peering</a:t>
            </a:r>
            <a:endParaRPr/>
          </a:p>
          <a:p>
            <a:pPr indent="-171450" lvl="0" marL="171450" rtl="0" algn="l">
              <a:lnSpc>
                <a:spcPct val="114000"/>
              </a:lnSpc>
              <a:spcBef>
                <a:spcPts val="900"/>
              </a:spcBef>
              <a:spcAft>
                <a:spcPts val="0"/>
              </a:spcAft>
              <a:buClr>
                <a:schemeClr val="dk1"/>
              </a:buClr>
              <a:buSzPts val="1160"/>
              <a:buChar char="•"/>
            </a:pPr>
            <a:r>
              <a:rPr lang="en-US"/>
              <a:t>Azure compute services, namely virtual machines (IaaS) deployed within a virtual network can be connected through the private peering domain. The private peering domain is considered to be a trusted extension of your core network into Microsoft Azure. You can setup bidirectional connectivity between your core network and Azure virtual networks (VNets). This will enable you to connect to virtual machines directly on their private IP addresses. </a:t>
            </a:r>
            <a:endParaRPr/>
          </a:p>
          <a:p>
            <a:pPr indent="-171450" lvl="0" marL="171450" rtl="0" algn="l">
              <a:lnSpc>
                <a:spcPct val="114000"/>
              </a:lnSpc>
              <a:spcBef>
                <a:spcPts val="900"/>
              </a:spcBef>
              <a:spcAft>
                <a:spcPts val="0"/>
              </a:spcAft>
              <a:buClr>
                <a:schemeClr val="dk1"/>
              </a:buClr>
              <a:buSzPts val="1160"/>
              <a:buChar char="•"/>
            </a:pPr>
            <a:r>
              <a:rPr lang="en-US"/>
              <a:t>You can connect more than one virtual network to the private peering domain. Review the </a:t>
            </a:r>
            <a:r>
              <a:rPr lang="en-US" u="sng">
                <a:solidFill>
                  <a:schemeClr val="hlink"/>
                </a:solidFill>
                <a:hlinkClick r:id="rId2"/>
              </a:rPr>
              <a:t>FAQ page</a:t>
            </a:r>
            <a:r>
              <a:rPr lang="en-US"/>
              <a:t> for information on limits and limitations. </a:t>
            </a:r>
            <a:endParaRPr/>
          </a:p>
          <a:p>
            <a:pPr indent="0" lvl="0" marL="0" rtl="0" algn="l">
              <a:lnSpc>
                <a:spcPct val="114000"/>
              </a:lnSpc>
              <a:spcBef>
                <a:spcPts val="900"/>
              </a:spcBef>
              <a:spcAft>
                <a:spcPts val="0"/>
              </a:spcAft>
              <a:buClr>
                <a:schemeClr val="dk1"/>
              </a:buClr>
              <a:buSzPts val="1218"/>
              <a:buNone/>
            </a:pPr>
            <a:r>
              <a:t/>
            </a:r>
            <a:endParaRPr b="1"/>
          </a:p>
          <a:p>
            <a:pPr indent="0" lvl="0" marL="0" rtl="0" algn="l">
              <a:lnSpc>
                <a:spcPct val="114000"/>
              </a:lnSpc>
              <a:spcBef>
                <a:spcPts val="900"/>
              </a:spcBef>
              <a:spcAft>
                <a:spcPts val="0"/>
              </a:spcAft>
              <a:buClr>
                <a:schemeClr val="dk1"/>
              </a:buClr>
              <a:buSzPts val="1160"/>
              <a:buNone/>
            </a:pPr>
            <a:r>
              <a:rPr b="1" lang="en-US"/>
              <a:t>Public Peering</a:t>
            </a:r>
            <a:endParaRPr/>
          </a:p>
          <a:p>
            <a:pPr indent="-171450" lvl="0" marL="171450" rtl="0" algn="l">
              <a:lnSpc>
                <a:spcPct val="114000"/>
              </a:lnSpc>
              <a:spcBef>
                <a:spcPts val="900"/>
              </a:spcBef>
              <a:spcAft>
                <a:spcPts val="0"/>
              </a:spcAft>
              <a:buClr>
                <a:schemeClr val="dk1"/>
              </a:buClr>
              <a:buSzPts val="1160"/>
              <a:buChar char="•"/>
            </a:pPr>
            <a:r>
              <a:rPr lang="en-US"/>
              <a:t>Services such as Azure Storage, SQL databases and Websites are offered on public IP addresses. You can privately connect to services hosted on public IP addresses (including VIPs of your VMs) through the public peering routing domain. You can connect the public peering domain to your extranet and connect to all Azure services on their public IP addresses from your WAN without having to connect through the internet. Connectivity is always initiated from your WAN to Microsoft Azure services. Microsoft Azure services will not be able to initiate connections into your network through this routing domain. Once public peering is enabled, you will be able to connect to all Azure services (we do not allow you to selectively pick services for which we advertise routes to). You can review the list of prefixes we advertise to you through this peering at </a:t>
            </a:r>
            <a:r>
              <a:rPr lang="en-US" u="sng">
                <a:solidFill>
                  <a:schemeClr val="hlink"/>
                </a:solidFill>
                <a:hlinkClick r:id="rId3"/>
              </a:rPr>
              <a:t>Microsoft Azure Datacenter IP Ranges</a:t>
            </a:r>
            <a:r>
              <a:rPr lang="en-US"/>
              <a:t> page. You can define custom route filters within your network to consume only the routes you need. </a:t>
            </a:r>
            <a:endParaRPr/>
          </a:p>
          <a:p>
            <a:pPr indent="-171450" lvl="0" marL="171450" rtl="0" algn="l">
              <a:lnSpc>
                <a:spcPct val="114000"/>
              </a:lnSpc>
              <a:spcBef>
                <a:spcPts val="900"/>
              </a:spcBef>
              <a:spcAft>
                <a:spcPts val="0"/>
              </a:spcAft>
              <a:buClr>
                <a:schemeClr val="dk1"/>
              </a:buClr>
              <a:buSzPts val="1160"/>
              <a:buChar char="•"/>
            </a:pPr>
            <a:r>
              <a:rPr lang="en-US"/>
              <a:t>Review the </a:t>
            </a:r>
            <a:r>
              <a:rPr lang="en-US" u="sng">
                <a:solidFill>
                  <a:schemeClr val="hlink"/>
                </a:solidFill>
                <a:hlinkClick r:id="rId4"/>
              </a:rPr>
              <a:t>FAQ page</a:t>
            </a:r>
            <a:r>
              <a:rPr lang="en-US"/>
              <a:t> for more information on services supported through the public peering routing domain. </a:t>
            </a:r>
            <a:endParaRPr/>
          </a:p>
          <a:p>
            <a:pPr indent="0" lvl="0" marL="0" rtl="0" algn="l">
              <a:lnSpc>
                <a:spcPct val="114000"/>
              </a:lnSpc>
              <a:spcBef>
                <a:spcPts val="900"/>
              </a:spcBef>
              <a:spcAft>
                <a:spcPts val="0"/>
              </a:spcAft>
              <a:buClr>
                <a:schemeClr val="dk1"/>
              </a:buClr>
              <a:buSzPts val="1218"/>
              <a:buNone/>
            </a:pPr>
            <a:r>
              <a:t/>
            </a:r>
            <a:endParaRPr b="1"/>
          </a:p>
          <a:p>
            <a:pPr indent="0" lvl="0" marL="0" rtl="0" algn="l">
              <a:lnSpc>
                <a:spcPct val="114000"/>
              </a:lnSpc>
              <a:spcBef>
                <a:spcPts val="900"/>
              </a:spcBef>
              <a:spcAft>
                <a:spcPts val="0"/>
              </a:spcAft>
              <a:buClr>
                <a:schemeClr val="dk1"/>
              </a:buClr>
              <a:buSzPts val="1160"/>
              <a:buNone/>
            </a:pPr>
            <a:r>
              <a:rPr b="1" lang="en-US"/>
              <a:t>Microsoft Peering</a:t>
            </a:r>
            <a:endParaRPr/>
          </a:p>
          <a:p>
            <a:pPr indent="-171450" lvl="0" marL="171450" rtl="0" algn="l">
              <a:lnSpc>
                <a:spcPct val="114000"/>
              </a:lnSpc>
              <a:spcBef>
                <a:spcPts val="900"/>
              </a:spcBef>
              <a:spcAft>
                <a:spcPts val="0"/>
              </a:spcAft>
              <a:buClr>
                <a:schemeClr val="dk1"/>
              </a:buClr>
              <a:buSzPts val="1160"/>
              <a:buChar char="•"/>
            </a:pPr>
            <a:r>
              <a:rPr lang="en-US"/>
              <a:t>Connectivity to all other Microsoft online services (such as Office 365 services) will be through the Microsoft peering. We enable bidirectional connectivity between your WAN and Microsoft through the Microsoft peering routing domain. You must connect to Microsoft only over public IP addresses that are owned by you or your connectivity provider and must adhere to all the rules we define. Review the </a:t>
            </a:r>
            <a:r>
              <a:rPr lang="en-US" u="sng">
                <a:solidFill>
                  <a:schemeClr val="hlink"/>
                </a:solidFill>
                <a:hlinkClick r:id="rId5"/>
              </a:rPr>
              <a:t>ExpressRoute prerequisites</a:t>
            </a:r>
            <a:r>
              <a:rPr lang="en-US"/>
              <a:t> page for more information.</a:t>
            </a:r>
            <a:endParaRPr/>
          </a:p>
          <a:p>
            <a:pPr indent="-171450" lvl="0" marL="171450" rtl="0" algn="l">
              <a:lnSpc>
                <a:spcPct val="114000"/>
              </a:lnSpc>
              <a:spcBef>
                <a:spcPts val="900"/>
              </a:spcBef>
              <a:spcAft>
                <a:spcPts val="0"/>
              </a:spcAft>
              <a:buClr>
                <a:schemeClr val="dk1"/>
              </a:buClr>
              <a:buSzPts val="1160"/>
              <a:buChar char="•"/>
            </a:pPr>
            <a:r>
              <a:rPr lang="en-US"/>
              <a:t>Review the </a:t>
            </a:r>
            <a:r>
              <a:rPr lang="en-US" u="sng">
                <a:solidFill>
                  <a:schemeClr val="hlink"/>
                </a:solidFill>
                <a:hlinkClick r:id="rId6"/>
              </a:rPr>
              <a:t>FAQ page</a:t>
            </a:r>
            <a:r>
              <a:rPr lang="en-US"/>
              <a:t> for more information on services supported, costs and configuration details. Review the </a:t>
            </a:r>
            <a:r>
              <a:rPr lang="en-US" u="sng">
                <a:solidFill>
                  <a:schemeClr val="hlink"/>
                </a:solidFill>
                <a:hlinkClick r:id="rId7"/>
              </a:rPr>
              <a:t>ExpressRoute Locations</a:t>
            </a:r>
            <a:r>
              <a:rPr lang="en-US"/>
              <a:t> page for information on the list of connectivity providers offering Microsoft peering support.</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NOTES</a:t>
            </a:r>
            <a:endParaRPr/>
          </a:p>
          <a:p>
            <a:pPr indent="-171450" lvl="0" marL="171450" rtl="0" algn="l">
              <a:lnSpc>
                <a:spcPct val="114000"/>
              </a:lnSpc>
              <a:spcBef>
                <a:spcPts val="900"/>
              </a:spcBef>
              <a:spcAft>
                <a:spcPts val="0"/>
              </a:spcAft>
              <a:buClr>
                <a:schemeClr val="dk1"/>
              </a:buClr>
              <a:buSzPts val="1160"/>
              <a:buChar char="•"/>
            </a:pPr>
            <a:r>
              <a:rPr lang="en-US"/>
              <a:t>You have complete control over how you want to route packets between Azure and on-premises</a:t>
            </a:r>
            <a:endParaRPr/>
          </a:p>
          <a:p>
            <a:pPr indent="-171450" lvl="0" marL="171450" rtl="0" algn="l">
              <a:lnSpc>
                <a:spcPct val="114000"/>
              </a:lnSpc>
              <a:spcBef>
                <a:spcPts val="900"/>
              </a:spcBef>
              <a:spcAft>
                <a:spcPts val="0"/>
              </a:spcAft>
              <a:buClr>
                <a:schemeClr val="dk1"/>
              </a:buClr>
              <a:buSzPts val="1160"/>
              <a:buChar char="•"/>
            </a:pPr>
            <a:r>
              <a:rPr lang="en-US"/>
              <a:t>If you were concerned about security and monitoring, you could have all traffic sent back on premises  and then back out to Azure (Orange line). There will be a performance penalty</a:t>
            </a:r>
            <a:endParaRPr/>
          </a:p>
          <a:p>
            <a:pPr indent="-171450" lvl="0" marL="171450" rtl="0" algn="l">
              <a:lnSpc>
                <a:spcPct val="114000"/>
              </a:lnSpc>
              <a:spcBef>
                <a:spcPts val="900"/>
              </a:spcBef>
              <a:spcAft>
                <a:spcPts val="0"/>
              </a:spcAft>
              <a:buClr>
                <a:schemeClr val="dk1"/>
              </a:buClr>
              <a:buSzPts val="1160"/>
              <a:buChar char="•"/>
            </a:pPr>
            <a:r>
              <a:rPr lang="en-US"/>
              <a:t>If you want to only extend your backend infrastructure into the Cloud application ,concern is that cloud is open entity, but what we do is forced tunneling, where you publish default routes to us to say that you want all traffic going back and forth from backend to Cloud. There is no danger of traffic leaking out to the internet (red)</a:t>
            </a:r>
            <a:endParaRPr/>
          </a:p>
          <a:p>
            <a:pPr indent="-171450" lvl="0" marL="171450" rtl="0" algn="l">
              <a:lnSpc>
                <a:spcPct val="114000"/>
              </a:lnSpc>
              <a:spcBef>
                <a:spcPts val="900"/>
              </a:spcBef>
              <a:spcAft>
                <a:spcPts val="0"/>
              </a:spcAft>
              <a:buClr>
                <a:schemeClr val="dk1"/>
              </a:buClr>
              <a:buSzPts val="1160"/>
              <a:buChar char="•"/>
            </a:pPr>
            <a:r>
              <a:rPr lang="en-US"/>
              <a:t>Blue line represents anything internet bound, again you can setup your routing to do this</a:t>
            </a:r>
            <a:endParaRPr/>
          </a:p>
          <a:p>
            <a:pPr indent="-94107" lvl="0" marL="171450" rtl="0" algn="l">
              <a:lnSpc>
                <a:spcPct val="114000"/>
              </a:lnSpc>
              <a:spcBef>
                <a:spcPts val="900"/>
              </a:spcBef>
              <a:spcAft>
                <a:spcPts val="0"/>
              </a:spcAft>
              <a:buClr>
                <a:schemeClr val="dk1"/>
              </a:buClr>
              <a:buSzPts val="1218"/>
              <a:buNone/>
            </a:pPr>
            <a:r>
              <a:t/>
            </a:r>
            <a:endParaRPr/>
          </a:p>
        </p:txBody>
      </p:sp>
      <p:sp>
        <p:nvSpPr>
          <p:cNvPr id="2145" name="Google Shape;2145;p28: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p29: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9" name="Google Shape;2159;p29: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160"/>
              <a:buChar char="•"/>
            </a:pPr>
            <a:r>
              <a:rPr lang="en-US" u="none"/>
              <a:t>Scenario 1 – this is the typical situation for a site-to-site connection where you have a VPN device.  Although you can connect your internal network to the Azure network, you are still going out over the internet</a:t>
            </a:r>
            <a:endParaRPr/>
          </a:p>
          <a:p>
            <a:pPr indent="-171450" lvl="0" marL="171450" rtl="0" algn="l">
              <a:lnSpc>
                <a:spcPct val="114000"/>
              </a:lnSpc>
              <a:spcBef>
                <a:spcPts val="900"/>
              </a:spcBef>
              <a:spcAft>
                <a:spcPts val="0"/>
              </a:spcAft>
              <a:buClr>
                <a:schemeClr val="dk1"/>
              </a:buClr>
              <a:buSzPts val="1160"/>
              <a:buChar char="•"/>
            </a:pPr>
            <a:r>
              <a:rPr lang="en-US" u="none"/>
              <a:t>Scenario 2 – this is called an Exchange provider. Here, you can put your hardware devices at the vendor</a:t>
            </a:r>
            <a:endParaRPr/>
          </a:p>
          <a:p>
            <a:pPr indent="-171450" lvl="1" marL="344487" rtl="0" algn="l">
              <a:lnSpc>
                <a:spcPct val="90000"/>
              </a:lnSpc>
              <a:spcBef>
                <a:spcPts val="600"/>
              </a:spcBef>
              <a:spcAft>
                <a:spcPts val="0"/>
              </a:spcAft>
              <a:buClr>
                <a:srgbClr val="171717"/>
              </a:buClr>
              <a:buSzPts val="1176"/>
              <a:buChar char="o"/>
            </a:pPr>
            <a:r>
              <a:rPr b="1" lang="en-US" sz="1176">
                <a:solidFill>
                  <a:srgbClr val="171717"/>
                </a:solidFill>
              </a:rPr>
              <a:t>Customer already using co-location facility; or wants to meet Azure at Exchange Provider location for a simple point to point connection</a:t>
            </a:r>
            <a:endParaRPr/>
          </a:p>
          <a:p>
            <a:pPr indent="-168073" lvl="1" marL="341110" rtl="0" algn="l">
              <a:lnSpc>
                <a:spcPct val="90000"/>
              </a:lnSpc>
              <a:spcBef>
                <a:spcPts val="0"/>
              </a:spcBef>
              <a:spcAft>
                <a:spcPts val="0"/>
              </a:spcAft>
              <a:buClr>
                <a:srgbClr val="171717"/>
              </a:buClr>
              <a:buSzPts val="1078"/>
              <a:buFont typeface="Arial"/>
              <a:buChar char="•"/>
            </a:pPr>
            <a:r>
              <a:rPr lang="en-US" sz="1078">
                <a:solidFill>
                  <a:srgbClr val="171717"/>
                </a:solidFill>
              </a:rPr>
              <a:t>Connect to Windows Azure directly through a virtual cross connection</a:t>
            </a:r>
            <a:endParaRPr/>
          </a:p>
          <a:p>
            <a:pPr indent="-168073" lvl="1" marL="341110" rtl="0" algn="l">
              <a:lnSpc>
                <a:spcPct val="90000"/>
              </a:lnSpc>
              <a:spcBef>
                <a:spcPts val="0"/>
              </a:spcBef>
              <a:spcAft>
                <a:spcPts val="0"/>
              </a:spcAft>
              <a:buClr>
                <a:srgbClr val="171717"/>
              </a:buClr>
              <a:buSzPts val="1176"/>
              <a:buFont typeface="Arial"/>
              <a:buChar char="•"/>
            </a:pPr>
            <a:r>
              <a:rPr b="1" lang="en-US" sz="1176">
                <a:solidFill>
                  <a:srgbClr val="171717"/>
                </a:solidFill>
              </a:rPr>
              <a:t>Higher flexibility</a:t>
            </a:r>
            <a:endParaRPr/>
          </a:p>
          <a:p>
            <a:pPr indent="-168073" lvl="1" marL="341110" rtl="0" algn="l">
              <a:lnSpc>
                <a:spcPct val="90000"/>
              </a:lnSpc>
              <a:spcBef>
                <a:spcPts val="0"/>
              </a:spcBef>
              <a:spcAft>
                <a:spcPts val="0"/>
              </a:spcAft>
              <a:buClr>
                <a:srgbClr val="171717"/>
              </a:buClr>
              <a:buSzPts val="1176"/>
              <a:buFont typeface="Arial"/>
              <a:buChar char="•"/>
            </a:pPr>
            <a:r>
              <a:rPr lang="en-US" sz="1176">
                <a:solidFill>
                  <a:srgbClr val="171717"/>
                </a:solidFill>
              </a:rPr>
              <a:t>Control over routing</a:t>
            </a:r>
            <a:endParaRPr/>
          </a:p>
          <a:p>
            <a:pPr indent="-168073" lvl="1" marL="341110" rtl="0" algn="l">
              <a:lnSpc>
                <a:spcPct val="90000"/>
              </a:lnSpc>
              <a:spcBef>
                <a:spcPts val="0"/>
              </a:spcBef>
              <a:spcAft>
                <a:spcPts val="0"/>
              </a:spcAft>
              <a:buClr>
                <a:srgbClr val="171717"/>
              </a:buClr>
              <a:buSzPts val="1176"/>
              <a:buFont typeface="Arial"/>
              <a:buChar char="•"/>
            </a:pPr>
            <a:r>
              <a:rPr lang="en-US" sz="1176">
                <a:solidFill>
                  <a:srgbClr val="171717"/>
                </a:solidFill>
              </a:rPr>
              <a:t>Place your hardware in the Exchange Provider’s datacenter</a:t>
            </a:r>
            <a:endParaRPr/>
          </a:p>
          <a:p>
            <a:pPr indent="-168073" lvl="1" marL="341110" rtl="0" algn="l">
              <a:lnSpc>
                <a:spcPct val="90000"/>
              </a:lnSpc>
              <a:spcBef>
                <a:spcPts val="0"/>
              </a:spcBef>
              <a:spcAft>
                <a:spcPts val="0"/>
              </a:spcAft>
              <a:buClr>
                <a:srgbClr val="171717"/>
              </a:buClr>
              <a:buSzPts val="1176"/>
              <a:buFont typeface="Arial"/>
              <a:buChar char="•"/>
            </a:pPr>
            <a:r>
              <a:rPr lang="en-US" sz="1176">
                <a:solidFill>
                  <a:srgbClr val="171717"/>
                </a:solidFill>
              </a:rPr>
              <a:t>Tiers and Pricing</a:t>
            </a:r>
            <a:endParaRPr/>
          </a:p>
          <a:p>
            <a:pPr indent="-168073" lvl="2" marL="512560" rtl="0" algn="l">
              <a:lnSpc>
                <a:spcPct val="90000"/>
              </a:lnSpc>
              <a:spcBef>
                <a:spcPts val="0"/>
              </a:spcBef>
              <a:spcAft>
                <a:spcPts val="0"/>
              </a:spcAft>
              <a:buClr>
                <a:srgbClr val="171717"/>
              </a:buClr>
              <a:buSzPts val="1176"/>
              <a:buFont typeface="Arial"/>
              <a:buChar char="•"/>
            </a:pPr>
            <a:r>
              <a:rPr lang="en-US" sz="1176">
                <a:solidFill>
                  <a:srgbClr val="171717"/>
                </a:solidFill>
              </a:rPr>
              <a:t>Throughput based tiers, data charges separate</a:t>
            </a:r>
            <a:endParaRPr/>
          </a:p>
          <a:p>
            <a:pPr indent="-168073" lvl="2" marL="512560" rtl="0" algn="l">
              <a:lnSpc>
                <a:spcPct val="90000"/>
              </a:lnSpc>
              <a:spcBef>
                <a:spcPts val="0"/>
              </a:spcBef>
              <a:spcAft>
                <a:spcPts val="0"/>
              </a:spcAft>
              <a:buClr>
                <a:srgbClr val="171717"/>
              </a:buClr>
              <a:buSzPts val="1176"/>
              <a:buFont typeface="Arial"/>
              <a:buChar char="•"/>
            </a:pPr>
            <a:r>
              <a:rPr lang="en-US" sz="1176">
                <a:solidFill>
                  <a:srgbClr val="171717"/>
                </a:solidFill>
              </a:rPr>
              <a:t>Upto 10 GBps</a:t>
            </a:r>
            <a:endParaRPr sz="1176">
              <a:solidFill>
                <a:srgbClr val="171717"/>
              </a:solidFill>
            </a:endParaRPr>
          </a:p>
          <a:p>
            <a:pPr indent="-93397" lvl="1" marL="341110" rtl="0" algn="l">
              <a:lnSpc>
                <a:spcPct val="90000"/>
              </a:lnSpc>
              <a:spcBef>
                <a:spcPts val="0"/>
              </a:spcBef>
              <a:spcAft>
                <a:spcPts val="0"/>
              </a:spcAft>
              <a:buClr>
                <a:schemeClr val="dk1"/>
              </a:buClr>
              <a:buSzPts val="1176"/>
              <a:buFont typeface="Arial"/>
              <a:buNone/>
            </a:pPr>
            <a:r>
              <a:t/>
            </a:r>
            <a:endParaRPr sz="1176">
              <a:solidFill>
                <a:srgbClr val="171717"/>
              </a:solidFill>
            </a:endParaRPr>
          </a:p>
          <a:p>
            <a:pPr indent="-104775" lvl="1" marL="344487" rtl="0" algn="l">
              <a:lnSpc>
                <a:spcPct val="114000"/>
              </a:lnSpc>
              <a:spcBef>
                <a:spcPts val="300"/>
              </a:spcBef>
              <a:spcAft>
                <a:spcPts val="0"/>
              </a:spcAft>
              <a:buClr>
                <a:schemeClr val="dk1"/>
              </a:buClr>
              <a:buSzPts val="1050"/>
              <a:buNone/>
            </a:pPr>
            <a:r>
              <a:t/>
            </a:r>
            <a:endParaRPr u="none"/>
          </a:p>
          <a:p>
            <a:pPr indent="-171450" lvl="0" marL="171450" rtl="0" algn="l">
              <a:lnSpc>
                <a:spcPct val="90000"/>
              </a:lnSpc>
              <a:spcBef>
                <a:spcPts val="600"/>
              </a:spcBef>
              <a:spcAft>
                <a:spcPts val="0"/>
              </a:spcAft>
              <a:buClr>
                <a:schemeClr val="dk1"/>
              </a:buClr>
              <a:buSzPts val="1160"/>
              <a:buChar char="•"/>
            </a:pPr>
            <a:r>
              <a:rPr lang="en-US" u="none"/>
              <a:t>Scenario 3 – Network service provider (WAN provider) see’s Azure as another site on your WAN network</a:t>
            </a:r>
            <a:br>
              <a:rPr lang="en-US" u="none"/>
            </a:br>
            <a:r>
              <a:rPr b="1" lang="en-US" sz="1050">
                <a:solidFill>
                  <a:srgbClr val="171717"/>
                </a:solidFill>
              </a:rPr>
              <a:t>Customer already getting managed WAN services (like MPLS VPN)</a:t>
            </a:r>
            <a:endParaRPr/>
          </a:p>
          <a:p>
            <a:pPr indent="-168071" lvl="0" marL="168071" rtl="0" algn="l">
              <a:lnSpc>
                <a:spcPct val="90000"/>
              </a:lnSpc>
              <a:spcBef>
                <a:spcPts val="0"/>
              </a:spcBef>
              <a:spcAft>
                <a:spcPts val="0"/>
              </a:spcAft>
              <a:buClr>
                <a:srgbClr val="171717"/>
              </a:buClr>
              <a:buSzPts val="1218"/>
              <a:buFont typeface="Arial"/>
              <a:buChar char="•"/>
            </a:pPr>
            <a:r>
              <a:rPr lang="en-US" sz="1050">
                <a:solidFill>
                  <a:srgbClr val="171717"/>
                </a:solidFill>
              </a:rPr>
              <a:t>Connect to Windows Azure through VPN provider</a:t>
            </a:r>
            <a:endParaRPr/>
          </a:p>
          <a:p>
            <a:pPr indent="-168071" lvl="0" marL="168071" rtl="0" algn="l">
              <a:lnSpc>
                <a:spcPct val="90000"/>
              </a:lnSpc>
              <a:spcBef>
                <a:spcPts val="0"/>
              </a:spcBef>
              <a:spcAft>
                <a:spcPts val="0"/>
              </a:spcAft>
              <a:buClr>
                <a:srgbClr val="171717"/>
              </a:buClr>
              <a:buSzPts val="1218"/>
              <a:buFont typeface="Arial"/>
              <a:buChar char="•"/>
            </a:pPr>
            <a:r>
              <a:rPr b="1" lang="en-US" sz="1050">
                <a:solidFill>
                  <a:srgbClr val="171717"/>
                </a:solidFill>
              </a:rPr>
              <a:t>Easy to onboard</a:t>
            </a:r>
            <a:endParaRPr sz="1050">
              <a:solidFill>
                <a:srgbClr val="171717"/>
              </a:solidFill>
            </a:endParaRPr>
          </a:p>
          <a:p>
            <a:pPr indent="-168071" lvl="0" marL="168071" rtl="0" algn="l">
              <a:lnSpc>
                <a:spcPct val="90000"/>
              </a:lnSpc>
              <a:spcBef>
                <a:spcPts val="0"/>
              </a:spcBef>
              <a:spcAft>
                <a:spcPts val="0"/>
              </a:spcAft>
              <a:buClr>
                <a:srgbClr val="171717"/>
              </a:buClr>
              <a:buSzPts val="1218"/>
              <a:buFont typeface="Arial"/>
              <a:buChar char="•"/>
            </a:pPr>
            <a:r>
              <a:rPr lang="en-US" sz="1050">
                <a:solidFill>
                  <a:srgbClr val="171717"/>
                </a:solidFill>
              </a:rPr>
              <a:t>Use your existing VPN to connect to Azure</a:t>
            </a:r>
            <a:endParaRPr/>
          </a:p>
          <a:p>
            <a:pPr indent="-168071" lvl="0" marL="168071" rtl="0" algn="l">
              <a:lnSpc>
                <a:spcPct val="90000"/>
              </a:lnSpc>
              <a:spcBef>
                <a:spcPts val="0"/>
              </a:spcBef>
              <a:spcAft>
                <a:spcPts val="0"/>
              </a:spcAft>
              <a:buClr>
                <a:srgbClr val="171717"/>
              </a:buClr>
              <a:buSzPts val="1218"/>
              <a:buFont typeface="Arial"/>
              <a:buChar char="•"/>
            </a:pPr>
            <a:r>
              <a:rPr lang="en-US" sz="1050">
                <a:solidFill>
                  <a:srgbClr val="171717"/>
                </a:solidFill>
              </a:rPr>
              <a:t>Access from any site</a:t>
            </a:r>
            <a:br>
              <a:rPr b="1" lang="en-US" sz="1050">
                <a:solidFill>
                  <a:srgbClr val="171717"/>
                </a:solidFill>
              </a:rPr>
            </a:br>
            <a:r>
              <a:rPr b="1" lang="en-US" sz="1050">
                <a:solidFill>
                  <a:srgbClr val="171717"/>
                </a:solidFill>
              </a:rPr>
              <a:t>Tiers and pricing</a:t>
            </a:r>
            <a:endParaRPr/>
          </a:p>
          <a:p>
            <a:pPr indent="-168073" lvl="1" marL="341110" rtl="0" algn="l">
              <a:lnSpc>
                <a:spcPct val="90000"/>
              </a:lnSpc>
              <a:spcBef>
                <a:spcPts val="0"/>
              </a:spcBef>
              <a:spcAft>
                <a:spcPts val="0"/>
              </a:spcAft>
              <a:buClr>
                <a:srgbClr val="171717"/>
              </a:buClr>
              <a:buSzPts val="1050"/>
              <a:buFont typeface="Arial"/>
              <a:buChar char="•"/>
            </a:pPr>
            <a:r>
              <a:rPr b="1" lang="en-US" sz="1050">
                <a:solidFill>
                  <a:srgbClr val="171717"/>
                </a:solidFill>
              </a:rPr>
              <a:t>Throughput based tiers (with unlimited data)</a:t>
            </a:r>
            <a:endParaRPr/>
          </a:p>
          <a:p>
            <a:pPr indent="-168073" lvl="1" marL="341110" rtl="0" algn="l">
              <a:lnSpc>
                <a:spcPct val="90000"/>
              </a:lnSpc>
              <a:spcBef>
                <a:spcPts val="0"/>
              </a:spcBef>
              <a:spcAft>
                <a:spcPts val="0"/>
              </a:spcAft>
              <a:buClr>
                <a:srgbClr val="171717"/>
              </a:buClr>
              <a:buSzPts val="1050"/>
              <a:buFont typeface="Arial"/>
              <a:buChar char="•"/>
            </a:pPr>
            <a:r>
              <a:rPr lang="en-US" sz="1050">
                <a:solidFill>
                  <a:srgbClr val="171717"/>
                </a:solidFill>
              </a:rPr>
              <a:t>Connection speeds of up to 1 GBps</a:t>
            </a:r>
            <a:endParaRPr sz="1050">
              <a:solidFill>
                <a:srgbClr val="171717"/>
              </a:solidFill>
            </a:endParaRPr>
          </a:p>
          <a:p>
            <a:pPr indent="-90728" lvl="0" marL="168071" rtl="0" algn="l">
              <a:lnSpc>
                <a:spcPct val="90000"/>
              </a:lnSpc>
              <a:spcBef>
                <a:spcPts val="0"/>
              </a:spcBef>
              <a:spcAft>
                <a:spcPts val="0"/>
              </a:spcAft>
              <a:buClr>
                <a:schemeClr val="dk1"/>
              </a:buClr>
              <a:buSzPts val="1218"/>
              <a:buFont typeface="Arial"/>
              <a:buNone/>
            </a:pPr>
            <a:r>
              <a:t/>
            </a:r>
            <a:endParaRPr b="1" sz="1050">
              <a:solidFill>
                <a:srgbClr val="171717"/>
              </a:solidFill>
            </a:endParaRPr>
          </a:p>
          <a:p>
            <a:pPr indent="-94107" lvl="0" marL="171450" rtl="0" algn="l">
              <a:lnSpc>
                <a:spcPct val="114000"/>
              </a:lnSpc>
              <a:spcBef>
                <a:spcPts val="300"/>
              </a:spcBef>
              <a:spcAft>
                <a:spcPts val="0"/>
              </a:spcAft>
              <a:buClr>
                <a:schemeClr val="dk1"/>
              </a:buClr>
              <a:buSzPts val="1218"/>
              <a:buNone/>
            </a:pPr>
            <a:r>
              <a:t/>
            </a:r>
            <a:endParaRPr u="none"/>
          </a:p>
          <a:p>
            <a:pPr indent="-171450" lvl="0" marL="171450" rtl="0" algn="l">
              <a:lnSpc>
                <a:spcPct val="114000"/>
              </a:lnSpc>
              <a:spcBef>
                <a:spcPts val="900"/>
              </a:spcBef>
              <a:spcAft>
                <a:spcPts val="0"/>
              </a:spcAft>
              <a:buClr>
                <a:schemeClr val="dk1"/>
              </a:buClr>
              <a:buSzPts val="1160"/>
              <a:buChar char="•"/>
            </a:pPr>
            <a:r>
              <a:rPr lang="en-US" u="sng"/>
              <a:t>Notes</a:t>
            </a:r>
            <a:r>
              <a:rPr lang="en-US"/>
              <a:t>: Need to find industry terms for this. </a:t>
            </a:r>
            <a:endParaRPr/>
          </a:p>
          <a:p>
            <a:pPr indent="-171450" lvl="0" marL="171450" rtl="0" algn="l">
              <a:lnSpc>
                <a:spcPct val="114000"/>
              </a:lnSpc>
              <a:spcBef>
                <a:spcPts val="900"/>
              </a:spcBef>
              <a:spcAft>
                <a:spcPts val="0"/>
              </a:spcAft>
              <a:buClr>
                <a:schemeClr val="dk1"/>
              </a:buClr>
              <a:buSzPts val="1160"/>
              <a:buChar char="•"/>
            </a:pPr>
            <a:r>
              <a:rPr lang="en-US"/>
              <a:t>“Private VPN” = frame relay, ATM, MPLS | MPLS is the king</a:t>
            </a:r>
            <a:endParaRPr/>
          </a:p>
        </p:txBody>
      </p:sp>
      <p:sp>
        <p:nvSpPr>
          <p:cNvPr id="2160" name="Google Shape;2160;p2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1" name="Google Shape;2161;p29:notes"/>
          <p:cNvSpPr txBox="1"/>
          <p:nvPr>
            <p:ph idx="11" type="ftr"/>
          </p:nvPr>
        </p:nvSpPr>
        <p:spPr>
          <a:xfrm>
            <a:off x="0" y="8686800"/>
            <a:ext cx="5920800" cy="35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2012 Microsoft Corporation. All rights reserved. Microsoft, Windows, and other product names are or may be registered trademarks and/or trademarks in the U.S. and/or other countries.</a:t>
            </a:r>
            <a:endParaRPr/>
          </a:p>
          <a:p>
            <a:pPr indent="0" lvl="0" marL="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2162" name="Google Shape;2162;p2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30-Sep-16</a:t>
            </a:r>
            <a:endParaRPr sz="1800">
              <a:solidFill>
                <a:srgbClr val="000000"/>
              </a:solidFill>
              <a:latin typeface="Calibri"/>
              <a:ea typeface="Calibri"/>
              <a:cs typeface="Calibri"/>
              <a:sym typeface="Calibri"/>
            </a:endParaRPr>
          </a:p>
        </p:txBody>
      </p:sp>
      <p:sp>
        <p:nvSpPr>
          <p:cNvPr id="2163" name="Google Shape;2163;p29: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p3:notes"/>
          <p:cNvSpPr/>
          <p:nvPr>
            <p:ph idx="2" type="sldImg"/>
          </p:nvPr>
        </p:nvSpPr>
        <p:spPr>
          <a:xfrm>
            <a:off x="381000" y="4826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6" name="Google Shape;1426;p3: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218"/>
              <a:buNone/>
            </a:pPr>
            <a:r>
              <a:t/>
            </a:r>
            <a:endParaRPr/>
          </a:p>
        </p:txBody>
      </p:sp>
      <p:sp>
        <p:nvSpPr>
          <p:cNvPr id="1427" name="Google Shape;1427;p3: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7" name="Shape 2227"/>
        <p:cNvGrpSpPr/>
        <p:nvPr/>
      </p:nvGrpSpPr>
      <p:grpSpPr>
        <a:xfrm>
          <a:off x="0" y="0"/>
          <a:ext cx="0" cy="0"/>
          <a:chOff x="0" y="0"/>
          <a:chExt cx="0" cy="0"/>
        </a:xfrm>
      </p:grpSpPr>
      <p:sp>
        <p:nvSpPr>
          <p:cNvPr id="2228" name="Google Shape;2228;p30: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9" name="Google Shape;2229;p30: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lang="en-US"/>
              <a:t>https://azure.microsoft.com/en-in/documentation/articles/expressroute-introduction/</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Each of the smaller clouds within the large cloud is used to represent subscriptions belonging to different departments within an organization. Each of the departments within the organization can use their own subscription for deploying their services but can share a single ExpressRoute dedicated circuit to connect back to the corporate network. A single department (in this example: IT) can own the ExpressRoute dedicated circuit. Connectivity and bandwidth charges for the dedicated circuit will be applied to the dedicated circuit owner. Other subscriptions within the organization can use the ExpressRoute circuit. </a:t>
            </a:r>
            <a:endParaRPr/>
          </a:p>
        </p:txBody>
      </p:sp>
      <p:sp>
        <p:nvSpPr>
          <p:cNvPr id="2230" name="Google Shape;2230;p30: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p31: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7" name="Google Shape;2237;p31: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160"/>
              <a:buChar char="•"/>
            </a:pPr>
            <a:r>
              <a:rPr lang="en-US"/>
              <a:t>For Azure ExpressRoute customers who require a large number of Border Gateway Protocol (BGP) routes, global connectivity, or more Azure Virtual Network (VNet) links per circuit, starting today we’re introducing the ExpressRoute Premium add-on package – a set of capabilities that no other public cloud provider offers. This add-on can be applied over the ExpressRoute Network Service Provider or Exchange Provider circuits, increasing the limit for public and private peering from 4,000 to 10,000 routes. In addition, the ExpressRoute Premium add-on provides global connectivity (for example, a VNet created in West Europe can be accessed through an ExpressRoute circuit provisioned in the West US region), while now allowing more than 10 VNet links per ExpressRoute circuit, with the exact limit depending on circuit bandwidth.</a:t>
            </a:r>
            <a:endParaRPr/>
          </a:p>
          <a:p>
            <a:pPr indent="-94107" lvl="0" marL="171450" rtl="0" algn="l">
              <a:lnSpc>
                <a:spcPct val="114000"/>
              </a:lnSpc>
              <a:spcBef>
                <a:spcPts val="900"/>
              </a:spcBef>
              <a:spcAft>
                <a:spcPts val="0"/>
              </a:spcAft>
              <a:buClr>
                <a:schemeClr val="dk1"/>
              </a:buClr>
              <a:buSzPts val="1218"/>
              <a:buNone/>
            </a:pPr>
            <a:r>
              <a:t/>
            </a:r>
            <a:endParaRPr/>
          </a:p>
          <a:p>
            <a:pPr indent="-94107" lvl="0" marL="171450" rtl="0" algn="l">
              <a:lnSpc>
                <a:spcPct val="114000"/>
              </a:lnSpc>
              <a:spcBef>
                <a:spcPts val="900"/>
              </a:spcBef>
              <a:spcAft>
                <a:spcPts val="0"/>
              </a:spcAft>
              <a:buClr>
                <a:schemeClr val="dk1"/>
              </a:buClr>
              <a:buSzPts val="1218"/>
              <a:buNone/>
            </a:pPr>
            <a:r>
              <a:t/>
            </a:r>
            <a:endParaRPr/>
          </a:p>
        </p:txBody>
      </p:sp>
      <p:sp>
        <p:nvSpPr>
          <p:cNvPr id="2238" name="Google Shape;2238;p31: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2" name="Shape 2242"/>
        <p:cNvGrpSpPr/>
        <p:nvPr/>
      </p:nvGrpSpPr>
      <p:grpSpPr>
        <a:xfrm>
          <a:off x="0" y="0"/>
          <a:ext cx="0" cy="0"/>
          <a:chOff x="0" y="0"/>
          <a:chExt cx="0" cy="0"/>
        </a:xfrm>
      </p:grpSpPr>
      <p:sp>
        <p:nvSpPr>
          <p:cNvPr id="2243" name="Google Shape;2243;p32: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4" name="Google Shape;2244;p32: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218"/>
              <a:buChar char="•"/>
            </a:pPr>
            <a:r>
              <a:rPr i="1" lang="en-US" sz="1050" u="sng">
                <a:solidFill>
                  <a:schemeClr val="dk1"/>
                </a:solidFill>
                <a:latin typeface="Quattrocento Sans"/>
                <a:ea typeface="Quattrocento Sans"/>
                <a:cs typeface="Quattrocento Sans"/>
                <a:sym typeface="Quattrocento Sans"/>
              </a:rPr>
              <a:t>New VPN Gateway Sizes</a:t>
            </a:r>
            <a:endParaRPr sz="1050">
              <a:solidFill>
                <a:schemeClr val="dk1"/>
              </a:solidFill>
              <a:latin typeface="Quattrocento Sans"/>
              <a:ea typeface="Quattrocento Sans"/>
              <a:cs typeface="Quattrocento Sans"/>
              <a:sym typeface="Quattrocento Sans"/>
            </a:endParaRPr>
          </a:p>
          <a:p>
            <a:pPr indent="-171450" lvl="0" marL="171450" rtl="0" algn="l">
              <a:lnSpc>
                <a:spcPct val="114000"/>
              </a:lnSpc>
              <a:spcBef>
                <a:spcPts val="900"/>
              </a:spcBef>
              <a:spcAft>
                <a:spcPts val="0"/>
              </a:spcAft>
              <a:buClr>
                <a:schemeClr val="dk1"/>
              </a:buClr>
              <a:buSzPts val="1218"/>
              <a:buChar char="•"/>
            </a:pPr>
            <a:r>
              <a:rPr lang="en-US" sz="1050">
                <a:solidFill>
                  <a:schemeClr val="dk1"/>
                </a:solidFill>
                <a:latin typeface="Quattrocento Sans"/>
                <a:ea typeface="Quattrocento Sans"/>
                <a:cs typeface="Quattrocento Sans"/>
                <a:sym typeface="Quattrocento Sans"/>
              </a:rPr>
              <a:t>To cater to the growing hybrid connectivity throughput needs and the number of cross premise sites, we are announcing the availability of a higher performance Azure VPN gateway. This will enable a faster ExpressRoute and Site-to-Site VPN gateways with more tunnels. </a:t>
            </a:r>
            <a:endParaRPr/>
          </a:p>
          <a:p>
            <a:pPr indent="-94107" lvl="0" marL="171450" rtl="0" algn="l">
              <a:lnSpc>
                <a:spcPct val="114000"/>
              </a:lnSpc>
              <a:spcBef>
                <a:spcPts val="900"/>
              </a:spcBef>
              <a:spcAft>
                <a:spcPts val="0"/>
              </a:spcAft>
              <a:buClr>
                <a:schemeClr val="dk1"/>
              </a:buClr>
              <a:buSzPts val="1218"/>
              <a:buNone/>
            </a:pPr>
            <a:r>
              <a:t/>
            </a:r>
            <a:endParaRPr sz="1050">
              <a:solidFill>
                <a:schemeClr val="dk1"/>
              </a:solidFill>
              <a:latin typeface="Quattrocento Sans"/>
              <a:ea typeface="Quattrocento Sans"/>
              <a:cs typeface="Quattrocento Sans"/>
              <a:sym typeface="Quattrocento Sans"/>
            </a:endParaRPr>
          </a:p>
          <a:p>
            <a:pPr indent="-171450" lvl="0" marL="171450" rtl="0" algn="l">
              <a:lnSpc>
                <a:spcPct val="114000"/>
              </a:lnSpc>
              <a:spcBef>
                <a:spcPts val="900"/>
              </a:spcBef>
              <a:spcAft>
                <a:spcPts val="0"/>
              </a:spcAft>
              <a:buClr>
                <a:schemeClr val="dk1"/>
              </a:buClr>
              <a:buSzPts val="1218"/>
              <a:buChar char="•"/>
            </a:pPr>
            <a:r>
              <a:rPr i="1" lang="en-US" sz="1050" u="sng">
                <a:solidFill>
                  <a:schemeClr val="dk1"/>
                </a:solidFill>
                <a:latin typeface="Quattrocento Sans"/>
                <a:ea typeface="Quattrocento Sans"/>
                <a:cs typeface="Quattrocento Sans"/>
                <a:sym typeface="Quattrocento Sans"/>
              </a:rPr>
              <a:t>Operations and audit logs for VNet Gateways and ExpressRoute</a:t>
            </a:r>
            <a:endParaRPr sz="1050">
              <a:solidFill>
                <a:schemeClr val="dk1"/>
              </a:solidFill>
              <a:latin typeface="Quattrocento Sans"/>
              <a:ea typeface="Quattrocento Sans"/>
              <a:cs typeface="Quattrocento Sans"/>
              <a:sym typeface="Quattrocento Sans"/>
            </a:endParaRPr>
          </a:p>
          <a:p>
            <a:pPr indent="-171450" lvl="0" marL="171450" rtl="0" algn="l">
              <a:lnSpc>
                <a:spcPct val="114000"/>
              </a:lnSpc>
              <a:spcBef>
                <a:spcPts val="900"/>
              </a:spcBef>
              <a:spcAft>
                <a:spcPts val="0"/>
              </a:spcAft>
              <a:buClr>
                <a:schemeClr val="dk1"/>
              </a:buClr>
              <a:buSzPts val="1218"/>
              <a:buChar char="•"/>
            </a:pPr>
            <a:r>
              <a:rPr lang="en-US" sz="1050">
                <a:solidFill>
                  <a:schemeClr val="dk1"/>
                </a:solidFill>
                <a:latin typeface="Quattrocento Sans"/>
                <a:ea typeface="Quattrocento Sans"/>
                <a:cs typeface="Quattrocento Sans"/>
                <a:sym typeface="Quattrocento Sans"/>
              </a:rPr>
              <a:t>You can now view operations logs for Virtual Network Gateways and ExpressRoute circuits. The </a:t>
            </a:r>
            <a:r>
              <a:rPr lang="en-US" sz="1050" u="sng">
                <a:solidFill>
                  <a:schemeClr val="hlink"/>
                </a:solidFill>
                <a:latin typeface="Quattrocento Sans"/>
                <a:ea typeface="Quattrocento Sans"/>
                <a:cs typeface="Quattrocento Sans"/>
                <a:sym typeface="Quattrocento Sans"/>
                <a:hlinkClick r:id="rId2"/>
              </a:rPr>
              <a:t>Azure portal</a:t>
            </a:r>
            <a:r>
              <a:rPr lang="en-US" sz="1050">
                <a:solidFill>
                  <a:schemeClr val="dk1"/>
                </a:solidFill>
                <a:latin typeface="Quattrocento Sans"/>
                <a:ea typeface="Quattrocento Sans"/>
                <a:cs typeface="Quattrocento Sans"/>
                <a:sym typeface="Quattrocento Sans"/>
              </a:rPr>
              <a:t> will now show operations logs and information on all API calls you make and important infrastructure changes made such as scheduled updates to gateways. </a:t>
            </a:r>
            <a:endParaRPr/>
          </a:p>
          <a:p>
            <a:pPr indent="-171450" lvl="0" marL="171450" rtl="0" algn="l">
              <a:lnSpc>
                <a:spcPct val="114000"/>
              </a:lnSpc>
              <a:spcBef>
                <a:spcPts val="900"/>
              </a:spcBef>
              <a:spcAft>
                <a:spcPts val="0"/>
              </a:spcAft>
              <a:buClr>
                <a:schemeClr val="dk1"/>
              </a:buClr>
              <a:buSzPts val="1218"/>
              <a:buChar char="•"/>
            </a:pPr>
            <a:r>
              <a:rPr lang="en-US" sz="1050">
                <a:solidFill>
                  <a:schemeClr val="dk1"/>
                </a:solidFill>
                <a:latin typeface="Quattrocento Sans"/>
                <a:ea typeface="Quattrocento Sans"/>
                <a:cs typeface="Quattrocento Sans"/>
                <a:sym typeface="Quattrocento Sans"/>
              </a:rPr>
              <a:t>https://azure.microsoft.com/en-in/documentation/articles/expressroute-howto-vnet-portal-classic/</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 </a:t>
            </a:r>
            <a:endParaRPr/>
          </a:p>
          <a:p>
            <a:pPr indent="-171450" lvl="0" marL="171450" rtl="0" algn="l">
              <a:lnSpc>
                <a:spcPct val="114000"/>
              </a:lnSpc>
              <a:spcBef>
                <a:spcPts val="900"/>
              </a:spcBef>
              <a:spcAft>
                <a:spcPts val="0"/>
              </a:spcAft>
              <a:buClr>
                <a:schemeClr val="dk1"/>
              </a:buClr>
              <a:buSzPts val="1218"/>
              <a:buChar char="•"/>
            </a:pPr>
            <a:r>
              <a:rPr i="1" lang="en-US" sz="1050" u="sng">
                <a:solidFill>
                  <a:schemeClr val="dk1"/>
                </a:solidFill>
                <a:latin typeface="Quattrocento Sans"/>
                <a:ea typeface="Quattrocento Sans"/>
                <a:cs typeface="Quattrocento Sans"/>
                <a:sym typeface="Quattrocento Sans"/>
              </a:rPr>
              <a:t>Advanced Virtual Network Gateway policies</a:t>
            </a:r>
            <a:endParaRPr sz="1050">
              <a:solidFill>
                <a:schemeClr val="dk1"/>
              </a:solidFill>
              <a:latin typeface="Quattrocento Sans"/>
              <a:ea typeface="Quattrocento Sans"/>
              <a:cs typeface="Quattrocento Sans"/>
              <a:sym typeface="Quattrocento Sans"/>
            </a:endParaRPr>
          </a:p>
          <a:p>
            <a:pPr indent="-171450" lvl="0" marL="171450" rtl="0" algn="l">
              <a:lnSpc>
                <a:spcPct val="114000"/>
              </a:lnSpc>
              <a:spcBef>
                <a:spcPts val="900"/>
              </a:spcBef>
              <a:spcAft>
                <a:spcPts val="0"/>
              </a:spcAft>
              <a:buClr>
                <a:schemeClr val="dk1"/>
              </a:buClr>
              <a:buSzPts val="1218"/>
              <a:buChar char="•"/>
            </a:pPr>
            <a:r>
              <a:rPr lang="en-US" sz="1050">
                <a:solidFill>
                  <a:schemeClr val="dk1"/>
                </a:solidFill>
                <a:latin typeface="Quattrocento Sans"/>
                <a:ea typeface="Quattrocento Sans"/>
                <a:cs typeface="Quattrocento Sans"/>
                <a:sym typeface="Quattrocento Sans"/>
              </a:rPr>
              <a:t>We now enable the ability for you to control encryption for the tunnel between Virtual Networks. You now have a choice between 3DES, AES128, AES256 and Null encryption, and you can also enable Perfect Forward Secrecy (PFS) for IPsec/IKE gateways. </a:t>
            </a:r>
            <a:endParaRPr/>
          </a:p>
          <a:p>
            <a:pPr indent="-94107" lvl="0" marL="171450" rtl="0" algn="l">
              <a:lnSpc>
                <a:spcPct val="114000"/>
              </a:lnSpc>
              <a:spcBef>
                <a:spcPts val="900"/>
              </a:spcBef>
              <a:spcAft>
                <a:spcPts val="0"/>
              </a:spcAft>
              <a:buClr>
                <a:schemeClr val="dk1"/>
              </a:buClr>
              <a:buSzPts val="1218"/>
              <a:buNone/>
            </a:pPr>
            <a:r>
              <a:t/>
            </a:r>
            <a:endParaRPr sz="1050">
              <a:solidFill>
                <a:schemeClr val="dk1"/>
              </a:solidFill>
              <a:latin typeface="Quattrocento Sans"/>
              <a:ea typeface="Quattrocento Sans"/>
              <a:cs typeface="Quattrocento Sans"/>
              <a:sym typeface="Quattrocento Sans"/>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PowerShell</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For an EXISTING gateway, you can “resize” it using:</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 </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Resize-AzureVNetGateway [-VNetName] &lt;string&gt; [-GatewaySKU] &lt;GatewaySKU&gt; {Default | HighPerformance}</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 </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So either use “Default” or “HighPerformance”.</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 </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If you create a NEW gateway:</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 </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New-AzureVNetGateway [-VNetName] &lt;string&gt; [[-GatewayType] &lt;GatewayType&gt; {StaticRouting | DynamicRouting}] [[-Gatewa</a:t>
            </a:r>
            <a:endParaRPr sz="1050">
              <a:solidFill>
                <a:schemeClr val="dk1"/>
              </a:solidFill>
              <a:latin typeface="Quattrocento Sans"/>
              <a:ea typeface="Quattrocento Sans"/>
              <a:cs typeface="Quattrocento Sans"/>
              <a:sym typeface="Quattrocento Sans"/>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ySKU] &lt;GatewaySKU&gt; {Default | HighPerformance}] </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 </a:t>
            </a:r>
            <a:endParaRPr/>
          </a:p>
          <a:p>
            <a:pPr indent="0" lvl="0" marL="0" rtl="0" algn="l">
              <a:lnSpc>
                <a:spcPct val="114000"/>
              </a:lnSpc>
              <a:spcBef>
                <a:spcPts val="900"/>
              </a:spcBef>
              <a:spcAft>
                <a:spcPts val="0"/>
              </a:spcAft>
              <a:buClr>
                <a:schemeClr val="dk1"/>
              </a:buClr>
              <a:buSzPts val="1218"/>
              <a:buNone/>
            </a:pPr>
            <a:r>
              <a:t/>
            </a:r>
            <a:endParaRPr sz="1050">
              <a:solidFill>
                <a:schemeClr val="dk1"/>
              </a:solidFill>
              <a:latin typeface="Quattrocento Sans"/>
              <a:ea typeface="Quattrocento Sans"/>
              <a:cs typeface="Quattrocento Sans"/>
              <a:sym typeface="Quattrocento Sans"/>
            </a:endParaRPr>
          </a:p>
        </p:txBody>
      </p:sp>
      <p:sp>
        <p:nvSpPr>
          <p:cNvPr id="2245" name="Google Shape;2245;p32: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p33:notes"/>
          <p:cNvSpPr/>
          <p:nvPr>
            <p:ph idx="2" type="sldImg"/>
          </p:nvPr>
        </p:nvSpPr>
        <p:spPr>
          <a:xfrm>
            <a:off x="409575" y="492125"/>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1" name="Google Shape;2251;p33: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276"/>
              <a:buNone/>
            </a:pPr>
            <a:r>
              <a:rPr lang="en-US" sz="1100"/>
              <a:t>http://azure.microsoft.com/blog/2015/05/05/new-networking-capabilities-for-a-consistent-connected-and-hybrid-cloud/</a:t>
            </a:r>
            <a:endParaRPr/>
          </a:p>
        </p:txBody>
      </p:sp>
      <p:sp>
        <p:nvSpPr>
          <p:cNvPr id="2252" name="Google Shape;2252;p33: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7" name="Shape 2257"/>
        <p:cNvGrpSpPr/>
        <p:nvPr/>
      </p:nvGrpSpPr>
      <p:grpSpPr>
        <a:xfrm>
          <a:off x="0" y="0"/>
          <a:ext cx="0" cy="0"/>
          <a:chOff x="0" y="0"/>
          <a:chExt cx="0" cy="0"/>
        </a:xfrm>
      </p:grpSpPr>
      <p:sp>
        <p:nvSpPr>
          <p:cNvPr id="2258" name="Google Shape;2258;p34: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9" name="Google Shape;2259;p34: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0" name="Google Shape;2260;p34: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p35: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Review and understand some Use Cases related to virtual networks.</a:t>
            </a:r>
            <a:endParaRPr/>
          </a:p>
        </p:txBody>
      </p:sp>
      <p:sp>
        <p:nvSpPr>
          <p:cNvPr id="2266" name="Google Shape;2266;p35: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7" name="Google Shape;2267;p35: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1" name="Shape 2271"/>
        <p:cNvGrpSpPr/>
        <p:nvPr/>
      </p:nvGrpSpPr>
      <p:grpSpPr>
        <a:xfrm>
          <a:off x="0" y="0"/>
          <a:ext cx="0" cy="0"/>
          <a:chOff x="0" y="0"/>
          <a:chExt cx="0" cy="0"/>
        </a:xfrm>
      </p:grpSpPr>
      <p:sp>
        <p:nvSpPr>
          <p:cNvPr id="2272" name="Google Shape;2272;p36: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sz="1100"/>
          </a:p>
          <a:p>
            <a:pPr indent="0" lvl="0" marL="0" rtl="0" algn="l">
              <a:lnSpc>
                <a:spcPct val="114000"/>
              </a:lnSpc>
              <a:spcBef>
                <a:spcPts val="900"/>
              </a:spcBef>
              <a:spcAft>
                <a:spcPts val="0"/>
              </a:spcAft>
              <a:buClr>
                <a:schemeClr val="dk1"/>
              </a:buClr>
              <a:buSzPts val="1160"/>
              <a:buNone/>
            </a:pPr>
            <a:r>
              <a:rPr lang="en-US"/>
              <a:t>Explain how customers can extend their Enterprise Networks into Microsoft Azure. Discuss:</a:t>
            </a:r>
            <a:endParaRPr sz="1100"/>
          </a:p>
          <a:p>
            <a:pPr indent="-171450" lvl="0" marL="171450" rtl="0" algn="l">
              <a:lnSpc>
                <a:spcPct val="114000"/>
              </a:lnSpc>
              <a:spcBef>
                <a:spcPts val="900"/>
              </a:spcBef>
              <a:spcAft>
                <a:spcPts val="0"/>
              </a:spcAft>
              <a:buClr>
                <a:schemeClr val="dk1"/>
              </a:buClr>
              <a:buSzPts val="1160"/>
              <a:buChar char="•"/>
            </a:pPr>
            <a:r>
              <a:rPr lang="en-US"/>
              <a:t>Networking on-ramp for migrating existing apps to Microsoft Azure</a:t>
            </a:r>
            <a:endParaRPr sz="1100"/>
          </a:p>
          <a:p>
            <a:pPr indent="-171450" lvl="0" marL="171450" rtl="0" algn="l">
              <a:lnSpc>
                <a:spcPct val="114000"/>
              </a:lnSpc>
              <a:spcBef>
                <a:spcPts val="900"/>
              </a:spcBef>
              <a:spcAft>
                <a:spcPts val="0"/>
              </a:spcAft>
              <a:buClr>
                <a:schemeClr val="dk1"/>
              </a:buClr>
              <a:buSzPts val="1160"/>
              <a:buChar char="•"/>
            </a:pPr>
            <a:r>
              <a:rPr lang="en-US"/>
              <a:t>Support for hybrid apps that span the cloud and on-premises</a:t>
            </a:r>
            <a:endParaRPr sz="1100"/>
          </a:p>
          <a:p>
            <a:pPr indent="0" lvl="0" marL="0" rtl="0" algn="l">
              <a:lnSpc>
                <a:spcPct val="114000"/>
              </a:lnSpc>
              <a:spcBef>
                <a:spcPts val="900"/>
              </a:spcBef>
              <a:spcAft>
                <a:spcPts val="0"/>
              </a:spcAft>
              <a:buClr>
                <a:schemeClr val="dk1"/>
              </a:buClr>
              <a:buSzPts val="1160"/>
              <a:buNone/>
            </a:pPr>
            <a:r>
              <a:rPr b="1" lang="en-US"/>
              <a:t>Notes</a:t>
            </a:r>
            <a:endParaRPr sz="1100"/>
          </a:p>
          <a:p>
            <a:pPr indent="-171450" lvl="0" marL="171450" rtl="0" algn="l">
              <a:lnSpc>
                <a:spcPct val="114000"/>
              </a:lnSpc>
              <a:spcBef>
                <a:spcPts val="900"/>
              </a:spcBef>
              <a:spcAft>
                <a:spcPts val="0"/>
              </a:spcAft>
              <a:buClr>
                <a:schemeClr val="dk1"/>
              </a:buClr>
              <a:buSzPts val="1160"/>
              <a:buChar char="•"/>
            </a:pPr>
            <a:r>
              <a:rPr b="1" lang="en-US"/>
              <a:t>Customer-managed private virtual networks within Microsoft Azure</a:t>
            </a:r>
            <a:endParaRPr sz="1100"/>
          </a:p>
          <a:p>
            <a:pPr indent="-171450" lvl="1" marL="344487" rtl="0" algn="l">
              <a:lnSpc>
                <a:spcPct val="114000"/>
              </a:lnSpc>
              <a:spcBef>
                <a:spcPts val="900"/>
              </a:spcBef>
              <a:spcAft>
                <a:spcPts val="0"/>
              </a:spcAft>
              <a:buClr>
                <a:schemeClr val="dk1"/>
              </a:buClr>
              <a:buSzPts val="1000"/>
              <a:buChar char="o"/>
            </a:pPr>
            <a:r>
              <a:rPr lang="en-US"/>
              <a:t>“Bring your own IPv4 addresses”</a:t>
            </a:r>
            <a:endParaRPr sz="1100"/>
          </a:p>
          <a:p>
            <a:pPr indent="-171450" lvl="1" marL="344487" rtl="0" algn="l">
              <a:lnSpc>
                <a:spcPct val="114000"/>
              </a:lnSpc>
              <a:spcBef>
                <a:spcPts val="900"/>
              </a:spcBef>
              <a:spcAft>
                <a:spcPts val="0"/>
              </a:spcAft>
              <a:buClr>
                <a:schemeClr val="dk1"/>
              </a:buClr>
              <a:buSzPts val="1000"/>
              <a:buChar char="o"/>
            </a:pPr>
            <a:r>
              <a:rPr lang="en-US"/>
              <a:t>Offers control over placement of Microsoft Azure Roles within the network</a:t>
            </a:r>
            <a:endParaRPr sz="1100"/>
          </a:p>
          <a:p>
            <a:pPr indent="-171450" lvl="1" marL="344487" rtl="0" algn="l">
              <a:lnSpc>
                <a:spcPct val="114000"/>
              </a:lnSpc>
              <a:spcBef>
                <a:spcPts val="900"/>
              </a:spcBef>
              <a:spcAft>
                <a:spcPts val="0"/>
              </a:spcAft>
              <a:buClr>
                <a:schemeClr val="dk1"/>
              </a:buClr>
              <a:buSzPts val="1000"/>
              <a:buChar char="o"/>
            </a:pPr>
            <a:r>
              <a:rPr lang="en-US"/>
              <a:t>Ensures stable IPv4 addresses for VMs</a:t>
            </a:r>
            <a:endParaRPr sz="1100"/>
          </a:p>
          <a:p>
            <a:pPr indent="-171450" lvl="0" marL="171450" rtl="0" algn="l">
              <a:lnSpc>
                <a:spcPct val="114000"/>
              </a:lnSpc>
              <a:spcBef>
                <a:spcPts val="900"/>
              </a:spcBef>
              <a:spcAft>
                <a:spcPts val="0"/>
              </a:spcAft>
              <a:buClr>
                <a:schemeClr val="dk1"/>
              </a:buClr>
              <a:buSzPts val="1160"/>
              <a:buChar char="•"/>
            </a:pPr>
            <a:r>
              <a:rPr b="1" lang="en-US"/>
              <a:t>Hosted VPN Gateway that enables site-to-site connectivity</a:t>
            </a:r>
            <a:endParaRPr sz="1100"/>
          </a:p>
          <a:p>
            <a:pPr indent="-171450" lvl="1" marL="344487" rtl="0" algn="l">
              <a:lnSpc>
                <a:spcPct val="114000"/>
              </a:lnSpc>
              <a:spcBef>
                <a:spcPts val="900"/>
              </a:spcBef>
              <a:spcAft>
                <a:spcPts val="0"/>
              </a:spcAft>
              <a:buClr>
                <a:schemeClr val="dk1"/>
              </a:buClr>
              <a:buSzPts val="1000"/>
              <a:buChar char="o"/>
            </a:pPr>
            <a:r>
              <a:rPr lang="en-US"/>
              <a:t>Automated provisioning and management</a:t>
            </a:r>
            <a:endParaRPr sz="1100"/>
          </a:p>
          <a:p>
            <a:pPr indent="-171450" lvl="1" marL="344487" rtl="0" algn="l">
              <a:lnSpc>
                <a:spcPct val="114000"/>
              </a:lnSpc>
              <a:spcBef>
                <a:spcPts val="900"/>
              </a:spcBef>
              <a:spcAft>
                <a:spcPts val="0"/>
              </a:spcAft>
              <a:buClr>
                <a:schemeClr val="dk1"/>
              </a:buClr>
              <a:buSzPts val="1000"/>
              <a:buChar char="o"/>
            </a:pPr>
            <a:r>
              <a:rPr lang="en-US"/>
              <a:t>Support existing on-premises VPN devices</a:t>
            </a:r>
            <a:endParaRPr sz="1100"/>
          </a:p>
          <a:p>
            <a:pPr indent="-171450" lvl="0" marL="171450" rtl="0" algn="l">
              <a:lnSpc>
                <a:spcPct val="114000"/>
              </a:lnSpc>
              <a:spcBef>
                <a:spcPts val="900"/>
              </a:spcBef>
              <a:spcAft>
                <a:spcPts val="0"/>
              </a:spcAft>
              <a:buClr>
                <a:schemeClr val="dk1"/>
              </a:buClr>
              <a:buSzPts val="1160"/>
              <a:buChar char="•"/>
            </a:pPr>
            <a:r>
              <a:rPr b="1" lang="en-US"/>
              <a:t>BYO on-premises DNS servers</a:t>
            </a:r>
            <a:endParaRPr sz="1100"/>
          </a:p>
          <a:p>
            <a:pPr indent="-171450" lvl="1" marL="344487" rtl="0" algn="l">
              <a:lnSpc>
                <a:spcPct val="114000"/>
              </a:lnSpc>
              <a:spcBef>
                <a:spcPts val="900"/>
              </a:spcBef>
              <a:spcAft>
                <a:spcPts val="0"/>
              </a:spcAft>
              <a:buClr>
                <a:schemeClr val="dk1"/>
              </a:buClr>
              <a:buSzPts val="1000"/>
              <a:buChar char="o"/>
            </a:pPr>
            <a:r>
              <a:rPr lang="en-US"/>
              <a:t>Allows you to use your on-premises DNS servers for name resolution</a:t>
            </a:r>
            <a:endParaRPr sz="1100"/>
          </a:p>
          <a:p>
            <a:pPr indent="-171450" lvl="1" marL="344487" rtl="0" algn="l">
              <a:lnSpc>
                <a:spcPct val="114000"/>
              </a:lnSpc>
              <a:spcBef>
                <a:spcPts val="900"/>
              </a:spcBef>
              <a:spcAft>
                <a:spcPts val="0"/>
              </a:spcAft>
              <a:buClr>
                <a:schemeClr val="dk1"/>
              </a:buClr>
              <a:buSzPts val="1000"/>
              <a:buChar char="o"/>
            </a:pPr>
            <a:r>
              <a:rPr lang="en-US"/>
              <a:t>Allows VMs running in Microsoft Azure to be joined to corporate domains running on-premises (use your on-premises Active Directory)</a:t>
            </a:r>
            <a:endParaRPr/>
          </a:p>
        </p:txBody>
      </p:sp>
      <p:sp>
        <p:nvSpPr>
          <p:cNvPr id="2273" name="Google Shape;2273;p36: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74" name="Google Shape;2274;p36: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p37: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rgbClr val="FF0000"/>
              </a:buClr>
              <a:buSzPts val="1160"/>
              <a:buNone/>
            </a:pPr>
            <a:r>
              <a:rPr b="1" lang="en-US">
                <a:solidFill>
                  <a:srgbClr val="FF0000"/>
                </a:solidFill>
              </a:rPr>
              <a:t>Slide Objective</a:t>
            </a:r>
            <a:endParaRPr sz="1100">
              <a:solidFill>
                <a:srgbClr val="FF0000"/>
              </a:solidFill>
            </a:endParaRPr>
          </a:p>
          <a:p>
            <a:pPr indent="0" lvl="0" marL="0" rtl="0" algn="l">
              <a:lnSpc>
                <a:spcPct val="114000"/>
              </a:lnSpc>
              <a:spcBef>
                <a:spcPts val="900"/>
              </a:spcBef>
              <a:spcAft>
                <a:spcPts val="0"/>
              </a:spcAft>
              <a:buClr>
                <a:srgbClr val="FF0000"/>
              </a:buClr>
              <a:buSzPts val="1160"/>
              <a:buNone/>
            </a:pPr>
            <a:r>
              <a:rPr lang="en-US">
                <a:solidFill>
                  <a:srgbClr val="FF0000"/>
                </a:solidFill>
              </a:rPr>
              <a:t>Explain how customers can extend their Enterprise Networks into Microsoft Azure. Discuss:</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Networking on-ramp for migrating existing apps to Microsoft Azure</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Support for hybrid apps that span the cloud and on-premises</a:t>
            </a:r>
            <a:endParaRPr sz="1100">
              <a:solidFill>
                <a:srgbClr val="FF0000"/>
              </a:solidFill>
            </a:endParaRPr>
          </a:p>
          <a:p>
            <a:pPr indent="0" lvl="0" marL="0" rtl="0" algn="l">
              <a:lnSpc>
                <a:spcPct val="114000"/>
              </a:lnSpc>
              <a:spcBef>
                <a:spcPts val="900"/>
              </a:spcBef>
              <a:spcAft>
                <a:spcPts val="0"/>
              </a:spcAft>
              <a:buClr>
                <a:srgbClr val="FF0000"/>
              </a:buClr>
              <a:buSzPts val="1160"/>
              <a:buNone/>
            </a:pPr>
            <a:r>
              <a:rPr b="1" lang="en-US">
                <a:solidFill>
                  <a:srgbClr val="FF0000"/>
                </a:solidFill>
              </a:rPr>
              <a:t>Notes</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b="1" lang="en-US">
                <a:solidFill>
                  <a:srgbClr val="FF0000"/>
                </a:solidFill>
              </a:rPr>
              <a:t>Customer-managed private virtual networks within Microsoft Azure</a:t>
            </a:r>
            <a:endParaRPr sz="1100">
              <a:solidFill>
                <a:srgbClr val="FF0000"/>
              </a:solidFill>
            </a:endParaRPr>
          </a:p>
          <a:p>
            <a:pPr indent="-171450" lvl="1" marL="344487" rtl="0" algn="l">
              <a:lnSpc>
                <a:spcPct val="114000"/>
              </a:lnSpc>
              <a:spcBef>
                <a:spcPts val="900"/>
              </a:spcBef>
              <a:spcAft>
                <a:spcPts val="0"/>
              </a:spcAft>
              <a:buClr>
                <a:srgbClr val="FF0000"/>
              </a:buClr>
              <a:buSzPts val="1000"/>
              <a:buChar char="o"/>
            </a:pPr>
            <a:r>
              <a:rPr lang="en-US">
                <a:solidFill>
                  <a:srgbClr val="FF0000"/>
                </a:solidFill>
              </a:rPr>
              <a:t>“Bring your own IPv4 addresses”</a:t>
            </a:r>
            <a:endParaRPr sz="1100">
              <a:solidFill>
                <a:srgbClr val="FF0000"/>
              </a:solidFill>
            </a:endParaRPr>
          </a:p>
          <a:p>
            <a:pPr indent="-171450" lvl="1" marL="344487" rtl="0" algn="l">
              <a:lnSpc>
                <a:spcPct val="114000"/>
              </a:lnSpc>
              <a:spcBef>
                <a:spcPts val="900"/>
              </a:spcBef>
              <a:spcAft>
                <a:spcPts val="0"/>
              </a:spcAft>
              <a:buClr>
                <a:srgbClr val="FF0000"/>
              </a:buClr>
              <a:buSzPts val="1000"/>
              <a:buChar char="o"/>
            </a:pPr>
            <a:r>
              <a:rPr lang="en-US">
                <a:solidFill>
                  <a:srgbClr val="FF0000"/>
                </a:solidFill>
              </a:rPr>
              <a:t>Offers control over placement of Microsoft Azure Roles within the network</a:t>
            </a:r>
            <a:endParaRPr sz="1100">
              <a:solidFill>
                <a:srgbClr val="FF0000"/>
              </a:solidFill>
            </a:endParaRPr>
          </a:p>
          <a:p>
            <a:pPr indent="-171450" lvl="1" marL="344487" rtl="0" algn="l">
              <a:lnSpc>
                <a:spcPct val="114000"/>
              </a:lnSpc>
              <a:spcBef>
                <a:spcPts val="900"/>
              </a:spcBef>
              <a:spcAft>
                <a:spcPts val="0"/>
              </a:spcAft>
              <a:buClr>
                <a:srgbClr val="FF0000"/>
              </a:buClr>
              <a:buSzPts val="1000"/>
              <a:buChar char="o"/>
            </a:pPr>
            <a:r>
              <a:rPr lang="en-US">
                <a:solidFill>
                  <a:srgbClr val="FF0000"/>
                </a:solidFill>
              </a:rPr>
              <a:t>Ensures stable IPv4 addresses for VMs</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b="1" lang="en-US">
                <a:solidFill>
                  <a:srgbClr val="FF0000"/>
                </a:solidFill>
              </a:rPr>
              <a:t>Hosted VPN Gateway that enables site-to-site connectivity</a:t>
            </a:r>
            <a:endParaRPr sz="1100">
              <a:solidFill>
                <a:srgbClr val="FF0000"/>
              </a:solidFill>
            </a:endParaRPr>
          </a:p>
          <a:p>
            <a:pPr indent="-171450" lvl="1" marL="344487" rtl="0" algn="l">
              <a:lnSpc>
                <a:spcPct val="114000"/>
              </a:lnSpc>
              <a:spcBef>
                <a:spcPts val="900"/>
              </a:spcBef>
              <a:spcAft>
                <a:spcPts val="0"/>
              </a:spcAft>
              <a:buClr>
                <a:srgbClr val="FF0000"/>
              </a:buClr>
              <a:buSzPts val="1000"/>
              <a:buChar char="o"/>
            </a:pPr>
            <a:r>
              <a:rPr lang="en-US">
                <a:solidFill>
                  <a:srgbClr val="FF0000"/>
                </a:solidFill>
              </a:rPr>
              <a:t>Automated provisioning and management</a:t>
            </a:r>
            <a:endParaRPr sz="1100">
              <a:solidFill>
                <a:srgbClr val="FF0000"/>
              </a:solidFill>
            </a:endParaRPr>
          </a:p>
          <a:p>
            <a:pPr indent="-171450" lvl="1" marL="344487" rtl="0" algn="l">
              <a:lnSpc>
                <a:spcPct val="114000"/>
              </a:lnSpc>
              <a:spcBef>
                <a:spcPts val="900"/>
              </a:spcBef>
              <a:spcAft>
                <a:spcPts val="0"/>
              </a:spcAft>
              <a:buClr>
                <a:srgbClr val="FF0000"/>
              </a:buClr>
              <a:buSzPts val="1000"/>
              <a:buChar char="o"/>
            </a:pPr>
            <a:r>
              <a:rPr lang="en-US">
                <a:solidFill>
                  <a:srgbClr val="FF0000"/>
                </a:solidFill>
              </a:rPr>
              <a:t>Support existing on-premises VPN devices</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b="1" lang="en-US">
                <a:solidFill>
                  <a:srgbClr val="FF0000"/>
                </a:solidFill>
              </a:rPr>
              <a:t>BYO on-premises DNS servers</a:t>
            </a:r>
            <a:endParaRPr sz="1100">
              <a:solidFill>
                <a:srgbClr val="FF0000"/>
              </a:solidFill>
            </a:endParaRPr>
          </a:p>
          <a:p>
            <a:pPr indent="-171450" lvl="1" marL="344487" rtl="0" algn="l">
              <a:lnSpc>
                <a:spcPct val="114000"/>
              </a:lnSpc>
              <a:spcBef>
                <a:spcPts val="900"/>
              </a:spcBef>
              <a:spcAft>
                <a:spcPts val="0"/>
              </a:spcAft>
              <a:buClr>
                <a:srgbClr val="FF0000"/>
              </a:buClr>
              <a:buSzPts val="1000"/>
              <a:buChar char="o"/>
            </a:pPr>
            <a:r>
              <a:rPr lang="en-US">
                <a:solidFill>
                  <a:srgbClr val="FF0000"/>
                </a:solidFill>
              </a:rPr>
              <a:t>Allows you to use your on-premises DNS servers for name resolution</a:t>
            </a:r>
            <a:endParaRPr sz="1100">
              <a:solidFill>
                <a:srgbClr val="FF0000"/>
              </a:solidFill>
            </a:endParaRPr>
          </a:p>
          <a:p>
            <a:pPr indent="-171450" lvl="1" marL="344487" rtl="0" algn="l">
              <a:lnSpc>
                <a:spcPct val="114000"/>
              </a:lnSpc>
              <a:spcBef>
                <a:spcPts val="900"/>
              </a:spcBef>
              <a:spcAft>
                <a:spcPts val="0"/>
              </a:spcAft>
              <a:buClr>
                <a:srgbClr val="FF0000"/>
              </a:buClr>
              <a:buSzPts val="1000"/>
              <a:buChar char="o"/>
            </a:pPr>
            <a:r>
              <a:rPr lang="en-US">
                <a:solidFill>
                  <a:srgbClr val="FF0000"/>
                </a:solidFill>
              </a:rPr>
              <a:t>Allows VMs running in Microsoft Azure to be joined to corporate domains running on-premises (use your on-premises Active Directory)</a:t>
            </a:r>
            <a:endParaRPr/>
          </a:p>
        </p:txBody>
      </p:sp>
      <p:sp>
        <p:nvSpPr>
          <p:cNvPr id="2350" name="Google Shape;2350;p37: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51" name="Google Shape;2351;p37: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2" name="Google Shape;2352;p37:notes"/>
          <p:cNvSpPr/>
          <p:nvPr/>
        </p:nvSpPr>
        <p:spPr>
          <a:xfrm>
            <a:off x="-2857500" y="4005943"/>
            <a:ext cx="3174900" cy="9387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09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The content on this slide is the same as that of the previous slide. Kindly delete if required.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3" name="Shape 2423"/>
        <p:cNvGrpSpPr/>
        <p:nvPr/>
      </p:nvGrpSpPr>
      <p:grpSpPr>
        <a:xfrm>
          <a:off x="0" y="0"/>
          <a:ext cx="0" cy="0"/>
          <a:chOff x="0" y="0"/>
          <a:chExt cx="0" cy="0"/>
        </a:xfrm>
      </p:grpSpPr>
      <p:sp>
        <p:nvSpPr>
          <p:cNvPr id="2424" name="Google Shape;2424;p38: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 Just have a general discussion of how SharePoint, when deployed via IaaS, requires a Windows domain. This windows domain is in Azure but uses a VPN for AD/DNS on-premises </a:t>
            </a:r>
            <a:endParaRPr/>
          </a:p>
        </p:txBody>
      </p:sp>
      <p:sp>
        <p:nvSpPr>
          <p:cNvPr id="2425" name="Google Shape;2425;p38: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26" name="Google Shape;2426;p38: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6" name="Shape 2486"/>
        <p:cNvGrpSpPr/>
        <p:nvPr/>
      </p:nvGrpSpPr>
      <p:grpSpPr>
        <a:xfrm>
          <a:off x="0" y="0"/>
          <a:ext cx="0" cy="0"/>
          <a:chOff x="0" y="0"/>
          <a:chExt cx="0" cy="0"/>
        </a:xfrm>
      </p:grpSpPr>
      <p:sp>
        <p:nvSpPr>
          <p:cNvPr id="2487" name="Google Shape;2487;p39: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Show how using a virtual network could allow multiple deployment types (IaaS and PaaS) to co-exist on the same network.</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218"/>
              <a:buNone/>
            </a:pPr>
            <a:r>
              <a:t/>
            </a:r>
            <a:endParaRPr/>
          </a:p>
        </p:txBody>
      </p:sp>
      <p:sp>
        <p:nvSpPr>
          <p:cNvPr id="2488" name="Google Shape;2488;p39: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9" name="Google Shape;2489;p39: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p4: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rgbClr val="FF0000"/>
              </a:buClr>
              <a:buSzPts val="1160"/>
              <a:buNone/>
            </a:pPr>
            <a:r>
              <a:rPr lang="en-US">
                <a:solidFill>
                  <a:srgbClr val="FF0000"/>
                </a:solidFill>
              </a:rPr>
              <a:t>After this lesson, you will be able to:</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Objective</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Objective</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Why should you learn this material?</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&lt;Insert a paragraph explaining why it is useful to learn this material.&gt;</a:t>
            </a:r>
            <a:endParaRPr/>
          </a:p>
          <a:p>
            <a:pPr indent="-94107" lvl="0" marL="171450" rtl="0" algn="l">
              <a:lnSpc>
                <a:spcPct val="114000"/>
              </a:lnSpc>
              <a:spcBef>
                <a:spcPts val="900"/>
              </a:spcBef>
              <a:spcAft>
                <a:spcPts val="0"/>
              </a:spcAft>
              <a:buClr>
                <a:schemeClr val="dk1"/>
              </a:buClr>
              <a:buSzPts val="1218"/>
              <a:buNone/>
            </a:pPr>
            <a:r>
              <a:t/>
            </a:r>
            <a:endParaRPr/>
          </a:p>
        </p:txBody>
      </p:sp>
      <p:sp>
        <p:nvSpPr>
          <p:cNvPr id="1433" name="Google Shape;1433;p4: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4" name="Google Shape;1434;p4: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5" name="Google Shape;1435;p4:notes"/>
          <p:cNvSpPr/>
          <p:nvPr/>
        </p:nvSpPr>
        <p:spPr>
          <a:xfrm>
            <a:off x="-3341914" y="4572000"/>
            <a:ext cx="3174900" cy="7695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Zain Ahmed:</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Thursday, October 03,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Please update the placeholder</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6" name="Shape 2526"/>
        <p:cNvGrpSpPr/>
        <p:nvPr/>
      </p:nvGrpSpPr>
      <p:grpSpPr>
        <a:xfrm>
          <a:off x="0" y="0"/>
          <a:ext cx="0" cy="0"/>
          <a:chOff x="0" y="0"/>
          <a:chExt cx="0" cy="0"/>
        </a:xfrm>
      </p:grpSpPr>
      <p:sp>
        <p:nvSpPr>
          <p:cNvPr id="2527" name="Google Shape;2527;p40: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8" name="Google Shape;2528;p40: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9" name="Google Shape;2529;p40: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3" name="Shape 2533"/>
        <p:cNvGrpSpPr/>
        <p:nvPr/>
      </p:nvGrpSpPr>
      <p:grpSpPr>
        <a:xfrm>
          <a:off x="0" y="0"/>
          <a:ext cx="0" cy="0"/>
          <a:chOff x="0" y="0"/>
          <a:chExt cx="0" cy="0"/>
        </a:xfrm>
      </p:grpSpPr>
      <p:sp>
        <p:nvSpPr>
          <p:cNvPr id="2534" name="Google Shape;2534;p41: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Explain the Load Balancer and health probes.  </a:t>
            </a:r>
            <a:endParaRPr/>
          </a:p>
          <a:p>
            <a:pPr indent="0" lvl="0" marL="0" rtl="0" algn="l">
              <a:lnSpc>
                <a:spcPct val="114000"/>
              </a:lnSpc>
              <a:spcBef>
                <a:spcPts val="900"/>
              </a:spcBef>
              <a:spcAft>
                <a:spcPts val="0"/>
              </a:spcAft>
              <a:buClr>
                <a:schemeClr val="dk1"/>
              </a:buClr>
              <a:buSzPts val="1160"/>
              <a:buNone/>
            </a:pPr>
            <a:r>
              <a:rPr b="1" lang="en-US"/>
              <a:t>Notes</a:t>
            </a:r>
            <a:endParaRPr/>
          </a:p>
          <a:p>
            <a:pPr indent="0" lvl="0" marL="0" marR="0" rtl="0" algn="l">
              <a:lnSpc>
                <a:spcPct val="100000"/>
              </a:lnSpc>
              <a:spcBef>
                <a:spcPts val="900"/>
              </a:spcBef>
              <a:spcAft>
                <a:spcPts val="0"/>
              </a:spcAft>
              <a:buClr>
                <a:srgbClr val="FF0000"/>
              </a:buClr>
              <a:buSzPts val="1000"/>
              <a:buFont typeface="Quattrocento Sans"/>
              <a:buNone/>
            </a:pPr>
            <a:r>
              <a:rPr lang="en-US">
                <a:solidFill>
                  <a:srgbClr val="FF0000"/>
                </a:solidFill>
              </a:rPr>
              <a:t>Required for load balancing VMs based on health</a:t>
            </a:r>
            <a:endParaRPr/>
          </a:p>
          <a:p>
            <a:pPr indent="-94107" lvl="0" marL="171450" rtl="0" algn="l">
              <a:lnSpc>
                <a:spcPct val="114000"/>
              </a:lnSpc>
              <a:spcBef>
                <a:spcPts val="3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If probes are not responded to, the instance will be taken out of load balancer rotation</a:t>
            </a:r>
            <a:endParaRPr/>
          </a:p>
          <a:p>
            <a:pPr indent="-171450" lvl="0" marL="171450" rtl="0" algn="l">
              <a:lnSpc>
                <a:spcPct val="114000"/>
              </a:lnSpc>
              <a:spcBef>
                <a:spcPts val="900"/>
              </a:spcBef>
              <a:spcAft>
                <a:spcPts val="0"/>
              </a:spcAft>
              <a:buClr>
                <a:schemeClr val="dk1"/>
              </a:buClr>
              <a:buSzPts val="1160"/>
              <a:buChar char="•"/>
            </a:pPr>
            <a:r>
              <a:rPr lang="en-US"/>
              <a:t>This is not desirable in some cases as it does not take the app’s health into account</a:t>
            </a:r>
            <a:endParaRPr/>
          </a:p>
          <a:p>
            <a:pPr indent="-171450" lvl="0" marL="171450" rtl="0" algn="l">
              <a:lnSpc>
                <a:spcPct val="114000"/>
              </a:lnSpc>
              <a:spcBef>
                <a:spcPts val="900"/>
              </a:spcBef>
              <a:spcAft>
                <a:spcPts val="0"/>
              </a:spcAft>
              <a:buClr>
                <a:schemeClr val="dk1"/>
              </a:buClr>
              <a:buSzPts val="1160"/>
              <a:buChar char="•"/>
            </a:pPr>
            <a:r>
              <a:rPr lang="en-US"/>
              <a:t>Custom probes offers the ability to probe an app directly for health. Custom probes are supported for TCP and HTTP</a:t>
            </a:r>
            <a:endParaRPr/>
          </a:p>
          <a:p>
            <a:pPr indent="0" lvl="0" marL="0" marR="0" rtl="0" algn="l">
              <a:lnSpc>
                <a:spcPct val="100000"/>
              </a:lnSpc>
              <a:spcBef>
                <a:spcPts val="915"/>
              </a:spcBef>
              <a:spcAft>
                <a:spcPts val="0"/>
              </a:spcAft>
              <a:buClr>
                <a:schemeClr val="dk1"/>
              </a:buClr>
              <a:buSzPts val="1050"/>
              <a:buFont typeface="Quattrocento Sans"/>
              <a:buNone/>
            </a:pPr>
            <a:r>
              <a:t/>
            </a:r>
            <a:endParaRPr/>
          </a:p>
          <a:p>
            <a:pPr indent="0" lvl="0" marL="0" marR="0" rtl="0" algn="l">
              <a:lnSpc>
                <a:spcPct val="100000"/>
              </a:lnSpc>
              <a:spcBef>
                <a:spcPts val="300"/>
              </a:spcBef>
              <a:spcAft>
                <a:spcPts val="0"/>
              </a:spcAft>
              <a:buClr>
                <a:schemeClr val="dk1"/>
              </a:buClr>
              <a:buSzPts val="1000"/>
              <a:buFont typeface="Quattrocento Sans"/>
              <a:buNone/>
            </a:pPr>
            <a:r>
              <a:rPr lang="en-US"/>
              <a:t>By using a custom health probe, you can keep the network load balancer from putting the machine into load balancer rotation until it is ready (by returning a non-200 http code)</a:t>
            </a:r>
            <a:endParaRPr/>
          </a:p>
          <a:p>
            <a:pPr indent="0" lvl="0" marL="0" marR="0" rtl="0" algn="l">
              <a:lnSpc>
                <a:spcPct val="100000"/>
              </a:lnSpc>
              <a:spcBef>
                <a:spcPts val="315"/>
              </a:spcBef>
              <a:spcAft>
                <a:spcPts val="0"/>
              </a:spcAft>
              <a:buClr>
                <a:schemeClr val="dk1"/>
              </a:buClr>
              <a:buSzPts val="1050"/>
              <a:buFont typeface="Quattrocento Sans"/>
              <a:buNone/>
            </a:pPr>
            <a:r>
              <a:t/>
            </a:r>
            <a:endParaRPr/>
          </a:p>
          <a:p>
            <a:pPr indent="0" lvl="0" marL="0" marR="0" rtl="0" algn="l">
              <a:lnSpc>
                <a:spcPct val="100000"/>
              </a:lnSpc>
              <a:spcBef>
                <a:spcPts val="300"/>
              </a:spcBef>
              <a:spcAft>
                <a:spcPts val="0"/>
              </a:spcAft>
              <a:buClr>
                <a:schemeClr val="dk1"/>
              </a:buClr>
              <a:buSzPts val="1000"/>
              <a:buFont typeface="Quattrocento Sans"/>
              <a:buNone/>
            </a:pPr>
            <a:r>
              <a:rPr lang="en-US"/>
              <a:t>For PaaS role instances running in a VM, we have a guest agent that performs many tasks, including responding to probes from the load balancer</a:t>
            </a:r>
            <a:endParaRPr/>
          </a:p>
          <a:p>
            <a:pPr indent="-94107" lvl="0" marL="171450" rtl="0" algn="l">
              <a:lnSpc>
                <a:spcPct val="114000"/>
              </a:lnSpc>
              <a:spcBef>
                <a:spcPts val="300"/>
              </a:spcBef>
              <a:spcAft>
                <a:spcPts val="0"/>
              </a:spcAft>
              <a:buClr>
                <a:schemeClr val="dk1"/>
              </a:buClr>
              <a:buSzPts val="1218"/>
              <a:buNone/>
            </a:pPr>
            <a:r>
              <a:t/>
            </a:r>
            <a:endParaRPr>
              <a:solidFill>
                <a:srgbClr val="FF0000"/>
              </a:solidFill>
            </a:endParaRPr>
          </a:p>
        </p:txBody>
      </p:sp>
      <p:sp>
        <p:nvSpPr>
          <p:cNvPr id="2535" name="Google Shape;2535;p41: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2536" name="Google Shape;2536;p41: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7" name="Google Shape;2537;p41:notes"/>
          <p:cNvSpPr/>
          <p:nvPr/>
        </p:nvSpPr>
        <p:spPr>
          <a:xfrm>
            <a:off x="-3073399" y="5661579"/>
            <a:ext cx="3174900" cy="12774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rgbClr val="000000"/>
                </a:solidFill>
                <a:latin typeface="Calibri"/>
                <a:ea typeface="Calibri"/>
                <a:cs typeface="Calibri"/>
                <a:sym typeface="Calibri"/>
              </a:rPr>
              <a:t>08 October 2013</a:t>
            </a:r>
            <a:br>
              <a:rPr i="1" lang="en-US" sz="1100">
                <a:solidFill>
                  <a:srgbClr val="000000"/>
                </a:solidFill>
                <a:latin typeface="Calibri"/>
                <a:ea typeface="Calibri"/>
                <a:cs typeface="Calibri"/>
                <a:sym typeface="Calibri"/>
              </a:rPr>
            </a:br>
            <a:br>
              <a:rPr i="1" lang="en-US" sz="1100">
                <a:solidFill>
                  <a:srgbClr val="000000"/>
                </a:solidFill>
                <a:latin typeface="Calibri"/>
                <a:ea typeface="Calibri"/>
                <a:cs typeface="Calibri"/>
                <a:sym typeface="Calibri"/>
              </a:rPr>
            </a:br>
            <a:r>
              <a:rPr lang="en-US" sz="1100">
                <a:solidFill>
                  <a:srgbClr val="000000"/>
                </a:solidFill>
                <a:latin typeface="Calibri"/>
                <a:ea typeface="Calibri"/>
                <a:cs typeface="Calibri"/>
                <a:sym typeface="Calibri"/>
              </a:rPr>
              <a:t>The context of the last bullet is not clear. Are default probes or custom probes required to load balance VMs based on health? The bullet needs to be rephrased for clarity.</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6" name="Shape 2556"/>
        <p:cNvGrpSpPr/>
        <p:nvPr/>
      </p:nvGrpSpPr>
      <p:grpSpPr>
        <a:xfrm>
          <a:off x="0" y="0"/>
          <a:ext cx="0" cy="0"/>
          <a:chOff x="0" y="0"/>
          <a:chExt cx="0" cy="0"/>
        </a:xfrm>
      </p:grpSpPr>
      <p:sp>
        <p:nvSpPr>
          <p:cNvPr id="2557" name="Google Shape;2557;p42: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Explain the default health probe.  </a:t>
            </a:r>
            <a:endParaRPr/>
          </a:p>
          <a:p>
            <a:pPr indent="0" lvl="0" marL="0" rtl="0" algn="l">
              <a:lnSpc>
                <a:spcPct val="114000"/>
              </a:lnSpc>
              <a:spcBef>
                <a:spcPts val="900"/>
              </a:spcBef>
              <a:spcAft>
                <a:spcPts val="0"/>
              </a:spcAft>
              <a:buClr>
                <a:schemeClr val="dk1"/>
              </a:buClr>
              <a:buSzPts val="1160"/>
              <a:buNone/>
            </a:pPr>
            <a:r>
              <a:rPr b="1" lang="en-US"/>
              <a:t>Notes</a:t>
            </a:r>
            <a:endParaRPr/>
          </a:p>
          <a:p>
            <a:pPr indent="-171450" lvl="0" marL="171450" rtl="0" algn="l">
              <a:lnSpc>
                <a:spcPct val="114000"/>
              </a:lnSpc>
              <a:spcBef>
                <a:spcPts val="900"/>
              </a:spcBef>
              <a:spcAft>
                <a:spcPts val="0"/>
              </a:spcAft>
              <a:buClr>
                <a:schemeClr val="dk1"/>
              </a:buClr>
              <a:buSzPts val="1160"/>
              <a:buChar char="•"/>
            </a:pPr>
            <a:r>
              <a:rPr lang="en-US"/>
              <a:t>PaaS role instances run in a VM. We have a guest agent that performs many tasks, including responding to probes from the load balancer</a:t>
            </a:r>
            <a:endParaRPr/>
          </a:p>
          <a:p>
            <a:pPr indent="-171450" lvl="0" marL="171450" rtl="0" algn="l">
              <a:lnSpc>
                <a:spcPct val="114000"/>
              </a:lnSpc>
              <a:spcBef>
                <a:spcPts val="900"/>
              </a:spcBef>
              <a:spcAft>
                <a:spcPts val="0"/>
              </a:spcAft>
              <a:buClr>
                <a:schemeClr val="dk1"/>
              </a:buClr>
              <a:buSzPts val="1160"/>
              <a:buChar char="•"/>
            </a:pPr>
            <a:r>
              <a:rPr lang="en-US"/>
              <a:t>If probes are not responded to, the instance will be taken out of load balancer rotation</a:t>
            </a:r>
            <a:endParaRPr/>
          </a:p>
          <a:p>
            <a:pPr indent="-171450" lvl="0" marL="171450" rtl="0" algn="l">
              <a:lnSpc>
                <a:spcPct val="114000"/>
              </a:lnSpc>
              <a:spcBef>
                <a:spcPts val="900"/>
              </a:spcBef>
              <a:spcAft>
                <a:spcPts val="0"/>
              </a:spcAft>
              <a:buClr>
                <a:schemeClr val="dk1"/>
              </a:buClr>
              <a:buSzPts val="1160"/>
              <a:buChar char="•"/>
            </a:pPr>
            <a:r>
              <a:rPr lang="en-US"/>
              <a:t>This is not desirable in some cases as it does not take the app’s health into account</a:t>
            </a:r>
            <a:endParaRPr/>
          </a:p>
          <a:p>
            <a:pPr indent="-171450" lvl="0" marL="171450" rtl="0" algn="l">
              <a:lnSpc>
                <a:spcPct val="114000"/>
              </a:lnSpc>
              <a:spcBef>
                <a:spcPts val="900"/>
              </a:spcBef>
              <a:spcAft>
                <a:spcPts val="0"/>
              </a:spcAft>
              <a:buClr>
                <a:schemeClr val="dk1"/>
              </a:buClr>
              <a:buSzPts val="1160"/>
              <a:buChar char="•"/>
            </a:pPr>
            <a:r>
              <a:rPr lang="en-US"/>
              <a:t>Custom probes offers the ability to probe an app directly for health. Custom probes are supported for TCP and HTTP</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Also required for load balancing VMs based on health</a:t>
            </a:r>
            <a:endParaRPr/>
          </a:p>
        </p:txBody>
      </p:sp>
      <p:sp>
        <p:nvSpPr>
          <p:cNvPr id="2558" name="Google Shape;2558;p42: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9" name="Google Shape;2559;p42: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0" name="Google Shape;2560;p42:notes"/>
          <p:cNvSpPr/>
          <p:nvPr/>
        </p:nvSpPr>
        <p:spPr>
          <a:xfrm>
            <a:off x="-3073399" y="5661579"/>
            <a:ext cx="3174900" cy="12774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08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The context of the last bullet is not clear. Are default probes or custom probes required to load balance VMs based on health? The bullet needs to be rephrased for clarity.</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2" name="Shape 2582"/>
        <p:cNvGrpSpPr/>
        <p:nvPr/>
      </p:nvGrpSpPr>
      <p:grpSpPr>
        <a:xfrm>
          <a:off x="0" y="0"/>
          <a:ext cx="0" cy="0"/>
          <a:chOff x="0" y="0"/>
          <a:chExt cx="0" cy="0"/>
        </a:xfrm>
      </p:grpSpPr>
      <p:sp>
        <p:nvSpPr>
          <p:cNvPr id="2583" name="Google Shape;2583;p43: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Explain that you can specify a custom health probe.</a:t>
            </a:r>
            <a:endParaRPr/>
          </a:p>
          <a:p>
            <a:pPr indent="0" lvl="0" marL="0" rtl="0" algn="l">
              <a:lnSpc>
                <a:spcPct val="114000"/>
              </a:lnSpc>
              <a:spcBef>
                <a:spcPts val="900"/>
              </a:spcBef>
              <a:spcAft>
                <a:spcPts val="0"/>
              </a:spcAft>
              <a:buClr>
                <a:schemeClr val="dk1"/>
              </a:buClr>
              <a:buSzPts val="1160"/>
              <a:buNone/>
            </a:pPr>
            <a:r>
              <a:rPr b="1" lang="en-US"/>
              <a:t>Notes</a:t>
            </a:r>
            <a:endParaRPr/>
          </a:p>
          <a:p>
            <a:pPr indent="0" lvl="0" marL="0" rtl="0" algn="l">
              <a:lnSpc>
                <a:spcPct val="114000"/>
              </a:lnSpc>
              <a:spcBef>
                <a:spcPts val="900"/>
              </a:spcBef>
              <a:spcAft>
                <a:spcPts val="0"/>
              </a:spcAft>
              <a:buClr>
                <a:schemeClr val="dk1"/>
              </a:buClr>
              <a:buSzPts val="1160"/>
              <a:buNone/>
            </a:pPr>
            <a:r>
              <a:rPr lang="en-US"/>
              <a:t>Currently, this is only possible through Windows PowerShell</a:t>
            </a:r>
            <a:endParaRPr/>
          </a:p>
          <a:p>
            <a:pPr indent="0" lvl="0" marL="0" rtl="0" algn="l">
              <a:lnSpc>
                <a:spcPct val="114000"/>
              </a:lnSpc>
              <a:spcBef>
                <a:spcPts val="900"/>
              </a:spcBef>
              <a:spcAft>
                <a:spcPts val="0"/>
              </a:spcAft>
              <a:buClr>
                <a:schemeClr val="dk1"/>
              </a:buClr>
              <a:buSzPts val="1160"/>
              <a:buNone/>
            </a:pPr>
            <a:r>
              <a:rPr lang="en-US"/>
              <a:t>By using a custom health probe, you can keep the network load balancer from putting the machine into load balancer rotation until it is ready (by returning a non-200 http code)</a:t>
            </a:r>
            <a:endParaRPr/>
          </a:p>
        </p:txBody>
      </p:sp>
      <p:sp>
        <p:nvSpPr>
          <p:cNvPr id="2584" name="Google Shape;2584;p43: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85" name="Google Shape;2585;p43: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7" name="Shape 2607"/>
        <p:cNvGrpSpPr/>
        <p:nvPr/>
      </p:nvGrpSpPr>
      <p:grpSpPr>
        <a:xfrm>
          <a:off x="0" y="0"/>
          <a:ext cx="0" cy="0"/>
          <a:chOff x="0" y="0"/>
          <a:chExt cx="0" cy="0"/>
        </a:xfrm>
      </p:grpSpPr>
      <p:sp>
        <p:nvSpPr>
          <p:cNvPr id="2608" name="Google Shape;2608;p44: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9" name="Google Shape;2609;p44: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lang="en-US"/>
              <a:t>All virtual networks created now are regional and do not require affinity groups.</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Azure Internal Load Balancer</a:t>
            </a:r>
            <a:endParaRPr/>
          </a:p>
          <a:p>
            <a:pPr indent="0" lvl="0" marL="0" rtl="0" algn="l">
              <a:lnSpc>
                <a:spcPct val="114000"/>
              </a:lnSpc>
              <a:spcBef>
                <a:spcPts val="900"/>
              </a:spcBef>
              <a:spcAft>
                <a:spcPts val="0"/>
              </a:spcAft>
              <a:buClr>
                <a:schemeClr val="dk1"/>
              </a:buClr>
              <a:buSzPts val="1160"/>
              <a:buNone/>
            </a:pPr>
            <a:r>
              <a:rPr lang="en-US"/>
              <a:t>https://azure.microsoft.com/en-us/documentation/articles/load-balancer-internal-overview/</a:t>
            </a:r>
            <a:endParaRPr/>
          </a:p>
          <a:p>
            <a:pPr indent="0" lvl="0" marL="0" rtl="0" algn="l">
              <a:lnSpc>
                <a:spcPct val="114000"/>
              </a:lnSpc>
              <a:spcBef>
                <a:spcPts val="900"/>
              </a:spcBef>
              <a:spcAft>
                <a:spcPts val="0"/>
              </a:spcAft>
              <a:buClr>
                <a:schemeClr val="dk1"/>
              </a:buClr>
              <a:buSzPts val="1218"/>
              <a:buNone/>
            </a:pPr>
            <a:r>
              <a:t/>
            </a:r>
            <a:endParaRPr/>
          </a:p>
          <a:p>
            <a:pPr indent="-94107" lvl="0" marL="171450" rtl="0" algn="l">
              <a:lnSpc>
                <a:spcPct val="114000"/>
              </a:lnSpc>
              <a:spcBef>
                <a:spcPts val="9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Configure an internal load balanced set</a:t>
            </a:r>
            <a:endParaRPr/>
          </a:p>
          <a:p>
            <a:pPr indent="-171450" lvl="0" marL="171450" rtl="0" algn="l">
              <a:lnSpc>
                <a:spcPct val="114000"/>
              </a:lnSpc>
              <a:spcBef>
                <a:spcPts val="900"/>
              </a:spcBef>
              <a:spcAft>
                <a:spcPts val="0"/>
              </a:spcAft>
              <a:buClr>
                <a:schemeClr val="dk1"/>
              </a:buClr>
              <a:buSzPts val="1160"/>
              <a:buChar char="•"/>
            </a:pPr>
            <a:r>
              <a:rPr lang="en-US"/>
              <a:t>https://azure.microsoft.com/en-in/documentation/articles/load-balancer-get-started-ilb-arm-ps/</a:t>
            </a:r>
            <a:endParaRPr/>
          </a:p>
        </p:txBody>
      </p:sp>
      <p:sp>
        <p:nvSpPr>
          <p:cNvPr id="2610" name="Google Shape;2610;p44: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4" name="Shape 2614"/>
        <p:cNvGrpSpPr/>
        <p:nvPr/>
      </p:nvGrpSpPr>
      <p:grpSpPr>
        <a:xfrm>
          <a:off x="0" y="0"/>
          <a:ext cx="0" cy="0"/>
          <a:chOff x="0" y="0"/>
          <a:chExt cx="0" cy="0"/>
        </a:xfrm>
      </p:grpSpPr>
      <p:sp>
        <p:nvSpPr>
          <p:cNvPr id="2615" name="Google Shape;2615;p45:notes"/>
          <p:cNvSpPr txBox="1"/>
          <p:nvPr>
            <p:ph idx="1" type="body"/>
          </p:nvPr>
        </p:nvSpPr>
        <p:spPr>
          <a:xfrm>
            <a:off x="384048" y="3913632"/>
            <a:ext cx="6099000" cy="4773300"/>
          </a:xfrm>
          <a:prstGeom prst="rect">
            <a:avLst/>
          </a:prstGeom>
        </p:spPr>
        <p:txBody>
          <a:bodyPr anchorCtr="0" anchor="t" bIns="45700" lIns="91425" spcFirstLastPara="1" rIns="91425" wrap="square" tIns="45700">
            <a:noAutofit/>
          </a:bodyPr>
          <a:lstStyle/>
          <a:p>
            <a:pPr indent="0" lvl="0" marL="0" rtl="0" algn="l">
              <a:spcBef>
                <a:spcPts val="300"/>
              </a:spcBef>
              <a:spcAft>
                <a:spcPts val="600"/>
              </a:spcAft>
              <a:buNone/>
            </a:pPr>
            <a:r>
              <a:t/>
            </a:r>
            <a:endParaRPr/>
          </a:p>
        </p:txBody>
      </p:sp>
      <p:sp>
        <p:nvSpPr>
          <p:cNvPr id="2616" name="Google Shape;2616;p45:notes"/>
          <p:cNvSpPr/>
          <p:nvPr>
            <p:ph idx="2" type="sldImg"/>
          </p:nvPr>
        </p:nvSpPr>
        <p:spPr>
          <a:xfrm>
            <a:off x="384048" y="484632"/>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1" name="Shape 2621"/>
        <p:cNvGrpSpPr/>
        <p:nvPr/>
      </p:nvGrpSpPr>
      <p:grpSpPr>
        <a:xfrm>
          <a:off x="0" y="0"/>
          <a:ext cx="0" cy="0"/>
          <a:chOff x="0" y="0"/>
          <a:chExt cx="0" cy="0"/>
        </a:xfrm>
      </p:grpSpPr>
      <p:sp>
        <p:nvSpPr>
          <p:cNvPr id="2622" name="Google Shape;2622;p46: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3" name="Google Shape;2623;p46: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lang="en-US"/>
              <a:t>This slide is used to discuss the combination of both the public IP addresses that Azure can provide to individual VMs + load balancing between them.</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http://azure.microsoft.com/blog/2014/10/22/instance-level-public-ip-address/</a:t>
            </a:r>
            <a:endParaRPr/>
          </a:p>
          <a:p>
            <a:pPr indent="0" lvl="0" marL="0" rtl="0" algn="l">
              <a:lnSpc>
                <a:spcPct val="114000"/>
              </a:lnSpc>
              <a:spcBef>
                <a:spcPts val="900"/>
              </a:spcBef>
              <a:spcAft>
                <a:spcPts val="0"/>
              </a:spcAft>
              <a:buClr>
                <a:schemeClr val="dk1"/>
              </a:buClr>
              <a:buSzPts val="1218"/>
              <a:buNone/>
            </a:pPr>
            <a:r>
              <a:t/>
            </a:r>
            <a:endParaRPr/>
          </a:p>
          <a:p>
            <a:pPr indent="-228600" lvl="0" marL="228600" rtl="0" algn="l">
              <a:lnSpc>
                <a:spcPct val="114000"/>
              </a:lnSpc>
              <a:spcBef>
                <a:spcPts val="900"/>
              </a:spcBef>
              <a:spcAft>
                <a:spcPts val="0"/>
              </a:spcAft>
              <a:buClr>
                <a:schemeClr val="dk1"/>
              </a:buClr>
              <a:buSzPts val="1160"/>
              <a:buAutoNum type="arabicPeriod"/>
            </a:pPr>
            <a:r>
              <a:rPr lang="en-US"/>
              <a:t>You can now have Azure provide public IP addresses to individual VMs, maybe so you can use the machine as an FTP server</a:t>
            </a:r>
            <a:endParaRPr/>
          </a:p>
          <a:p>
            <a:pPr indent="0" lvl="0" marL="0" rtl="0" algn="l">
              <a:lnSpc>
                <a:spcPct val="114000"/>
              </a:lnSpc>
              <a:spcBef>
                <a:spcPts val="900"/>
              </a:spcBef>
              <a:spcAft>
                <a:spcPts val="0"/>
              </a:spcAft>
              <a:buClr>
                <a:schemeClr val="dk1"/>
              </a:buClr>
              <a:buSzPts val="1160"/>
              <a:buNone/>
            </a:pPr>
            <a:r>
              <a:rPr lang="en-US"/>
              <a:t>An instance level public IP is not load balanced</a:t>
            </a:r>
            <a:endParaRPr/>
          </a:p>
          <a:p>
            <a:pPr indent="0" lvl="0" marL="0" rtl="0" algn="l">
              <a:lnSpc>
                <a:spcPct val="114000"/>
              </a:lnSpc>
              <a:spcBef>
                <a:spcPts val="900"/>
              </a:spcBef>
              <a:spcAft>
                <a:spcPts val="0"/>
              </a:spcAft>
              <a:buClr>
                <a:schemeClr val="dk1"/>
              </a:buClr>
              <a:buSzPts val="1218"/>
              <a:buNone/>
            </a:pPr>
            <a:r>
              <a:t/>
            </a:r>
            <a:endParaRPr/>
          </a:p>
          <a:p>
            <a:pPr indent="-228600" lvl="0" marL="228600" rtl="0" algn="l">
              <a:lnSpc>
                <a:spcPct val="114000"/>
              </a:lnSpc>
              <a:spcBef>
                <a:spcPts val="900"/>
              </a:spcBef>
              <a:spcAft>
                <a:spcPts val="0"/>
              </a:spcAft>
              <a:buClr>
                <a:schemeClr val="dk1"/>
              </a:buClr>
              <a:buSzPts val="1160"/>
              <a:buAutoNum type="arabicPeriod"/>
            </a:pPr>
            <a:r>
              <a:rPr lang="en-US"/>
              <a:t>The entire port range is accessible by default. Typically, to be able to send traffic to an Azure VM from an external source, the destination port must be declared as an Endpoint in the VM, but with Instance-Level Public IPs this restriction is removed. An external source can send traffic to any port on the Instance-Level Public IP Address as long the firewall in the VM allows it. This is particularly useful when the VM needs to receive traffic on dynamic ports, a good use case being FTP servers implementing passive mode</a:t>
            </a:r>
            <a:endParaRPr/>
          </a:p>
          <a:p>
            <a:pPr indent="-151257" lvl="0" marL="228600" rtl="0" algn="l">
              <a:lnSpc>
                <a:spcPct val="114000"/>
              </a:lnSpc>
              <a:spcBef>
                <a:spcPts val="900"/>
              </a:spcBef>
              <a:spcAft>
                <a:spcPts val="0"/>
              </a:spcAft>
              <a:buClr>
                <a:schemeClr val="dk1"/>
              </a:buClr>
              <a:buSzPts val="1218"/>
              <a:buNone/>
            </a:pPr>
            <a:r>
              <a:t/>
            </a:r>
            <a:endParaRPr/>
          </a:p>
        </p:txBody>
      </p:sp>
      <p:sp>
        <p:nvSpPr>
          <p:cNvPr id="2624" name="Google Shape;2624;p46: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1" name="Shape 2681"/>
        <p:cNvGrpSpPr/>
        <p:nvPr/>
      </p:nvGrpSpPr>
      <p:grpSpPr>
        <a:xfrm>
          <a:off x="0" y="0"/>
          <a:ext cx="0" cy="0"/>
          <a:chOff x="0" y="0"/>
          <a:chExt cx="0" cy="0"/>
        </a:xfrm>
      </p:grpSpPr>
      <p:sp>
        <p:nvSpPr>
          <p:cNvPr id="2682" name="Google Shape;2682;p47: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3" name="Google Shape;2683;p47: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160"/>
              <a:buChar char="•"/>
            </a:pPr>
            <a:r>
              <a:rPr lang="en-US"/>
              <a:t>As of 7/31/15 we now have Azure DNS (Preview) that can be offered to customers as a DNS service http://azure.microsoft.com/en-us/updates/preview-azure-dns/</a:t>
            </a:r>
            <a:endParaRPr/>
          </a:p>
          <a:p>
            <a:pPr indent="-94107" lvl="0" marL="171450" rtl="0" algn="l">
              <a:lnSpc>
                <a:spcPct val="114000"/>
              </a:lnSpc>
              <a:spcBef>
                <a:spcPts val="9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Azure Domain Name System (DNS) allows you to host your domains with your Azure apps. By hosting your domains in Azure, you can manage your DNS records by using your existing Azure subscription. The global Microsoft network of servers has the reach, scale, and redundancy needed to ensure ultra-fast DNS responses and ultra-high availability for your domains.</a:t>
            </a:r>
            <a:endParaRPr/>
          </a:p>
          <a:p>
            <a:pPr indent="-94107" lvl="0" marL="171450" rtl="0" algn="l">
              <a:lnSpc>
                <a:spcPct val="114000"/>
              </a:lnSpc>
              <a:spcBef>
                <a:spcPts val="9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Traffic Manager has been around for a while. It is a DNS service, no traffic flows through it</a:t>
            </a:r>
            <a:endParaRPr/>
          </a:p>
        </p:txBody>
      </p:sp>
      <p:sp>
        <p:nvSpPr>
          <p:cNvPr id="2684" name="Google Shape;2684;p47: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3" name="Shape 2703"/>
        <p:cNvGrpSpPr/>
        <p:nvPr/>
      </p:nvGrpSpPr>
      <p:grpSpPr>
        <a:xfrm>
          <a:off x="0" y="0"/>
          <a:ext cx="0" cy="0"/>
          <a:chOff x="0" y="0"/>
          <a:chExt cx="0" cy="0"/>
        </a:xfrm>
      </p:grpSpPr>
      <p:sp>
        <p:nvSpPr>
          <p:cNvPr id="2704" name="Google Shape;2704;p48: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5" name="Google Shape;2705;p48: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160"/>
              <a:buChar char="•"/>
            </a:pPr>
            <a:r>
              <a:rPr lang="en-US"/>
              <a:t>Microsoft Azure Traffic Manager allows you to control the distribution of user traffic to your specified endpoints, which can include Azure websites, and other endpoints. Traffic Manager works by applying an intelligent policy engine to Domain Name System (DNS) queries for the domain names of your Internet resources. Your Azure websites can be running in different datacenters across the world.</a:t>
            </a:r>
            <a:endParaRPr/>
          </a:p>
          <a:p>
            <a:pPr indent="-94107" lvl="0" marL="171450" rtl="0" algn="l">
              <a:lnSpc>
                <a:spcPct val="114000"/>
              </a:lnSpc>
              <a:spcBef>
                <a:spcPts val="9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There are three load balancing methods available in Traffic Manager. Each Traffic Manager profile can use only one load balancing method at a time, although you can select a different load balancing method for your profile at any time.</a:t>
            </a:r>
            <a:endParaRPr/>
          </a:p>
          <a:p>
            <a:pPr indent="-94107" lvl="0" marL="171450" rtl="0" algn="l">
              <a:lnSpc>
                <a:spcPct val="114000"/>
              </a:lnSpc>
              <a:spcBef>
                <a:spcPts val="9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It’s important to note that all load balancing methods include endpoint monitoring. After you configure your Traffic Manager profile to specify the load balancing method that best fits your requirements, configure your monitoring settings. When monitoring is correctly configured, Traffic Manager will monitor the state of your endpoints, consisting of websites, and won’t send traffic to endpoints it thinks are unavailable. For information about Traffic Manager monitoring, see About Traffic Manager Monitoring. For information about configuring your monitoring settings, see Configure Traffic Manager Monitoring.</a:t>
            </a:r>
            <a:endParaRPr/>
          </a:p>
          <a:p>
            <a:pPr indent="-94107" lvl="0" marL="171450" rtl="0" algn="l">
              <a:lnSpc>
                <a:spcPct val="114000"/>
              </a:lnSpc>
              <a:spcBef>
                <a:spcPts val="9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The three Traffic Manager load balancing methods are:</a:t>
            </a:r>
            <a:endParaRPr/>
          </a:p>
          <a:p>
            <a:pPr indent="-171450" lvl="0" marL="171450" rtl="0" algn="l">
              <a:lnSpc>
                <a:spcPct val="114000"/>
              </a:lnSpc>
              <a:spcBef>
                <a:spcPts val="900"/>
              </a:spcBef>
              <a:spcAft>
                <a:spcPts val="0"/>
              </a:spcAft>
              <a:buClr>
                <a:schemeClr val="dk1"/>
              </a:buClr>
              <a:buSzPts val="1160"/>
              <a:buFont typeface="Arial"/>
              <a:buChar char="•"/>
            </a:pPr>
            <a:r>
              <a:rPr lang="en-US"/>
              <a:t>Failover: Select Failover when you have endpoints in the same or different Azure datacenters (known as regions in the Management Portal) and want to use a primary endpoint for all traffic, but provide backups in case the primary or the backup endpoints are unavailable. For more information, see Failover load balancing method.</a:t>
            </a:r>
            <a:endParaRPr/>
          </a:p>
          <a:p>
            <a:pPr indent="-171450" lvl="0" marL="171450" rtl="0" algn="l">
              <a:lnSpc>
                <a:spcPct val="114000"/>
              </a:lnSpc>
              <a:spcBef>
                <a:spcPts val="900"/>
              </a:spcBef>
              <a:spcAft>
                <a:spcPts val="0"/>
              </a:spcAft>
              <a:buClr>
                <a:schemeClr val="dk1"/>
              </a:buClr>
              <a:buSzPts val="1160"/>
              <a:buFont typeface="Arial"/>
              <a:buChar char="•"/>
            </a:pPr>
            <a:r>
              <a:rPr lang="en-US"/>
              <a:t>Round Robin: Select Round Robin when you want to distribute load across a set of endpoints in the same datacenter or across different datacenters. For more information, see Round Robin load balancing method.</a:t>
            </a:r>
            <a:endParaRPr/>
          </a:p>
          <a:p>
            <a:pPr indent="-171450" lvl="0" marL="171450" rtl="0" algn="l">
              <a:lnSpc>
                <a:spcPct val="114000"/>
              </a:lnSpc>
              <a:spcBef>
                <a:spcPts val="900"/>
              </a:spcBef>
              <a:spcAft>
                <a:spcPts val="0"/>
              </a:spcAft>
              <a:buClr>
                <a:schemeClr val="dk1"/>
              </a:buClr>
              <a:buSzPts val="1160"/>
              <a:buFont typeface="Arial"/>
              <a:buChar char="•"/>
            </a:pPr>
            <a:r>
              <a:rPr lang="en-US"/>
              <a:t>Performance: Select Performance when you have endpoints in different geographic locations and you want requesting clients to use the "closest" endpoint in terms of the lowest latency. For more information, see Performance load balancing method.</a:t>
            </a:r>
            <a:endParaRPr/>
          </a:p>
          <a:p>
            <a:pPr indent="-94107" lvl="0" marL="171450" rtl="0" algn="l">
              <a:lnSpc>
                <a:spcPct val="114000"/>
              </a:lnSpc>
              <a:spcBef>
                <a:spcPts val="9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Note that Azure Websites already provides failover and round-robin load balancing functionality for websites within a datacenter, regardless of the website mode. Traffic Manager allows you to specify failover and round-robin load balancing for websites in different datacenters.</a:t>
            </a:r>
            <a:endParaRPr/>
          </a:p>
          <a:p>
            <a:pPr indent="-94107" lvl="0" marL="171450" rtl="0" algn="l">
              <a:lnSpc>
                <a:spcPct val="114000"/>
              </a:lnSpc>
              <a:spcBef>
                <a:spcPts val="9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b="1" lang="en-US"/>
              <a:t>Note: </a:t>
            </a:r>
            <a:r>
              <a:rPr lang="en-US"/>
              <a:t>The DNS Time-to-Live (TTL) informs DNS clients and resolvers on DNS servers how long to cache the resolved names. Clients will continue to use a given endpoint when resolving its domain name until the local DNS cache entry for the name expires. </a:t>
            </a:r>
            <a:endParaRPr/>
          </a:p>
          <a:p>
            <a:pPr indent="-94107" lvl="0" marL="171450" rtl="0" algn="l">
              <a:lnSpc>
                <a:spcPct val="114000"/>
              </a:lnSpc>
              <a:spcBef>
                <a:spcPts val="900"/>
              </a:spcBef>
              <a:spcAft>
                <a:spcPts val="0"/>
              </a:spcAft>
              <a:buClr>
                <a:schemeClr val="dk1"/>
              </a:buClr>
              <a:buSzPts val="1218"/>
              <a:buNone/>
            </a:pPr>
            <a:r>
              <a:t/>
            </a:r>
            <a:endParaRPr/>
          </a:p>
          <a:p>
            <a:pPr indent="-94107" lvl="0" marL="171450" rtl="0" algn="l">
              <a:lnSpc>
                <a:spcPct val="114000"/>
              </a:lnSpc>
              <a:spcBef>
                <a:spcPts val="900"/>
              </a:spcBef>
              <a:spcAft>
                <a:spcPts val="0"/>
              </a:spcAft>
              <a:buClr>
                <a:schemeClr val="dk1"/>
              </a:buClr>
              <a:buSzPts val="1218"/>
              <a:buNone/>
            </a:pPr>
            <a:r>
              <a:t/>
            </a:r>
            <a:endParaRPr/>
          </a:p>
        </p:txBody>
      </p:sp>
      <p:sp>
        <p:nvSpPr>
          <p:cNvPr id="2706" name="Google Shape;2706;p48: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6" name="Shape 3936"/>
        <p:cNvGrpSpPr/>
        <p:nvPr/>
      </p:nvGrpSpPr>
      <p:grpSpPr>
        <a:xfrm>
          <a:off x="0" y="0"/>
          <a:ext cx="0" cy="0"/>
          <a:chOff x="0" y="0"/>
          <a:chExt cx="0" cy="0"/>
        </a:xfrm>
      </p:grpSpPr>
      <p:sp>
        <p:nvSpPr>
          <p:cNvPr id="3937" name="Google Shape;3937;p49: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38" name="Google Shape;3938;p49: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9" name="Google Shape;3939;p49: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p5: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Provide an overview of Microsoft Azure Virtual Network</a:t>
            </a:r>
            <a:endParaRPr/>
          </a:p>
          <a:p>
            <a:pPr indent="0" lvl="0" marL="0" rtl="0" algn="l">
              <a:lnSpc>
                <a:spcPct val="114000"/>
              </a:lnSpc>
              <a:spcBef>
                <a:spcPts val="900"/>
              </a:spcBef>
              <a:spcAft>
                <a:spcPts val="0"/>
              </a:spcAft>
              <a:buClr>
                <a:schemeClr val="dk1"/>
              </a:buClr>
              <a:buSzPts val="1160"/>
              <a:buNone/>
            </a:pPr>
            <a:r>
              <a:rPr b="1" lang="en-US"/>
              <a:t>Notes</a:t>
            </a:r>
            <a:endParaRPr/>
          </a:p>
          <a:p>
            <a:pPr indent="-171450" lvl="0" marL="171450" rtl="0" algn="l">
              <a:lnSpc>
                <a:spcPct val="114000"/>
              </a:lnSpc>
              <a:spcBef>
                <a:spcPts val="900"/>
              </a:spcBef>
              <a:spcAft>
                <a:spcPts val="0"/>
              </a:spcAft>
              <a:buClr>
                <a:schemeClr val="dk1"/>
              </a:buClr>
              <a:buSzPts val="1160"/>
              <a:buChar char="•"/>
            </a:pPr>
            <a:r>
              <a:rPr lang="en-US"/>
              <a:t>Microsoft Azure Virtual Network is our solution to providing:</a:t>
            </a:r>
            <a:endParaRPr/>
          </a:p>
          <a:p>
            <a:pPr indent="-171450" lvl="1" marL="344487" rtl="0" algn="l">
              <a:lnSpc>
                <a:spcPct val="114000"/>
              </a:lnSpc>
              <a:spcBef>
                <a:spcPts val="900"/>
              </a:spcBef>
              <a:spcAft>
                <a:spcPts val="0"/>
              </a:spcAft>
              <a:buClr>
                <a:schemeClr val="dk1"/>
              </a:buClr>
              <a:buSzPts val="1000"/>
              <a:buChar char="o"/>
            </a:pPr>
            <a:r>
              <a:rPr lang="en-US"/>
              <a:t>Hybrid solutions</a:t>
            </a:r>
            <a:endParaRPr/>
          </a:p>
          <a:p>
            <a:pPr indent="-171450" lvl="1" marL="344487" rtl="0" algn="l">
              <a:lnSpc>
                <a:spcPct val="114000"/>
              </a:lnSpc>
              <a:spcBef>
                <a:spcPts val="900"/>
              </a:spcBef>
              <a:spcAft>
                <a:spcPts val="0"/>
              </a:spcAft>
              <a:buClr>
                <a:schemeClr val="dk1"/>
              </a:buClr>
              <a:buSzPts val="1000"/>
              <a:buChar char="o"/>
            </a:pPr>
            <a:r>
              <a:rPr lang="en-US"/>
              <a:t>Solutions that require advanced connectivity in the cloud</a:t>
            </a:r>
            <a:endParaRPr/>
          </a:p>
          <a:p>
            <a:pPr indent="-171450" lvl="0" marL="171450" rtl="0" algn="l">
              <a:lnSpc>
                <a:spcPct val="114000"/>
              </a:lnSpc>
              <a:spcBef>
                <a:spcPts val="900"/>
              </a:spcBef>
              <a:spcAft>
                <a:spcPts val="0"/>
              </a:spcAft>
              <a:buClr>
                <a:schemeClr val="dk1"/>
              </a:buClr>
              <a:buSzPts val="1160"/>
              <a:buChar char="•"/>
            </a:pPr>
            <a:r>
              <a:rPr lang="en-US"/>
              <a:t>Hybrid (on-premises to cloud) connectivity is enabled by using the Virtual Private Network (VPN) solution that allows </a:t>
            </a:r>
            <a:r>
              <a:rPr lang="en-US">
                <a:solidFill>
                  <a:srgbClr val="FF0000"/>
                </a:solidFill>
              </a:rPr>
              <a:t>site&lt;-&gt;site </a:t>
            </a:r>
            <a:r>
              <a:rPr lang="en-US"/>
              <a:t> connectivity allowing machines on-premises and machines in the cloud to appear on the same network</a:t>
            </a:r>
            <a:endParaRPr/>
          </a:p>
          <a:p>
            <a:pPr indent="-171450" lvl="0" marL="171450" rtl="0" algn="l">
              <a:lnSpc>
                <a:spcPct val="114000"/>
              </a:lnSpc>
              <a:spcBef>
                <a:spcPts val="900"/>
              </a:spcBef>
              <a:spcAft>
                <a:spcPts val="0"/>
              </a:spcAft>
              <a:buClr>
                <a:schemeClr val="dk1"/>
              </a:buClr>
              <a:buSzPts val="1160"/>
              <a:buChar char="•"/>
            </a:pPr>
            <a:r>
              <a:rPr lang="en-US"/>
              <a:t>Advanced connectivity solutions are enabled because Microsoft Azure applications that are deployed to a virtual network will have persistent IP addresses. This is a requirement for solutions like Active Directory</a:t>
            </a:r>
            <a:endParaRPr/>
          </a:p>
          <a:p>
            <a:pPr indent="-171450" lvl="0" marL="171450" rtl="0" algn="l">
              <a:lnSpc>
                <a:spcPct val="114000"/>
              </a:lnSpc>
              <a:spcBef>
                <a:spcPts val="900"/>
              </a:spcBef>
              <a:spcAft>
                <a:spcPts val="0"/>
              </a:spcAft>
              <a:buClr>
                <a:schemeClr val="dk1"/>
              </a:buClr>
              <a:buSzPts val="1160"/>
              <a:buChar char="•"/>
            </a:pPr>
            <a:r>
              <a:rPr lang="en-US"/>
              <a:t>Other solutions enabled by virtual networks in the cloud are mixing VMs and web/worker role solutions in the same Microsoft Azure network. This allows for scenarios such as web/worker roles communicating </a:t>
            </a:r>
            <a:r>
              <a:rPr lang="en-US">
                <a:solidFill>
                  <a:srgbClr val="FF0000"/>
                </a:solidFill>
              </a:rPr>
              <a:t>back to</a:t>
            </a:r>
            <a:r>
              <a:rPr lang="en-US"/>
              <a:t> VMs running applications such as SQL server. </a:t>
            </a:r>
            <a:endParaRPr/>
          </a:p>
        </p:txBody>
      </p:sp>
      <p:sp>
        <p:nvSpPr>
          <p:cNvPr id="1441" name="Google Shape;1441;p5: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2" name="Google Shape;1442;p5: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3" name="Google Shape;1443;p5:notes"/>
          <p:cNvSpPr/>
          <p:nvPr/>
        </p:nvSpPr>
        <p:spPr>
          <a:xfrm>
            <a:off x="-2991758" y="5435415"/>
            <a:ext cx="3174900" cy="7695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Zain Ahmed:</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Thursday, October 03,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Can this be changed to 'site-to-site‘ or “inter-site”?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3" name="Shape 3943"/>
        <p:cNvGrpSpPr/>
        <p:nvPr/>
      </p:nvGrpSpPr>
      <p:grpSpPr>
        <a:xfrm>
          <a:off x="0" y="0"/>
          <a:ext cx="0" cy="0"/>
          <a:chOff x="0" y="0"/>
          <a:chExt cx="0" cy="0"/>
        </a:xfrm>
      </p:grpSpPr>
      <p:sp>
        <p:nvSpPr>
          <p:cNvPr id="3944" name="Google Shape;3944;p50: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5" name="Google Shape;3945;p50: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You can now create Network Security groups to define access control rules for inbound and outbound traffic to a Virtual machine or a group of virtual machines in a subnet. The security groups and the rules can be managed and updated independent of the life cycle of the VM. </a:t>
            </a:r>
            <a:endParaRPr/>
          </a:p>
          <a:p>
            <a:pPr indent="0" lvl="0" marL="0" rtl="0" algn="l">
              <a:lnSpc>
                <a:spcPct val="114000"/>
              </a:lnSpc>
              <a:spcBef>
                <a:spcPts val="900"/>
              </a:spcBef>
              <a:spcAft>
                <a:spcPts val="0"/>
              </a:spcAft>
              <a:buClr>
                <a:schemeClr val="dk1"/>
              </a:buClr>
              <a:buSzPts val="1218"/>
              <a:buNone/>
            </a:pPr>
            <a:r>
              <a:t/>
            </a:r>
            <a:endParaRPr sz="1050">
              <a:solidFill>
                <a:schemeClr val="dk1"/>
              </a:solidFill>
              <a:latin typeface="Quattrocento Sans"/>
              <a:ea typeface="Quattrocento Sans"/>
              <a:cs typeface="Quattrocento Sans"/>
              <a:sym typeface="Quattrocento Sans"/>
            </a:endParaRPr>
          </a:p>
          <a:p>
            <a:pPr indent="-171450" lvl="0" marL="171450" rtl="0" algn="l">
              <a:lnSpc>
                <a:spcPct val="114000"/>
              </a:lnSpc>
              <a:spcBef>
                <a:spcPts val="900"/>
              </a:spcBef>
              <a:spcAft>
                <a:spcPts val="0"/>
              </a:spcAft>
              <a:buClr>
                <a:schemeClr val="dk1"/>
              </a:buClr>
              <a:buSzPts val="1218"/>
              <a:buChar char="•"/>
            </a:pPr>
            <a:r>
              <a:rPr lang="en-US" sz="1050" u="sng">
                <a:solidFill>
                  <a:schemeClr val="hlink"/>
                </a:solidFill>
                <a:latin typeface="Quattrocento Sans"/>
                <a:ea typeface="Quattrocento Sans"/>
                <a:cs typeface="Quattrocento Sans"/>
                <a:sym typeface="Quattrocento Sans"/>
                <a:hlinkClick r:id="rId2"/>
              </a:rPr>
              <a:t>http://azure.microsoft.com/blog/2014/10/29/networking-enterprise/</a:t>
            </a:r>
            <a:endParaRPr sz="1050">
              <a:solidFill>
                <a:schemeClr val="dk1"/>
              </a:solidFill>
              <a:latin typeface="Quattrocento Sans"/>
              <a:ea typeface="Quattrocento Sans"/>
              <a:cs typeface="Quattrocento Sans"/>
              <a:sym typeface="Quattrocento Sans"/>
            </a:endParaRPr>
          </a:p>
          <a:p>
            <a:pPr indent="-171450" lvl="0" marL="171450" rtl="0" algn="l">
              <a:lnSpc>
                <a:spcPct val="114000"/>
              </a:lnSpc>
              <a:spcBef>
                <a:spcPts val="900"/>
              </a:spcBef>
              <a:spcAft>
                <a:spcPts val="0"/>
              </a:spcAft>
              <a:buClr>
                <a:schemeClr val="dk1"/>
              </a:buClr>
              <a:buSzPts val="1218"/>
              <a:buChar char="•"/>
            </a:pPr>
            <a:r>
              <a:rPr lang="en-US" sz="1050" u="sng">
                <a:solidFill>
                  <a:schemeClr val="hlink"/>
                </a:solidFill>
                <a:latin typeface="Quattrocento Sans"/>
                <a:ea typeface="Quattrocento Sans"/>
                <a:cs typeface="Quattrocento Sans"/>
                <a:sym typeface="Quattrocento Sans"/>
                <a:hlinkClick r:id="rId3"/>
              </a:rPr>
              <a:t>https://anderseideblog.wordpress.com/2014/10/30/network-security-groups-in-azure/</a:t>
            </a:r>
            <a:endParaRPr sz="1050">
              <a:solidFill>
                <a:schemeClr val="dk1"/>
              </a:solidFill>
              <a:latin typeface="Quattrocento Sans"/>
              <a:ea typeface="Quattrocento Sans"/>
              <a:cs typeface="Quattrocento Sans"/>
              <a:sym typeface="Quattrocento Sans"/>
            </a:endParaRPr>
          </a:p>
          <a:p>
            <a:pPr indent="-171450" lvl="0" marL="171450" rtl="0" algn="l">
              <a:lnSpc>
                <a:spcPct val="114000"/>
              </a:lnSpc>
              <a:spcBef>
                <a:spcPts val="900"/>
              </a:spcBef>
              <a:spcAft>
                <a:spcPts val="0"/>
              </a:spcAft>
              <a:buClr>
                <a:srgbClr val="2E75B5"/>
              </a:buClr>
              <a:buSzPts val="1218"/>
              <a:buChar char="•"/>
            </a:pPr>
            <a:r>
              <a:rPr lang="en-US" sz="1050">
                <a:solidFill>
                  <a:srgbClr val="2E75B5"/>
                </a:solidFill>
                <a:latin typeface="Quattrocento Sans"/>
                <a:ea typeface="Quattrocento Sans"/>
                <a:cs typeface="Quattrocento Sans"/>
                <a:sym typeface="Quattrocento Sans"/>
              </a:rPr>
              <a:t>https://azure.microsoft.com/en-in/documentation/articles/virtual-networks-nsg/</a:t>
            </a:r>
            <a:endParaRPr/>
          </a:p>
          <a:p>
            <a:pPr indent="-171450" lvl="0" marL="171450" rtl="0" algn="l">
              <a:lnSpc>
                <a:spcPct val="114000"/>
              </a:lnSpc>
              <a:spcBef>
                <a:spcPts val="900"/>
              </a:spcBef>
              <a:spcAft>
                <a:spcPts val="0"/>
              </a:spcAft>
              <a:buClr>
                <a:schemeClr val="dk1"/>
              </a:buClr>
              <a:buSzPts val="1218"/>
              <a:buChar char="•"/>
            </a:pPr>
            <a:r>
              <a:rPr lang="en-US" sz="1050">
                <a:solidFill>
                  <a:schemeClr val="dk1"/>
                </a:solidFill>
                <a:latin typeface="Quattrocento Sans"/>
                <a:ea typeface="Quattrocento Sans"/>
                <a:cs typeface="Quattrocento Sans"/>
                <a:sym typeface="Quattrocento Sans"/>
              </a:rPr>
              <a:t>added note that  rules are based on the 5-tuple (source/dest IP/port, protocol)</a:t>
            </a:r>
            <a:endParaRPr/>
          </a:p>
          <a:p>
            <a:pPr indent="-94107" lvl="0" marL="171450" rtl="0" algn="l">
              <a:lnSpc>
                <a:spcPct val="114000"/>
              </a:lnSpc>
              <a:spcBef>
                <a:spcPts val="900"/>
              </a:spcBef>
              <a:spcAft>
                <a:spcPts val="0"/>
              </a:spcAft>
              <a:buClr>
                <a:schemeClr val="dk1"/>
              </a:buClr>
              <a:buSzPts val="1218"/>
              <a:buNone/>
            </a:pPr>
            <a:r>
              <a:t/>
            </a:r>
            <a:endParaRPr sz="1050">
              <a:solidFill>
                <a:schemeClr val="dk1"/>
              </a:solidFill>
              <a:latin typeface="Quattrocento Sans"/>
              <a:ea typeface="Quattrocento Sans"/>
              <a:cs typeface="Quattrocento Sans"/>
              <a:sym typeface="Quattrocento Sans"/>
            </a:endParaRPr>
          </a:p>
        </p:txBody>
      </p:sp>
      <p:sp>
        <p:nvSpPr>
          <p:cNvPr id="3946" name="Google Shape;3946;p50: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1" name="Shape 3951"/>
        <p:cNvGrpSpPr/>
        <p:nvPr/>
      </p:nvGrpSpPr>
      <p:grpSpPr>
        <a:xfrm>
          <a:off x="0" y="0"/>
          <a:ext cx="0" cy="0"/>
          <a:chOff x="0" y="0"/>
          <a:chExt cx="0" cy="0"/>
        </a:xfrm>
      </p:grpSpPr>
      <p:sp>
        <p:nvSpPr>
          <p:cNvPr id="3952" name="Google Shape;3952;p51: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3" name="Google Shape;3953;p51: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160"/>
              <a:buChar char="•"/>
            </a:pPr>
            <a:r>
              <a:rPr b="1" lang="en-US"/>
              <a:t>Associating an NSG to a Subnet and a VM</a:t>
            </a:r>
            <a:r>
              <a:rPr lang="en-US"/>
              <a:t> - It is possible that you can associate a NSG to a VM and a different NSG to the subnet where the VM resides. This is supported and in this case the VM gets two layers of protection. On the Inbound traffic the packet goes through the access rules specified in the subnet followed by rules in the VM and in the Outbound case it goes through the rules specified in the VM first before going through the rules specified in the subnet, as illustrated in the diagram above.</a:t>
            </a:r>
            <a:endParaRPr/>
          </a:p>
          <a:p>
            <a:pPr indent="-94107" lvl="0" marL="171450" rtl="0" algn="l">
              <a:lnSpc>
                <a:spcPct val="114000"/>
              </a:lnSpc>
              <a:spcBef>
                <a:spcPts val="9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When an NSG is associated with a VM or subnet, the network access control rules becomes very explicit. The platform will not insert any implicit rule to allow traffic to a particular port. In this case, if you create an endpoint in the VM, you also have to create a rule to allow traffic from the Internet. If you don’t do this, the VIP:&lt;Port&gt; will not be accessible from outside. </a:t>
            </a:r>
            <a:endParaRPr/>
          </a:p>
          <a:p>
            <a:pPr indent="-171450" lvl="0" marL="171450" rtl="0" algn="l">
              <a:lnSpc>
                <a:spcPct val="114000"/>
              </a:lnSpc>
              <a:spcBef>
                <a:spcPts val="900"/>
              </a:spcBef>
              <a:spcAft>
                <a:spcPts val="0"/>
              </a:spcAft>
              <a:buClr>
                <a:schemeClr val="dk1"/>
              </a:buClr>
              <a:buSzPts val="1160"/>
              <a:buChar char="•"/>
            </a:pPr>
            <a:r>
              <a:rPr lang="en-US"/>
              <a:t>For example:You create a new VM and also create a new NSG. You associate the NSG to the VM. The VM can communicate to other VMs in the virtual network through the ALLOW VNET INBOUND rule. The VM can also make outbound connections to the Internet using the ALLOW INTERNET OUTBOUND rule. Later, you create an endpoint on port 80 to receive traffic to your website running in the VM. Packets destined to port 80 on the VIP (public Virtual IP address) from the Internet will not reach the VM until you add a rule similar to the following (below) to the NSG.</a:t>
            </a:r>
            <a:endParaRPr/>
          </a:p>
          <a:p>
            <a:pPr indent="0" lvl="0" marL="0" rtl="0" algn="l">
              <a:lnSpc>
                <a:spcPct val="114000"/>
              </a:lnSpc>
              <a:spcBef>
                <a:spcPts val="900"/>
              </a:spcBef>
              <a:spcAft>
                <a:spcPts val="0"/>
              </a:spcAft>
              <a:buClr>
                <a:schemeClr val="dk1"/>
              </a:buClr>
              <a:buSzPts val="1218"/>
              <a:buNone/>
            </a:pPr>
            <a:r>
              <a:t/>
            </a:r>
            <a:endParaRPr sz="1050">
              <a:solidFill>
                <a:schemeClr val="dk1"/>
              </a:solidFill>
              <a:latin typeface="Quattrocento Sans"/>
              <a:ea typeface="Quattrocento Sans"/>
              <a:cs typeface="Quattrocento Sans"/>
              <a:sym typeface="Quattrocento Sans"/>
            </a:endParaRPr>
          </a:p>
        </p:txBody>
      </p:sp>
      <p:sp>
        <p:nvSpPr>
          <p:cNvPr id="3954" name="Google Shape;3954;p51: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0" name="Shape 3960"/>
        <p:cNvGrpSpPr/>
        <p:nvPr/>
      </p:nvGrpSpPr>
      <p:grpSpPr>
        <a:xfrm>
          <a:off x="0" y="0"/>
          <a:ext cx="0" cy="0"/>
          <a:chOff x="0" y="0"/>
          <a:chExt cx="0" cy="0"/>
        </a:xfrm>
      </p:grpSpPr>
      <p:sp>
        <p:nvSpPr>
          <p:cNvPr id="3961" name="Google Shape;3961;p52: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2" name="Google Shape;3962;p52: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You can now create and manage multiple virtual network interfaces (NICs) on a VM.  Multi-NIC support is a fundamental requirement for a majority of network virtual appliances that can be deployed in Azure. Having this support now enabled within Azure will enable even richer network virtual appliances to be used. </a:t>
            </a:r>
            <a:endParaRPr/>
          </a:p>
          <a:p>
            <a:pPr indent="0" lvl="0" marL="0" rtl="0" algn="l">
              <a:lnSpc>
                <a:spcPct val="114000"/>
              </a:lnSpc>
              <a:spcBef>
                <a:spcPts val="900"/>
              </a:spcBef>
              <a:spcAft>
                <a:spcPts val="0"/>
              </a:spcAft>
              <a:buClr>
                <a:schemeClr val="dk1"/>
              </a:buClr>
              <a:buSzPts val="1218"/>
              <a:buNone/>
            </a:pPr>
            <a:r>
              <a:t/>
            </a:r>
            <a:endParaRPr sz="1050">
              <a:solidFill>
                <a:schemeClr val="dk1"/>
              </a:solidFill>
              <a:latin typeface="Quattrocento Sans"/>
              <a:ea typeface="Quattrocento Sans"/>
              <a:cs typeface="Quattrocento Sans"/>
              <a:sym typeface="Quattrocento Sans"/>
            </a:endParaRPr>
          </a:p>
          <a:p>
            <a:pPr indent="-171450" lvl="0" marL="171450" rtl="0" algn="l">
              <a:lnSpc>
                <a:spcPct val="114000"/>
              </a:lnSpc>
              <a:spcBef>
                <a:spcPts val="900"/>
              </a:spcBef>
              <a:spcAft>
                <a:spcPts val="0"/>
              </a:spcAft>
              <a:buClr>
                <a:schemeClr val="dk1"/>
              </a:buClr>
              <a:buSzPts val="1218"/>
              <a:buChar char="•"/>
            </a:pPr>
            <a:r>
              <a:rPr lang="en-US" sz="1050" u="sng">
                <a:solidFill>
                  <a:schemeClr val="hlink"/>
                </a:solidFill>
                <a:latin typeface="Quattrocento Sans"/>
                <a:ea typeface="Quattrocento Sans"/>
                <a:cs typeface="Quattrocento Sans"/>
                <a:sym typeface="Quattrocento Sans"/>
                <a:hlinkClick r:id="rId2"/>
              </a:rPr>
              <a:t>http://azure.microsoft.com/blog/2014/10/30/multiple-vm-nics-and-network-virtual-appliances-in-azure/</a:t>
            </a:r>
            <a:endParaRPr sz="1050">
              <a:solidFill>
                <a:schemeClr val="dk1"/>
              </a:solidFill>
              <a:latin typeface="Quattrocento Sans"/>
              <a:ea typeface="Quattrocento Sans"/>
              <a:cs typeface="Quattrocento Sans"/>
              <a:sym typeface="Quattrocento Sans"/>
            </a:endParaRPr>
          </a:p>
          <a:p>
            <a:pPr indent="-171450" lvl="0" marL="171450" rtl="0" algn="l">
              <a:lnSpc>
                <a:spcPct val="114000"/>
              </a:lnSpc>
              <a:spcBef>
                <a:spcPts val="900"/>
              </a:spcBef>
              <a:spcAft>
                <a:spcPts val="0"/>
              </a:spcAft>
              <a:buClr>
                <a:schemeClr val="dk1"/>
              </a:buClr>
              <a:buSzPts val="1218"/>
              <a:buChar char="•"/>
            </a:pPr>
            <a:r>
              <a:rPr lang="en-US" sz="1050">
                <a:solidFill>
                  <a:schemeClr val="dk1"/>
                </a:solidFill>
                <a:latin typeface="Quattrocento Sans"/>
                <a:ea typeface="Quattrocento Sans"/>
                <a:cs typeface="Quattrocento Sans"/>
                <a:sym typeface="Quattrocento Sans"/>
              </a:rPr>
              <a:t>https://azure.microsoft.com/en-in/documentation/articles/virtual-networks-multiple-nics/</a:t>
            </a:r>
            <a:endParaRPr/>
          </a:p>
          <a:p>
            <a:pPr indent="-94107" lvl="0" marL="17145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Example PowerShell</a:t>
            </a:r>
            <a:endParaRPr/>
          </a:p>
          <a:p>
            <a:pPr indent="0" lvl="0" marL="0" rtl="0" algn="l">
              <a:lnSpc>
                <a:spcPct val="114000"/>
              </a:lnSpc>
              <a:spcBef>
                <a:spcPts val="900"/>
              </a:spcBef>
              <a:spcAft>
                <a:spcPts val="0"/>
              </a:spcAft>
              <a:buClr>
                <a:schemeClr val="dk1"/>
              </a:buClr>
              <a:buSzPts val="1160"/>
              <a:buNone/>
            </a:pPr>
            <a:r>
              <a:rPr lang="en-US"/>
              <a:t>$image = Get-AzureVMImage -ImageName "a699494373c04fc0bc8f2bb1389d6106__Windows-Server-2012-R2-201408.01-en.us-127GB.vhd“</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$vm = New-AzureVMConfig -Name "MultiNicVM" -InstanceSize "ExtraLarge" -Image $image.ImageName –AvailabilitySetName “MyAVSet”</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Add-AzureProvisioningConfig –VM $vm -Windows -AdminUserName “&lt;YourAdminUID&gt;” -Password “&lt;YourAdminPassword&gt;”</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Specify the subnet and IP address of the default NIC. Note that the SubnetNames parameter must be the name of one of the subnets in your virtual network. We are using the Frontend subnet in this example.</a:t>
            </a:r>
            <a:endParaRPr/>
          </a:p>
          <a:p>
            <a:pPr indent="0" lvl="0" marL="0" rtl="0" algn="l">
              <a:lnSpc>
                <a:spcPct val="114000"/>
              </a:lnSpc>
              <a:spcBef>
                <a:spcPts val="900"/>
              </a:spcBef>
              <a:spcAft>
                <a:spcPts val="0"/>
              </a:spcAft>
              <a:buClr>
                <a:schemeClr val="dk1"/>
              </a:buClr>
              <a:buSzPts val="1160"/>
              <a:buNone/>
            </a:pPr>
            <a:r>
              <a:rPr lang="en-US"/>
              <a:t>Set-AzureSubnet -SubnetNames "Frontend" -VM $vm </a:t>
            </a:r>
            <a:endParaRPr/>
          </a:p>
          <a:p>
            <a:pPr indent="0" lvl="0" marL="0" rtl="0" algn="l">
              <a:lnSpc>
                <a:spcPct val="114000"/>
              </a:lnSpc>
              <a:spcBef>
                <a:spcPts val="900"/>
              </a:spcBef>
              <a:spcAft>
                <a:spcPts val="0"/>
              </a:spcAft>
              <a:buClr>
                <a:schemeClr val="dk1"/>
              </a:buClr>
              <a:buSzPts val="1160"/>
              <a:buNone/>
            </a:pPr>
            <a:r>
              <a:rPr lang="en-US"/>
              <a:t>Set-AzureStaticVNetIP -IPAddress "10.1.0.10" -VM $vm4</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Add additional NICs to the VM configuration. Similar to step (3), the SubnetName and StaticVNetIPAddress must correspond to the subnet definition of the virtual network. The interface name must be unique for the VM, but does not represent the names of the NICs inside the VM.</a:t>
            </a:r>
            <a:endParaRPr/>
          </a:p>
          <a:p>
            <a:pPr indent="0" lvl="0" marL="0" rtl="0" algn="l">
              <a:lnSpc>
                <a:spcPct val="114000"/>
              </a:lnSpc>
              <a:spcBef>
                <a:spcPts val="900"/>
              </a:spcBef>
              <a:spcAft>
                <a:spcPts val="0"/>
              </a:spcAft>
              <a:buClr>
                <a:schemeClr val="dk1"/>
              </a:buClr>
              <a:buSzPts val="1160"/>
              <a:buNone/>
            </a:pPr>
            <a:r>
              <a:rPr lang="en-US"/>
              <a:t>Add-AzureNetworkInterfaceConfig -Name "NIC1" -SubnetName "Midtier" -StaticVNetIPAddress "10.1.1.11" -VM $vm </a:t>
            </a:r>
            <a:endParaRPr/>
          </a:p>
          <a:p>
            <a:pPr indent="0" lvl="0" marL="0" rtl="0" algn="l">
              <a:lnSpc>
                <a:spcPct val="114000"/>
              </a:lnSpc>
              <a:spcBef>
                <a:spcPts val="900"/>
              </a:spcBef>
              <a:spcAft>
                <a:spcPts val="0"/>
              </a:spcAft>
              <a:buClr>
                <a:schemeClr val="dk1"/>
              </a:buClr>
              <a:buSzPts val="1160"/>
              <a:buNone/>
            </a:pPr>
            <a:r>
              <a:rPr lang="en-US"/>
              <a:t>Add-AzureNetworkInterfaceConfig -Name "NIC2" -SubnetName "Backend" -StaticVNetIPAddress "10.1.2.22" -VM $vm5</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After these steps, we are ready to create the VM. You will need to create the VM in the virtual network that contains the subnet names and IP addresses used above:</a:t>
            </a:r>
            <a:endParaRPr/>
          </a:p>
          <a:p>
            <a:pPr indent="0" lvl="0" marL="0" rtl="0" algn="l">
              <a:lnSpc>
                <a:spcPct val="114000"/>
              </a:lnSpc>
              <a:spcBef>
                <a:spcPts val="900"/>
              </a:spcBef>
              <a:spcAft>
                <a:spcPts val="0"/>
              </a:spcAft>
              <a:buClr>
                <a:schemeClr val="dk1"/>
              </a:buClr>
              <a:buSzPts val="1160"/>
              <a:buNone/>
            </a:pPr>
            <a:r>
              <a:rPr lang="en-US"/>
              <a:t>New-AzureVM -ServiceName "MultiNIC-CS" –VNetName “ThreeTier-VNet” –VM $vm</a:t>
            </a:r>
            <a:endParaRPr/>
          </a:p>
        </p:txBody>
      </p:sp>
      <p:sp>
        <p:nvSpPr>
          <p:cNvPr id="3963" name="Google Shape;3963;p52: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8" name="Shape 3968"/>
        <p:cNvGrpSpPr/>
        <p:nvPr/>
      </p:nvGrpSpPr>
      <p:grpSpPr>
        <a:xfrm>
          <a:off x="0" y="0"/>
          <a:ext cx="0" cy="0"/>
          <a:chOff x="0" y="0"/>
          <a:chExt cx="0" cy="0"/>
        </a:xfrm>
      </p:grpSpPr>
      <p:sp>
        <p:nvSpPr>
          <p:cNvPr id="3969" name="Google Shape;3969;p53: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0" name="Google Shape;3970;p53: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218"/>
              <a:buNone/>
            </a:pPr>
            <a:r>
              <a:rPr i="1" lang="en-US" sz="1050" u="sng">
                <a:solidFill>
                  <a:schemeClr val="dk1"/>
                </a:solidFill>
                <a:latin typeface="Quattrocento Sans"/>
                <a:ea typeface="Quattrocento Sans"/>
                <a:cs typeface="Quattrocento Sans"/>
                <a:sym typeface="Quattrocento Sans"/>
              </a:rPr>
              <a:t>Forced Tunneling</a:t>
            </a:r>
            <a:endParaRPr/>
          </a:p>
          <a:p>
            <a:pPr indent="0" lvl="0" marL="0" rtl="0" algn="l">
              <a:lnSpc>
                <a:spcPct val="114000"/>
              </a:lnSpc>
              <a:spcBef>
                <a:spcPts val="900"/>
              </a:spcBef>
              <a:spcAft>
                <a:spcPts val="0"/>
              </a:spcAft>
              <a:buClr>
                <a:schemeClr val="dk1"/>
              </a:buClr>
              <a:buSzPts val="1218"/>
              <a:buNone/>
            </a:pPr>
            <a:r>
              <a:t/>
            </a:r>
            <a:endParaRPr sz="1050">
              <a:solidFill>
                <a:schemeClr val="dk1"/>
              </a:solidFill>
              <a:latin typeface="Quattrocento Sans"/>
              <a:ea typeface="Quattrocento Sans"/>
              <a:cs typeface="Quattrocento Sans"/>
              <a:sym typeface="Quattrocento Sans"/>
            </a:endParaRPr>
          </a:p>
          <a:p>
            <a:pPr indent="-171450" lvl="0" marL="171450" rtl="0" algn="l">
              <a:lnSpc>
                <a:spcPct val="114000"/>
              </a:lnSpc>
              <a:spcBef>
                <a:spcPts val="900"/>
              </a:spcBef>
              <a:spcAft>
                <a:spcPts val="0"/>
              </a:spcAft>
              <a:buClr>
                <a:schemeClr val="dk1"/>
              </a:buClr>
              <a:buSzPts val="1218"/>
              <a:buChar char="•"/>
            </a:pPr>
            <a:r>
              <a:rPr lang="en-US" sz="1050">
                <a:solidFill>
                  <a:schemeClr val="dk1"/>
                </a:solidFill>
                <a:latin typeface="Quattrocento Sans"/>
                <a:ea typeface="Quattrocento Sans"/>
                <a:cs typeface="Quattrocento Sans"/>
                <a:sym typeface="Quattrocento Sans"/>
              </a:rPr>
              <a:t>You can now redirect or “force” all Internet-bound traffic that originates in a cloud application back through an on-premises network via a Site-to-Site VPN tunnel for inspection and auditing. This is a critical security capability for enterprise grade applications. </a:t>
            </a:r>
            <a:endParaRPr/>
          </a:p>
          <a:p>
            <a:pPr indent="-94107" lvl="0" marL="171450" rtl="0" algn="l">
              <a:lnSpc>
                <a:spcPct val="114000"/>
              </a:lnSpc>
              <a:spcBef>
                <a:spcPts val="900"/>
              </a:spcBef>
              <a:spcAft>
                <a:spcPts val="0"/>
              </a:spcAft>
              <a:buClr>
                <a:schemeClr val="dk1"/>
              </a:buClr>
              <a:buSzPts val="1218"/>
              <a:buNone/>
            </a:pPr>
            <a:r>
              <a:t/>
            </a:r>
            <a:endParaRPr sz="1050">
              <a:solidFill>
                <a:schemeClr val="dk1"/>
              </a:solidFill>
              <a:latin typeface="Quattrocento Sans"/>
              <a:ea typeface="Quattrocento Sans"/>
              <a:cs typeface="Quattrocento Sans"/>
              <a:sym typeface="Quattrocento Sans"/>
            </a:endParaRPr>
          </a:p>
          <a:p>
            <a:pPr indent="-171450" lvl="1" marL="344487" rtl="0" algn="l">
              <a:lnSpc>
                <a:spcPct val="114000"/>
              </a:lnSpc>
              <a:spcBef>
                <a:spcPts val="900"/>
              </a:spcBef>
              <a:spcAft>
                <a:spcPts val="0"/>
              </a:spcAft>
              <a:buClr>
                <a:schemeClr val="dk1"/>
              </a:buClr>
              <a:buSzPts val="1050"/>
              <a:buChar char="o"/>
            </a:pPr>
            <a:r>
              <a:rPr lang="en-US" sz="1050">
                <a:solidFill>
                  <a:schemeClr val="dk1"/>
                </a:solidFill>
                <a:latin typeface="Quattrocento Sans"/>
                <a:ea typeface="Quattrocento Sans"/>
                <a:cs typeface="Quattrocento Sans"/>
                <a:sym typeface="Quattrocento Sans"/>
              </a:rPr>
              <a:t>https://azure.microsoft.com/en-in/documentation/articles/vpn-gateway-about-forced-tunneling/</a:t>
            </a:r>
            <a:endParaRPr/>
          </a:p>
          <a:p>
            <a:pPr indent="0" lvl="1" marL="173037" rtl="0" algn="l">
              <a:lnSpc>
                <a:spcPct val="114000"/>
              </a:lnSpc>
              <a:spcBef>
                <a:spcPts val="900"/>
              </a:spcBef>
              <a:spcAft>
                <a:spcPts val="0"/>
              </a:spcAft>
              <a:buClr>
                <a:schemeClr val="dk1"/>
              </a:buClr>
              <a:buSzPts val="1050"/>
              <a:buNone/>
            </a:pPr>
            <a:r>
              <a:t/>
            </a:r>
            <a:endParaRPr sz="1050">
              <a:solidFill>
                <a:schemeClr val="dk1"/>
              </a:solidFill>
              <a:latin typeface="Quattrocento Sans"/>
              <a:ea typeface="Quattrocento Sans"/>
              <a:cs typeface="Quattrocento Sans"/>
              <a:sym typeface="Quattrocento Sans"/>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In the diagram it shows two subnets associated with the default route</a:t>
            </a:r>
            <a:endParaRPr sz="1050">
              <a:solidFill>
                <a:schemeClr val="dk1"/>
              </a:solidFill>
              <a:latin typeface="Quattrocento Sans"/>
              <a:ea typeface="Quattrocento Sans"/>
              <a:cs typeface="Quattrocento Sans"/>
              <a:sym typeface="Quattrocento Sans"/>
            </a:endParaRPr>
          </a:p>
        </p:txBody>
      </p:sp>
      <p:sp>
        <p:nvSpPr>
          <p:cNvPr id="3971" name="Google Shape;3971;p53: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6" name="Shape 3976"/>
        <p:cNvGrpSpPr/>
        <p:nvPr/>
      </p:nvGrpSpPr>
      <p:grpSpPr>
        <a:xfrm>
          <a:off x="0" y="0"/>
          <a:ext cx="0" cy="0"/>
          <a:chOff x="0" y="0"/>
          <a:chExt cx="0" cy="0"/>
        </a:xfrm>
      </p:grpSpPr>
      <p:sp>
        <p:nvSpPr>
          <p:cNvPr id="3977" name="Google Shape;3977;p54: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8" name="Google Shape;3978;p54: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218"/>
              <a:buNone/>
            </a:pPr>
            <a:r>
              <a:rPr i="1" lang="en-US" sz="1050" u="sng">
                <a:solidFill>
                  <a:schemeClr val="dk1"/>
                </a:solidFill>
                <a:latin typeface="Quattrocento Sans"/>
                <a:ea typeface="Quattrocento Sans"/>
                <a:cs typeface="Quattrocento Sans"/>
                <a:sym typeface="Quattrocento Sans"/>
              </a:rPr>
              <a:t>Source IP Affinity</a:t>
            </a:r>
            <a:endParaRPr sz="1050">
              <a:solidFill>
                <a:schemeClr val="dk1"/>
              </a:solidFill>
              <a:latin typeface="Quattrocento Sans"/>
              <a:ea typeface="Quattrocento Sans"/>
              <a:cs typeface="Quattrocento Sans"/>
              <a:sym typeface="Quattrocento Sans"/>
            </a:endParaRPr>
          </a:p>
          <a:p>
            <a:pPr indent="-171450" lvl="0" marL="171450" rtl="0" algn="l">
              <a:lnSpc>
                <a:spcPct val="114000"/>
              </a:lnSpc>
              <a:spcBef>
                <a:spcPts val="900"/>
              </a:spcBef>
              <a:spcAft>
                <a:spcPts val="0"/>
              </a:spcAft>
              <a:buClr>
                <a:schemeClr val="dk1"/>
              </a:buClr>
              <a:buSzPts val="1218"/>
              <a:buChar char="•"/>
            </a:pPr>
            <a:r>
              <a:rPr lang="en-US" sz="1050">
                <a:solidFill>
                  <a:schemeClr val="dk1"/>
                </a:solidFill>
                <a:latin typeface="Quattrocento Sans"/>
                <a:ea typeface="Quattrocento Sans"/>
                <a:cs typeface="Quattrocento Sans"/>
                <a:sym typeface="Quattrocento Sans"/>
              </a:rPr>
              <a:t>The Azure Load Balancer now supports a new distribution mode called Source IP Affinity (also known as session affinity or client IP affinity). You can now load balance traffic based on a 2-tuple (Source-IP, Destination-IP) or 3-tuple (Source-IP, Destination-IP and Protocol) distribution modes. </a:t>
            </a:r>
            <a:endParaRPr/>
          </a:p>
          <a:p>
            <a:pPr indent="-171450" lvl="0" marL="171450" rtl="0" algn="l">
              <a:lnSpc>
                <a:spcPct val="114000"/>
              </a:lnSpc>
              <a:spcBef>
                <a:spcPts val="900"/>
              </a:spcBef>
              <a:spcAft>
                <a:spcPts val="0"/>
              </a:spcAft>
              <a:buClr>
                <a:schemeClr val="dk1"/>
              </a:buClr>
              <a:buSzPts val="1218"/>
              <a:buChar char="•"/>
            </a:pPr>
            <a:r>
              <a:rPr lang="en-US" sz="1050" u="sng">
                <a:solidFill>
                  <a:schemeClr val="hlink"/>
                </a:solidFill>
                <a:latin typeface="Quattrocento Sans"/>
                <a:ea typeface="Quattrocento Sans"/>
                <a:cs typeface="Quattrocento Sans"/>
                <a:sym typeface="Quattrocento Sans"/>
                <a:hlinkClick r:id="rId2"/>
              </a:rPr>
              <a:t>http://azure.microsoft.com/blog/2014/10/30/azure-load-balancer-new-distribution-mode/</a:t>
            </a:r>
            <a:endParaRPr sz="1050">
              <a:solidFill>
                <a:schemeClr val="dk1"/>
              </a:solidFill>
              <a:latin typeface="Quattrocento Sans"/>
              <a:ea typeface="Quattrocento Sans"/>
              <a:cs typeface="Quattrocento Sans"/>
              <a:sym typeface="Quattrocento Sans"/>
            </a:endParaRPr>
          </a:p>
          <a:p>
            <a:pPr indent="-94107" lvl="0" marL="171450" rtl="0" algn="l">
              <a:lnSpc>
                <a:spcPct val="114000"/>
              </a:lnSpc>
              <a:spcBef>
                <a:spcPts val="900"/>
              </a:spcBef>
              <a:spcAft>
                <a:spcPts val="0"/>
              </a:spcAft>
              <a:buClr>
                <a:schemeClr val="dk1"/>
              </a:buClr>
              <a:buSzPts val="1218"/>
              <a:buNone/>
            </a:pPr>
            <a:r>
              <a:t/>
            </a:r>
            <a:endParaRPr sz="1050">
              <a:solidFill>
                <a:schemeClr val="dk1"/>
              </a:solidFill>
              <a:latin typeface="Quattrocento Sans"/>
              <a:ea typeface="Quattrocento Sans"/>
              <a:cs typeface="Quattrocento Sans"/>
              <a:sym typeface="Quattrocento Sans"/>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For web and worker roles</a:t>
            </a:r>
            <a:endParaRPr/>
          </a:p>
          <a:p>
            <a:pPr indent="0" lvl="0" marL="0" rtl="0" algn="l">
              <a:lnSpc>
                <a:spcPct val="114000"/>
              </a:lnSpc>
              <a:spcBef>
                <a:spcPts val="900"/>
              </a:spcBef>
              <a:spcAft>
                <a:spcPts val="0"/>
              </a:spcAft>
              <a:buClr>
                <a:schemeClr val="dk1"/>
              </a:buClr>
              <a:buSzPts val="1218"/>
              <a:buNone/>
            </a:pPr>
            <a:r>
              <a:rPr lang="en-US" sz="1050">
                <a:solidFill>
                  <a:schemeClr val="dk1"/>
                </a:solidFill>
                <a:latin typeface="Quattrocento Sans"/>
                <a:ea typeface="Quattrocento Sans"/>
                <a:cs typeface="Quattrocento Sans"/>
                <a:sym typeface="Quattrocento Sans"/>
              </a:rPr>
              <a:t>http://msdn.microsoft.com/library/azure/ee758711.aspx</a:t>
            </a:r>
            <a:endParaRPr/>
          </a:p>
          <a:p>
            <a:pPr indent="0" lvl="0" marL="0" rtl="0" algn="l">
              <a:lnSpc>
                <a:spcPct val="114000"/>
              </a:lnSpc>
              <a:spcBef>
                <a:spcPts val="900"/>
              </a:spcBef>
              <a:spcAft>
                <a:spcPts val="0"/>
              </a:spcAft>
              <a:buClr>
                <a:schemeClr val="dk1"/>
              </a:buClr>
              <a:buSzPts val="1218"/>
              <a:buNone/>
            </a:pPr>
            <a:r>
              <a:t/>
            </a:r>
            <a:endParaRPr sz="1050">
              <a:solidFill>
                <a:schemeClr val="dk1"/>
              </a:solidFill>
              <a:latin typeface="Quattrocento Sans"/>
              <a:ea typeface="Quattrocento Sans"/>
              <a:cs typeface="Quattrocento Sans"/>
              <a:sym typeface="Quattrocento Sans"/>
            </a:endParaRPr>
          </a:p>
        </p:txBody>
      </p:sp>
      <p:sp>
        <p:nvSpPr>
          <p:cNvPr id="3979" name="Google Shape;3979;p54: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5" name="Shape 3985"/>
        <p:cNvGrpSpPr/>
        <p:nvPr/>
      </p:nvGrpSpPr>
      <p:grpSpPr>
        <a:xfrm>
          <a:off x="0" y="0"/>
          <a:ext cx="0" cy="0"/>
          <a:chOff x="0" y="0"/>
          <a:chExt cx="0" cy="0"/>
        </a:xfrm>
      </p:grpSpPr>
      <p:sp>
        <p:nvSpPr>
          <p:cNvPr id="3986" name="Google Shape;3986;p55: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7" name="Google Shape;3987;p55: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lang="en-US"/>
              <a:t>With User Defined Routing, you can now define custom routes in Virtual Networks to control how traffic flows. Azure now allows customers to override the default static routing policy which enables a number of Virtual Appliance scenarios such as ‘NAT’ing, ‘Application firewall’, ‘Bring your own gateway’, ‘Intrusion protection systems’ and ‘Intrusion detection systems’. It will now be possible to run sophisticated network topologies in the cloud, which mirrors the setup in on-premises. </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http://azure.microsoft.com/en-us/documentation/articles/virtual-networks-udr-overview/</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How to Create Routes</a:t>
            </a:r>
            <a:endParaRPr/>
          </a:p>
          <a:p>
            <a:pPr indent="0" lvl="0" marL="0" rtl="0" algn="l">
              <a:lnSpc>
                <a:spcPct val="114000"/>
              </a:lnSpc>
              <a:spcBef>
                <a:spcPts val="900"/>
              </a:spcBef>
              <a:spcAft>
                <a:spcPts val="0"/>
              </a:spcAft>
              <a:buClr>
                <a:schemeClr val="dk1"/>
              </a:buClr>
              <a:buSzPts val="1160"/>
              <a:buNone/>
            </a:pPr>
            <a:r>
              <a:rPr lang="en-US"/>
              <a:t>https://azure.microsoft.com/en-in/documentation/articles/virtual-networks-udr-overview/</a:t>
            </a:r>
            <a:endParaRPr/>
          </a:p>
          <a:p>
            <a:pPr indent="0" lvl="0" marL="0" rtl="0" algn="l">
              <a:lnSpc>
                <a:spcPct val="114000"/>
              </a:lnSpc>
              <a:spcBef>
                <a:spcPts val="900"/>
              </a:spcBef>
              <a:spcAft>
                <a:spcPts val="0"/>
              </a:spcAft>
              <a:buClr>
                <a:schemeClr val="dk1"/>
              </a:buClr>
              <a:buSzPts val="1160"/>
              <a:buNone/>
            </a:pPr>
            <a:br>
              <a:rPr lang="en-US"/>
            </a:b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218"/>
              <a:buNone/>
            </a:pPr>
            <a:r>
              <a:t/>
            </a:r>
            <a:endParaRPr/>
          </a:p>
        </p:txBody>
      </p:sp>
      <p:sp>
        <p:nvSpPr>
          <p:cNvPr id="3988" name="Google Shape;3988;p55: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4" name="Shape 3994"/>
        <p:cNvGrpSpPr/>
        <p:nvPr/>
      </p:nvGrpSpPr>
      <p:grpSpPr>
        <a:xfrm>
          <a:off x="0" y="0"/>
          <a:ext cx="0" cy="0"/>
          <a:chOff x="0" y="0"/>
          <a:chExt cx="0" cy="0"/>
        </a:xfrm>
      </p:grpSpPr>
      <p:sp>
        <p:nvSpPr>
          <p:cNvPr id="3995" name="Google Shape;3995;p56: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96" name="Google Shape;3996;p56: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7" name="Google Shape;3997;p56: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1" name="Shape 4001"/>
        <p:cNvGrpSpPr/>
        <p:nvPr/>
      </p:nvGrpSpPr>
      <p:grpSpPr>
        <a:xfrm>
          <a:off x="0" y="0"/>
          <a:ext cx="0" cy="0"/>
          <a:chOff x="0" y="0"/>
          <a:chExt cx="0" cy="0"/>
        </a:xfrm>
      </p:grpSpPr>
      <p:sp>
        <p:nvSpPr>
          <p:cNvPr id="4002" name="Google Shape;4002;p57: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3" name="Google Shape;4003;p57: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160"/>
              <a:buChar char="•"/>
            </a:pPr>
            <a:r>
              <a:rPr lang="en-US"/>
              <a:t>The idea for virtual networking is to extend a customers network into Azure as easily as possible. On-premises, most customers are using IDP/IPS firewall devices and we would like to see these appear in the Azure marketplace (3</a:t>
            </a:r>
            <a:r>
              <a:rPr baseline="30000" lang="en-US"/>
              <a:t>rd</a:t>
            </a:r>
            <a:r>
              <a:rPr lang="en-US"/>
              <a:t> party appliances) like Barracuda for example.</a:t>
            </a:r>
            <a:endParaRPr/>
          </a:p>
          <a:p>
            <a:pPr indent="-171450" lvl="0" marL="171450" rtl="0" algn="l">
              <a:lnSpc>
                <a:spcPct val="114000"/>
              </a:lnSpc>
              <a:spcBef>
                <a:spcPts val="900"/>
              </a:spcBef>
              <a:spcAft>
                <a:spcPts val="0"/>
              </a:spcAft>
              <a:buClr>
                <a:schemeClr val="dk1"/>
              </a:buClr>
              <a:buSzPts val="1160"/>
              <a:buChar char="•"/>
            </a:pPr>
            <a:r>
              <a:rPr lang="en-US"/>
              <a:t>But, in cases where the customer wants everything to be ‘Azure’ and not a 3</a:t>
            </a:r>
            <a:r>
              <a:rPr baseline="30000" lang="en-US"/>
              <a:t>rd</a:t>
            </a:r>
            <a:r>
              <a:rPr lang="en-US"/>
              <a:t> party, we have Azure Application Gateway</a:t>
            </a:r>
            <a:endParaRPr/>
          </a:p>
        </p:txBody>
      </p:sp>
      <p:sp>
        <p:nvSpPr>
          <p:cNvPr id="4004" name="Google Shape;4004;p57: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1" name="Shape 4021"/>
        <p:cNvGrpSpPr/>
        <p:nvPr/>
      </p:nvGrpSpPr>
      <p:grpSpPr>
        <a:xfrm>
          <a:off x="0" y="0"/>
          <a:ext cx="0" cy="0"/>
          <a:chOff x="0" y="0"/>
          <a:chExt cx="0" cy="0"/>
        </a:xfrm>
      </p:grpSpPr>
      <p:sp>
        <p:nvSpPr>
          <p:cNvPr id="4022" name="Google Shape;4022;p58: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3" name="Google Shape;4023;p58: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3248"/>
              <a:buNone/>
            </a:pPr>
            <a:r>
              <a:rPr lang="en-US" sz="2800"/>
              <a:t>See TechReady21 – AZR200 - https://tr21.techreadytv.com/sessions/AZR200.aspx</a:t>
            </a:r>
            <a:endParaRPr/>
          </a:p>
          <a:p>
            <a:pPr indent="0" lvl="0" marL="0" rtl="0" algn="l">
              <a:lnSpc>
                <a:spcPct val="114000"/>
              </a:lnSpc>
              <a:spcBef>
                <a:spcPts val="900"/>
              </a:spcBef>
              <a:spcAft>
                <a:spcPts val="0"/>
              </a:spcAft>
              <a:buClr>
                <a:schemeClr val="dk1"/>
              </a:buClr>
              <a:buSzPts val="3248"/>
              <a:buNone/>
            </a:pPr>
            <a:r>
              <a:t/>
            </a:r>
            <a:endParaRPr sz="2800"/>
          </a:p>
          <a:p>
            <a:pPr indent="0" lvl="0" marL="0" rtl="0" algn="l">
              <a:lnSpc>
                <a:spcPct val="114000"/>
              </a:lnSpc>
              <a:spcBef>
                <a:spcPts val="900"/>
              </a:spcBef>
              <a:spcAft>
                <a:spcPts val="0"/>
              </a:spcAft>
              <a:buClr>
                <a:schemeClr val="dk1"/>
              </a:buClr>
              <a:buSzPts val="3248"/>
              <a:buNone/>
            </a:pPr>
            <a:r>
              <a:rPr lang="en-US" sz="2800"/>
              <a:t>General link - http://azure.microsoft.com/en-us/services/application-gateway/</a:t>
            </a:r>
            <a:endParaRPr/>
          </a:p>
          <a:p>
            <a:pPr indent="0" lvl="0" marL="0" rtl="0" algn="l">
              <a:lnSpc>
                <a:spcPct val="114000"/>
              </a:lnSpc>
              <a:spcBef>
                <a:spcPts val="900"/>
              </a:spcBef>
              <a:spcAft>
                <a:spcPts val="0"/>
              </a:spcAft>
              <a:buClr>
                <a:schemeClr val="dk1"/>
              </a:buClr>
              <a:buSzPts val="3248"/>
              <a:buNone/>
            </a:pPr>
            <a:r>
              <a:rPr lang="en-US" sz="2800"/>
              <a:t>Create a gateway tutorial https://azure.microsoft.com/en-us/documentation/articles/application-gateway-create-gateway/</a:t>
            </a:r>
            <a:endParaRPr/>
          </a:p>
          <a:p>
            <a:pPr indent="0" lvl="0" marL="0" rtl="0" algn="l">
              <a:lnSpc>
                <a:spcPct val="114000"/>
              </a:lnSpc>
              <a:spcBef>
                <a:spcPts val="900"/>
              </a:spcBef>
              <a:spcAft>
                <a:spcPts val="0"/>
              </a:spcAft>
              <a:buClr>
                <a:schemeClr val="dk1"/>
              </a:buClr>
              <a:buSzPts val="3248"/>
              <a:buNone/>
            </a:pPr>
            <a:r>
              <a:t/>
            </a:r>
            <a:endParaRPr sz="2800"/>
          </a:p>
          <a:p>
            <a:pPr indent="-206248" lvl="0" marL="171450" rtl="0" algn="l">
              <a:lnSpc>
                <a:spcPct val="114000"/>
              </a:lnSpc>
              <a:spcBef>
                <a:spcPts val="900"/>
              </a:spcBef>
              <a:spcAft>
                <a:spcPts val="0"/>
              </a:spcAft>
              <a:buClr>
                <a:schemeClr val="dk1"/>
              </a:buClr>
              <a:buSzPts val="3248"/>
              <a:buChar char="•"/>
            </a:pPr>
            <a:r>
              <a:rPr lang="en-US" sz="2800"/>
              <a:t>Azure-managed, first-party virtual appliances – this is top priority for some customers. They don’t want to have to pay for a license to a 3</a:t>
            </a:r>
            <a:r>
              <a:rPr baseline="30000" lang="en-US" sz="2800"/>
              <a:t>rd</a:t>
            </a:r>
            <a:r>
              <a:rPr lang="en-US" sz="2800"/>
              <a:t> party and they don’t want to have to figure out a whole new product interface. Microsofts goal is NOT to compete with the current partner eco-system, but to offer an additional choice to customers.</a:t>
            </a:r>
            <a:endParaRPr sz="2800"/>
          </a:p>
          <a:p>
            <a:pPr indent="-206248" lvl="0" marL="171450" rtl="0" algn="l">
              <a:lnSpc>
                <a:spcPct val="114000"/>
              </a:lnSpc>
              <a:spcBef>
                <a:spcPts val="900"/>
              </a:spcBef>
              <a:spcAft>
                <a:spcPts val="0"/>
              </a:spcAft>
              <a:buClr>
                <a:schemeClr val="dk1"/>
              </a:buClr>
              <a:buSzPts val="3248"/>
              <a:buChar char="•"/>
            </a:pPr>
            <a:r>
              <a:rPr lang="en-US" sz="2800"/>
              <a:t>There are actually two versions of this gateway, one that supports the older model, PowerShell setup/creation and then a new one that support the new ARM model with creation via ARM.</a:t>
            </a:r>
            <a:endParaRPr sz="2800"/>
          </a:p>
          <a:p>
            <a:pPr indent="-206248" lvl="0" marL="171450" rtl="0" algn="l">
              <a:lnSpc>
                <a:spcPct val="114000"/>
              </a:lnSpc>
              <a:spcBef>
                <a:spcPts val="900"/>
              </a:spcBef>
              <a:spcAft>
                <a:spcPts val="0"/>
              </a:spcAft>
              <a:buClr>
                <a:schemeClr val="dk1"/>
              </a:buClr>
              <a:buSzPts val="3248"/>
              <a:buChar char="•"/>
            </a:pPr>
            <a:r>
              <a:rPr lang="en-US" sz="2800"/>
              <a:t>HTTP routing based on app-level policies:</a:t>
            </a:r>
            <a:endParaRPr/>
          </a:p>
          <a:p>
            <a:pPr indent="-171450" lvl="1" marL="344487" rtl="0" algn="l">
              <a:lnSpc>
                <a:spcPct val="114000"/>
              </a:lnSpc>
              <a:spcBef>
                <a:spcPts val="900"/>
              </a:spcBef>
              <a:spcAft>
                <a:spcPts val="0"/>
              </a:spcAft>
              <a:buClr>
                <a:schemeClr val="dk1"/>
              </a:buClr>
              <a:buSzPts val="1836"/>
              <a:buChar char="o"/>
            </a:pPr>
            <a:r>
              <a:rPr lang="en-US" sz="1836"/>
              <a:t>Cookie affinity</a:t>
            </a:r>
            <a:endParaRPr/>
          </a:p>
          <a:p>
            <a:pPr indent="-171450" lvl="1" marL="344487" rtl="0" algn="l">
              <a:lnSpc>
                <a:spcPct val="114000"/>
              </a:lnSpc>
              <a:spcBef>
                <a:spcPts val="900"/>
              </a:spcBef>
              <a:spcAft>
                <a:spcPts val="0"/>
              </a:spcAft>
              <a:buClr>
                <a:schemeClr val="dk1"/>
              </a:buClr>
              <a:buSzPts val="1836"/>
              <a:buChar char="o"/>
            </a:pPr>
            <a:r>
              <a:rPr lang="en-US" sz="1836"/>
              <a:t>URL hash</a:t>
            </a:r>
            <a:endParaRPr/>
          </a:p>
          <a:p>
            <a:pPr indent="-171450" lvl="1" marL="344487" rtl="0" algn="l">
              <a:lnSpc>
                <a:spcPct val="114000"/>
              </a:lnSpc>
              <a:spcBef>
                <a:spcPts val="900"/>
              </a:spcBef>
              <a:spcAft>
                <a:spcPts val="0"/>
              </a:spcAft>
              <a:buClr>
                <a:schemeClr val="dk1"/>
              </a:buClr>
              <a:buSzPts val="1836"/>
              <a:buChar char="o"/>
            </a:pPr>
            <a:r>
              <a:rPr lang="en-US" sz="1836"/>
              <a:t>Weight (load)</a:t>
            </a:r>
            <a:endParaRPr/>
          </a:p>
          <a:p>
            <a:pPr indent="-206248" lvl="0" marL="171450" rtl="0" algn="l">
              <a:lnSpc>
                <a:spcPct val="114000"/>
              </a:lnSpc>
              <a:spcBef>
                <a:spcPts val="900"/>
              </a:spcBef>
              <a:spcAft>
                <a:spcPts val="0"/>
              </a:spcAft>
              <a:buClr>
                <a:schemeClr val="dk1"/>
              </a:buClr>
              <a:buSzPts val="3248"/>
              <a:buChar char="•"/>
            </a:pPr>
            <a:r>
              <a:rPr lang="en-US" sz="2800"/>
              <a:t>SSL termination and caching - </a:t>
            </a:r>
            <a:r>
              <a:rPr b="0" lang="en-US" sz="1050">
                <a:solidFill>
                  <a:schemeClr val="dk1"/>
                </a:solidFill>
                <a:latin typeface="Quattrocento Sans"/>
                <a:ea typeface="Quattrocento Sans"/>
                <a:cs typeface="Quattrocento Sans"/>
                <a:sym typeface="Quattrocento Sans"/>
              </a:rPr>
              <a:t>A secure socket layer (SSL) connection uses a certificate for authentication before sending encrypted data from a client computer to the web server. SSL termination, a form of SSL offloading, shifts some of this responsibility from the web server to a different machine. SSL termination acts as the end of the line, or termination point, for an SSL connection. The process prepares the data for the server and organizes incoming connections in order to allow the web server to concentrate other tasks such as loading web pages. SSL termination allows servers with an SSL connection to handle a large volume of simultaneous connections, or sessions, and cookies. SSL termination also works to increase site and web application performance by increasing server speed. It ensures accuracy by performing decryption on a separate device. </a:t>
            </a:r>
            <a:br>
              <a:rPr b="0" lang="en-US" sz="1050">
                <a:solidFill>
                  <a:schemeClr val="dk1"/>
                </a:solidFill>
                <a:latin typeface="Quattrocento Sans"/>
                <a:ea typeface="Quattrocento Sans"/>
                <a:cs typeface="Quattrocento Sans"/>
                <a:sym typeface="Quattrocento Sans"/>
              </a:rPr>
            </a:br>
            <a:br>
              <a:rPr b="0" lang="en-US" sz="1050">
                <a:solidFill>
                  <a:schemeClr val="dk1"/>
                </a:solidFill>
                <a:latin typeface="Quattrocento Sans"/>
                <a:ea typeface="Quattrocento Sans"/>
                <a:cs typeface="Quattrocento Sans"/>
                <a:sym typeface="Quattrocento Sans"/>
              </a:rPr>
            </a:br>
            <a:br>
              <a:rPr b="0" lang="en-US" sz="1050">
                <a:solidFill>
                  <a:schemeClr val="dk1"/>
                </a:solidFill>
                <a:latin typeface="Quattrocento Sans"/>
                <a:ea typeface="Quattrocento Sans"/>
                <a:cs typeface="Quattrocento Sans"/>
                <a:sym typeface="Quattrocento Sans"/>
              </a:rPr>
            </a:br>
            <a:r>
              <a:rPr lang="en-US" sz="1835"/>
              <a:t>Centralize certificate management – by managing the SSL certificate at the App Gateway, this means you don’t have to distribute the certificate to all of the web servers.</a:t>
            </a:r>
            <a:endParaRPr sz="1835"/>
          </a:p>
          <a:p>
            <a:pPr indent="-171450" lvl="1" marL="344487" rtl="0" algn="l">
              <a:lnSpc>
                <a:spcPct val="114000"/>
              </a:lnSpc>
              <a:spcBef>
                <a:spcPts val="900"/>
              </a:spcBef>
              <a:spcAft>
                <a:spcPts val="0"/>
              </a:spcAft>
              <a:buClr>
                <a:schemeClr val="dk1"/>
              </a:buClr>
              <a:buSzPts val="1835"/>
              <a:buChar char="o"/>
            </a:pPr>
            <a:r>
              <a:rPr lang="en-US" sz="1835"/>
              <a:t>Scalable backend provisioning</a:t>
            </a:r>
            <a:endParaRPr/>
          </a:p>
          <a:p>
            <a:pPr indent="-94107" lvl="0" marL="171450" rtl="0" algn="l">
              <a:lnSpc>
                <a:spcPct val="114000"/>
              </a:lnSpc>
              <a:spcBef>
                <a:spcPts val="900"/>
              </a:spcBef>
              <a:spcAft>
                <a:spcPts val="0"/>
              </a:spcAft>
              <a:buClr>
                <a:schemeClr val="dk1"/>
              </a:buClr>
              <a:buSzPts val="1218"/>
              <a:buNone/>
            </a:pPr>
            <a:r>
              <a:t/>
            </a:r>
            <a:endParaRPr/>
          </a:p>
        </p:txBody>
      </p:sp>
      <p:sp>
        <p:nvSpPr>
          <p:cNvPr id="4024" name="Google Shape;4024;p58: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4" name="Shape 4044"/>
        <p:cNvGrpSpPr/>
        <p:nvPr/>
      </p:nvGrpSpPr>
      <p:grpSpPr>
        <a:xfrm>
          <a:off x="0" y="0"/>
          <a:ext cx="0" cy="0"/>
          <a:chOff x="0" y="0"/>
          <a:chExt cx="0" cy="0"/>
        </a:xfrm>
      </p:grpSpPr>
      <p:sp>
        <p:nvSpPr>
          <p:cNvPr id="4045" name="Google Shape;4045;p59: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6" name="Google Shape;4046;p59: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lang="en-US"/>
              <a:t>On this slide, the table on the left compares the different Azure services and how they would handle the routing and load balancing of incoming calls into Azure and the general use for the Service</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SLB is the standard Azure Load Balancer you would have by creating a load balanced set</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Over on the right, the scenario  shows that the application gateway plugs in nicely with our current load balancing solutions. Here, you have two regions that are setup to use the ATM.  Region 1 is behind the standard Azure SLB layer 4 load balancer and routes the traffic to 3 different application gateways. These gateways then have rules that will instruct the AG which server to send the incoming call to.</a:t>
            </a:r>
            <a:endParaRPr/>
          </a:p>
        </p:txBody>
      </p:sp>
      <p:sp>
        <p:nvSpPr>
          <p:cNvPr id="4047" name="Google Shape;4047;p59: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6: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VNET feature overview</a:t>
            </a:r>
            <a:endParaRPr/>
          </a:p>
          <a:p>
            <a:pPr indent="0" lvl="0" marL="0" rtl="0" algn="l">
              <a:lnSpc>
                <a:spcPct val="114000"/>
              </a:lnSpc>
              <a:spcBef>
                <a:spcPts val="900"/>
              </a:spcBef>
              <a:spcAft>
                <a:spcPts val="0"/>
              </a:spcAft>
              <a:buClr>
                <a:schemeClr val="dk1"/>
              </a:buClr>
              <a:buSzPts val="1160"/>
              <a:buNone/>
            </a:pPr>
            <a:r>
              <a:rPr b="1" lang="en-US"/>
              <a:t>Notes</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BYO IPv4 space. Only provide IPs in a VNET</a:t>
            </a:r>
            <a:endParaRPr/>
          </a:p>
          <a:p>
            <a:pPr indent="-171450" lvl="0" marL="171450" rtl="0" algn="l">
              <a:lnSpc>
                <a:spcPct val="114000"/>
              </a:lnSpc>
              <a:spcBef>
                <a:spcPts val="900"/>
              </a:spcBef>
              <a:spcAft>
                <a:spcPts val="0"/>
              </a:spcAft>
              <a:buClr>
                <a:schemeClr val="dk1"/>
              </a:buClr>
              <a:buSzPts val="1160"/>
              <a:buChar char="•"/>
            </a:pPr>
            <a:r>
              <a:rPr lang="en-US"/>
              <a:t>Carve out IP subnets with a virtual network</a:t>
            </a:r>
            <a:endParaRPr/>
          </a:p>
          <a:p>
            <a:pPr indent="-171450" lvl="0" marL="171450" rtl="0" algn="l">
              <a:lnSpc>
                <a:spcPct val="114000"/>
              </a:lnSpc>
              <a:spcBef>
                <a:spcPts val="900"/>
              </a:spcBef>
              <a:spcAft>
                <a:spcPts val="0"/>
              </a:spcAft>
              <a:buClr>
                <a:schemeClr val="dk1"/>
              </a:buClr>
              <a:buSzPts val="1160"/>
              <a:buChar char="•"/>
            </a:pPr>
            <a:r>
              <a:rPr lang="en-US"/>
              <a:t>No overlapping subnets</a:t>
            </a:r>
            <a:endParaRPr/>
          </a:p>
          <a:p>
            <a:pPr indent="-171450" lvl="0" marL="171450" rtl="0" algn="l">
              <a:lnSpc>
                <a:spcPct val="114000"/>
              </a:lnSpc>
              <a:spcBef>
                <a:spcPts val="900"/>
              </a:spcBef>
              <a:spcAft>
                <a:spcPts val="0"/>
              </a:spcAft>
              <a:buClr>
                <a:schemeClr val="dk1"/>
              </a:buClr>
              <a:buSzPts val="1160"/>
              <a:buChar char="•"/>
            </a:pPr>
            <a:r>
              <a:rPr lang="en-US"/>
              <a:t>IP address stays with the VM for its lifetime</a:t>
            </a:r>
            <a:endParaRPr/>
          </a:p>
          <a:p>
            <a:pPr indent="-171450" lvl="0" marL="171450" rtl="0" algn="l">
              <a:lnSpc>
                <a:spcPct val="114000"/>
              </a:lnSpc>
              <a:spcBef>
                <a:spcPts val="900"/>
              </a:spcBef>
              <a:spcAft>
                <a:spcPts val="0"/>
              </a:spcAft>
              <a:buClr>
                <a:schemeClr val="dk1"/>
              </a:buClr>
              <a:buSzPts val="1160"/>
              <a:buChar char="•"/>
            </a:pPr>
            <a:r>
              <a:rPr lang="en-US"/>
              <a:t>We manage </a:t>
            </a:r>
            <a:r>
              <a:rPr lang="en-US">
                <a:solidFill>
                  <a:srgbClr val="FF0000"/>
                </a:solidFill>
              </a:rPr>
              <a:t>the software</a:t>
            </a:r>
            <a:r>
              <a:rPr lang="en-US"/>
              <a:t> gateway. Run in active/passive mode for high availability</a:t>
            </a:r>
            <a:endParaRPr/>
          </a:p>
          <a:p>
            <a:pPr indent="-171450" lvl="0" marL="171450" rtl="0" algn="l">
              <a:lnSpc>
                <a:spcPct val="114000"/>
              </a:lnSpc>
              <a:spcBef>
                <a:spcPts val="900"/>
              </a:spcBef>
              <a:spcAft>
                <a:spcPts val="0"/>
              </a:spcAft>
              <a:buClr>
                <a:schemeClr val="dk1"/>
              </a:buClr>
              <a:buSzPts val="1160"/>
              <a:buChar char="•"/>
            </a:pPr>
            <a:r>
              <a:rPr lang="en-US"/>
              <a:t>DNS + IP address persistence is the key to enabling many new scenarios (AD, DNs, etc.)</a:t>
            </a:r>
            <a:endParaRPr/>
          </a:p>
          <a:p>
            <a:pPr indent="-94107" lvl="0" marL="171450" rtl="0" algn="l">
              <a:lnSpc>
                <a:spcPct val="114000"/>
              </a:lnSpc>
              <a:spcBef>
                <a:spcPts val="9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Multiple virtual IP addresses per machine in a virtual network - You can get more than one load-balanced public IP address (also called Virtual IP address) assigned to a set of virtual machines (VMs), enabling high-availability and high-scale scenarios. This enables scenarios such as hosting of multiple secure websites in a web app or allow multiple SQL Server AlwaysOn Availability Group listeners access to the same set of VMs. With ARM, you can have multiple public IP addresses per machine</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 Azure DNS covered in a later slide</a:t>
            </a:r>
            <a:endParaRPr/>
          </a:p>
        </p:txBody>
      </p:sp>
      <p:sp>
        <p:nvSpPr>
          <p:cNvPr id="1449" name="Google Shape;1449;p6: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0" name="Google Shape;1450;p6: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1" name="Google Shape;1451;p6:notes"/>
          <p:cNvSpPr/>
          <p:nvPr/>
        </p:nvSpPr>
        <p:spPr>
          <a:xfrm>
            <a:off x="6480175" y="5643912"/>
            <a:ext cx="3174900" cy="9387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09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“the software” was originally “SW”. Is the change correct?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9" name="Shape 4089"/>
        <p:cNvGrpSpPr/>
        <p:nvPr/>
      </p:nvGrpSpPr>
      <p:grpSpPr>
        <a:xfrm>
          <a:off x="0" y="0"/>
          <a:ext cx="0" cy="0"/>
          <a:chOff x="0" y="0"/>
          <a:chExt cx="0" cy="0"/>
        </a:xfrm>
      </p:grpSpPr>
      <p:sp>
        <p:nvSpPr>
          <p:cNvPr id="4090" name="Google Shape;4090;p60: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91" name="Google Shape;4091;p60: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2" name="Google Shape;4092;p60: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6" name="Shape 4096"/>
        <p:cNvGrpSpPr/>
        <p:nvPr/>
      </p:nvGrpSpPr>
      <p:grpSpPr>
        <a:xfrm>
          <a:off x="0" y="0"/>
          <a:ext cx="0" cy="0"/>
          <a:chOff x="0" y="0"/>
          <a:chExt cx="0" cy="0"/>
        </a:xfrm>
      </p:grpSpPr>
      <p:sp>
        <p:nvSpPr>
          <p:cNvPr id="4097" name="Google Shape;4097;p61: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8" name="Google Shape;4098;p61: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
        <p:nvSpPr>
          <p:cNvPr id="4099" name="Google Shape;4099;p61: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4" name="Shape 4104"/>
        <p:cNvGrpSpPr/>
        <p:nvPr/>
      </p:nvGrpSpPr>
      <p:grpSpPr>
        <a:xfrm>
          <a:off x="0" y="0"/>
          <a:ext cx="0" cy="0"/>
          <a:chOff x="0" y="0"/>
          <a:chExt cx="0" cy="0"/>
        </a:xfrm>
      </p:grpSpPr>
      <p:sp>
        <p:nvSpPr>
          <p:cNvPr id="4105" name="Google Shape;4105;p62: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6" name="Google Shape;4106;p62: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
        <p:nvSpPr>
          <p:cNvPr id="4107" name="Google Shape;4107;p62: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2" name="Shape 4112"/>
        <p:cNvGrpSpPr/>
        <p:nvPr/>
      </p:nvGrpSpPr>
      <p:grpSpPr>
        <a:xfrm>
          <a:off x="0" y="0"/>
          <a:ext cx="0" cy="0"/>
          <a:chOff x="0" y="0"/>
          <a:chExt cx="0" cy="0"/>
        </a:xfrm>
      </p:grpSpPr>
      <p:sp>
        <p:nvSpPr>
          <p:cNvPr id="4113" name="Google Shape;4113;p63: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4" name="Google Shape;4114;p63: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
        <p:nvSpPr>
          <p:cNvPr id="4115" name="Google Shape;4115;p63: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9" name="Shape 4119"/>
        <p:cNvGrpSpPr/>
        <p:nvPr/>
      </p:nvGrpSpPr>
      <p:grpSpPr>
        <a:xfrm>
          <a:off x="0" y="0"/>
          <a:ext cx="0" cy="0"/>
          <a:chOff x="0" y="0"/>
          <a:chExt cx="0" cy="0"/>
        </a:xfrm>
      </p:grpSpPr>
      <p:sp>
        <p:nvSpPr>
          <p:cNvPr id="4120" name="Google Shape;4120;p64: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1" name="Google Shape;4121;p64: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
        <p:nvSpPr>
          <p:cNvPr id="4122" name="Google Shape;4122;p64: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6" name="Shape 4126"/>
        <p:cNvGrpSpPr/>
        <p:nvPr/>
      </p:nvGrpSpPr>
      <p:grpSpPr>
        <a:xfrm>
          <a:off x="0" y="0"/>
          <a:ext cx="0" cy="0"/>
          <a:chOff x="0" y="0"/>
          <a:chExt cx="0" cy="0"/>
        </a:xfrm>
      </p:grpSpPr>
      <p:sp>
        <p:nvSpPr>
          <p:cNvPr id="4127" name="Google Shape;4127;p65: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8" name="Google Shape;4128;p65: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
        <p:nvSpPr>
          <p:cNvPr id="4129" name="Google Shape;4129;p65: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3" name="Shape 4133"/>
        <p:cNvGrpSpPr/>
        <p:nvPr/>
      </p:nvGrpSpPr>
      <p:grpSpPr>
        <a:xfrm>
          <a:off x="0" y="0"/>
          <a:ext cx="0" cy="0"/>
          <a:chOff x="0" y="0"/>
          <a:chExt cx="0" cy="0"/>
        </a:xfrm>
      </p:grpSpPr>
      <p:sp>
        <p:nvSpPr>
          <p:cNvPr id="4134" name="Google Shape;4134;p66: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35" name="Google Shape;4135;p66: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6" name="Google Shape;4136;p66: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0" name="Shape 4140"/>
        <p:cNvGrpSpPr/>
        <p:nvPr/>
      </p:nvGrpSpPr>
      <p:grpSpPr>
        <a:xfrm>
          <a:off x="0" y="0"/>
          <a:ext cx="0" cy="0"/>
          <a:chOff x="0" y="0"/>
          <a:chExt cx="0" cy="0"/>
        </a:xfrm>
      </p:grpSpPr>
      <p:sp>
        <p:nvSpPr>
          <p:cNvPr id="4141" name="Google Shape;4141;p67:notes"/>
          <p:cNvSpPr/>
          <p:nvPr>
            <p:ph idx="2" type="sldImg"/>
          </p:nvPr>
        </p:nvSpPr>
        <p:spPr>
          <a:xfrm>
            <a:off x="381000" y="4826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2" name="Google Shape;4142;p67: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
        <p:nvSpPr>
          <p:cNvPr id="4143" name="Google Shape;4143;p67: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7" name="Shape 4147"/>
        <p:cNvGrpSpPr/>
        <p:nvPr/>
      </p:nvGrpSpPr>
      <p:grpSpPr>
        <a:xfrm>
          <a:off x="0" y="0"/>
          <a:ext cx="0" cy="0"/>
          <a:chOff x="0" y="0"/>
          <a:chExt cx="0" cy="0"/>
        </a:xfrm>
      </p:grpSpPr>
      <p:sp>
        <p:nvSpPr>
          <p:cNvPr id="4148" name="Google Shape;4148;p68: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49" name="Google Shape;4149;p68:notes"/>
          <p:cNvSpPr/>
          <p:nvPr>
            <p:ph idx="2" type="sldImg"/>
          </p:nvPr>
        </p:nvSpPr>
        <p:spPr>
          <a:xfrm>
            <a:off x="384048" y="484632"/>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0" name="Google Shape;4150;p68: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94107" lvl="0" marL="171450" rtl="0" algn="l">
              <a:lnSpc>
                <a:spcPct val="114000"/>
              </a:lnSpc>
              <a:spcBef>
                <a:spcPts val="0"/>
              </a:spcBef>
              <a:spcAft>
                <a:spcPts val="0"/>
              </a:spcAft>
              <a:buClr>
                <a:schemeClr val="dk1"/>
              </a:buClr>
              <a:buSzPts val="1218"/>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3" name="Shape 4153"/>
        <p:cNvGrpSpPr/>
        <p:nvPr/>
      </p:nvGrpSpPr>
      <p:grpSpPr>
        <a:xfrm>
          <a:off x="0" y="0"/>
          <a:ext cx="0" cy="0"/>
          <a:chOff x="0" y="0"/>
          <a:chExt cx="0" cy="0"/>
        </a:xfrm>
      </p:grpSpPr>
      <p:sp>
        <p:nvSpPr>
          <p:cNvPr id="4154" name="Google Shape;4154;p69: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5" name="Google Shape;4155;p69: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1450" lvl="0" marL="171450" rtl="0" algn="l">
              <a:lnSpc>
                <a:spcPct val="114000"/>
              </a:lnSpc>
              <a:spcBef>
                <a:spcPts val="0"/>
              </a:spcBef>
              <a:spcAft>
                <a:spcPts val="0"/>
              </a:spcAft>
              <a:buClr>
                <a:schemeClr val="dk1"/>
              </a:buClr>
              <a:buSzPts val="1160"/>
              <a:buChar char="•"/>
            </a:pPr>
            <a:r>
              <a:rPr lang="en-US"/>
              <a:t>PIP – Private IP address – instance level</a:t>
            </a:r>
            <a:endParaRPr/>
          </a:p>
        </p:txBody>
      </p:sp>
      <p:sp>
        <p:nvSpPr>
          <p:cNvPr id="4156" name="Google Shape;4156;p69: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p7: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171450" lvl="0" marL="171450" rtl="0" algn="l">
              <a:lnSpc>
                <a:spcPct val="114000"/>
              </a:lnSpc>
              <a:spcBef>
                <a:spcPts val="900"/>
              </a:spcBef>
              <a:spcAft>
                <a:spcPts val="0"/>
              </a:spcAft>
              <a:buClr>
                <a:schemeClr val="dk1"/>
              </a:buClr>
              <a:buSzPts val="1160"/>
              <a:buChar char="•"/>
            </a:pPr>
            <a:r>
              <a:rPr lang="en-US"/>
              <a:t>Explain entry points.</a:t>
            </a:r>
            <a:endParaRPr/>
          </a:p>
        </p:txBody>
      </p:sp>
      <p:sp>
        <p:nvSpPr>
          <p:cNvPr id="1457" name="Google Shape;1457;p7: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8" name="Google Shape;1458;p7: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0" name="Shape 4160"/>
        <p:cNvGrpSpPr/>
        <p:nvPr/>
      </p:nvGrpSpPr>
      <p:grpSpPr>
        <a:xfrm>
          <a:off x="0" y="0"/>
          <a:ext cx="0" cy="0"/>
          <a:chOff x="0" y="0"/>
          <a:chExt cx="0" cy="0"/>
        </a:xfrm>
      </p:grpSpPr>
      <p:sp>
        <p:nvSpPr>
          <p:cNvPr id="4161" name="Google Shape;4161;p70: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Overview of Microsoft Azure provided DNS.</a:t>
            </a:r>
            <a:endParaRPr/>
          </a:p>
          <a:p>
            <a:pPr indent="0" lvl="0" marL="0" rtl="0" algn="l">
              <a:lnSpc>
                <a:spcPct val="114000"/>
              </a:lnSpc>
              <a:spcBef>
                <a:spcPts val="900"/>
              </a:spcBef>
              <a:spcAft>
                <a:spcPts val="0"/>
              </a:spcAft>
              <a:buClr>
                <a:schemeClr val="dk1"/>
              </a:buClr>
              <a:buSzPts val="1160"/>
              <a:buNone/>
            </a:pPr>
            <a:r>
              <a:rPr b="1" lang="en-US"/>
              <a:t>Notes</a:t>
            </a:r>
            <a:endParaRPr/>
          </a:p>
          <a:p>
            <a:pPr indent="-171450" lvl="0" marL="171450" rtl="0" algn="l">
              <a:lnSpc>
                <a:spcPct val="114000"/>
              </a:lnSpc>
              <a:spcBef>
                <a:spcPts val="900"/>
              </a:spcBef>
              <a:spcAft>
                <a:spcPts val="0"/>
              </a:spcAft>
              <a:buClr>
                <a:schemeClr val="dk1"/>
              </a:buClr>
              <a:buSzPts val="1160"/>
              <a:buChar char="•"/>
            </a:pPr>
            <a:r>
              <a:rPr lang="en-US"/>
              <a:t>No need to deploy a DNS server. Name resolution within the deployment boundary works</a:t>
            </a:r>
            <a:endParaRPr/>
          </a:p>
          <a:p>
            <a:pPr indent="-171450" lvl="0" marL="171450" rtl="0" algn="l">
              <a:lnSpc>
                <a:spcPct val="114000"/>
              </a:lnSpc>
              <a:spcBef>
                <a:spcPts val="900"/>
              </a:spcBef>
              <a:spcAft>
                <a:spcPts val="0"/>
              </a:spcAft>
              <a:buClr>
                <a:schemeClr val="dk1"/>
              </a:buClr>
              <a:buSzPts val="1160"/>
              <a:buChar char="•"/>
            </a:pPr>
            <a:r>
              <a:rPr lang="en-US"/>
              <a:t>A malicious tenant cannot detect VMs in a deployment by name or IP address</a:t>
            </a:r>
            <a:endParaRPr/>
          </a:p>
          <a:p>
            <a:pPr indent="-171450" lvl="0" marL="171450" rtl="0" algn="l">
              <a:lnSpc>
                <a:spcPct val="114000"/>
              </a:lnSpc>
              <a:spcBef>
                <a:spcPts val="900"/>
              </a:spcBef>
              <a:spcAft>
                <a:spcPts val="0"/>
              </a:spcAft>
              <a:buClr>
                <a:schemeClr val="dk1"/>
              </a:buClr>
              <a:buSzPts val="1160"/>
              <a:buChar char="•"/>
            </a:pPr>
            <a:r>
              <a:rPr lang="en-US"/>
              <a:t>The name resolution boundary is the same as the deployment boundary</a:t>
            </a:r>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Discovery is currently not supported</a:t>
            </a:r>
            <a:endParaRPr/>
          </a:p>
        </p:txBody>
      </p:sp>
      <p:sp>
        <p:nvSpPr>
          <p:cNvPr id="4162" name="Google Shape;4162;p70: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63" name="Google Shape;4163;p70: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4" name="Google Shape;4164;p70:notes"/>
          <p:cNvSpPr/>
          <p:nvPr/>
        </p:nvSpPr>
        <p:spPr>
          <a:xfrm>
            <a:off x="-3022600" y="6123214"/>
            <a:ext cx="3174900" cy="9387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09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Kindly validate the factual accuracy of the last bullet, since it contains a reference to time.</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9" name="Shape 4189"/>
        <p:cNvGrpSpPr/>
        <p:nvPr/>
      </p:nvGrpSpPr>
      <p:grpSpPr>
        <a:xfrm>
          <a:off x="0" y="0"/>
          <a:ext cx="0" cy="0"/>
          <a:chOff x="0" y="0"/>
          <a:chExt cx="0" cy="0"/>
        </a:xfrm>
      </p:grpSpPr>
      <p:sp>
        <p:nvSpPr>
          <p:cNvPr id="4190" name="Google Shape;4190;p71: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1" name="Google Shape;4191;p71: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rgbClr val="000000"/>
              </a:buClr>
              <a:buSzPts val="1160"/>
              <a:buNone/>
            </a:pPr>
            <a:r>
              <a:rPr lang="en-US">
                <a:solidFill>
                  <a:srgbClr val="000000"/>
                </a:solidFill>
              </a:rPr>
              <a:t>To understand how Microsoft Azure </a:t>
            </a:r>
            <a:r>
              <a:rPr lang="en-US"/>
              <a:t>virtual networks work, you </a:t>
            </a:r>
            <a:r>
              <a:rPr lang="en-US">
                <a:solidFill>
                  <a:srgbClr val="000000"/>
                </a:solidFill>
              </a:rPr>
              <a:t>first need to understand the concept of how the machines can be accessed via the DNS namespace address.  Although you have multiple machines that are load balanced, by referencing the DNS address from outside, the load balancer will take care of finding a machine to call.</a:t>
            </a:r>
            <a:endParaRPr/>
          </a:p>
          <a:p>
            <a:pPr indent="0" lvl="0" marL="0" rtl="0" algn="l">
              <a:lnSpc>
                <a:spcPct val="114000"/>
              </a:lnSpc>
              <a:spcBef>
                <a:spcPts val="900"/>
              </a:spcBef>
              <a:spcAft>
                <a:spcPts val="0"/>
              </a:spcAft>
              <a:buClr>
                <a:schemeClr val="dk1"/>
              </a:buClr>
              <a:buSzPts val="1218"/>
              <a:buNone/>
            </a:pPr>
            <a:r>
              <a:t/>
            </a:r>
            <a:endParaRPr>
              <a:solidFill>
                <a:srgbClr val="000000"/>
              </a:solidFill>
            </a:endParaRPr>
          </a:p>
          <a:p>
            <a:pPr indent="0" lvl="0" marL="0" rtl="0" algn="l">
              <a:lnSpc>
                <a:spcPct val="114000"/>
              </a:lnSpc>
              <a:spcBef>
                <a:spcPts val="900"/>
              </a:spcBef>
              <a:spcAft>
                <a:spcPts val="0"/>
              </a:spcAft>
              <a:buClr>
                <a:srgbClr val="000000"/>
              </a:buClr>
              <a:buSzPts val="1160"/>
              <a:buNone/>
            </a:pPr>
            <a:r>
              <a:rPr lang="en-US">
                <a:solidFill>
                  <a:srgbClr val="000000"/>
                </a:solidFill>
              </a:rPr>
              <a:t>Inside of the Cloud Service, machines can reference each other by internal IP addresses</a:t>
            </a:r>
            <a:endParaRPr>
              <a:solidFill>
                <a:srgbClr val="000000"/>
              </a:solidFill>
            </a:endParaRPr>
          </a:p>
          <a:p>
            <a:pPr indent="-94107" lvl="0" marL="171450" rtl="0" algn="l">
              <a:lnSpc>
                <a:spcPct val="114000"/>
              </a:lnSpc>
              <a:spcBef>
                <a:spcPts val="900"/>
              </a:spcBef>
              <a:spcAft>
                <a:spcPts val="0"/>
              </a:spcAft>
              <a:buClr>
                <a:schemeClr val="dk1"/>
              </a:buClr>
              <a:buSzPts val="1218"/>
              <a:buNone/>
            </a:pPr>
            <a:r>
              <a:t/>
            </a:r>
            <a:endParaRPr/>
          </a:p>
        </p:txBody>
      </p:sp>
      <p:sp>
        <p:nvSpPr>
          <p:cNvPr id="4192" name="Google Shape;4192;p71: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2" name="Shape 4212"/>
        <p:cNvGrpSpPr/>
        <p:nvPr/>
      </p:nvGrpSpPr>
      <p:grpSpPr>
        <a:xfrm>
          <a:off x="0" y="0"/>
          <a:ext cx="0" cy="0"/>
          <a:chOff x="0" y="0"/>
          <a:chExt cx="0" cy="0"/>
        </a:xfrm>
      </p:grpSpPr>
      <p:sp>
        <p:nvSpPr>
          <p:cNvPr id="4213" name="Google Shape;4213;p72: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4" name="Google Shape;4214;p72: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rgbClr val="000000"/>
              </a:buClr>
              <a:buSzPts val="1160"/>
              <a:buNone/>
            </a:pPr>
            <a:r>
              <a:rPr b="1" lang="en-US">
                <a:solidFill>
                  <a:srgbClr val="000000"/>
                </a:solidFill>
              </a:rPr>
              <a:t>Slide Objective</a:t>
            </a:r>
            <a:endParaRPr sz="1100">
              <a:solidFill>
                <a:srgbClr val="000000"/>
              </a:solidFill>
            </a:endParaRPr>
          </a:p>
          <a:p>
            <a:pPr indent="0" lvl="0" marL="0" rtl="0" algn="l">
              <a:lnSpc>
                <a:spcPct val="114000"/>
              </a:lnSpc>
              <a:spcBef>
                <a:spcPts val="600"/>
              </a:spcBef>
              <a:spcAft>
                <a:spcPts val="0"/>
              </a:spcAft>
              <a:buClr>
                <a:srgbClr val="000000"/>
              </a:buClr>
              <a:buSzPts val="1160"/>
              <a:buNone/>
            </a:pPr>
            <a:r>
              <a:rPr lang="en-US">
                <a:solidFill>
                  <a:srgbClr val="000000"/>
                </a:solidFill>
              </a:rPr>
              <a:t>This slide discusses connectivity options supported as of SDK1.6. This slide does not include information on any of the new features.</a:t>
            </a:r>
            <a:endParaRPr sz="1100">
              <a:solidFill>
                <a:srgbClr val="000000"/>
              </a:solidFill>
            </a:endParaRPr>
          </a:p>
          <a:p>
            <a:pPr indent="0" lvl="0" marL="0" rtl="0" algn="l">
              <a:lnSpc>
                <a:spcPct val="114000"/>
              </a:lnSpc>
              <a:spcBef>
                <a:spcPts val="600"/>
              </a:spcBef>
              <a:spcAft>
                <a:spcPts val="0"/>
              </a:spcAft>
              <a:buClr>
                <a:srgbClr val="000000"/>
              </a:buClr>
              <a:buSzPts val="1160"/>
              <a:buNone/>
            </a:pPr>
            <a:r>
              <a:rPr b="1" lang="en-US">
                <a:solidFill>
                  <a:srgbClr val="000000"/>
                </a:solidFill>
              </a:rPr>
              <a:t>Notes</a:t>
            </a:r>
            <a:endParaRPr sz="1100">
              <a:solidFill>
                <a:srgbClr val="000000"/>
              </a:solidFill>
            </a:endParaRPr>
          </a:p>
          <a:p>
            <a:pPr indent="-171450" lvl="0" marL="171450" rtl="0" algn="l">
              <a:lnSpc>
                <a:spcPct val="114000"/>
              </a:lnSpc>
              <a:spcBef>
                <a:spcPts val="600"/>
              </a:spcBef>
              <a:spcAft>
                <a:spcPts val="0"/>
              </a:spcAft>
              <a:buClr>
                <a:srgbClr val="000000"/>
              </a:buClr>
              <a:buSzPts val="1160"/>
              <a:buChar char="•"/>
            </a:pPr>
            <a:r>
              <a:rPr lang="en-US">
                <a:solidFill>
                  <a:srgbClr val="000000"/>
                </a:solidFill>
              </a:rPr>
              <a:t>Cloud Service is assigned a VIP for a deployment slot—Production in the case of a VM (IaaS)</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RDP and SSH ports are open by default</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Need to define endpoints to open ports</a:t>
            </a:r>
            <a:endParaRPr/>
          </a:p>
          <a:p>
            <a:pPr indent="-171450" lvl="1" marL="344487" rtl="0" algn="l">
              <a:lnSpc>
                <a:spcPct val="114000"/>
              </a:lnSpc>
              <a:spcBef>
                <a:spcPts val="600"/>
              </a:spcBef>
              <a:spcAft>
                <a:spcPts val="0"/>
              </a:spcAft>
              <a:buClr>
                <a:srgbClr val="000000"/>
              </a:buClr>
              <a:buSzPts val="1100"/>
              <a:buChar char="o"/>
            </a:pPr>
            <a:r>
              <a:rPr lang="en-US" sz="1100">
                <a:solidFill>
                  <a:srgbClr val="000000"/>
                </a:solidFill>
              </a:rPr>
              <a:t>Each individual VM can have a reserved public IP address (10/2/14) 	</a:t>
            </a:r>
            <a:endParaRPr sz="1100">
              <a:solidFill>
                <a:srgbClr val="000000"/>
              </a:solidFill>
            </a:endParaRPr>
          </a:p>
          <a:p>
            <a:pPr indent="-171450" lvl="0" marL="171450" rtl="0" algn="l">
              <a:lnSpc>
                <a:spcPct val="114000"/>
              </a:lnSpc>
              <a:spcBef>
                <a:spcPts val="600"/>
              </a:spcBef>
              <a:spcAft>
                <a:spcPts val="0"/>
              </a:spcAft>
              <a:buClr>
                <a:srgbClr val="000000"/>
              </a:buClr>
              <a:buSzPts val="1160"/>
              <a:buChar char="•"/>
            </a:pPr>
            <a:r>
              <a:rPr lang="en-US">
                <a:solidFill>
                  <a:srgbClr val="000000"/>
                </a:solidFill>
              </a:rPr>
              <a:t>Input endpoint is a port</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Can be load balanced</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If load balanced, endpoint is mapped across all role instances</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Port mapping is supported</a:t>
            </a:r>
            <a:endParaRPr sz="1100">
              <a:solidFill>
                <a:srgbClr val="000000"/>
              </a:solidFill>
            </a:endParaRPr>
          </a:p>
          <a:p>
            <a:pPr indent="-171450" lvl="0" marL="171450" rtl="0" algn="l">
              <a:lnSpc>
                <a:spcPct val="114000"/>
              </a:lnSpc>
              <a:spcBef>
                <a:spcPts val="600"/>
              </a:spcBef>
              <a:spcAft>
                <a:spcPts val="0"/>
              </a:spcAft>
              <a:buClr>
                <a:srgbClr val="000000"/>
              </a:buClr>
              <a:buSzPts val="1160"/>
              <a:buChar char="•"/>
            </a:pPr>
            <a:r>
              <a:rPr lang="en-US">
                <a:solidFill>
                  <a:srgbClr val="000000"/>
                </a:solidFill>
              </a:rPr>
              <a:t>Internal endpoint enables inter-role-instance communication</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Ports for inter-VM communication are closed by default—firewall rules need to be set up to open them</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An internal endpoint needs to be defined for communication</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Internal endpoints can be port ranges</a:t>
            </a:r>
            <a:endParaRPr sz="1100">
              <a:solidFill>
                <a:srgbClr val="000000"/>
              </a:solidFill>
            </a:endParaRPr>
          </a:p>
          <a:p>
            <a:pPr indent="-171450" lvl="0" marL="171450" rtl="0" algn="l">
              <a:lnSpc>
                <a:spcPct val="114000"/>
              </a:lnSpc>
              <a:spcBef>
                <a:spcPts val="600"/>
              </a:spcBef>
              <a:spcAft>
                <a:spcPts val="0"/>
              </a:spcAft>
              <a:buClr>
                <a:srgbClr val="FF0000"/>
              </a:buClr>
              <a:buSzPts val="1160"/>
              <a:buChar char="•"/>
            </a:pPr>
            <a:r>
              <a:rPr lang="en-US">
                <a:solidFill>
                  <a:srgbClr val="FF0000"/>
                </a:solidFill>
              </a:rPr>
              <a:t>DNS resolution is only</a:t>
            </a:r>
            <a:endParaRPr sz="1100">
              <a:solidFill>
                <a:srgbClr val="FF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Only service-level name resolution is supported</a:t>
            </a:r>
            <a:endParaRPr sz="1100">
              <a:solidFill>
                <a:srgbClr val="000000"/>
              </a:solidFill>
            </a:endParaRPr>
          </a:p>
          <a:p>
            <a:pPr indent="-171450" lvl="1" marL="344487" rtl="0" algn="l">
              <a:lnSpc>
                <a:spcPct val="114000"/>
              </a:lnSpc>
              <a:spcBef>
                <a:spcPts val="600"/>
              </a:spcBef>
              <a:spcAft>
                <a:spcPts val="0"/>
              </a:spcAft>
              <a:buClr>
                <a:srgbClr val="000000"/>
              </a:buClr>
              <a:buSzPts val="1000"/>
              <a:buChar char="o"/>
            </a:pPr>
            <a:r>
              <a:rPr lang="en-US">
                <a:solidFill>
                  <a:srgbClr val="000000"/>
                </a:solidFill>
              </a:rPr>
              <a:t>Runtime APIs need to be used for instance name resolution</a:t>
            </a:r>
            <a:endParaRPr/>
          </a:p>
          <a:p>
            <a:pPr indent="-94107" lvl="0" marL="171450" rtl="0" algn="l">
              <a:lnSpc>
                <a:spcPct val="114000"/>
              </a:lnSpc>
              <a:spcBef>
                <a:spcPts val="600"/>
              </a:spcBef>
              <a:spcAft>
                <a:spcPts val="0"/>
              </a:spcAft>
              <a:buClr>
                <a:schemeClr val="dk1"/>
              </a:buClr>
              <a:buSzPts val="1218"/>
              <a:buNone/>
            </a:pPr>
            <a:r>
              <a:t/>
            </a:r>
            <a:endParaRPr/>
          </a:p>
        </p:txBody>
      </p:sp>
      <p:sp>
        <p:nvSpPr>
          <p:cNvPr id="4215" name="Google Shape;4215;p72: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16" name="Google Shape;4216;p72:notes"/>
          <p:cNvSpPr/>
          <p:nvPr/>
        </p:nvSpPr>
        <p:spPr>
          <a:xfrm>
            <a:off x="-2857500" y="7707086"/>
            <a:ext cx="3174900" cy="9387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08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This bullet seems incomplete. Kindly update if required.</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3" name="Shape 4243"/>
        <p:cNvGrpSpPr/>
        <p:nvPr/>
      </p:nvGrpSpPr>
      <p:grpSpPr>
        <a:xfrm>
          <a:off x="0" y="0"/>
          <a:ext cx="0" cy="0"/>
          <a:chOff x="0" y="0"/>
          <a:chExt cx="0" cy="0"/>
        </a:xfrm>
      </p:grpSpPr>
      <p:sp>
        <p:nvSpPr>
          <p:cNvPr id="4244" name="Google Shape;4244;p73: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rgbClr val="FF0000"/>
              </a:buClr>
              <a:buSzPts val="1160"/>
              <a:buNone/>
            </a:pPr>
            <a:r>
              <a:rPr b="1" lang="en-US">
                <a:solidFill>
                  <a:srgbClr val="FF0000"/>
                </a:solidFill>
              </a:rPr>
              <a:t>Slide Objective</a:t>
            </a:r>
            <a:endParaRPr sz="1100">
              <a:solidFill>
                <a:srgbClr val="FF0000"/>
              </a:solidFill>
            </a:endParaRPr>
          </a:p>
          <a:p>
            <a:pPr indent="0" lvl="0" marL="0" rtl="0" algn="l">
              <a:lnSpc>
                <a:spcPct val="114000"/>
              </a:lnSpc>
              <a:spcBef>
                <a:spcPts val="900"/>
              </a:spcBef>
              <a:spcAft>
                <a:spcPts val="0"/>
              </a:spcAft>
              <a:buClr>
                <a:srgbClr val="FF0000"/>
              </a:buClr>
              <a:buSzPts val="1160"/>
              <a:buNone/>
            </a:pPr>
            <a:r>
              <a:rPr lang="en-US">
                <a:solidFill>
                  <a:srgbClr val="FF0000"/>
                </a:solidFill>
              </a:rPr>
              <a:t>Understand how and explain why internal endpoints are open by default.</a:t>
            </a:r>
            <a:endParaRPr sz="1100">
              <a:solidFill>
                <a:srgbClr val="FF0000"/>
              </a:solidFill>
            </a:endParaRPr>
          </a:p>
          <a:p>
            <a:pPr indent="0" lvl="0" marL="0" rtl="0" algn="l">
              <a:lnSpc>
                <a:spcPct val="114000"/>
              </a:lnSpc>
              <a:spcBef>
                <a:spcPts val="900"/>
              </a:spcBef>
              <a:spcAft>
                <a:spcPts val="0"/>
              </a:spcAft>
              <a:buClr>
                <a:srgbClr val="FF0000"/>
              </a:buClr>
              <a:buSzPts val="1160"/>
              <a:buNone/>
            </a:pPr>
            <a:r>
              <a:rPr b="1" lang="en-US">
                <a:solidFill>
                  <a:srgbClr val="FF0000"/>
                </a:solidFill>
              </a:rPr>
              <a:t>Notes</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Internal endpoints are an overhead for VMs and within a Cloud service, you can reference each machine by name, therefore using internal ip addresses is an open if you need it</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All ports need to be open for all IP-based protocols</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This has been done by default for VMs</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Same can be done for PaaS by defining an internal endpoint with protocol = any</a:t>
            </a:r>
            <a:endParaRPr sz="1100">
              <a:solidFill>
                <a:srgbClr val="FF0000"/>
              </a:solidFill>
            </a:endParaRPr>
          </a:p>
          <a:p>
            <a:pPr indent="-171450" lvl="0" marL="171450" rtl="0" algn="l">
              <a:lnSpc>
                <a:spcPct val="114000"/>
              </a:lnSpc>
              <a:spcBef>
                <a:spcPts val="900"/>
              </a:spcBef>
              <a:spcAft>
                <a:spcPts val="0"/>
              </a:spcAft>
              <a:buClr>
                <a:srgbClr val="FF0000"/>
              </a:buClr>
              <a:buSzPts val="1160"/>
              <a:buChar char="•"/>
            </a:pPr>
            <a:r>
              <a:rPr lang="en-US">
                <a:solidFill>
                  <a:srgbClr val="FF0000"/>
                </a:solidFill>
              </a:rPr>
              <a:t>Allows all IP-based traffic to flow</a:t>
            </a:r>
            <a:endParaRPr/>
          </a:p>
          <a:p>
            <a:pPr indent="-171450" lvl="0" marL="171450" rtl="0" algn="l">
              <a:lnSpc>
                <a:spcPct val="114000"/>
              </a:lnSpc>
              <a:spcBef>
                <a:spcPts val="900"/>
              </a:spcBef>
              <a:spcAft>
                <a:spcPts val="0"/>
              </a:spcAft>
              <a:buClr>
                <a:srgbClr val="FF0000"/>
              </a:buClr>
              <a:buSzPts val="1276"/>
              <a:buChar char="•"/>
            </a:pPr>
            <a:r>
              <a:rPr lang="en-US" sz="1100">
                <a:solidFill>
                  <a:srgbClr val="FF0000"/>
                </a:solidFill>
              </a:rPr>
              <a:t>Notable exceptions: UDP MCAST, Broadcast; GRE and IP-inIP encap traffic</a:t>
            </a:r>
            <a:endParaRPr/>
          </a:p>
          <a:p>
            <a:pPr indent="-171450" lvl="0" marL="171450" rtl="0" algn="l">
              <a:lnSpc>
                <a:spcPct val="114000"/>
              </a:lnSpc>
              <a:spcBef>
                <a:spcPts val="900"/>
              </a:spcBef>
              <a:spcAft>
                <a:spcPts val="0"/>
              </a:spcAft>
              <a:buClr>
                <a:srgbClr val="FF0000"/>
              </a:buClr>
              <a:buSzPts val="1276"/>
              <a:buChar char="•"/>
            </a:pPr>
            <a:r>
              <a:rPr lang="en-US" sz="1100">
                <a:solidFill>
                  <a:srgbClr val="FF0000"/>
                </a:solidFill>
              </a:rPr>
              <a:t>If you are not using any sort of DNS, you can put multiple Cloud Services inside a single virtual network and reference machines by IP address</a:t>
            </a:r>
            <a:endParaRPr sz="1100">
              <a:solidFill>
                <a:srgbClr val="FF0000"/>
              </a:solidFill>
            </a:endParaRPr>
          </a:p>
        </p:txBody>
      </p:sp>
      <p:sp>
        <p:nvSpPr>
          <p:cNvPr id="4245" name="Google Shape;4245;p73: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6" name="Google Shape;4246;p73: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7" name="Google Shape;4247;p73:notes"/>
          <p:cNvSpPr/>
          <p:nvPr/>
        </p:nvSpPr>
        <p:spPr>
          <a:xfrm>
            <a:off x="-2893786" y="4818742"/>
            <a:ext cx="3174900" cy="11079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chemeClr val="dk1"/>
                </a:solidFill>
                <a:latin typeface="Calibri"/>
                <a:ea typeface="Calibri"/>
                <a:cs typeface="Calibri"/>
                <a:sym typeface="Calibri"/>
              </a:rPr>
              <a:t>08 October 2013</a:t>
            </a:r>
            <a:br>
              <a:rPr i="1" lang="en-US" sz="1100">
                <a:solidFill>
                  <a:schemeClr val="dk1"/>
                </a:solidFill>
                <a:latin typeface="Calibri"/>
                <a:ea typeface="Calibri"/>
                <a:cs typeface="Calibri"/>
                <a:sym typeface="Calibri"/>
              </a:rPr>
            </a:br>
            <a:br>
              <a:rPr i="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The content on this slide has been repeated- same as Notes Page 09. Kindly delete this content and replace it with information specific to this slide.</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6" name="Shape 4276"/>
        <p:cNvGrpSpPr/>
        <p:nvPr/>
      </p:nvGrpSpPr>
      <p:grpSpPr>
        <a:xfrm>
          <a:off x="0" y="0"/>
          <a:ext cx="0" cy="0"/>
          <a:chOff x="0" y="0"/>
          <a:chExt cx="0" cy="0"/>
        </a:xfrm>
      </p:grpSpPr>
      <p:sp>
        <p:nvSpPr>
          <p:cNvPr id="4277" name="Google Shape;4277;p74: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chemeClr val="dk1"/>
              </a:buClr>
              <a:buSzPts val="304"/>
              <a:buNone/>
            </a:pPr>
            <a:r>
              <a:rPr lang="en-US" sz="262"/>
              <a:t>All virtual machines that you create in Azure can automatically communicate using a private network channel with other virtual machines in the same cloud service or virtual network. However, other resources on the Internet or other virtual networks require endpoints to handle the inbound network traffic to the virtual machine. </a:t>
            </a:r>
            <a:endParaRPr/>
          </a:p>
          <a:p>
            <a:pPr indent="0" lvl="0" marL="0" rtl="0" algn="l">
              <a:lnSpc>
                <a:spcPct val="94000"/>
              </a:lnSpc>
              <a:spcBef>
                <a:spcPts val="900"/>
              </a:spcBef>
              <a:spcAft>
                <a:spcPts val="0"/>
              </a:spcAft>
              <a:buClr>
                <a:schemeClr val="dk1"/>
              </a:buClr>
              <a:buSzPts val="304"/>
              <a:buNone/>
            </a:pPr>
            <a:r>
              <a:t/>
            </a:r>
            <a:endParaRPr sz="262"/>
          </a:p>
          <a:p>
            <a:pPr indent="0" lvl="0" marL="0" rtl="0" algn="l">
              <a:lnSpc>
                <a:spcPct val="94000"/>
              </a:lnSpc>
              <a:spcBef>
                <a:spcPts val="900"/>
              </a:spcBef>
              <a:spcAft>
                <a:spcPts val="0"/>
              </a:spcAft>
              <a:buClr>
                <a:schemeClr val="dk1"/>
              </a:buClr>
              <a:buSzPts val="304"/>
              <a:buNone/>
            </a:pPr>
            <a:r>
              <a:rPr lang="en-US" sz="262"/>
              <a:t>When you create a virtual machine in the Management Portal, you can create these endpoints, such as for Remote Desktop, Windows PowerShell Remoting, or Secure Shell (SSH). After you create the virtual machine, you can create additional endpoints as needed. You also can manage incoming traffic to the public port by configuring rules for the network access control list (ACL) of the endpoint. This article shows you how to do both of those tasks.</a:t>
            </a:r>
            <a:endParaRPr/>
          </a:p>
          <a:p>
            <a:pPr indent="0" lvl="0" marL="0" rtl="0" algn="l">
              <a:lnSpc>
                <a:spcPct val="94000"/>
              </a:lnSpc>
              <a:spcBef>
                <a:spcPts val="900"/>
              </a:spcBef>
              <a:spcAft>
                <a:spcPts val="0"/>
              </a:spcAft>
              <a:buClr>
                <a:schemeClr val="dk1"/>
              </a:buClr>
              <a:buSzPts val="304"/>
              <a:buNone/>
            </a:pPr>
            <a:r>
              <a:t/>
            </a:r>
            <a:endParaRPr sz="262"/>
          </a:p>
          <a:p>
            <a:pPr indent="0" lvl="0" marL="0" rtl="0" algn="l">
              <a:lnSpc>
                <a:spcPct val="94000"/>
              </a:lnSpc>
              <a:spcBef>
                <a:spcPts val="900"/>
              </a:spcBef>
              <a:spcAft>
                <a:spcPts val="0"/>
              </a:spcAft>
              <a:buClr>
                <a:schemeClr val="dk1"/>
              </a:buClr>
              <a:buSzPts val="304"/>
              <a:buNone/>
            </a:pPr>
            <a:r>
              <a:rPr lang="en-US" sz="262"/>
              <a:t>Each endpoint has a public port and a private port:</a:t>
            </a:r>
            <a:endParaRPr/>
          </a:p>
          <a:p>
            <a:pPr indent="-171450" lvl="0" marL="171450" rtl="0" algn="l">
              <a:lnSpc>
                <a:spcPct val="94000"/>
              </a:lnSpc>
              <a:spcBef>
                <a:spcPts val="900"/>
              </a:spcBef>
              <a:spcAft>
                <a:spcPts val="0"/>
              </a:spcAft>
              <a:buClr>
                <a:schemeClr val="dk1"/>
              </a:buClr>
              <a:buSzPts val="304"/>
              <a:buFont typeface="Arial"/>
              <a:buChar char="•"/>
            </a:pPr>
            <a:r>
              <a:rPr lang="en-US" sz="262"/>
              <a:t>The private port is used internally by the virtual machine to listen for traffic on that endpoint.</a:t>
            </a:r>
            <a:endParaRPr/>
          </a:p>
          <a:p>
            <a:pPr indent="-171450" lvl="0" marL="171450" rtl="0" algn="l">
              <a:lnSpc>
                <a:spcPct val="94000"/>
              </a:lnSpc>
              <a:spcBef>
                <a:spcPts val="900"/>
              </a:spcBef>
              <a:spcAft>
                <a:spcPts val="0"/>
              </a:spcAft>
              <a:buClr>
                <a:schemeClr val="dk1"/>
              </a:buClr>
              <a:buSzPts val="304"/>
              <a:buFont typeface="Arial"/>
              <a:buChar char="•"/>
            </a:pPr>
            <a:r>
              <a:rPr lang="en-US" sz="262"/>
              <a:t>The public port is used by the Azure load balancer to communicate with the virtual machine from external resources. After you create an endpoint, you can use the network access control list (ACL) to define rules that help isolate and control the incoming traffic on the public port.</a:t>
            </a:r>
            <a:endParaRPr/>
          </a:p>
          <a:p>
            <a:pPr indent="0" lvl="0" marL="0" rtl="0" algn="l">
              <a:lnSpc>
                <a:spcPct val="94000"/>
              </a:lnSpc>
              <a:spcBef>
                <a:spcPts val="900"/>
              </a:spcBef>
              <a:spcAft>
                <a:spcPts val="0"/>
              </a:spcAft>
              <a:buClr>
                <a:schemeClr val="dk1"/>
              </a:buClr>
              <a:buSzPts val="304"/>
              <a:buNone/>
            </a:pPr>
            <a:r>
              <a:t/>
            </a:r>
            <a:endParaRPr sz="262"/>
          </a:p>
          <a:p>
            <a:pPr indent="0" lvl="0" marL="0" rtl="0" algn="l">
              <a:lnSpc>
                <a:spcPct val="94000"/>
              </a:lnSpc>
              <a:spcBef>
                <a:spcPts val="900"/>
              </a:spcBef>
              <a:spcAft>
                <a:spcPts val="0"/>
              </a:spcAft>
              <a:buClr>
                <a:schemeClr val="dk1"/>
              </a:buClr>
              <a:buSzPts val="304"/>
              <a:buNone/>
            </a:pPr>
            <a:r>
              <a:rPr lang="en-US" sz="262"/>
              <a:t>Default values for the ports and protocol for these endpoints are provided when the endpoints are created through the Management Portal. For all other endpoints, you specify the ports and protocol when you create the endpoint. Resources can connect to an endpoint by using either the TCP or UDP protocol. The TCP protocol includes HTTP and HTTPS communication. </a:t>
            </a:r>
            <a:endParaRPr/>
          </a:p>
          <a:p>
            <a:pPr indent="0" lvl="0" marL="0" rtl="0" algn="l">
              <a:lnSpc>
                <a:spcPct val="94000"/>
              </a:lnSpc>
              <a:spcBef>
                <a:spcPts val="900"/>
              </a:spcBef>
              <a:spcAft>
                <a:spcPts val="0"/>
              </a:spcAft>
              <a:buClr>
                <a:schemeClr val="dk1"/>
              </a:buClr>
              <a:buSzPts val="304"/>
              <a:buNone/>
            </a:pPr>
            <a:r>
              <a:t/>
            </a:r>
            <a:endParaRPr sz="262"/>
          </a:p>
          <a:p>
            <a:pPr indent="0" lvl="0" marL="0" rtl="0" algn="l">
              <a:lnSpc>
                <a:spcPct val="94000"/>
              </a:lnSpc>
              <a:spcBef>
                <a:spcPts val="900"/>
              </a:spcBef>
              <a:spcAft>
                <a:spcPts val="0"/>
              </a:spcAft>
              <a:buClr>
                <a:schemeClr val="dk1"/>
              </a:buClr>
              <a:buSzPts val="304"/>
              <a:buNone/>
            </a:pPr>
            <a:r>
              <a:rPr lang="en-US" sz="262"/>
              <a:t>Important: Firewall configuration is done automatically for ports associated with Remote Desktop and Secure Shell (SSH), and in most cases for Windows PowerShell Remoting. For ports specified for all other endpoints, no configuration is done automatically to the firewall in the guest operating system. When you create an endpoint, you'll need to configure the appropriate ports in the firewall to allow the traffic you intend to route through the endpoint.</a:t>
            </a:r>
            <a:endParaRPr/>
          </a:p>
          <a:p>
            <a:pPr indent="0" lvl="0" marL="0" rtl="0" algn="l">
              <a:lnSpc>
                <a:spcPct val="94000"/>
              </a:lnSpc>
              <a:spcBef>
                <a:spcPts val="900"/>
              </a:spcBef>
              <a:spcAft>
                <a:spcPts val="0"/>
              </a:spcAft>
              <a:buClr>
                <a:schemeClr val="dk1"/>
              </a:buClr>
              <a:buSzPts val="304"/>
              <a:buNone/>
            </a:pPr>
            <a:r>
              <a:t/>
            </a:r>
            <a:endParaRPr sz="262"/>
          </a:p>
          <a:p>
            <a:pPr indent="0" lvl="0" marL="0" rtl="0" algn="l">
              <a:lnSpc>
                <a:spcPct val="94000"/>
              </a:lnSpc>
              <a:spcBef>
                <a:spcPts val="900"/>
              </a:spcBef>
              <a:spcAft>
                <a:spcPts val="0"/>
              </a:spcAft>
              <a:buClr>
                <a:schemeClr val="dk1"/>
              </a:buClr>
              <a:buSzPts val="304"/>
              <a:buNone/>
            </a:pPr>
            <a:r>
              <a:rPr b="1" lang="en-US" sz="262"/>
              <a:t>Create an Endpoint</a:t>
            </a:r>
            <a:endParaRPr/>
          </a:p>
          <a:p>
            <a:pPr indent="0" lvl="0" marL="0" rtl="0" algn="l">
              <a:lnSpc>
                <a:spcPct val="94000"/>
              </a:lnSpc>
              <a:spcBef>
                <a:spcPts val="900"/>
              </a:spcBef>
              <a:spcAft>
                <a:spcPts val="0"/>
              </a:spcAft>
              <a:buClr>
                <a:schemeClr val="dk1"/>
              </a:buClr>
              <a:buSzPts val="304"/>
              <a:buNone/>
            </a:pPr>
            <a:r>
              <a:t/>
            </a:r>
            <a:endParaRPr b="0" sz="262"/>
          </a:p>
          <a:p>
            <a:pPr indent="-228600" lvl="0" marL="228600" rtl="0" algn="l">
              <a:lnSpc>
                <a:spcPct val="94000"/>
              </a:lnSpc>
              <a:spcBef>
                <a:spcPts val="900"/>
              </a:spcBef>
              <a:spcAft>
                <a:spcPts val="0"/>
              </a:spcAft>
              <a:buClr>
                <a:schemeClr val="dk1"/>
              </a:buClr>
              <a:buSzPts val="304"/>
              <a:buFont typeface="Calibri"/>
              <a:buAutoNum type="arabicPeriod"/>
            </a:pPr>
            <a:r>
              <a:rPr lang="en-US" sz="262"/>
              <a:t>If you have not already done so, sign in to the Azure Management Portal.</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Click Virtual Machines, and then click the name of the virtual machine that you want to configure.</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Click Endpoints. The Endpoints page lists all the current endpoints for the virtual machine.</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In the taskbar, click Add. </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On the Add an endpoint to a virtual machine page, choose the type of endpoint. </a:t>
            </a:r>
            <a:endParaRPr/>
          </a:p>
          <a:p>
            <a:pPr indent="-171450" lvl="1" marL="344487" rtl="0" algn="l">
              <a:lnSpc>
                <a:spcPct val="94000"/>
              </a:lnSpc>
              <a:spcBef>
                <a:spcPts val="900"/>
              </a:spcBef>
              <a:spcAft>
                <a:spcPts val="0"/>
              </a:spcAft>
              <a:buClr>
                <a:schemeClr val="dk1"/>
              </a:buClr>
              <a:buSzPts val="262"/>
              <a:buChar char="o"/>
            </a:pPr>
            <a:r>
              <a:rPr lang="en-US" sz="262"/>
              <a:t>If you're creating a new endpoint that is not part of a load-balanced set or the first member in a new load-balanced set, choose Add a stand-alone endpoint, and then click the left arrow.</a:t>
            </a:r>
            <a:endParaRPr/>
          </a:p>
          <a:p>
            <a:pPr indent="-171450" lvl="1" marL="344487" rtl="0" algn="l">
              <a:lnSpc>
                <a:spcPct val="94000"/>
              </a:lnSpc>
              <a:spcBef>
                <a:spcPts val="900"/>
              </a:spcBef>
              <a:spcAft>
                <a:spcPts val="0"/>
              </a:spcAft>
              <a:buClr>
                <a:schemeClr val="dk1"/>
              </a:buClr>
              <a:buSzPts val="262"/>
              <a:buChar char="o"/>
            </a:pPr>
            <a:r>
              <a:rPr lang="en-US" sz="262"/>
              <a:t>Otherwise, choose Add an endpoint to an existing load-balanced set, select the name of the load-balanced set, and then click the left arrow. On the Specify the details of the endpoint page, type a name for the endpoint in Name, and then click the check mark to create the endpoint.</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On the Specify the details of the endpoint page, type a name for the endpoint in Name. You can also choose a network protocol name from the list, which will fill in initial values for the Protocol, Public Port, and Private Port.</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For a customized endpoint, in Protocol, choose either TCP or UDP.</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For customized ports, in Public Port, type the port number for the incoming traffic from the Internet. In Private Port, type the port number on which the virtual machine is listening. These port numbers can be different. Ensure that the firewall on the virtual machine has been configured to allow the traffic corresponding to the protocol (in step 7) and private port.</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If this endpoint will be the first one in a load-balanced set, click Create a load-balanced set, and then click the right arrow. On the Configure the load-balanced set page, specify a load-balanced set name, a probe protocol and port, and the probe interval and number of probes sent. The Azure load balancer sends probes to the virtual machines in a load-balanced set to monitor their availability. The Azure load balancer does not forward traffic to virtual machines that do not respond to the probe. Click the right arrow.</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Click the check mark to create the endpoint.</a:t>
            </a:r>
            <a:endParaRPr/>
          </a:p>
          <a:p>
            <a:pPr indent="0" lvl="0" marL="0" rtl="0" algn="l">
              <a:lnSpc>
                <a:spcPct val="94000"/>
              </a:lnSpc>
              <a:spcBef>
                <a:spcPts val="900"/>
              </a:spcBef>
              <a:spcAft>
                <a:spcPts val="0"/>
              </a:spcAft>
              <a:buClr>
                <a:schemeClr val="dk1"/>
              </a:buClr>
              <a:buSzPts val="304"/>
              <a:buNone/>
            </a:pPr>
            <a:r>
              <a:t/>
            </a:r>
            <a:endParaRPr sz="262"/>
          </a:p>
          <a:p>
            <a:pPr indent="0" lvl="0" marL="0" rtl="0" algn="l">
              <a:lnSpc>
                <a:spcPct val="94000"/>
              </a:lnSpc>
              <a:spcBef>
                <a:spcPts val="900"/>
              </a:spcBef>
              <a:spcAft>
                <a:spcPts val="0"/>
              </a:spcAft>
              <a:buClr>
                <a:schemeClr val="dk1"/>
              </a:buClr>
              <a:buSzPts val="304"/>
              <a:buNone/>
            </a:pPr>
            <a:r>
              <a:rPr lang="en-US" sz="262"/>
              <a:t>You will now see the endpoint listed on the Endpoints page.</a:t>
            </a:r>
            <a:endParaRPr/>
          </a:p>
          <a:p>
            <a:pPr indent="0" lvl="0" marL="0" rtl="0" algn="l">
              <a:lnSpc>
                <a:spcPct val="94000"/>
              </a:lnSpc>
              <a:spcBef>
                <a:spcPts val="900"/>
              </a:spcBef>
              <a:spcAft>
                <a:spcPts val="0"/>
              </a:spcAft>
              <a:buClr>
                <a:schemeClr val="dk1"/>
              </a:buClr>
              <a:buSzPts val="304"/>
              <a:buNone/>
            </a:pPr>
            <a:r>
              <a:t/>
            </a:r>
            <a:endParaRPr sz="262"/>
          </a:p>
          <a:p>
            <a:pPr indent="0" lvl="0" marL="0" rtl="0" algn="l">
              <a:lnSpc>
                <a:spcPct val="94000"/>
              </a:lnSpc>
              <a:spcBef>
                <a:spcPts val="900"/>
              </a:spcBef>
              <a:spcAft>
                <a:spcPts val="0"/>
              </a:spcAft>
              <a:buClr>
                <a:schemeClr val="dk1"/>
              </a:buClr>
              <a:buSzPts val="304"/>
              <a:buNone/>
            </a:pPr>
            <a:r>
              <a:t/>
            </a:r>
            <a:endParaRPr sz="262"/>
          </a:p>
          <a:p>
            <a:pPr indent="0" lvl="0" marL="0" rtl="0" algn="l">
              <a:lnSpc>
                <a:spcPct val="94000"/>
              </a:lnSpc>
              <a:spcBef>
                <a:spcPts val="900"/>
              </a:spcBef>
              <a:spcAft>
                <a:spcPts val="0"/>
              </a:spcAft>
              <a:buClr>
                <a:schemeClr val="dk1"/>
              </a:buClr>
              <a:buSzPts val="304"/>
              <a:buNone/>
            </a:pPr>
            <a:r>
              <a:rPr b="1" lang="en-US" sz="262"/>
              <a:t>Manage the ACL on an Endpoint</a:t>
            </a:r>
            <a:endParaRPr/>
          </a:p>
          <a:p>
            <a:pPr indent="0" lvl="0" marL="0" rtl="0" algn="l">
              <a:lnSpc>
                <a:spcPct val="94000"/>
              </a:lnSpc>
              <a:spcBef>
                <a:spcPts val="900"/>
              </a:spcBef>
              <a:spcAft>
                <a:spcPts val="0"/>
              </a:spcAft>
              <a:buClr>
                <a:schemeClr val="dk1"/>
              </a:buClr>
              <a:buSzPts val="304"/>
              <a:buNone/>
            </a:pPr>
            <a:r>
              <a:t/>
            </a:r>
            <a:endParaRPr sz="262"/>
          </a:p>
          <a:p>
            <a:pPr indent="-228600" lvl="0" marL="228600" rtl="0" algn="l">
              <a:lnSpc>
                <a:spcPct val="94000"/>
              </a:lnSpc>
              <a:spcBef>
                <a:spcPts val="900"/>
              </a:spcBef>
              <a:spcAft>
                <a:spcPts val="0"/>
              </a:spcAft>
              <a:buClr>
                <a:schemeClr val="dk1"/>
              </a:buClr>
              <a:buSzPts val="304"/>
              <a:buFont typeface="Calibri"/>
              <a:buAutoNum type="arabicPeriod"/>
            </a:pPr>
            <a:r>
              <a:rPr lang="en-US" sz="262"/>
              <a:t>If you have not already done so, sign in to the Azure Management Portal.</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Click Virtual Machines, and then click the name of the virtual machine that you want to configure.</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Click Endpoints. The Endpoints page lists all endpoints for the virtual machine.</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Select the appropriate endpoint from the list. </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In the task bar, click Manage ACL. The Specify ACL details dialog box appears.</a:t>
            </a:r>
            <a:endParaRPr/>
          </a:p>
          <a:p>
            <a:pPr indent="-228600" lvl="0" marL="228600" rtl="0" algn="l">
              <a:lnSpc>
                <a:spcPct val="94000"/>
              </a:lnSpc>
              <a:spcBef>
                <a:spcPts val="900"/>
              </a:spcBef>
              <a:spcAft>
                <a:spcPts val="0"/>
              </a:spcAft>
              <a:buClr>
                <a:schemeClr val="dk1"/>
              </a:buClr>
              <a:buSzPts val="304"/>
              <a:buFont typeface="Calibri"/>
              <a:buAutoNum type="arabicPeriod"/>
            </a:pPr>
            <a:r>
              <a:rPr lang="en-US" sz="262"/>
              <a:t>Use rows in the list to add, delete, or edit rules for an ACL and change their order. The Remote Subnet value is an IP address range for incoming traffic from the Internet that the Azure load balancer will either permit or deny based on the traffic's source IP address. You must specify the IP address range in CIDR format, also known as address prefix format. An example is 131.107.0.0/16</a:t>
            </a:r>
            <a:endParaRPr/>
          </a:p>
          <a:p>
            <a:pPr indent="0" lvl="0" marL="0" rtl="0" algn="l">
              <a:lnSpc>
                <a:spcPct val="94000"/>
              </a:lnSpc>
              <a:spcBef>
                <a:spcPts val="900"/>
              </a:spcBef>
              <a:spcAft>
                <a:spcPts val="0"/>
              </a:spcAft>
              <a:buClr>
                <a:schemeClr val="dk1"/>
              </a:buClr>
              <a:buSzPts val="304"/>
              <a:buNone/>
            </a:pPr>
            <a:r>
              <a:t/>
            </a:r>
            <a:endParaRPr sz="262"/>
          </a:p>
          <a:p>
            <a:pPr indent="0" lvl="0" marL="0" rtl="0" algn="l">
              <a:lnSpc>
                <a:spcPct val="94000"/>
              </a:lnSpc>
              <a:spcBef>
                <a:spcPts val="900"/>
              </a:spcBef>
              <a:spcAft>
                <a:spcPts val="0"/>
              </a:spcAft>
              <a:buClr>
                <a:schemeClr val="dk1"/>
              </a:buClr>
              <a:buSzPts val="304"/>
              <a:buNone/>
            </a:pPr>
            <a:r>
              <a:t/>
            </a:r>
            <a:endParaRPr sz="262"/>
          </a:p>
          <a:p>
            <a:pPr indent="0" lvl="0" marL="0" rtl="0" algn="l">
              <a:lnSpc>
                <a:spcPct val="94000"/>
              </a:lnSpc>
              <a:spcBef>
                <a:spcPts val="900"/>
              </a:spcBef>
              <a:spcAft>
                <a:spcPts val="0"/>
              </a:spcAft>
              <a:buClr>
                <a:schemeClr val="dk1"/>
              </a:buClr>
              <a:buSzPts val="304"/>
              <a:buNone/>
            </a:pPr>
            <a:r>
              <a:t/>
            </a:r>
            <a:endParaRPr sz="262"/>
          </a:p>
        </p:txBody>
      </p:sp>
      <p:sp>
        <p:nvSpPr>
          <p:cNvPr id="4278" name="Google Shape;4278;p74: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4279" name="Google Shape;4279;p74: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4" name="Shape 4284"/>
        <p:cNvGrpSpPr/>
        <p:nvPr/>
      </p:nvGrpSpPr>
      <p:grpSpPr>
        <a:xfrm>
          <a:off x="0" y="0"/>
          <a:ext cx="0" cy="0"/>
          <a:chOff x="0" y="0"/>
          <a:chExt cx="0" cy="0"/>
        </a:xfrm>
      </p:grpSpPr>
      <p:sp>
        <p:nvSpPr>
          <p:cNvPr id="4285" name="Google Shape;4285;p75: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Explain the Load Balancer and health probes.  </a:t>
            </a:r>
            <a:endParaRPr/>
          </a:p>
          <a:p>
            <a:pPr indent="0" lvl="0" marL="0" rtl="0" algn="l">
              <a:lnSpc>
                <a:spcPct val="114000"/>
              </a:lnSpc>
              <a:spcBef>
                <a:spcPts val="900"/>
              </a:spcBef>
              <a:spcAft>
                <a:spcPts val="0"/>
              </a:spcAft>
              <a:buClr>
                <a:schemeClr val="dk1"/>
              </a:buClr>
              <a:buSzPts val="1160"/>
              <a:buNone/>
            </a:pPr>
            <a:r>
              <a:rPr b="1" lang="en-US"/>
              <a:t>Notes</a:t>
            </a:r>
            <a:endParaRPr/>
          </a:p>
          <a:p>
            <a:pPr indent="0" lvl="0" marL="0" marR="0" rtl="0" algn="l">
              <a:lnSpc>
                <a:spcPct val="100000"/>
              </a:lnSpc>
              <a:spcBef>
                <a:spcPts val="900"/>
              </a:spcBef>
              <a:spcAft>
                <a:spcPts val="0"/>
              </a:spcAft>
              <a:buClr>
                <a:srgbClr val="FF0000"/>
              </a:buClr>
              <a:buSzPts val="1000"/>
              <a:buFont typeface="Quattrocento Sans"/>
              <a:buNone/>
            </a:pPr>
            <a:r>
              <a:rPr lang="en-US">
                <a:solidFill>
                  <a:srgbClr val="FF0000"/>
                </a:solidFill>
              </a:rPr>
              <a:t>Required for load balancing VMs based on health</a:t>
            </a:r>
            <a:endParaRPr/>
          </a:p>
          <a:p>
            <a:pPr indent="-94107" lvl="0" marL="171450" rtl="0" algn="l">
              <a:lnSpc>
                <a:spcPct val="114000"/>
              </a:lnSpc>
              <a:spcBef>
                <a:spcPts val="300"/>
              </a:spcBef>
              <a:spcAft>
                <a:spcPts val="0"/>
              </a:spcAft>
              <a:buClr>
                <a:schemeClr val="dk1"/>
              </a:buClr>
              <a:buSzPts val="1218"/>
              <a:buNone/>
            </a:pPr>
            <a:r>
              <a:t/>
            </a:r>
            <a:endParaRPr/>
          </a:p>
          <a:p>
            <a:pPr indent="-171450" lvl="0" marL="171450" rtl="0" algn="l">
              <a:lnSpc>
                <a:spcPct val="114000"/>
              </a:lnSpc>
              <a:spcBef>
                <a:spcPts val="900"/>
              </a:spcBef>
              <a:spcAft>
                <a:spcPts val="0"/>
              </a:spcAft>
              <a:buClr>
                <a:schemeClr val="dk1"/>
              </a:buClr>
              <a:buSzPts val="1160"/>
              <a:buChar char="•"/>
            </a:pPr>
            <a:r>
              <a:rPr lang="en-US"/>
              <a:t>If probes are not responded to, the instance will be taken out of load balancer rotation</a:t>
            </a:r>
            <a:endParaRPr/>
          </a:p>
          <a:p>
            <a:pPr indent="-171450" lvl="0" marL="171450" rtl="0" algn="l">
              <a:lnSpc>
                <a:spcPct val="114000"/>
              </a:lnSpc>
              <a:spcBef>
                <a:spcPts val="900"/>
              </a:spcBef>
              <a:spcAft>
                <a:spcPts val="0"/>
              </a:spcAft>
              <a:buClr>
                <a:schemeClr val="dk1"/>
              </a:buClr>
              <a:buSzPts val="1160"/>
              <a:buChar char="•"/>
            </a:pPr>
            <a:r>
              <a:rPr lang="en-US"/>
              <a:t>This is not desirable in some cases as it does not take the app’s health into account</a:t>
            </a:r>
            <a:endParaRPr/>
          </a:p>
          <a:p>
            <a:pPr indent="-171450" lvl="0" marL="171450" rtl="0" algn="l">
              <a:lnSpc>
                <a:spcPct val="114000"/>
              </a:lnSpc>
              <a:spcBef>
                <a:spcPts val="900"/>
              </a:spcBef>
              <a:spcAft>
                <a:spcPts val="0"/>
              </a:spcAft>
              <a:buClr>
                <a:schemeClr val="dk1"/>
              </a:buClr>
              <a:buSzPts val="1160"/>
              <a:buChar char="•"/>
            </a:pPr>
            <a:r>
              <a:rPr lang="en-US"/>
              <a:t>Custom probes offers the ability to probe an app directly for health. Custom probes are supported for TCP and HTTP</a:t>
            </a:r>
            <a:endParaRPr/>
          </a:p>
          <a:p>
            <a:pPr indent="0" lvl="0" marL="0" marR="0" rtl="0" algn="l">
              <a:lnSpc>
                <a:spcPct val="100000"/>
              </a:lnSpc>
              <a:spcBef>
                <a:spcPts val="915"/>
              </a:spcBef>
              <a:spcAft>
                <a:spcPts val="0"/>
              </a:spcAft>
              <a:buClr>
                <a:schemeClr val="dk1"/>
              </a:buClr>
              <a:buSzPts val="1050"/>
              <a:buFont typeface="Quattrocento Sans"/>
              <a:buNone/>
            </a:pPr>
            <a:r>
              <a:t/>
            </a:r>
            <a:endParaRPr/>
          </a:p>
          <a:p>
            <a:pPr indent="0" lvl="0" marL="0" marR="0" rtl="0" algn="l">
              <a:lnSpc>
                <a:spcPct val="100000"/>
              </a:lnSpc>
              <a:spcBef>
                <a:spcPts val="300"/>
              </a:spcBef>
              <a:spcAft>
                <a:spcPts val="0"/>
              </a:spcAft>
              <a:buClr>
                <a:schemeClr val="dk1"/>
              </a:buClr>
              <a:buSzPts val="1000"/>
              <a:buFont typeface="Quattrocento Sans"/>
              <a:buNone/>
            </a:pPr>
            <a:r>
              <a:rPr lang="en-US"/>
              <a:t>By using a custom health probe, you can keep the network load balancer from putting the machine into load balancer rotation until it is ready (by returning a non-200 http code)</a:t>
            </a:r>
            <a:endParaRPr/>
          </a:p>
          <a:p>
            <a:pPr indent="0" lvl="0" marL="0" marR="0" rtl="0" algn="l">
              <a:lnSpc>
                <a:spcPct val="100000"/>
              </a:lnSpc>
              <a:spcBef>
                <a:spcPts val="315"/>
              </a:spcBef>
              <a:spcAft>
                <a:spcPts val="0"/>
              </a:spcAft>
              <a:buClr>
                <a:schemeClr val="dk1"/>
              </a:buClr>
              <a:buSzPts val="1050"/>
              <a:buFont typeface="Quattrocento Sans"/>
              <a:buNone/>
            </a:pPr>
            <a:r>
              <a:t/>
            </a:r>
            <a:endParaRPr/>
          </a:p>
          <a:p>
            <a:pPr indent="0" lvl="0" marL="0" marR="0" rtl="0" algn="l">
              <a:lnSpc>
                <a:spcPct val="100000"/>
              </a:lnSpc>
              <a:spcBef>
                <a:spcPts val="300"/>
              </a:spcBef>
              <a:spcAft>
                <a:spcPts val="0"/>
              </a:spcAft>
              <a:buClr>
                <a:schemeClr val="dk1"/>
              </a:buClr>
              <a:buSzPts val="1000"/>
              <a:buFont typeface="Quattrocento Sans"/>
              <a:buNone/>
            </a:pPr>
            <a:r>
              <a:rPr lang="en-US"/>
              <a:t>For PaaS role instances running in a VM, we have a guest agent that performs many tasks, including responding to probes from the load balancer</a:t>
            </a:r>
            <a:endParaRPr/>
          </a:p>
          <a:p>
            <a:pPr indent="-94107" lvl="0" marL="171450" rtl="0" algn="l">
              <a:lnSpc>
                <a:spcPct val="114000"/>
              </a:lnSpc>
              <a:spcBef>
                <a:spcPts val="300"/>
              </a:spcBef>
              <a:spcAft>
                <a:spcPts val="0"/>
              </a:spcAft>
              <a:buClr>
                <a:schemeClr val="dk1"/>
              </a:buClr>
              <a:buSzPts val="1218"/>
              <a:buNone/>
            </a:pPr>
            <a:r>
              <a:t/>
            </a:r>
            <a:endParaRPr>
              <a:solidFill>
                <a:srgbClr val="FF0000"/>
              </a:solidFill>
            </a:endParaRPr>
          </a:p>
        </p:txBody>
      </p:sp>
      <p:sp>
        <p:nvSpPr>
          <p:cNvPr id="4286" name="Google Shape;4286;p75: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4287" name="Google Shape;4287;p75: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8" name="Google Shape;4288;p75:notes"/>
          <p:cNvSpPr/>
          <p:nvPr/>
        </p:nvSpPr>
        <p:spPr>
          <a:xfrm>
            <a:off x="-3073399" y="5661579"/>
            <a:ext cx="3174900" cy="12774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rgbClr val="000000"/>
                </a:solidFill>
                <a:latin typeface="Calibri"/>
                <a:ea typeface="Calibri"/>
                <a:cs typeface="Calibri"/>
                <a:sym typeface="Calibri"/>
              </a:rPr>
              <a:t>08 October 2013</a:t>
            </a:r>
            <a:br>
              <a:rPr i="1" lang="en-US" sz="1100">
                <a:solidFill>
                  <a:srgbClr val="000000"/>
                </a:solidFill>
                <a:latin typeface="Calibri"/>
                <a:ea typeface="Calibri"/>
                <a:cs typeface="Calibri"/>
                <a:sym typeface="Calibri"/>
              </a:rPr>
            </a:br>
            <a:br>
              <a:rPr i="1" lang="en-US" sz="1100">
                <a:solidFill>
                  <a:srgbClr val="000000"/>
                </a:solidFill>
                <a:latin typeface="Calibri"/>
                <a:ea typeface="Calibri"/>
                <a:cs typeface="Calibri"/>
                <a:sym typeface="Calibri"/>
              </a:rPr>
            </a:br>
            <a:r>
              <a:rPr lang="en-US" sz="1100">
                <a:solidFill>
                  <a:srgbClr val="000000"/>
                </a:solidFill>
                <a:latin typeface="Calibri"/>
                <a:ea typeface="Calibri"/>
                <a:cs typeface="Calibri"/>
                <a:sym typeface="Calibri"/>
              </a:rPr>
              <a:t>The context of the last bullet is not clear. Are default probes or custom probes required to load balance VMs based on health? The bullet needs to be rephrased for clarity.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p8: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Overview - Steps of deploying a VNET from what you would normally see in a production environment</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&lt;click&gt; A network administrator deploys a virtual network configuration file to Azure</a:t>
            </a:r>
            <a:endParaRPr/>
          </a:p>
          <a:p>
            <a:pPr indent="0" lvl="0" marL="0" rtl="0" algn="l">
              <a:lnSpc>
                <a:spcPct val="114000"/>
              </a:lnSpc>
              <a:spcBef>
                <a:spcPts val="900"/>
              </a:spcBef>
              <a:spcAft>
                <a:spcPts val="0"/>
              </a:spcAft>
              <a:buClr>
                <a:schemeClr val="dk1"/>
              </a:buClr>
              <a:buSzPts val="1160"/>
              <a:buNone/>
            </a:pPr>
            <a:r>
              <a:rPr lang="en-US"/>
              <a:t>&lt;click&gt;&lt;click&gt; The virtual network plus subnets are created in Azure (no machines yet)</a:t>
            </a:r>
            <a:endParaRPr/>
          </a:p>
          <a:p>
            <a:pPr indent="0" lvl="0" marL="0" rtl="0" algn="l">
              <a:lnSpc>
                <a:spcPct val="114000"/>
              </a:lnSpc>
              <a:spcBef>
                <a:spcPts val="900"/>
              </a:spcBef>
              <a:spcAft>
                <a:spcPts val="0"/>
              </a:spcAft>
              <a:buClr>
                <a:schemeClr val="dk1"/>
              </a:buClr>
              <a:buSzPts val="1160"/>
              <a:buNone/>
            </a:pPr>
            <a:r>
              <a:rPr lang="en-US"/>
              <a:t>&lt;click&gt; The on-premises environment is shown. Notice that the overall network address space here 10.0.0.0/16 does not overlap with ContosoVNet</a:t>
            </a:r>
            <a:endParaRPr/>
          </a:p>
          <a:p>
            <a:pPr indent="0" lvl="0" marL="0" rtl="0" algn="l">
              <a:lnSpc>
                <a:spcPct val="114000"/>
              </a:lnSpc>
              <a:spcBef>
                <a:spcPts val="900"/>
              </a:spcBef>
              <a:spcAft>
                <a:spcPts val="0"/>
              </a:spcAft>
              <a:buClr>
                <a:schemeClr val="dk1"/>
              </a:buClr>
              <a:buSzPts val="1160"/>
              <a:buNone/>
            </a:pPr>
            <a:r>
              <a:rPr lang="en-US"/>
              <a:t>&lt;click&gt; A Cisco ASA VPN device is setup as a gateway device for site-to-site VPN. Notice that for the Cisco device it has a public IP address </a:t>
            </a:r>
            <a:endParaRPr/>
          </a:p>
          <a:p>
            <a:pPr indent="0" lvl="0" marL="0" rtl="0" algn="l">
              <a:lnSpc>
                <a:spcPct val="114000"/>
              </a:lnSpc>
              <a:spcBef>
                <a:spcPts val="900"/>
              </a:spcBef>
              <a:spcAft>
                <a:spcPts val="0"/>
              </a:spcAft>
              <a:buClr>
                <a:schemeClr val="dk1"/>
              </a:buClr>
              <a:buSzPts val="1160"/>
              <a:buNone/>
            </a:pPr>
            <a:r>
              <a:rPr lang="en-US"/>
              <a:t>&lt;click&gt;&lt;click&gt; Within Azure, the admin creates a VPN gateway (this is not part of the imported configuration file)</a:t>
            </a:r>
            <a:endParaRPr/>
          </a:p>
          <a:p>
            <a:pPr indent="0" lvl="0" marL="0" rtl="0" algn="l">
              <a:lnSpc>
                <a:spcPct val="114000"/>
              </a:lnSpc>
              <a:spcBef>
                <a:spcPts val="900"/>
              </a:spcBef>
              <a:spcAft>
                <a:spcPts val="0"/>
              </a:spcAft>
              <a:buClr>
                <a:schemeClr val="dk1"/>
              </a:buClr>
              <a:buSzPts val="1160"/>
              <a:buNone/>
            </a:pPr>
            <a:r>
              <a:rPr lang="en-US"/>
              <a:t>&lt;click&gt; After the gateway is established, the gateway machines are created by Azure</a:t>
            </a:r>
            <a:endParaRPr/>
          </a:p>
          <a:p>
            <a:pPr indent="0" lvl="0" marL="0" rtl="0" algn="l">
              <a:lnSpc>
                <a:spcPct val="114000"/>
              </a:lnSpc>
              <a:spcBef>
                <a:spcPts val="900"/>
              </a:spcBef>
              <a:spcAft>
                <a:spcPts val="0"/>
              </a:spcAft>
              <a:buClr>
                <a:schemeClr val="dk1"/>
              </a:buClr>
              <a:buSzPts val="1160"/>
              <a:buNone/>
            </a:pPr>
            <a:r>
              <a:rPr lang="en-US"/>
              <a:t>&lt;click&gt; And then given a public IP address for the gateway</a:t>
            </a:r>
            <a:endParaRPr/>
          </a:p>
          <a:p>
            <a:pPr indent="0" lvl="0" marL="0" rtl="0" algn="l">
              <a:lnSpc>
                <a:spcPct val="114000"/>
              </a:lnSpc>
              <a:spcBef>
                <a:spcPts val="900"/>
              </a:spcBef>
              <a:spcAft>
                <a:spcPts val="0"/>
              </a:spcAft>
              <a:buClr>
                <a:schemeClr val="dk1"/>
              </a:buClr>
              <a:buSzPts val="1160"/>
              <a:buNone/>
            </a:pPr>
            <a:r>
              <a:rPr lang="en-US"/>
              <a:t>&lt;click&gt; Within the portal, the user downloads a VPN device setup script</a:t>
            </a:r>
            <a:endParaRPr/>
          </a:p>
          <a:p>
            <a:pPr indent="0" lvl="0" marL="0" rtl="0" algn="l">
              <a:lnSpc>
                <a:spcPct val="114000"/>
              </a:lnSpc>
              <a:spcBef>
                <a:spcPts val="900"/>
              </a:spcBef>
              <a:spcAft>
                <a:spcPts val="0"/>
              </a:spcAft>
              <a:buClr>
                <a:schemeClr val="dk1"/>
              </a:buClr>
              <a:buSzPts val="1160"/>
              <a:buNone/>
            </a:pPr>
            <a:r>
              <a:rPr lang="en-US"/>
              <a:t>&lt;click&gt; A VPN connection is made between the Cisco device and the Azure gateway</a:t>
            </a:r>
            <a:endParaRPr/>
          </a:p>
          <a:p>
            <a:pPr indent="0" lvl="0" marL="0" rtl="0" algn="l">
              <a:lnSpc>
                <a:spcPct val="114000"/>
              </a:lnSpc>
              <a:spcBef>
                <a:spcPts val="900"/>
              </a:spcBef>
              <a:spcAft>
                <a:spcPts val="0"/>
              </a:spcAft>
              <a:buClr>
                <a:schemeClr val="dk1"/>
              </a:buClr>
              <a:buSzPts val="1160"/>
              <a:buNone/>
            </a:pPr>
            <a:r>
              <a:rPr lang="en-US"/>
              <a:t>&lt;click&gt;&lt;click&gt; Now for the IT Administrator</a:t>
            </a:r>
            <a:endParaRPr/>
          </a:p>
          <a:p>
            <a:pPr indent="0" lvl="0" marL="0" rtl="0" algn="l">
              <a:lnSpc>
                <a:spcPct val="114000"/>
              </a:lnSpc>
              <a:spcBef>
                <a:spcPts val="900"/>
              </a:spcBef>
              <a:spcAft>
                <a:spcPts val="0"/>
              </a:spcAft>
              <a:buClr>
                <a:schemeClr val="dk1"/>
              </a:buClr>
              <a:buSzPts val="1160"/>
              <a:buNone/>
            </a:pPr>
            <a:r>
              <a:rPr lang="en-US"/>
              <a:t>&lt;click&gt; IT Administrator creates a deployment package (PowerShell) to create the machines in Azure</a:t>
            </a:r>
            <a:endParaRPr/>
          </a:p>
          <a:p>
            <a:pPr indent="0" lvl="0" marL="0" rtl="0" algn="l">
              <a:lnSpc>
                <a:spcPct val="114000"/>
              </a:lnSpc>
              <a:spcBef>
                <a:spcPts val="900"/>
              </a:spcBef>
              <a:spcAft>
                <a:spcPts val="0"/>
              </a:spcAft>
              <a:buClr>
                <a:schemeClr val="dk1"/>
              </a:buClr>
              <a:buSzPts val="1160"/>
              <a:buNone/>
            </a:pPr>
            <a:r>
              <a:rPr lang="en-US"/>
              <a:t>&lt;click&gt;&lt;click&gt; Machines are created in Azure in the appropriate subnets</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lang="en-US"/>
              <a:t> </a:t>
            </a:r>
            <a:endParaRPr/>
          </a:p>
          <a:p>
            <a:pPr indent="0" lvl="0" marL="0" rtl="0" algn="l">
              <a:lnSpc>
                <a:spcPct val="114000"/>
              </a:lnSpc>
              <a:spcBef>
                <a:spcPts val="900"/>
              </a:spcBef>
              <a:spcAft>
                <a:spcPts val="0"/>
              </a:spcAft>
              <a:buClr>
                <a:schemeClr val="dk1"/>
              </a:buClr>
              <a:buSzPts val="1218"/>
              <a:buNone/>
            </a:pPr>
            <a:r>
              <a:t/>
            </a:r>
            <a:endParaRPr/>
          </a:p>
          <a:p>
            <a:pPr indent="0" lvl="0" marL="0" rtl="0" algn="l">
              <a:lnSpc>
                <a:spcPct val="114000"/>
              </a:lnSpc>
              <a:spcBef>
                <a:spcPts val="900"/>
              </a:spcBef>
              <a:spcAft>
                <a:spcPts val="0"/>
              </a:spcAft>
              <a:buClr>
                <a:schemeClr val="dk1"/>
              </a:buClr>
              <a:buSzPts val="1160"/>
              <a:buNone/>
            </a:pPr>
            <a:r>
              <a:rPr b="1" lang="en-US"/>
              <a:t>Notes</a:t>
            </a:r>
            <a:endParaRPr/>
          </a:p>
          <a:p>
            <a:pPr indent="-171450" lvl="0" marL="171450" rtl="0" algn="l">
              <a:lnSpc>
                <a:spcPct val="114000"/>
              </a:lnSpc>
              <a:spcBef>
                <a:spcPts val="900"/>
              </a:spcBef>
              <a:spcAft>
                <a:spcPts val="0"/>
              </a:spcAft>
              <a:buClr>
                <a:schemeClr val="dk1"/>
              </a:buClr>
              <a:buSzPts val="1160"/>
              <a:buChar char="•"/>
            </a:pPr>
            <a:r>
              <a:rPr lang="en-US"/>
              <a:t>Network admin sets up network (logically)</a:t>
            </a:r>
            <a:endParaRPr/>
          </a:p>
          <a:p>
            <a:pPr indent="-171450" lvl="1" marL="344487" rtl="0" algn="l">
              <a:lnSpc>
                <a:spcPct val="114000"/>
              </a:lnSpc>
              <a:spcBef>
                <a:spcPts val="900"/>
              </a:spcBef>
              <a:spcAft>
                <a:spcPts val="0"/>
              </a:spcAft>
              <a:buClr>
                <a:schemeClr val="dk1"/>
              </a:buClr>
              <a:buSzPts val="1000"/>
              <a:buChar char="o"/>
            </a:pPr>
            <a:r>
              <a:rPr lang="en-US"/>
              <a:t>IP ranges of premises and VNET(s)</a:t>
            </a:r>
            <a:endParaRPr/>
          </a:p>
          <a:p>
            <a:pPr indent="-171450" lvl="1" marL="344487" rtl="0" algn="l">
              <a:lnSpc>
                <a:spcPct val="114000"/>
              </a:lnSpc>
              <a:spcBef>
                <a:spcPts val="900"/>
              </a:spcBef>
              <a:spcAft>
                <a:spcPts val="0"/>
              </a:spcAft>
              <a:buClr>
                <a:schemeClr val="dk1"/>
              </a:buClr>
              <a:buSzPts val="1000"/>
              <a:buChar char="o"/>
            </a:pPr>
            <a:r>
              <a:rPr lang="en-US"/>
              <a:t>Subnet specification</a:t>
            </a:r>
            <a:endParaRPr/>
          </a:p>
          <a:p>
            <a:pPr indent="-171450" lvl="1" marL="344487" rtl="0" algn="l">
              <a:lnSpc>
                <a:spcPct val="114000"/>
              </a:lnSpc>
              <a:spcBef>
                <a:spcPts val="900"/>
              </a:spcBef>
              <a:spcAft>
                <a:spcPts val="0"/>
              </a:spcAft>
              <a:buClr>
                <a:schemeClr val="dk1"/>
              </a:buClr>
              <a:buSzPts val="1000"/>
              <a:buChar char="o"/>
            </a:pPr>
            <a:r>
              <a:rPr lang="en-US"/>
              <a:t>DNS server specification</a:t>
            </a:r>
            <a:endParaRPr/>
          </a:p>
          <a:p>
            <a:pPr indent="-171450" lvl="1" marL="344487" rtl="0" algn="l">
              <a:lnSpc>
                <a:spcPct val="114000"/>
              </a:lnSpc>
              <a:spcBef>
                <a:spcPts val="900"/>
              </a:spcBef>
              <a:spcAft>
                <a:spcPts val="0"/>
              </a:spcAft>
              <a:buClr>
                <a:schemeClr val="dk1"/>
              </a:buClr>
              <a:buSzPts val="1000"/>
              <a:buChar char="o"/>
            </a:pPr>
            <a:r>
              <a:rPr lang="en-US"/>
              <a:t>IP of VPN </a:t>
            </a:r>
            <a:r>
              <a:rPr lang="en-US">
                <a:solidFill>
                  <a:srgbClr val="FF0000"/>
                </a:solidFill>
              </a:rPr>
              <a:t>GW</a:t>
            </a:r>
            <a:endParaRPr/>
          </a:p>
          <a:p>
            <a:pPr indent="-171450" lvl="0" marL="171450" rtl="0" algn="l">
              <a:lnSpc>
                <a:spcPct val="114000"/>
              </a:lnSpc>
              <a:spcBef>
                <a:spcPts val="900"/>
              </a:spcBef>
              <a:spcAft>
                <a:spcPts val="0"/>
              </a:spcAft>
              <a:buClr>
                <a:schemeClr val="dk1"/>
              </a:buClr>
              <a:buSzPts val="1160"/>
              <a:buChar char="•"/>
            </a:pPr>
            <a:r>
              <a:rPr lang="en-US"/>
              <a:t>Microsoft provides sample VPN configuration scripts for popular device families</a:t>
            </a:r>
            <a:endParaRPr/>
          </a:p>
          <a:p>
            <a:pPr indent="-171450" lvl="0" marL="171450" rtl="0" algn="l">
              <a:lnSpc>
                <a:spcPct val="114000"/>
              </a:lnSpc>
              <a:spcBef>
                <a:spcPts val="900"/>
              </a:spcBef>
              <a:spcAft>
                <a:spcPts val="0"/>
              </a:spcAft>
              <a:buClr>
                <a:schemeClr val="dk1"/>
              </a:buClr>
              <a:buSzPts val="1160"/>
              <a:buChar char="•"/>
            </a:pPr>
            <a:r>
              <a:rPr lang="en-US"/>
              <a:t>Services can be easily deployed in a virtual network</a:t>
            </a:r>
            <a:endParaRPr/>
          </a:p>
        </p:txBody>
      </p:sp>
      <p:sp>
        <p:nvSpPr>
          <p:cNvPr id="1464" name="Google Shape;1464;p8: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1465" name="Google Shape;1465;p8: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6" name="Google Shape;1466;p8:notes"/>
          <p:cNvSpPr/>
          <p:nvPr/>
        </p:nvSpPr>
        <p:spPr>
          <a:xfrm>
            <a:off x="-2857500" y="5842000"/>
            <a:ext cx="3174900" cy="9387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rgbClr val="000000"/>
                </a:solidFill>
                <a:latin typeface="Calibri"/>
                <a:ea typeface="Calibri"/>
                <a:cs typeface="Calibri"/>
                <a:sym typeface="Calibri"/>
              </a:rPr>
              <a:t>09 October 2013</a:t>
            </a:r>
            <a:br>
              <a:rPr i="1" lang="en-US" sz="1100">
                <a:solidFill>
                  <a:srgbClr val="000000"/>
                </a:solidFill>
                <a:latin typeface="Calibri"/>
                <a:ea typeface="Calibri"/>
                <a:cs typeface="Calibri"/>
                <a:sym typeface="Calibri"/>
              </a:rPr>
            </a:br>
            <a:br>
              <a:rPr i="1" lang="en-US" sz="1100">
                <a:solidFill>
                  <a:srgbClr val="000000"/>
                </a:solidFill>
                <a:latin typeface="Calibri"/>
                <a:ea typeface="Calibri"/>
                <a:cs typeface="Calibri"/>
                <a:sym typeface="Calibri"/>
              </a:rPr>
            </a:br>
            <a:r>
              <a:rPr lang="en-US" sz="1100">
                <a:solidFill>
                  <a:srgbClr val="000000"/>
                </a:solidFill>
                <a:latin typeface="Calibri"/>
                <a:ea typeface="Calibri"/>
                <a:cs typeface="Calibri"/>
                <a:sym typeface="Calibri"/>
              </a:rPr>
              <a:t>Does “GW” stand for “Gateway”?</a:t>
            </a:r>
            <a:endParaRPr/>
          </a:p>
          <a:p>
            <a:pPr indent="0" lvl="0" marL="0" marR="0" rtl="0" algn="l">
              <a:spcBef>
                <a:spcPts val="0"/>
              </a:spcBef>
              <a:spcAft>
                <a:spcPts val="0"/>
              </a:spcAft>
              <a:buNone/>
            </a:pPr>
            <a:r>
              <a:t/>
            </a:r>
            <a:endParaRPr sz="1100">
              <a:solidFill>
                <a:srgbClr val="000000"/>
              </a:solidFill>
              <a:latin typeface="Calibri"/>
              <a:ea typeface="Calibri"/>
              <a:cs typeface="Calibri"/>
              <a:sym typeface="Calibri"/>
            </a:endParaRPr>
          </a:p>
        </p:txBody>
      </p:sp>
      <p:sp>
        <p:nvSpPr>
          <p:cNvPr id="1467" name="Google Shape;1467;p8:notes"/>
          <p:cNvSpPr/>
          <p:nvPr/>
        </p:nvSpPr>
        <p:spPr>
          <a:xfrm>
            <a:off x="-2857500" y="4650014"/>
            <a:ext cx="3174900" cy="938700"/>
          </a:xfrm>
          <a:prstGeom prst="rect">
            <a:avLst/>
          </a:prstGeom>
          <a:solidFill>
            <a:srgbClr val="FCD5B5"/>
          </a:solidFill>
          <a:ln>
            <a:noFill/>
          </a:ln>
          <a:effectLst>
            <a:outerShdw blurRad="190500" algn="tl" dir="2700000" dist="76200">
              <a:srgbClr val="646464"/>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000000"/>
                </a:solidFill>
                <a:latin typeface="Calibri"/>
                <a:ea typeface="Calibri"/>
                <a:cs typeface="Calibri"/>
                <a:sym typeface="Calibri"/>
              </a:rPr>
              <a:t>[EDITOR] TWB_Trevor:</a:t>
            </a:r>
            <a:endParaRPr/>
          </a:p>
          <a:p>
            <a:pPr indent="0" lvl="0" marL="0" marR="0" rtl="0" algn="l">
              <a:spcBef>
                <a:spcPts val="0"/>
              </a:spcBef>
              <a:spcAft>
                <a:spcPts val="0"/>
              </a:spcAft>
              <a:buNone/>
            </a:pPr>
            <a:r>
              <a:rPr i="1" lang="en-US" sz="1100">
                <a:solidFill>
                  <a:srgbClr val="000000"/>
                </a:solidFill>
                <a:latin typeface="Calibri"/>
                <a:ea typeface="Calibri"/>
                <a:cs typeface="Calibri"/>
                <a:sym typeface="Calibri"/>
              </a:rPr>
              <a:t>09 October 2013</a:t>
            </a:r>
            <a:br>
              <a:rPr i="1" lang="en-US" sz="1100">
                <a:solidFill>
                  <a:srgbClr val="000000"/>
                </a:solidFill>
                <a:latin typeface="Calibri"/>
                <a:ea typeface="Calibri"/>
                <a:cs typeface="Calibri"/>
                <a:sym typeface="Calibri"/>
              </a:rPr>
            </a:br>
            <a:br>
              <a:rPr i="1" lang="en-US" sz="1100">
                <a:solidFill>
                  <a:srgbClr val="000000"/>
                </a:solidFill>
                <a:latin typeface="Calibri"/>
                <a:ea typeface="Calibri"/>
                <a:cs typeface="Calibri"/>
                <a:sym typeface="Calibri"/>
              </a:rPr>
            </a:br>
            <a:r>
              <a:rPr lang="en-US" sz="1100">
                <a:solidFill>
                  <a:srgbClr val="000000"/>
                </a:solidFill>
                <a:latin typeface="Calibri"/>
                <a:ea typeface="Calibri"/>
                <a:cs typeface="Calibri"/>
                <a:sym typeface="Calibri"/>
              </a:rPr>
              <a:t>Should the content in yellow be “on-premises and virtual networks”?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p9:notes"/>
          <p:cNvSpPr txBox="1"/>
          <p:nvPr>
            <p:ph idx="1" type="body"/>
          </p:nvPr>
        </p:nvSpPr>
        <p:spPr>
          <a:xfrm>
            <a:off x="384048" y="3913632"/>
            <a:ext cx="6099000" cy="4773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60"/>
              <a:buNone/>
            </a:pPr>
            <a:r>
              <a:rPr b="1" lang="en-US"/>
              <a:t>Slide Objective</a:t>
            </a:r>
            <a:endParaRPr/>
          </a:p>
          <a:p>
            <a:pPr indent="0" lvl="0" marL="0" rtl="0" algn="l">
              <a:lnSpc>
                <a:spcPct val="114000"/>
              </a:lnSpc>
              <a:spcBef>
                <a:spcPts val="900"/>
              </a:spcBef>
              <a:spcAft>
                <a:spcPts val="0"/>
              </a:spcAft>
              <a:buClr>
                <a:schemeClr val="dk1"/>
              </a:buClr>
              <a:buSzPts val="1160"/>
              <a:buNone/>
            </a:pPr>
            <a:r>
              <a:rPr lang="en-US"/>
              <a:t>Demonstrate how to deploy a virtual network.  Most typically, you can just demonstrate setting up a P2S network because that is the student lab. If you do have access to an on-premises VPN device, it is also good to show how to set that up.</a:t>
            </a:r>
            <a:endParaRPr/>
          </a:p>
        </p:txBody>
      </p:sp>
      <p:sp>
        <p:nvSpPr>
          <p:cNvPr id="1563" name="Google Shape;1563;p9:notes"/>
          <p:cNvSpPr txBox="1"/>
          <p:nvPr>
            <p:ph idx="12" type="sldNum"/>
          </p:nvPr>
        </p:nvSpPr>
        <p:spPr>
          <a:xfrm>
            <a:off x="5429249" y="8685213"/>
            <a:ext cx="14271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4" name="Google Shape;1564;p9:notes"/>
          <p:cNvSpPr/>
          <p:nvPr>
            <p:ph idx="2" type="sldImg"/>
          </p:nvPr>
        </p:nvSpPr>
        <p:spPr>
          <a:xfrm>
            <a:off x="384175" y="484188"/>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microsoft.com/about/legal/permissions/"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p:cSld name="Course Title">
    <p:spTree>
      <p:nvGrpSpPr>
        <p:cNvPr id="1244" name="Shape 1244"/>
        <p:cNvGrpSpPr/>
        <p:nvPr/>
      </p:nvGrpSpPr>
      <p:grpSpPr>
        <a:xfrm>
          <a:off x="0" y="0"/>
          <a:ext cx="0" cy="0"/>
          <a:chOff x="0" y="0"/>
          <a:chExt cx="0" cy="0"/>
        </a:xfrm>
      </p:grpSpPr>
      <p:sp>
        <p:nvSpPr>
          <p:cNvPr id="1245" name="Google Shape;1245;p2"/>
          <p:cNvSpPr txBox="1"/>
          <p:nvPr/>
        </p:nvSpPr>
        <p:spPr>
          <a:xfrm>
            <a:off x="0" y="1143000"/>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6" name="Google Shape;1246;p2"/>
          <p:cNvSpPr txBox="1"/>
          <p:nvPr>
            <p:ph idx="1" type="body"/>
          </p:nvPr>
        </p:nvSpPr>
        <p:spPr>
          <a:xfrm>
            <a:off x="0" y="1143000"/>
            <a:ext cx="6949500" cy="2286000"/>
          </a:xfrm>
          <a:prstGeom prst="rect">
            <a:avLst/>
          </a:prstGeom>
          <a:solidFill>
            <a:srgbClr val="0A5BBA">
              <a:alpha val="89800"/>
            </a:srgbClr>
          </a:solidFill>
          <a:ln>
            <a:noFill/>
          </a:ln>
        </p:spPr>
        <p:txBody>
          <a:bodyPr anchorCtr="0" anchor="t" bIns="45700" lIns="91425" spcFirstLastPara="1" rIns="91425" wrap="square" tIns="91425">
            <a:noAutofit/>
          </a:bodyPr>
          <a:lstStyle>
            <a:lvl1pPr indent="-228600" lvl="0" marL="457200" rtl="0" algn="l">
              <a:lnSpc>
                <a:spcPct val="100000"/>
              </a:lnSpc>
              <a:spcBef>
                <a:spcPts val="1000"/>
              </a:spcBef>
              <a:spcAft>
                <a:spcPts val="0"/>
              </a:spcAft>
              <a:buClr>
                <a:schemeClr val="lt1"/>
              </a:buClr>
              <a:buSzPts val="3600"/>
              <a:buNone/>
              <a:defRPr sz="3600">
                <a:solidFill>
                  <a:schemeClr val="lt1"/>
                </a:solidFill>
                <a:latin typeface="Quattrocento Sans"/>
                <a:ea typeface="Quattrocento Sans"/>
                <a:cs typeface="Quattrocento Sans"/>
                <a:sym typeface="Quattrocento Sans"/>
              </a:defRPr>
            </a:lvl1pPr>
            <a:lvl2pPr indent="-419100" lvl="1" marL="9144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2pPr>
            <a:lvl3pPr indent="-419100" lvl="2" marL="1371600" rtl="0" algn="l">
              <a:lnSpc>
                <a:spcPct val="90000"/>
              </a:lnSpc>
              <a:spcBef>
                <a:spcPts val="500"/>
              </a:spcBef>
              <a:spcAft>
                <a:spcPts val="0"/>
              </a:spcAft>
              <a:buClr>
                <a:srgbClr val="3F3F3F"/>
              </a:buClr>
              <a:buSzPts val="3000"/>
              <a:buChar char="▪"/>
              <a:defRPr sz="3000">
                <a:latin typeface="Calibri"/>
                <a:ea typeface="Calibri"/>
                <a:cs typeface="Calibri"/>
                <a:sym typeface="Calibri"/>
              </a:defRPr>
            </a:lvl3pPr>
            <a:lvl4pPr indent="-419100" lvl="3" marL="1828800" rtl="0" algn="l">
              <a:lnSpc>
                <a:spcPct val="90000"/>
              </a:lnSpc>
              <a:spcBef>
                <a:spcPts val="500"/>
              </a:spcBef>
              <a:spcAft>
                <a:spcPts val="0"/>
              </a:spcAft>
              <a:buClr>
                <a:srgbClr val="3F3F3F"/>
              </a:buClr>
              <a:buSzPts val="3000"/>
              <a:buChar char="•"/>
              <a:defRPr sz="3000">
                <a:latin typeface="Calibri"/>
                <a:ea typeface="Calibri"/>
                <a:cs typeface="Calibri"/>
                <a:sym typeface="Calibri"/>
              </a:defRPr>
            </a:lvl4pPr>
            <a:lvl5pPr indent="-419100" lvl="4" marL="22860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oint Slide">
  <p:cSld name="Single Point Slide">
    <p:bg>
      <p:bgPr>
        <a:solidFill>
          <a:schemeClr val="lt1"/>
        </a:solidFill>
      </p:bgPr>
    </p:bg>
    <p:spTree>
      <p:nvGrpSpPr>
        <p:cNvPr id="1277" name="Shape 1277"/>
        <p:cNvGrpSpPr/>
        <p:nvPr/>
      </p:nvGrpSpPr>
      <p:grpSpPr>
        <a:xfrm>
          <a:off x="0" y="0"/>
          <a:ext cx="0" cy="0"/>
          <a:chOff x="0" y="0"/>
          <a:chExt cx="0" cy="0"/>
        </a:xfrm>
      </p:grpSpPr>
      <p:sp>
        <p:nvSpPr>
          <p:cNvPr id="1278" name="Google Shape;1278;p11"/>
          <p:cNvSpPr txBox="1"/>
          <p:nvPr>
            <p:ph type="title"/>
          </p:nvPr>
        </p:nvSpPr>
        <p:spPr>
          <a:xfrm>
            <a:off x="304800" y="2819400"/>
            <a:ext cx="11277600" cy="6858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3F3F3F"/>
              </a:buClr>
              <a:buSzPts val="3600"/>
              <a:buFont typeface="Quattrocento Sans"/>
              <a:buNone/>
              <a:defRPr sz="3600">
                <a:solidFill>
                  <a:srgbClr val="3F3F3F"/>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9" name="Google Shape;1279;p11"/>
          <p:cNvSpPr txBox="1"/>
          <p:nvPr>
            <p:ph idx="12" type="sldNum"/>
          </p:nvPr>
        </p:nvSpPr>
        <p:spPr>
          <a:xfrm>
            <a:off x="885063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p:cSld name="Demo">
    <p:bg>
      <p:bgPr>
        <a:solidFill>
          <a:schemeClr val="lt1"/>
        </a:solidFill>
      </p:bgPr>
    </p:bg>
    <p:spTree>
      <p:nvGrpSpPr>
        <p:cNvPr id="1280" name="Shape 1280"/>
        <p:cNvGrpSpPr/>
        <p:nvPr/>
      </p:nvGrpSpPr>
      <p:grpSpPr>
        <a:xfrm>
          <a:off x="0" y="0"/>
          <a:ext cx="0" cy="0"/>
          <a:chOff x="0" y="0"/>
          <a:chExt cx="0" cy="0"/>
        </a:xfrm>
      </p:grpSpPr>
      <p:sp>
        <p:nvSpPr>
          <p:cNvPr id="1281" name="Google Shape;1281;p12"/>
          <p:cNvSpPr txBox="1"/>
          <p:nvPr/>
        </p:nvSpPr>
        <p:spPr>
          <a:xfrm>
            <a:off x="0" y="1143000"/>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2" name="Google Shape;1282;p12"/>
          <p:cNvSpPr txBox="1"/>
          <p:nvPr>
            <p:ph idx="1" type="body"/>
          </p:nvPr>
        </p:nvSpPr>
        <p:spPr>
          <a:xfrm>
            <a:off x="0" y="1143000"/>
            <a:ext cx="6035100" cy="2286000"/>
          </a:xfrm>
          <a:prstGeom prst="rect">
            <a:avLst/>
          </a:prstGeom>
          <a:solidFill>
            <a:srgbClr val="0A5BBA">
              <a:alpha val="89800"/>
            </a:srgbClr>
          </a:solidFill>
          <a:ln>
            <a:noFill/>
          </a:ln>
        </p:spPr>
        <p:txBody>
          <a:bodyPr anchorCtr="0" anchor="t" bIns="45700" lIns="182875" spcFirstLastPara="1" rIns="91425" wrap="square" tIns="137150">
            <a:noAutofit/>
          </a:bodyPr>
          <a:lstStyle>
            <a:lvl1pPr indent="-228600" lvl="0" marL="457200" rtl="0" algn="l">
              <a:lnSpc>
                <a:spcPct val="100000"/>
              </a:lnSpc>
              <a:spcBef>
                <a:spcPts val="1000"/>
              </a:spcBef>
              <a:spcAft>
                <a:spcPts val="0"/>
              </a:spcAft>
              <a:buClr>
                <a:schemeClr val="lt1"/>
              </a:buClr>
              <a:buSzPts val="3600"/>
              <a:buNone/>
              <a:defRPr sz="3600">
                <a:solidFill>
                  <a:schemeClr val="lt1"/>
                </a:solidFill>
                <a:latin typeface="Quattrocento Sans"/>
                <a:ea typeface="Quattrocento Sans"/>
                <a:cs typeface="Quattrocento Sans"/>
                <a:sym typeface="Quattrocento Sans"/>
              </a:defRPr>
            </a:lvl1pPr>
            <a:lvl2pPr indent="-419100" lvl="1" marL="9144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2pPr>
            <a:lvl3pPr indent="-419100" lvl="2" marL="1371600" rtl="0" algn="l">
              <a:lnSpc>
                <a:spcPct val="90000"/>
              </a:lnSpc>
              <a:spcBef>
                <a:spcPts val="500"/>
              </a:spcBef>
              <a:spcAft>
                <a:spcPts val="0"/>
              </a:spcAft>
              <a:buClr>
                <a:srgbClr val="3F3F3F"/>
              </a:buClr>
              <a:buSzPts val="3000"/>
              <a:buChar char="▪"/>
              <a:defRPr sz="3000">
                <a:latin typeface="Calibri"/>
                <a:ea typeface="Calibri"/>
                <a:cs typeface="Calibri"/>
                <a:sym typeface="Calibri"/>
              </a:defRPr>
            </a:lvl3pPr>
            <a:lvl4pPr indent="-419100" lvl="3" marL="1828800" rtl="0" algn="l">
              <a:lnSpc>
                <a:spcPct val="90000"/>
              </a:lnSpc>
              <a:spcBef>
                <a:spcPts val="500"/>
              </a:spcBef>
              <a:spcAft>
                <a:spcPts val="0"/>
              </a:spcAft>
              <a:buClr>
                <a:srgbClr val="3F3F3F"/>
              </a:buClr>
              <a:buSzPts val="3000"/>
              <a:buChar char="•"/>
              <a:defRPr sz="3000">
                <a:latin typeface="Calibri"/>
                <a:ea typeface="Calibri"/>
                <a:cs typeface="Calibri"/>
                <a:sym typeface="Calibri"/>
              </a:defRPr>
            </a:lvl4pPr>
            <a:lvl5pPr indent="-419100" lvl="4" marL="22860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p:cSld name="Lab">
    <p:bg>
      <p:bgPr>
        <a:solidFill>
          <a:schemeClr val="lt1"/>
        </a:solidFill>
      </p:bgPr>
    </p:bg>
    <p:spTree>
      <p:nvGrpSpPr>
        <p:cNvPr id="1283" name="Shape 1283"/>
        <p:cNvGrpSpPr/>
        <p:nvPr/>
      </p:nvGrpSpPr>
      <p:grpSpPr>
        <a:xfrm>
          <a:off x="0" y="0"/>
          <a:ext cx="0" cy="0"/>
          <a:chOff x="0" y="0"/>
          <a:chExt cx="0" cy="0"/>
        </a:xfrm>
      </p:grpSpPr>
      <p:sp>
        <p:nvSpPr>
          <p:cNvPr id="1284" name="Google Shape;1284;p13"/>
          <p:cNvSpPr txBox="1"/>
          <p:nvPr/>
        </p:nvSpPr>
        <p:spPr>
          <a:xfrm>
            <a:off x="0" y="1143000"/>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5" name="Google Shape;1285;p13"/>
          <p:cNvSpPr txBox="1"/>
          <p:nvPr>
            <p:ph idx="1" type="body"/>
          </p:nvPr>
        </p:nvSpPr>
        <p:spPr>
          <a:xfrm>
            <a:off x="0" y="1143000"/>
            <a:ext cx="6035100" cy="2286000"/>
          </a:xfrm>
          <a:prstGeom prst="rect">
            <a:avLst/>
          </a:prstGeom>
          <a:solidFill>
            <a:srgbClr val="0A5BBA">
              <a:alpha val="89800"/>
            </a:srgbClr>
          </a:solidFill>
          <a:ln>
            <a:noFill/>
          </a:ln>
        </p:spPr>
        <p:txBody>
          <a:bodyPr anchorCtr="0" anchor="t" bIns="45700" lIns="182875" spcFirstLastPara="1" rIns="91425" wrap="square" tIns="137150">
            <a:noAutofit/>
          </a:bodyPr>
          <a:lstStyle>
            <a:lvl1pPr indent="-228600" lvl="0" marL="457200" rtl="0" algn="l">
              <a:lnSpc>
                <a:spcPct val="100000"/>
              </a:lnSpc>
              <a:spcBef>
                <a:spcPts val="1000"/>
              </a:spcBef>
              <a:spcAft>
                <a:spcPts val="0"/>
              </a:spcAft>
              <a:buClr>
                <a:schemeClr val="lt1"/>
              </a:buClr>
              <a:buSzPts val="3600"/>
              <a:buNone/>
              <a:defRPr sz="3600">
                <a:solidFill>
                  <a:schemeClr val="lt1"/>
                </a:solidFill>
                <a:latin typeface="Quattrocento Sans"/>
                <a:ea typeface="Quattrocento Sans"/>
                <a:cs typeface="Quattrocento Sans"/>
                <a:sym typeface="Quattrocento Sans"/>
              </a:defRPr>
            </a:lvl1pPr>
            <a:lvl2pPr indent="-419100" lvl="1" marL="9144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2pPr>
            <a:lvl3pPr indent="-419100" lvl="2" marL="1371600" rtl="0" algn="l">
              <a:lnSpc>
                <a:spcPct val="90000"/>
              </a:lnSpc>
              <a:spcBef>
                <a:spcPts val="500"/>
              </a:spcBef>
              <a:spcAft>
                <a:spcPts val="0"/>
              </a:spcAft>
              <a:buClr>
                <a:srgbClr val="3F3F3F"/>
              </a:buClr>
              <a:buSzPts val="3000"/>
              <a:buChar char="▪"/>
              <a:defRPr sz="3000">
                <a:latin typeface="Calibri"/>
                <a:ea typeface="Calibri"/>
                <a:cs typeface="Calibri"/>
                <a:sym typeface="Calibri"/>
              </a:defRPr>
            </a:lvl3pPr>
            <a:lvl4pPr indent="-419100" lvl="3" marL="1828800" rtl="0" algn="l">
              <a:lnSpc>
                <a:spcPct val="90000"/>
              </a:lnSpc>
              <a:spcBef>
                <a:spcPts val="500"/>
              </a:spcBef>
              <a:spcAft>
                <a:spcPts val="0"/>
              </a:spcAft>
              <a:buClr>
                <a:srgbClr val="3F3F3F"/>
              </a:buClr>
              <a:buSzPts val="3000"/>
              <a:buChar char="•"/>
              <a:defRPr sz="3000">
                <a:latin typeface="Calibri"/>
                <a:ea typeface="Calibri"/>
                <a:cs typeface="Calibri"/>
                <a:sym typeface="Calibri"/>
              </a:defRPr>
            </a:lvl4pPr>
            <a:lvl5pPr indent="-419100" lvl="4" marL="22860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light right aligned">
  <p:cSld name="4_Title Slide light right aligned">
    <p:bg>
      <p:bgPr>
        <a:solidFill>
          <a:schemeClr val="lt1"/>
        </a:solidFill>
      </p:bgPr>
    </p:bg>
    <p:spTree>
      <p:nvGrpSpPr>
        <p:cNvPr id="1286" name="Shape 1286"/>
        <p:cNvGrpSpPr/>
        <p:nvPr/>
      </p:nvGrpSpPr>
      <p:grpSpPr>
        <a:xfrm>
          <a:off x="0" y="0"/>
          <a:ext cx="0" cy="0"/>
          <a:chOff x="0" y="0"/>
          <a:chExt cx="0" cy="0"/>
        </a:xfrm>
      </p:grpSpPr>
      <p:sp>
        <p:nvSpPr>
          <p:cNvPr id="1287" name="Google Shape;1287;p14"/>
          <p:cNvSpPr/>
          <p:nvPr>
            <p:ph idx="2" type="pic"/>
          </p:nvPr>
        </p:nvSpPr>
        <p:spPr>
          <a:xfrm>
            <a:off x="0" y="0"/>
            <a:ext cx="12192000" cy="6858000"/>
          </a:xfrm>
          <a:prstGeom prst="rect">
            <a:avLst/>
          </a:prstGeom>
          <a:noFill/>
          <a:ln>
            <a:noFill/>
          </a:ln>
        </p:spPr>
      </p:sp>
      <p:sp>
        <p:nvSpPr>
          <p:cNvPr id="1288" name="Google Shape;1288;p14"/>
          <p:cNvSpPr txBox="1"/>
          <p:nvPr>
            <p:ph idx="1" type="body"/>
          </p:nvPr>
        </p:nvSpPr>
        <p:spPr>
          <a:xfrm>
            <a:off x="0" y="3429000"/>
            <a:ext cx="3048000" cy="1143000"/>
          </a:xfrm>
          <a:prstGeom prst="rect">
            <a:avLst/>
          </a:prstGeom>
          <a:solidFill>
            <a:srgbClr val="002050">
              <a:alpha val="89800"/>
            </a:srgbClr>
          </a:solidFill>
          <a:ln>
            <a:noFill/>
          </a:ln>
        </p:spPr>
        <p:txBody>
          <a:bodyPr anchorCtr="0" anchor="t" bIns="45700" lIns="91425" spcFirstLastPara="1" rIns="91425" wrap="square" tIns="91425">
            <a:normAutofit/>
          </a:bodyPr>
          <a:lstStyle>
            <a:lvl1pPr indent="-228600" lvl="0" marL="457200" rtl="0" algn="l">
              <a:lnSpc>
                <a:spcPct val="100000"/>
              </a:lnSpc>
              <a:spcBef>
                <a:spcPts val="1000"/>
              </a:spcBef>
              <a:spcAft>
                <a:spcPts val="0"/>
              </a:spcAft>
              <a:buClr>
                <a:schemeClr val="lt1"/>
              </a:buClr>
              <a:buSzPts val="1600"/>
              <a:buFont typeface="Quattrocento Sans"/>
              <a:buNone/>
              <a:defRPr sz="1600">
                <a:solidFill>
                  <a:schemeClr val="lt1"/>
                </a:solidFill>
                <a:latin typeface="Quattrocento Sans"/>
                <a:ea typeface="Quattrocento Sans"/>
                <a:cs typeface="Quattrocento Sans"/>
                <a:sym typeface="Quattrocento Sans"/>
              </a:defRPr>
            </a:lvl1pPr>
            <a:lvl2pPr indent="-228600" lvl="1" marL="9144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2pPr>
            <a:lvl3pPr indent="-228600" lvl="2" marL="13716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3pPr>
            <a:lvl4pPr indent="-228600" lvl="3" marL="18288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4pPr>
            <a:lvl5pPr indent="-228600" lvl="4" marL="22860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9" name="Google Shape;1289;p14"/>
          <p:cNvSpPr txBox="1"/>
          <p:nvPr/>
        </p:nvSpPr>
        <p:spPr>
          <a:xfrm>
            <a:off x="0" y="1143000"/>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0" name="Google Shape;1290;p14"/>
          <p:cNvSpPr txBox="1"/>
          <p:nvPr>
            <p:ph idx="3" type="body"/>
          </p:nvPr>
        </p:nvSpPr>
        <p:spPr>
          <a:xfrm>
            <a:off x="0" y="1143000"/>
            <a:ext cx="6096000" cy="2286000"/>
          </a:xfrm>
          <a:prstGeom prst="rect">
            <a:avLst/>
          </a:prstGeom>
          <a:solidFill>
            <a:srgbClr val="0A5BBA">
              <a:alpha val="89800"/>
            </a:srgbClr>
          </a:solidFill>
          <a:ln>
            <a:noFill/>
          </a:ln>
        </p:spPr>
        <p:txBody>
          <a:bodyPr anchorCtr="0" anchor="t" bIns="45700" lIns="91425" spcFirstLastPara="1" rIns="91425" wrap="square" tIns="91425">
            <a:noAutofit/>
          </a:bodyPr>
          <a:lstStyle>
            <a:lvl1pPr indent="-228600" lvl="0" marL="457200" rtl="0" algn="l">
              <a:lnSpc>
                <a:spcPct val="100000"/>
              </a:lnSpc>
              <a:spcBef>
                <a:spcPts val="1000"/>
              </a:spcBef>
              <a:spcAft>
                <a:spcPts val="0"/>
              </a:spcAft>
              <a:buClr>
                <a:schemeClr val="lt1"/>
              </a:buClr>
              <a:buSzPts val="3200"/>
              <a:buNone/>
              <a:defRPr sz="3200">
                <a:solidFill>
                  <a:schemeClr val="lt1"/>
                </a:solidFill>
                <a:latin typeface="Quattrocento Sans"/>
                <a:ea typeface="Quattrocento Sans"/>
                <a:cs typeface="Quattrocento Sans"/>
                <a:sym typeface="Quattrocento Sans"/>
              </a:defRPr>
            </a:lvl1pPr>
            <a:lvl2pPr indent="-419100" lvl="1" marL="9144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2pPr>
            <a:lvl3pPr indent="-419100" lvl="2" marL="1371600" rtl="0" algn="l">
              <a:lnSpc>
                <a:spcPct val="90000"/>
              </a:lnSpc>
              <a:spcBef>
                <a:spcPts val="500"/>
              </a:spcBef>
              <a:spcAft>
                <a:spcPts val="0"/>
              </a:spcAft>
              <a:buClr>
                <a:srgbClr val="3F3F3F"/>
              </a:buClr>
              <a:buSzPts val="3000"/>
              <a:buChar char="▪"/>
              <a:defRPr sz="3000">
                <a:latin typeface="Calibri"/>
                <a:ea typeface="Calibri"/>
                <a:cs typeface="Calibri"/>
                <a:sym typeface="Calibri"/>
              </a:defRPr>
            </a:lvl3pPr>
            <a:lvl4pPr indent="-419100" lvl="3" marL="1828800" rtl="0" algn="l">
              <a:lnSpc>
                <a:spcPct val="90000"/>
              </a:lnSpc>
              <a:spcBef>
                <a:spcPts val="500"/>
              </a:spcBef>
              <a:spcAft>
                <a:spcPts val="0"/>
              </a:spcAft>
              <a:buClr>
                <a:srgbClr val="3F3F3F"/>
              </a:buClr>
              <a:buSzPts val="3000"/>
              <a:buChar char="•"/>
              <a:defRPr sz="3000">
                <a:latin typeface="Calibri"/>
                <a:ea typeface="Calibri"/>
                <a:cs typeface="Calibri"/>
                <a:sym typeface="Calibri"/>
              </a:defRPr>
            </a:lvl4pPr>
            <a:lvl5pPr indent="-419100" lvl="4" marL="22860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dark/image, left aligned">
  <p:cSld name="1_Title Slide dark/image, left aligned">
    <p:bg>
      <p:bgPr>
        <a:solidFill>
          <a:srgbClr val="002050"/>
        </a:solidFill>
      </p:bgPr>
    </p:bg>
    <p:spTree>
      <p:nvGrpSpPr>
        <p:cNvPr id="1291" name="Shape 1291"/>
        <p:cNvGrpSpPr/>
        <p:nvPr/>
      </p:nvGrpSpPr>
      <p:grpSpPr>
        <a:xfrm>
          <a:off x="0" y="0"/>
          <a:ext cx="0" cy="0"/>
          <a:chOff x="0" y="0"/>
          <a:chExt cx="0" cy="0"/>
        </a:xfrm>
      </p:grpSpPr>
      <p:sp>
        <p:nvSpPr>
          <p:cNvPr id="1292" name="Google Shape;1292;p15"/>
          <p:cNvSpPr txBox="1"/>
          <p:nvPr>
            <p:ph idx="1" type="body"/>
          </p:nvPr>
        </p:nvSpPr>
        <p:spPr>
          <a:xfrm>
            <a:off x="0" y="3429000"/>
            <a:ext cx="3048000" cy="1143000"/>
          </a:xfrm>
          <a:prstGeom prst="rect">
            <a:avLst/>
          </a:prstGeom>
          <a:solidFill>
            <a:srgbClr val="15AEEF">
              <a:alpha val="89800"/>
            </a:srgbClr>
          </a:solidFill>
          <a:ln>
            <a:noFill/>
          </a:ln>
        </p:spPr>
        <p:txBody>
          <a:bodyPr anchorCtr="0" anchor="t" bIns="45700" lIns="91425" spcFirstLastPara="1" rIns="91425" wrap="square" tIns="91425">
            <a:normAutofit/>
          </a:bodyPr>
          <a:lstStyle>
            <a:lvl1pPr indent="-228600" lvl="0" marL="457200" rtl="0" algn="l">
              <a:lnSpc>
                <a:spcPct val="100000"/>
              </a:lnSpc>
              <a:spcBef>
                <a:spcPts val="1000"/>
              </a:spcBef>
              <a:spcAft>
                <a:spcPts val="0"/>
              </a:spcAft>
              <a:buClr>
                <a:schemeClr val="dk1"/>
              </a:buClr>
              <a:buSzPts val="1600"/>
              <a:buFont typeface="Quattrocento Sans"/>
              <a:buNone/>
              <a:defRPr sz="1600">
                <a:solidFill>
                  <a:schemeClr val="dk1"/>
                </a:solidFill>
                <a:latin typeface="Quattrocento Sans"/>
                <a:ea typeface="Quattrocento Sans"/>
                <a:cs typeface="Quattrocento Sans"/>
                <a:sym typeface="Quattrocento Sans"/>
              </a:defRPr>
            </a:lvl1pPr>
            <a:lvl2pPr indent="-228600" lvl="1" marL="9144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2pPr>
            <a:lvl3pPr indent="-228600" lvl="2" marL="13716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3pPr>
            <a:lvl4pPr indent="-228600" lvl="3" marL="18288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4pPr>
            <a:lvl5pPr indent="-228600" lvl="4" marL="22860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93" name="Google Shape;1293;p15"/>
          <p:cNvSpPr txBox="1"/>
          <p:nvPr>
            <p:ph idx="2" type="body"/>
          </p:nvPr>
        </p:nvSpPr>
        <p:spPr>
          <a:xfrm>
            <a:off x="0" y="1143000"/>
            <a:ext cx="6096000" cy="2286000"/>
          </a:xfrm>
          <a:prstGeom prst="rect">
            <a:avLst/>
          </a:prstGeom>
          <a:solidFill>
            <a:srgbClr val="0A5BBA">
              <a:alpha val="89800"/>
            </a:srgbClr>
          </a:solidFill>
          <a:ln>
            <a:noFill/>
          </a:ln>
        </p:spPr>
        <p:txBody>
          <a:bodyPr anchorCtr="0" anchor="t" bIns="45700" lIns="91425" spcFirstLastPara="1" rIns="91425" wrap="square" tIns="91425">
            <a:noAutofit/>
          </a:bodyPr>
          <a:lstStyle>
            <a:lvl1pPr indent="-228600" lvl="0" marL="457200" rtl="0" algn="l">
              <a:lnSpc>
                <a:spcPct val="100000"/>
              </a:lnSpc>
              <a:spcBef>
                <a:spcPts val="1000"/>
              </a:spcBef>
              <a:spcAft>
                <a:spcPts val="0"/>
              </a:spcAft>
              <a:buClr>
                <a:schemeClr val="lt1"/>
              </a:buClr>
              <a:buSzPts val="3200"/>
              <a:buNone/>
              <a:defRPr sz="3200">
                <a:solidFill>
                  <a:schemeClr val="lt1"/>
                </a:solidFill>
                <a:latin typeface="Quattrocento Sans"/>
                <a:ea typeface="Quattrocento Sans"/>
                <a:cs typeface="Quattrocento Sans"/>
                <a:sym typeface="Quattrocento Sans"/>
              </a:defRPr>
            </a:lvl1pPr>
            <a:lvl2pPr indent="-419100" lvl="1" marL="9144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2pPr>
            <a:lvl3pPr indent="-419100" lvl="2" marL="1371600" rtl="0" algn="l">
              <a:lnSpc>
                <a:spcPct val="90000"/>
              </a:lnSpc>
              <a:spcBef>
                <a:spcPts val="500"/>
              </a:spcBef>
              <a:spcAft>
                <a:spcPts val="0"/>
              </a:spcAft>
              <a:buClr>
                <a:srgbClr val="3F3F3F"/>
              </a:buClr>
              <a:buSzPts val="3000"/>
              <a:buChar char="▪"/>
              <a:defRPr sz="3000">
                <a:latin typeface="Calibri"/>
                <a:ea typeface="Calibri"/>
                <a:cs typeface="Calibri"/>
                <a:sym typeface="Calibri"/>
              </a:defRPr>
            </a:lvl3pPr>
            <a:lvl4pPr indent="-419100" lvl="3" marL="1828800" rtl="0" algn="l">
              <a:lnSpc>
                <a:spcPct val="90000"/>
              </a:lnSpc>
              <a:spcBef>
                <a:spcPts val="500"/>
              </a:spcBef>
              <a:spcAft>
                <a:spcPts val="0"/>
              </a:spcAft>
              <a:buClr>
                <a:srgbClr val="3F3F3F"/>
              </a:buClr>
              <a:buSzPts val="3000"/>
              <a:buChar char="•"/>
              <a:defRPr sz="3000">
                <a:latin typeface="Calibri"/>
                <a:ea typeface="Calibri"/>
                <a:cs typeface="Calibri"/>
                <a:sym typeface="Calibri"/>
              </a:defRPr>
            </a:lvl4pPr>
            <a:lvl5pPr indent="-419100" lvl="4" marL="22860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dark/image, right aligned">
  <p:cSld name="1_Title Slide dark/image, right aligned">
    <p:bg>
      <p:bgPr>
        <a:solidFill>
          <a:schemeClr val="lt1"/>
        </a:solidFill>
      </p:bgPr>
    </p:bg>
    <p:spTree>
      <p:nvGrpSpPr>
        <p:cNvPr id="1294" name="Shape 1294"/>
        <p:cNvGrpSpPr/>
        <p:nvPr/>
      </p:nvGrpSpPr>
      <p:grpSpPr>
        <a:xfrm>
          <a:off x="0" y="0"/>
          <a:ext cx="0" cy="0"/>
          <a:chOff x="0" y="0"/>
          <a:chExt cx="0" cy="0"/>
        </a:xfrm>
      </p:grpSpPr>
      <p:sp>
        <p:nvSpPr>
          <p:cNvPr id="1295" name="Google Shape;1295;p16"/>
          <p:cNvSpPr/>
          <p:nvPr>
            <p:ph idx="2" type="pic"/>
          </p:nvPr>
        </p:nvSpPr>
        <p:spPr>
          <a:xfrm>
            <a:off x="0" y="0"/>
            <a:ext cx="12192000" cy="6858000"/>
          </a:xfrm>
          <a:prstGeom prst="rect">
            <a:avLst/>
          </a:prstGeom>
          <a:noFill/>
          <a:ln>
            <a:noFill/>
          </a:ln>
        </p:spPr>
      </p:sp>
      <p:sp>
        <p:nvSpPr>
          <p:cNvPr id="1296" name="Google Shape;1296;p16"/>
          <p:cNvSpPr txBox="1"/>
          <p:nvPr>
            <p:ph idx="1" type="body"/>
          </p:nvPr>
        </p:nvSpPr>
        <p:spPr>
          <a:xfrm>
            <a:off x="9144000" y="3429000"/>
            <a:ext cx="3048000" cy="1143000"/>
          </a:xfrm>
          <a:prstGeom prst="rect">
            <a:avLst/>
          </a:prstGeom>
          <a:solidFill>
            <a:srgbClr val="002050">
              <a:alpha val="89800"/>
            </a:srgbClr>
          </a:solidFill>
          <a:ln>
            <a:noFill/>
          </a:ln>
        </p:spPr>
        <p:txBody>
          <a:bodyPr anchorCtr="0" anchor="t" bIns="45700" lIns="182875" spcFirstLastPara="1" rIns="91425" wrap="square" tIns="137150">
            <a:normAutofit/>
          </a:bodyPr>
          <a:lstStyle>
            <a:lvl1pPr indent="-228600" lvl="0" marL="457200" rtl="0" algn="l">
              <a:lnSpc>
                <a:spcPct val="100000"/>
              </a:lnSpc>
              <a:spcBef>
                <a:spcPts val="1000"/>
              </a:spcBef>
              <a:spcAft>
                <a:spcPts val="0"/>
              </a:spcAft>
              <a:buClr>
                <a:schemeClr val="lt1"/>
              </a:buClr>
              <a:buSzPts val="1600"/>
              <a:buFont typeface="Quattrocento Sans"/>
              <a:buNone/>
              <a:defRPr sz="1600">
                <a:solidFill>
                  <a:schemeClr val="lt1"/>
                </a:solidFill>
                <a:latin typeface="Quattrocento Sans"/>
                <a:ea typeface="Quattrocento Sans"/>
                <a:cs typeface="Quattrocento Sans"/>
                <a:sym typeface="Quattrocento Sans"/>
              </a:defRPr>
            </a:lvl1pPr>
            <a:lvl2pPr indent="-228600" lvl="1" marL="9144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2pPr>
            <a:lvl3pPr indent="-228600" lvl="2" marL="13716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3pPr>
            <a:lvl4pPr indent="-228600" lvl="3" marL="18288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4pPr>
            <a:lvl5pPr indent="-228600" lvl="4" marL="22860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97" name="Google Shape;1297;p16"/>
          <p:cNvSpPr txBox="1"/>
          <p:nvPr>
            <p:ph idx="3" type="body"/>
          </p:nvPr>
        </p:nvSpPr>
        <p:spPr>
          <a:xfrm>
            <a:off x="6096000" y="1143000"/>
            <a:ext cx="6096000" cy="2286000"/>
          </a:xfrm>
          <a:prstGeom prst="rect">
            <a:avLst/>
          </a:prstGeom>
          <a:solidFill>
            <a:srgbClr val="0A5BBA">
              <a:alpha val="89800"/>
            </a:srgbClr>
          </a:solidFill>
          <a:ln>
            <a:noFill/>
          </a:ln>
        </p:spPr>
        <p:txBody>
          <a:bodyPr anchorCtr="0" anchor="t" bIns="45700" lIns="182875" spcFirstLastPara="1" rIns="91425" wrap="square" tIns="137150">
            <a:noAutofit/>
          </a:bodyPr>
          <a:lstStyle>
            <a:lvl1pPr indent="-228600" lvl="0" marL="457200" rtl="0" algn="l">
              <a:lnSpc>
                <a:spcPct val="100000"/>
              </a:lnSpc>
              <a:spcBef>
                <a:spcPts val="1000"/>
              </a:spcBef>
              <a:spcAft>
                <a:spcPts val="0"/>
              </a:spcAft>
              <a:buClr>
                <a:schemeClr val="lt1"/>
              </a:buClr>
              <a:buSzPts val="3200"/>
              <a:buNone/>
              <a:defRPr sz="3200">
                <a:solidFill>
                  <a:schemeClr val="lt1"/>
                </a:solidFill>
                <a:latin typeface="Quattrocento Sans"/>
                <a:ea typeface="Quattrocento Sans"/>
                <a:cs typeface="Quattrocento Sans"/>
                <a:sym typeface="Quattrocento Sans"/>
              </a:defRPr>
            </a:lvl1pPr>
            <a:lvl2pPr indent="-419100" lvl="1" marL="9144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2pPr>
            <a:lvl3pPr indent="-419100" lvl="2" marL="1371600" rtl="0" algn="l">
              <a:lnSpc>
                <a:spcPct val="90000"/>
              </a:lnSpc>
              <a:spcBef>
                <a:spcPts val="500"/>
              </a:spcBef>
              <a:spcAft>
                <a:spcPts val="0"/>
              </a:spcAft>
              <a:buClr>
                <a:srgbClr val="3F3F3F"/>
              </a:buClr>
              <a:buSzPts val="3000"/>
              <a:buChar char="▪"/>
              <a:defRPr sz="3000">
                <a:latin typeface="Calibri"/>
                <a:ea typeface="Calibri"/>
                <a:cs typeface="Calibri"/>
                <a:sym typeface="Calibri"/>
              </a:defRPr>
            </a:lvl3pPr>
            <a:lvl4pPr indent="-419100" lvl="3" marL="1828800" rtl="0" algn="l">
              <a:lnSpc>
                <a:spcPct val="90000"/>
              </a:lnSpc>
              <a:spcBef>
                <a:spcPts val="500"/>
              </a:spcBef>
              <a:spcAft>
                <a:spcPts val="0"/>
              </a:spcAft>
              <a:buClr>
                <a:srgbClr val="3F3F3F"/>
              </a:buClr>
              <a:buSzPts val="3000"/>
              <a:buChar char="•"/>
              <a:defRPr sz="3000">
                <a:latin typeface="Calibri"/>
                <a:ea typeface="Calibri"/>
                <a:cs typeface="Calibri"/>
                <a:sym typeface="Calibri"/>
              </a:defRPr>
            </a:lvl4pPr>
            <a:lvl5pPr indent="-419100" lvl="4" marL="22860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General content light">
  <p:cSld name="1_General content light">
    <p:bg>
      <p:bgPr>
        <a:solidFill>
          <a:schemeClr val="lt1"/>
        </a:solidFill>
      </p:bgPr>
    </p:bg>
    <p:spTree>
      <p:nvGrpSpPr>
        <p:cNvPr id="1298" name="Shape 1298"/>
        <p:cNvGrpSpPr/>
        <p:nvPr/>
      </p:nvGrpSpPr>
      <p:grpSpPr>
        <a:xfrm>
          <a:off x="0" y="0"/>
          <a:ext cx="0" cy="0"/>
          <a:chOff x="0" y="0"/>
          <a:chExt cx="0" cy="0"/>
        </a:xfrm>
      </p:grpSpPr>
      <p:sp>
        <p:nvSpPr>
          <p:cNvPr id="1299" name="Google Shape;1299;p17"/>
          <p:cNvSpPr txBox="1"/>
          <p:nvPr>
            <p:ph type="title"/>
          </p:nvPr>
        </p:nvSpPr>
        <p:spPr>
          <a:xfrm>
            <a:off x="0" y="1143000"/>
            <a:ext cx="3048000" cy="2286000"/>
          </a:xfrm>
          <a:prstGeom prst="rect">
            <a:avLst/>
          </a:prstGeom>
          <a:solidFill>
            <a:srgbClr val="0A5BBA"/>
          </a:solidFill>
          <a:ln>
            <a:noFill/>
          </a:ln>
        </p:spPr>
        <p:txBody>
          <a:bodyPr anchorCtr="0" anchor="t" bIns="45700" lIns="182875" spcFirstLastPara="1" rIns="91425" wrap="square" tIns="137150">
            <a:normAutofit/>
          </a:bodyPr>
          <a:lstStyle>
            <a:lvl1pPr lvl="0" rtl="0" algn="l">
              <a:lnSpc>
                <a:spcPct val="90000"/>
              </a:lnSpc>
              <a:spcBef>
                <a:spcPts val="0"/>
              </a:spcBef>
              <a:spcAft>
                <a:spcPts val="0"/>
              </a:spcAft>
              <a:buClr>
                <a:schemeClr val="lt1"/>
              </a:buClr>
              <a:buSzPts val="2400"/>
              <a:buFont typeface="Quattrocento Sans"/>
              <a:buNone/>
              <a:defRPr sz="24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0" name="Google Shape;1300;p17"/>
          <p:cNvSpPr txBox="1"/>
          <p:nvPr>
            <p:ph idx="1" type="body"/>
          </p:nvPr>
        </p:nvSpPr>
        <p:spPr>
          <a:xfrm>
            <a:off x="4572000" y="1143000"/>
            <a:ext cx="7010400" cy="4953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300"/>
              </a:spcBef>
              <a:spcAft>
                <a:spcPts val="0"/>
              </a:spcAft>
              <a:buClr>
                <a:srgbClr val="3F3F3F"/>
              </a:buClr>
              <a:buSzPts val="1800"/>
              <a:buFont typeface="Quattrocento Sans"/>
              <a:buNone/>
              <a:defRPr sz="1800">
                <a:solidFill>
                  <a:srgbClr val="3F3F3F"/>
                </a:solidFill>
                <a:latin typeface="Quattrocento Sans"/>
                <a:ea typeface="Quattrocento Sans"/>
                <a:cs typeface="Quattrocento Sans"/>
                <a:sym typeface="Quattrocento Sans"/>
              </a:defRPr>
            </a:lvl1pPr>
            <a:lvl2pPr indent="-342900" lvl="1" marL="914400" rtl="0" algn="l">
              <a:lnSpc>
                <a:spcPct val="90000"/>
              </a:lnSpc>
              <a:spcBef>
                <a:spcPts val="500"/>
              </a:spcBef>
              <a:spcAft>
                <a:spcPts val="0"/>
              </a:spcAft>
              <a:buClr>
                <a:srgbClr val="3F3F3F"/>
              </a:buClr>
              <a:buSzPts val="1800"/>
              <a:buChar char="o"/>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01" name="Google Shape;1301;p17"/>
          <p:cNvSpPr txBox="1"/>
          <p:nvPr>
            <p:ph idx="10" type="dt"/>
          </p:nvPr>
        </p:nvSpPr>
        <p:spPr>
          <a:xfrm>
            <a:off x="0" y="6492876"/>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3F3F3F"/>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2" name="Google Shape;1302;p17"/>
          <p:cNvSpPr txBox="1"/>
          <p:nvPr>
            <p:ph idx="12" type="sldNum"/>
          </p:nvPr>
        </p:nvSpPr>
        <p:spPr>
          <a:xfrm>
            <a:off x="885063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light">
  <p:cSld name="General content light">
    <p:bg>
      <p:bgPr>
        <a:solidFill>
          <a:schemeClr val="lt1"/>
        </a:solidFill>
      </p:bgPr>
    </p:bg>
    <p:spTree>
      <p:nvGrpSpPr>
        <p:cNvPr id="1303" name="Shape 1303"/>
        <p:cNvGrpSpPr/>
        <p:nvPr/>
      </p:nvGrpSpPr>
      <p:grpSpPr>
        <a:xfrm>
          <a:off x="0" y="0"/>
          <a:ext cx="0" cy="0"/>
          <a:chOff x="0" y="0"/>
          <a:chExt cx="0" cy="0"/>
        </a:xfrm>
      </p:grpSpPr>
      <p:sp>
        <p:nvSpPr>
          <p:cNvPr id="1304" name="Google Shape;1304;p18"/>
          <p:cNvSpPr txBox="1"/>
          <p:nvPr>
            <p:ph type="title"/>
          </p:nvPr>
        </p:nvSpPr>
        <p:spPr>
          <a:xfrm>
            <a:off x="0" y="1143000"/>
            <a:ext cx="3048000" cy="2286000"/>
          </a:xfrm>
          <a:prstGeom prst="rect">
            <a:avLst/>
          </a:prstGeom>
          <a:solidFill>
            <a:srgbClr val="0A5BBA"/>
          </a:solidFill>
          <a:ln>
            <a:noFill/>
          </a:ln>
        </p:spPr>
        <p:txBody>
          <a:bodyPr anchorCtr="0" anchor="t" bIns="45700" lIns="182875" spcFirstLastPara="1" rIns="91425" wrap="square" tIns="137150">
            <a:normAutofit/>
          </a:bodyPr>
          <a:lstStyle>
            <a:lvl1pPr lvl="0" rtl="0" algn="l">
              <a:lnSpc>
                <a:spcPct val="90000"/>
              </a:lnSpc>
              <a:spcBef>
                <a:spcPts val="0"/>
              </a:spcBef>
              <a:spcAft>
                <a:spcPts val="0"/>
              </a:spcAft>
              <a:buClr>
                <a:schemeClr val="lt1"/>
              </a:buClr>
              <a:buSzPts val="2400"/>
              <a:buFont typeface="Quattrocento Sans"/>
              <a:buNone/>
              <a:defRPr sz="24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5" name="Google Shape;1305;p18"/>
          <p:cNvSpPr txBox="1"/>
          <p:nvPr>
            <p:ph idx="10" type="dt"/>
          </p:nvPr>
        </p:nvSpPr>
        <p:spPr>
          <a:xfrm>
            <a:off x="0" y="6492876"/>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3F3F3F"/>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6" name="Google Shape;1306;p18"/>
          <p:cNvSpPr txBox="1"/>
          <p:nvPr>
            <p:ph idx="1" type="body"/>
          </p:nvPr>
        </p:nvSpPr>
        <p:spPr>
          <a:xfrm>
            <a:off x="4572000" y="1143000"/>
            <a:ext cx="7010400" cy="4953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300"/>
              </a:spcBef>
              <a:spcAft>
                <a:spcPts val="0"/>
              </a:spcAft>
              <a:buClr>
                <a:srgbClr val="3F3F3F"/>
              </a:buClr>
              <a:buSzPts val="1600"/>
              <a:buFont typeface="Quattrocento Sans"/>
              <a:buNone/>
              <a:defRPr sz="1600">
                <a:solidFill>
                  <a:srgbClr val="3F3F3F"/>
                </a:solidFill>
                <a:latin typeface="Quattrocento Sans"/>
                <a:ea typeface="Quattrocento Sans"/>
                <a:cs typeface="Quattrocento Sans"/>
                <a:sym typeface="Quattrocento Sans"/>
              </a:defRPr>
            </a:lvl1pPr>
            <a:lvl2pPr indent="-342900" lvl="1" marL="914400" rtl="0" algn="l">
              <a:lnSpc>
                <a:spcPct val="90000"/>
              </a:lnSpc>
              <a:spcBef>
                <a:spcPts val="500"/>
              </a:spcBef>
              <a:spcAft>
                <a:spcPts val="0"/>
              </a:spcAft>
              <a:buClr>
                <a:srgbClr val="3F3F3F"/>
              </a:buClr>
              <a:buSzPts val="1800"/>
              <a:buChar char="o"/>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07" name="Google Shape;1307;p18"/>
          <p:cNvSpPr txBox="1"/>
          <p:nvPr>
            <p:ph idx="12" type="sldNum"/>
          </p:nvPr>
        </p:nvSpPr>
        <p:spPr>
          <a:xfrm>
            <a:off x="885063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es with text">
  <p:cSld name="Tiles with text">
    <p:bg>
      <p:bgPr>
        <a:solidFill>
          <a:schemeClr val="lt1"/>
        </a:solidFill>
      </p:bgPr>
    </p:bg>
    <p:spTree>
      <p:nvGrpSpPr>
        <p:cNvPr id="1308" name="Shape 1308"/>
        <p:cNvGrpSpPr/>
        <p:nvPr/>
      </p:nvGrpSpPr>
      <p:grpSpPr>
        <a:xfrm>
          <a:off x="0" y="0"/>
          <a:ext cx="0" cy="0"/>
          <a:chOff x="0" y="0"/>
          <a:chExt cx="0" cy="0"/>
        </a:xfrm>
      </p:grpSpPr>
      <p:sp>
        <p:nvSpPr>
          <p:cNvPr id="1309" name="Google Shape;1309;p19"/>
          <p:cNvSpPr/>
          <p:nvPr>
            <p:ph idx="2" type="pic"/>
          </p:nvPr>
        </p:nvSpPr>
        <p:spPr>
          <a:xfrm>
            <a:off x="0" y="0"/>
            <a:ext cx="12192000" cy="6858000"/>
          </a:xfrm>
          <a:prstGeom prst="rect">
            <a:avLst/>
          </a:prstGeom>
          <a:noFill/>
          <a:ln>
            <a:noFill/>
          </a:ln>
        </p:spPr>
      </p:sp>
      <p:sp>
        <p:nvSpPr>
          <p:cNvPr id="1310" name="Google Shape;1310;p19"/>
          <p:cNvSpPr txBox="1"/>
          <p:nvPr>
            <p:ph type="title"/>
          </p:nvPr>
        </p:nvSpPr>
        <p:spPr>
          <a:xfrm>
            <a:off x="0" y="1143000"/>
            <a:ext cx="3048000" cy="2286000"/>
          </a:xfrm>
          <a:prstGeom prst="rect">
            <a:avLst/>
          </a:prstGeom>
          <a:solidFill>
            <a:srgbClr val="0A5BBA">
              <a:alpha val="89800"/>
            </a:srgbClr>
          </a:solidFill>
          <a:ln>
            <a:noFill/>
          </a:ln>
        </p:spPr>
        <p:txBody>
          <a:bodyPr anchorCtr="0" anchor="t" bIns="45700" lIns="182875" spcFirstLastPara="1" rIns="91425" wrap="square" tIns="137150">
            <a:normAutofit/>
          </a:bodyPr>
          <a:lstStyle>
            <a:lvl1pPr lvl="0" rtl="0" algn="l">
              <a:lnSpc>
                <a:spcPct val="90000"/>
              </a:lnSpc>
              <a:spcBef>
                <a:spcPts val="0"/>
              </a:spcBef>
              <a:spcAft>
                <a:spcPts val="0"/>
              </a:spcAft>
              <a:buClr>
                <a:schemeClr val="lt1"/>
              </a:buClr>
              <a:buSzPts val="2400"/>
              <a:buFont typeface="Quattrocento Sans"/>
              <a:buNone/>
              <a:defRPr sz="24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1" name="Google Shape;1311;p19"/>
          <p:cNvSpPr txBox="1"/>
          <p:nvPr>
            <p:ph idx="1" type="body"/>
          </p:nvPr>
        </p:nvSpPr>
        <p:spPr>
          <a:xfrm>
            <a:off x="0" y="3429000"/>
            <a:ext cx="3048000" cy="2286000"/>
          </a:xfrm>
          <a:prstGeom prst="rect">
            <a:avLst/>
          </a:prstGeom>
          <a:solidFill>
            <a:srgbClr val="002050">
              <a:alpha val="89800"/>
            </a:srgbClr>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1pPr>
            <a:lvl2pPr indent="-330200" lvl="1" marL="9144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2pPr>
            <a:lvl3pPr indent="-330200" lvl="2" marL="13716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3pPr>
            <a:lvl4pPr indent="-330200" lvl="3" marL="18288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4pPr>
            <a:lvl5pPr indent="-330200" lvl="4" marL="22860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2" name="Google Shape;1312;p19"/>
          <p:cNvSpPr txBox="1"/>
          <p:nvPr>
            <p:ph idx="3" type="body"/>
          </p:nvPr>
        </p:nvSpPr>
        <p:spPr>
          <a:xfrm>
            <a:off x="3048000" y="3429000"/>
            <a:ext cx="3048000" cy="2286000"/>
          </a:xfrm>
          <a:prstGeom prst="rect">
            <a:avLst/>
          </a:prstGeom>
          <a:solidFill>
            <a:srgbClr val="0E715F">
              <a:alpha val="89800"/>
            </a:srgbClr>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1pPr>
            <a:lvl2pPr indent="-330200" lvl="1" marL="9144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2pPr>
            <a:lvl3pPr indent="-330200" lvl="2" marL="13716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3pPr>
            <a:lvl4pPr indent="-330200" lvl="3" marL="18288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4pPr>
            <a:lvl5pPr indent="-330200" lvl="4" marL="22860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3" name="Google Shape;1313;p19"/>
          <p:cNvSpPr txBox="1"/>
          <p:nvPr>
            <p:ph idx="4" type="body"/>
          </p:nvPr>
        </p:nvSpPr>
        <p:spPr>
          <a:xfrm>
            <a:off x="6096000" y="3429000"/>
            <a:ext cx="3048000" cy="2286000"/>
          </a:xfrm>
          <a:prstGeom prst="rect">
            <a:avLst/>
          </a:prstGeom>
          <a:solidFill>
            <a:srgbClr val="129038">
              <a:alpha val="89800"/>
            </a:srgbClr>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dk1"/>
              </a:buClr>
              <a:buSzPts val="1600"/>
              <a:buChar char="•"/>
              <a:defRPr sz="1600">
                <a:solidFill>
                  <a:schemeClr val="dk1"/>
                </a:solidFill>
                <a:latin typeface="Quattrocento Sans"/>
                <a:ea typeface="Quattrocento Sans"/>
                <a:cs typeface="Quattrocento Sans"/>
                <a:sym typeface="Quattrocento Sans"/>
              </a:defRPr>
            </a:lvl1pPr>
            <a:lvl2pPr indent="-330200" lvl="1" marL="914400" rtl="0" algn="l">
              <a:lnSpc>
                <a:spcPct val="100000"/>
              </a:lnSpc>
              <a:spcBef>
                <a:spcPts val="500"/>
              </a:spcBef>
              <a:spcAft>
                <a:spcPts val="0"/>
              </a:spcAft>
              <a:buClr>
                <a:schemeClr val="dk1"/>
              </a:buClr>
              <a:buSzPts val="1600"/>
              <a:buChar char="o"/>
              <a:defRPr sz="1600">
                <a:solidFill>
                  <a:schemeClr val="dk1"/>
                </a:solidFill>
                <a:latin typeface="Quattrocento Sans"/>
                <a:ea typeface="Quattrocento Sans"/>
                <a:cs typeface="Quattrocento Sans"/>
                <a:sym typeface="Quattrocento Sans"/>
              </a:defRPr>
            </a:lvl2pPr>
            <a:lvl3pPr indent="-330200" lvl="2" marL="1371600" rtl="0" algn="l">
              <a:lnSpc>
                <a:spcPct val="100000"/>
              </a:lnSpc>
              <a:spcBef>
                <a:spcPts val="500"/>
              </a:spcBef>
              <a:spcAft>
                <a:spcPts val="0"/>
              </a:spcAft>
              <a:buClr>
                <a:schemeClr val="dk1"/>
              </a:buClr>
              <a:buSzPts val="1600"/>
              <a:buChar char="▪"/>
              <a:defRPr sz="1600">
                <a:solidFill>
                  <a:schemeClr val="dk1"/>
                </a:solidFill>
                <a:latin typeface="Quattrocento Sans"/>
                <a:ea typeface="Quattrocento Sans"/>
                <a:cs typeface="Quattrocento Sans"/>
                <a:sym typeface="Quattrocento Sans"/>
              </a:defRPr>
            </a:lvl3pPr>
            <a:lvl4pPr indent="-330200" lvl="3" marL="1828800" rtl="0" algn="l">
              <a:lnSpc>
                <a:spcPct val="100000"/>
              </a:lnSpc>
              <a:spcBef>
                <a:spcPts val="500"/>
              </a:spcBef>
              <a:spcAft>
                <a:spcPts val="0"/>
              </a:spcAft>
              <a:buClr>
                <a:schemeClr val="dk1"/>
              </a:buClr>
              <a:buSzPts val="1600"/>
              <a:buChar char="•"/>
              <a:defRPr sz="1600">
                <a:solidFill>
                  <a:schemeClr val="dk1"/>
                </a:solidFill>
                <a:latin typeface="Quattrocento Sans"/>
                <a:ea typeface="Quattrocento Sans"/>
                <a:cs typeface="Quattrocento Sans"/>
                <a:sym typeface="Quattrocento Sans"/>
              </a:defRPr>
            </a:lvl4pPr>
            <a:lvl5pPr indent="-330200" lvl="4" marL="2286000" rtl="0" algn="l">
              <a:lnSpc>
                <a:spcPct val="100000"/>
              </a:lnSpc>
              <a:spcBef>
                <a:spcPts val="500"/>
              </a:spcBef>
              <a:spcAft>
                <a:spcPts val="0"/>
              </a:spcAft>
              <a:buClr>
                <a:schemeClr val="dk1"/>
              </a:buClr>
              <a:buSzPts val="1600"/>
              <a:buChar char="o"/>
              <a:defRPr sz="1600">
                <a:solidFill>
                  <a:schemeClr val="dk1"/>
                </a:solidFill>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4" name="Google Shape;1314;p19"/>
          <p:cNvSpPr txBox="1"/>
          <p:nvPr>
            <p:ph idx="5" type="body"/>
          </p:nvPr>
        </p:nvSpPr>
        <p:spPr>
          <a:xfrm>
            <a:off x="9144000" y="3429000"/>
            <a:ext cx="3048000" cy="2286000"/>
          </a:xfrm>
          <a:prstGeom prst="rect">
            <a:avLst/>
          </a:prstGeom>
          <a:solidFill>
            <a:srgbClr val="0C6126">
              <a:alpha val="89800"/>
            </a:srgbClr>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1pPr>
            <a:lvl2pPr indent="-330200" lvl="1" marL="9144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2pPr>
            <a:lvl3pPr indent="-330200" lvl="2" marL="13716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3pPr>
            <a:lvl4pPr indent="-330200" lvl="3" marL="18288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4pPr>
            <a:lvl5pPr indent="-330200" lvl="4" marL="22860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5" name="Google Shape;1315;p19"/>
          <p:cNvSpPr txBox="1"/>
          <p:nvPr>
            <p:ph idx="12" type="sldNum"/>
          </p:nvPr>
        </p:nvSpPr>
        <p:spPr>
          <a:xfrm>
            <a:off x="885063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les with text">
  <p:cSld name="1_Tiles with text">
    <p:spTree>
      <p:nvGrpSpPr>
        <p:cNvPr id="1316" name="Shape 1316"/>
        <p:cNvGrpSpPr/>
        <p:nvPr/>
      </p:nvGrpSpPr>
      <p:grpSpPr>
        <a:xfrm>
          <a:off x="0" y="0"/>
          <a:ext cx="0" cy="0"/>
          <a:chOff x="0" y="0"/>
          <a:chExt cx="0" cy="0"/>
        </a:xfrm>
      </p:grpSpPr>
      <p:sp>
        <p:nvSpPr>
          <p:cNvPr id="1317" name="Google Shape;1317;p20"/>
          <p:cNvSpPr txBox="1"/>
          <p:nvPr>
            <p:ph idx="1" type="body"/>
          </p:nvPr>
        </p:nvSpPr>
        <p:spPr>
          <a:xfrm>
            <a:off x="4572000" y="1143000"/>
            <a:ext cx="7010400" cy="22860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rgbClr val="3F3F3F"/>
              </a:buClr>
              <a:buSzPts val="1800"/>
              <a:buChar char="•"/>
              <a:defRPr sz="1800">
                <a:solidFill>
                  <a:srgbClr val="3F3F3F"/>
                </a:solidFill>
              </a:defRPr>
            </a:lvl1pPr>
            <a:lvl2pPr indent="-330200" lvl="1" marL="914400" rtl="0" algn="l">
              <a:lnSpc>
                <a:spcPct val="90000"/>
              </a:lnSpc>
              <a:spcBef>
                <a:spcPts val="500"/>
              </a:spcBef>
              <a:spcAft>
                <a:spcPts val="0"/>
              </a:spcAft>
              <a:buClr>
                <a:srgbClr val="3F3F3F"/>
              </a:buClr>
              <a:buSzPts val="1600"/>
              <a:buChar char="o"/>
              <a:defRPr sz="1600">
                <a:solidFill>
                  <a:srgbClr val="3F3F3F"/>
                </a:solidFill>
              </a:defRPr>
            </a:lvl2pPr>
            <a:lvl3pPr indent="-317500" lvl="2" marL="1371600" rtl="0" algn="l">
              <a:lnSpc>
                <a:spcPct val="100000"/>
              </a:lnSpc>
              <a:spcBef>
                <a:spcPts val="500"/>
              </a:spcBef>
              <a:spcAft>
                <a:spcPts val="0"/>
              </a:spcAft>
              <a:buClr>
                <a:srgbClr val="3F3F3F"/>
              </a:buClr>
              <a:buSzPts val="1400"/>
              <a:buChar char="▪"/>
              <a:defRPr sz="1400">
                <a:solidFill>
                  <a:srgbClr val="3F3F3F"/>
                </a:solidFill>
              </a:defRPr>
            </a:lvl3pPr>
            <a:lvl4pPr indent="-317500" lvl="3" marL="1828800" rtl="0" algn="l">
              <a:lnSpc>
                <a:spcPct val="90000"/>
              </a:lnSpc>
              <a:spcBef>
                <a:spcPts val="500"/>
              </a:spcBef>
              <a:spcAft>
                <a:spcPts val="0"/>
              </a:spcAft>
              <a:buClr>
                <a:srgbClr val="3F3F3F"/>
              </a:buClr>
              <a:buSzPts val="1400"/>
              <a:buChar char="•"/>
              <a:defRPr sz="1400">
                <a:solidFill>
                  <a:srgbClr val="3F3F3F"/>
                </a:solidFill>
              </a:defRPr>
            </a:lvl4pPr>
            <a:lvl5pPr indent="-317500" lvl="4" marL="2286000" rtl="0" algn="l">
              <a:lnSpc>
                <a:spcPct val="90000"/>
              </a:lnSpc>
              <a:spcBef>
                <a:spcPts val="500"/>
              </a:spcBef>
              <a:spcAft>
                <a:spcPts val="0"/>
              </a:spcAft>
              <a:buClr>
                <a:srgbClr val="3F3F3F"/>
              </a:buClr>
              <a:buSzPts val="1400"/>
              <a:buChar char="o"/>
              <a:defRPr sz="1400">
                <a:solidFill>
                  <a:srgbClr val="3F3F3F"/>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8" name="Google Shape;1318;p20"/>
          <p:cNvSpPr txBox="1"/>
          <p:nvPr>
            <p:ph type="title"/>
          </p:nvPr>
        </p:nvSpPr>
        <p:spPr>
          <a:xfrm>
            <a:off x="0" y="1143000"/>
            <a:ext cx="3048000" cy="2286000"/>
          </a:xfrm>
          <a:prstGeom prst="rect">
            <a:avLst/>
          </a:prstGeom>
          <a:solidFill>
            <a:srgbClr val="0A5BBA"/>
          </a:solidFill>
          <a:ln>
            <a:noFill/>
          </a:ln>
        </p:spPr>
        <p:txBody>
          <a:bodyPr anchorCtr="0" anchor="t" bIns="45700" lIns="182875" spcFirstLastPara="1" rIns="91425" wrap="square" tIns="137150">
            <a:normAutofit/>
          </a:bodyPr>
          <a:lstStyle>
            <a:lvl1pPr lvl="0" rtl="0" algn="l">
              <a:lnSpc>
                <a:spcPct val="90000"/>
              </a:lnSpc>
              <a:spcBef>
                <a:spcPts val="0"/>
              </a:spcBef>
              <a:spcAft>
                <a:spcPts val="0"/>
              </a:spcAft>
              <a:buClr>
                <a:schemeClr val="lt1"/>
              </a:buClr>
              <a:buSzPts val="2400"/>
              <a:buFont typeface="Quattrocento Sans"/>
              <a:buNone/>
              <a:defRPr sz="24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9" name="Google Shape;1319;p20"/>
          <p:cNvSpPr txBox="1"/>
          <p:nvPr>
            <p:ph idx="2" type="body"/>
          </p:nvPr>
        </p:nvSpPr>
        <p:spPr>
          <a:xfrm>
            <a:off x="0" y="3429000"/>
            <a:ext cx="3048000" cy="2286000"/>
          </a:xfrm>
          <a:prstGeom prst="rect">
            <a:avLst/>
          </a:prstGeom>
          <a:solidFill>
            <a:srgbClr val="002050"/>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1pPr>
            <a:lvl2pPr indent="-330200" lvl="1" marL="9144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2pPr>
            <a:lvl3pPr indent="-330200" lvl="2" marL="13716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3pPr>
            <a:lvl4pPr indent="-330200" lvl="3" marL="18288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4pPr>
            <a:lvl5pPr indent="-330200" lvl="4" marL="22860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20" name="Google Shape;1320;p20"/>
          <p:cNvSpPr txBox="1"/>
          <p:nvPr>
            <p:ph idx="3" type="body"/>
          </p:nvPr>
        </p:nvSpPr>
        <p:spPr>
          <a:xfrm>
            <a:off x="3048000" y="3429000"/>
            <a:ext cx="3048000" cy="2286000"/>
          </a:xfrm>
          <a:prstGeom prst="rect">
            <a:avLst/>
          </a:prstGeom>
          <a:solidFill>
            <a:srgbClr val="0E715F"/>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1pPr>
            <a:lvl2pPr indent="-330200" lvl="1" marL="9144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2pPr>
            <a:lvl3pPr indent="-330200" lvl="2" marL="13716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3pPr>
            <a:lvl4pPr indent="-330200" lvl="3" marL="18288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4pPr>
            <a:lvl5pPr indent="-330200" lvl="4" marL="22860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21" name="Google Shape;1321;p20"/>
          <p:cNvSpPr txBox="1"/>
          <p:nvPr>
            <p:ph idx="4" type="body"/>
          </p:nvPr>
        </p:nvSpPr>
        <p:spPr>
          <a:xfrm>
            <a:off x="6096000" y="3429000"/>
            <a:ext cx="3048000" cy="2286000"/>
          </a:xfrm>
          <a:prstGeom prst="rect">
            <a:avLst/>
          </a:prstGeom>
          <a:solidFill>
            <a:srgbClr val="129038"/>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dk1"/>
              </a:buClr>
              <a:buSzPts val="1600"/>
              <a:buChar char="•"/>
              <a:defRPr sz="1600">
                <a:solidFill>
                  <a:schemeClr val="dk1"/>
                </a:solidFill>
                <a:latin typeface="Quattrocento Sans"/>
                <a:ea typeface="Quattrocento Sans"/>
                <a:cs typeface="Quattrocento Sans"/>
                <a:sym typeface="Quattrocento Sans"/>
              </a:defRPr>
            </a:lvl1pPr>
            <a:lvl2pPr indent="-330200" lvl="1" marL="914400" rtl="0" algn="l">
              <a:lnSpc>
                <a:spcPct val="100000"/>
              </a:lnSpc>
              <a:spcBef>
                <a:spcPts val="500"/>
              </a:spcBef>
              <a:spcAft>
                <a:spcPts val="0"/>
              </a:spcAft>
              <a:buClr>
                <a:schemeClr val="dk1"/>
              </a:buClr>
              <a:buSzPts val="1600"/>
              <a:buChar char="o"/>
              <a:defRPr sz="1600">
                <a:solidFill>
                  <a:schemeClr val="dk1"/>
                </a:solidFill>
                <a:latin typeface="Quattrocento Sans"/>
                <a:ea typeface="Quattrocento Sans"/>
                <a:cs typeface="Quattrocento Sans"/>
                <a:sym typeface="Quattrocento Sans"/>
              </a:defRPr>
            </a:lvl2pPr>
            <a:lvl3pPr indent="-330200" lvl="2" marL="1371600" rtl="0" algn="l">
              <a:lnSpc>
                <a:spcPct val="100000"/>
              </a:lnSpc>
              <a:spcBef>
                <a:spcPts val="500"/>
              </a:spcBef>
              <a:spcAft>
                <a:spcPts val="0"/>
              </a:spcAft>
              <a:buClr>
                <a:schemeClr val="dk1"/>
              </a:buClr>
              <a:buSzPts val="1600"/>
              <a:buChar char="▪"/>
              <a:defRPr sz="1600">
                <a:solidFill>
                  <a:schemeClr val="dk1"/>
                </a:solidFill>
                <a:latin typeface="Quattrocento Sans"/>
                <a:ea typeface="Quattrocento Sans"/>
                <a:cs typeface="Quattrocento Sans"/>
                <a:sym typeface="Quattrocento Sans"/>
              </a:defRPr>
            </a:lvl3pPr>
            <a:lvl4pPr indent="-330200" lvl="3" marL="1828800" rtl="0" algn="l">
              <a:lnSpc>
                <a:spcPct val="100000"/>
              </a:lnSpc>
              <a:spcBef>
                <a:spcPts val="500"/>
              </a:spcBef>
              <a:spcAft>
                <a:spcPts val="0"/>
              </a:spcAft>
              <a:buClr>
                <a:schemeClr val="dk1"/>
              </a:buClr>
              <a:buSzPts val="1600"/>
              <a:buChar char="•"/>
              <a:defRPr sz="1600">
                <a:solidFill>
                  <a:schemeClr val="dk1"/>
                </a:solidFill>
                <a:latin typeface="Quattrocento Sans"/>
                <a:ea typeface="Quattrocento Sans"/>
                <a:cs typeface="Quattrocento Sans"/>
                <a:sym typeface="Quattrocento Sans"/>
              </a:defRPr>
            </a:lvl4pPr>
            <a:lvl5pPr indent="-330200" lvl="4" marL="2286000" rtl="0" algn="l">
              <a:lnSpc>
                <a:spcPct val="100000"/>
              </a:lnSpc>
              <a:spcBef>
                <a:spcPts val="500"/>
              </a:spcBef>
              <a:spcAft>
                <a:spcPts val="0"/>
              </a:spcAft>
              <a:buClr>
                <a:schemeClr val="dk1"/>
              </a:buClr>
              <a:buSzPts val="1600"/>
              <a:buChar char="o"/>
              <a:defRPr sz="1600">
                <a:solidFill>
                  <a:schemeClr val="dk1"/>
                </a:solidFill>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22" name="Google Shape;1322;p20"/>
          <p:cNvSpPr txBox="1"/>
          <p:nvPr>
            <p:ph idx="5" type="body"/>
          </p:nvPr>
        </p:nvSpPr>
        <p:spPr>
          <a:xfrm>
            <a:off x="9144000" y="3429000"/>
            <a:ext cx="3048000" cy="2286000"/>
          </a:xfrm>
          <a:prstGeom prst="rect">
            <a:avLst/>
          </a:prstGeom>
          <a:solidFill>
            <a:srgbClr val="0C6126"/>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1pPr>
            <a:lvl2pPr indent="-330200" lvl="1" marL="9144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2pPr>
            <a:lvl3pPr indent="-330200" lvl="2" marL="13716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3pPr>
            <a:lvl4pPr indent="-330200" lvl="3" marL="1828800" rtl="0" algn="l">
              <a:lnSpc>
                <a:spcPct val="100000"/>
              </a:lnSpc>
              <a:spcBef>
                <a:spcPts val="500"/>
              </a:spcBef>
              <a:spcAft>
                <a:spcPts val="0"/>
              </a:spcAft>
              <a:buClr>
                <a:schemeClr val="lt1"/>
              </a:buClr>
              <a:buSzPts val="1600"/>
              <a:buChar char="•"/>
              <a:defRPr sz="1600">
                <a:solidFill>
                  <a:schemeClr val="lt1"/>
                </a:solidFill>
                <a:latin typeface="Quattrocento Sans"/>
                <a:ea typeface="Quattrocento Sans"/>
                <a:cs typeface="Quattrocento Sans"/>
                <a:sym typeface="Quattrocento Sans"/>
              </a:defRPr>
            </a:lvl4pPr>
            <a:lvl5pPr indent="-330200" lvl="4" marL="2286000" rtl="0" algn="l">
              <a:lnSpc>
                <a:spcPct val="100000"/>
              </a:lnSpc>
              <a:spcBef>
                <a:spcPts val="500"/>
              </a:spcBef>
              <a:spcAft>
                <a:spcPts val="0"/>
              </a:spcAft>
              <a:buClr>
                <a:schemeClr val="lt1"/>
              </a:buClr>
              <a:buSzPts val="1600"/>
              <a:buChar char="o"/>
              <a:defRPr sz="1600">
                <a:solidFill>
                  <a:schemeClr val="lt1"/>
                </a:solidFill>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23" name="Google Shape;1323;p20"/>
          <p:cNvSpPr txBox="1"/>
          <p:nvPr>
            <p:ph idx="10" type="dt"/>
          </p:nvPr>
        </p:nvSpPr>
        <p:spPr>
          <a:xfrm>
            <a:off x="0" y="6492876"/>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3F3F3F"/>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4" name="Google Shape;1324;p20"/>
          <p:cNvSpPr txBox="1"/>
          <p:nvPr>
            <p:ph idx="12" type="sldNum"/>
          </p:nvPr>
        </p:nvSpPr>
        <p:spPr>
          <a:xfrm>
            <a:off x="885063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General content_light">
  <p:cSld name="3_General content_light">
    <p:spTree>
      <p:nvGrpSpPr>
        <p:cNvPr id="1247" name="Shape 1247"/>
        <p:cNvGrpSpPr/>
        <p:nvPr/>
      </p:nvGrpSpPr>
      <p:grpSpPr>
        <a:xfrm>
          <a:off x="0" y="0"/>
          <a:ext cx="0" cy="0"/>
          <a:chOff x="0" y="0"/>
          <a:chExt cx="0" cy="0"/>
        </a:xfrm>
      </p:grpSpPr>
      <p:sp>
        <p:nvSpPr>
          <p:cNvPr id="1248" name="Google Shape;1248;p3"/>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A5BBA"/>
              </a:buClr>
              <a:buSzPts val="3200"/>
              <a:buFont typeface="Quattrocento Sans"/>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9" name="Google Shape;1249;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0" name="Google Shape;1250;p3"/>
          <p:cNvSpPr txBox="1"/>
          <p:nvPr>
            <p:ph idx="12" type="sldNum"/>
          </p:nvPr>
        </p:nvSpPr>
        <p:spPr>
          <a:xfrm>
            <a:off x="885063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51" name="Google Shape;1251;p3"/>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rgbClr val="3F3F3F"/>
              </a:buClr>
              <a:buSzPts val="1800"/>
              <a:buChar char="•"/>
              <a:defRPr/>
            </a:lvl1pPr>
            <a:lvl2pPr indent="-320040" lvl="1" marL="914400" rtl="0" algn="l">
              <a:lnSpc>
                <a:spcPct val="90000"/>
              </a:lnSpc>
              <a:spcBef>
                <a:spcPts val="500"/>
              </a:spcBef>
              <a:spcAft>
                <a:spcPts val="0"/>
              </a:spcAft>
              <a:buClr>
                <a:srgbClr val="3F3F3F"/>
              </a:buClr>
              <a:buSzPts val="1440"/>
              <a:buChar char="o"/>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es with text and background image">
  <p:cSld name="Tiles with text and background image">
    <p:bg>
      <p:bgPr>
        <a:solidFill>
          <a:schemeClr val="lt1"/>
        </a:solidFill>
      </p:bgPr>
    </p:bg>
    <p:spTree>
      <p:nvGrpSpPr>
        <p:cNvPr id="1325" name="Shape 1325"/>
        <p:cNvGrpSpPr/>
        <p:nvPr/>
      </p:nvGrpSpPr>
      <p:grpSpPr>
        <a:xfrm>
          <a:off x="0" y="0"/>
          <a:ext cx="0" cy="0"/>
          <a:chOff x="0" y="0"/>
          <a:chExt cx="0" cy="0"/>
        </a:xfrm>
      </p:grpSpPr>
      <p:sp>
        <p:nvSpPr>
          <p:cNvPr id="1326" name="Google Shape;1326;p21"/>
          <p:cNvSpPr/>
          <p:nvPr>
            <p:ph idx="2" type="pic"/>
          </p:nvPr>
        </p:nvSpPr>
        <p:spPr>
          <a:xfrm>
            <a:off x="0" y="0"/>
            <a:ext cx="12192000" cy="6858000"/>
          </a:xfrm>
          <a:prstGeom prst="rect">
            <a:avLst/>
          </a:prstGeom>
          <a:noFill/>
          <a:ln>
            <a:noFill/>
          </a:ln>
        </p:spPr>
      </p:sp>
      <p:sp>
        <p:nvSpPr>
          <p:cNvPr id="1327" name="Google Shape;1327;p21"/>
          <p:cNvSpPr txBox="1"/>
          <p:nvPr>
            <p:ph type="title"/>
          </p:nvPr>
        </p:nvSpPr>
        <p:spPr>
          <a:xfrm>
            <a:off x="0" y="1143000"/>
            <a:ext cx="3048000" cy="2286000"/>
          </a:xfrm>
          <a:prstGeom prst="rect">
            <a:avLst/>
          </a:prstGeom>
          <a:solidFill>
            <a:srgbClr val="0A5BBA">
              <a:alpha val="89800"/>
            </a:srgbClr>
          </a:solidFill>
          <a:ln>
            <a:noFill/>
          </a:ln>
        </p:spPr>
        <p:txBody>
          <a:bodyPr anchorCtr="0" anchor="t" bIns="45700" lIns="182875" spcFirstLastPara="1" rIns="91425" wrap="square" tIns="137150">
            <a:normAutofit/>
          </a:bodyPr>
          <a:lstStyle>
            <a:lvl1pPr lvl="0" rtl="0" algn="l">
              <a:lnSpc>
                <a:spcPct val="90000"/>
              </a:lnSpc>
              <a:spcBef>
                <a:spcPts val="0"/>
              </a:spcBef>
              <a:spcAft>
                <a:spcPts val="0"/>
              </a:spcAft>
              <a:buClr>
                <a:schemeClr val="lt1"/>
              </a:buClr>
              <a:buSzPts val="2400"/>
              <a:buFont typeface="Quattrocento Sans"/>
              <a:buNone/>
              <a:defRPr sz="24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28" name="Google Shape;1328;p21"/>
          <p:cNvSpPr txBox="1"/>
          <p:nvPr>
            <p:ph idx="1" type="body"/>
          </p:nvPr>
        </p:nvSpPr>
        <p:spPr>
          <a:xfrm>
            <a:off x="0" y="3429000"/>
            <a:ext cx="3048000" cy="2286000"/>
          </a:xfrm>
          <a:prstGeom prst="rect">
            <a:avLst/>
          </a:prstGeom>
          <a:solidFill>
            <a:srgbClr val="002050">
              <a:alpha val="89800"/>
            </a:srgbClr>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lt1"/>
              </a:buClr>
              <a:buSzPts val="1600"/>
              <a:buChar char="•"/>
              <a:defRPr sz="1600">
                <a:solidFill>
                  <a:schemeClr val="lt1"/>
                </a:solidFill>
              </a:defRPr>
            </a:lvl1pPr>
            <a:lvl2pPr indent="-330200" lvl="1" marL="914400" rtl="0" algn="l">
              <a:lnSpc>
                <a:spcPct val="100000"/>
              </a:lnSpc>
              <a:spcBef>
                <a:spcPts val="500"/>
              </a:spcBef>
              <a:spcAft>
                <a:spcPts val="0"/>
              </a:spcAft>
              <a:buClr>
                <a:schemeClr val="lt1"/>
              </a:buClr>
              <a:buSzPts val="1600"/>
              <a:buChar char="o"/>
              <a:defRPr sz="1600">
                <a:solidFill>
                  <a:schemeClr val="lt1"/>
                </a:solidFill>
              </a:defRPr>
            </a:lvl2pPr>
            <a:lvl3pPr indent="-330200" lvl="2" marL="1371600" rtl="0" algn="l">
              <a:lnSpc>
                <a:spcPct val="100000"/>
              </a:lnSpc>
              <a:spcBef>
                <a:spcPts val="500"/>
              </a:spcBef>
              <a:spcAft>
                <a:spcPts val="0"/>
              </a:spcAft>
              <a:buClr>
                <a:schemeClr val="lt1"/>
              </a:buClr>
              <a:buSzPts val="1600"/>
              <a:buChar char="▪"/>
              <a:defRPr sz="1600">
                <a:solidFill>
                  <a:schemeClr val="lt1"/>
                </a:solidFill>
              </a:defRPr>
            </a:lvl3pPr>
            <a:lvl4pPr indent="-330200" lvl="3" marL="1828800" rtl="0" algn="l">
              <a:lnSpc>
                <a:spcPct val="100000"/>
              </a:lnSpc>
              <a:spcBef>
                <a:spcPts val="500"/>
              </a:spcBef>
              <a:spcAft>
                <a:spcPts val="0"/>
              </a:spcAft>
              <a:buClr>
                <a:schemeClr val="lt1"/>
              </a:buClr>
              <a:buSzPts val="1600"/>
              <a:buChar char="•"/>
              <a:defRPr sz="1600">
                <a:solidFill>
                  <a:schemeClr val="lt1"/>
                </a:solidFill>
              </a:defRPr>
            </a:lvl4pPr>
            <a:lvl5pPr indent="-330200" lvl="4" marL="2286000" rtl="0" algn="l">
              <a:lnSpc>
                <a:spcPct val="100000"/>
              </a:lnSpc>
              <a:spcBef>
                <a:spcPts val="500"/>
              </a:spcBef>
              <a:spcAft>
                <a:spcPts val="0"/>
              </a:spcAft>
              <a:buClr>
                <a:schemeClr val="lt1"/>
              </a:buClr>
              <a:buSzPts val="1600"/>
              <a:buChar char="o"/>
              <a:defRPr sz="16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29" name="Google Shape;1329;p21"/>
          <p:cNvSpPr txBox="1"/>
          <p:nvPr>
            <p:ph idx="3" type="body"/>
          </p:nvPr>
        </p:nvSpPr>
        <p:spPr>
          <a:xfrm>
            <a:off x="3048000" y="3429000"/>
            <a:ext cx="3048000" cy="2286000"/>
          </a:xfrm>
          <a:prstGeom prst="rect">
            <a:avLst/>
          </a:prstGeom>
          <a:solidFill>
            <a:srgbClr val="15AEEF">
              <a:alpha val="89800"/>
            </a:srgbClr>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rgbClr val="000000"/>
              </a:buClr>
              <a:buSzPts val="1600"/>
              <a:buChar char="•"/>
              <a:defRPr sz="1600">
                <a:solidFill>
                  <a:srgbClr val="000000"/>
                </a:solidFill>
              </a:defRPr>
            </a:lvl1pPr>
            <a:lvl2pPr indent="-330200" lvl="1" marL="914400" rtl="0" algn="l">
              <a:lnSpc>
                <a:spcPct val="100000"/>
              </a:lnSpc>
              <a:spcBef>
                <a:spcPts val="500"/>
              </a:spcBef>
              <a:spcAft>
                <a:spcPts val="0"/>
              </a:spcAft>
              <a:buClr>
                <a:srgbClr val="000000"/>
              </a:buClr>
              <a:buSzPts val="1600"/>
              <a:buChar char="o"/>
              <a:defRPr sz="1600">
                <a:solidFill>
                  <a:srgbClr val="000000"/>
                </a:solidFill>
              </a:defRPr>
            </a:lvl2pPr>
            <a:lvl3pPr indent="-330200" lvl="2" marL="1371600" rtl="0" algn="l">
              <a:lnSpc>
                <a:spcPct val="100000"/>
              </a:lnSpc>
              <a:spcBef>
                <a:spcPts val="500"/>
              </a:spcBef>
              <a:spcAft>
                <a:spcPts val="0"/>
              </a:spcAft>
              <a:buClr>
                <a:srgbClr val="000000"/>
              </a:buClr>
              <a:buSzPts val="1600"/>
              <a:buChar char="▪"/>
              <a:defRPr sz="1600">
                <a:solidFill>
                  <a:srgbClr val="000000"/>
                </a:solidFill>
              </a:defRPr>
            </a:lvl3pPr>
            <a:lvl4pPr indent="-330200" lvl="3" marL="1828800" rtl="0" algn="l">
              <a:lnSpc>
                <a:spcPct val="100000"/>
              </a:lnSpc>
              <a:spcBef>
                <a:spcPts val="500"/>
              </a:spcBef>
              <a:spcAft>
                <a:spcPts val="0"/>
              </a:spcAft>
              <a:buClr>
                <a:srgbClr val="000000"/>
              </a:buClr>
              <a:buSzPts val="1600"/>
              <a:buChar char="•"/>
              <a:defRPr sz="1600">
                <a:solidFill>
                  <a:srgbClr val="000000"/>
                </a:solidFill>
              </a:defRPr>
            </a:lvl4pPr>
            <a:lvl5pPr indent="-330200" lvl="4" marL="2286000" rtl="0" algn="l">
              <a:lnSpc>
                <a:spcPct val="100000"/>
              </a:lnSpc>
              <a:spcBef>
                <a:spcPts val="500"/>
              </a:spcBef>
              <a:spcAft>
                <a:spcPts val="0"/>
              </a:spcAft>
              <a:buClr>
                <a:srgbClr val="000000"/>
              </a:buClr>
              <a:buSzPts val="1600"/>
              <a:buChar char="o"/>
              <a:defRPr sz="1600">
                <a:solidFill>
                  <a:srgbClr val="000000"/>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30" name="Google Shape;1330;p21"/>
          <p:cNvSpPr txBox="1"/>
          <p:nvPr>
            <p:ph idx="4" type="body"/>
          </p:nvPr>
        </p:nvSpPr>
        <p:spPr>
          <a:xfrm>
            <a:off x="6096000" y="3429000"/>
            <a:ext cx="3048000" cy="2286000"/>
          </a:xfrm>
          <a:prstGeom prst="rect">
            <a:avLst/>
          </a:prstGeom>
          <a:solidFill>
            <a:srgbClr val="0E715F">
              <a:alpha val="89800"/>
            </a:srgbClr>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lt1"/>
              </a:buClr>
              <a:buSzPts val="1600"/>
              <a:buChar char="•"/>
              <a:defRPr sz="1600">
                <a:solidFill>
                  <a:schemeClr val="lt1"/>
                </a:solidFill>
              </a:defRPr>
            </a:lvl1pPr>
            <a:lvl2pPr indent="-330200" lvl="1" marL="914400" rtl="0" algn="l">
              <a:lnSpc>
                <a:spcPct val="100000"/>
              </a:lnSpc>
              <a:spcBef>
                <a:spcPts val="500"/>
              </a:spcBef>
              <a:spcAft>
                <a:spcPts val="0"/>
              </a:spcAft>
              <a:buClr>
                <a:schemeClr val="lt1"/>
              </a:buClr>
              <a:buSzPts val="1600"/>
              <a:buChar char="o"/>
              <a:defRPr sz="1600">
                <a:solidFill>
                  <a:schemeClr val="lt1"/>
                </a:solidFill>
              </a:defRPr>
            </a:lvl2pPr>
            <a:lvl3pPr indent="-330200" lvl="2" marL="1371600" rtl="0" algn="l">
              <a:lnSpc>
                <a:spcPct val="100000"/>
              </a:lnSpc>
              <a:spcBef>
                <a:spcPts val="500"/>
              </a:spcBef>
              <a:spcAft>
                <a:spcPts val="0"/>
              </a:spcAft>
              <a:buClr>
                <a:schemeClr val="lt1"/>
              </a:buClr>
              <a:buSzPts val="1600"/>
              <a:buChar char="▪"/>
              <a:defRPr sz="1600">
                <a:solidFill>
                  <a:schemeClr val="lt1"/>
                </a:solidFill>
              </a:defRPr>
            </a:lvl3pPr>
            <a:lvl4pPr indent="-330200" lvl="3" marL="1828800" rtl="0" algn="l">
              <a:lnSpc>
                <a:spcPct val="100000"/>
              </a:lnSpc>
              <a:spcBef>
                <a:spcPts val="500"/>
              </a:spcBef>
              <a:spcAft>
                <a:spcPts val="0"/>
              </a:spcAft>
              <a:buClr>
                <a:schemeClr val="lt1"/>
              </a:buClr>
              <a:buSzPts val="1600"/>
              <a:buChar char="•"/>
              <a:defRPr sz="1600">
                <a:solidFill>
                  <a:schemeClr val="lt1"/>
                </a:solidFill>
              </a:defRPr>
            </a:lvl4pPr>
            <a:lvl5pPr indent="-330200" lvl="4" marL="2286000" rtl="0" algn="l">
              <a:lnSpc>
                <a:spcPct val="100000"/>
              </a:lnSpc>
              <a:spcBef>
                <a:spcPts val="500"/>
              </a:spcBef>
              <a:spcAft>
                <a:spcPts val="0"/>
              </a:spcAft>
              <a:buClr>
                <a:schemeClr val="lt1"/>
              </a:buClr>
              <a:buSzPts val="1600"/>
              <a:buChar char="o"/>
              <a:defRPr sz="16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31" name="Google Shape;1331;p21"/>
          <p:cNvSpPr txBox="1"/>
          <p:nvPr>
            <p:ph idx="10" type="dt"/>
          </p:nvPr>
        </p:nvSpPr>
        <p:spPr>
          <a:xfrm>
            <a:off x="0" y="6492876"/>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3F3F3F"/>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2" name="Google Shape;1332;p21"/>
          <p:cNvSpPr txBox="1"/>
          <p:nvPr>
            <p:ph idx="12" type="sldNum"/>
          </p:nvPr>
        </p:nvSpPr>
        <p:spPr>
          <a:xfrm>
            <a:off x="885063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ext">
  <p:cSld name="Image and text">
    <p:bg>
      <p:bgPr>
        <a:solidFill>
          <a:schemeClr val="lt1"/>
        </a:solidFill>
      </p:bgPr>
    </p:bg>
    <p:spTree>
      <p:nvGrpSpPr>
        <p:cNvPr id="1333" name="Shape 1333"/>
        <p:cNvGrpSpPr/>
        <p:nvPr/>
      </p:nvGrpSpPr>
      <p:grpSpPr>
        <a:xfrm>
          <a:off x="0" y="0"/>
          <a:ext cx="0" cy="0"/>
          <a:chOff x="0" y="0"/>
          <a:chExt cx="0" cy="0"/>
        </a:xfrm>
      </p:grpSpPr>
      <p:sp>
        <p:nvSpPr>
          <p:cNvPr id="1334" name="Google Shape;1334;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5" name="Google Shape;133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3F3F3F"/>
                </a:solidFill>
                <a:latin typeface="Calibri"/>
                <a:ea typeface="Calibri"/>
                <a:cs typeface="Calibri"/>
                <a:sym typeface="Calibri"/>
              </a:defRPr>
            </a:lvl1pPr>
            <a:lvl2pPr indent="0" lvl="1" marL="0" rtl="0" algn="r">
              <a:spcBef>
                <a:spcPts val="0"/>
              </a:spcBef>
              <a:buNone/>
              <a:defRPr sz="1200">
                <a:solidFill>
                  <a:srgbClr val="3F3F3F"/>
                </a:solidFill>
                <a:latin typeface="Calibri"/>
                <a:ea typeface="Calibri"/>
                <a:cs typeface="Calibri"/>
                <a:sym typeface="Calibri"/>
              </a:defRPr>
            </a:lvl2pPr>
            <a:lvl3pPr indent="0" lvl="2" marL="0" rtl="0" algn="r">
              <a:spcBef>
                <a:spcPts val="0"/>
              </a:spcBef>
              <a:buNone/>
              <a:defRPr sz="1200">
                <a:solidFill>
                  <a:srgbClr val="3F3F3F"/>
                </a:solidFill>
                <a:latin typeface="Calibri"/>
                <a:ea typeface="Calibri"/>
                <a:cs typeface="Calibri"/>
                <a:sym typeface="Calibri"/>
              </a:defRPr>
            </a:lvl3pPr>
            <a:lvl4pPr indent="0" lvl="3" marL="0" rtl="0" algn="r">
              <a:spcBef>
                <a:spcPts val="0"/>
              </a:spcBef>
              <a:buNone/>
              <a:defRPr sz="1200">
                <a:solidFill>
                  <a:srgbClr val="3F3F3F"/>
                </a:solidFill>
                <a:latin typeface="Calibri"/>
                <a:ea typeface="Calibri"/>
                <a:cs typeface="Calibri"/>
                <a:sym typeface="Calibri"/>
              </a:defRPr>
            </a:lvl4pPr>
            <a:lvl5pPr indent="0" lvl="4" marL="0" rtl="0" algn="r">
              <a:spcBef>
                <a:spcPts val="0"/>
              </a:spcBef>
              <a:buNone/>
              <a:defRPr sz="1200">
                <a:solidFill>
                  <a:srgbClr val="3F3F3F"/>
                </a:solidFill>
                <a:latin typeface="Calibri"/>
                <a:ea typeface="Calibri"/>
                <a:cs typeface="Calibri"/>
                <a:sym typeface="Calibri"/>
              </a:defRPr>
            </a:lvl5pPr>
            <a:lvl6pPr indent="0" lvl="5" marL="0" rtl="0" algn="r">
              <a:spcBef>
                <a:spcPts val="0"/>
              </a:spcBef>
              <a:buNone/>
              <a:defRPr sz="1200">
                <a:solidFill>
                  <a:srgbClr val="3F3F3F"/>
                </a:solidFill>
                <a:latin typeface="Calibri"/>
                <a:ea typeface="Calibri"/>
                <a:cs typeface="Calibri"/>
                <a:sym typeface="Calibri"/>
              </a:defRPr>
            </a:lvl6pPr>
            <a:lvl7pPr indent="0" lvl="6" marL="0" rtl="0" algn="r">
              <a:spcBef>
                <a:spcPts val="0"/>
              </a:spcBef>
              <a:buNone/>
              <a:defRPr sz="1200">
                <a:solidFill>
                  <a:srgbClr val="3F3F3F"/>
                </a:solidFill>
                <a:latin typeface="Calibri"/>
                <a:ea typeface="Calibri"/>
                <a:cs typeface="Calibri"/>
                <a:sym typeface="Calibri"/>
              </a:defRPr>
            </a:lvl7pPr>
            <a:lvl8pPr indent="0" lvl="7" marL="0" rtl="0" algn="r">
              <a:spcBef>
                <a:spcPts val="0"/>
              </a:spcBef>
              <a:buNone/>
              <a:defRPr sz="1200">
                <a:solidFill>
                  <a:srgbClr val="3F3F3F"/>
                </a:solidFill>
                <a:latin typeface="Calibri"/>
                <a:ea typeface="Calibri"/>
                <a:cs typeface="Calibri"/>
                <a:sym typeface="Calibri"/>
              </a:defRPr>
            </a:lvl8pPr>
            <a:lvl9pPr indent="0" lvl="8" marL="0" rtl="0" algn="r">
              <a:spcBef>
                <a:spcPts val="0"/>
              </a:spcBef>
              <a:buNone/>
              <a:defRPr sz="1200">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36" name="Google Shape;1336;p22"/>
          <p:cNvSpPr txBox="1"/>
          <p:nvPr>
            <p:ph idx="1" type="body"/>
          </p:nvPr>
        </p:nvSpPr>
        <p:spPr>
          <a:xfrm>
            <a:off x="3048000" y="1143000"/>
            <a:ext cx="6096000" cy="45720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rgbClr val="3F3F3F"/>
              </a:buClr>
              <a:buSzPts val="1800"/>
              <a:buChar char="•"/>
              <a:defRPr sz="1800">
                <a:solidFill>
                  <a:srgbClr val="3F3F3F"/>
                </a:solidFill>
              </a:defRPr>
            </a:lvl1pPr>
            <a:lvl2pPr indent="-330200" lvl="1" marL="914400" rtl="0" algn="l">
              <a:lnSpc>
                <a:spcPct val="90000"/>
              </a:lnSpc>
              <a:spcBef>
                <a:spcPts val="500"/>
              </a:spcBef>
              <a:spcAft>
                <a:spcPts val="0"/>
              </a:spcAft>
              <a:buClr>
                <a:srgbClr val="3F3F3F"/>
              </a:buClr>
              <a:buSzPts val="1600"/>
              <a:buChar char="o"/>
              <a:defRPr sz="1600">
                <a:solidFill>
                  <a:srgbClr val="3F3F3F"/>
                </a:solidFill>
              </a:defRPr>
            </a:lvl2pPr>
            <a:lvl3pPr indent="-317500" lvl="2" marL="1371600" rtl="0" algn="l">
              <a:lnSpc>
                <a:spcPct val="90000"/>
              </a:lnSpc>
              <a:spcBef>
                <a:spcPts val="500"/>
              </a:spcBef>
              <a:spcAft>
                <a:spcPts val="0"/>
              </a:spcAft>
              <a:buClr>
                <a:srgbClr val="3F3F3F"/>
              </a:buClr>
              <a:buSzPts val="1400"/>
              <a:buChar char="▪"/>
              <a:defRPr sz="1400">
                <a:solidFill>
                  <a:srgbClr val="3F3F3F"/>
                </a:solidFill>
              </a:defRPr>
            </a:lvl3pPr>
            <a:lvl4pPr indent="-317500" lvl="3" marL="1828800" rtl="0" algn="l">
              <a:lnSpc>
                <a:spcPct val="90000"/>
              </a:lnSpc>
              <a:spcBef>
                <a:spcPts val="500"/>
              </a:spcBef>
              <a:spcAft>
                <a:spcPts val="0"/>
              </a:spcAft>
              <a:buClr>
                <a:srgbClr val="3F3F3F"/>
              </a:buClr>
              <a:buSzPts val="1400"/>
              <a:buChar char="•"/>
              <a:defRPr sz="1400">
                <a:solidFill>
                  <a:srgbClr val="3F3F3F"/>
                </a:solidFill>
              </a:defRPr>
            </a:lvl4pPr>
            <a:lvl5pPr indent="-317500" lvl="4" marL="2286000" rtl="0" algn="l">
              <a:lnSpc>
                <a:spcPct val="90000"/>
              </a:lnSpc>
              <a:spcBef>
                <a:spcPts val="500"/>
              </a:spcBef>
              <a:spcAft>
                <a:spcPts val="0"/>
              </a:spcAft>
              <a:buClr>
                <a:srgbClr val="3F3F3F"/>
              </a:buClr>
              <a:buSzPts val="1400"/>
              <a:buChar char="o"/>
              <a:defRPr sz="1400">
                <a:solidFill>
                  <a:srgbClr val="3F3F3F"/>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37" name="Google Shape;1337;p22"/>
          <p:cNvSpPr txBox="1"/>
          <p:nvPr>
            <p:ph type="title"/>
          </p:nvPr>
        </p:nvSpPr>
        <p:spPr>
          <a:xfrm>
            <a:off x="0" y="1143000"/>
            <a:ext cx="3048000" cy="2286000"/>
          </a:xfrm>
          <a:prstGeom prst="rect">
            <a:avLst/>
          </a:prstGeom>
          <a:solidFill>
            <a:srgbClr val="0A5BBA"/>
          </a:solidFill>
          <a:ln>
            <a:noFill/>
          </a:ln>
        </p:spPr>
        <p:txBody>
          <a:bodyPr anchorCtr="0" anchor="t" bIns="45700" lIns="182875" spcFirstLastPara="1" rIns="91425" wrap="square" tIns="137150">
            <a:normAutofit/>
          </a:bodyPr>
          <a:lstStyle>
            <a:lvl1pPr lvl="0" rtl="0" algn="l">
              <a:lnSpc>
                <a:spcPct val="90000"/>
              </a:lnSpc>
              <a:spcBef>
                <a:spcPts val="0"/>
              </a:spcBef>
              <a:spcAft>
                <a:spcPts val="0"/>
              </a:spcAft>
              <a:buClr>
                <a:schemeClr val="lt1"/>
              </a:buClr>
              <a:buSzPts val="2400"/>
              <a:buFont typeface="Quattrocento Sans"/>
              <a:buNone/>
              <a:defRPr sz="24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8" name="Google Shape;1338;p22"/>
          <p:cNvSpPr txBox="1"/>
          <p:nvPr>
            <p:ph idx="2" type="body"/>
          </p:nvPr>
        </p:nvSpPr>
        <p:spPr>
          <a:xfrm>
            <a:off x="9144000" y="1143000"/>
            <a:ext cx="3048000" cy="2286000"/>
          </a:xfrm>
          <a:prstGeom prst="rect">
            <a:avLst/>
          </a:prstGeom>
          <a:solidFill>
            <a:srgbClr val="002050"/>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lt1"/>
              </a:buClr>
              <a:buSzPts val="1600"/>
              <a:buChar char="•"/>
              <a:defRPr sz="1600">
                <a:solidFill>
                  <a:schemeClr val="lt1"/>
                </a:solidFill>
                <a:latin typeface="Calibri"/>
                <a:ea typeface="Calibri"/>
                <a:cs typeface="Calibri"/>
                <a:sym typeface="Calibri"/>
              </a:defRPr>
            </a:lvl1pPr>
            <a:lvl2pPr indent="-330200" lvl="1" marL="914400" rtl="0" algn="l">
              <a:lnSpc>
                <a:spcPct val="100000"/>
              </a:lnSpc>
              <a:spcBef>
                <a:spcPts val="500"/>
              </a:spcBef>
              <a:spcAft>
                <a:spcPts val="0"/>
              </a:spcAft>
              <a:buClr>
                <a:schemeClr val="lt1"/>
              </a:buClr>
              <a:buSzPts val="1600"/>
              <a:buChar char="o"/>
              <a:defRPr sz="1600">
                <a:solidFill>
                  <a:schemeClr val="lt1"/>
                </a:solidFill>
                <a:latin typeface="Calibri"/>
                <a:ea typeface="Calibri"/>
                <a:cs typeface="Calibri"/>
                <a:sym typeface="Calibri"/>
              </a:defRPr>
            </a:lvl2pPr>
            <a:lvl3pPr indent="-330200" lvl="2" marL="1371600" rtl="0" algn="l">
              <a:lnSpc>
                <a:spcPct val="100000"/>
              </a:lnSpc>
              <a:spcBef>
                <a:spcPts val="500"/>
              </a:spcBef>
              <a:spcAft>
                <a:spcPts val="0"/>
              </a:spcAft>
              <a:buClr>
                <a:schemeClr val="lt1"/>
              </a:buClr>
              <a:buSzPts val="1600"/>
              <a:buChar char="▪"/>
              <a:defRPr sz="1600">
                <a:solidFill>
                  <a:schemeClr val="lt1"/>
                </a:solidFill>
                <a:latin typeface="Calibri"/>
                <a:ea typeface="Calibri"/>
                <a:cs typeface="Calibri"/>
                <a:sym typeface="Calibri"/>
              </a:defRPr>
            </a:lvl3pPr>
            <a:lvl4pPr indent="-330200" lvl="3" marL="1828800" rtl="0" algn="l">
              <a:lnSpc>
                <a:spcPct val="100000"/>
              </a:lnSpc>
              <a:spcBef>
                <a:spcPts val="500"/>
              </a:spcBef>
              <a:spcAft>
                <a:spcPts val="0"/>
              </a:spcAft>
              <a:buClr>
                <a:schemeClr val="lt1"/>
              </a:buClr>
              <a:buSzPts val="1600"/>
              <a:buChar char="•"/>
              <a:defRPr sz="1600">
                <a:solidFill>
                  <a:schemeClr val="lt1"/>
                </a:solidFill>
                <a:latin typeface="Calibri"/>
                <a:ea typeface="Calibri"/>
                <a:cs typeface="Calibri"/>
                <a:sym typeface="Calibri"/>
              </a:defRPr>
            </a:lvl4pPr>
            <a:lvl5pPr indent="-330200" lvl="4" marL="2286000" rtl="0" algn="l">
              <a:lnSpc>
                <a:spcPct val="100000"/>
              </a:lnSpc>
              <a:spcBef>
                <a:spcPts val="500"/>
              </a:spcBef>
              <a:spcAft>
                <a:spcPts val="0"/>
              </a:spcAft>
              <a:buClr>
                <a:schemeClr val="lt1"/>
              </a:buClr>
              <a:buSzPts val="1600"/>
              <a:buChar char="o"/>
              <a:defRPr sz="1600">
                <a:solidFill>
                  <a:schemeClr val="lt1"/>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39" name="Google Shape;1339;p22"/>
          <p:cNvSpPr txBox="1"/>
          <p:nvPr>
            <p:ph idx="3" type="body"/>
          </p:nvPr>
        </p:nvSpPr>
        <p:spPr>
          <a:xfrm>
            <a:off x="9144000" y="3429000"/>
            <a:ext cx="3048000" cy="2286000"/>
          </a:xfrm>
          <a:prstGeom prst="rect">
            <a:avLst/>
          </a:prstGeom>
          <a:solidFill>
            <a:srgbClr val="15AEEF"/>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rgbClr val="000000"/>
              </a:buClr>
              <a:buSzPts val="1600"/>
              <a:buChar char="•"/>
              <a:defRPr sz="1600">
                <a:solidFill>
                  <a:srgbClr val="000000"/>
                </a:solidFill>
                <a:latin typeface="Calibri"/>
                <a:ea typeface="Calibri"/>
                <a:cs typeface="Calibri"/>
                <a:sym typeface="Calibri"/>
              </a:defRPr>
            </a:lvl1pPr>
            <a:lvl2pPr indent="-330200" lvl="1" marL="914400" rtl="0" algn="l">
              <a:lnSpc>
                <a:spcPct val="100000"/>
              </a:lnSpc>
              <a:spcBef>
                <a:spcPts val="500"/>
              </a:spcBef>
              <a:spcAft>
                <a:spcPts val="0"/>
              </a:spcAft>
              <a:buClr>
                <a:srgbClr val="000000"/>
              </a:buClr>
              <a:buSzPts val="1600"/>
              <a:buChar char="o"/>
              <a:defRPr sz="1600">
                <a:solidFill>
                  <a:srgbClr val="000000"/>
                </a:solidFill>
                <a:latin typeface="Calibri"/>
                <a:ea typeface="Calibri"/>
                <a:cs typeface="Calibri"/>
                <a:sym typeface="Calibri"/>
              </a:defRPr>
            </a:lvl2pPr>
            <a:lvl3pPr indent="-330200" lvl="2" marL="1371600" rtl="0" algn="l">
              <a:lnSpc>
                <a:spcPct val="100000"/>
              </a:lnSpc>
              <a:spcBef>
                <a:spcPts val="500"/>
              </a:spcBef>
              <a:spcAft>
                <a:spcPts val="0"/>
              </a:spcAft>
              <a:buClr>
                <a:srgbClr val="000000"/>
              </a:buClr>
              <a:buSzPts val="1600"/>
              <a:buChar char="▪"/>
              <a:defRPr sz="1600">
                <a:solidFill>
                  <a:srgbClr val="000000"/>
                </a:solidFill>
                <a:latin typeface="Calibri"/>
                <a:ea typeface="Calibri"/>
                <a:cs typeface="Calibri"/>
                <a:sym typeface="Calibri"/>
              </a:defRPr>
            </a:lvl3pPr>
            <a:lvl4pPr indent="-330200" lvl="3" marL="1828800" rtl="0" algn="l">
              <a:lnSpc>
                <a:spcPct val="100000"/>
              </a:lnSpc>
              <a:spcBef>
                <a:spcPts val="500"/>
              </a:spcBef>
              <a:spcAft>
                <a:spcPts val="0"/>
              </a:spcAft>
              <a:buClr>
                <a:srgbClr val="000000"/>
              </a:buClr>
              <a:buSzPts val="1600"/>
              <a:buChar char="•"/>
              <a:defRPr sz="1600">
                <a:solidFill>
                  <a:srgbClr val="000000"/>
                </a:solidFill>
                <a:latin typeface="Calibri"/>
                <a:ea typeface="Calibri"/>
                <a:cs typeface="Calibri"/>
                <a:sym typeface="Calibri"/>
              </a:defRPr>
            </a:lvl4pPr>
            <a:lvl5pPr indent="-330200" lvl="4" marL="2286000" rtl="0" algn="l">
              <a:lnSpc>
                <a:spcPct val="100000"/>
              </a:lnSpc>
              <a:spcBef>
                <a:spcPts val="500"/>
              </a:spcBef>
              <a:spcAft>
                <a:spcPts val="0"/>
              </a:spcAft>
              <a:buClr>
                <a:srgbClr val="000000"/>
              </a:buClr>
              <a:buSzPts val="1600"/>
              <a:buChar char="o"/>
              <a:defRPr sz="1600">
                <a:solidFill>
                  <a:srgbClr val="000000"/>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ng tiles">
  <p:cSld name="Alternating tiles">
    <p:bg>
      <p:bgPr>
        <a:solidFill>
          <a:schemeClr val="lt1"/>
        </a:solidFill>
      </p:bgPr>
    </p:bg>
    <p:spTree>
      <p:nvGrpSpPr>
        <p:cNvPr id="1340" name="Shape 1340"/>
        <p:cNvGrpSpPr/>
        <p:nvPr/>
      </p:nvGrpSpPr>
      <p:grpSpPr>
        <a:xfrm>
          <a:off x="0" y="0"/>
          <a:ext cx="0" cy="0"/>
          <a:chOff x="0" y="0"/>
          <a:chExt cx="0" cy="0"/>
        </a:xfrm>
      </p:grpSpPr>
      <p:sp>
        <p:nvSpPr>
          <p:cNvPr id="1341" name="Google Shape;1341;p23"/>
          <p:cNvSpPr txBox="1"/>
          <p:nvPr>
            <p:ph type="title"/>
          </p:nvPr>
        </p:nvSpPr>
        <p:spPr>
          <a:xfrm>
            <a:off x="0" y="1143000"/>
            <a:ext cx="3048000" cy="2286000"/>
          </a:xfrm>
          <a:prstGeom prst="rect">
            <a:avLst/>
          </a:prstGeom>
          <a:solidFill>
            <a:srgbClr val="0A5BBA"/>
          </a:solidFill>
          <a:ln>
            <a:noFill/>
          </a:ln>
        </p:spPr>
        <p:txBody>
          <a:bodyPr anchorCtr="0" anchor="t" bIns="45700" lIns="182875" spcFirstLastPara="1" rIns="91425" wrap="square" tIns="137150">
            <a:normAutofit/>
          </a:bodyPr>
          <a:lstStyle>
            <a:lvl1pPr lvl="0" rtl="0" algn="l">
              <a:lnSpc>
                <a:spcPct val="90000"/>
              </a:lnSpc>
              <a:spcBef>
                <a:spcPts val="0"/>
              </a:spcBef>
              <a:spcAft>
                <a:spcPts val="0"/>
              </a:spcAft>
              <a:buClr>
                <a:schemeClr val="lt1"/>
              </a:buClr>
              <a:buSzPts val="2400"/>
              <a:buFont typeface="Quattrocento Sans"/>
              <a:buNone/>
              <a:defRPr sz="24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42" name="Google Shape;1342;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3" name="Google Shape;1343;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3F3F3F"/>
                </a:solidFill>
                <a:latin typeface="Calibri"/>
                <a:ea typeface="Calibri"/>
                <a:cs typeface="Calibri"/>
                <a:sym typeface="Calibri"/>
              </a:defRPr>
            </a:lvl1pPr>
            <a:lvl2pPr indent="0" lvl="1" marL="0" rtl="0" algn="r">
              <a:spcBef>
                <a:spcPts val="0"/>
              </a:spcBef>
              <a:buNone/>
              <a:defRPr sz="1200">
                <a:solidFill>
                  <a:srgbClr val="3F3F3F"/>
                </a:solidFill>
                <a:latin typeface="Calibri"/>
                <a:ea typeface="Calibri"/>
                <a:cs typeface="Calibri"/>
                <a:sym typeface="Calibri"/>
              </a:defRPr>
            </a:lvl2pPr>
            <a:lvl3pPr indent="0" lvl="2" marL="0" rtl="0" algn="r">
              <a:spcBef>
                <a:spcPts val="0"/>
              </a:spcBef>
              <a:buNone/>
              <a:defRPr sz="1200">
                <a:solidFill>
                  <a:srgbClr val="3F3F3F"/>
                </a:solidFill>
                <a:latin typeface="Calibri"/>
                <a:ea typeface="Calibri"/>
                <a:cs typeface="Calibri"/>
                <a:sym typeface="Calibri"/>
              </a:defRPr>
            </a:lvl3pPr>
            <a:lvl4pPr indent="0" lvl="3" marL="0" rtl="0" algn="r">
              <a:spcBef>
                <a:spcPts val="0"/>
              </a:spcBef>
              <a:buNone/>
              <a:defRPr sz="1200">
                <a:solidFill>
                  <a:srgbClr val="3F3F3F"/>
                </a:solidFill>
                <a:latin typeface="Calibri"/>
                <a:ea typeface="Calibri"/>
                <a:cs typeface="Calibri"/>
                <a:sym typeface="Calibri"/>
              </a:defRPr>
            </a:lvl4pPr>
            <a:lvl5pPr indent="0" lvl="4" marL="0" rtl="0" algn="r">
              <a:spcBef>
                <a:spcPts val="0"/>
              </a:spcBef>
              <a:buNone/>
              <a:defRPr sz="1200">
                <a:solidFill>
                  <a:srgbClr val="3F3F3F"/>
                </a:solidFill>
                <a:latin typeface="Calibri"/>
                <a:ea typeface="Calibri"/>
                <a:cs typeface="Calibri"/>
                <a:sym typeface="Calibri"/>
              </a:defRPr>
            </a:lvl5pPr>
            <a:lvl6pPr indent="0" lvl="5" marL="0" rtl="0" algn="r">
              <a:spcBef>
                <a:spcPts val="0"/>
              </a:spcBef>
              <a:buNone/>
              <a:defRPr sz="1200">
                <a:solidFill>
                  <a:srgbClr val="3F3F3F"/>
                </a:solidFill>
                <a:latin typeface="Calibri"/>
                <a:ea typeface="Calibri"/>
                <a:cs typeface="Calibri"/>
                <a:sym typeface="Calibri"/>
              </a:defRPr>
            </a:lvl6pPr>
            <a:lvl7pPr indent="0" lvl="6" marL="0" rtl="0" algn="r">
              <a:spcBef>
                <a:spcPts val="0"/>
              </a:spcBef>
              <a:buNone/>
              <a:defRPr sz="1200">
                <a:solidFill>
                  <a:srgbClr val="3F3F3F"/>
                </a:solidFill>
                <a:latin typeface="Calibri"/>
                <a:ea typeface="Calibri"/>
                <a:cs typeface="Calibri"/>
                <a:sym typeface="Calibri"/>
              </a:defRPr>
            </a:lvl7pPr>
            <a:lvl8pPr indent="0" lvl="7" marL="0" rtl="0" algn="r">
              <a:spcBef>
                <a:spcPts val="0"/>
              </a:spcBef>
              <a:buNone/>
              <a:defRPr sz="1200">
                <a:solidFill>
                  <a:srgbClr val="3F3F3F"/>
                </a:solidFill>
                <a:latin typeface="Calibri"/>
                <a:ea typeface="Calibri"/>
                <a:cs typeface="Calibri"/>
                <a:sym typeface="Calibri"/>
              </a:defRPr>
            </a:lvl8pPr>
            <a:lvl9pPr indent="0" lvl="8" marL="0" rtl="0" algn="r">
              <a:spcBef>
                <a:spcPts val="0"/>
              </a:spcBef>
              <a:buNone/>
              <a:defRPr sz="1200">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44" name="Google Shape;1344;p23"/>
          <p:cNvSpPr txBox="1"/>
          <p:nvPr>
            <p:ph idx="1" type="body"/>
          </p:nvPr>
        </p:nvSpPr>
        <p:spPr>
          <a:xfrm>
            <a:off x="6096000" y="1143000"/>
            <a:ext cx="3048000" cy="2286000"/>
          </a:xfrm>
          <a:prstGeom prst="rect">
            <a:avLst/>
          </a:prstGeom>
          <a:solidFill>
            <a:srgbClr val="15AEEF"/>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dk1"/>
              </a:buClr>
              <a:buSzPts val="1600"/>
              <a:buChar char="•"/>
              <a:defRPr sz="1600">
                <a:solidFill>
                  <a:schemeClr val="dk1"/>
                </a:solidFill>
              </a:defRPr>
            </a:lvl1pPr>
            <a:lvl2pPr indent="-330200" lvl="1" marL="914400" rtl="0" algn="l">
              <a:lnSpc>
                <a:spcPct val="100000"/>
              </a:lnSpc>
              <a:spcBef>
                <a:spcPts val="500"/>
              </a:spcBef>
              <a:spcAft>
                <a:spcPts val="0"/>
              </a:spcAft>
              <a:buClr>
                <a:schemeClr val="dk1"/>
              </a:buClr>
              <a:buSzPts val="1600"/>
              <a:buChar char="o"/>
              <a:defRPr sz="1600">
                <a:solidFill>
                  <a:schemeClr val="dk1"/>
                </a:solidFill>
              </a:defRPr>
            </a:lvl2pPr>
            <a:lvl3pPr indent="-330200" lvl="2" marL="1371600" rtl="0" algn="l">
              <a:lnSpc>
                <a:spcPct val="100000"/>
              </a:lnSpc>
              <a:spcBef>
                <a:spcPts val="500"/>
              </a:spcBef>
              <a:spcAft>
                <a:spcPts val="0"/>
              </a:spcAft>
              <a:buClr>
                <a:schemeClr val="dk1"/>
              </a:buClr>
              <a:buSzPts val="1600"/>
              <a:buChar char="▪"/>
              <a:defRPr sz="1600">
                <a:solidFill>
                  <a:schemeClr val="dk1"/>
                </a:solidFill>
              </a:defRPr>
            </a:lvl3pPr>
            <a:lvl4pPr indent="-330200" lvl="3" marL="1828800" rtl="0" algn="l">
              <a:lnSpc>
                <a:spcPct val="100000"/>
              </a:lnSpc>
              <a:spcBef>
                <a:spcPts val="500"/>
              </a:spcBef>
              <a:spcAft>
                <a:spcPts val="0"/>
              </a:spcAft>
              <a:buClr>
                <a:schemeClr val="dk1"/>
              </a:buClr>
              <a:buSzPts val="1600"/>
              <a:buChar char="•"/>
              <a:defRPr sz="1600">
                <a:solidFill>
                  <a:schemeClr val="dk1"/>
                </a:solidFill>
              </a:defRPr>
            </a:lvl4pPr>
            <a:lvl5pPr indent="-330200" lvl="4" marL="2286000" rtl="0" algn="l">
              <a:lnSpc>
                <a:spcPct val="100000"/>
              </a:lnSpc>
              <a:spcBef>
                <a:spcPts val="500"/>
              </a:spcBef>
              <a:spcAft>
                <a:spcPts val="0"/>
              </a:spcAft>
              <a:buClr>
                <a:schemeClr val="dk1"/>
              </a:buClr>
              <a:buSzPts val="1600"/>
              <a:buChar char="o"/>
              <a:defRPr sz="1600">
                <a:solidFill>
                  <a:schemeClr val="dk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45" name="Google Shape;1345;p23"/>
          <p:cNvSpPr txBox="1"/>
          <p:nvPr>
            <p:ph idx="2" type="body"/>
          </p:nvPr>
        </p:nvSpPr>
        <p:spPr>
          <a:xfrm>
            <a:off x="9144000" y="3429000"/>
            <a:ext cx="3048000" cy="2286000"/>
          </a:xfrm>
          <a:prstGeom prst="rect">
            <a:avLst/>
          </a:prstGeom>
          <a:solidFill>
            <a:srgbClr val="0E715F"/>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lt1"/>
              </a:buClr>
              <a:buSzPts val="1600"/>
              <a:buChar char="•"/>
              <a:defRPr sz="1600">
                <a:solidFill>
                  <a:schemeClr val="lt1"/>
                </a:solidFill>
              </a:defRPr>
            </a:lvl1pPr>
            <a:lvl2pPr indent="-330200" lvl="1" marL="914400" rtl="0" algn="l">
              <a:lnSpc>
                <a:spcPct val="100000"/>
              </a:lnSpc>
              <a:spcBef>
                <a:spcPts val="500"/>
              </a:spcBef>
              <a:spcAft>
                <a:spcPts val="0"/>
              </a:spcAft>
              <a:buClr>
                <a:schemeClr val="lt1"/>
              </a:buClr>
              <a:buSzPts val="1600"/>
              <a:buChar char="o"/>
              <a:defRPr sz="1600">
                <a:solidFill>
                  <a:schemeClr val="lt1"/>
                </a:solidFill>
              </a:defRPr>
            </a:lvl2pPr>
            <a:lvl3pPr indent="-330200" lvl="2" marL="1371600" rtl="0" algn="l">
              <a:lnSpc>
                <a:spcPct val="100000"/>
              </a:lnSpc>
              <a:spcBef>
                <a:spcPts val="500"/>
              </a:spcBef>
              <a:spcAft>
                <a:spcPts val="0"/>
              </a:spcAft>
              <a:buClr>
                <a:schemeClr val="lt1"/>
              </a:buClr>
              <a:buSzPts val="1600"/>
              <a:buChar char="▪"/>
              <a:defRPr sz="1600">
                <a:solidFill>
                  <a:schemeClr val="lt1"/>
                </a:solidFill>
              </a:defRPr>
            </a:lvl3pPr>
            <a:lvl4pPr indent="-330200" lvl="3" marL="1828800" rtl="0" algn="l">
              <a:lnSpc>
                <a:spcPct val="100000"/>
              </a:lnSpc>
              <a:spcBef>
                <a:spcPts val="500"/>
              </a:spcBef>
              <a:spcAft>
                <a:spcPts val="0"/>
              </a:spcAft>
              <a:buClr>
                <a:schemeClr val="lt1"/>
              </a:buClr>
              <a:buSzPts val="1600"/>
              <a:buChar char="•"/>
              <a:defRPr sz="1600">
                <a:solidFill>
                  <a:schemeClr val="lt1"/>
                </a:solidFill>
              </a:defRPr>
            </a:lvl4pPr>
            <a:lvl5pPr indent="-330200" lvl="4" marL="2286000" rtl="0" algn="l">
              <a:lnSpc>
                <a:spcPct val="100000"/>
              </a:lnSpc>
              <a:spcBef>
                <a:spcPts val="500"/>
              </a:spcBef>
              <a:spcAft>
                <a:spcPts val="0"/>
              </a:spcAft>
              <a:buClr>
                <a:schemeClr val="lt1"/>
              </a:buClr>
              <a:buSzPts val="1600"/>
              <a:buChar char="o"/>
              <a:defRPr sz="16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46" name="Google Shape;1346;p23"/>
          <p:cNvSpPr txBox="1"/>
          <p:nvPr>
            <p:ph idx="3" type="body"/>
          </p:nvPr>
        </p:nvSpPr>
        <p:spPr>
          <a:xfrm>
            <a:off x="3048000" y="3429000"/>
            <a:ext cx="3048000" cy="2286000"/>
          </a:xfrm>
          <a:prstGeom prst="rect">
            <a:avLst/>
          </a:prstGeom>
          <a:solidFill>
            <a:srgbClr val="002050"/>
          </a:solidFill>
          <a:ln>
            <a:noFill/>
          </a:ln>
        </p:spPr>
        <p:txBody>
          <a:bodyPr anchorCtr="0" anchor="t" bIns="45700" lIns="91425" spcFirstLastPara="1" rIns="91425" wrap="square" tIns="45700">
            <a:normAutofit/>
          </a:bodyPr>
          <a:lstStyle>
            <a:lvl1pPr indent="-330200" lvl="0" marL="457200" rtl="0" algn="l">
              <a:lnSpc>
                <a:spcPct val="100000"/>
              </a:lnSpc>
              <a:spcBef>
                <a:spcPts val="1000"/>
              </a:spcBef>
              <a:spcAft>
                <a:spcPts val="0"/>
              </a:spcAft>
              <a:buClr>
                <a:schemeClr val="lt1"/>
              </a:buClr>
              <a:buSzPts val="1600"/>
              <a:buChar char="•"/>
              <a:defRPr sz="1600">
                <a:solidFill>
                  <a:schemeClr val="lt1"/>
                </a:solidFill>
              </a:defRPr>
            </a:lvl1pPr>
            <a:lvl2pPr indent="-330200" lvl="1" marL="914400" rtl="0" algn="l">
              <a:lnSpc>
                <a:spcPct val="100000"/>
              </a:lnSpc>
              <a:spcBef>
                <a:spcPts val="500"/>
              </a:spcBef>
              <a:spcAft>
                <a:spcPts val="0"/>
              </a:spcAft>
              <a:buClr>
                <a:schemeClr val="lt1"/>
              </a:buClr>
              <a:buSzPts val="1600"/>
              <a:buChar char="o"/>
              <a:defRPr sz="1600">
                <a:solidFill>
                  <a:schemeClr val="lt1"/>
                </a:solidFill>
              </a:defRPr>
            </a:lvl2pPr>
            <a:lvl3pPr indent="-330200" lvl="2" marL="1371600" rtl="0" algn="l">
              <a:lnSpc>
                <a:spcPct val="100000"/>
              </a:lnSpc>
              <a:spcBef>
                <a:spcPts val="500"/>
              </a:spcBef>
              <a:spcAft>
                <a:spcPts val="0"/>
              </a:spcAft>
              <a:buClr>
                <a:schemeClr val="lt1"/>
              </a:buClr>
              <a:buSzPts val="1600"/>
              <a:buChar char="▪"/>
              <a:defRPr sz="1600">
                <a:solidFill>
                  <a:schemeClr val="lt1"/>
                </a:solidFill>
              </a:defRPr>
            </a:lvl3pPr>
            <a:lvl4pPr indent="-330200" lvl="3" marL="1828800" rtl="0" algn="l">
              <a:lnSpc>
                <a:spcPct val="100000"/>
              </a:lnSpc>
              <a:spcBef>
                <a:spcPts val="500"/>
              </a:spcBef>
              <a:spcAft>
                <a:spcPts val="0"/>
              </a:spcAft>
              <a:buClr>
                <a:schemeClr val="lt1"/>
              </a:buClr>
              <a:buSzPts val="1600"/>
              <a:buChar char="•"/>
              <a:defRPr sz="1600">
                <a:solidFill>
                  <a:schemeClr val="lt1"/>
                </a:solidFill>
              </a:defRPr>
            </a:lvl4pPr>
            <a:lvl5pPr indent="-330200" lvl="4" marL="2286000" rtl="0" algn="l">
              <a:lnSpc>
                <a:spcPct val="100000"/>
              </a:lnSpc>
              <a:spcBef>
                <a:spcPts val="500"/>
              </a:spcBef>
              <a:spcAft>
                <a:spcPts val="0"/>
              </a:spcAft>
              <a:buClr>
                <a:schemeClr val="lt1"/>
              </a:buClr>
              <a:buSzPts val="1600"/>
              <a:buChar char="o"/>
              <a:defRPr sz="16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47" name="Google Shape;1347;p23"/>
          <p:cNvSpPr/>
          <p:nvPr>
            <p:ph idx="4" type="pic"/>
          </p:nvPr>
        </p:nvSpPr>
        <p:spPr>
          <a:xfrm>
            <a:off x="3048000" y="1143000"/>
            <a:ext cx="3048000" cy="2286000"/>
          </a:xfrm>
          <a:prstGeom prst="rect">
            <a:avLst/>
          </a:prstGeom>
          <a:noFill/>
          <a:ln>
            <a:noFill/>
          </a:ln>
        </p:spPr>
      </p:sp>
      <p:sp>
        <p:nvSpPr>
          <p:cNvPr id="1348" name="Google Shape;1348;p23"/>
          <p:cNvSpPr/>
          <p:nvPr>
            <p:ph idx="5" type="pic"/>
          </p:nvPr>
        </p:nvSpPr>
        <p:spPr>
          <a:xfrm>
            <a:off x="9144000" y="1143000"/>
            <a:ext cx="3048000" cy="2286000"/>
          </a:xfrm>
          <a:prstGeom prst="rect">
            <a:avLst/>
          </a:prstGeom>
          <a:noFill/>
          <a:ln>
            <a:noFill/>
          </a:ln>
        </p:spPr>
      </p:sp>
      <p:sp>
        <p:nvSpPr>
          <p:cNvPr id="1349" name="Google Shape;1349;p23"/>
          <p:cNvSpPr/>
          <p:nvPr>
            <p:ph idx="6" type="pic"/>
          </p:nvPr>
        </p:nvSpPr>
        <p:spPr>
          <a:xfrm>
            <a:off x="6096000" y="3429000"/>
            <a:ext cx="3048000" cy="22860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flowing text sections">
  <p:cSld name="Two flowing text sections">
    <p:bg>
      <p:bgPr>
        <a:solidFill>
          <a:schemeClr val="lt1"/>
        </a:solidFill>
      </p:bgPr>
    </p:bg>
    <p:spTree>
      <p:nvGrpSpPr>
        <p:cNvPr id="1350" name="Shape 1350"/>
        <p:cNvGrpSpPr/>
        <p:nvPr/>
      </p:nvGrpSpPr>
      <p:grpSpPr>
        <a:xfrm>
          <a:off x="0" y="0"/>
          <a:ext cx="0" cy="0"/>
          <a:chOff x="0" y="0"/>
          <a:chExt cx="0" cy="0"/>
        </a:xfrm>
      </p:grpSpPr>
      <p:sp>
        <p:nvSpPr>
          <p:cNvPr id="1351" name="Google Shape;1351;p24"/>
          <p:cNvSpPr txBox="1"/>
          <p:nvPr>
            <p:ph idx="1" type="body"/>
          </p:nvPr>
        </p:nvSpPr>
        <p:spPr>
          <a:xfrm>
            <a:off x="3048000" y="1143000"/>
            <a:ext cx="4572000" cy="4572000"/>
          </a:xfrm>
          <a:prstGeom prst="rect">
            <a:avLst/>
          </a:prstGeom>
          <a:solidFill>
            <a:srgbClr val="002050"/>
          </a:solid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Clr>
                <a:schemeClr val="lt1"/>
              </a:buClr>
              <a:buSzPts val="1800"/>
              <a:buChar char="•"/>
              <a:defRPr sz="1800">
                <a:solidFill>
                  <a:schemeClr val="lt1"/>
                </a:solidFill>
              </a:defRPr>
            </a:lvl1pPr>
            <a:lvl2pPr indent="-381000" lvl="1" marL="914400" rtl="0" algn="l">
              <a:lnSpc>
                <a:spcPct val="100000"/>
              </a:lnSpc>
              <a:spcBef>
                <a:spcPts val="500"/>
              </a:spcBef>
              <a:spcAft>
                <a:spcPts val="0"/>
              </a:spcAft>
              <a:buClr>
                <a:srgbClr val="3F3F3F"/>
              </a:buClr>
              <a:buSzPts val="2400"/>
              <a:buChar char="o"/>
              <a:defRPr sz="2400"/>
            </a:lvl2pPr>
            <a:lvl3pPr indent="-381000" lvl="2" marL="1371600" rtl="0" algn="l">
              <a:lnSpc>
                <a:spcPct val="100000"/>
              </a:lnSpc>
              <a:spcBef>
                <a:spcPts val="500"/>
              </a:spcBef>
              <a:spcAft>
                <a:spcPts val="0"/>
              </a:spcAft>
              <a:buClr>
                <a:srgbClr val="3F3F3F"/>
              </a:buClr>
              <a:buSzPts val="2400"/>
              <a:buChar char="▪"/>
              <a:defRPr sz="2400"/>
            </a:lvl3pPr>
            <a:lvl4pPr indent="-381000" lvl="3" marL="1828800" rtl="0" algn="l">
              <a:lnSpc>
                <a:spcPct val="100000"/>
              </a:lnSpc>
              <a:spcBef>
                <a:spcPts val="500"/>
              </a:spcBef>
              <a:spcAft>
                <a:spcPts val="0"/>
              </a:spcAft>
              <a:buClr>
                <a:srgbClr val="3F3F3F"/>
              </a:buClr>
              <a:buSzPts val="2400"/>
              <a:buChar char="•"/>
              <a:defRPr sz="2400"/>
            </a:lvl4pPr>
            <a:lvl5pPr indent="-381000" lvl="4" marL="2286000" rtl="0" algn="l">
              <a:lnSpc>
                <a:spcPct val="100000"/>
              </a:lnSpc>
              <a:spcBef>
                <a:spcPts val="500"/>
              </a:spcBef>
              <a:spcAft>
                <a:spcPts val="0"/>
              </a:spcAft>
              <a:buClr>
                <a:srgbClr val="3F3F3F"/>
              </a:buClr>
              <a:buSzPts val="2400"/>
              <a:buChar char="o"/>
              <a:defRPr sz="2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2" name="Google Shape;1352;p24"/>
          <p:cNvSpPr txBox="1"/>
          <p:nvPr>
            <p:ph type="title"/>
          </p:nvPr>
        </p:nvSpPr>
        <p:spPr>
          <a:xfrm>
            <a:off x="0" y="1143000"/>
            <a:ext cx="3048000" cy="2286000"/>
          </a:xfrm>
          <a:prstGeom prst="rect">
            <a:avLst/>
          </a:prstGeom>
          <a:solidFill>
            <a:schemeClr val="accent1"/>
          </a:solidFill>
          <a:ln>
            <a:noFill/>
          </a:ln>
        </p:spPr>
        <p:txBody>
          <a:bodyPr anchorCtr="0" anchor="t" bIns="45700" lIns="182875" spcFirstLastPara="1" rIns="91425" wrap="square" tIns="137150">
            <a:normAutofit/>
          </a:bodyPr>
          <a:lstStyle>
            <a:lvl1pPr lvl="0" rtl="0" algn="l">
              <a:lnSpc>
                <a:spcPct val="90000"/>
              </a:lnSpc>
              <a:spcBef>
                <a:spcPts val="0"/>
              </a:spcBef>
              <a:spcAft>
                <a:spcPts val="0"/>
              </a:spcAft>
              <a:buClr>
                <a:schemeClr val="lt1"/>
              </a:buClr>
              <a:buSzPts val="2400"/>
              <a:buFont typeface="Quattrocento Sans"/>
              <a:buNone/>
              <a:defRPr sz="24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3" name="Google Shape;1353;p24"/>
          <p:cNvSpPr txBox="1"/>
          <p:nvPr>
            <p:ph idx="2" type="body"/>
          </p:nvPr>
        </p:nvSpPr>
        <p:spPr>
          <a:xfrm>
            <a:off x="7620000" y="1143000"/>
            <a:ext cx="4572000" cy="4572000"/>
          </a:xfrm>
          <a:prstGeom prst="rect">
            <a:avLst/>
          </a:prstGeom>
          <a:solidFill>
            <a:srgbClr val="0A5BBA"/>
          </a:solid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Clr>
                <a:schemeClr val="lt1"/>
              </a:buClr>
              <a:buSzPts val="1800"/>
              <a:buChar char="•"/>
              <a:defRPr sz="1800">
                <a:solidFill>
                  <a:schemeClr val="lt1"/>
                </a:solidFill>
              </a:defRPr>
            </a:lvl1pPr>
            <a:lvl2pPr indent="-381000" lvl="1" marL="914400" rtl="0" algn="l">
              <a:lnSpc>
                <a:spcPct val="100000"/>
              </a:lnSpc>
              <a:spcBef>
                <a:spcPts val="500"/>
              </a:spcBef>
              <a:spcAft>
                <a:spcPts val="0"/>
              </a:spcAft>
              <a:buClr>
                <a:srgbClr val="3F3F3F"/>
              </a:buClr>
              <a:buSzPts val="2400"/>
              <a:buChar char="o"/>
              <a:defRPr sz="2400"/>
            </a:lvl2pPr>
            <a:lvl3pPr indent="-381000" lvl="2" marL="1371600" rtl="0" algn="l">
              <a:lnSpc>
                <a:spcPct val="100000"/>
              </a:lnSpc>
              <a:spcBef>
                <a:spcPts val="500"/>
              </a:spcBef>
              <a:spcAft>
                <a:spcPts val="0"/>
              </a:spcAft>
              <a:buClr>
                <a:srgbClr val="3F3F3F"/>
              </a:buClr>
              <a:buSzPts val="2400"/>
              <a:buChar char="▪"/>
              <a:defRPr sz="2400"/>
            </a:lvl3pPr>
            <a:lvl4pPr indent="-381000" lvl="3" marL="1828800" rtl="0" algn="l">
              <a:lnSpc>
                <a:spcPct val="100000"/>
              </a:lnSpc>
              <a:spcBef>
                <a:spcPts val="500"/>
              </a:spcBef>
              <a:spcAft>
                <a:spcPts val="0"/>
              </a:spcAft>
              <a:buClr>
                <a:srgbClr val="3F3F3F"/>
              </a:buClr>
              <a:buSzPts val="2400"/>
              <a:buChar char="•"/>
              <a:defRPr sz="2400"/>
            </a:lvl4pPr>
            <a:lvl5pPr indent="-381000" lvl="4" marL="2286000" rtl="0" algn="l">
              <a:lnSpc>
                <a:spcPct val="100000"/>
              </a:lnSpc>
              <a:spcBef>
                <a:spcPts val="500"/>
              </a:spcBef>
              <a:spcAft>
                <a:spcPts val="0"/>
              </a:spcAft>
              <a:buClr>
                <a:srgbClr val="3F3F3F"/>
              </a:buClr>
              <a:buSzPts val="2400"/>
              <a:buChar char="o"/>
              <a:defRPr sz="2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4" name="Google Shape;1354;p24"/>
          <p:cNvSpPr txBox="1"/>
          <p:nvPr>
            <p:ph idx="10" type="dt"/>
          </p:nvPr>
        </p:nvSpPr>
        <p:spPr>
          <a:xfrm>
            <a:off x="0" y="6492876"/>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3F3F3F"/>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5" name="Google Shape;1355;p24"/>
          <p:cNvSpPr txBox="1"/>
          <p:nvPr>
            <p:ph idx="12" type="sldNum"/>
          </p:nvPr>
        </p:nvSpPr>
        <p:spPr>
          <a:xfrm>
            <a:off x="885063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light right aligned">
  <p:cSld name="3_Title Slide light right aligned">
    <p:bg>
      <p:bgPr>
        <a:solidFill>
          <a:srgbClr val="002050"/>
        </a:solidFill>
      </p:bgPr>
    </p:bg>
    <p:spTree>
      <p:nvGrpSpPr>
        <p:cNvPr id="1356" name="Shape 1356"/>
        <p:cNvGrpSpPr/>
        <p:nvPr/>
      </p:nvGrpSpPr>
      <p:grpSpPr>
        <a:xfrm>
          <a:off x="0" y="0"/>
          <a:ext cx="0" cy="0"/>
          <a:chOff x="0" y="0"/>
          <a:chExt cx="0" cy="0"/>
        </a:xfrm>
      </p:grpSpPr>
      <p:sp>
        <p:nvSpPr>
          <p:cNvPr id="1357" name="Google Shape;1357;p25"/>
          <p:cNvSpPr txBox="1"/>
          <p:nvPr/>
        </p:nvSpPr>
        <p:spPr>
          <a:xfrm>
            <a:off x="0" y="1143000"/>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8" name="Google Shape;1358;p25"/>
          <p:cNvSpPr txBox="1"/>
          <p:nvPr>
            <p:ph idx="1" type="body"/>
          </p:nvPr>
        </p:nvSpPr>
        <p:spPr>
          <a:xfrm>
            <a:off x="0" y="1143000"/>
            <a:ext cx="6096000" cy="2286000"/>
          </a:xfrm>
          <a:prstGeom prst="rect">
            <a:avLst/>
          </a:prstGeom>
          <a:solidFill>
            <a:srgbClr val="0A5BBA"/>
          </a:solidFill>
          <a:ln>
            <a:noFill/>
          </a:ln>
        </p:spPr>
        <p:txBody>
          <a:bodyPr anchorCtr="0" anchor="t" bIns="45700" lIns="182875" spcFirstLastPara="1" rIns="91425" wrap="square" tIns="137150">
            <a:noAutofit/>
          </a:bodyPr>
          <a:lstStyle>
            <a:lvl1pPr indent="-228600" lvl="0" marL="457200" rtl="0" algn="l">
              <a:lnSpc>
                <a:spcPct val="100000"/>
              </a:lnSpc>
              <a:spcBef>
                <a:spcPts val="1000"/>
              </a:spcBef>
              <a:spcAft>
                <a:spcPts val="0"/>
              </a:spcAft>
              <a:buClr>
                <a:schemeClr val="lt1"/>
              </a:buClr>
              <a:buSzPts val="3200"/>
              <a:buNone/>
              <a:defRPr sz="3200">
                <a:solidFill>
                  <a:schemeClr val="lt1"/>
                </a:solidFill>
                <a:latin typeface="Quattrocento Sans"/>
                <a:ea typeface="Quattrocento Sans"/>
                <a:cs typeface="Quattrocento Sans"/>
                <a:sym typeface="Quattrocento Sans"/>
              </a:defRPr>
            </a:lvl1pPr>
            <a:lvl2pPr indent="-419100" lvl="1" marL="9144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2pPr>
            <a:lvl3pPr indent="-419100" lvl="2" marL="1371600" rtl="0" algn="l">
              <a:lnSpc>
                <a:spcPct val="90000"/>
              </a:lnSpc>
              <a:spcBef>
                <a:spcPts val="500"/>
              </a:spcBef>
              <a:spcAft>
                <a:spcPts val="0"/>
              </a:spcAft>
              <a:buClr>
                <a:srgbClr val="3F3F3F"/>
              </a:buClr>
              <a:buSzPts val="3000"/>
              <a:buChar char="▪"/>
              <a:defRPr sz="3000">
                <a:latin typeface="Calibri"/>
                <a:ea typeface="Calibri"/>
                <a:cs typeface="Calibri"/>
                <a:sym typeface="Calibri"/>
              </a:defRPr>
            </a:lvl3pPr>
            <a:lvl4pPr indent="-419100" lvl="3" marL="1828800" rtl="0" algn="l">
              <a:lnSpc>
                <a:spcPct val="90000"/>
              </a:lnSpc>
              <a:spcBef>
                <a:spcPts val="500"/>
              </a:spcBef>
              <a:spcAft>
                <a:spcPts val="0"/>
              </a:spcAft>
              <a:buClr>
                <a:srgbClr val="3F3F3F"/>
              </a:buClr>
              <a:buSzPts val="3000"/>
              <a:buChar char="•"/>
              <a:defRPr sz="3000">
                <a:latin typeface="Calibri"/>
                <a:ea typeface="Calibri"/>
                <a:cs typeface="Calibri"/>
                <a:sym typeface="Calibri"/>
              </a:defRPr>
            </a:lvl4pPr>
            <a:lvl5pPr indent="-419100" lvl="4" marL="22860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light">
  <p:cSld name="Table of Contents light">
    <p:bg>
      <p:bgPr>
        <a:solidFill>
          <a:schemeClr val="lt1"/>
        </a:solidFill>
      </p:bgPr>
    </p:bg>
    <p:spTree>
      <p:nvGrpSpPr>
        <p:cNvPr id="1359" name="Shape 1359"/>
        <p:cNvGrpSpPr/>
        <p:nvPr/>
      </p:nvGrpSpPr>
      <p:grpSpPr>
        <a:xfrm>
          <a:off x="0" y="0"/>
          <a:ext cx="0" cy="0"/>
          <a:chOff x="0" y="0"/>
          <a:chExt cx="0" cy="0"/>
        </a:xfrm>
      </p:grpSpPr>
      <p:sp>
        <p:nvSpPr>
          <p:cNvPr id="1360" name="Google Shape;1360;p26"/>
          <p:cNvSpPr txBox="1"/>
          <p:nvPr>
            <p:ph idx="1" type="body"/>
          </p:nvPr>
        </p:nvSpPr>
        <p:spPr>
          <a:xfrm>
            <a:off x="4572000" y="1143000"/>
            <a:ext cx="7620000" cy="502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600"/>
              </a:spcBef>
              <a:spcAft>
                <a:spcPts val="0"/>
              </a:spcAft>
              <a:buClr>
                <a:srgbClr val="3F3F3F"/>
              </a:buClr>
              <a:buSzPts val="2400"/>
              <a:buFont typeface="Calibri"/>
              <a:buNone/>
              <a:defRPr sz="2400">
                <a:solidFill>
                  <a:srgbClr val="3F3F3F"/>
                </a:solidFill>
                <a:latin typeface="Calibri"/>
                <a:ea typeface="Calibri"/>
                <a:cs typeface="Calibri"/>
                <a:sym typeface="Calibri"/>
              </a:defRPr>
            </a:lvl1pPr>
            <a:lvl2pPr indent="-228600" lvl="1" marL="9144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2pPr>
            <a:lvl3pPr indent="-228600" lvl="2" marL="13716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3pPr>
            <a:lvl4pPr indent="-228600" lvl="3" marL="18288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4pPr>
            <a:lvl5pPr indent="-228600" lvl="4" marL="22860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61" name="Google Shape;1361;p26"/>
          <p:cNvSpPr txBox="1"/>
          <p:nvPr>
            <p:ph idx="2" type="body"/>
          </p:nvPr>
        </p:nvSpPr>
        <p:spPr>
          <a:xfrm>
            <a:off x="0" y="1152525"/>
            <a:ext cx="3048000" cy="423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600"/>
              </a:spcBef>
              <a:spcAft>
                <a:spcPts val="0"/>
              </a:spcAft>
              <a:buClr>
                <a:srgbClr val="3F3F3F"/>
              </a:buClr>
              <a:buSzPts val="1600"/>
              <a:buFont typeface="Calibri"/>
              <a:buNone/>
              <a:defRPr sz="1600">
                <a:solidFill>
                  <a:srgbClr val="3F3F3F"/>
                </a:solidFill>
                <a:latin typeface="Calibri"/>
                <a:ea typeface="Calibri"/>
                <a:cs typeface="Calibri"/>
                <a:sym typeface="Calibri"/>
              </a:defRPr>
            </a:lvl1pPr>
            <a:lvl2pPr indent="-342900" lvl="1" marL="914400" rtl="0" algn="l">
              <a:lnSpc>
                <a:spcPct val="90000"/>
              </a:lnSpc>
              <a:spcBef>
                <a:spcPts val="500"/>
              </a:spcBef>
              <a:spcAft>
                <a:spcPts val="0"/>
              </a:spcAft>
              <a:buClr>
                <a:srgbClr val="3F3F3F"/>
              </a:buClr>
              <a:buSzPts val="1800"/>
              <a:buChar char="o"/>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62" name="Google Shape;1362;p26"/>
          <p:cNvSpPr txBox="1"/>
          <p:nvPr>
            <p:ph idx="10" type="dt"/>
          </p:nvPr>
        </p:nvSpPr>
        <p:spPr>
          <a:xfrm>
            <a:off x="0" y="6356351"/>
            <a:ext cx="2844900" cy="365100"/>
          </a:xfrm>
          <a:prstGeom prst="rect">
            <a:avLst/>
          </a:prstGeom>
          <a:noFill/>
          <a:ln>
            <a:noFill/>
          </a:ln>
        </p:spPr>
        <p:txBody>
          <a:bodyPr anchorCtr="0" anchor="ctr" bIns="45700" lIns="182875" spcFirstLastPara="1" rIns="182875" wrap="square" tIns="45700">
            <a:noAutofit/>
          </a:bodyPr>
          <a:lstStyle>
            <a:lvl1pPr lvl="0" rtl="0" algn="l">
              <a:spcBef>
                <a:spcPts val="0"/>
              </a:spcBef>
              <a:spcAft>
                <a:spcPts val="0"/>
              </a:spcAft>
              <a:buSzPts val="1400"/>
              <a:buNone/>
              <a:defRPr sz="800">
                <a:solidFill>
                  <a:schemeClr val="lt1"/>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3" name="Google Shape;1363;p26"/>
          <p:cNvSpPr txBox="1"/>
          <p:nvPr>
            <p:ph idx="12" type="sldNum"/>
          </p:nvPr>
        </p:nvSpPr>
        <p:spPr>
          <a:xfrm>
            <a:off x="885063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able of Contents light">
  <p:cSld name="1_Table of Contents light">
    <p:bg>
      <p:bgPr>
        <a:solidFill>
          <a:schemeClr val="lt1"/>
        </a:solidFill>
      </p:bgPr>
    </p:bg>
    <p:spTree>
      <p:nvGrpSpPr>
        <p:cNvPr id="1364" name="Shape 1364"/>
        <p:cNvGrpSpPr/>
        <p:nvPr/>
      </p:nvGrpSpPr>
      <p:grpSpPr>
        <a:xfrm>
          <a:off x="0" y="0"/>
          <a:ext cx="0" cy="0"/>
          <a:chOff x="0" y="0"/>
          <a:chExt cx="0" cy="0"/>
        </a:xfrm>
      </p:grpSpPr>
      <p:sp>
        <p:nvSpPr>
          <p:cNvPr id="1365" name="Google Shape;1365;p27"/>
          <p:cNvSpPr/>
          <p:nvPr>
            <p:ph idx="2" type="pic"/>
          </p:nvPr>
        </p:nvSpPr>
        <p:spPr>
          <a:xfrm>
            <a:off x="0" y="0"/>
            <a:ext cx="12192000" cy="6858000"/>
          </a:xfrm>
          <a:prstGeom prst="rect">
            <a:avLst/>
          </a:prstGeom>
          <a:noFill/>
          <a:ln>
            <a:noFill/>
          </a:ln>
        </p:spPr>
      </p:sp>
      <p:sp>
        <p:nvSpPr>
          <p:cNvPr id="1366" name="Google Shape;1366;p27"/>
          <p:cNvSpPr txBox="1"/>
          <p:nvPr>
            <p:ph idx="1" type="body"/>
          </p:nvPr>
        </p:nvSpPr>
        <p:spPr>
          <a:xfrm>
            <a:off x="4572000" y="1143000"/>
            <a:ext cx="7620000" cy="502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600"/>
              </a:spcBef>
              <a:spcAft>
                <a:spcPts val="0"/>
              </a:spcAft>
              <a:buClr>
                <a:srgbClr val="3F3F3F"/>
              </a:buClr>
              <a:buSzPts val="2400"/>
              <a:buFont typeface="Calibri"/>
              <a:buNone/>
              <a:defRPr sz="2400">
                <a:solidFill>
                  <a:srgbClr val="3F3F3F"/>
                </a:solidFill>
                <a:latin typeface="Calibri"/>
                <a:ea typeface="Calibri"/>
                <a:cs typeface="Calibri"/>
                <a:sym typeface="Calibri"/>
              </a:defRPr>
            </a:lvl1pPr>
            <a:lvl2pPr indent="-228600" lvl="1" marL="9144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2pPr>
            <a:lvl3pPr indent="-228600" lvl="2" marL="13716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3pPr>
            <a:lvl4pPr indent="-228600" lvl="3" marL="18288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4pPr>
            <a:lvl5pPr indent="-228600" lvl="4" marL="22860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67" name="Google Shape;1367;p27"/>
          <p:cNvSpPr txBox="1"/>
          <p:nvPr>
            <p:ph idx="3" type="body"/>
          </p:nvPr>
        </p:nvSpPr>
        <p:spPr>
          <a:xfrm>
            <a:off x="0" y="1152525"/>
            <a:ext cx="3048000" cy="423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600"/>
              </a:spcBef>
              <a:spcAft>
                <a:spcPts val="0"/>
              </a:spcAft>
              <a:buClr>
                <a:srgbClr val="3F3F3F"/>
              </a:buClr>
              <a:buSzPts val="1600"/>
              <a:buFont typeface="Calibri"/>
              <a:buNone/>
              <a:defRPr sz="1600">
                <a:solidFill>
                  <a:srgbClr val="3F3F3F"/>
                </a:solidFill>
                <a:latin typeface="Calibri"/>
                <a:ea typeface="Calibri"/>
                <a:cs typeface="Calibri"/>
                <a:sym typeface="Calibri"/>
              </a:defRPr>
            </a:lvl1pPr>
            <a:lvl2pPr indent="-342900" lvl="1" marL="914400" rtl="0" algn="l">
              <a:lnSpc>
                <a:spcPct val="90000"/>
              </a:lnSpc>
              <a:spcBef>
                <a:spcPts val="500"/>
              </a:spcBef>
              <a:spcAft>
                <a:spcPts val="0"/>
              </a:spcAft>
              <a:buClr>
                <a:srgbClr val="3F3F3F"/>
              </a:buClr>
              <a:buSzPts val="1800"/>
              <a:buChar char="o"/>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68" name="Google Shape;1368;p27"/>
          <p:cNvSpPr txBox="1"/>
          <p:nvPr>
            <p:ph idx="10" type="dt"/>
          </p:nvPr>
        </p:nvSpPr>
        <p:spPr>
          <a:xfrm>
            <a:off x="0" y="6356351"/>
            <a:ext cx="2844900" cy="365100"/>
          </a:xfrm>
          <a:prstGeom prst="rect">
            <a:avLst/>
          </a:prstGeom>
          <a:noFill/>
          <a:ln>
            <a:noFill/>
          </a:ln>
        </p:spPr>
        <p:txBody>
          <a:bodyPr anchorCtr="0" anchor="ctr" bIns="45700" lIns="182875" spcFirstLastPara="1" rIns="182875" wrap="square" tIns="45700">
            <a:noAutofit/>
          </a:bodyPr>
          <a:lstStyle>
            <a:lvl1pPr lvl="0" rtl="0" algn="l">
              <a:spcBef>
                <a:spcPts val="0"/>
              </a:spcBef>
              <a:spcAft>
                <a:spcPts val="0"/>
              </a:spcAft>
              <a:buSzPts val="1400"/>
              <a:buNone/>
              <a:defRPr sz="800">
                <a:solidFill>
                  <a:schemeClr val="lt1"/>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9" name="Google Shape;1369;p27"/>
          <p:cNvSpPr txBox="1"/>
          <p:nvPr>
            <p:ph idx="12" type="sldNum"/>
          </p:nvPr>
        </p:nvSpPr>
        <p:spPr>
          <a:xfrm>
            <a:off x="885063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act Page">
  <p:cSld name="1_Contact Page">
    <p:bg>
      <p:bgPr>
        <a:solidFill>
          <a:schemeClr val="lt1"/>
        </a:solidFill>
      </p:bgPr>
    </p:bg>
    <p:spTree>
      <p:nvGrpSpPr>
        <p:cNvPr id="1370" name="Shape 1370"/>
        <p:cNvGrpSpPr/>
        <p:nvPr/>
      </p:nvGrpSpPr>
      <p:grpSpPr>
        <a:xfrm>
          <a:off x="0" y="0"/>
          <a:ext cx="0" cy="0"/>
          <a:chOff x="0" y="0"/>
          <a:chExt cx="0" cy="0"/>
        </a:xfrm>
      </p:grpSpPr>
      <p:sp>
        <p:nvSpPr>
          <p:cNvPr id="1371" name="Google Shape;1371;p28"/>
          <p:cNvSpPr/>
          <p:nvPr>
            <p:ph idx="2" type="pic"/>
          </p:nvPr>
        </p:nvSpPr>
        <p:spPr>
          <a:xfrm>
            <a:off x="0" y="0"/>
            <a:ext cx="12192000" cy="6858000"/>
          </a:xfrm>
          <a:prstGeom prst="rect">
            <a:avLst/>
          </a:prstGeom>
          <a:noFill/>
          <a:ln>
            <a:noFill/>
          </a:ln>
        </p:spPr>
      </p:sp>
      <p:sp>
        <p:nvSpPr>
          <p:cNvPr id="1372" name="Google Shape;1372;p28"/>
          <p:cNvSpPr txBox="1"/>
          <p:nvPr>
            <p:ph idx="1" type="body"/>
          </p:nvPr>
        </p:nvSpPr>
        <p:spPr>
          <a:xfrm>
            <a:off x="0" y="1143000"/>
            <a:ext cx="6096000" cy="2286000"/>
          </a:xfrm>
          <a:prstGeom prst="rect">
            <a:avLst/>
          </a:prstGeom>
          <a:solidFill>
            <a:srgbClr val="0A5BBA">
              <a:alpha val="89800"/>
            </a:srgbClr>
          </a:solidFill>
          <a:ln>
            <a:noFill/>
          </a:ln>
        </p:spPr>
        <p:txBody>
          <a:bodyPr anchorCtr="0" anchor="t" bIns="45700" lIns="91425" spcFirstLastPara="1" rIns="91425" wrap="square" tIns="45700">
            <a:noAutofit/>
          </a:bodyPr>
          <a:lstStyle>
            <a:lvl1pPr indent="-330200" lvl="0" marL="457200" rtl="0" algn="l">
              <a:lnSpc>
                <a:spcPct val="110000"/>
              </a:lnSpc>
              <a:spcBef>
                <a:spcPts val="1000"/>
              </a:spcBef>
              <a:spcAft>
                <a:spcPts val="0"/>
              </a:spcAft>
              <a:buClr>
                <a:srgbClr val="FFFFFF"/>
              </a:buClr>
              <a:buSzPts val="1600"/>
              <a:buChar char="•"/>
              <a:defRPr sz="1600">
                <a:solidFill>
                  <a:srgbClr val="FFFFFF"/>
                </a:solidFill>
                <a:latin typeface="Calibri"/>
                <a:ea typeface="Calibri"/>
                <a:cs typeface="Calibri"/>
                <a:sym typeface="Calibri"/>
              </a:defRPr>
            </a:lvl1pPr>
            <a:lvl2pPr indent="-330200" lvl="1" marL="914400" rtl="0" algn="l">
              <a:lnSpc>
                <a:spcPct val="110000"/>
              </a:lnSpc>
              <a:spcBef>
                <a:spcPts val="500"/>
              </a:spcBef>
              <a:spcAft>
                <a:spcPts val="0"/>
              </a:spcAft>
              <a:buClr>
                <a:srgbClr val="FFFFFF"/>
              </a:buClr>
              <a:buSzPts val="1600"/>
              <a:buChar char="o"/>
              <a:defRPr sz="1600">
                <a:solidFill>
                  <a:srgbClr val="FFFFFF"/>
                </a:solidFill>
                <a:latin typeface="Calibri"/>
                <a:ea typeface="Calibri"/>
                <a:cs typeface="Calibri"/>
                <a:sym typeface="Calibri"/>
              </a:defRPr>
            </a:lvl2pPr>
            <a:lvl3pPr indent="-330200" lvl="2" marL="1371600" rtl="0" algn="l">
              <a:lnSpc>
                <a:spcPct val="110000"/>
              </a:lnSpc>
              <a:spcBef>
                <a:spcPts val="500"/>
              </a:spcBef>
              <a:spcAft>
                <a:spcPts val="0"/>
              </a:spcAft>
              <a:buClr>
                <a:srgbClr val="FFFFFF"/>
              </a:buClr>
              <a:buSzPts val="1600"/>
              <a:buChar char="▪"/>
              <a:defRPr sz="1600">
                <a:solidFill>
                  <a:srgbClr val="FFFFFF"/>
                </a:solidFill>
                <a:latin typeface="Calibri"/>
                <a:ea typeface="Calibri"/>
                <a:cs typeface="Calibri"/>
                <a:sym typeface="Calibri"/>
              </a:defRPr>
            </a:lvl3pPr>
            <a:lvl4pPr indent="-330200" lvl="3" marL="1828800" rtl="0" algn="l">
              <a:lnSpc>
                <a:spcPct val="110000"/>
              </a:lnSpc>
              <a:spcBef>
                <a:spcPts val="500"/>
              </a:spcBef>
              <a:spcAft>
                <a:spcPts val="0"/>
              </a:spcAft>
              <a:buClr>
                <a:srgbClr val="FFFFFF"/>
              </a:buClr>
              <a:buSzPts val="1600"/>
              <a:buChar char="•"/>
              <a:defRPr sz="1600">
                <a:solidFill>
                  <a:srgbClr val="FFFFFF"/>
                </a:solidFill>
                <a:latin typeface="Calibri"/>
                <a:ea typeface="Calibri"/>
                <a:cs typeface="Calibri"/>
                <a:sym typeface="Calibri"/>
              </a:defRPr>
            </a:lvl4pPr>
            <a:lvl5pPr indent="-330200" lvl="4" marL="2286000" rtl="0" algn="l">
              <a:lnSpc>
                <a:spcPct val="110000"/>
              </a:lnSpc>
              <a:spcBef>
                <a:spcPts val="500"/>
              </a:spcBef>
              <a:spcAft>
                <a:spcPts val="0"/>
              </a:spcAft>
              <a:buClr>
                <a:srgbClr val="FFFFFF"/>
              </a:buClr>
              <a:buSzPts val="1600"/>
              <a:buChar char="o"/>
              <a:defRPr sz="1600">
                <a:solidFill>
                  <a:srgbClr val="FFFFFF"/>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3" name="Google Shape;1373;p28"/>
          <p:cNvSpPr txBox="1"/>
          <p:nvPr/>
        </p:nvSpPr>
        <p:spPr>
          <a:xfrm>
            <a:off x="101601" y="6019800"/>
            <a:ext cx="11754600" cy="5355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800">
                <a:solidFill>
                  <a:schemeClr val="dk1"/>
                </a:solidFill>
                <a:latin typeface="Calibri"/>
                <a:ea typeface="Calibri"/>
                <a:cs typeface="Calibri"/>
                <a:sym typeface="Calibri"/>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800">
              <a:solidFill>
                <a:schemeClr val="dk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act Page">
  <p:cSld name="3_Contact Page">
    <p:bg>
      <p:bgPr>
        <a:solidFill>
          <a:schemeClr val="lt1"/>
        </a:solidFill>
      </p:bgPr>
    </p:bg>
    <p:spTree>
      <p:nvGrpSpPr>
        <p:cNvPr id="1374" name="Shape 1374"/>
        <p:cNvGrpSpPr/>
        <p:nvPr/>
      </p:nvGrpSpPr>
      <p:grpSpPr>
        <a:xfrm>
          <a:off x="0" y="0"/>
          <a:ext cx="0" cy="0"/>
          <a:chOff x="0" y="0"/>
          <a:chExt cx="0" cy="0"/>
        </a:xfrm>
      </p:grpSpPr>
      <p:sp>
        <p:nvSpPr>
          <p:cNvPr id="1375" name="Google Shape;1375;p29"/>
          <p:cNvSpPr/>
          <p:nvPr>
            <p:ph idx="2" type="pic"/>
          </p:nvPr>
        </p:nvSpPr>
        <p:spPr>
          <a:xfrm>
            <a:off x="0" y="0"/>
            <a:ext cx="12192000" cy="6858000"/>
          </a:xfrm>
          <a:prstGeom prst="rect">
            <a:avLst/>
          </a:prstGeom>
          <a:noFill/>
          <a:ln>
            <a:noFill/>
          </a:ln>
        </p:spPr>
      </p:sp>
      <p:sp>
        <p:nvSpPr>
          <p:cNvPr id="1376" name="Google Shape;1376;p29"/>
          <p:cNvSpPr/>
          <p:nvPr>
            <p:ph idx="3" type="pic"/>
          </p:nvPr>
        </p:nvSpPr>
        <p:spPr>
          <a:xfrm>
            <a:off x="10363200" y="3218"/>
            <a:ext cx="1828800" cy="504600"/>
          </a:xfrm>
          <a:prstGeom prst="rect">
            <a:avLst/>
          </a:prstGeom>
          <a:noFill/>
          <a:ln>
            <a:noFill/>
          </a:ln>
        </p:spPr>
      </p:sp>
      <p:sp>
        <p:nvSpPr>
          <p:cNvPr id="1377" name="Google Shape;1377;p29"/>
          <p:cNvSpPr txBox="1"/>
          <p:nvPr>
            <p:ph idx="1" type="body"/>
          </p:nvPr>
        </p:nvSpPr>
        <p:spPr>
          <a:xfrm>
            <a:off x="6096000" y="1143000"/>
            <a:ext cx="6096000" cy="2286000"/>
          </a:xfrm>
          <a:prstGeom prst="rect">
            <a:avLst/>
          </a:prstGeom>
          <a:solidFill>
            <a:srgbClr val="0A5BBA">
              <a:alpha val="89800"/>
            </a:srgbClr>
          </a:solidFill>
          <a:ln>
            <a:noFill/>
          </a:ln>
        </p:spPr>
        <p:txBody>
          <a:bodyPr anchorCtr="0" anchor="t" bIns="45700" lIns="91425" spcFirstLastPara="1" rIns="91425" wrap="square" tIns="45700">
            <a:noAutofit/>
          </a:bodyPr>
          <a:lstStyle>
            <a:lvl1pPr indent="-330200" lvl="0" marL="457200" rtl="0" algn="l">
              <a:lnSpc>
                <a:spcPct val="110000"/>
              </a:lnSpc>
              <a:spcBef>
                <a:spcPts val="1000"/>
              </a:spcBef>
              <a:spcAft>
                <a:spcPts val="0"/>
              </a:spcAft>
              <a:buClr>
                <a:srgbClr val="FFFFFF"/>
              </a:buClr>
              <a:buSzPts val="1600"/>
              <a:buChar char="•"/>
              <a:defRPr sz="1600">
                <a:solidFill>
                  <a:srgbClr val="FFFFFF"/>
                </a:solidFill>
                <a:latin typeface="Calibri"/>
                <a:ea typeface="Calibri"/>
                <a:cs typeface="Calibri"/>
                <a:sym typeface="Calibri"/>
              </a:defRPr>
            </a:lvl1pPr>
            <a:lvl2pPr indent="-330200" lvl="1" marL="914400" rtl="0" algn="l">
              <a:lnSpc>
                <a:spcPct val="110000"/>
              </a:lnSpc>
              <a:spcBef>
                <a:spcPts val="500"/>
              </a:spcBef>
              <a:spcAft>
                <a:spcPts val="0"/>
              </a:spcAft>
              <a:buClr>
                <a:srgbClr val="FFFFFF"/>
              </a:buClr>
              <a:buSzPts val="1600"/>
              <a:buChar char="o"/>
              <a:defRPr sz="1600">
                <a:solidFill>
                  <a:srgbClr val="FFFFFF"/>
                </a:solidFill>
                <a:latin typeface="Calibri"/>
                <a:ea typeface="Calibri"/>
                <a:cs typeface="Calibri"/>
                <a:sym typeface="Calibri"/>
              </a:defRPr>
            </a:lvl2pPr>
            <a:lvl3pPr indent="-330200" lvl="2" marL="1371600" rtl="0" algn="l">
              <a:lnSpc>
                <a:spcPct val="110000"/>
              </a:lnSpc>
              <a:spcBef>
                <a:spcPts val="500"/>
              </a:spcBef>
              <a:spcAft>
                <a:spcPts val="0"/>
              </a:spcAft>
              <a:buClr>
                <a:srgbClr val="FFFFFF"/>
              </a:buClr>
              <a:buSzPts val="1600"/>
              <a:buChar char="▪"/>
              <a:defRPr sz="1600">
                <a:solidFill>
                  <a:srgbClr val="FFFFFF"/>
                </a:solidFill>
                <a:latin typeface="Calibri"/>
                <a:ea typeface="Calibri"/>
                <a:cs typeface="Calibri"/>
                <a:sym typeface="Calibri"/>
              </a:defRPr>
            </a:lvl3pPr>
            <a:lvl4pPr indent="-330200" lvl="3" marL="1828800" rtl="0" algn="l">
              <a:lnSpc>
                <a:spcPct val="110000"/>
              </a:lnSpc>
              <a:spcBef>
                <a:spcPts val="500"/>
              </a:spcBef>
              <a:spcAft>
                <a:spcPts val="0"/>
              </a:spcAft>
              <a:buClr>
                <a:srgbClr val="FFFFFF"/>
              </a:buClr>
              <a:buSzPts val="1600"/>
              <a:buChar char="•"/>
              <a:defRPr sz="1600">
                <a:solidFill>
                  <a:srgbClr val="FFFFFF"/>
                </a:solidFill>
                <a:latin typeface="Calibri"/>
                <a:ea typeface="Calibri"/>
                <a:cs typeface="Calibri"/>
                <a:sym typeface="Calibri"/>
              </a:defRPr>
            </a:lvl4pPr>
            <a:lvl5pPr indent="-330200" lvl="4" marL="2286000" rtl="0" algn="l">
              <a:lnSpc>
                <a:spcPct val="110000"/>
              </a:lnSpc>
              <a:spcBef>
                <a:spcPts val="500"/>
              </a:spcBef>
              <a:spcAft>
                <a:spcPts val="0"/>
              </a:spcAft>
              <a:buClr>
                <a:srgbClr val="FFFFFF"/>
              </a:buClr>
              <a:buSzPts val="1600"/>
              <a:buChar char="o"/>
              <a:defRPr sz="1600">
                <a:solidFill>
                  <a:srgbClr val="FFFFFF"/>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8" name="Google Shape;1378;p29"/>
          <p:cNvSpPr txBox="1"/>
          <p:nvPr/>
        </p:nvSpPr>
        <p:spPr>
          <a:xfrm>
            <a:off x="101601" y="6019800"/>
            <a:ext cx="11754600" cy="5355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800">
                <a:solidFill>
                  <a:schemeClr val="dk1"/>
                </a:solidFill>
                <a:latin typeface="Calibri"/>
                <a:ea typeface="Calibri"/>
                <a:cs typeface="Calibri"/>
                <a:sym typeface="Calibri"/>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800">
              <a:solidFill>
                <a:schemeClr val="dk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act Page">
  <p:cSld name="5_Contact Page">
    <p:bg>
      <p:bgPr>
        <a:solidFill>
          <a:schemeClr val="lt1"/>
        </a:solidFill>
      </p:bgPr>
    </p:bg>
    <p:spTree>
      <p:nvGrpSpPr>
        <p:cNvPr id="1379" name="Shape 1379"/>
        <p:cNvGrpSpPr/>
        <p:nvPr/>
      </p:nvGrpSpPr>
      <p:grpSpPr>
        <a:xfrm>
          <a:off x="0" y="0"/>
          <a:ext cx="0" cy="0"/>
          <a:chOff x="0" y="0"/>
          <a:chExt cx="0" cy="0"/>
        </a:xfrm>
      </p:grpSpPr>
      <p:sp>
        <p:nvSpPr>
          <p:cNvPr id="1380" name="Google Shape;1380;p30"/>
          <p:cNvSpPr/>
          <p:nvPr>
            <p:ph idx="2" type="pic"/>
          </p:nvPr>
        </p:nvSpPr>
        <p:spPr>
          <a:xfrm>
            <a:off x="0" y="0"/>
            <a:ext cx="12192000" cy="6858000"/>
          </a:xfrm>
          <a:prstGeom prst="rect">
            <a:avLst/>
          </a:prstGeom>
          <a:noFill/>
          <a:ln>
            <a:noFill/>
          </a:ln>
        </p:spPr>
      </p:sp>
      <p:sp>
        <p:nvSpPr>
          <p:cNvPr id="1381" name="Google Shape;1381;p30"/>
          <p:cNvSpPr txBox="1"/>
          <p:nvPr>
            <p:ph idx="1" type="body"/>
          </p:nvPr>
        </p:nvSpPr>
        <p:spPr>
          <a:xfrm>
            <a:off x="0" y="1143000"/>
            <a:ext cx="6096000" cy="2286000"/>
          </a:xfrm>
          <a:prstGeom prst="rect">
            <a:avLst/>
          </a:prstGeom>
          <a:solidFill>
            <a:srgbClr val="0A5BBA">
              <a:alpha val="89800"/>
            </a:srgbClr>
          </a:solidFill>
          <a:ln>
            <a:noFill/>
          </a:ln>
        </p:spPr>
        <p:txBody>
          <a:bodyPr anchorCtr="0" anchor="t" bIns="45700" lIns="91425" spcFirstLastPara="1" rIns="91425" wrap="square" tIns="91425">
            <a:noAutofit/>
          </a:bodyPr>
          <a:lstStyle>
            <a:lvl1pPr indent="-330200" lvl="0" marL="457200" rtl="0" algn="l">
              <a:lnSpc>
                <a:spcPct val="110000"/>
              </a:lnSpc>
              <a:spcBef>
                <a:spcPts val="1000"/>
              </a:spcBef>
              <a:spcAft>
                <a:spcPts val="0"/>
              </a:spcAft>
              <a:buClr>
                <a:srgbClr val="FFFFFF"/>
              </a:buClr>
              <a:buSzPts val="1600"/>
              <a:buChar char="•"/>
              <a:defRPr sz="1600">
                <a:solidFill>
                  <a:srgbClr val="FFFFFF"/>
                </a:solidFill>
                <a:latin typeface="Calibri"/>
                <a:ea typeface="Calibri"/>
                <a:cs typeface="Calibri"/>
                <a:sym typeface="Calibri"/>
              </a:defRPr>
            </a:lvl1pPr>
            <a:lvl2pPr indent="-330200" lvl="1" marL="914400" rtl="0" algn="l">
              <a:lnSpc>
                <a:spcPct val="110000"/>
              </a:lnSpc>
              <a:spcBef>
                <a:spcPts val="500"/>
              </a:spcBef>
              <a:spcAft>
                <a:spcPts val="0"/>
              </a:spcAft>
              <a:buClr>
                <a:srgbClr val="FFFFFF"/>
              </a:buClr>
              <a:buSzPts val="1600"/>
              <a:buChar char="o"/>
              <a:defRPr sz="1600">
                <a:solidFill>
                  <a:srgbClr val="FFFFFF"/>
                </a:solidFill>
                <a:latin typeface="Calibri"/>
                <a:ea typeface="Calibri"/>
                <a:cs typeface="Calibri"/>
                <a:sym typeface="Calibri"/>
              </a:defRPr>
            </a:lvl2pPr>
            <a:lvl3pPr indent="-330200" lvl="2" marL="1371600" rtl="0" algn="l">
              <a:lnSpc>
                <a:spcPct val="110000"/>
              </a:lnSpc>
              <a:spcBef>
                <a:spcPts val="500"/>
              </a:spcBef>
              <a:spcAft>
                <a:spcPts val="0"/>
              </a:spcAft>
              <a:buClr>
                <a:srgbClr val="FFFFFF"/>
              </a:buClr>
              <a:buSzPts val="1600"/>
              <a:buChar char="▪"/>
              <a:defRPr sz="1600">
                <a:solidFill>
                  <a:srgbClr val="FFFFFF"/>
                </a:solidFill>
                <a:latin typeface="Calibri"/>
                <a:ea typeface="Calibri"/>
                <a:cs typeface="Calibri"/>
                <a:sym typeface="Calibri"/>
              </a:defRPr>
            </a:lvl3pPr>
            <a:lvl4pPr indent="-330200" lvl="3" marL="1828800" rtl="0" algn="l">
              <a:lnSpc>
                <a:spcPct val="110000"/>
              </a:lnSpc>
              <a:spcBef>
                <a:spcPts val="500"/>
              </a:spcBef>
              <a:spcAft>
                <a:spcPts val="0"/>
              </a:spcAft>
              <a:buClr>
                <a:srgbClr val="FFFFFF"/>
              </a:buClr>
              <a:buSzPts val="1600"/>
              <a:buChar char="•"/>
              <a:defRPr sz="1600">
                <a:solidFill>
                  <a:srgbClr val="FFFFFF"/>
                </a:solidFill>
                <a:latin typeface="Calibri"/>
                <a:ea typeface="Calibri"/>
                <a:cs typeface="Calibri"/>
                <a:sym typeface="Calibri"/>
              </a:defRPr>
            </a:lvl4pPr>
            <a:lvl5pPr indent="-330200" lvl="4" marL="2286000" rtl="0" algn="l">
              <a:lnSpc>
                <a:spcPct val="110000"/>
              </a:lnSpc>
              <a:spcBef>
                <a:spcPts val="500"/>
              </a:spcBef>
              <a:spcAft>
                <a:spcPts val="0"/>
              </a:spcAft>
              <a:buClr>
                <a:srgbClr val="FFFFFF"/>
              </a:buClr>
              <a:buSzPts val="1600"/>
              <a:buChar char="o"/>
              <a:defRPr sz="1600">
                <a:solidFill>
                  <a:srgbClr val="FFFFFF"/>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82" name="Google Shape;1382;p30"/>
          <p:cNvSpPr txBox="1"/>
          <p:nvPr/>
        </p:nvSpPr>
        <p:spPr>
          <a:xfrm>
            <a:off x="101601" y="6019800"/>
            <a:ext cx="11754600" cy="5355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800">
                <a:solidFill>
                  <a:schemeClr val="dk1"/>
                </a:solidFill>
                <a:latin typeface="Calibri"/>
                <a:ea typeface="Calibri"/>
                <a:cs typeface="Calibri"/>
                <a:sym typeface="Calibri"/>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8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Lesson Overview">
  <p:cSld name="Section_Lesson Overview">
    <p:bg>
      <p:bgPr>
        <a:solidFill>
          <a:schemeClr val="lt1"/>
        </a:solidFill>
      </p:bgPr>
    </p:bg>
    <p:spTree>
      <p:nvGrpSpPr>
        <p:cNvPr id="1252" name="Shape 1252"/>
        <p:cNvGrpSpPr/>
        <p:nvPr/>
      </p:nvGrpSpPr>
      <p:grpSpPr>
        <a:xfrm>
          <a:off x="0" y="0"/>
          <a:ext cx="0" cy="0"/>
          <a:chOff x="0" y="0"/>
          <a:chExt cx="0" cy="0"/>
        </a:xfrm>
      </p:grpSpPr>
      <p:sp>
        <p:nvSpPr>
          <p:cNvPr id="1253" name="Google Shape;1253;p4"/>
          <p:cNvSpPr txBox="1"/>
          <p:nvPr>
            <p:ph type="title"/>
          </p:nvPr>
        </p:nvSpPr>
        <p:spPr>
          <a:xfrm>
            <a:off x="0" y="1371600"/>
            <a:ext cx="4572000" cy="1828800"/>
          </a:xfrm>
          <a:prstGeom prst="rect">
            <a:avLst/>
          </a:prstGeom>
          <a:solidFill>
            <a:srgbClr val="0A5BBA"/>
          </a:solidFill>
          <a:ln>
            <a:noFill/>
          </a:ln>
        </p:spPr>
        <p:txBody>
          <a:bodyPr anchorCtr="0" anchor="t" bIns="45700" lIns="182875" spcFirstLastPara="1" rIns="91425" wrap="square" tIns="137150">
            <a:normAutofit/>
          </a:bodyPr>
          <a:lstStyle>
            <a:lvl1pPr lvl="0" rtl="0" algn="l">
              <a:lnSpc>
                <a:spcPct val="90000"/>
              </a:lnSpc>
              <a:spcBef>
                <a:spcPts val="0"/>
              </a:spcBef>
              <a:spcAft>
                <a:spcPts val="0"/>
              </a:spcAft>
              <a:buClr>
                <a:schemeClr val="lt1"/>
              </a:buClr>
              <a:buSzPts val="2400"/>
              <a:buFont typeface="Quattrocento Sans"/>
              <a:buNone/>
              <a:defRPr sz="24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4" name="Google Shape;1254;p4"/>
          <p:cNvSpPr txBox="1"/>
          <p:nvPr>
            <p:ph idx="1" type="body"/>
          </p:nvPr>
        </p:nvSpPr>
        <p:spPr>
          <a:xfrm>
            <a:off x="0" y="3200400"/>
            <a:ext cx="4572000" cy="1828800"/>
          </a:xfrm>
          <a:prstGeom prst="rect">
            <a:avLst/>
          </a:prstGeom>
          <a:solidFill>
            <a:srgbClr val="002050"/>
          </a:solidFill>
          <a:ln>
            <a:noFill/>
          </a:ln>
        </p:spPr>
        <p:txBody>
          <a:bodyPr anchorCtr="0" anchor="t" bIns="45700" lIns="182875" spcFirstLastPara="1" rIns="91425" wrap="square" tIns="137150">
            <a:normAutofit/>
          </a:bodyPr>
          <a:lstStyle>
            <a:lvl1pPr indent="-228600" lvl="0" marL="457200" rtl="0" algn="l">
              <a:lnSpc>
                <a:spcPct val="100000"/>
              </a:lnSpc>
              <a:spcBef>
                <a:spcPts val="1000"/>
              </a:spcBef>
              <a:spcAft>
                <a:spcPts val="0"/>
              </a:spcAft>
              <a:buClr>
                <a:schemeClr val="lt1"/>
              </a:buClr>
              <a:buSzPts val="2400"/>
              <a:buNone/>
              <a:defRPr sz="2400">
                <a:solidFill>
                  <a:schemeClr val="lt1"/>
                </a:solidFill>
                <a:latin typeface="Quattrocento Sans"/>
                <a:ea typeface="Quattrocento Sans"/>
                <a:cs typeface="Quattrocento Sans"/>
                <a:sym typeface="Quattrocento Sans"/>
              </a:defRPr>
            </a:lvl1pPr>
            <a:lvl2pPr indent="-330200" lvl="1" marL="914400" rtl="0" algn="l">
              <a:lnSpc>
                <a:spcPct val="100000"/>
              </a:lnSpc>
              <a:spcBef>
                <a:spcPts val="500"/>
              </a:spcBef>
              <a:spcAft>
                <a:spcPts val="0"/>
              </a:spcAft>
              <a:buClr>
                <a:srgbClr val="3F3F3F"/>
              </a:buClr>
              <a:buSzPts val="1600"/>
              <a:buChar char="o"/>
              <a:defRPr sz="1600">
                <a:latin typeface="Calibri"/>
                <a:ea typeface="Calibri"/>
                <a:cs typeface="Calibri"/>
                <a:sym typeface="Calibri"/>
              </a:defRPr>
            </a:lvl2pPr>
            <a:lvl3pPr indent="-330200" lvl="2" marL="1371600" rtl="0" algn="l">
              <a:lnSpc>
                <a:spcPct val="100000"/>
              </a:lnSpc>
              <a:spcBef>
                <a:spcPts val="500"/>
              </a:spcBef>
              <a:spcAft>
                <a:spcPts val="0"/>
              </a:spcAft>
              <a:buClr>
                <a:srgbClr val="3F3F3F"/>
              </a:buClr>
              <a:buSzPts val="1600"/>
              <a:buChar char="▪"/>
              <a:defRPr sz="1600">
                <a:latin typeface="Calibri"/>
                <a:ea typeface="Calibri"/>
                <a:cs typeface="Calibri"/>
                <a:sym typeface="Calibri"/>
              </a:defRPr>
            </a:lvl3pPr>
            <a:lvl4pPr indent="-330200" lvl="3" marL="1828800" rtl="0" algn="l">
              <a:lnSpc>
                <a:spcPct val="100000"/>
              </a:lnSpc>
              <a:spcBef>
                <a:spcPts val="500"/>
              </a:spcBef>
              <a:spcAft>
                <a:spcPts val="0"/>
              </a:spcAft>
              <a:buClr>
                <a:srgbClr val="3F3F3F"/>
              </a:buClr>
              <a:buSzPts val="1600"/>
              <a:buChar char="•"/>
              <a:defRPr sz="1600">
                <a:latin typeface="Calibri"/>
                <a:ea typeface="Calibri"/>
                <a:cs typeface="Calibri"/>
                <a:sym typeface="Calibri"/>
              </a:defRPr>
            </a:lvl4pPr>
            <a:lvl5pPr indent="-330200" lvl="4" marL="2286000" rtl="0" algn="l">
              <a:lnSpc>
                <a:spcPct val="100000"/>
              </a:lnSpc>
              <a:spcBef>
                <a:spcPts val="500"/>
              </a:spcBef>
              <a:spcAft>
                <a:spcPts val="0"/>
              </a:spcAft>
              <a:buClr>
                <a:srgbClr val="3F3F3F"/>
              </a:buClr>
              <a:buSzPts val="1600"/>
              <a:buChar char="o"/>
              <a:defRPr sz="1600">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55" name="Google Shape;1255;p4"/>
          <p:cNvSpPr txBox="1"/>
          <p:nvPr>
            <p:ph idx="2" type="body"/>
          </p:nvPr>
        </p:nvSpPr>
        <p:spPr>
          <a:xfrm>
            <a:off x="4572000" y="3200400"/>
            <a:ext cx="4572000" cy="1828800"/>
          </a:xfrm>
          <a:prstGeom prst="rect">
            <a:avLst/>
          </a:prstGeom>
          <a:solidFill>
            <a:srgbClr val="129038"/>
          </a:solidFill>
          <a:ln>
            <a:noFill/>
          </a:ln>
        </p:spPr>
        <p:txBody>
          <a:bodyPr anchorCtr="0" anchor="t" bIns="45700" lIns="182875" spcFirstLastPara="1" rIns="91425" wrap="square" tIns="137150">
            <a:normAutofit/>
          </a:bodyPr>
          <a:lstStyle>
            <a:lvl1pPr indent="-228600" lvl="0" marL="457200" rtl="0" algn="l">
              <a:lnSpc>
                <a:spcPct val="100000"/>
              </a:lnSpc>
              <a:spcBef>
                <a:spcPts val="1000"/>
              </a:spcBef>
              <a:spcAft>
                <a:spcPts val="0"/>
              </a:spcAft>
              <a:buClr>
                <a:schemeClr val="lt1"/>
              </a:buClr>
              <a:buSzPts val="2400"/>
              <a:buNone/>
              <a:defRPr sz="2400">
                <a:solidFill>
                  <a:schemeClr val="lt1"/>
                </a:solidFill>
                <a:latin typeface="Quattrocento Sans"/>
                <a:ea typeface="Quattrocento Sans"/>
                <a:cs typeface="Quattrocento Sans"/>
                <a:sym typeface="Quattrocento Sans"/>
              </a:defRPr>
            </a:lvl1pPr>
            <a:lvl2pPr indent="-330200" lvl="1" marL="914400" rtl="0" algn="l">
              <a:lnSpc>
                <a:spcPct val="100000"/>
              </a:lnSpc>
              <a:spcBef>
                <a:spcPts val="500"/>
              </a:spcBef>
              <a:spcAft>
                <a:spcPts val="0"/>
              </a:spcAft>
              <a:buClr>
                <a:schemeClr val="lt1"/>
              </a:buClr>
              <a:buSzPts val="1600"/>
              <a:buChar char="o"/>
              <a:defRPr sz="1600">
                <a:solidFill>
                  <a:schemeClr val="lt1"/>
                </a:solidFill>
                <a:latin typeface="Calibri"/>
                <a:ea typeface="Calibri"/>
                <a:cs typeface="Calibri"/>
                <a:sym typeface="Calibri"/>
              </a:defRPr>
            </a:lvl2pPr>
            <a:lvl3pPr indent="-330200" lvl="2" marL="1371600" rtl="0" algn="l">
              <a:lnSpc>
                <a:spcPct val="100000"/>
              </a:lnSpc>
              <a:spcBef>
                <a:spcPts val="500"/>
              </a:spcBef>
              <a:spcAft>
                <a:spcPts val="0"/>
              </a:spcAft>
              <a:buClr>
                <a:schemeClr val="lt1"/>
              </a:buClr>
              <a:buSzPts val="1600"/>
              <a:buChar char="▪"/>
              <a:defRPr sz="1600">
                <a:solidFill>
                  <a:schemeClr val="lt1"/>
                </a:solidFill>
                <a:latin typeface="Calibri"/>
                <a:ea typeface="Calibri"/>
                <a:cs typeface="Calibri"/>
                <a:sym typeface="Calibri"/>
              </a:defRPr>
            </a:lvl3pPr>
            <a:lvl4pPr indent="-330200" lvl="3" marL="1828800" rtl="0" algn="l">
              <a:lnSpc>
                <a:spcPct val="100000"/>
              </a:lnSpc>
              <a:spcBef>
                <a:spcPts val="500"/>
              </a:spcBef>
              <a:spcAft>
                <a:spcPts val="0"/>
              </a:spcAft>
              <a:buClr>
                <a:schemeClr val="lt1"/>
              </a:buClr>
              <a:buSzPts val="1600"/>
              <a:buChar char="•"/>
              <a:defRPr sz="1600">
                <a:solidFill>
                  <a:schemeClr val="lt1"/>
                </a:solidFill>
                <a:latin typeface="Calibri"/>
                <a:ea typeface="Calibri"/>
                <a:cs typeface="Calibri"/>
                <a:sym typeface="Calibri"/>
              </a:defRPr>
            </a:lvl4pPr>
            <a:lvl5pPr indent="-330200" lvl="4" marL="2286000" rtl="0" algn="l">
              <a:lnSpc>
                <a:spcPct val="100000"/>
              </a:lnSpc>
              <a:spcBef>
                <a:spcPts val="500"/>
              </a:spcBef>
              <a:spcAft>
                <a:spcPts val="0"/>
              </a:spcAft>
              <a:buClr>
                <a:schemeClr val="lt1"/>
              </a:buClr>
              <a:buSzPts val="1600"/>
              <a:buChar char="o"/>
              <a:defRPr sz="1600">
                <a:solidFill>
                  <a:schemeClr val="lt1"/>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act Page">
  <p:cSld name="7_Contact Page">
    <p:bg>
      <p:bgPr>
        <a:solidFill>
          <a:schemeClr val="lt1"/>
        </a:solidFill>
      </p:bgPr>
    </p:bg>
    <p:spTree>
      <p:nvGrpSpPr>
        <p:cNvPr id="1383" name="Shape 1383"/>
        <p:cNvGrpSpPr/>
        <p:nvPr/>
      </p:nvGrpSpPr>
      <p:grpSpPr>
        <a:xfrm>
          <a:off x="0" y="0"/>
          <a:ext cx="0" cy="0"/>
          <a:chOff x="0" y="0"/>
          <a:chExt cx="0" cy="0"/>
        </a:xfrm>
      </p:grpSpPr>
      <p:sp>
        <p:nvSpPr>
          <p:cNvPr id="1384" name="Google Shape;1384;p31"/>
          <p:cNvSpPr/>
          <p:nvPr>
            <p:ph idx="2" type="pic"/>
          </p:nvPr>
        </p:nvSpPr>
        <p:spPr>
          <a:xfrm>
            <a:off x="0" y="0"/>
            <a:ext cx="12192000" cy="6858000"/>
          </a:xfrm>
          <a:prstGeom prst="rect">
            <a:avLst/>
          </a:prstGeom>
          <a:solidFill>
            <a:schemeClr val="lt1"/>
          </a:solidFill>
          <a:ln>
            <a:noFill/>
          </a:ln>
        </p:spPr>
      </p:sp>
      <p:sp>
        <p:nvSpPr>
          <p:cNvPr id="1385" name="Google Shape;1385;p31"/>
          <p:cNvSpPr txBox="1"/>
          <p:nvPr>
            <p:ph idx="1" type="body"/>
          </p:nvPr>
        </p:nvSpPr>
        <p:spPr>
          <a:xfrm>
            <a:off x="6096000" y="1143000"/>
            <a:ext cx="6096000" cy="2286000"/>
          </a:xfrm>
          <a:prstGeom prst="rect">
            <a:avLst/>
          </a:prstGeom>
          <a:solidFill>
            <a:srgbClr val="0A5BBA">
              <a:alpha val="89800"/>
            </a:srgbClr>
          </a:solidFill>
          <a:ln>
            <a:noFill/>
          </a:ln>
        </p:spPr>
        <p:txBody>
          <a:bodyPr anchorCtr="0" anchor="t" bIns="45700" lIns="91425" spcFirstLastPara="1" rIns="91425" wrap="square" tIns="45700">
            <a:noAutofit/>
          </a:bodyPr>
          <a:lstStyle>
            <a:lvl1pPr indent="-330200" lvl="0" marL="457200" rtl="0" algn="l">
              <a:lnSpc>
                <a:spcPct val="110000"/>
              </a:lnSpc>
              <a:spcBef>
                <a:spcPts val="1000"/>
              </a:spcBef>
              <a:spcAft>
                <a:spcPts val="0"/>
              </a:spcAft>
              <a:buClr>
                <a:srgbClr val="FFFFFF"/>
              </a:buClr>
              <a:buSzPts val="1600"/>
              <a:buChar char="•"/>
              <a:defRPr sz="1600">
                <a:solidFill>
                  <a:srgbClr val="FFFFFF"/>
                </a:solidFill>
                <a:latin typeface="Calibri"/>
                <a:ea typeface="Calibri"/>
                <a:cs typeface="Calibri"/>
                <a:sym typeface="Calibri"/>
              </a:defRPr>
            </a:lvl1pPr>
            <a:lvl2pPr indent="-330200" lvl="1" marL="914400" rtl="0" algn="l">
              <a:lnSpc>
                <a:spcPct val="110000"/>
              </a:lnSpc>
              <a:spcBef>
                <a:spcPts val="500"/>
              </a:spcBef>
              <a:spcAft>
                <a:spcPts val="0"/>
              </a:spcAft>
              <a:buClr>
                <a:srgbClr val="FFFFFF"/>
              </a:buClr>
              <a:buSzPts val="1600"/>
              <a:buChar char="o"/>
              <a:defRPr sz="1600">
                <a:solidFill>
                  <a:srgbClr val="FFFFFF"/>
                </a:solidFill>
                <a:latin typeface="Calibri"/>
                <a:ea typeface="Calibri"/>
                <a:cs typeface="Calibri"/>
                <a:sym typeface="Calibri"/>
              </a:defRPr>
            </a:lvl2pPr>
            <a:lvl3pPr indent="-330200" lvl="2" marL="1371600" rtl="0" algn="l">
              <a:lnSpc>
                <a:spcPct val="110000"/>
              </a:lnSpc>
              <a:spcBef>
                <a:spcPts val="500"/>
              </a:spcBef>
              <a:spcAft>
                <a:spcPts val="0"/>
              </a:spcAft>
              <a:buClr>
                <a:srgbClr val="FFFFFF"/>
              </a:buClr>
              <a:buSzPts val="1600"/>
              <a:buChar char="▪"/>
              <a:defRPr sz="1600">
                <a:solidFill>
                  <a:srgbClr val="FFFFFF"/>
                </a:solidFill>
                <a:latin typeface="Calibri"/>
                <a:ea typeface="Calibri"/>
                <a:cs typeface="Calibri"/>
                <a:sym typeface="Calibri"/>
              </a:defRPr>
            </a:lvl3pPr>
            <a:lvl4pPr indent="-330200" lvl="3" marL="1828800" rtl="0" algn="l">
              <a:lnSpc>
                <a:spcPct val="110000"/>
              </a:lnSpc>
              <a:spcBef>
                <a:spcPts val="500"/>
              </a:spcBef>
              <a:spcAft>
                <a:spcPts val="0"/>
              </a:spcAft>
              <a:buClr>
                <a:srgbClr val="FFFFFF"/>
              </a:buClr>
              <a:buSzPts val="1600"/>
              <a:buChar char="•"/>
              <a:defRPr sz="1600">
                <a:solidFill>
                  <a:srgbClr val="FFFFFF"/>
                </a:solidFill>
                <a:latin typeface="Calibri"/>
                <a:ea typeface="Calibri"/>
                <a:cs typeface="Calibri"/>
                <a:sym typeface="Calibri"/>
              </a:defRPr>
            </a:lvl4pPr>
            <a:lvl5pPr indent="-330200" lvl="4" marL="2286000" rtl="0" algn="l">
              <a:lnSpc>
                <a:spcPct val="110000"/>
              </a:lnSpc>
              <a:spcBef>
                <a:spcPts val="500"/>
              </a:spcBef>
              <a:spcAft>
                <a:spcPts val="0"/>
              </a:spcAft>
              <a:buClr>
                <a:srgbClr val="FFFFFF"/>
              </a:buClr>
              <a:buSzPts val="1600"/>
              <a:buChar char="o"/>
              <a:defRPr sz="1600">
                <a:solidFill>
                  <a:srgbClr val="FFFFFF"/>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86" name="Google Shape;1386;p31"/>
          <p:cNvSpPr txBox="1"/>
          <p:nvPr/>
        </p:nvSpPr>
        <p:spPr>
          <a:xfrm>
            <a:off x="101601" y="6019800"/>
            <a:ext cx="11754600" cy="5355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800">
                <a:solidFill>
                  <a:schemeClr val="dk1"/>
                </a:solidFill>
                <a:latin typeface="Calibri"/>
                <a:ea typeface="Calibri"/>
                <a:cs typeface="Calibri"/>
                <a:sym typeface="Calibri"/>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800">
              <a:solidFill>
                <a:schemeClr val="dk1"/>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able of Contents dark or with image">
  <p:cSld name="1_Table of Contents dark or with image">
    <p:bg>
      <p:bgPr>
        <a:solidFill>
          <a:srgbClr val="FEFEFE"/>
        </a:solidFill>
      </p:bgPr>
    </p:bg>
    <p:spTree>
      <p:nvGrpSpPr>
        <p:cNvPr id="1387" name="Shape 1387"/>
        <p:cNvGrpSpPr/>
        <p:nvPr/>
      </p:nvGrpSpPr>
      <p:grpSpPr>
        <a:xfrm>
          <a:off x="0" y="0"/>
          <a:ext cx="0" cy="0"/>
          <a:chOff x="0" y="0"/>
          <a:chExt cx="0" cy="0"/>
        </a:xfrm>
      </p:grpSpPr>
      <p:sp>
        <p:nvSpPr>
          <p:cNvPr id="1388" name="Google Shape;1388;p32"/>
          <p:cNvSpPr txBox="1"/>
          <p:nvPr>
            <p:ph idx="1" type="body"/>
          </p:nvPr>
        </p:nvSpPr>
        <p:spPr>
          <a:xfrm>
            <a:off x="4572000" y="1143001"/>
            <a:ext cx="7620000" cy="4246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600"/>
              </a:spcBef>
              <a:spcAft>
                <a:spcPts val="0"/>
              </a:spcAft>
              <a:buClr>
                <a:schemeClr val="dk1"/>
              </a:buClr>
              <a:buSzPts val="1800"/>
              <a:buFont typeface="Quattrocento Sans"/>
              <a:buNone/>
              <a:defRPr sz="1800">
                <a:solidFill>
                  <a:schemeClr val="dk1"/>
                </a:solidFill>
                <a:latin typeface="Quattrocento Sans"/>
                <a:ea typeface="Quattrocento Sans"/>
                <a:cs typeface="Quattrocento Sans"/>
                <a:sym typeface="Quattrocento Sans"/>
              </a:defRPr>
            </a:lvl1pPr>
            <a:lvl2pPr indent="-228600" lvl="1" marL="9144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2pPr>
            <a:lvl3pPr indent="-228600" lvl="2" marL="13716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3pPr>
            <a:lvl4pPr indent="-228600" lvl="3" marL="18288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4pPr>
            <a:lvl5pPr indent="-228600" lvl="4" marL="2286000" rtl="0" algn="l">
              <a:lnSpc>
                <a:spcPct val="90000"/>
              </a:lnSpc>
              <a:spcBef>
                <a:spcPts val="600"/>
              </a:spcBef>
              <a:spcAft>
                <a:spcPts val="0"/>
              </a:spcAft>
              <a:buClr>
                <a:srgbClr val="3F3F3F"/>
              </a:buClr>
              <a:buSzPts val="3000"/>
              <a:buFont typeface="Quattrocento Sans"/>
              <a:buNone/>
              <a:defRPr sz="3000">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89" name="Google Shape;1389;p32"/>
          <p:cNvSpPr txBox="1"/>
          <p:nvPr>
            <p:ph idx="2" type="body"/>
          </p:nvPr>
        </p:nvSpPr>
        <p:spPr>
          <a:xfrm>
            <a:off x="0" y="1152525"/>
            <a:ext cx="3048000" cy="423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600"/>
              </a:spcBef>
              <a:spcAft>
                <a:spcPts val="0"/>
              </a:spcAft>
              <a:buClr>
                <a:srgbClr val="FFFFFF"/>
              </a:buClr>
              <a:buSzPts val="1600"/>
              <a:buFont typeface="Calibri"/>
              <a:buNone/>
              <a:defRPr sz="1600">
                <a:solidFill>
                  <a:srgbClr val="FFFFFF"/>
                </a:solidFill>
                <a:latin typeface="Calibri"/>
                <a:ea typeface="Calibri"/>
                <a:cs typeface="Calibri"/>
                <a:sym typeface="Calibri"/>
              </a:defRPr>
            </a:lvl1pPr>
            <a:lvl2pPr indent="-342900" lvl="1" marL="914400" rtl="0" algn="l">
              <a:lnSpc>
                <a:spcPct val="90000"/>
              </a:lnSpc>
              <a:spcBef>
                <a:spcPts val="500"/>
              </a:spcBef>
              <a:spcAft>
                <a:spcPts val="0"/>
              </a:spcAft>
              <a:buClr>
                <a:srgbClr val="3F3F3F"/>
              </a:buClr>
              <a:buSzPts val="1800"/>
              <a:buChar char="o"/>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390" name="Shape 1390"/>
        <p:cNvGrpSpPr/>
        <p:nvPr/>
      </p:nvGrpSpPr>
      <p:grpSpPr>
        <a:xfrm>
          <a:off x="0" y="0"/>
          <a:ext cx="0" cy="0"/>
          <a:chOff x="0" y="0"/>
          <a:chExt cx="0" cy="0"/>
        </a:xfrm>
      </p:grpSpPr>
      <p:sp>
        <p:nvSpPr>
          <p:cNvPr id="1391" name="Google Shape;1391;p33"/>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A5BBA"/>
              </a:buClr>
              <a:buSzPts val="5500"/>
              <a:buFont typeface="Quattrocento Sans"/>
              <a:buNone/>
              <a:defRPr sz="5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2" name="Google Shape;1392;p33"/>
          <p:cNvSpPr txBox="1"/>
          <p:nvPr>
            <p:ph idx="1" type="body"/>
          </p:nvPr>
        </p:nvSpPr>
        <p:spPr>
          <a:xfrm>
            <a:off x="519249" y="1447800"/>
            <a:ext cx="11151900" cy="946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0"/>
              </a:spcBef>
              <a:spcAft>
                <a:spcPts val="0"/>
              </a:spcAft>
              <a:buClr>
                <a:srgbClr val="595959"/>
              </a:buClr>
              <a:buSzPts val="3200"/>
              <a:buFont typeface="Arial"/>
              <a:buNone/>
              <a:defRPr sz="4000">
                <a:solidFill>
                  <a:srgbClr val="595959"/>
                </a:solidFill>
                <a:latin typeface="Quattrocento Sans"/>
                <a:ea typeface="Quattrocento Sans"/>
                <a:cs typeface="Quattrocento Sans"/>
                <a:sym typeface="Quattrocento Sans"/>
              </a:defRPr>
            </a:lvl1pPr>
            <a:lvl2pPr indent="-228600" lvl="1" marL="914400" rtl="0" algn="l">
              <a:lnSpc>
                <a:spcPct val="90000"/>
              </a:lnSpc>
              <a:spcBef>
                <a:spcPts val="900"/>
              </a:spcBef>
              <a:spcAft>
                <a:spcPts val="0"/>
              </a:spcAft>
              <a:buClr>
                <a:srgbClr val="595959"/>
              </a:buClr>
              <a:buSzPts val="1600"/>
              <a:buFont typeface="Arial"/>
              <a:buNone/>
              <a:defRPr sz="2000">
                <a:solidFill>
                  <a:srgbClr val="595959"/>
                </a:solidFill>
              </a:defRPr>
            </a:lvl2pPr>
            <a:lvl3pPr indent="-299719" lvl="2" marL="1371600" rtl="0" algn="l">
              <a:lnSpc>
                <a:spcPct val="90000"/>
              </a:lnSpc>
              <a:spcBef>
                <a:spcPts val="500"/>
              </a:spcBef>
              <a:spcAft>
                <a:spcPts val="0"/>
              </a:spcAft>
              <a:buClr>
                <a:srgbClr val="191919"/>
              </a:buClr>
              <a:buSzPts val="1120"/>
              <a:buFont typeface="Quattrocento Sans"/>
              <a:buChar char="•"/>
              <a:defRPr>
                <a:solidFill>
                  <a:srgbClr val="191919"/>
                </a:solidFill>
              </a:defRPr>
            </a:lvl3pPr>
            <a:lvl4pPr indent="-299719" lvl="3" marL="1828800" rtl="0" algn="l">
              <a:lnSpc>
                <a:spcPct val="90000"/>
              </a:lnSpc>
              <a:spcBef>
                <a:spcPts val="500"/>
              </a:spcBef>
              <a:spcAft>
                <a:spcPts val="0"/>
              </a:spcAft>
              <a:buClr>
                <a:srgbClr val="191919"/>
              </a:buClr>
              <a:buSzPts val="1120"/>
              <a:buFont typeface="Quattrocento Sans"/>
              <a:buChar char="•"/>
              <a:defRPr>
                <a:solidFill>
                  <a:srgbClr val="191919"/>
                </a:solidFill>
              </a:defRPr>
            </a:lvl4pPr>
            <a:lvl5pPr indent="-299720" lvl="4" marL="2286000" rtl="0" algn="l">
              <a:lnSpc>
                <a:spcPct val="90000"/>
              </a:lnSpc>
              <a:spcBef>
                <a:spcPts val="500"/>
              </a:spcBef>
              <a:spcAft>
                <a:spcPts val="0"/>
              </a:spcAft>
              <a:buClr>
                <a:srgbClr val="191919"/>
              </a:buClr>
              <a:buSzPts val="1120"/>
              <a:buFont typeface="Quattrocento Sans"/>
              <a:buChar char="•"/>
              <a:defRPr>
                <a:solidFill>
                  <a:srgbClr val="191919"/>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Divider">
  <p:cSld name="1_Section Divider">
    <p:bg>
      <p:bgPr>
        <a:blipFill>
          <a:blip r:embed="rId2">
            <a:alphaModFix/>
          </a:blip>
          <a:stretch>
            <a:fillRect/>
          </a:stretch>
        </a:blipFill>
      </p:bgPr>
    </p:bg>
    <p:spTree>
      <p:nvGrpSpPr>
        <p:cNvPr id="1393" name="Shape 1393"/>
        <p:cNvGrpSpPr/>
        <p:nvPr/>
      </p:nvGrpSpPr>
      <p:grpSpPr>
        <a:xfrm>
          <a:off x="0" y="0"/>
          <a:ext cx="0" cy="0"/>
          <a:chOff x="0" y="0"/>
          <a:chExt cx="0" cy="0"/>
        </a:xfrm>
      </p:grpSpPr>
      <p:sp>
        <p:nvSpPr>
          <p:cNvPr id="1394" name="Google Shape;1394;p34"/>
          <p:cNvSpPr txBox="1"/>
          <p:nvPr>
            <p:ph idx="1" type="body"/>
          </p:nvPr>
        </p:nvSpPr>
        <p:spPr>
          <a:xfrm>
            <a:off x="521344" y="1905002"/>
            <a:ext cx="10696200" cy="13785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8800"/>
              <a:buFont typeface="Arial"/>
              <a:buNone/>
              <a:defRPr b="0" i="0" sz="8800" u="none" cap="none" strike="noStrike">
                <a:solidFill>
                  <a:schemeClr val="lt1"/>
                </a:solidFill>
                <a:latin typeface="Quattrocento Sans"/>
                <a:ea typeface="Quattrocento Sans"/>
                <a:cs typeface="Quattrocento Sans"/>
                <a:sym typeface="Quattrocento Sans"/>
              </a:defRPr>
            </a:lvl1pPr>
            <a:lvl2pPr indent="-342900" lvl="1" marL="914400" rtl="0" algn="l">
              <a:lnSpc>
                <a:spcPct val="90000"/>
              </a:lnSpc>
              <a:spcBef>
                <a:spcPts val="500"/>
              </a:spcBef>
              <a:spcAft>
                <a:spcPts val="0"/>
              </a:spcAft>
              <a:buClr>
                <a:srgbClr val="3F3F3F"/>
              </a:buClr>
              <a:buSzPts val="1800"/>
              <a:buChar char="o"/>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mo, Video etc. &quot;special&quot; slides">
  <p:cSld name="1_Demo, Video etc. &quot;special&quot; slides">
    <p:bg>
      <p:bgPr>
        <a:solidFill>
          <a:schemeClr val="accent1">
            <a:alpha val="98820"/>
          </a:schemeClr>
        </a:solidFill>
      </p:bgPr>
    </p:bg>
    <p:spTree>
      <p:nvGrpSpPr>
        <p:cNvPr id="1395" name="Shape 1395"/>
        <p:cNvGrpSpPr/>
        <p:nvPr/>
      </p:nvGrpSpPr>
      <p:grpSpPr>
        <a:xfrm>
          <a:off x="0" y="0"/>
          <a:ext cx="0" cy="0"/>
          <a:chOff x="0" y="0"/>
          <a:chExt cx="0" cy="0"/>
        </a:xfrm>
      </p:grpSpPr>
      <p:sp>
        <p:nvSpPr>
          <p:cNvPr id="1396" name="Google Shape;1396;p35"/>
          <p:cNvSpPr txBox="1"/>
          <p:nvPr>
            <p:ph type="ctrTitle"/>
          </p:nvPr>
        </p:nvSpPr>
        <p:spPr>
          <a:xfrm>
            <a:off x="1889618" y="1447803"/>
            <a:ext cx="4206300" cy="1523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4800"/>
              <a:buFont typeface="Quattrocento Sans"/>
              <a:buNone/>
              <a:defRPr sz="4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7" name="Google Shape;1397;p35"/>
          <p:cNvSpPr txBox="1"/>
          <p:nvPr>
            <p:ph idx="1" type="subTitle"/>
          </p:nvPr>
        </p:nvSpPr>
        <p:spPr>
          <a:xfrm>
            <a:off x="1889618" y="5630475"/>
            <a:ext cx="4206300" cy="4617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0"/>
              </a:spcBef>
              <a:spcAft>
                <a:spcPts val="0"/>
              </a:spcAft>
              <a:buClr>
                <a:schemeClr val="lt1"/>
              </a:buClr>
              <a:buSzPts val="1920"/>
              <a:buFont typeface="Arial"/>
              <a:buNone/>
              <a:defRPr sz="2400">
                <a:solidFill>
                  <a:schemeClr val="lt1"/>
                </a:solidFill>
                <a:latin typeface="Calibri"/>
                <a:ea typeface="Calibri"/>
                <a:cs typeface="Calibri"/>
                <a:sym typeface="Calibri"/>
              </a:defRPr>
            </a:lvl1pPr>
            <a:lvl2pPr lvl="1" rtl="0" algn="ctr">
              <a:lnSpc>
                <a:spcPct val="90000"/>
              </a:lnSpc>
              <a:spcBef>
                <a:spcPts val="500"/>
              </a:spcBef>
              <a:spcAft>
                <a:spcPts val="0"/>
              </a:spcAft>
              <a:buClr>
                <a:srgbClr val="888888"/>
              </a:buClr>
              <a:buSzPts val="1600"/>
              <a:buNone/>
              <a:defRPr>
                <a:solidFill>
                  <a:srgbClr val="888888"/>
                </a:solidFill>
              </a:defRPr>
            </a:lvl2pPr>
            <a:lvl3pPr lvl="2" rtl="0" algn="ctr">
              <a:lnSpc>
                <a:spcPct val="90000"/>
              </a:lnSpc>
              <a:spcBef>
                <a:spcPts val="500"/>
              </a:spcBef>
              <a:spcAft>
                <a:spcPts val="0"/>
              </a:spcAft>
              <a:buClr>
                <a:srgbClr val="888888"/>
              </a:buClr>
              <a:buSzPts val="1400"/>
              <a:buNone/>
              <a:defRPr>
                <a:solidFill>
                  <a:srgbClr val="888888"/>
                </a:solidFill>
              </a:defRPr>
            </a:lvl3pPr>
            <a:lvl4pPr lvl="3" rtl="0" algn="ctr">
              <a:lnSpc>
                <a:spcPct val="90000"/>
              </a:lnSpc>
              <a:spcBef>
                <a:spcPts val="500"/>
              </a:spcBef>
              <a:spcAft>
                <a:spcPts val="0"/>
              </a:spcAft>
              <a:buClr>
                <a:srgbClr val="888888"/>
              </a:buClr>
              <a:buSzPts val="1400"/>
              <a:buNone/>
              <a:defRPr>
                <a:solidFill>
                  <a:srgbClr val="888888"/>
                </a:solidFill>
              </a:defRPr>
            </a:lvl4pPr>
            <a:lvl5pPr lvl="4" rtl="0" algn="ctr">
              <a:lnSpc>
                <a:spcPct val="90000"/>
              </a:lnSpc>
              <a:spcBef>
                <a:spcPts val="500"/>
              </a:spcBef>
              <a:spcAft>
                <a:spcPts val="0"/>
              </a:spcAft>
              <a:buClr>
                <a:srgbClr val="888888"/>
              </a:buClr>
              <a:buSzPts val="1400"/>
              <a:buNone/>
              <a:defRPr>
                <a:solidFill>
                  <a:srgbClr val="888888"/>
                </a:solidFill>
              </a:defRPr>
            </a:lvl5pPr>
            <a:lvl6pPr lvl="5" rtl="0" algn="ctr">
              <a:lnSpc>
                <a:spcPct val="90000"/>
              </a:lnSpc>
              <a:spcBef>
                <a:spcPts val="500"/>
              </a:spcBef>
              <a:spcAft>
                <a:spcPts val="0"/>
              </a:spcAft>
              <a:buClr>
                <a:srgbClr val="888888"/>
              </a:buClr>
              <a:buSzPts val="1800"/>
              <a:buNone/>
              <a:defRPr>
                <a:solidFill>
                  <a:srgbClr val="888888"/>
                </a:solidFill>
              </a:defRPr>
            </a:lvl6pPr>
            <a:lvl7pPr lvl="6" rtl="0" algn="ctr">
              <a:lnSpc>
                <a:spcPct val="90000"/>
              </a:lnSpc>
              <a:spcBef>
                <a:spcPts val="500"/>
              </a:spcBef>
              <a:spcAft>
                <a:spcPts val="0"/>
              </a:spcAft>
              <a:buClr>
                <a:srgbClr val="888888"/>
              </a:buClr>
              <a:buSzPts val="1800"/>
              <a:buNone/>
              <a:defRPr>
                <a:solidFill>
                  <a:srgbClr val="888888"/>
                </a:solidFill>
              </a:defRPr>
            </a:lvl7pPr>
            <a:lvl8pPr lvl="7" rtl="0" algn="ctr">
              <a:lnSpc>
                <a:spcPct val="90000"/>
              </a:lnSpc>
              <a:spcBef>
                <a:spcPts val="500"/>
              </a:spcBef>
              <a:spcAft>
                <a:spcPts val="0"/>
              </a:spcAft>
              <a:buClr>
                <a:srgbClr val="888888"/>
              </a:buClr>
              <a:buSzPts val="1800"/>
              <a:buNone/>
              <a:defRPr>
                <a:solidFill>
                  <a:srgbClr val="888888"/>
                </a:solidFill>
              </a:defRPr>
            </a:lvl8pPr>
            <a:lvl9pPr lvl="8" rtl="0" algn="ctr">
              <a:lnSpc>
                <a:spcPct val="90000"/>
              </a:lnSpc>
              <a:spcBef>
                <a:spcPts val="500"/>
              </a:spcBef>
              <a:spcAft>
                <a:spcPts val="0"/>
              </a:spcAft>
              <a:buClr>
                <a:srgbClr val="888888"/>
              </a:buClr>
              <a:buSzPts val="1800"/>
              <a:buNone/>
              <a:defRPr>
                <a:solidFill>
                  <a:srgbClr val="888888"/>
                </a:solidFill>
              </a:defRPr>
            </a:lvl9pPr>
          </a:lstStyle>
          <a:p/>
        </p:txBody>
      </p:sp>
      <p:sp>
        <p:nvSpPr>
          <p:cNvPr id="1398" name="Google Shape;1398;p35"/>
          <p:cNvSpPr txBox="1"/>
          <p:nvPr>
            <p:ph idx="2" type="body"/>
          </p:nvPr>
        </p:nvSpPr>
        <p:spPr>
          <a:xfrm>
            <a:off x="1889619" y="4160522"/>
            <a:ext cx="8874900" cy="1274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BBD6EE"/>
              </a:buClr>
              <a:buSzPts val="6700"/>
              <a:buFont typeface="Arial"/>
              <a:buNone/>
              <a:defRPr b="0" i="0" sz="6700" u="none" cap="none" strike="noStrike">
                <a:solidFill>
                  <a:srgbClr val="BBD6EE"/>
                </a:solidFill>
                <a:latin typeface="Quattrocento Sans"/>
                <a:ea typeface="Quattrocento Sans"/>
                <a:cs typeface="Quattrocento Sans"/>
                <a:sym typeface="Quattrocento Sans"/>
              </a:defRPr>
            </a:lvl1pPr>
            <a:lvl2pPr indent="-342900" lvl="1" marL="914400" rtl="0" algn="l">
              <a:lnSpc>
                <a:spcPct val="90000"/>
              </a:lnSpc>
              <a:spcBef>
                <a:spcPts val="500"/>
              </a:spcBef>
              <a:spcAft>
                <a:spcPts val="0"/>
              </a:spcAft>
              <a:buClr>
                <a:srgbClr val="3F3F3F"/>
              </a:buClr>
              <a:buSzPts val="1800"/>
              <a:buChar char="o"/>
              <a:defRPr/>
            </a:lvl2pPr>
            <a:lvl3pPr indent="-342900" lvl="2" marL="1371600" rtl="0" algn="l">
              <a:lnSpc>
                <a:spcPct val="90000"/>
              </a:lnSpc>
              <a:spcBef>
                <a:spcPts val="500"/>
              </a:spcBef>
              <a:spcAft>
                <a:spcPts val="0"/>
              </a:spcAft>
              <a:buClr>
                <a:srgbClr val="3F3F3F"/>
              </a:buClr>
              <a:buSzPts val="1800"/>
              <a:buChar char="▪"/>
              <a:defRPr/>
            </a:lvl3pPr>
            <a:lvl4pPr indent="-342900" lvl="3" marL="1828800" rtl="0" algn="l">
              <a:lnSpc>
                <a:spcPct val="90000"/>
              </a:lnSpc>
              <a:spcBef>
                <a:spcPts val="500"/>
              </a:spcBef>
              <a:spcAft>
                <a:spcPts val="0"/>
              </a:spcAft>
              <a:buClr>
                <a:srgbClr val="3F3F3F"/>
              </a:buClr>
              <a:buSzPts val="1800"/>
              <a:buChar char="•"/>
              <a:defRPr/>
            </a:lvl4pPr>
            <a:lvl5pPr indent="-342900" lvl="4" marL="2286000" rtl="0" algn="l">
              <a:lnSpc>
                <a:spcPct val="90000"/>
              </a:lnSpc>
              <a:spcBef>
                <a:spcPts val="500"/>
              </a:spcBef>
              <a:spcAft>
                <a:spcPts val="0"/>
              </a:spcAft>
              <a:buClr>
                <a:srgbClr val="3F3F3F"/>
              </a:buClr>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1399" name="Google Shape;1399;p35"/>
          <p:cNvGrpSpPr/>
          <p:nvPr/>
        </p:nvGrpSpPr>
        <p:grpSpPr>
          <a:xfrm>
            <a:off x="7715379" y="2136134"/>
            <a:ext cx="3500021" cy="2114081"/>
            <a:chOff x="1411369" y="3975421"/>
            <a:chExt cx="1714604" cy="1035908"/>
          </a:xfrm>
        </p:grpSpPr>
        <p:sp>
          <p:nvSpPr>
            <p:cNvPr id="1400" name="Google Shape;1400;p35"/>
            <p:cNvSpPr/>
            <p:nvPr/>
          </p:nvSpPr>
          <p:spPr>
            <a:xfrm>
              <a:off x="1900471" y="3975421"/>
              <a:ext cx="1225502" cy="656717"/>
            </a:xfrm>
            <a:custGeom>
              <a:rect b="b" l="l" r="r" t="t"/>
              <a:pathLst>
                <a:path extrusionOk="0" h="101" w="189">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1" name="Google Shape;1401;p35"/>
            <p:cNvSpPr/>
            <p:nvPr/>
          </p:nvSpPr>
          <p:spPr>
            <a:xfrm>
              <a:off x="1411369" y="4269433"/>
              <a:ext cx="1390368" cy="741896"/>
            </a:xfrm>
            <a:custGeom>
              <a:rect b="b" l="l" r="r" t="t"/>
              <a:pathLst>
                <a:path extrusionOk="0" h="114" w="2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02" name="Shape 1402"/>
        <p:cNvGrpSpPr/>
        <p:nvPr/>
      </p:nvGrpSpPr>
      <p:grpSpPr>
        <a:xfrm>
          <a:off x="0" y="0"/>
          <a:ext cx="0" cy="0"/>
          <a:chOff x="0" y="0"/>
          <a:chExt cx="0" cy="0"/>
        </a:xfrm>
      </p:grpSpPr>
      <p:sp>
        <p:nvSpPr>
          <p:cNvPr id="1403" name="Google Shape;1403;p36"/>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A5BBA"/>
              </a:buClr>
              <a:buSzPts val="5500"/>
              <a:buFont typeface="Quattrocento Sans"/>
              <a:buNone/>
              <a:defRPr sz="5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4" name="Google Shape;1404;p36"/>
          <p:cNvSpPr txBox="1"/>
          <p:nvPr>
            <p:ph idx="1" type="body"/>
          </p:nvPr>
        </p:nvSpPr>
        <p:spPr>
          <a:xfrm>
            <a:off x="519248" y="1447803"/>
            <a:ext cx="5487900" cy="443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0"/>
              </a:spcBef>
              <a:spcAft>
                <a:spcPts val="0"/>
              </a:spcAft>
              <a:buClr>
                <a:srgbClr val="3F3F3F"/>
              </a:buClr>
              <a:buSzPts val="3200"/>
              <a:buNone/>
              <a:defRPr b="0" sz="3200">
                <a:latin typeface="Quattrocento Sans"/>
                <a:ea typeface="Quattrocento Sans"/>
                <a:cs typeface="Quattrocento Sans"/>
                <a:sym typeface="Quattrocento Sans"/>
              </a:defRPr>
            </a:lvl1pPr>
            <a:lvl2pPr indent="-228600" lvl="1" marL="914400" rtl="0" algn="l">
              <a:lnSpc>
                <a:spcPct val="90000"/>
              </a:lnSpc>
              <a:spcBef>
                <a:spcPts val="500"/>
              </a:spcBef>
              <a:spcAft>
                <a:spcPts val="0"/>
              </a:spcAft>
              <a:buClr>
                <a:srgbClr val="3F3F3F"/>
              </a:buClr>
              <a:buSzPts val="2000"/>
              <a:buNone/>
              <a:defRPr b="1" sz="2000"/>
            </a:lvl2pPr>
            <a:lvl3pPr indent="-228600" lvl="2" marL="1371600" rtl="0" algn="l">
              <a:lnSpc>
                <a:spcPct val="90000"/>
              </a:lnSpc>
              <a:spcBef>
                <a:spcPts val="500"/>
              </a:spcBef>
              <a:spcAft>
                <a:spcPts val="0"/>
              </a:spcAft>
              <a:buClr>
                <a:srgbClr val="3F3F3F"/>
              </a:buClr>
              <a:buSzPts val="1900"/>
              <a:buNone/>
              <a:defRPr b="1" sz="1900"/>
            </a:lvl3pPr>
            <a:lvl4pPr indent="-228600" lvl="3" marL="1828800" rtl="0" algn="l">
              <a:lnSpc>
                <a:spcPct val="90000"/>
              </a:lnSpc>
              <a:spcBef>
                <a:spcPts val="500"/>
              </a:spcBef>
              <a:spcAft>
                <a:spcPts val="0"/>
              </a:spcAft>
              <a:buClr>
                <a:srgbClr val="3F3F3F"/>
              </a:buClr>
              <a:buSzPts val="1600"/>
              <a:buNone/>
              <a:defRPr b="1" sz="1600"/>
            </a:lvl4pPr>
            <a:lvl5pPr indent="-228600" lvl="4" marL="2286000" rtl="0" algn="l">
              <a:lnSpc>
                <a:spcPct val="90000"/>
              </a:lnSpc>
              <a:spcBef>
                <a:spcPts val="500"/>
              </a:spcBef>
              <a:spcAft>
                <a:spcPts val="0"/>
              </a:spcAft>
              <a:buClr>
                <a:srgbClr val="3F3F3F"/>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405" name="Google Shape;1405;p36"/>
          <p:cNvSpPr txBox="1"/>
          <p:nvPr>
            <p:ph idx="2" type="body"/>
          </p:nvPr>
        </p:nvSpPr>
        <p:spPr>
          <a:xfrm>
            <a:off x="508002" y="2266798"/>
            <a:ext cx="5486400" cy="1945200"/>
          </a:xfrm>
          <a:prstGeom prst="rect">
            <a:avLst/>
          </a:prstGeom>
          <a:noFill/>
          <a:ln>
            <a:noFill/>
          </a:ln>
        </p:spPr>
        <p:txBody>
          <a:bodyPr anchorCtr="0" anchor="t" bIns="45700" lIns="91425" spcFirstLastPara="1" rIns="91425" wrap="square" tIns="45700">
            <a:normAutofit/>
          </a:bodyPr>
          <a:lstStyle>
            <a:lvl1pPr indent="-370840" lvl="0" marL="457200" rtl="0" algn="l">
              <a:lnSpc>
                <a:spcPct val="90000"/>
              </a:lnSpc>
              <a:spcBef>
                <a:spcPts val="1000"/>
              </a:spcBef>
              <a:spcAft>
                <a:spcPts val="0"/>
              </a:spcAft>
              <a:buClr>
                <a:srgbClr val="3F3F3F"/>
              </a:buClr>
              <a:buSzPts val="2240"/>
              <a:buFont typeface="Arial"/>
              <a:buChar char="•"/>
              <a:defRPr sz="2800"/>
            </a:lvl1pPr>
            <a:lvl2pPr indent="-370840" lvl="1" marL="914400" rtl="0" algn="l">
              <a:lnSpc>
                <a:spcPct val="90000"/>
              </a:lnSpc>
              <a:spcBef>
                <a:spcPts val="500"/>
              </a:spcBef>
              <a:spcAft>
                <a:spcPts val="0"/>
              </a:spcAft>
              <a:buClr>
                <a:srgbClr val="3F3F3F"/>
              </a:buClr>
              <a:buSzPts val="2240"/>
              <a:buFont typeface="Arial"/>
              <a:buChar char="•"/>
              <a:defRPr sz="2800"/>
            </a:lvl2pPr>
            <a:lvl3pPr indent="-350519" lvl="2" marL="1371600" rtl="0" algn="l">
              <a:lnSpc>
                <a:spcPct val="90000"/>
              </a:lnSpc>
              <a:spcBef>
                <a:spcPts val="500"/>
              </a:spcBef>
              <a:spcAft>
                <a:spcPts val="0"/>
              </a:spcAft>
              <a:buClr>
                <a:srgbClr val="3F3F3F"/>
              </a:buClr>
              <a:buSzPts val="1920"/>
              <a:buFont typeface="Arial"/>
              <a:buChar char="•"/>
              <a:defRPr sz="2400"/>
            </a:lvl3pPr>
            <a:lvl4pPr indent="-330200" lvl="3" marL="1828800" rtl="0" algn="l">
              <a:lnSpc>
                <a:spcPct val="90000"/>
              </a:lnSpc>
              <a:spcBef>
                <a:spcPts val="500"/>
              </a:spcBef>
              <a:spcAft>
                <a:spcPts val="0"/>
              </a:spcAft>
              <a:buClr>
                <a:srgbClr val="3F3F3F"/>
              </a:buClr>
              <a:buSzPts val="1600"/>
              <a:buFont typeface="Arial"/>
              <a:buChar char="•"/>
              <a:defRPr sz="2000"/>
            </a:lvl4pPr>
            <a:lvl5pPr indent="-330200" lvl="4" marL="2286000" rtl="0" algn="l">
              <a:lnSpc>
                <a:spcPct val="90000"/>
              </a:lnSpc>
              <a:spcBef>
                <a:spcPts val="500"/>
              </a:spcBef>
              <a:spcAft>
                <a:spcPts val="0"/>
              </a:spcAft>
              <a:buClr>
                <a:srgbClr val="3F3F3F"/>
              </a:buClr>
              <a:buSzPts val="1600"/>
              <a:buFont typeface="Arial"/>
              <a:buChar char="•"/>
              <a:defRPr sz="2000"/>
            </a:lvl5pPr>
            <a:lvl6pPr indent="-330200" lvl="5" marL="2743200" rtl="0" algn="l">
              <a:lnSpc>
                <a:spcPct val="90000"/>
              </a:lnSpc>
              <a:spcBef>
                <a:spcPts val="500"/>
              </a:spcBef>
              <a:spcAft>
                <a:spcPts val="0"/>
              </a:spcAft>
              <a:buClr>
                <a:schemeClr val="dk1"/>
              </a:buClr>
              <a:buSzPts val="1600"/>
              <a:buChar char="•"/>
              <a:defRPr sz="1600"/>
            </a:lvl6pPr>
            <a:lvl7pPr indent="-330200" lvl="6" marL="3200400" rtl="0" algn="l">
              <a:lnSpc>
                <a:spcPct val="90000"/>
              </a:lnSpc>
              <a:spcBef>
                <a:spcPts val="500"/>
              </a:spcBef>
              <a:spcAft>
                <a:spcPts val="0"/>
              </a:spcAft>
              <a:buClr>
                <a:schemeClr val="dk1"/>
              </a:buClr>
              <a:buSzPts val="1600"/>
              <a:buChar char="•"/>
              <a:defRPr sz="1600"/>
            </a:lvl7pPr>
            <a:lvl8pPr indent="-330200" lvl="7" marL="3657600" rtl="0" algn="l">
              <a:lnSpc>
                <a:spcPct val="90000"/>
              </a:lnSpc>
              <a:spcBef>
                <a:spcPts val="500"/>
              </a:spcBef>
              <a:spcAft>
                <a:spcPts val="0"/>
              </a:spcAft>
              <a:buClr>
                <a:schemeClr val="dk1"/>
              </a:buClr>
              <a:buSzPts val="1600"/>
              <a:buChar char="•"/>
              <a:defRPr sz="1600"/>
            </a:lvl8pPr>
            <a:lvl9pPr indent="-330200" lvl="8" marL="4114800" rtl="0" algn="l">
              <a:lnSpc>
                <a:spcPct val="90000"/>
              </a:lnSpc>
              <a:spcBef>
                <a:spcPts val="500"/>
              </a:spcBef>
              <a:spcAft>
                <a:spcPts val="0"/>
              </a:spcAft>
              <a:buClr>
                <a:schemeClr val="dk1"/>
              </a:buClr>
              <a:buSzPts val="1600"/>
              <a:buChar char="•"/>
              <a:defRPr sz="1600"/>
            </a:lvl9pPr>
          </a:lstStyle>
          <a:p/>
        </p:txBody>
      </p:sp>
      <p:sp>
        <p:nvSpPr>
          <p:cNvPr id="1406" name="Google Shape;1406;p36"/>
          <p:cNvSpPr txBox="1"/>
          <p:nvPr>
            <p:ph idx="3" type="body"/>
          </p:nvPr>
        </p:nvSpPr>
        <p:spPr>
          <a:xfrm>
            <a:off x="6183335" y="1447803"/>
            <a:ext cx="5487900" cy="443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0"/>
              </a:spcBef>
              <a:spcAft>
                <a:spcPts val="0"/>
              </a:spcAft>
              <a:buClr>
                <a:srgbClr val="3F3F3F"/>
              </a:buClr>
              <a:buSzPts val="3200"/>
              <a:buNone/>
              <a:defRPr b="0" sz="3200">
                <a:latin typeface="Quattrocento Sans"/>
                <a:ea typeface="Quattrocento Sans"/>
                <a:cs typeface="Quattrocento Sans"/>
                <a:sym typeface="Quattrocento Sans"/>
              </a:defRPr>
            </a:lvl1pPr>
            <a:lvl2pPr indent="-228600" lvl="1" marL="914400" rtl="0" algn="l">
              <a:lnSpc>
                <a:spcPct val="90000"/>
              </a:lnSpc>
              <a:spcBef>
                <a:spcPts val="500"/>
              </a:spcBef>
              <a:spcAft>
                <a:spcPts val="0"/>
              </a:spcAft>
              <a:buClr>
                <a:srgbClr val="3F3F3F"/>
              </a:buClr>
              <a:buSzPts val="2000"/>
              <a:buNone/>
              <a:defRPr b="1" sz="2000"/>
            </a:lvl2pPr>
            <a:lvl3pPr indent="-228600" lvl="2" marL="1371600" rtl="0" algn="l">
              <a:lnSpc>
                <a:spcPct val="90000"/>
              </a:lnSpc>
              <a:spcBef>
                <a:spcPts val="500"/>
              </a:spcBef>
              <a:spcAft>
                <a:spcPts val="0"/>
              </a:spcAft>
              <a:buClr>
                <a:srgbClr val="3F3F3F"/>
              </a:buClr>
              <a:buSzPts val="1900"/>
              <a:buNone/>
              <a:defRPr b="1" sz="1900"/>
            </a:lvl3pPr>
            <a:lvl4pPr indent="-228600" lvl="3" marL="1828800" rtl="0" algn="l">
              <a:lnSpc>
                <a:spcPct val="90000"/>
              </a:lnSpc>
              <a:spcBef>
                <a:spcPts val="500"/>
              </a:spcBef>
              <a:spcAft>
                <a:spcPts val="0"/>
              </a:spcAft>
              <a:buClr>
                <a:srgbClr val="3F3F3F"/>
              </a:buClr>
              <a:buSzPts val="1600"/>
              <a:buNone/>
              <a:defRPr b="1" sz="1600"/>
            </a:lvl4pPr>
            <a:lvl5pPr indent="-228600" lvl="4" marL="2286000" rtl="0" algn="l">
              <a:lnSpc>
                <a:spcPct val="90000"/>
              </a:lnSpc>
              <a:spcBef>
                <a:spcPts val="500"/>
              </a:spcBef>
              <a:spcAft>
                <a:spcPts val="0"/>
              </a:spcAft>
              <a:buClr>
                <a:srgbClr val="3F3F3F"/>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407" name="Google Shape;1407;p36"/>
          <p:cNvSpPr txBox="1"/>
          <p:nvPr>
            <p:ph idx="4" type="body"/>
          </p:nvPr>
        </p:nvSpPr>
        <p:spPr>
          <a:xfrm>
            <a:off x="6183335" y="2266798"/>
            <a:ext cx="5487900" cy="1945200"/>
          </a:xfrm>
          <a:prstGeom prst="rect">
            <a:avLst/>
          </a:prstGeom>
          <a:noFill/>
          <a:ln>
            <a:noFill/>
          </a:ln>
        </p:spPr>
        <p:txBody>
          <a:bodyPr anchorCtr="0" anchor="t" bIns="45700" lIns="91425" spcFirstLastPara="1" rIns="91425" wrap="square" tIns="45700">
            <a:normAutofit/>
          </a:bodyPr>
          <a:lstStyle>
            <a:lvl1pPr indent="-370840" lvl="0" marL="457200" rtl="0" algn="l">
              <a:lnSpc>
                <a:spcPct val="90000"/>
              </a:lnSpc>
              <a:spcBef>
                <a:spcPts val="1000"/>
              </a:spcBef>
              <a:spcAft>
                <a:spcPts val="0"/>
              </a:spcAft>
              <a:buClr>
                <a:srgbClr val="595959"/>
              </a:buClr>
              <a:buSzPts val="2240"/>
              <a:buFont typeface="Arial"/>
              <a:buChar char="•"/>
              <a:defRPr sz="2800">
                <a:solidFill>
                  <a:srgbClr val="595959"/>
                </a:solidFill>
                <a:latin typeface="Calibri"/>
                <a:ea typeface="Calibri"/>
                <a:cs typeface="Calibri"/>
                <a:sym typeface="Calibri"/>
              </a:defRPr>
            </a:lvl1pPr>
            <a:lvl2pPr indent="-370840" lvl="1" marL="914400" rtl="0" algn="l">
              <a:lnSpc>
                <a:spcPct val="90000"/>
              </a:lnSpc>
              <a:spcBef>
                <a:spcPts val="500"/>
              </a:spcBef>
              <a:spcAft>
                <a:spcPts val="0"/>
              </a:spcAft>
              <a:buClr>
                <a:srgbClr val="595959"/>
              </a:buClr>
              <a:buSzPts val="2240"/>
              <a:buFont typeface="Arial"/>
              <a:buChar char="•"/>
              <a:defRPr sz="2800">
                <a:solidFill>
                  <a:srgbClr val="595959"/>
                </a:solidFill>
                <a:latin typeface="Calibri"/>
                <a:ea typeface="Calibri"/>
                <a:cs typeface="Calibri"/>
                <a:sym typeface="Calibri"/>
              </a:defRPr>
            </a:lvl2pPr>
            <a:lvl3pPr indent="-350519" lvl="2" marL="1371600" rtl="0" algn="l">
              <a:lnSpc>
                <a:spcPct val="90000"/>
              </a:lnSpc>
              <a:spcBef>
                <a:spcPts val="500"/>
              </a:spcBef>
              <a:spcAft>
                <a:spcPts val="0"/>
              </a:spcAft>
              <a:buClr>
                <a:srgbClr val="595959"/>
              </a:buClr>
              <a:buSzPts val="1920"/>
              <a:buFont typeface="Arial"/>
              <a:buChar char="•"/>
              <a:defRPr sz="2400">
                <a:solidFill>
                  <a:srgbClr val="595959"/>
                </a:solidFill>
                <a:latin typeface="Calibri"/>
                <a:ea typeface="Calibri"/>
                <a:cs typeface="Calibri"/>
                <a:sym typeface="Calibri"/>
              </a:defRPr>
            </a:lvl3pPr>
            <a:lvl4pPr indent="-330200" lvl="3" marL="1828800" rtl="0" algn="l">
              <a:lnSpc>
                <a:spcPct val="90000"/>
              </a:lnSpc>
              <a:spcBef>
                <a:spcPts val="500"/>
              </a:spcBef>
              <a:spcAft>
                <a:spcPts val="0"/>
              </a:spcAft>
              <a:buClr>
                <a:srgbClr val="595959"/>
              </a:buClr>
              <a:buSzPts val="1600"/>
              <a:buFont typeface="Arial"/>
              <a:buChar char="•"/>
              <a:defRPr sz="2000">
                <a:solidFill>
                  <a:srgbClr val="595959"/>
                </a:solidFill>
                <a:latin typeface="Calibri"/>
                <a:ea typeface="Calibri"/>
                <a:cs typeface="Calibri"/>
                <a:sym typeface="Calibri"/>
              </a:defRPr>
            </a:lvl4pPr>
            <a:lvl5pPr indent="-330200" lvl="4" marL="2286000" rtl="0" algn="l">
              <a:lnSpc>
                <a:spcPct val="90000"/>
              </a:lnSpc>
              <a:spcBef>
                <a:spcPts val="500"/>
              </a:spcBef>
              <a:spcAft>
                <a:spcPts val="0"/>
              </a:spcAft>
              <a:buClr>
                <a:srgbClr val="595959"/>
              </a:buClr>
              <a:buSzPts val="1600"/>
              <a:buFont typeface="Arial"/>
              <a:buChar char="•"/>
              <a:defRPr sz="2000">
                <a:solidFill>
                  <a:srgbClr val="595959"/>
                </a:solidFill>
                <a:latin typeface="Calibri"/>
                <a:ea typeface="Calibri"/>
                <a:cs typeface="Calibri"/>
                <a:sym typeface="Calibri"/>
              </a:defRPr>
            </a:lvl5pPr>
            <a:lvl6pPr indent="-330200" lvl="5" marL="2743200" rtl="0" algn="l">
              <a:lnSpc>
                <a:spcPct val="90000"/>
              </a:lnSpc>
              <a:spcBef>
                <a:spcPts val="500"/>
              </a:spcBef>
              <a:spcAft>
                <a:spcPts val="0"/>
              </a:spcAft>
              <a:buClr>
                <a:schemeClr val="dk1"/>
              </a:buClr>
              <a:buSzPts val="1600"/>
              <a:buChar char="•"/>
              <a:defRPr sz="1600"/>
            </a:lvl6pPr>
            <a:lvl7pPr indent="-330200" lvl="6" marL="3200400" rtl="0" algn="l">
              <a:lnSpc>
                <a:spcPct val="90000"/>
              </a:lnSpc>
              <a:spcBef>
                <a:spcPts val="500"/>
              </a:spcBef>
              <a:spcAft>
                <a:spcPts val="0"/>
              </a:spcAft>
              <a:buClr>
                <a:schemeClr val="dk1"/>
              </a:buClr>
              <a:buSzPts val="1600"/>
              <a:buChar char="•"/>
              <a:defRPr sz="1600"/>
            </a:lvl7pPr>
            <a:lvl8pPr indent="-330200" lvl="7" marL="3657600" rtl="0" algn="l">
              <a:lnSpc>
                <a:spcPct val="90000"/>
              </a:lnSpc>
              <a:spcBef>
                <a:spcPts val="500"/>
              </a:spcBef>
              <a:spcAft>
                <a:spcPts val="0"/>
              </a:spcAft>
              <a:buClr>
                <a:schemeClr val="dk1"/>
              </a:buClr>
              <a:buSzPts val="1600"/>
              <a:buChar char="•"/>
              <a:defRPr sz="1600"/>
            </a:lvl8pPr>
            <a:lvl9pPr indent="-330200" lvl="8" marL="4114800" rtl="0" algn="l">
              <a:lnSpc>
                <a:spcPct val="90000"/>
              </a:lnSpc>
              <a:spcBef>
                <a:spcPts val="500"/>
              </a:spcBef>
              <a:spcAft>
                <a:spcPts val="0"/>
              </a:spcAft>
              <a:buClr>
                <a:schemeClr val="dk1"/>
              </a:buClr>
              <a:buSzPts val="1600"/>
              <a:buChar char="•"/>
              <a:defRPr sz="1600"/>
            </a:lvl9pPr>
          </a:lstStyle>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08" name="Shape 1408"/>
        <p:cNvGrpSpPr/>
        <p:nvPr/>
      </p:nvGrpSpPr>
      <p:grpSpPr>
        <a:xfrm>
          <a:off x="0" y="0"/>
          <a:ext cx="0" cy="0"/>
          <a:chOff x="0" y="0"/>
          <a:chExt cx="0" cy="0"/>
        </a:xfrm>
      </p:grpSpPr>
      <p:sp>
        <p:nvSpPr>
          <p:cNvPr id="1409" name="Google Shape;1409;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A5BBA"/>
              </a:buClr>
              <a:buSzPts val="3600"/>
              <a:buFont typeface="Quattrocento San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10" name="Google Shape;1410;p37"/>
          <p:cNvSpPr txBox="1"/>
          <p:nvPr>
            <p:ph idx="1" type="body"/>
          </p:nvPr>
        </p:nvSpPr>
        <p:spPr>
          <a:xfrm>
            <a:off x="519249" y="1447802"/>
            <a:ext cx="11151900" cy="2000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rgbClr val="3F3F3F"/>
              </a:buClr>
              <a:buSzPts val="1800"/>
              <a:buChar char="•"/>
              <a:defRPr/>
            </a:lvl1pPr>
            <a:lvl2pPr indent="-330200" lvl="1" marL="914400" rtl="0" algn="l">
              <a:lnSpc>
                <a:spcPct val="90000"/>
              </a:lnSpc>
              <a:spcBef>
                <a:spcPts val="500"/>
              </a:spcBef>
              <a:spcAft>
                <a:spcPts val="0"/>
              </a:spcAft>
              <a:buClr>
                <a:srgbClr val="3F3F3F"/>
              </a:buClr>
              <a:buSzPts val="1600"/>
              <a:buChar char="o"/>
              <a:defRPr/>
            </a:lvl2pPr>
            <a:lvl3pPr indent="-317500" lvl="2" marL="1371600" rtl="0" algn="l">
              <a:lnSpc>
                <a:spcPct val="90000"/>
              </a:lnSpc>
              <a:spcBef>
                <a:spcPts val="500"/>
              </a:spcBef>
              <a:spcAft>
                <a:spcPts val="0"/>
              </a:spcAft>
              <a:buClr>
                <a:srgbClr val="3F3F3F"/>
              </a:buClr>
              <a:buSzPts val="1400"/>
              <a:buChar char="▪"/>
              <a:defRPr/>
            </a:lvl3pPr>
            <a:lvl4pPr indent="-317500" lvl="3" marL="1828800" rtl="0" algn="l">
              <a:lnSpc>
                <a:spcPct val="90000"/>
              </a:lnSpc>
              <a:spcBef>
                <a:spcPts val="500"/>
              </a:spcBef>
              <a:spcAft>
                <a:spcPts val="0"/>
              </a:spcAft>
              <a:buClr>
                <a:srgbClr val="3F3F3F"/>
              </a:buClr>
              <a:buSzPts val="1400"/>
              <a:buChar char="•"/>
              <a:defRPr/>
            </a:lvl4pPr>
            <a:lvl5pPr indent="-317500" lvl="4" marL="2286000" rtl="0" algn="l">
              <a:lnSpc>
                <a:spcPct val="90000"/>
              </a:lnSpc>
              <a:spcBef>
                <a:spcPts val="500"/>
              </a:spcBef>
              <a:spcAft>
                <a:spcPts val="0"/>
              </a:spcAft>
              <a:buClr>
                <a:srgbClr val="3F3F3F"/>
              </a:buClr>
              <a:buSzPts val="14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light right aligned">
  <p:cSld name="2_Title Slide light right aligned">
    <p:bg>
      <p:bgPr>
        <a:solidFill>
          <a:schemeClr val="lt1"/>
        </a:solidFill>
      </p:bgPr>
    </p:bg>
    <p:spTree>
      <p:nvGrpSpPr>
        <p:cNvPr id="1256" name="Shape 1256"/>
        <p:cNvGrpSpPr/>
        <p:nvPr/>
      </p:nvGrpSpPr>
      <p:grpSpPr>
        <a:xfrm>
          <a:off x="0" y="0"/>
          <a:ext cx="0" cy="0"/>
          <a:chOff x="0" y="0"/>
          <a:chExt cx="0" cy="0"/>
        </a:xfrm>
      </p:grpSpPr>
      <p:sp>
        <p:nvSpPr>
          <p:cNvPr id="1257" name="Google Shape;1257;p5"/>
          <p:cNvSpPr/>
          <p:nvPr>
            <p:ph idx="2" type="pic"/>
          </p:nvPr>
        </p:nvSpPr>
        <p:spPr>
          <a:xfrm>
            <a:off x="0" y="0"/>
            <a:ext cx="12192000" cy="6858000"/>
          </a:xfrm>
          <a:prstGeom prst="rect">
            <a:avLst/>
          </a:prstGeom>
          <a:noFill/>
          <a:ln>
            <a:noFill/>
          </a:ln>
        </p:spPr>
      </p:sp>
      <p:sp>
        <p:nvSpPr>
          <p:cNvPr id="1258" name="Google Shape;1258;p5"/>
          <p:cNvSpPr txBox="1"/>
          <p:nvPr/>
        </p:nvSpPr>
        <p:spPr>
          <a:xfrm>
            <a:off x="0" y="1143000"/>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9" name="Google Shape;1259;p5"/>
          <p:cNvSpPr txBox="1"/>
          <p:nvPr>
            <p:ph idx="1" type="body"/>
          </p:nvPr>
        </p:nvSpPr>
        <p:spPr>
          <a:xfrm>
            <a:off x="0" y="1143000"/>
            <a:ext cx="6096000" cy="2286000"/>
          </a:xfrm>
          <a:prstGeom prst="rect">
            <a:avLst/>
          </a:prstGeom>
          <a:solidFill>
            <a:srgbClr val="0A5BBA">
              <a:alpha val="89800"/>
            </a:srgbClr>
          </a:solidFill>
          <a:ln>
            <a:noFill/>
          </a:ln>
        </p:spPr>
        <p:txBody>
          <a:bodyPr anchorCtr="0" anchor="t" bIns="45700" lIns="182875" spcFirstLastPara="1" rIns="91425" wrap="square" tIns="137150">
            <a:noAutofit/>
          </a:bodyPr>
          <a:lstStyle>
            <a:lvl1pPr indent="-228600" lvl="0" marL="457200" rtl="0" algn="l">
              <a:lnSpc>
                <a:spcPct val="100000"/>
              </a:lnSpc>
              <a:spcBef>
                <a:spcPts val="1000"/>
              </a:spcBef>
              <a:spcAft>
                <a:spcPts val="0"/>
              </a:spcAft>
              <a:buClr>
                <a:schemeClr val="lt1"/>
              </a:buClr>
              <a:buSzPts val="3200"/>
              <a:buNone/>
              <a:defRPr sz="3200">
                <a:solidFill>
                  <a:schemeClr val="lt1"/>
                </a:solidFill>
                <a:latin typeface="Quattrocento Sans"/>
                <a:ea typeface="Quattrocento Sans"/>
                <a:cs typeface="Quattrocento Sans"/>
                <a:sym typeface="Quattrocento Sans"/>
              </a:defRPr>
            </a:lvl1pPr>
            <a:lvl2pPr indent="-419100" lvl="1" marL="9144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2pPr>
            <a:lvl3pPr indent="-419100" lvl="2" marL="1371600" rtl="0" algn="l">
              <a:lnSpc>
                <a:spcPct val="90000"/>
              </a:lnSpc>
              <a:spcBef>
                <a:spcPts val="500"/>
              </a:spcBef>
              <a:spcAft>
                <a:spcPts val="0"/>
              </a:spcAft>
              <a:buClr>
                <a:srgbClr val="3F3F3F"/>
              </a:buClr>
              <a:buSzPts val="3000"/>
              <a:buChar char="▪"/>
              <a:defRPr sz="3000">
                <a:latin typeface="Calibri"/>
                <a:ea typeface="Calibri"/>
                <a:cs typeface="Calibri"/>
                <a:sym typeface="Calibri"/>
              </a:defRPr>
            </a:lvl3pPr>
            <a:lvl4pPr indent="-419100" lvl="3" marL="1828800" rtl="0" algn="l">
              <a:lnSpc>
                <a:spcPct val="90000"/>
              </a:lnSpc>
              <a:spcBef>
                <a:spcPts val="500"/>
              </a:spcBef>
              <a:spcAft>
                <a:spcPts val="0"/>
              </a:spcAft>
              <a:buClr>
                <a:srgbClr val="3F3F3F"/>
              </a:buClr>
              <a:buSzPts val="3000"/>
              <a:buChar char="•"/>
              <a:defRPr sz="3000">
                <a:latin typeface="Calibri"/>
                <a:ea typeface="Calibri"/>
                <a:cs typeface="Calibri"/>
                <a:sym typeface="Calibri"/>
              </a:defRPr>
            </a:lvl4pPr>
            <a:lvl5pPr indent="-419100" lvl="4" marL="2286000" rtl="0" algn="l">
              <a:lnSpc>
                <a:spcPct val="90000"/>
              </a:lnSpc>
              <a:spcBef>
                <a:spcPts val="500"/>
              </a:spcBef>
              <a:spcAft>
                <a:spcPts val="0"/>
              </a:spcAft>
              <a:buClr>
                <a:srgbClr val="3F3F3F"/>
              </a:buClr>
              <a:buSzPts val="3000"/>
              <a:buChar char="o"/>
              <a:defRPr sz="3000">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0" name="Shape 1260"/>
        <p:cNvGrpSpPr/>
        <p:nvPr/>
      </p:nvGrpSpPr>
      <p:grpSpPr>
        <a:xfrm>
          <a:off x="0" y="0"/>
          <a:ext cx="0" cy="0"/>
          <a:chOff x="0" y="0"/>
          <a:chExt cx="0" cy="0"/>
        </a:xfrm>
      </p:grpSpPr>
      <p:sp>
        <p:nvSpPr>
          <p:cNvPr id="1261" name="Google Shape;1261;p6"/>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A5BBA"/>
              </a:buClr>
              <a:buSzPts val="3200"/>
              <a:buFont typeface="Quattrocento Sans"/>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spTree>
      <p:nvGrpSpPr>
        <p:cNvPr id="1262" name="Shape 1262"/>
        <p:cNvGrpSpPr/>
        <p:nvPr/>
      </p:nvGrpSpPr>
      <p:grpSpPr>
        <a:xfrm>
          <a:off x="0" y="0"/>
          <a:ext cx="0" cy="0"/>
          <a:chOff x="0" y="0"/>
          <a:chExt cx="0" cy="0"/>
        </a:xfrm>
      </p:grpSpPr>
      <p:pic>
        <p:nvPicPr>
          <p:cNvPr id="1263" name="Google Shape;1263;p7"/>
          <p:cNvPicPr preferRelativeResize="0"/>
          <p:nvPr/>
        </p:nvPicPr>
        <p:blipFill rotWithShape="1">
          <a:blip r:embed="rId2">
            <a:alphaModFix/>
          </a:blip>
          <a:srcRect b="0" l="0" r="0" t="0"/>
          <a:stretch/>
        </p:blipFill>
        <p:spPr>
          <a:xfrm>
            <a:off x="4358418" y="2895601"/>
            <a:ext cx="3566382" cy="8429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64" name="Shape 1264"/>
        <p:cNvGrpSpPr/>
        <p:nvPr/>
      </p:nvGrpSpPr>
      <p:grpSpPr>
        <a:xfrm>
          <a:off x="0" y="0"/>
          <a:ext cx="0" cy="0"/>
          <a:chOff x="0" y="0"/>
          <a:chExt cx="0" cy="0"/>
        </a:xfrm>
      </p:grpSpPr>
      <p:sp>
        <p:nvSpPr>
          <p:cNvPr id="1265" name="Google Shape;1265;p8"/>
          <p:cNvSpPr txBox="1"/>
          <p:nvPr/>
        </p:nvSpPr>
        <p:spPr>
          <a:xfrm>
            <a:off x="304800" y="3376960"/>
            <a:ext cx="11684100" cy="2235300"/>
          </a:xfrm>
          <a:prstGeom prst="rect">
            <a:avLst/>
          </a:prstGeom>
          <a:noFill/>
          <a:ln>
            <a:noFill/>
          </a:ln>
        </p:spPr>
        <p:txBody>
          <a:bodyPr anchorCtr="0" anchor="t" bIns="60950" lIns="243825" spcFirstLastPara="1" rIns="121900" wrap="square" tIns="182875">
            <a:noAutofit/>
          </a:bodyPr>
          <a:lstStyle/>
          <a:p>
            <a:pPr indent="0" lvl="0" marL="0" marR="0" rtl="0" algn="l">
              <a:lnSpc>
                <a:spcPct val="90000"/>
              </a:lnSpc>
              <a:spcBef>
                <a:spcPts val="0"/>
              </a:spcBef>
              <a:spcAft>
                <a:spcPts val="0"/>
              </a:spcAft>
              <a:buNone/>
            </a:pPr>
            <a:r>
              <a:rPr lang="en-US" sz="1333">
                <a:solidFill>
                  <a:srgbClr val="000000"/>
                </a:solidFill>
                <a:latin typeface="Calibri"/>
                <a:ea typeface="Calibri"/>
                <a:cs typeface="Calibri"/>
                <a:sym typeface="Calibri"/>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endParaRPr/>
          </a:p>
          <a:p>
            <a:pPr indent="0" lvl="0" marL="0" marR="0" rtl="0" algn="l">
              <a:lnSpc>
                <a:spcPct val="90000"/>
              </a:lnSpc>
              <a:spcBef>
                <a:spcPts val="800"/>
              </a:spcBef>
              <a:spcAft>
                <a:spcPts val="0"/>
              </a:spcAft>
              <a:buNone/>
            </a:pPr>
            <a:r>
              <a:rPr lang="en-US" sz="1333">
                <a:solidFill>
                  <a:srgbClr val="000000"/>
                </a:solidFill>
                <a:latin typeface="Calibri"/>
                <a:ea typeface="Calibri"/>
                <a:cs typeface="Calibri"/>
                <a:sym typeface="Calibri"/>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endParaRPr/>
          </a:p>
          <a:p>
            <a:pPr indent="0" lvl="0" marL="0" marR="0" rtl="0" algn="ctr">
              <a:lnSpc>
                <a:spcPct val="90000"/>
              </a:lnSpc>
              <a:spcBef>
                <a:spcPts val="800"/>
              </a:spcBef>
              <a:spcAft>
                <a:spcPts val="0"/>
              </a:spcAft>
              <a:buNone/>
            </a:pPr>
            <a:r>
              <a:rPr lang="en-US" sz="1333">
                <a:solidFill>
                  <a:srgbClr val="000000"/>
                </a:solidFill>
                <a:latin typeface="Calibri"/>
                <a:ea typeface="Calibri"/>
                <a:cs typeface="Calibri"/>
                <a:sym typeface="Calibri"/>
              </a:rPr>
              <a:t>For more information, see Use of Microsoft Copyrighted Content at</a:t>
            </a:r>
            <a:endParaRPr/>
          </a:p>
          <a:p>
            <a:pPr indent="0" lvl="0" marL="0" marR="0" rtl="0" algn="ctr">
              <a:lnSpc>
                <a:spcPct val="90000"/>
              </a:lnSpc>
              <a:spcBef>
                <a:spcPts val="800"/>
              </a:spcBef>
              <a:spcAft>
                <a:spcPts val="0"/>
              </a:spcAft>
              <a:buNone/>
            </a:pPr>
            <a:r>
              <a:rPr lang="en-US" sz="1333" u="sng">
                <a:solidFill>
                  <a:schemeClr val="hlink"/>
                </a:solidFill>
                <a:latin typeface="Calibri"/>
                <a:ea typeface="Calibri"/>
                <a:cs typeface="Calibri"/>
                <a:sym typeface="Calibri"/>
                <a:hlinkClick r:id="rId2"/>
              </a:rPr>
              <a:t>http://www.microsoft.com/about/legal/permissions/</a:t>
            </a:r>
            <a:endParaRPr sz="1333">
              <a:solidFill>
                <a:srgbClr val="000000"/>
              </a:solidFill>
              <a:latin typeface="Calibri"/>
              <a:ea typeface="Calibri"/>
              <a:cs typeface="Calibri"/>
              <a:sym typeface="Calibri"/>
            </a:endParaRPr>
          </a:p>
        </p:txBody>
      </p:sp>
      <p:sp>
        <p:nvSpPr>
          <p:cNvPr id="1266" name="Google Shape;1266;p8"/>
          <p:cNvSpPr txBox="1"/>
          <p:nvPr/>
        </p:nvSpPr>
        <p:spPr>
          <a:xfrm>
            <a:off x="310777" y="103985"/>
            <a:ext cx="3149700" cy="406500"/>
          </a:xfrm>
          <a:prstGeom prst="rect">
            <a:avLst/>
          </a:prstGeom>
          <a:noFill/>
          <a:ln>
            <a:noFill/>
          </a:ln>
        </p:spPr>
        <p:txBody>
          <a:bodyPr anchorCtr="0" anchor="ctr" bIns="60950" lIns="243825" spcFirstLastPara="1" rIns="121900" wrap="square" tIns="182875">
            <a:noAutofit/>
          </a:bodyPr>
          <a:lstStyle/>
          <a:p>
            <a:pPr indent="0" lvl="0" marL="0" marR="0" rtl="0" algn="l">
              <a:spcBef>
                <a:spcPts val="0"/>
              </a:spcBef>
              <a:spcAft>
                <a:spcPts val="0"/>
              </a:spcAft>
              <a:buNone/>
            </a:pPr>
            <a:r>
              <a:rPr b="1" lang="en-US" sz="1467">
                <a:solidFill>
                  <a:srgbClr val="000000"/>
                </a:solidFill>
                <a:latin typeface="Calibri"/>
                <a:ea typeface="Calibri"/>
                <a:cs typeface="Calibri"/>
                <a:sym typeface="Calibri"/>
              </a:rPr>
              <a:t>Conditions and Terms of Use</a:t>
            </a:r>
            <a:endParaRPr sz="1467">
              <a:solidFill>
                <a:srgbClr val="000000"/>
              </a:solidFill>
              <a:latin typeface="Calibri"/>
              <a:ea typeface="Calibri"/>
              <a:cs typeface="Calibri"/>
              <a:sym typeface="Calibri"/>
            </a:endParaRPr>
          </a:p>
        </p:txBody>
      </p:sp>
      <p:sp>
        <p:nvSpPr>
          <p:cNvPr id="1267" name="Google Shape;1267;p8"/>
          <p:cNvSpPr txBox="1"/>
          <p:nvPr/>
        </p:nvSpPr>
        <p:spPr>
          <a:xfrm>
            <a:off x="307789" y="2868961"/>
            <a:ext cx="3149700" cy="370500"/>
          </a:xfrm>
          <a:prstGeom prst="rect">
            <a:avLst/>
          </a:prstGeom>
          <a:noFill/>
          <a:ln>
            <a:noFill/>
          </a:ln>
        </p:spPr>
        <p:txBody>
          <a:bodyPr anchorCtr="0" anchor="ctr" bIns="60950" lIns="243825" spcFirstLastPara="1" rIns="121900" wrap="square" tIns="182875">
            <a:noAutofit/>
          </a:bodyPr>
          <a:lstStyle/>
          <a:p>
            <a:pPr indent="0" lvl="0" marL="0" marR="0" rtl="0" algn="l">
              <a:spcBef>
                <a:spcPts val="0"/>
              </a:spcBef>
              <a:spcAft>
                <a:spcPts val="0"/>
              </a:spcAft>
              <a:buNone/>
            </a:pPr>
            <a:r>
              <a:rPr b="1" lang="en-US" sz="1467">
                <a:solidFill>
                  <a:srgbClr val="000000"/>
                </a:solidFill>
                <a:latin typeface="Calibri"/>
                <a:ea typeface="Calibri"/>
                <a:cs typeface="Calibri"/>
                <a:sym typeface="Calibri"/>
              </a:rPr>
              <a:t>Copyright and Trademarks</a:t>
            </a:r>
            <a:endParaRPr/>
          </a:p>
        </p:txBody>
      </p:sp>
      <p:sp>
        <p:nvSpPr>
          <p:cNvPr id="1268" name="Google Shape;1268;p8"/>
          <p:cNvSpPr txBox="1"/>
          <p:nvPr/>
        </p:nvSpPr>
        <p:spPr>
          <a:xfrm>
            <a:off x="304800" y="378527"/>
            <a:ext cx="3149700" cy="406500"/>
          </a:xfrm>
          <a:prstGeom prst="rect">
            <a:avLst/>
          </a:prstGeom>
          <a:noFill/>
          <a:ln>
            <a:noFill/>
          </a:ln>
        </p:spPr>
        <p:txBody>
          <a:bodyPr anchorCtr="0" anchor="ctr" bIns="60950" lIns="243825" spcFirstLastPara="1" rIns="121900" wrap="square" tIns="182875">
            <a:noAutofit/>
          </a:bodyPr>
          <a:lstStyle/>
          <a:p>
            <a:pPr indent="0" lvl="0" marL="0" marR="0" rtl="0" algn="l">
              <a:spcBef>
                <a:spcPts val="0"/>
              </a:spcBef>
              <a:spcAft>
                <a:spcPts val="0"/>
              </a:spcAft>
              <a:buNone/>
            </a:pPr>
            <a:r>
              <a:rPr lang="en-US" sz="1067">
                <a:solidFill>
                  <a:srgbClr val="277EB5"/>
                </a:solidFill>
                <a:latin typeface="Calibri"/>
                <a:ea typeface="Calibri"/>
                <a:cs typeface="Calibri"/>
                <a:sym typeface="Calibri"/>
              </a:rPr>
              <a:t>Microsoft Confidential</a:t>
            </a:r>
            <a:endParaRPr/>
          </a:p>
        </p:txBody>
      </p:sp>
      <p:sp>
        <p:nvSpPr>
          <p:cNvPr id="1269" name="Google Shape;1269;p8"/>
          <p:cNvSpPr txBox="1"/>
          <p:nvPr/>
        </p:nvSpPr>
        <p:spPr>
          <a:xfrm>
            <a:off x="304800" y="3114288"/>
            <a:ext cx="3149700" cy="406500"/>
          </a:xfrm>
          <a:prstGeom prst="rect">
            <a:avLst/>
          </a:prstGeom>
          <a:noFill/>
          <a:ln>
            <a:noFill/>
          </a:ln>
        </p:spPr>
        <p:txBody>
          <a:bodyPr anchorCtr="0" anchor="ctr" bIns="60950" lIns="243825" spcFirstLastPara="1" rIns="121900" wrap="square" tIns="182875">
            <a:noAutofit/>
          </a:bodyPr>
          <a:lstStyle/>
          <a:p>
            <a:pPr indent="0" lvl="0" marL="0" marR="0" rtl="0" algn="l">
              <a:spcBef>
                <a:spcPts val="0"/>
              </a:spcBef>
              <a:spcAft>
                <a:spcPts val="0"/>
              </a:spcAft>
              <a:buNone/>
            </a:pPr>
            <a:r>
              <a:rPr lang="en-US" sz="1067">
                <a:solidFill>
                  <a:srgbClr val="277EB5"/>
                </a:solidFill>
                <a:latin typeface="Calibri"/>
                <a:ea typeface="Calibri"/>
                <a:cs typeface="Calibri"/>
                <a:sym typeface="Calibri"/>
              </a:rPr>
              <a:t>© 2013 Microsoft Corporation. All rights reserved.</a:t>
            </a:r>
            <a:endParaRPr/>
          </a:p>
        </p:txBody>
      </p:sp>
      <p:sp>
        <p:nvSpPr>
          <p:cNvPr id="1270" name="Google Shape;1270;p8"/>
          <p:cNvSpPr txBox="1"/>
          <p:nvPr/>
        </p:nvSpPr>
        <p:spPr>
          <a:xfrm>
            <a:off x="304800" y="613936"/>
            <a:ext cx="11684100" cy="2438400"/>
          </a:xfrm>
          <a:prstGeom prst="rect">
            <a:avLst/>
          </a:prstGeom>
          <a:noFill/>
          <a:ln>
            <a:noFill/>
          </a:ln>
        </p:spPr>
        <p:txBody>
          <a:bodyPr anchorCtr="0" anchor="t" bIns="60950" lIns="243825" spcFirstLastPara="1" rIns="121900" wrap="square" tIns="182875">
            <a:normAutofit lnSpcReduction="10000"/>
          </a:bodyPr>
          <a:lstStyle/>
          <a:p>
            <a:pPr indent="0" lvl="0" marL="0" marR="0" rtl="0" algn="l">
              <a:spcBef>
                <a:spcPts val="0"/>
              </a:spcBef>
              <a:spcAft>
                <a:spcPts val="0"/>
              </a:spcAft>
              <a:buNone/>
            </a:pPr>
            <a:r>
              <a:rPr lang="en-US" sz="1333">
                <a:solidFill>
                  <a:srgbClr val="000000"/>
                </a:solidFill>
                <a:latin typeface="Calibri"/>
                <a:ea typeface="Calibri"/>
                <a:cs typeface="Calibri"/>
                <a:sym typeface="Calibri"/>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endParaRPr/>
          </a:p>
          <a:p>
            <a:pPr indent="0" lvl="0" marL="0" marR="0" rtl="0" algn="l">
              <a:spcBef>
                <a:spcPts val="800"/>
              </a:spcBef>
              <a:spcAft>
                <a:spcPts val="0"/>
              </a:spcAft>
              <a:buNone/>
            </a:pPr>
            <a:r>
              <a:rPr lang="en-US" sz="1333">
                <a:solidFill>
                  <a:srgbClr val="000000"/>
                </a:solidFill>
                <a:latin typeface="Calibri"/>
                <a:ea typeface="Calibri"/>
                <a:cs typeface="Calibri"/>
                <a:sym typeface="Calibri"/>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endParaRPr/>
          </a:p>
          <a:p>
            <a:pPr indent="0" lvl="0" marL="0" marR="0" rtl="0" algn="l">
              <a:spcBef>
                <a:spcPts val="800"/>
              </a:spcBef>
              <a:spcAft>
                <a:spcPts val="0"/>
              </a:spcAft>
              <a:buNone/>
            </a:pPr>
            <a:r>
              <a:rPr lang="en-US" sz="1333">
                <a:solidFill>
                  <a:srgbClr val="000000"/>
                </a:solidFill>
                <a:latin typeface="Calibri"/>
                <a:ea typeface="Calibri"/>
                <a:cs typeface="Calibri"/>
                <a:sym typeface="Calibri"/>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a:p>
          <a:p>
            <a:pPr indent="0" lvl="0" marL="0" marR="0" rtl="0" algn="l">
              <a:spcBef>
                <a:spcPts val="800"/>
              </a:spcBef>
              <a:spcAft>
                <a:spcPts val="0"/>
              </a:spcAft>
              <a:buNone/>
            </a:pPr>
            <a:r>
              <a:t/>
            </a:r>
            <a:endParaRPr sz="1333">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es Continued">
  <p:cSld name="Notes Continued">
    <p:bg>
      <p:bgPr>
        <a:solidFill>
          <a:schemeClr val="lt1"/>
        </a:solidFill>
      </p:bgPr>
    </p:bg>
    <p:spTree>
      <p:nvGrpSpPr>
        <p:cNvPr id="1271" name="Shape 1271"/>
        <p:cNvGrpSpPr/>
        <p:nvPr/>
      </p:nvGrpSpPr>
      <p:grpSpPr>
        <a:xfrm>
          <a:off x="0" y="0"/>
          <a:ext cx="0" cy="0"/>
          <a:chOff x="0" y="0"/>
          <a:chExt cx="0" cy="0"/>
        </a:xfrm>
      </p:grpSpPr>
      <p:sp>
        <p:nvSpPr>
          <p:cNvPr id="1272" name="Google Shape;1272;p9"/>
          <p:cNvSpPr txBox="1"/>
          <p:nvPr>
            <p:ph type="title"/>
          </p:nvPr>
        </p:nvSpPr>
        <p:spPr>
          <a:xfrm>
            <a:off x="304800" y="304800"/>
            <a:ext cx="11277600" cy="6858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0A5BBA"/>
              </a:buClr>
              <a:buSzPts val="3600"/>
              <a:buFont typeface="Quattrocento Sans"/>
              <a:buNone/>
              <a:defRPr sz="3600">
                <a:solidFill>
                  <a:srgbClr val="0A5BB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3" name="Google Shape;1273;p9"/>
          <p:cNvSpPr txBox="1"/>
          <p:nvPr>
            <p:ph idx="12" type="sldNum"/>
          </p:nvPr>
        </p:nvSpPr>
        <p:spPr>
          <a:xfrm>
            <a:off x="885063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dule Overview">
  <p:cSld name="Module Overview">
    <p:bg>
      <p:bgPr>
        <a:solidFill>
          <a:schemeClr val="lt1"/>
        </a:solidFill>
      </p:bgPr>
    </p:bg>
    <p:spTree>
      <p:nvGrpSpPr>
        <p:cNvPr id="1274" name="Shape 1274"/>
        <p:cNvGrpSpPr/>
        <p:nvPr/>
      </p:nvGrpSpPr>
      <p:grpSpPr>
        <a:xfrm>
          <a:off x="0" y="0"/>
          <a:ext cx="0" cy="0"/>
          <a:chOff x="0" y="0"/>
          <a:chExt cx="0" cy="0"/>
        </a:xfrm>
      </p:grpSpPr>
      <p:sp>
        <p:nvSpPr>
          <p:cNvPr id="1275" name="Google Shape;1275;p10"/>
          <p:cNvSpPr txBox="1"/>
          <p:nvPr>
            <p:ph type="title"/>
          </p:nvPr>
        </p:nvSpPr>
        <p:spPr>
          <a:xfrm>
            <a:off x="0" y="1371600"/>
            <a:ext cx="4572000" cy="1828800"/>
          </a:xfrm>
          <a:prstGeom prst="rect">
            <a:avLst/>
          </a:prstGeom>
          <a:solidFill>
            <a:srgbClr val="0A5BBA"/>
          </a:solidFill>
          <a:ln>
            <a:noFill/>
          </a:ln>
        </p:spPr>
        <p:txBody>
          <a:bodyPr anchorCtr="0" anchor="t" bIns="45700" lIns="182875" spcFirstLastPara="1" rIns="91425" wrap="square" tIns="137150">
            <a:normAutofit/>
          </a:bodyPr>
          <a:lstStyle>
            <a:lvl1pPr lvl="0" rtl="0" algn="l">
              <a:lnSpc>
                <a:spcPct val="90000"/>
              </a:lnSpc>
              <a:spcBef>
                <a:spcPts val="0"/>
              </a:spcBef>
              <a:spcAft>
                <a:spcPts val="0"/>
              </a:spcAft>
              <a:buClr>
                <a:schemeClr val="lt1"/>
              </a:buClr>
              <a:buSzPts val="2800"/>
              <a:buFont typeface="Quattrocento Sans"/>
              <a:buNone/>
              <a:defRPr sz="28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6" name="Google Shape;1276;p10"/>
          <p:cNvSpPr txBox="1"/>
          <p:nvPr>
            <p:ph idx="1" type="body"/>
          </p:nvPr>
        </p:nvSpPr>
        <p:spPr>
          <a:xfrm>
            <a:off x="0" y="3200400"/>
            <a:ext cx="4572000" cy="704100"/>
          </a:xfrm>
          <a:prstGeom prst="rect">
            <a:avLst/>
          </a:prstGeom>
          <a:solidFill>
            <a:srgbClr val="002050">
              <a:alpha val="89800"/>
            </a:srgbClr>
          </a:solidFill>
          <a:ln>
            <a:noFill/>
          </a:ln>
        </p:spPr>
        <p:txBody>
          <a:bodyPr anchorCtr="0" anchor="t" bIns="45700" lIns="91425" spcFirstLastPara="1" rIns="91425" wrap="square" tIns="91425">
            <a:normAutofit/>
          </a:bodyPr>
          <a:lstStyle>
            <a:lvl1pPr indent="-228600" lvl="0" marL="457200" rtl="0" algn="l">
              <a:lnSpc>
                <a:spcPct val="100000"/>
              </a:lnSpc>
              <a:spcBef>
                <a:spcPts val="1000"/>
              </a:spcBef>
              <a:spcAft>
                <a:spcPts val="0"/>
              </a:spcAft>
              <a:buClr>
                <a:schemeClr val="lt1"/>
              </a:buClr>
              <a:buSzPts val="2000"/>
              <a:buFont typeface="Quattrocento Sans"/>
              <a:buNone/>
              <a:defRPr sz="2000">
                <a:solidFill>
                  <a:schemeClr val="lt1"/>
                </a:solidFill>
                <a:latin typeface="Quattrocento Sans"/>
                <a:ea typeface="Quattrocento Sans"/>
                <a:cs typeface="Quattrocento Sans"/>
                <a:sym typeface="Quattrocento Sans"/>
              </a:defRPr>
            </a:lvl1pPr>
            <a:lvl2pPr indent="-228600" lvl="1" marL="9144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2pPr>
            <a:lvl3pPr indent="-228600" lvl="2" marL="13716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3pPr>
            <a:lvl4pPr indent="-228600" lvl="3" marL="18288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4pPr>
            <a:lvl5pPr indent="-228600" lvl="4" marL="2286000" rtl="0" algn="l">
              <a:lnSpc>
                <a:spcPct val="90000"/>
              </a:lnSpc>
              <a:spcBef>
                <a:spcPts val="500"/>
              </a:spcBef>
              <a:spcAft>
                <a:spcPts val="0"/>
              </a:spcAft>
              <a:buClr>
                <a:srgbClr val="3F3F3F"/>
              </a:buClr>
              <a:buSzPts val="1400"/>
              <a:buFont typeface="Quattrocento Sans"/>
              <a:buNone/>
              <a:defRPr sz="1400">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8" name="Shape 1238"/>
        <p:cNvGrpSpPr/>
        <p:nvPr/>
      </p:nvGrpSpPr>
      <p:grpSpPr>
        <a:xfrm>
          <a:off x="0" y="0"/>
          <a:ext cx="0" cy="0"/>
          <a:chOff x="0" y="0"/>
          <a:chExt cx="0" cy="0"/>
        </a:xfrm>
      </p:grpSpPr>
      <p:sp>
        <p:nvSpPr>
          <p:cNvPr id="1239" name="Google Shape;1239;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A5BBA"/>
              </a:buClr>
              <a:buSzPts val="3600"/>
              <a:buFont typeface="Quattrocento Sans"/>
              <a:buNone/>
              <a:defRPr b="0" i="0" sz="3600" u="none" cap="none" strike="noStrike">
                <a:solidFill>
                  <a:srgbClr val="0A5BBA"/>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40" name="Google Shape;1240;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rgbClr val="3F3F3F"/>
              </a:buClr>
              <a:buSzPts val="1800"/>
              <a:buFont typeface="Arial"/>
              <a:buChar char="•"/>
              <a:defRPr b="0" i="0" sz="1800" u="none" cap="none" strike="noStrike">
                <a:solidFill>
                  <a:srgbClr val="3F3F3F"/>
                </a:solidFill>
                <a:latin typeface="Quattrocento Sans"/>
                <a:ea typeface="Quattrocento Sans"/>
                <a:cs typeface="Quattrocento Sans"/>
                <a:sym typeface="Quattrocento Sans"/>
              </a:defRPr>
            </a:lvl1pPr>
            <a:lvl2pPr indent="-330200" lvl="1" marL="914400" marR="0" rtl="0" algn="l">
              <a:lnSpc>
                <a:spcPct val="90000"/>
              </a:lnSpc>
              <a:spcBef>
                <a:spcPts val="500"/>
              </a:spcBef>
              <a:spcAft>
                <a:spcPts val="0"/>
              </a:spcAft>
              <a:buClr>
                <a:srgbClr val="3F3F3F"/>
              </a:buClr>
              <a:buSzPts val="1600"/>
              <a:buFont typeface="Courier New"/>
              <a:buChar char="o"/>
              <a:defRPr b="0" i="0" sz="1600" u="none" cap="none" strike="noStrike">
                <a:solidFill>
                  <a:srgbClr val="3F3F3F"/>
                </a:solidFill>
                <a:latin typeface="Quattrocento Sans"/>
                <a:ea typeface="Quattrocento Sans"/>
                <a:cs typeface="Quattrocento Sans"/>
                <a:sym typeface="Quattrocento Sans"/>
              </a:defRPr>
            </a:lvl2pPr>
            <a:lvl3pPr indent="-317500" lvl="2" marL="1371600" marR="0" rtl="0" algn="l">
              <a:lnSpc>
                <a:spcPct val="90000"/>
              </a:lnSpc>
              <a:spcBef>
                <a:spcPts val="500"/>
              </a:spcBef>
              <a:spcAft>
                <a:spcPts val="0"/>
              </a:spcAft>
              <a:buClr>
                <a:srgbClr val="3F3F3F"/>
              </a:buClr>
              <a:buSzPts val="1400"/>
              <a:buFont typeface="Noto Sans Symbols"/>
              <a:buChar char="▪"/>
              <a:defRPr b="0" i="0" sz="1400" u="none" cap="none" strike="noStrike">
                <a:solidFill>
                  <a:srgbClr val="3F3F3F"/>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rgbClr val="3F3F3F"/>
              </a:buClr>
              <a:buSzPts val="1400"/>
              <a:buFont typeface="Courier New"/>
              <a:buChar char="o"/>
              <a:defRPr b="0" i="0" sz="1400" u="none" cap="none" strike="noStrike">
                <a:solidFill>
                  <a:srgbClr val="3F3F3F"/>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41" name="Google Shape;1241;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2" name="Google Shape;1242;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3" name="Google Shape;1243;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1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hyperlink" Target="http://new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hyperlink" Target="http://azure.microsoft.com/en-us/regions/#service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hyperlink" Target="http://azure.microsoft.com/en-us/status/" TargetMode="External"/><Relationship Id="rId4" Type="http://schemas.openxmlformats.org/officeDocument/2006/relationships/hyperlink" Target="http://blogs.msdn.com/b/mast/"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38"/>
          <p:cNvSpPr txBox="1"/>
          <p:nvPr>
            <p:ph idx="1" type="body"/>
          </p:nvPr>
        </p:nvSpPr>
        <p:spPr>
          <a:xfrm>
            <a:off x="0" y="1143000"/>
            <a:ext cx="6949500" cy="2286000"/>
          </a:xfrm>
          <a:prstGeom prst="rect">
            <a:avLst/>
          </a:prstGeom>
          <a:solidFill>
            <a:srgbClr val="0A5BBA">
              <a:alpha val="89800"/>
            </a:srgbClr>
          </a:solidFill>
          <a:ln>
            <a:noFill/>
          </a:ln>
        </p:spPr>
        <p:txBody>
          <a:bodyPr anchorCtr="0" anchor="t" bIns="45700" lIns="91425" spcFirstLastPara="1" rIns="91425" wrap="square" tIns="91425">
            <a:noAutofit/>
          </a:bodyPr>
          <a:lstStyle/>
          <a:p>
            <a:pPr indent="0" lvl="0" marL="0" rtl="0" algn="l">
              <a:lnSpc>
                <a:spcPct val="100000"/>
              </a:lnSpc>
              <a:spcBef>
                <a:spcPts val="0"/>
              </a:spcBef>
              <a:spcAft>
                <a:spcPts val="0"/>
              </a:spcAft>
              <a:buClr>
                <a:schemeClr val="lt1"/>
              </a:buClr>
              <a:buSzPts val="3600"/>
              <a:buNone/>
            </a:pPr>
            <a:r>
              <a:rPr lang="en-US"/>
              <a:t>Microsoft Azure: Infrastructure as a Service (IaaS)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47"/>
          <p:cNvSpPr txBox="1"/>
          <p:nvPr>
            <p:ph type="title"/>
          </p:nvPr>
        </p:nvSpPr>
        <p:spPr>
          <a:xfrm>
            <a:off x="0" y="1371600"/>
            <a:ext cx="4572000" cy="1828800"/>
          </a:xfrm>
          <a:prstGeom prst="rect">
            <a:avLst/>
          </a:prstGeom>
          <a:solidFill>
            <a:srgbClr val="0A5BBA"/>
          </a:solidFill>
          <a:ln>
            <a:noFill/>
          </a:ln>
        </p:spPr>
        <p:txBody>
          <a:bodyPr anchorCtr="0" anchor="t" bIns="45700" lIns="182875" spcFirstLastPara="1" rIns="91425" wrap="square" tIns="137150">
            <a:normAutofit/>
          </a:bodyPr>
          <a:lstStyle/>
          <a:p>
            <a:pPr indent="0" lvl="0" marL="0" rtl="0" algn="l">
              <a:lnSpc>
                <a:spcPct val="90000"/>
              </a:lnSpc>
              <a:spcBef>
                <a:spcPts val="0"/>
              </a:spcBef>
              <a:spcAft>
                <a:spcPts val="0"/>
              </a:spcAft>
              <a:buClr>
                <a:schemeClr val="lt1"/>
              </a:buClr>
              <a:buSzPts val="2400"/>
              <a:buFont typeface="Quattrocento Sans"/>
              <a:buNone/>
            </a:pPr>
            <a:r>
              <a:rPr lang="en-US"/>
              <a:t>Module 4: IaaS Virtual Networking</a:t>
            </a:r>
            <a:endParaRPr/>
          </a:p>
        </p:txBody>
      </p:sp>
      <p:sp>
        <p:nvSpPr>
          <p:cNvPr id="1574" name="Google Shape;1574;p47"/>
          <p:cNvSpPr txBox="1"/>
          <p:nvPr>
            <p:ph idx="1" type="body"/>
          </p:nvPr>
        </p:nvSpPr>
        <p:spPr>
          <a:xfrm>
            <a:off x="0" y="3200400"/>
            <a:ext cx="4572000" cy="1828800"/>
          </a:xfrm>
          <a:prstGeom prst="rect">
            <a:avLst/>
          </a:prstGeom>
          <a:solidFill>
            <a:srgbClr val="002050"/>
          </a:solidFill>
          <a:ln>
            <a:noFill/>
          </a:ln>
        </p:spPr>
        <p:txBody>
          <a:bodyPr anchorCtr="0" anchor="t" bIns="45700" lIns="182875" spcFirstLastPara="1" rIns="91425" wrap="square" tIns="137150">
            <a:normAutofit/>
          </a:bodyPr>
          <a:lstStyle/>
          <a:p>
            <a:pPr indent="0" lvl="0" marL="0" rtl="0" algn="l">
              <a:lnSpc>
                <a:spcPct val="100000"/>
              </a:lnSpc>
              <a:spcBef>
                <a:spcPts val="0"/>
              </a:spcBef>
              <a:spcAft>
                <a:spcPts val="0"/>
              </a:spcAft>
              <a:buClr>
                <a:schemeClr val="lt1"/>
              </a:buClr>
              <a:buSzPts val="2400"/>
              <a:buNone/>
            </a:pPr>
            <a:r>
              <a:rPr lang="en-US"/>
              <a:t>Azure Connectivity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48"/>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Glossary for Network basic components</a:t>
            </a:r>
            <a:endParaRPr/>
          </a:p>
        </p:txBody>
      </p:sp>
      <p:sp>
        <p:nvSpPr>
          <p:cNvPr id="1581" name="Google Shape;1581;p48"/>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1800"/>
              <a:buChar char="•"/>
            </a:pPr>
            <a:r>
              <a:rPr lang="en-US"/>
              <a:t>VIP (Virtual IP address)</a:t>
            </a:r>
            <a:endParaRPr/>
          </a:p>
          <a:p>
            <a:pPr indent="-228600" lvl="1" marL="685800" rtl="0" algn="l">
              <a:lnSpc>
                <a:spcPct val="90000"/>
              </a:lnSpc>
              <a:spcBef>
                <a:spcPts val="500"/>
              </a:spcBef>
              <a:spcAft>
                <a:spcPts val="0"/>
              </a:spcAft>
              <a:buClr>
                <a:srgbClr val="3F3F3F"/>
              </a:buClr>
              <a:buSzPts val="1440"/>
              <a:buChar char="o"/>
            </a:pPr>
            <a:r>
              <a:rPr lang="en-US"/>
              <a:t>A public IP address belongs to the a machine in a virtual network. It also serves as an Azure Load Balancer which tells how network traffic should be directed before being routed to the VM.</a:t>
            </a:r>
            <a:endParaRPr/>
          </a:p>
          <a:p>
            <a:pPr indent="-228600" lvl="1" marL="685800" rtl="0" algn="l">
              <a:lnSpc>
                <a:spcPct val="90000"/>
              </a:lnSpc>
              <a:spcBef>
                <a:spcPts val="500"/>
              </a:spcBef>
              <a:spcAft>
                <a:spcPts val="0"/>
              </a:spcAft>
              <a:buClr>
                <a:srgbClr val="3F3F3F"/>
              </a:buClr>
              <a:buSzPts val="1440"/>
              <a:buChar char="o"/>
            </a:pPr>
            <a:r>
              <a:rPr lang="en-US"/>
              <a:t>It is possible to reserve an IP from the Microsoft pool</a:t>
            </a:r>
            <a:endParaRPr/>
          </a:p>
          <a:p>
            <a:pPr indent="-228600" lvl="0" marL="228600" rtl="0" algn="l">
              <a:lnSpc>
                <a:spcPct val="90000"/>
              </a:lnSpc>
              <a:spcBef>
                <a:spcPts val="1000"/>
              </a:spcBef>
              <a:spcAft>
                <a:spcPts val="0"/>
              </a:spcAft>
              <a:buClr>
                <a:srgbClr val="3F3F3F"/>
              </a:buClr>
              <a:buSzPts val="1800"/>
              <a:buChar char="•"/>
            </a:pPr>
            <a:r>
              <a:rPr lang="en-US"/>
              <a:t>DIP (Dynamic IP address): </a:t>
            </a:r>
            <a:endParaRPr/>
          </a:p>
          <a:p>
            <a:pPr indent="-228600" lvl="1" marL="685800" rtl="0" algn="l">
              <a:lnSpc>
                <a:spcPct val="90000"/>
              </a:lnSpc>
              <a:spcBef>
                <a:spcPts val="500"/>
              </a:spcBef>
              <a:spcAft>
                <a:spcPts val="0"/>
              </a:spcAft>
              <a:buClr>
                <a:srgbClr val="3F3F3F"/>
              </a:buClr>
              <a:buSzPts val="1440"/>
              <a:buChar char="o"/>
            </a:pPr>
            <a:r>
              <a:rPr lang="en-US"/>
              <a:t>An internal IP assigned by Microsoft Azure DHCP to the VM</a:t>
            </a:r>
            <a:endParaRPr/>
          </a:p>
          <a:p>
            <a:pPr indent="-228600" lvl="1" marL="685800" rtl="0" algn="l">
              <a:lnSpc>
                <a:spcPct val="90000"/>
              </a:lnSpc>
              <a:spcBef>
                <a:spcPts val="500"/>
              </a:spcBef>
              <a:spcAft>
                <a:spcPts val="0"/>
              </a:spcAft>
              <a:buClr>
                <a:srgbClr val="3F3F3F"/>
              </a:buClr>
              <a:buSzPts val="1440"/>
              <a:buChar char="o"/>
            </a:pPr>
            <a:r>
              <a:rPr lang="en-US"/>
              <a:t>Associated automatically with the VM when created</a:t>
            </a:r>
            <a:endParaRPr/>
          </a:p>
          <a:p>
            <a:pPr indent="-228600" lvl="1" marL="685800" rtl="0" algn="l">
              <a:lnSpc>
                <a:spcPct val="90000"/>
              </a:lnSpc>
              <a:spcBef>
                <a:spcPts val="500"/>
              </a:spcBef>
              <a:spcAft>
                <a:spcPts val="0"/>
              </a:spcAft>
              <a:buClr>
                <a:srgbClr val="3F3F3F"/>
              </a:buClr>
              <a:buSzPts val="1440"/>
              <a:buChar char="o"/>
            </a:pPr>
            <a:r>
              <a:rPr lang="en-US"/>
              <a:t>It is released when VM is deleted or deallocated (default)</a:t>
            </a:r>
            <a:endParaRPr/>
          </a:p>
          <a:p>
            <a:pPr indent="-228600" lvl="1" marL="685800" rtl="0" algn="l">
              <a:lnSpc>
                <a:spcPct val="90000"/>
              </a:lnSpc>
              <a:spcBef>
                <a:spcPts val="500"/>
              </a:spcBef>
              <a:spcAft>
                <a:spcPts val="0"/>
              </a:spcAft>
              <a:buClr>
                <a:srgbClr val="3F3F3F"/>
              </a:buClr>
              <a:buSzPts val="1440"/>
              <a:buChar char="o"/>
            </a:pPr>
            <a:r>
              <a:rPr lang="en-US"/>
              <a:t>It is possible to configure and static IP address</a:t>
            </a:r>
            <a:endParaRPr/>
          </a:p>
          <a:p>
            <a:pPr indent="-228600" lvl="1" marL="685800" rtl="0" algn="l">
              <a:lnSpc>
                <a:spcPct val="90000"/>
              </a:lnSpc>
              <a:spcBef>
                <a:spcPts val="500"/>
              </a:spcBef>
              <a:spcAft>
                <a:spcPts val="0"/>
              </a:spcAft>
              <a:buClr>
                <a:srgbClr val="3F3F3F"/>
              </a:buClr>
              <a:buSzPts val="1440"/>
              <a:buChar char="o"/>
            </a:pPr>
            <a:r>
              <a:rPr lang="en-US"/>
              <a:t>You can have more than one DIP per VM (Multi-NIC support)</a:t>
            </a:r>
            <a:endParaRPr/>
          </a:p>
          <a:p>
            <a:pPr indent="-228600" lvl="0" marL="228600" rtl="0" algn="l">
              <a:lnSpc>
                <a:spcPct val="90000"/>
              </a:lnSpc>
              <a:spcBef>
                <a:spcPts val="1000"/>
              </a:spcBef>
              <a:spcAft>
                <a:spcPts val="0"/>
              </a:spcAft>
              <a:buClr>
                <a:srgbClr val="3F3F3F"/>
              </a:buClr>
              <a:buSzPts val="1800"/>
              <a:buChar char="•"/>
            </a:pPr>
            <a:r>
              <a:rPr lang="en-US"/>
              <a:t>ILPIP (Instance Level Public IP)</a:t>
            </a:r>
            <a:endParaRPr/>
          </a:p>
          <a:p>
            <a:pPr indent="-228600" lvl="1" marL="685800" rtl="0" algn="l">
              <a:lnSpc>
                <a:spcPct val="90000"/>
              </a:lnSpc>
              <a:spcBef>
                <a:spcPts val="500"/>
              </a:spcBef>
              <a:spcAft>
                <a:spcPts val="0"/>
              </a:spcAft>
              <a:buClr>
                <a:srgbClr val="3F3F3F"/>
              </a:buClr>
              <a:buSzPts val="1440"/>
              <a:buChar char="o"/>
            </a:pPr>
            <a:r>
              <a:rPr lang="en-US"/>
              <a:t>A ILPIP is associated with the VM in addition to the VIP. Traffic to the ILPIP goes directly to the VM and is not routed through the Azure Load Balancer</a:t>
            </a:r>
            <a:endParaRPr/>
          </a:p>
          <a:p>
            <a:pPr indent="-114300" lvl="0" marL="228600" rtl="0" algn="l">
              <a:lnSpc>
                <a:spcPct val="90000"/>
              </a:lnSpc>
              <a:spcBef>
                <a:spcPts val="1000"/>
              </a:spcBef>
              <a:spcAft>
                <a:spcPts val="0"/>
              </a:spcAft>
              <a:buClr>
                <a:srgbClr val="3F3F3F"/>
              </a:buClr>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49"/>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Glossary for Network basic components (con’t)</a:t>
            </a:r>
            <a:endParaRPr/>
          </a:p>
        </p:txBody>
      </p:sp>
      <p:sp>
        <p:nvSpPr>
          <p:cNvPr id="1588" name="Google Shape;1588;p49"/>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1800"/>
              <a:buChar char="•"/>
            </a:pPr>
            <a:r>
              <a:rPr lang="en-US"/>
              <a:t>Azure Load Balancer (External LB)</a:t>
            </a:r>
            <a:endParaRPr/>
          </a:p>
          <a:p>
            <a:pPr indent="-228600" lvl="1" marL="685800" rtl="0" algn="l">
              <a:lnSpc>
                <a:spcPct val="90000"/>
              </a:lnSpc>
              <a:spcBef>
                <a:spcPts val="500"/>
              </a:spcBef>
              <a:spcAft>
                <a:spcPts val="0"/>
              </a:spcAft>
              <a:buClr>
                <a:srgbClr val="3F3F3F"/>
              </a:buClr>
              <a:buSzPts val="1440"/>
              <a:buChar char="o"/>
            </a:pPr>
            <a:r>
              <a:rPr lang="en-US"/>
              <a:t>All inbound traffic to the VIP is routed through the ELB which firewalls and distributes it. Allows only inbound TCP or UDP traffic. This is a software load balancer (SLB)</a:t>
            </a:r>
            <a:endParaRPr/>
          </a:p>
          <a:p>
            <a:pPr indent="-228600" lvl="0" marL="228600" rtl="0" algn="l">
              <a:lnSpc>
                <a:spcPct val="90000"/>
              </a:lnSpc>
              <a:spcBef>
                <a:spcPts val="1000"/>
              </a:spcBef>
              <a:spcAft>
                <a:spcPts val="0"/>
              </a:spcAft>
              <a:buClr>
                <a:srgbClr val="3F3F3F"/>
              </a:buClr>
              <a:buSzPts val="1800"/>
              <a:buChar char="•"/>
            </a:pPr>
            <a:r>
              <a:rPr lang="en-US"/>
              <a:t>Internal Load Balancer (ILB): </a:t>
            </a:r>
            <a:endParaRPr/>
          </a:p>
          <a:p>
            <a:pPr indent="-228600" lvl="1" marL="685800" rtl="0" algn="l">
              <a:lnSpc>
                <a:spcPct val="90000"/>
              </a:lnSpc>
              <a:spcBef>
                <a:spcPts val="500"/>
              </a:spcBef>
              <a:spcAft>
                <a:spcPts val="0"/>
              </a:spcAft>
              <a:buClr>
                <a:srgbClr val="3F3F3F"/>
              </a:buClr>
              <a:buSzPts val="1440"/>
              <a:buChar char="o"/>
            </a:pPr>
            <a:r>
              <a:rPr lang="en-US"/>
              <a:t>It is configured to port-forward or load-balance traffic inside a VNET to different VMs.</a:t>
            </a:r>
            <a:endParaRPr/>
          </a:p>
          <a:p>
            <a:pPr indent="-228600" lvl="0" marL="228600" rtl="0" algn="l">
              <a:lnSpc>
                <a:spcPct val="90000"/>
              </a:lnSpc>
              <a:spcBef>
                <a:spcPts val="1000"/>
              </a:spcBef>
              <a:spcAft>
                <a:spcPts val="0"/>
              </a:spcAft>
              <a:buClr>
                <a:srgbClr val="3F3F3F"/>
              </a:buClr>
              <a:buSzPts val="1800"/>
              <a:buChar char="•"/>
            </a:pPr>
            <a:r>
              <a:rPr lang="en-US"/>
              <a:t>Inbound Security Rule</a:t>
            </a:r>
            <a:endParaRPr/>
          </a:p>
          <a:p>
            <a:pPr indent="-228600" lvl="1" marL="685800" rtl="0" algn="l">
              <a:lnSpc>
                <a:spcPct val="90000"/>
              </a:lnSpc>
              <a:spcBef>
                <a:spcPts val="500"/>
              </a:spcBef>
              <a:spcAft>
                <a:spcPts val="0"/>
              </a:spcAft>
              <a:buClr>
                <a:srgbClr val="3F3F3F"/>
              </a:buClr>
              <a:buSzPts val="1440"/>
              <a:buChar char="o"/>
            </a:pPr>
            <a:r>
              <a:rPr lang="en-US"/>
              <a:t>Associated with a network security group. Associates a VIP/DIP + port combination on a VM with a port on either the Azure Load Balancer for public-facing traffic or the Internal Load Balancer for traffic inside a VNET</a:t>
            </a:r>
            <a:endParaRPr/>
          </a:p>
          <a:p>
            <a:pPr indent="-114300" lvl="0" marL="228600" rtl="0" algn="l">
              <a:lnSpc>
                <a:spcPct val="90000"/>
              </a:lnSpc>
              <a:spcBef>
                <a:spcPts val="1000"/>
              </a:spcBef>
              <a:spcAft>
                <a:spcPts val="0"/>
              </a:spcAft>
              <a:buClr>
                <a:srgbClr val="3F3F3F"/>
              </a:buClr>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50"/>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Microsoft Azure Provided DNS – Within a Virtual Network</a:t>
            </a:r>
            <a:endParaRPr/>
          </a:p>
        </p:txBody>
      </p:sp>
      <p:sp>
        <p:nvSpPr>
          <p:cNvPr id="1596" name="Google Shape;1596;p50"/>
          <p:cNvSpPr/>
          <p:nvPr/>
        </p:nvSpPr>
        <p:spPr>
          <a:xfrm>
            <a:off x="4589427" y="1317174"/>
            <a:ext cx="4664700" cy="46647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1597" name="Google Shape;1597;p50"/>
          <p:cNvSpPr/>
          <p:nvPr/>
        </p:nvSpPr>
        <p:spPr>
          <a:xfrm>
            <a:off x="6388311" y="4832952"/>
            <a:ext cx="1066799" cy="10268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92929"/>
              </a:solidFill>
              <a:latin typeface="Quattrocento Sans"/>
              <a:ea typeface="Quattrocento Sans"/>
              <a:cs typeface="Quattrocento Sans"/>
              <a:sym typeface="Quattrocento Sans"/>
            </a:endParaRPr>
          </a:p>
        </p:txBody>
      </p:sp>
      <p:grpSp>
        <p:nvGrpSpPr>
          <p:cNvPr id="1598" name="Google Shape;1598;p50"/>
          <p:cNvGrpSpPr/>
          <p:nvPr/>
        </p:nvGrpSpPr>
        <p:grpSpPr>
          <a:xfrm>
            <a:off x="4589427" y="1647941"/>
            <a:ext cx="4664561" cy="2059404"/>
            <a:chOff x="3762126" y="1778565"/>
            <a:chExt cx="4664561" cy="2059404"/>
          </a:xfrm>
        </p:grpSpPr>
        <p:pic>
          <p:nvPicPr>
            <p:cNvPr descr="\\magnum\Projects\Microsoft\Cloud Power FY12\Design\Icons\PNGs\Server_2.png" id="1599" name="Google Shape;1599;p50"/>
            <p:cNvPicPr preferRelativeResize="0"/>
            <p:nvPr/>
          </p:nvPicPr>
          <p:blipFill rotWithShape="1">
            <a:blip r:embed="rId3">
              <a:alphaModFix/>
            </a:blip>
            <a:srcRect b="0" l="25034" r="22061" t="0"/>
            <a:stretch/>
          </p:blipFill>
          <p:spPr>
            <a:xfrm>
              <a:off x="4286090" y="2004715"/>
              <a:ext cx="970122" cy="1833254"/>
            </a:xfrm>
            <a:prstGeom prst="rect">
              <a:avLst/>
            </a:prstGeom>
            <a:noFill/>
            <a:ln>
              <a:noFill/>
            </a:ln>
          </p:spPr>
        </p:pic>
        <p:pic>
          <p:nvPicPr>
            <p:cNvPr descr="\\magnum\Projects\Microsoft\Cloud Power FY12\Design\Icons\PNGs\Server_2.png" id="1600" name="Google Shape;1600;p50"/>
            <p:cNvPicPr preferRelativeResize="0"/>
            <p:nvPr/>
          </p:nvPicPr>
          <p:blipFill rotWithShape="1">
            <a:blip r:embed="rId3">
              <a:alphaModFix/>
            </a:blip>
            <a:srcRect b="0" l="25034" r="22061" t="0"/>
            <a:stretch/>
          </p:blipFill>
          <p:spPr>
            <a:xfrm>
              <a:off x="7031564" y="2004715"/>
              <a:ext cx="970122" cy="1833254"/>
            </a:xfrm>
            <a:prstGeom prst="rect">
              <a:avLst/>
            </a:prstGeom>
            <a:noFill/>
            <a:ln>
              <a:noFill/>
            </a:ln>
          </p:spPr>
        </p:pic>
        <p:sp>
          <p:nvSpPr>
            <p:cNvPr id="1601" name="Google Shape;1601;p50"/>
            <p:cNvSpPr txBox="1"/>
            <p:nvPr/>
          </p:nvSpPr>
          <p:spPr>
            <a:xfrm>
              <a:off x="6482687" y="1778565"/>
              <a:ext cx="1944000" cy="338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Quattrocento Sans"/>
                <a:buNone/>
              </a:pPr>
              <a:r>
                <a:rPr b="0" i="0" lang="en-US" sz="2200" u="none" cap="none" strike="noStrike">
                  <a:solidFill>
                    <a:srgbClr val="FFFFFF"/>
                  </a:solidFill>
                  <a:latin typeface="Quattrocento Sans"/>
                  <a:ea typeface="Quattrocento Sans"/>
                  <a:cs typeface="Quattrocento Sans"/>
                  <a:sym typeface="Quattrocento Sans"/>
                </a:rPr>
                <a:t>TestVM2</a:t>
              </a:r>
              <a:endParaRPr/>
            </a:p>
          </p:txBody>
        </p:sp>
        <p:sp>
          <p:nvSpPr>
            <p:cNvPr id="1602" name="Google Shape;1602;p50"/>
            <p:cNvSpPr txBox="1"/>
            <p:nvPr/>
          </p:nvSpPr>
          <p:spPr>
            <a:xfrm>
              <a:off x="3762126" y="1778565"/>
              <a:ext cx="2024400" cy="338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Quattrocento Sans"/>
                <a:buNone/>
              </a:pPr>
              <a:r>
                <a:rPr b="0" i="0" lang="en-US" sz="2200" u="none" cap="none" strike="noStrike">
                  <a:solidFill>
                    <a:srgbClr val="FFFFFF"/>
                  </a:solidFill>
                  <a:latin typeface="Quattrocento Sans"/>
                  <a:ea typeface="Quattrocento Sans"/>
                  <a:cs typeface="Quattrocento Sans"/>
                  <a:sym typeface="Quattrocento Sans"/>
                </a:rPr>
                <a:t>TestVM1</a:t>
              </a:r>
              <a:endParaRPr/>
            </a:p>
          </p:txBody>
        </p:sp>
      </p:grpSp>
      <p:sp>
        <p:nvSpPr>
          <p:cNvPr id="1603" name="Google Shape;1603;p50"/>
          <p:cNvSpPr txBox="1"/>
          <p:nvPr/>
        </p:nvSpPr>
        <p:spPr>
          <a:xfrm>
            <a:off x="7536998" y="5005037"/>
            <a:ext cx="1374000" cy="68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2200"/>
              <a:buFont typeface="Quattrocento Sans"/>
              <a:buNone/>
            </a:pPr>
            <a:r>
              <a:rPr b="0" i="0" lang="en-US" sz="2200" u="none" cap="none" strike="noStrike">
                <a:solidFill>
                  <a:srgbClr val="FFFFFF"/>
                </a:solidFill>
                <a:latin typeface="Quattrocento Sans"/>
                <a:ea typeface="Quattrocento Sans"/>
                <a:cs typeface="Quattrocento Sans"/>
                <a:sym typeface="Quattrocento Sans"/>
              </a:rPr>
              <a:t>Who is TestVM2?</a:t>
            </a:r>
            <a:endParaRPr/>
          </a:p>
        </p:txBody>
      </p:sp>
      <p:cxnSp>
        <p:nvCxnSpPr>
          <p:cNvPr id="1604" name="Google Shape;1604;p50"/>
          <p:cNvCxnSpPr/>
          <p:nvPr/>
        </p:nvCxnSpPr>
        <p:spPr>
          <a:xfrm rot="10800000">
            <a:off x="5754152" y="3499752"/>
            <a:ext cx="859800" cy="1333200"/>
          </a:xfrm>
          <a:prstGeom prst="straightConnector1">
            <a:avLst/>
          </a:prstGeom>
          <a:noFill/>
          <a:ln cap="flat" cmpd="sng" w="57150">
            <a:solidFill>
              <a:srgbClr val="FFFFFF"/>
            </a:solidFill>
            <a:prstDash val="solid"/>
            <a:round/>
            <a:headEnd len="med" w="med" type="triangle"/>
            <a:tailEnd len="sm" w="sm" type="none"/>
          </a:ln>
        </p:spPr>
      </p:cxnSp>
      <p:sp>
        <p:nvSpPr>
          <p:cNvPr id="1605" name="Google Shape;1605;p50"/>
          <p:cNvSpPr txBox="1"/>
          <p:nvPr/>
        </p:nvSpPr>
        <p:spPr>
          <a:xfrm>
            <a:off x="6265478" y="3608517"/>
            <a:ext cx="1374000" cy="68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2200"/>
              <a:buFont typeface="Quattrocento Sans"/>
              <a:buNone/>
            </a:pPr>
            <a:r>
              <a:rPr b="0" i="0" lang="en-US" sz="2200" u="none" cap="none" strike="noStrike">
                <a:solidFill>
                  <a:srgbClr val="FFFFFF"/>
                </a:solidFill>
                <a:latin typeface="Quattrocento Sans"/>
                <a:ea typeface="Quattrocento Sans"/>
                <a:cs typeface="Quattrocento Sans"/>
                <a:sym typeface="Quattrocento Sans"/>
              </a:rPr>
              <a:t>Who is TestVM2?</a:t>
            </a:r>
            <a:endParaRPr/>
          </a:p>
        </p:txBody>
      </p:sp>
      <p:sp>
        <p:nvSpPr>
          <p:cNvPr id="1606" name="Google Shape;1606;p50"/>
          <p:cNvSpPr txBox="1"/>
          <p:nvPr/>
        </p:nvSpPr>
        <p:spPr>
          <a:xfrm>
            <a:off x="4775495" y="4238415"/>
            <a:ext cx="1374000" cy="341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FFFFFF"/>
              </a:buClr>
              <a:buSzPts val="2200"/>
              <a:buFont typeface="Quattrocento Sans"/>
              <a:buNone/>
            </a:pPr>
            <a:r>
              <a:rPr b="0" i="0" lang="en-US" sz="2200" u="none" cap="none" strike="noStrike">
                <a:solidFill>
                  <a:srgbClr val="FFFFFF"/>
                </a:solidFill>
                <a:latin typeface="Quattrocento Sans"/>
                <a:ea typeface="Quattrocento Sans"/>
                <a:cs typeface="Quattrocento Sans"/>
                <a:sym typeface="Quattrocento Sans"/>
              </a:rPr>
              <a:t>10.1.1.1</a:t>
            </a:r>
            <a:endParaRPr/>
          </a:p>
        </p:txBody>
      </p:sp>
      <p:grpSp>
        <p:nvGrpSpPr>
          <p:cNvPr id="1607" name="Google Shape;1607;p50"/>
          <p:cNvGrpSpPr/>
          <p:nvPr/>
        </p:nvGrpSpPr>
        <p:grpSpPr>
          <a:xfrm>
            <a:off x="1491861" y="4626770"/>
            <a:ext cx="4773621" cy="1253462"/>
            <a:chOff x="664560" y="4757395"/>
            <a:chExt cx="4773621" cy="1253462"/>
          </a:xfrm>
        </p:grpSpPr>
        <p:grpSp>
          <p:nvGrpSpPr>
            <p:cNvPr id="1608" name="Google Shape;1608;p50"/>
            <p:cNvGrpSpPr/>
            <p:nvPr/>
          </p:nvGrpSpPr>
          <p:grpSpPr>
            <a:xfrm>
              <a:off x="664560" y="4842203"/>
              <a:ext cx="1262098" cy="1168654"/>
              <a:chOff x="-852488" y="2311400"/>
              <a:chExt cx="1693863" cy="1568452"/>
            </a:xfrm>
          </p:grpSpPr>
          <p:sp>
            <p:nvSpPr>
              <p:cNvPr id="1609" name="Google Shape;1609;p50"/>
              <p:cNvSpPr/>
              <p:nvPr/>
            </p:nvSpPr>
            <p:spPr>
              <a:xfrm>
                <a:off x="-852488" y="2325688"/>
                <a:ext cx="677862" cy="703265"/>
              </a:xfrm>
              <a:custGeom>
                <a:rect b="b" l="l" r="r" t="t"/>
                <a:pathLst>
                  <a:path extrusionOk="0" h="1773" w="1709">
                    <a:moveTo>
                      <a:pt x="1031" y="0"/>
                    </a:moveTo>
                    <a:lnTo>
                      <a:pt x="1709" y="1145"/>
                    </a:lnTo>
                    <a:lnTo>
                      <a:pt x="1653" y="1181"/>
                    </a:lnTo>
                    <a:lnTo>
                      <a:pt x="1604" y="1220"/>
                    </a:lnTo>
                    <a:lnTo>
                      <a:pt x="1560" y="1262"/>
                    </a:lnTo>
                    <a:lnTo>
                      <a:pt x="1521" y="1305"/>
                    </a:lnTo>
                    <a:lnTo>
                      <a:pt x="1488" y="1349"/>
                    </a:lnTo>
                    <a:lnTo>
                      <a:pt x="1459" y="1393"/>
                    </a:lnTo>
                    <a:lnTo>
                      <a:pt x="1436" y="1437"/>
                    </a:lnTo>
                    <a:lnTo>
                      <a:pt x="1416" y="1480"/>
                    </a:lnTo>
                    <a:lnTo>
                      <a:pt x="1401" y="1523"/>
                    </a:lnTo>
                    <a:lnTo>
                      <a:pt x="1388" y="1563"/>
                    </a:lnTo>
                    <a:lnTo>
                      <a:pt x="1379" y="1602"/>
                    </a:lnTo>
                    <a:lnTo>
                      <a:pt x="1372" y="1638"/>
                    </a:lnTo>
                    <a:lnTo>
                      <a:pt x="1367" y="1670"/>
                    </a:lnTo>
                    <a:lnTo>
                      <a:pt x="1364" y="1700"/>
                    </a:lnTo>
                    <a:lnTo>
                      <a:pt x="1363" y="1725"/>
                    </a:lnTo>
                    <a:lnTo>
                      <a:pt x="1362" y="1746"/>
                    </a:lnTo>
                    <a:lnTo>
                      <a:pt x="1362" y="1760"/>
                    </a:lnTo>
                    <a:lnTo>
                      <a:pt x="1362" y="1770"/>
                    </a:lnTo>
                    <a:lnTo>
                      <a:pt x="1363" y="1773"/>
                    </a:lnTo>
                    <a:lnTo>
                      <a:pt x="0" y="1747"/>
                    </a:lnTo>
                    <a:lnTo>
                      <a:pt x="9" y="1629"/>
                    </a:lnTo>
                    <a:lnTo>
                      <a:pt x="23" y="1516"/>
                    </a:lnTo>
                    <a:lnTo>
                      <a:pt x="42" y="1407"/>
                    </a:lnTo>
                    <a:lnTo>
                      <a:pt x="66" y="1302"/>
                    </a:lnTo>
                    <a:lnTo>
                      <a:pt x="94" y="1202"/>
                    </a:lnTo>
                    <a:lnTo>
                      <a:pt x="125" y="1108"/>
                    </a:lnTo>
                    <a:lnTo>
                      <a:pt x="160" y="1015"/>
                    </a:lnTo>
                    <a:lnTo>
                      <a:pt x="198" y="929"/>
                    </a:lnTo>
                    <a:lnTo>
                      <a:pt x="238" y="847"/>
                    </a:lnTo>
                    <a:lnTo>
                      <a:pt x="281" y="768"/>
                    </a:lnTo>
                    <a:lnTo>
                      <a:pt x="325" y="694"/>
                    </a:lnTo>
                    <a:lnTo>
                      <a:pt x="372" y="622"/>
                    </a:lnTo>
                    <a:lnTo>
                      <a:pt x="419" y="556"/>
                    </a:lnTo>
                    <a:lnTo>
                      <a:pt x="467" y="494"/>
                    </a:lnTo>
                    <a:lnTo>
                      <a:pt x="516" y="436"/>
                    </a:lnTo>
                    <a:lnTo>
                      <a:pt x="564" y="381"/>
                    </a:lnTo>
                    <a:lnTo>
                      <a:pt x="612" y="331"/>
                    </a:lnTo>
                    <a:lnTo>
                      <a:pt x="659" y="284"/>
                    </a:lnTo>
                    <a:lnTo>
                      <a:pt x="706" y="241"/>
                    </a:lnTo>
                    <a:lnTo>
                      <a:pt x="750" y="202"/>
                    </a:lnTo>
                    <a:lnTo>
                      <a:pt x="792" y="166"/>
                    </a:lnTo>
                    <a:lnTo>
                      <a:pt x="832" y="133"/>
                    </a:lnTo>
                    <a:lnTo>
                      <a:pt x="870" y="105"/>
                    </a:lnTo>
                    <a:lnTo>
                      <a:pt x="905" y="80"/>
                    </a:lnTo>
                    <a:lnTo>
                      <a:pt x="936" y="58"/>
                    </a:lnTo>
                    <a:lnTo>
                      <a:pt x="963" y="41"/>
                    </a:lnTo>
                    <a:lnTo>
                      <a:pt x="987" y="26"/>
                    </a:lnTo>
                    <a:lnTo>
                      <a:pt x="1006" y="14"/>
                    </a:lnTo>
                    <a:lnTo>
                      <a:pt x="1019" y="6"/>
                    </a:lnTo>
                    <a:lnTo>
                      <a:pt x="1028" y="2"/>
                    </a:lnTo>
                    <a:lnTo>
                      <a:pt x="1031" y="0"/>
                    </a:lnTo>
                    <a:close/>
                  </a:path>
                </a:pathLst>
              </a:custGeom>
              <a:solidFill>
                <a:srgbClr val="FF0000"/>
              </a:solidFill>
              <a:ln cap="flat" cmpd="sng" w="9525">
                <a:solidFill>
                  <a:srgbClr val="E91B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610" name="Google Shape;1610;p50"/>
              <p:cNvSpPr/>
              <p:nvPr/>
            </p:nvSpPr>
            <p:spPr>
              <a:xfrm>
                <a:off x="147638" y="2311400"/>
                <a:ext cx="693738" cy="717552"/>
              </a:xfrm>
              <a:custGeom>
                <a:rect b="b" l="l" r="r" t="t"/>
                <a:pathLst>
                  <a:path extrusionOk="0" h="1810" w="1748">
                    <a:moveTo>
                      <a:pt x="662" y="0"/>
                    </a:moveTo>
                    <a:lnTo>
                      <a:pt x="761" y="54"/>
                    </a:lnTo>
                    <a:lnTo>
                      <a:pt x="854" y="112"/>
                    </a:lnTo>
                    <a:lnTo>
                      <a:pt x="940" y="172"/>
                    </a:lnTo>
                    <a:lnTo>
                      <a:pt x="1020" y="235"/>
                    </a:lnTo>
                    <a:lnTo>
                      <a:pt x="1096" y="300"/>
                    </a:lnTo>
                    <a:lnTo>
                      <a:pt x="1165" y="368"/>
                    </a:lnTo>
                    <a:lnTo>
                      <a:pt x="1230" y="436"/>
                    </a:lnTo>
                    <a:lnTo>
                      <a:pt x="1288" y="508"/>
                    </a:lnTo>
                    <a:lnTo>
                      <a:pt x="1344" y="579"/>
                    </a:lnTo>
                    <a:lnTo>
                      <a:pt x="1394" y="652"/>
                    </a:lnTo>
                    <a:lnTo>
                      <a:pt x="1441" y="724"/>
                    </a:lnTo>
                    <a:lnTo>
                      <a:pt x="1482" y="798"/>
                    </a:lnTo>
                    <a:lnTo>
                      <a:pt x="1520" y="871"/>
                    </a:lnTo>
                    <a:lnTo>
                      <a:pt x="1554" y="943"/>
                    </a:lnTo>
                    <a:lnTo>
                      <a:pt x="1584" y="1015"/>
                    </a:lnTo>
                    <a:lnTo>
                      <a:pt x="1611" y="1086"/>
                    </a:lnTo>
                    <a:lnTo>
                      <a:pt x="1635" y="1155"/>
                    </a:lnTo>
                    <a:lnTo>
                      <a:pt x="1657" y="1222"/>
                    </a:lnTo>
                    <a:lnTo>
                      <a:pt x="1675" y="1288"/>
                    </a:lnTo>
                    <a:lnTo>
                      <a:pt x="1689" y="1351"/>
                    </a:lnTo>
                    <a:lnTo>
                      <a:pt x="1704" y="1412"/>
                    </a:lnTo>
                    <a:lnTo>
                      <a:pt x="1714" y="1469"/>
                    </a:lnTo>
                    <a:lnTo>
                      <a:pt x="1723" y="1522"/>
                    </a:lnTo>
                    <a:lnTo>
                      <a:pt x="1731" y="1573"/>
                    </a:lnTo>
                    <a:lnTo>
                      <a:pt x="1736" y="1619"/>
                    </a:lnTo>
                    <a:lnTo>
                      <a:pt x="1740" y="1662"/>
                    </a:lnTo>
                    <a:lnTo>
                      <a:pt x="1743" y="1698"/>
                    </a:lnTo>
                    <a:lnTo>
                      <a:pt x="1745" y="1732"/>
                    </a:lnTo>
                    <a:lnTo>
                      <a:pt x="1747" y="1759"/>
                    </a:lnTo>
                    <a:lnTo>
                      <a:pt x="1747" y="1781"/>
                    </a:lnTo>
                    <a:lnTo>
                      <a:pt x="1748" y="1794"/>
                    </a:lnTo>
                    <a:lnTo>
                      <a:pt x="1748" y="1805"/>
                    </a:lnTo>
                    <a:lnTo>
                      <a:pt x="1748" y="1807"/>
                    </a:lnTo>
                    <a:lnTo>
                      <a:pt x="1747" y="1810"/>
                    </a:lnTo>
                    <a:lnTo>
                      <a:pt x="358" y="1810"/>
                    </a:lnTo>
                    <a:lnTo>
                      <a:pt x="356" y="1744"/>
                    </a:lnTo>
                    <a:lnTo>
                      <a:pt x="350" y="1683"/>
                    </a:lnTo>
                    <a:lnTo>
                      <a:pt x="338" y="1624"/>
                    </a:lnTo>
                    <a:lnTo>
                      <a:pt x="322" y="1570"/>
                    </a:lnTo>
                    <a:lnTo>
                      <a:pt x="304" y="1519"/>
                    </a:lnTo>
                    <a:lnTo>
                      <a:pt x="283" y="1473"/>
                    </a:lnTo>
                    <a:lnTo>
                      <a:pt x="260" y="1430"/>
                    </a:lnTo>
                    <a:lnTo>
                      <a:pt x="234" y="1390"/>
                    </a:lnTo>
                    <a:lnTo>
                      <a:pt x="208" y="1353"/>
                    </a:lnTo>
                    <a:lnTo>
                      <a:pt x="181" y="1321"/>
                    </a:lnTo>
                    <a:lnTo>
                      <a:pt x="155" y="1291"/>
                    </a:lnTo>
                    <a:lnTo>
                      <a:pt x="127" y="1266"/>
                    </a:lnTo>
                    <a:lnTo>
                      <a:pt x="102" y="1243"/>
                    </a:lnTo>
                    <a:lnTo>
                      <a:pt x="78" y="1224"/>
                    </a:lnTo>
                    <a:lnTo>
                      <a:pt x="57" y="1208"/>
                    </a:lnTo>
                    <a:lnTo>
                      <a:pt x="37" y="1194"/>
                    </a:lnTo>
                    <a:lnTo>
                      <a:pt x="22" y="1185"/>
                    </a:lnTo>
                    <a:lnTo>
                      <a:pt x="10" y="1177"/>
                    </a:lnTo>
                    <a:lnTo>
                      <a:pt x="2" y="1173"/>
                    </a:lnTo>
                    <a:lnTo>
                      <a:pt x="0" y="1172"/>
                    </a:lnTo>
                    <a:lnTo>
                      <a:pt x="662" y="0"/>
                    </a:lnTo>
                    <a:close/>
                  </a:path>
                </a:pathLst>
              </a:custGeom>
              <a:solidFill>
                <a:srgbClr val="FF0000"/>
              </a:solidFill>
              <a:ln cap="flat" cmpd="sng" w="9525">
                <a:solidFill>
                  <a:srgbClr val="E91B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611" name="Google Shape;1611;p50"/>
              <p:cNvSpPr/>
              <p:nvPr/>
            </p:nvSpPr>
            <p:spPr>
              <a:xfrm>
                <a:off x="-423863" y="3286125"/>
                <a:ext cx="833438" cy="593727"/>
              </a:xfrm>
              <a:custGeom>
                <a:rect b="b" l="l" r="r" t="t"/>
                <a:pathLst>
                  <a:path extrusionOk="0" h="1494" w="2100">
                    <a:moveTo>
                      <a:pt x="690" y="0"/>
                    </a:moveTo>
                    <a:lnTo>
                      <a:pt x="758" y="28"/>
                    </a:lnTo>
                    <a:lnTo>
                      <a:pt x="823" y="50"/>
                    </a:lnTo>
                    <a:lnTo>
                      <a:pt x="884" y="67"/>
                    </a:lnTo>
                    <a:lnTo>
                      <a:pt x="943" y="79"/>
                    </a:lnTo>
                    <a:lnTo>
                      <a:pt x="999" y="87"/>
                    </a:lnTo>
                    <a:lnTo>
                      <a:pt x="1052" y="89"/>
                    </a:lnTo>
                    <a:lnTo>
                      <a:pt x="1102" y="89"/>
                    </a:lnTo>
                    <a:lnTo>
                      <a:pt x="1147" y="85"/>
                    </a:lnTo>
                    <a:lnTo>
                      <a:pt x="1189" y="79"/>
                    </a:lnTo>
                    <a:lnTo>
                      <a:pt x="1228" y="71"/>
                    </a:lnTo>
                    <a:lnTo>
                      <a:pt x="1263" y="62"/>
                    </a:lnTo>
                    <a:lnTo>
                      <a:pt x="1294" y="52"/>
                    </a:lnTo>
                    <a:lnTo>
                      <a:pt x="1322" y="41"/>
                    </a:lnTo>
                    <a:lnTo>
                      <a:pt x="1345" y="31"/>
                    </a:lnTo>
                    <a:lnTo>
                      <a:pt x="1365" y="21"/>
                    </a:lnTo>
                    <a:lnTo>
                      <a:pt x="1380" y="13"/>
                    </a:lnTo>
                    <a:lnTo>
                      <a:pt x="1392" y="6"/>
                    </a:lnTo>
                    <a:lnTo>
                      <a:pt x="1398" y="1"/>
                    </a:lnTo>
                    <a:lnTo>
                      <a:pt x="1400" y="0"/>
                    </a:lnTo>
                    <a:lnTo>
                      <a:pt x="2100" y="1203"/>
                    </a:lnTo>
                    <a:lnTo>
                      <a:pt x="2002" y="1259"/>
                    </a:lnTo>
                    <a:lnTo>
                      <a:pt x="1906" y="1309"/>
                    </a:lnTo>
                    <a:lnTo>
                      <a:pt x="1808" y="1351"/>
                    </a:lnTo>
                    <a:lnTo>
                      <a:pt x="1712" y="1388"/>
                    </a:lnTo>
                    <a:lnTo>
                      <a:pt x="1617" y="1417"/>
                    </a:lnTo>
                    <a:lnTo>
                      <a:pt x="1522" y="1442"/>
                    </a:lnTo>
                    <a:lnTo>
                      <a:pt x="1427" y="1462"/>
                    </a:lnTo>
                    <a:lnTo>
                      <a:pt x="1335" y="1477"/>
                    </a:lnTo>
                    <a:lnTo>
                      <a:pt x="1243" y="1486"/>
                    </a:lnTo>
                    <a:lnTo>
                      <a:pt x="1154" y="1493"/>
                    </a:lnTo>
                    <a:lnTo>
                      <a:pt x="1066" y="1494"/>
                    </a:lnTo>
                    <a:lnTo>
                      <a:pt x="1066" y="1494"/>
                    </a:lnTo>
                    <a:lnTo>
                      <a:pt x="980" y="1491"/>
                    </a:lnTo>
                    <a:lnTo>
                      <a:pt x="897" y="1488"/>
                    </a:lnTo>
                    <a:lnTo>
                      <a:pt x="815" y="1478"/>
                    </a:lnTo>
                    <a:lnTo>
                      <a:pt x="737" y="1468"/>
                    </a:lnTo>
                    <a:lnTo>
                      <a:pt x="662" y="1455"/>
                    </a:lnTo>
                    <a:lnTo>
                      <a:pt x="589" y="1441"/>
                    </a:lnTo>
                    <a:lnTo>
                      <a:pt x="520" y="1425"/>
                    </a:lnTo>
                    <a:lnTo>
                      <a:pt x="453" y="1407"/>
                    </a:lnTo>
                    <a:lnTo>
                      <a:pt x="392" y="1389"/>
                    </a:lnTo>
                    <a:lnTo>
                      <a:pt x="333" y="1371"/>
                    </a:lnTo>
                    <a:lnTo>
                      <a:pt x="279" y="1351"/>
                    </a:lnTo>
                    <a:lnTo>
                      <a:pt x="228" y="1333"/>
                    </a:lnTo>
                    <a:lnTo>
                      <a:pt x="182" y="1315"/>
                    </a:lnTo>
                    <a:lnTo>
                      <a:pt x="142" y="1298"/>
                    </a:lnTo>
                    <a:lnTo>
                      <a:pt x="106" y="1281"/>
                    </a:lnTo>
                    <a:lnTo>
                      <a:pt x="74" y="1267"/>
                    </a:lnTo>
                    <a:lnTo>
                      <a:pt x="48" y="1254"/>
                    </a:lnTo>
                    <a:lnTo>
                      <a:pt x="28" y="1244"/>
                    </a:lnTo>
                    <a:lnTo>
                      <a:pt x="12" y="1236"/>
                    </a:lnTo>
                    <a:lnTo>
                      <a:pt x="3" y="1231"/>
                    </a:lnTo>
                    <a:lnTo>
                      <a:pt x="0" y="1229"/>
                    </a:lnTo>
                    <a:lnTo>
                      <a:pt x="690" y="0"/>
                    </a:lnTo>
                    <a:close/>
                  </a:path>
                </a:pathLst>
              </a:custGeom>
              <a:solidFill>
                <a:srgbClr val="FF0000"/>
              </a:solidFill>
              <a:ln cap="flat" cmpd="sng" w="9525">
                <a:solidFill>
                  <a:srgbClr val="E91B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612" name="Google Shape;1612;p50"/>
              <p:cNvSpPr/>
              <p:nvPr/>
            </p:nvSpPr>
            <p:spPr>
              <a:xfrm>
                <a:off x="-239712" y="2798674"/>
                <a:ext cx="466723" cy="465228"/>
              </a:xfrm>
              <a:custGeom>
                <a:rect b="b" l="l" r="r" t="t"/>
                <a:pathLst>
                  <a:path extrusionOk="0" h="1247" w="1251">
                    <a:moveTo>
                      <a:pt x="626" y="0"/>
                    </a:moveTo>
                    <a:lnTo>
                      <a:pt x="694" y="4"/>
                    </a:lnTo>
                    <a:lnTo>
                      <a:pt x="760" y="14"/>
                    </a:lnTo>
                    <a:lnTo>
                      <a:pt x="823" y="32"/>
                    </a:lnTo>
                    <a:lnTo>
                      <a:pt x="884" y="56"/>
                    </a:lnTo>
                    <a:lnTo>
                      <a:pt x="941" y="86"/>
                    </a:lnTo>
                    <a:lnTo>
                      <a:pt x="995" y="121"/>
                    </a:lnTo>
                    <a:lnTo>
                      <a:pt x="1044" y="161"/>
                    </a:lnTo>
                    <a:lnTo>
                      <a:pt x="1090" y="206"/>
                    </a:lnTo>
                    <a:lnTo>
                      <a:pt x="1130" y="256"/>
                    </a:lnTo>
                    <a:lnTo>
                      <a:pt x="1165" y="309"/>
                    </a:lnTo>
                    <a:lnTo>
                      <a:pt x="1195" y="366"/>
                    </a:lnTo>
                    <a:lnTo>
                      <a:pt x="1219" y="427"/>
                    </a:lnTo>
                    <a:lnTo>
                      <a:pt x="1237" y="490"/>
                    </a:lnTo>
                    <a:lnTo>
                      <a:pt x="1247" y="555"/>
                    </a:lnTo>
                    <a:lnTo>
                      <a:pt x="1251" y="624"/>
                    </a:lnTo>
                    <a:lnTo>
                      <a:pt x="1247" y="691"/>
                    </a:lnTo>
                    <a:lnTo>
                      <a:pt x="1237" y="758"/>
                    </a:lnTo>
                    <a:lnTo>
                      <a:pt x="1219" y="820"/>
                    </a:lnTo>
                    <a:lnTo>
                      <a:pt x="1195" y="881"/>
                    </a:lnTo>
                    <a:lnTo>
                      <a:pt x="1165" y="938"/>
                    </a:lnTo>
                    <a:lnTo>
                      <a:pt x="1130" y="991"/>
                    </a:lnTo>
                    <a:lnTo>
                      <a:pt x="1090" y="1040"/>
                    </a:lnTo>
                    <a:lnTo>
                      <a:pt x="1044" y="1086"/>
                    </a:lnTo>
                    <a:lnTo>
                      <a:pt x="995" y="1126"/>
                    </a:lnTo>
                    <a:lnTo>
                      <a:pt x="941" y="1161"/>
                    </a:lnTo>
                    <a:lnTo>
                      <a:pt x="884" y="1191"/>
                    </a:lnTo>
                    <a:lnTo>
                      <a:pt x="823" y="1214"/>
                    </a:lnTo>
                    <a:lnTo>
                      <a:pt x="760" y="1232"/>
                    </a:lnTo>
                    <a:lnTo>
                      <a:pt x="694" y="1243"/>
                    </a:lnTo>
                    <a:lnTo>
                      <a:pt x="626" y="1247"/>
                    </a:lnTo>
                    <a:lnTo>
                      <a:pt x="557" y="1243"/>
                    </a:lnTo>
                    <a:lnTo>
                      <a:pt x="492" y="1232"/>
                    </a:lnTo>
                    <a:lnTo>
                      <a:pt x="429" y="1214"/>
                    </a:lnTo>
                    <a:lnTo>
                      <a:pt x="367" y="1191"/>
                    </a:lnTo>
                    <a:lnTo>
                      <a:pt x="310" y="1161"/>
                    </a:lnTo>
                    <a:lnTo>
                      <a:pt x="257" y="1126"/>
                    </a:lnTo>
                    <a:lnTo>
                      <a:pt x="207" y="1086"/>
                    </a:lnTo>
                    <a:lnTo>
                      <a:pt x="162" y="1040"/>
                    </a:lnTo>
                    <a:lnTo>
                      <a:pt x="121" y="991"/>
                    </a:lnTo>
                    <a:lnTo>
                      <a:pt x="86" y="938"/>
                    </a:lnTo>
                    <a:lnTo>
                      <a:pt x="56" y="881"/>
                    </a:lnTo>
                    <a:lnTo>
                      <a:pt x="33" y="820"/>
                    </a:lnTo>
                    <a:lnTo>
                      <a:pt x="16" y="758"/>
                    </a:lnTo>
                    <a:lnTo>
                      <a:pt x="4" y="691"/>
                    </a:lnTo>
                    <a:lnTo>
                      <a:pt x="0" y="624"/>
                    </a:lnTo>
                    <a:lnTo>
                      <a:pt x="4" y="555"/>
                    </a:lnTo>
                    <a:lnTo>
                      <a:pt x="16" y="490"/>
                    </a:lnTo>
                    <a:lnTo>
                      <a:pt x="33" y="427"/>
                    </a:lnTo>
                    <a:lnTo>
                      <a:pt x="56" y="366"/>
                    </a:lnTo>
                    <a:lnTo>
                      <a:pt x="86" y="309"/>
                    </a:lnTo>
                    <a:lnTo>
                      <a:pt x="121" y="256"/>
                    </a:lnTo>
                    <a:lnTo>
                      <a:pt x="162" y="206"/>
                    </a:lnTo>
                    <a:lnTo>
                      <a:pt x="207" y="161"/>
                    </a:lnTo>
                    <a:lnTo>
                      <a:pt x="257" y="121"/>
                    </a:lnTo>
                    <a:lnTo>
                      <a:pt x="310" y="86"/>
                    </a:lnTo>
                    <a:lnTo>
                      <a:pt x="367" y="56"/>
                    </a:lnTo>
                    <a:lnTo>
                      <a:pt x="429" y="32"/>
                    </a:lnTo>
                    <a:lnTo>
                      <a:pt x="492" y="14"/>
                    </a:lnTo>
                    <a:lnTo>
                      <a:pt x="557" y="4"/>
                    </a:lnTo>
                    <a:lnTo>
                      <a:pt x="626" y="0"/>
                    </a:lnTo>
                    <a:close/>
                  </a:path>
                </a:pathLst>
              </a:custGeom>
              <a:solidFill>
                <a:srgbClr val="FF0000"/>
              </a:solidFill>
              <a:ln cap="flat" cmpd="sng" w="9525">
                <a:solidFill>
                  <a:srgbClr val="E91B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cxnSp>
          <p:nvCxnSpPr>
            <p:cNvPr id="1613" name="Google Shape;1613;p50"/>
            <p:cNvCxnSpPr/>
            <p:nvPr/>
          </p:nvCxnSpPr>
          <p:spPr>
            <a:xfrm rot="10800000">
              <a:off x="2050581" y="5424710"/>
              <a:ext cx="3387600" cy="0"/>
            </a:xfrm>
            <a:prstGeom prst="straightConnector1">
              <a:avLst/>
            </a:prstGeom>
            <a:noFill/>
            <a:ln cap="flat" cmpd="sng" w="57150">
              <a:solidFill>
                <a:srgbClr val="5F5F5F"/>
              </a:solidFill>
              <a:prstDash val="solid"/>
              <a:round/>
              <a:headEnd len="med" w="med" type="triangle"/>
              <a:tailEnd len="sm" w="sm" type="none"/>
            </a:ln>
          </p:spPr>
        </p:cxnSp>
        <p:sp>
          <p:nvSpPr>
            <p:cNvPr id="1614" name="Google Shape;1614;p50"/>
            <p:cNvSpPr txBox="1"/>
            <p:nvPr/>
          </p:nvSpPr>
          <p:spPr>
            <a:xfrm>
              <a:off x="2244429" y="4757395"/>
              <a:ext cx="1320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3D3D3D"/>
                </a:buClr>
                <a:buSzPts val="2000"/>
                <a:buFont typeface="Quattrocento Sans"/>
                <a:buNone/>
              </a:pPr>
              <a:r>
                <a:rPr b="0" i="0" lang="en-US" sz="2000" u="none" cap="none" strike="noStrike">
                  <a:solidFill>
                    <a:srgbClr val="3D3D3D"/>
                  </a:solidFill>
                  <a:latin typeface="Quattrocento Sans"/>
                  <a:ea typeface="Quattrocento Sans"/>
                  <a:cs typeface="Quattrocento Sans"/>
                  <a:sym typeface="Quattrocento Sans"/>
                </a:rPr>
                <a:t>Who is TestVM2?</a:t>
              </a:r>
              <a:endParaRPr/>
            </a:p>
          </p:txBody>
        </p:sp>
      </p:grpSp>
      <p:sp>
        <p:nvSpPr>
          <p:cNvPr id="1615" name="Google Shape;1615;p50"/>
          <p:cNvSpPr/>
          <p:nvPr/>
        </p:nvSpPr>
        <p:spPr>
          <a:xfrm>
            <a:off x="4205859" y="4927433"/>
            <a:ext cx="731400" cy="7314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1616" name="Google Shape;1616;p50"/>
          <p:cNvCxnSpPr/>
          <p:nvPr/>
        </p:nvCxnSpPr>
        <p:spPr>
          <a:xfrm>
            <a:off x="5754143" y="3499681"/>
            <a:ext cx="859800" cy="1333200"/>
          </a:xfrm>
          <a:prstGeom prst="straightConnector1">
            <a:avLst/>
          </a:prstGeom>
          <a:noFill/>
          <a:ln cap="flat" cmpd="sng" w="57150">
            <a:solidFill>
              <a:srgbClr val="FFFFFF"/>
            </a:solidFill>
            <a:prstDash val="solid"/>
            <a:round/>
            <a:headEnd len="med" w="med" type="triangle"/>
            <a:tailEnd len="sm" w="sm" type="none"/>
          </a:ln>
        </p:spPr>
      </p:cxnSp>
      <p:cxnSp>
        <p:nvCxnSpPr>
          <p:cNvPr id="1617" name="Google Shape;1617;p50"/>
          <p:cNvCxnSpPr/>
          <p:nvPr/>
        </p:nvCxnSpPr>
        <p:spPr>
          <a:xfrm rot="10800000">
            <a:off x="6029942" y="2790717"/>
            <a:ext cx="1783500" cy="0"/>
          </a:xfrm>
          <a:prstGeom prst="straightConnector1">
            <a:avLst/>
          </a:prstGeom>
          <a:noFill/>
          <a:ln cap="flat" cmpd="sng" w="57150">
            <a:solidFill>
              <a:srgbClr val="FFFFFF"/>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8"/>
                                        </p:tgtEl>
                                        <p:attrNameLst>
                                          <p:attrName>style.visibility</p:attrName>
                                        </p:attrNameLst>
                                      </p:cBhvr>
                                      <p:to>
                                        <p:strVal val="visible"/>
                                      </p:to>
                                    </p:set>
                                    <p:animEffect filter="fade" transition="in">
                                      <p:cBhvr>
                                        <p:cTn dur="500"/>
                                        <p:tgtEl>
                                          <p:spTgt spid="1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5"/>
                                        </p:tgtEl>
                                        <p:attrNameLst>
                                          <p:attrName>style.visibility</p:attrName>
                                        </p:attrNameLst>
                                      </p:cBhvr>
                                      <p:to>
                                        <p:strVal val="visible"/>
                                      </p:to>
                                    </p:set>
                                    <p:animEffect filter="fade" transition="in">
                                      <p:cBhvr>
                                        <p:cTn dur="500"/>
                                        <p:tgtEl>
                                          <p:spTgt spid="1605"/>
                                        </p:tgtEl>
                                      </p:cBhvr>
                                    </p:animEffect>
                                  </p:childTnLst>
                                </p:cTn>
                              </p:par>
                              <p:par>
                                <p:cTn fill="hold" nodeType="withEffect" presetClass="entr" presetID="10" presetSubtype="0">
                                  <p:stCondLst>
                                    <p:cond delay="0"/>
                                  </p:stCondLst>
                                  <p:childTnLst>
                                    <p:set>
                                      <p:cBhvr>
                                        <p:cTn dur="1" fill="hold">
                                          <p:stCondLst>
                                            <p:cond delay="0"/>
                                          </p:stCondLst>
                                        </p:cTn>
                                        <p:tgtEl>
                                          <p:spTgt spid="1604"/>
                                        </p:tgtEl>
                                        <p:attrNameLst>
                                          <p:attrName>style.visibility</p:attrName>
                                        </p:attrNameLst>
                                      </p:cBhvr>
                                      <p:to>
                                        <p:strVal val="visible"/>
                                      </p:to>
                                    </p:set>
                                    <p:animEffect filter="fade" transition="in">
                                      <p:cBhvr>
                                        <p:cTn dur="500"/>
                                        <p:tgtEl>
                                          <p:spTgt spid="1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05"/>
                                        </p:tgtEl>
                                      </p:cBhvr>
                                    </p:animEffect>
                                    <p:set>
                                      <p:cBhvr>
                                        <p:cTn dur="1" fill="hold">
                                          <p:stCondLst>
                                            <p:cond delay="500"/>
                                          </p:stCondLst>
                                        </p:cTn>
                                        <p:tgtEl>
                                          <p:spTgt spid="16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04"/>
                                        </p:tgtEl>
                                      </p:cBhvr>
                                    </p:animEffect>
                                    <p:set>
                                      <p:cBhvr>
                                        <p:cTn dur="1" fill="hold">
                                          <p:stCondLst>
                                            <p:cond delay="500"/>
                                          </p:stCondLst>
                                        </p:cTn>
                                        <p:tgtEl>
                                          <p:spTgt spid="160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16"/>
                                        </p:tgtEl>
                                        <p:attrNameLst>
                                          <p:attrName>style.visibility</p:attrName>
                                        </p:attrNameLst>
                                      </p:cBhvr>
                                      <p:to>
                                        <p:strVal val="visible"/>
                                      </p:to>
                                    </p:set>
                                    <p:animEffect filter="fade" transition="in">
                                      <p:cBhvr>
                                        <p:cTn dur="500"/>
                                        <p:tgtEl>
                                          <p:spTgt spid="1616"/>
                                        </p:tgtEl>
                                      </p:cBhvr>
                                    </p:animEffect>
                                  </p:childTnLst>
                                </p:cTn>
                              </p:par>
                              <p:par>
                                <p:cTn fill="hold" nodeType="withEffect" presetClass="entr" presetID="10" presetSubtype="0">
                                  <p:stCondLst>
                                    <p:cond delay="0"/>
                                  </p:stCondLst>
                                  <p:childTnLst>
                                    <p:set>
                                      <p:cBhvr>
                                        <p:cTn dur="1" fill="hold">
                                          <p:stCondLst>
                                            <p:cond delay="0"/>
                                          </p:stCondLst>
                                        </p:cTn>
                                        <p:tgtEl>
                                          <p:spTgt spid="1606"/>
                                        </p:tgtEl>
                                        <p:attrNameLst>
                                          <p:attrName>style.visibility</p:attrName>
                                        </p:attrNameLst>
                                      </p:cBhvr>
                                      <p:to>
                                        <p:strVal val="visible"/>
                                      </p:to>
                                    </p:set>
                                    <p:animEffect filter="fade" transition="in">
                                      <p:cBhvr>
                                        <p:cTn dur="500"/>
                                        <p:tgtEl>
                                          <p:spTgt spid="1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7"/>
                                        </p:tgtEl>
                                        <p:attrNameLst>
                                          <p:attrName>style.visibility</p:attrName>
                                        </p:attrNameLst>
                                      </p:cBhvr>
                                      <p:to>
                                        <p:strVal val="visible"/>
                                      </p:to>
                                    </p:set>
                                    <p:animEffect filter="fade" transition="in">
                                      <p:cBhvr>
                                        <p:cTn dur="500"/>
                                        <p:tgtEl>
                                          <p:spTgt spid="1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7"/>
                                        </p:tgtEl>
                                        <p:attrNameLst>
                                          <p:attrName>style.visibility</p:attrName>
                                        </p:attrNameLst>
                                      </p:cBhvr>
                                      <p:to>
                                        <p:strVal val="visible"/>
                                      </p:to>
                                    </p:set>
                                    <p:animEffect filter="fade" transition="in">
                                      <p:cBhvr>
                                        <p:cTn dur="500"/>
                                        <p:tgtEl>
                                          <p:spTgt spid="1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5"/>
                                        </p:tgtEl>
                                        <p:attrNameLst>
                                          <p:attrName>style.visibility</p:attrName>
                                        </p:attrNameLst>
                                      </p:cBhvr>
                                      <p:to>
                                        <p:strVal val="visible"/>
                                      </p:to>
                                    </p:set>
                                    <p:animEffect filter="fade" transition="in">
                                      <p:cBhvr>
                                        <p:cTn dur="500"/>
                                        <p:tgtEl>
                                          <p:spTgt spid="1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07"/>
                                        </p:tgtEl>
                                      </p:cBhvr>
                                    </p:animEffect>
                                    <p:set>
                                      <p:cBhvr>
                                        <p:cTn dur="1" fill="hold">
                                          <p:stCondLst>
                                            <p:cond delay="500"/>
                                          </p:stCondLst>
                                        </p:cTn>
                                        <p:tgtEl>
                                          <p:spTgt spid="16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15"/>
                                        </p:tgtEl>
                                      </p:cBhvr>
                                    </p:animEffect>
                                    <p:set>
                                      <p:cBhvr>
                                        <p:cTn dur="1" fill="hold">
                                          <p:stCondLst>
                                            <p:cond delay="500"/>
                                          </p:stCondLst>
                                        </p:cTn>
                                        <p:tgtEl>
                                          <p:spTgt spid="16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p51"/>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Overview: Basic Connectivity in Microsoft Azure</a:t>
            </a:r>
            <a:endParaRPr/>
          </a:p>
        </p:txBody>
      </p:sp>
      <p:sp>
        <p:nvSpPr>
          <p:cNvPr id="1624" name="Google Shape;1624;p51"/>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rgbClr val="3F3F3F"/>
              </a:buClr>
              <a:buSzPts val="1800"/>
              <a:buNone/>
            </a:pPr>
            <a:r>
              <a:t/>
            </a:r>
            <a:endParaRPr/>
          </a:p>
          <a:p>
            <a:pPr indent="-114300" lvl="0" marL="228600" rtl="0" algn="l">
              <a:lnSpc>
                <a:spcPct val="90000"/>
              </a:lnSpc>
              <a:spcBef>
                <a:spcPts val="1000"/>
              </a:spcBef>
              <a:spcAft>
                <a:spcPts val="0"/>
              </a:spcAft>
              <a:buClr>
                <a:srgbClr val="3F3F3F"/>
              </a:buClr>
              <a:buSzPts val="1800"/>
              <a:buNone/>
            </a:pPr>
            <a:r>
              <a:t/>
            </a:r>
            <a:endParaRPr/>
          </a:p>
        </p:txBody>
      </p:sp>
      <p:sp>
        <p:nvSpPr>
          <p:cNvPr id="1625" name="Google Shape;1625;p51"/>
          <p:cNvSpPr/>
          <p:nvPr/>
        </p:nvSpPr>
        <p:spPr>
          <a:xfrm>
            <a:off x="4621545" y="1049136"/>
            <a:ext cx="1320169" cy="850419"/>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626" name="Google Shape;1626;p51"/>
          <p:cNvSpPr/>
          <p:nvPr/>
        </p:nvSpPr>
        <p:spPr>
          <a:xfrm>
            <a:off x="3910029" y="2580948"/>
            <a:ext cx="2743200" cy="27432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pic>
        <p:nvPicPr>
          <p:cNvPr descr="\\magnum\Projects\Microsoft\Cloud Power FY12\Design\Icons\PNGs\Server_2.png" id="1627" name="Google Shape;1627;p51"/>
          <p:cNvPicPr preferRelativeResize="0"/>
          <p:nvPr/>
        </p:nvPicPr>
        <p:blipFill rotWithShape="1">
          <a:blip r:embed="rId3">
            <a:alphaModFix/>
          </a:blip>
          <a:srcRect b="0" l="25034" r="22061" t="0"/>
          <a:stretch/>
        </p:blipFill>
        <p:spPr>
          <a:xfrm>
            <a:off x="4143872" y="4137791"/>
            <a:ext cx="627796" cy="1186359"/>
          </a:xfrm>
          <a:prstGeom prst="rect">
            <a:avLst/>
          </a:prstGeom>
          <a:noFill/>
          <a:ln>
            <a:noFill/>
          </a:ln>
        </p:spPr>
      </p:pic>
      <p:pic>
        <p:nvPicPr>
          <p:cNvPr descr="\\magnum\Projects\Microsoft\Cloud Power FY12\Design\Icons\PNGs\Server_2.png" id="1628" name="Google Shape;1628;p51"/>
          <p:cNvPicPr preferRelativeResize="0"/>
          <p:nvPr/>
        </p:nvPicPr>
        <p:blipFill rotWithShape="1">
          <a:blip r:embed="rId3">
            <a:alphaModFix/>
          </a:blip>
          <a:srcRect b="0" l="25034" r="22061" t="0"/>
          <a:stretch/>
        </p:blipFill>
        <p:spPr>
          <a:xfrm>
            <a:off x="5878953" y="4137791"/>
            <a:ext cx="627796" cy="1186359"/>
          </a:xfrm>
          <a:prstGeom prst="rect">
            <a:avLst/>
          </a:prstGeom>
          <a:noFill/>
          <a:ln>
            <a:noFill/>
          </a:ln>
        </p:spPr>
      </p:pic>
      <p:sp>
        <p:nvSpPr>
          <p:cNvPr id="1629" name="Google Shape;1629;p51"/>
          <p:cNvSpPr/>
          <p:nvPr/>
        </p:nvSpPr>
        <p:spPr>
          <a:xfrm>
            <a:off x="5012165" y="2710140"/>
            <a:ext cx="538800" cy="4617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F5F5F"/>
              </a:buClr>
              <a:buSzPts val="2400"/>
              <a:buFont typeface="Quattrocento Sans"/>
              <a:buNone/>
            </a:pPr>
            <a:r>
              <a:rPr b="1" i="0" lang="en-US" sz="2400" u="none" cap="none" strike="noStrike">
                <a:solidFill>
                  <a:srgbClr val="5F5F5F"/>
                </a:solidFill>
                <a:latin typeface="Quattrocento Sans"/>
                <a:ea typeface="Quattrocento Sans"/>
                <a:cs typeface="Quattrocento Sans"/>
                <a:sym typeface="Quattrocento Sans"/>
              </a:rPr>
              <a:t>LB</a:t>
            </a:r>
            <a:endParaRPr/>
          </a:p>
        </p:txBody>
      </p:sp>
      <p:cxnSp>
        <p:nvCxnSpPr>
          <p:cNvPr id="1630" name="Google Shape;1630;p51"/>
          <p:cNvCxnSpPr>
            <a:endCxn id="1629" idx="2"/>
          </p:cNvCxnSpPr>
          <p:nvPr/>
        </p:nvCxnSpPr>
        <p:spPr>
          <a:xfrm rot="10800000">
            <a:off x="5281565" y="3171840"/>
            <a:ext cx="705000" cy="862800"/>
          </a:xfrm>
          <a:prstGeom prst="straightConnector1">
            <a:avLst/>
          </a:prstGeom>
          <a:noFill/>
          <a:ln cap="flat" cmpd="sng" w="57150">
            <a:solidFill>
              <a:srgbClr val="FFFFFF"/>
            </a:solidFill>
            <a:prstDash val="solid"/>
            <a:round/>
            <a:headEnd len="med" w="med" type="triangle"/>
            <a:tailEnd len="sm" w="sm" type="none"/>
          </a:ln>
        </p:spPr>
      </p:cxnSp>
      <p:cxnSp>
        <p:nvCxnSpPr>
          <p:cNvPr id="1631" name="Google Shape;1631;p51"/>
          <p:cNvCxnSpPr/>
          <p:nvPr/>
        </p:nvCxnSpPr>
        <p:spPr>
          <a:xfrm flipH="1" rot="10800000">
            <a:off x="4621543" y="3171794"/>
            <a:ext cx="660000" cy="862800"/>
          </a:xfrm>
          <a:prstGeom prst="straightConnector1">
            <a:avLst/>
          </a:prstGeom>
          <a:noFill/>
          <a:ln cap="flat" cmpd="sng" w="57150">
            <a:solidFill>
              <a:srgbClr val="FFFFFF"/>
            </a:solidFill>
            <a:prstDash val="solid"/>
            <a:round/>
            <a:headEnd len="med" w="med" type="triangle"/>
            <a:tailEnd len="sm" w="sm" type="none"/>
          </a:ln>
        </p:spPr>
      </p:cxnSp>
      <p:cxnSp>
        <p:nvCxnSpPr>
          <p:cNvPr id="1632" name="Google Shape;1632;p51"/>
          <p:cNvCxnSpPr/>
          <p:nvPr/>
        </p:nvCxnSpPr>
        <p:spPr>
          <a:xfrm rot="10800000">
            <a:off x="4839897" y="4730986"/>
            <a:ext cx="883500" cy="2400"/>
          </a:xfrm>
          <a:prstGeom prst="straightConnector1">
            <a:avLst/>
          </a:prstGeom>
          <a:noFill/>
          <a:ln cap="flat" cmpd="sng" w="57150">
            <a:solidFill>
              <a:srgbClr val="FFFFFF"/>
            </a:solidFill>
            <a:prstDash val="solid"/>
            <a:round/>
            <a:headEnd len="med" w="med" type="triangle"/>
            <a:tailEnd len="med" w="med" type="triangle"/>
          </a:ln>
        </p:spPr>
      </p:cxnSp>
      <p:sp>
        <p:nvSpPr>
          <p:cNvPr id="1633" name="Google Shape;1633;p51"/>
          <p:cNvSpPr/>
          <p:nvPr/>
        </p:nvSpPr>
        <p:spPr>
          <a:xfrm>
            <a:off x="4848052" y="5446561"/>
            <a:ext cx="867159" cy="834723"/>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634" name="Google Shape;1634;p51"/>
          <p:cNvSpPr txBox="1"/>
          <p:nvPr/>
        </p:nvSpPr>
        <p:spPr>
          <a:xfrm>
            <a:off x="5858397" y="2001419"/>
            <a:ext cx="5842800" cy="6156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000">
                <a:solidFill>
                  <a:srgbClr val="3D3D3D"/>
                </a:solidFill>
                <a:latin typeface="Quattrocento Sans"/>
                <a:ea typeface="Quattrocento Sans"/>
                <a:cs typeface="Quattrocento Sans"/>
                <a:sym typeface="Quattrocento Sans"/>
              </a:rPr>
              <a:t>Optional DNS Namespace &amp; public IP </a:t>
            </a:r>
            <a:endParaRPr/>
          </a:p>
          <a:p>
            <a:pPr indent="0" lvl="0" marL="0" marR="0" rtl="0" algn="l">
              <a:spcBef>
                <a:spcPts val="0"/>
              </a:spcBef>
              <a:spcAft>
                <a:spcPts val="0"/>
              </a:spcAft>
              <a:buNone/>
            </a:pPr>
            <a:r>
              <a:rPr lang="en-US" sz="2000">
                <a:solidFill>
                  <a:srgbClr val="3D3D3D"/>
                </a:solidFill>
                <a:latin typeface="Quattrocento Sans"/>
                <a:ea typeface="Quattrocento Sans"/>
                <a:cs typeface="Quattrocento Sans"/>
                <a:sym typeface="Quattrocento Sans"/>
              </a:rPr>
              <a:t>	(yourDNSname.region.cloudapp.azure.com)</a:t>
            </a:r>
            <a:endParaRPr/>
          </a:p>
        </p:txBody>
      </p:sp>
      <p:grpSp>
        <p:nvGrpSpPr>
          <p:cNvPr id="1635" name="Google Shape;1635;p51"/>
          <p:cNvGrpSpPr/>
          <p:nvPr/>
        </p:nvGrpSpPr>
        <p:grpSpPr>
          <a:xfrm>
            <a:off x="5296869" y="4973935"/>
            <a:ext cx="6160561" cy="982345"/>
            <a:chOff x="6109651" y="5177130"/>
            <a:chExt cx="6160561" cy="982345"/>
          </a:xfrm>
        </p:grpSpPr>
        <p:sp>
          <p:nvSpPr>
            <p:cNvPr id="1636" name="Google Shape;1636;p51"/>
            <p:cNvSpPr txBox="1"/>
            <p:nvPr/>
          </p:nvSpPr>
          <p:spPr>
            <a:xfrm>
              <a:off x="7466012" y="5851675"/>
              <a:ext cx="48042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3D3D3D"/>
                </a:buClr>
                <a:buSzPts val="2000"/>
                <a:buFont typeface="Quattrocento Sans"/>
                <a:buNone/>
              </a:pPr>
              <a:r>
                <a:rPr lang="en-US" sz="2000">
                  <a:solidFill>
                    <a:srgbClr val="3D3D3D"/>
                  </a:solidFill>
                  <a:latin typeface="Quattrocento Sans"/>
                  <a:ea typeface="Quattrocento Sans"/>
                  <a:cs typeface="Quattrocento Sans"/>
                  <a:sym typeface="Quattrocento Sans"/>
                </a:rPr>
                <a:t>Access via internal IP address – same VNet</a:t>
              </a:r>
              <a:endParaRPr b="0" i="0" sz="2000" u="none" cap="none" strike="noStrike">
                <a:solidFill>
                  <a:srgbClr val="3D3D3D"/>
                </a:solidFill>
                <a:latin typeface="Quattrocento Sans"/>
                <a:ea typeface="Quattrocento Sans"/>
                <a:cs typeface="Quattrocento Sans"/>
                <a:sym typeface="Quattrocento Sans"/>
              </a:endParaRPr>
            </a:p>
          </p:txBody>
        </p:sp>
        <p:cxnSp>
          <p:nvCxnSpPr>
            <p:cNvPr id="1637" name="Google Shape;1637;p51"/>
            <p:cNvCxnSpPr/>
            <p:nvPr/>
          </p:nvCxnSpPr>
          <p:spPr>
            <a:xfrm>
              <a:off x="6109651" y="5177130"/>
              <a:ext cx="1209900" cy="786900"/>
            </a:xfrm>
            <a:prstGeom prst="straightConnector1">
              <a:avLst/>
            </a:prstGeom>
            <a:noFill/>
            <a:ln cap="flat" cmpd="sng" w="57150">
              <a:solidFill>
                <a:srgbClr val="5F5F5F"/>
              </a:solidFill>
              <a:prstDash val="solid"/>
              <a:round/>
              <a:headEnd len="med" w="med" type="triangle"/>
              <a:tailEnd len="sm" w="sm" type="none"/>
            </a:ln>
          </p:spPr>
        </p:cxnSp>
      </p:grpSp>
      <p:cxnSp>
        <p:nvCxnSpPr>
          <p:cNvPr id="1638" name="Google Shape;1638;p51"/>
          <p:cNvCxnSpPr/>
          <p:nvPr/>
        </p:nvCxnSpPr>
        <p:spPr>
          <a:xfrm>
            <a:off x="5281629" y="1950416"/>
            <a:ext cx="0" cy="579600"/>
          </a:xfrm>
          <a:prstGeom prst="straightConnector1">
            <a:avLst/>
          </a:prstGeom>
          <a:noFill/>
          <a:ln cap="flat" cmpd="sng" w="57150">
            <a:solidFill>
              <a:srgbClr val="5F5F5F"/>
            </a:solidFill>
            <a:prstDash val="solid"/>
            <a:round/>
            <a:headEnd len="med" w="med" type="triangle"/>
            <a:tailEnd len="sm" w="sm" type="none"/>
          </a:ln>
        </p:spPr>
      </p:cxnSp>
      <p:cxnSp>
        <p:nvCxnSpPr>
          <p:cNvPr id="1639" name="Google Shape;1639;p51"/>
          <p:cNvCxnSpPr/>
          <p:nvPr/>
        </p:nvCxnSpPr>
        <p:spPr>
          <a:xfrm flipH="1" rot="10800000">
            <a:off x="2194560" y="3582289"/>
            <a:ext cx="1715400" cy="763800"/>
          </a:xfrm>
          <a:prstGeom prst="straightConnector1">
            <a:avLst/>
          </a:prstGeom>
          <a:noFill/>
          <a:ln cap="flat" cmpd="sng" w="28575">
            <a:solidFill>
              <a:schemeClr val="dk1"/>
            </a:solidFill>
            <a:prstDash val="solid"/>
            <a:miter lim="800000"/>
            <a:headEnd len="sm" w="sm" type="none"/>
            <a:tailEnd len="med" w="med" type="triangle"/>
          </a:ln>
        </p:spPr>
      </p:cxnSp>
      <p:sp>
        <p:nvSpPr>
          <p:cNvPr id="1640" name="Google Shape;1640;p51"/>
          <p:cNvSpPr txBox="1"/>
          <p:nvPr/>
        </p:nvSpPr>
        <p:spPr>
          <a:xfrm>
            <a:off x="317795" y="4439953"/>
            <a:ext cx="3180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VNet in Resource Group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2"/>
                                        </p:tgtEl>
                                        <p:attrNameLst>
                                          <p:attrName>style.visibility</p:attrName>
                                        </p:attrNameLst>
                                      </p:cBhvr>
                                      <p:to>
                                        <p:strVal val="visible"/>
                                      </p:to>
                                    </p:set>
                                    <p:animEffect filter="fade" transition="in">
                                      <p:cBhvr>
                                        <p:cTn dur="500"/>
                                        <p:tgtEl>
                                          <p:spTgt spid="1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4"/>
                                        </p:tgtEl>
                                        <p:attrNameLst>
                                          <p:attrName>style.visibility</p:attrName>
                                        </p:attrNameLst>
                                      </p:cBhvr>
                                      <p:to>
                                        <p:strVal val="visible"/>
                                      </p:to>
                                    </p:set>
                                    <p:animEffect filter="fade" transition="in">
                                      <p:cBhvr>
                                        <p:cTn dur="500"/>
                                        <p:tgtEl>
                                          <p:spTgt spid="1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5"/>
                                        </p:tgtEl>
                                        <p:attrNameLst>
                                          <p:attrName>style.visibility</p:attrName>
                                        </p:attrNameLst>
                                      </p:cBhvr>
                                      <p:to>
                                        <p:strVal val="visible"/>
                                      </p:to>
                                    </p:set>
                                    <p:animEffect filter="fade" transition="in">
                                      <p:cBhvr>
                                        <p:cTn dur="500"/>
                                        <p:tgtEl>
                                          <p:spTgt spid="1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p52"/>
          <p:cNvSpPr txBox="1"/>
          <p:nvPr>
            <p:ph type="title"/>
          </p:nvPr>
        </p:nvSpPr>
        <p:spPr>
          <a:xfrm>
            <a:off x="301752" y="16840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Overview: Existing Connectivity in Microsoft Azure</a:t>
            </a:r>
            <a:endParaRPr/>
          </a:p>
        </p:txBody>
      </p:sp>
      <p:sp>
        <p:nvSpPr>
          <p:cNvPr id="1648" name="Google Shape;1648;p52"/>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rgbClr val="3F3F3F"/>
              </a:buClr>
              <a:buSzPts val="1800"/>
              <a:buNone/>
            </a:pPr>
            <a:r>
              <a:t/>
            </a:r>
            <a:endParaRPr/>
          </a:p>
          <a:p>
            <a:pPr indent="-114300" lvl="0" marL="228600" rtl="0" algn="l">
              <a:lnSpc>
                <a:spcPct val="90000"/>
              </a:lnSpc>
              <a:spcBef>
                <a:spcPts val="1000"/>
              </a:spcBef>
              <a:spcAft>
                <a:spcPts val="0"/>
              </a:spcAft>
              <a:buClr>
                <a:srgbClr val="3F3F3F"/>
              </a:buClr>
              <a:buSzPts val="1800"/>
              <a:buNone/>
            </a:pPr>
            <a:r>
              <a:t/>
            </a:r>
            <a:endParaRPr/>
          </a:p>
        </p:txBody>
      </p:sp>
      <p:sp>
        <p:nvSpPr>
          <p:cNvPr id="1649" name="Google Shape;1649;p52"/>
          <p:cNvSpPr/>
          <p:nvPr/>
        </p:nvSpPr>
        <p:spPr>
          <a:xfrm>
            <a:off x="1143544" y="954660"/>
            <a:ext cx="1320170" cy="850419"/>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650" name="Google Shape;1650;p52"/>
          <p:cNvSpPr/>
          <p:nvPr/>
        </p:nvSpPr>
        <p:spPr>
          <a:xfrm>
            <a:off x="432029" y="2486474"/>
            <a:ext cx="2743200" cy="27432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alibri"/>
              <a:buNone/>
            </a:pPr>
            <a:r>
              <a:t/>
            </a:r>
            <a:endParaRPr b="0" i="0" sz="2200" u="none" cap="none" strike="noStrike">
              <a:solidFill>
                <a:srgbClr val="FFFFFF"/>
              </a:solidFill>
              <a:latin typeface="Quattrocento Sans"/>
              <a:ea typeface="Quattrocento Sans"/>
              <a:cs typeface="Quattrocento Sans"/>
              <a:sym typeface="Quattrocento Sans"/>
            </a:endParaRPr>
          </a:p>
        </p:txBody>
      </p:sp>
      <p:sp>
        <p:nvSpPr>
          <p:cNvPr id="1651" name="Google Shape;1651;p52"/>
          <p:cNvSpPr/>
          <p:nvPr/>
        </p:nvSpPr>
        <p:spPr>
          <a:xfrm>
            <a:off x="1534164" y="2615663"/>
            <a:ext cx="538800" cy="461700"/>
          </a:xfrm>
          <a:prstGeom prst="rect">
            <a:avLst/>
          </a:prstGeom>
          <a:solidFill>
            <a:srgbClr val="29292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Quattrocento Sans"/>
              <a:buNone/>
            </a:pPr>
            <a:r>
              <a:rPr b="1" i="0" lang="en-US" sz="2400" u="none" cap="none" strike="noStrike">
                <a:solidFill>
                  <a:srgbClr val="FF0000"/>
                </a:solidFill>
                <a:latin typeface="Quattrocento Sans"/>
                <a:ea typeface="Quattrocento Sans"/>
                <a:cs typeface="Quattrocento Sans"/>
                <a:sym typeface="Quattrocento Sans"/>
              </a:rPr>
              <a:t>LB</a:t>
            </a:r>
            <a:endParaRPr/>
          </a:p>
        </p:txBody>
      </p:sp>
      <p:cxnSp>
        <p:nvCxnSpPr>
          <p:cNvPr id="1652" name="Google Shape;1652;p52"/>
          <p:cNvCxnSpPr>
            <a:endCxn id="1651" idx="2"/>
          </p:cNvCxnSpPr>
          <p:nvPr/>
        </p:nvCxnSpPr>
        <p:spPr>
          <a:xfrm rot="10800000">
            <a:off x="1803564" y="3077363"/>
            <a:ext cx="867300" cy="1208400"/>
          </a:xfrm>
          <a:prstGeom prst="straightConnector1">
            <a:avLst/>
          </a:prstGeom>
          <a:noFill/>
          <a:ln cap="flat" cmpd="sng" w="57150">
            <a:solidFill>
              <a:srgbClr val="292929"/>
            </a:solidFill>
            <a:prstDash val="solid"/>
            <a:round/>
            <a:headEnd len="med" w="med" type="triangle"/>
            <a:tailEnd len="sm" w="sm" type="none"/>
          </a:ln>
        </p:spPr>
      </p:cxnSp>
      <p:cxnSp>
        <p:nvCxnSpPr>
          <p:cNvPr id="1653" name="Google Shape;1653;p52"/>
          <p:cNvCxnSpPr/>
          <p:nvPr/>
        </p:nvCxnSpPr>
        <p:spPr>
          <a:xfrm flipH="1" rot="10800000">
            <a:off x="968137" y="3077245"/>
            <a:ext cx="835500" cy="1208400"/>
          </a:xfrm>
          <a:prstGeom prst="straightConnector1">
            <a:avLst/>
          </a:prstGeom>
          <a:noFill/>
          <a:ln cap="flat" cmpd="sng" w="57150">
            <a:solidFill>
              <a:srgbClr val="292929"/>
            </a:solidFill>
            <a:prstDash val="solid"/>
            <a:round/>
            <a:headEnd len="med" w="med" type="triangle"/>
            <a:tailEnd len="sm" w="sm" type="none"/>
          </a:ln>
        </p:spPr>
      </p:cxnSp>
      <p:cxnSp>
        <p:nvCxnSpPr>
          <p:cNvPr id="1654" name="Google Shape;1654;p52"/>
          <p:cNvCxnSpPr>
            <a:stCxn id="1655" idx="31"/>
            <a:endCxn id="1656" idx="33"/>
          </p:cNvCxnSpPr>
          <p:nvPr/>
        </p:nvCxnSpPr>
        <p:spPr>
          <a:xfrm rot="10800000">
            <a:off x="1176074" y="4605053"/>
            <a:ext cx="1262100" cy="34800"/>
          </a:xfrm>
          <a:prstGeom prst="straightConnector1">
            <a:avLst/>
          </a:prstGeom>
          <a:noFill/>
          <a:ln cap="flat" cmpd="sng" w="57150">
            <a:solidFill>
              <a:srgbClr val="292929"/>
            </a:solidFill>
            <a:prstDash val="solid"/>
            <a:round/>
            <a:headEnd len="med" w="med" type="triangle"/>
            <a:tailEnd len="med" w="med" type="triangle"/>
          </a:ln>
        </p:spPr>
      </p:cxnSp>
      <p:sp>
        <p:nvSpPr>
          <p:cNvPr id="1657" name="Google Shape;1657;p52"/>
          <p:cNvSpPr txBox="1"/>
          <p:nvPr/>
        </p:nvSpPr>
        <p:spPr>
          <a:xfrm>
            <a:off x="1993014" y="1910548"/>
            <a:ext cx="24246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3D3D3D"/>
                </a:solidFill>
                <a:latin typeface="Quattrocento Sans"/>
                <a:ea typeface="Quattrocento Sans"/>
                <a:cs typeface="Quattrocento Sans"/>
                <a:sym typeface="Quattrocento Sans"/>
              </a:rPr>
              <a:t>VIP</a:t>
            </a:r>
            <a:r>
              <a:rPr lang="en-US" sz="2400">
                <a:solidFill>
                  <a:srgbClr val="3D3D3D"/>
                </a:solidFill>
                <a:latin typeface="Quattrocento Sans"/>
                <a:ea typeface="Quattrocento Sans"/>
                <a:cs typeface="Quattrocento Sans"/>
                <a:sym typeface="Quattrocento Sans"/>
              </a:rPr>
              <a:t>: DNS Address</a:t>
            </a:r>
            <a:endParaRPr/>
          </a:p>
        </p:txBody>
      </p:sp>
      <p:grpSp>
        <p:nvGrpSpPr>
          <p:cNvPr id="1658" name="Google Shape;1658;p52"/>
          <p:cNvGrpSpPr/>
          <p:nvPr/>
        </p:nvGrpSpPr>
        <p:grpSpPr>
          <a:xfrm>
            <a:off x="1812018" y="4715506"/>
            <a:ext cx="3121582" cy="1207799"/>
            <a:chOff x="6102801" y="5013176"/>
            <a:chExt cx="3121582" cy="1207799"/>
          </a:xfrm>
        </p:grpSpPr>
        <p:sp>
          <p:nvSpPr>
            <p:cNvPr id="1659" name="Google Shape;1659;p52"/>
            <p:cNvSpPr txBox="1"/>
            <p:nvPr/>
          </p:nvSpPr>
          <p:spPr>
            <a:xfrm>
              <a:off x="6281383" y="5851675"/>
              <a:ext cx="2943000" cy="36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3D3D3D"/>
                </a:buClr>
                <a:buSzPts val="2400"/>
                <a:buFont typeface="Quattrocento Sans"/>
                <a:buNone/>
              </a:pPr>
              <a:r>
                <a:rPr b="0" i="0" lang="en-US" sz="2400" u="none" cap="none" strike="noStrike">
                  <a:solidFill>
                    <a:srgbClr val="3D3D3D"/>
                  </a:solidFill>
                  <a:latin typeface="Quattrocento Sans"/>
                  <a:ea typeface="Quattrocento Sans"/>
                  <a:cs typeface="Quattrocento Sans"/>
                  <a:sym typeface="Quattrocento Sans"/>
                </a:rPr>
                <a:t>Internal IP Addresses</a:t>
              </a:r>
              <a:endParaRPr/>
            </a:p>
          </p:txBody>
        </p:sp>
        <p:cxnSp>
          <p:nvCxnSpPr>
            <p:cNvPr id="1660" name="Google Shape;1660;p52"/>
            <p:cNvCxnSpPr/>
            <p:nvPr/>
          </p:nvCxnSpPr>
          <p:spPr>
            <a:xfrm>
              <a:off x="6102801" y="5013176"/>
              <a:ext cx="130500" cy="792600"/>
            </a:xfrm>
            <a:prstGeom prst="straightConnector1">
              <a:avLst/>
            </a:prstGeom>
            <a:noFill/>
            <a:ln cap="flat" cmpd="sng" w="57150">
              <a:solidFill>
                <a:srgbClr val="5F5F5F"/>
              </a:solidFill>
              <a:prstDash val="solid"/>
              <a:round/>
              <a:headEnd len="med" w="med" type="triangle"/>
              <a:tailEnd len="sm" w="sm" type="none"/>
            </a:ln>
          </p:spPr>
        </p:cxnSp>
      </p:grpSp>
      <p:cxnSp>
        <p:nvCxnSpPr>
          <p:cNvPr id="1661" name="Google Shape;1661;p52"/>
          <p:cNvCxnSpPr>
            <a:stCxn id="1651" idx="0"/>
          </p:cNvCxnSpPr>
          <p:nvPr/>
        </p:nvCxnSpPr>
        <p:spPr>
          <a:xfrm>
            <a:off x="1803564" y="1856063"/>
            <a:ext cx="0" cy="759600"/>
          </a:xfrm>
          <a:prstGeom prst="straightConnector1">
            <a:avLst/>
          </a:prstGeom>
          <a:noFill/>
          <a:ln cap="flat" cmpd="sng" w="57150">
            <a:solidFill>
              <a:srgbClr val="5F5F5F"/>
            </a:solidFill>
            <a:prstDash val="solid"/>
            <a:round/>
            <a:headEnd len="med" w="med" type="triangle"/>
            <a:tailEnd len="sm" w="sm" type="none"/>
          </a:ln>
        </p:spPr>
      </p:cxnSp>
      <p:grpSp>
        <p:nvGrpSpPr>
          <p:cNvPr id="1662" name="Google Shape;1662;p52"/>
          <p:cNvGrpSpPr/>
          <p:nvPr/>
        </p:nvGrpSpPr>
        <p:grpSpPr>
          <a:xfrm>
            <a:off x="4719810" y="884162"/>
            <a:ext cx="6954586" cy="2077502"/>
            <a:chOff x="671512" y="1600199"/>
            <a:chExt cx="5499001" cy="3024901"/>
          </a:xfrm>
        </p:grpSpPr>
        <p:sp>
          <p:nvSpPr>
            <p:cNvPr id="1663" name="Google Shape;1663;p52"/>
            <p:cNvSpPr txBox="1"/>
            <p:nvPr/>
          </p:nvSpPr>
          <p:spPr>
            <a:xfrm>
              <a:off x="671512" y="2514600"/>
              <a:ext cx="5499000" cy="2110500"/>
            </a:xfrm>
            <a:prstGeom prst="rect">
              <a:avLst/>
            </a:prstGeom>
            <a:noFill/>
            <a:ln>
              <a:noFill/>
            </a:ln>
          </p:spPr>
          <p:txBody>
            <a:bodyPr anchorCtr="0" anchor="t" bIns="0" lIns="0" spcFirstLastPara="1" rIns="0" wrap="square" tIns="91425">
              <a:spAutoFit/>
            </a:bodyPr>
            <a:lstStyle/>
            <a:p>
              <a:pPr indent="-460375" lvl="0" marL="460375" marR="0" rtl="0" algn="l">
                <a:lnSpc>
                  <a:spcPct val="90000"/>
                </a:lnSpc>
                <a:spcBef>
                  <a:spcPts val="0"/>
                </a:spcBef>
                <a:spcAft>
                  <a:spcPts val="0"/>
                </a:spcAft>
                <a:buClr>
                  <a:srgbClr val="292929"/>
                </a:buClr>
                <a:buSzPts val="1620"/>
                <a:buFont typeface="Arial"/>
                <a:buChar char="•"/>
              </a:pPr>
              <a:r>
                <a:rPr b="0" i="0" lang="en-US" sz="1800" u="none" cap="none" strike="noStrike">
                  <a:solidFill>
                    <a:srgbClr val="292929"/>
                  </a:solidFill>
                  <a:latin typeface="Quattrocento Sans"/>
                  <a:ea typeface="Quattrocento Sans"/>
                  <a:cs typeface="Quattrocento Sans"/>
                  <a:sym typeface="Quattrocento Sans"/>
                </a:rPr>
                <a:t>Optional load balanced endpoint. Stable VIP per service</a:t>
              </a:r>
              <a:r>
                <a:rPr b="0" i="0" lang="en-US" sz="1800" u="none" cap="none" strike="noStrike">
                  <a:solidFill>
                    <a:srgbClr val="292929"/>
                  </a:solidFill>
                  <a:latin typeface="Quattrocento Sans"/>
                  <a:ea typeface="Quattrocento Sans"/>
                  <a:cs typeface="Quattrocento Sans"/>
                  <a:sym typeface="Quattrocento Sans"/>
                </a:rPr>
                <a:t> deployment. </a:t>
              </a:r>
              <a:r>
                <a:rPr b="0" i="0" lang="en-US" sz="1800" u="sng" cap="none" strike="noStrike">
                  <a:solidFill>
                    <a:srgbClr val="292929"/>
                  </a:solidFill>
                  <a:latin typeface="Quattrocento Sans"/>
                  <a:ea typeface="Quattrocento Sans"/>
                  <a:cs typeface="Quattrocento Sans"/>
                  <a:sym typeface="Quattrocento Sans"/>
                </a:rPr>
                <a:t>You can choose not to have a VIP</a:t>
              </a:r>
              <a:endParaRPr b="0" i="0" sz="1800" u="sng" cap="none" strike="noStrike">
                <a:solidFill>
                  <a:srgbClr val="292929"/>
                </a:solidFill>
                <a:latin typeface="Quattrocento Sans"/>
                <a:ea typeface="Quattrocento Sans"/>
                <a:cs typeface="Quattrocento Sans"/>
                <a:sym typeface="Quattrocento Sans"/>
              </a:endParaRPr>
            </a:p>
            <a:p>
              <a:pPr indent="-460375" lvl="0" marL="460375" marR="0" rtl="0" algn="l">
                <a:lnSpc>
                  <a:spcPct val="90000"/>
                </a:lnSpc>
                <a:spcBef>
                  <a:spcPts val="360"/>
                </a:spcBef>
                <a:spcAft>
                  <a:spcPts val="0"/>
                </a:spcAft>
                <a:buClr>
                  <a:srgbClr val="292929"/>
                </a:buClr>
                <a:buSzPts val="1620"/>
                <a:buFont typeface="Arial"/>
                <a:buChar char="•"/>
              </a:pPr>
              <a:r>
                <a:rPr b="0" i="0" lang="en-US" sz="1800" u="none" cap="none" strike="noStrike">
                  <a:solidFill>
                    <a:srgbClr val="292929"/>
                  </a:solidFill>
                  <a:latin typeface="Quattrocento Sans"/>
                  <a:ea typeface="Quattrocento Sans"/>
                  <a:cs typeface="Quattrocento Sans"/>
                  <a:sym typeface="Quattrocento Sans"/>
                </a:rPr>
                <a:t>Single port per inbound security rule with protocols HTTP, HTTPS, TCP</a:t>
              </a:r>
              <a:endParaRPr/>
            </a:p>
            <a:p>
              <a:pPr indent="-460375" lvl="0" marL="460375" marR="0" rtl="0" algn="l">
                <a:lnSpc>
                  <a:spcPct val="90000"/>
                </a:lnSpc>
                <a:spcBef>
                  <a:spcPts val="360"/>
                </a:spcBef>
                <a:spcAft>
                  <a:spcPts val="0"/>
                </a:spcAft>
                <a:buClr>
                  <a:srgbClr val="292929"/>
                </a:buClr>
                <a:buSzPts val="1620"/>
                <a:buFont typeface="Arial"/>
                <a:buChar char="•"/>
              </a:pPr>
              <a:r>
                <a:rPr lang="en-US" sz="1800">
                  <a:solidFill>
                    <a:srgbClr val="292929"/>
                  </a:solidFill>
                  <a:latin typeface="Quattrocento Sans"/>
                  <a:ea typeface="Quattrocento Sans"/>
                  <a:cs typeface="Quattrocento Sans"/>
                  <a:sym typeface="Quattrocento Sans"/>
                </a:rPr>
                <a:t>Each individual VM can reserve a separate public IP address </a:t>
              </a:r>
              <a:endParaRPr b="0" i="0" sz="1800" u="none" cap="none" strike="noStrike">
                <a:solidFill>
                  <a:srgbClr val="292929"/>
                </a:solidFill>
                <a:latin typeface="Quattrocento Sans"/>
                <a:ea typeface="Quattrocento Sans"/>
                <a:cs typeface="Quattrocento Sans"/>
                <a:sym typeface="Quattrocento Sans"/>
              </a:endParaRPr>
            </a:p>
          </p:txBody>
        </p:sp>
        <p:sp>
          <p:nvSpPr>
            <p:cNvPr id="1664" name="Google Shape;1664;p52"/>
            <p:cNvSpPr txBox="1"/>
            <p:nvPr/>
          </p:nvSpPr>
          <p:spPr>
            <a:xfrm>
              <a:off x="671513" y="1600199"/>
              <a:ext cx="5499000" cy="914400"/>
            </a:xfrm>
            <a:prstGeom prst="rect">
              <a:avLst/>
            </a:prstGeom>
            <a:solidFill>
              <a:srgbClr val="3DB1FF"/>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292929"/>
                </a:buClr>
                <a:buSzPts val="2160"/>
                <a:buFont typeface="Quattrocento Sans"/>
                <a:buNone/>
              </a:pPr>
              <a:r>
                <a:rPr b="0" i="0" lang="en-US" sz="2400" u="none" cap="none" strike="noStrike">
                  <a:solidFill>
                    <a:srgbClr val="292929"/>
                  </a:solidFill>
                  <a:latin typeface="Quattrocento Sans"/>
                  <a:ea typeface="Quattrocento Sans"/>
                  <a:cs typeface="Quattrocento Sans"/>
                  <a:sym typeface="Quattrocento Sans"/>
                </a:rPr>
                <a:t>DNS Address</a:t>
              </a:r>
              <a:endParaRPr/>
            </a:p>
          </p:txBody>
        </p:sp>
      </p:grpSp>
      <p:grpSp>
        <p:nvGrpSpPr>
          <p:cNvPr id="1665" name="Google Shape;1665;p52"/>
          <p:cNvGrpSpPr/>
          <p:nvPr/>
        </p:nvGrpSpPr>
        <p:grpSpPr>
          <a:xfrm>
            <a:off x="4719810" y="2675042"/>
            <a:ext cx="6954586" cy="2013011"/>
            <a:chOff x="671512" y="1600199"/>
            <a:chExt cx="5499001" cy="2931001"/>
          </a:xfrm>
        </p:grpSpPr>
        <p:sp>
          <p:nvSpPr>
            <p:cNvPr id="1666" name="Google Shape;1666;p52"/>
            <p:cNvSpPr txBox="1"/>
            <p:nvPr/>
          </p:nvSpPr>
          <p:spPr>
            <a:xfrm>
              <a:off x="671512" y="2514600"/>
              <a:ext cx="5499000" cy="2016600"/>
            </a:xfrm>
            <a:prstGeom prst="rect">
              <a:avLst/>
            </a:prstGeom>
            <a:noFill/>
            <a:ln>
              <a:noFill/>
            </a:ln>
          </p:spPr>
          <p:txBody>
            <a:bodyPr anchorCtr="0" anchor="t" bIns="0" lIns="0" spcFirstLastPara="1" rIns="0" wrap="square" tIns="91425">
              <a:spAutoFit/>
            </a:bodyPr>
            <a:lstStyle/>
            <a:p>
              <a:pPr indent="-460375" lvl="0" marL="460375" marR="0" rtl="0" algn="l">
                <a:lnSpc>
                  <a:spcPct val="90000"/>
                </a:lnSpc>
                <a:spcBef>
                  <a:spcPts val="0"/>
                </a:spcBef>
                <a:spcAft>
                  <a:spcPts val="0"/>
                </a:spcAft>
                <a:buClr>
                  <a:srgbClr val="292929"/>
                </a:buClr>
                <a:buSzPts val="1800"/>
                <a:buFont typeface="Arial"/>
                <a:buChar char="•"/>
              </a:pPr>
              <a:r>
                <a:rPr b="0" i="0" lang="en-US" sz="2000" u="none" cap="none" strike="noStrike">
                  <a:solidFill>
                    <a:srgbClr val="292929"/>
                  </a:solidFill>
                  <a:latin typeface="Quattrocento Sans"/>
                  <a:ea typeface="Quattrocento Sans"/>
                  <a:cs typeface="Quattrocento Sans"/>
                  <a:sym typeface="Quattrocento Sans"/>
                </a:rPr>
                <a:t>Instance-to-instance communication in same VNet</a:t>
              </a:r>
              <a:endParaRPr b="0" i="0" sz="2000" u="none" cap="none" strike="noStrike">
                <a:solidFill>
                  <a:srgbClr val="292929"/>
                </a:solidFill>
                <a:latin typeface="Quattrocento Sans"/>
                <a:ea typeface="Quattrocento Sans"/>
                <a:cs typeface="Quattrocento Sans"/>
                <a:sym typeface="Quattrocento Sans"/>
              </a:endParaRPr>
            </a:p>
            <a:p>
              <a:pPr indent="-460375" lvl="0" marL="460375" marR="0" rtl="0" algn="l">
                <a:lnSpc>
                  <a:spcPct val="90000"/>
                </a:lnSpc>
                <a:spcBef>
                  <a:spcPts val="400"/>
                </a:spcBef>
                <a:spcAft>
                  <a:spcPts val="0"/>
                </a:spcAft>
                <a:buClr>
                  <a:srgbClr val="292929"/>
                </a:buClr>
                <a:buSzPts val="1800"/>
                <a:buFont typeface="Arial"/>
                <a:buChar char="•"/>
              </a:pPr>
              <a:r>
                <a:rPr b="0" i="0" lang="en-US" sz="2000" u="none" cap="none" strike="noStrike">
                  <a:solidFill>
                    <a:srgbClr val="292929"/>
                  </a:solidFill>
                  <a:latin typeface="Quattrocento Sans"/>
                  <a:ea typeface="Quattrocento Sans"/>
                  <a:cs typeface="Quattrocento Sans"/>
                  <a:sym typeface="Quattrocento Sans"/>
                </a:rPr>
                <a:t>Supported Protocols: TCP</a:t>
              </a:r>
              <a:endParaRPr/>
            </a:p>
            <a:p>
              <a:pPr indent="-460375" lvl="0" marL="460375" marR="0" rtl="0" algn="l">
                <a:lnSpc>
                  <a:spcPct val="90000"/>
                </a:lnSpc>
                <a:spcBef>
                  <a:spcPts val="400"/>
                </a:spcBef>
                <a:spcAft>
                  <a:spcPts val="0"/>
                </a:spcAft>
                <a:buClr>
                  <a:srgbClr val="292929"/>
                </a:buClr>
                <a:buSzPts val="1800"/>
                <a:buFont typeface="Arial"/>
                <a:buChar char="•"/>
              </a:pPr>
              <a:r>
                <a:rPr b="0" i="0" lang="en-US" sz="2000" u="none" cap="none" strike="noStrike">
                  <a:solidFill>
                    <a:srgbClr val="292929"/>
                  </a:solidFill>
                  <a:latin typeface="Quattrocento Sans"/>
                  <a:ea typeface="Quattrocento Sans"/>
                  <a:cs typeface="Quattrocento Sans"/>
                  <a:sym typeface="Quattrocento Sans"/>
                </a:rPr>
                <a:t>Port ranges supported</a:t>
              </a:r>
              <a:endParaRPr/>
            </a:p>
            <a:p>
              <a:pPr indent="-460375" lvl="0" marL="460375" marR="0" rtl="0" algn="l">
                <a:lnSpc>
                  <a:spcPct val="90000"/>
                </a:lnSpc>
                <a:spcBef>
                  <a:spcPts val="400"/>
                </a:spcBef>
                <a:spcAft>
                  <a:spcPts val="0"/>
                </a:spcAft>
                <a:buClr>
                  <a:srgbClr val="292929"/>
                </a:buClr>
                <a:buSzPts val="1800"/>
                <a:buFont typeface="Arial"/>
                <a:buChar char="•"/>
              </a:pPr>
              <a:r>
                <a:rPr b="0" i="0" lang="en-US" sz="2000" u="none" cap="none" strike="noStrike">
                  <a:solidFill>
                    <a:srgbClr val="292929"/>
                  </a:solidFill>
                  <a:latin typeface="Quattrocento Sans"/>
                  <a:ea typeface="Quattrocento Sans"/>
                  <a:cs typeface="Quattrocento Sans"/>
                  <a:sym typeface="Quattrocento Sans"/>
                </a:rPr>
                <a:t>Communication boundary = Deployment boundary</a:t>
              </a:r>
              <a:endParaRPr/>
            </a:p>
          </p:txBody>
        </p:sp>
        <p:sp>
          <p:nvSpPr>
            <p:cNvPr id="1667" name="Google Shape;1667;p52"/>
            <p:cNvSpPr txBox="1"/>
            <p:nvPr/>
          </p:nvSpPr>
          <p:spPr>
            <a:xfrm>
              <a:off x="671513" y="1600199"/>
              <a:ext cx="5499000" cy="914400"/>
            </a:xfrm>
            <a:prstGeom prst="rect">
              <a:avLst/>
            </a:prstGeom>
            <a:solidFill>
              <a:srgbClr val="3DB1FF"/>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292929"/>
                </a:buClr>
                <a:buSzPts val="2520"/>
                <a:buFont typeface="Quattrocento Sans"/>
                <a:buNone/>
              </a:pPr>
              <a:r>
                <a:rPr b="0" i="0" lang="en-US" sz="2800" u="none" cap="none" strike="noStrike">
                  <a:solidFill>
                    <a:srgbClr val="292929"/>
                  </a:solidFill>
                  <a:latin typeface="Quattrocento Sans"/>
                  <a:ea typeface="Quattrocento Sans"/>
                  <a:cs typeface="Quattrocento Sans"/>
                  <a:sym typeface="Quattrocento Sans"/>
                </a:rPr>
                <a:t>Internal IP Addresses</a:t>
              </a:r>
              <a:endParaRPr/>
            </a:p>
          </p:txBody>
        </p:sp>
      </p:grpSp>
      <p:grpSp>
        <p:nvGrpSpPr>
          <p:cNvPr id="1668" name="Google Shape;1668;p52"/>
          <p:cNvGrpSpPr/>
          <p:nvPr/>
        </p:nvGrpSpPr>
        <p:grpSpPr>
          <a:xfrm>
            <a:off x="4719810" y="4803533"/>
            <a:ext cx="6954586" cy="1609734"/>
            <a:chOff x="671512" y="1600199"/>
            <a:chExt cx="5499001" cy="1939205"/>
          </a:xfrm>
        </p:grpSpPr>
        <p:sp>
          <p:nvSpPr>
            <p:cNvPr id="1669" name="Google Shape;1669;p52"/>
            <p:cNvSpPr txBox="1"/>
            <p:nvPr/>
          </p:nvSpPr>
          <p:spPr>
            <a:xfrm>
              <a:off x="671512" y="2352904"/>
              <a:ext cx="5499000" cy="1186500"/>
            </a:xfrm>
            <a:prstGeom prst="rect">
              <a:avLst/>
            </a:prstGeom>
            <a:noFill/>
            <a:ln>
              <a:noFill/>
            </a:ln>
          </p:spPr>
          <p:txBody>
            <a:bodyPr anchorCtr="0" anchor="t" bIns="0" lIns="0" spcFirstLastPara="1" rIns="0" wrap="square" tIns="91425">
              <a:spAutoFit/>
            </a:bodyPr>
            <a:lstStyle/>
            <a:p>
              <a:pPr indent="-460375" lvl="0" marL="460375" marR="0" rtl="0" algn="l">
                <a:lnSpc>
                  <a:spcPct val="90000"/>
                </a:lnSpc>
                <a:spcBef>
                  <a:spcPts val="0"/>
                </a:spcBef>
                <a:spcAft>
                  <a:spcPts val="0"/>
                </a:spcAft>
                <a:buClr>
                  <a:srgbClr val="292929"/>
                </a:buClr>
                <a:buSzPts val="1800"/>
                <a:buFont typeface="Arial"/>
                <a:buChar char="•"/>
              </a:pPr>
              <a:r>
                <a:rPr b="0" i="0" lang="en-US" sz="2000" u="none" cap="none" strike="noStrike">
                  <a:solidFill>
                    <a:srgbClr val="292929"/>
                  </a:solidFill>
                  <a:latin typeface="Quattrocento Sans"/>
                  <a:ea typeface="Quattrocento Sans"/>
                  <a:cs typeface="Quattrocento Sans"/>
                  <a:sym typeface="Quattrocento Sans"/>
                </a:rPr>
                <a:t>Microsoft Azure-provided DNS service for VMs in the same virtual network/resource group</a:t>
              </a:r>
              <a:endParaRPr/>
            </a:p>
            <a:p>
              <a:pPr indent="0" lvl="0" marL="0" marR="0" rtl="0" algn="l">
                <a:lnSpc>
                  <a:spcPct val="90000"/>
                </a:lnSpc>
                <a:spcBef>
                  <a:spcPts val="400"/>
                </a:spcBef>
                <a:spcAft>
                  <a:spcPts val="0"/>
                </a:spcAft>
                <a:buClr>
                  <a:schemeClr val="dk1"/>
                </a:buClr>
                <a:buSzPts val="1800"/>
                <a:buFont typeface="Calibri"/>
                <a:buNone/>
              </a:pPr>
              <a:r>
                <a:t/>
              </a:r>
              <a:endParaRPr b="0" i="0" sz="2000" u="none" cap="none" strike="noStrike">
                <a:solidFill>
                  <a:srgbClr val="292929"/>
                </a:solidFill>
                <a:latin typeface="Quattrocento Sans"/>
                <a:ea typeface="Quattrocento Sans"/>
                <a:cs typeface="Quattrocento Sans"/>
                <a:sym typeface="Quattrocento Sans"/>
              </a:endParaRPr>
            </a:p>
          </p:txBody>
        </p:sp>
        <p:sp>
          <p:nvSpPr>
            <p:cNvPr id="1670" name="Google Shape;1670;p52"/>
            <p:cNvSpPr txBox="1"/>
            <p:nvPr/>
          </p:nvSpPr>
          <p:spPr>
            <a:xfrm>
              <a:off x="671513" y="1600199"/>
              <a:ext cx="5499000" cy="760200"/>
            </a:xfrm>
            <a:prstGeom prst="rect">
              <a:avLst/>
            </a:prstGeom>
            <a:solidFill>
              <a:srgbClr val="3DB1FF"/>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292929"/>
                </a:buClr>
                <a:buSzPts val="2520"/>
                <a:buFont typeface="Quattrocento Sans"/>
                <a:buNone/>
              </a:pPr>
              <a:r>
                <a:rPr b="0" i="0" lang="en-US" sz="2800" u="none" cap="none" strike="noStrike">
                  <a:solidFill>
                    <a:srgbClr val="292929"/>
                  </a:solidFill>
                  <a:latin typeface="Quattrocento Sans"/>
                  <a:ea typeface="Quattrocento Sans"/>
                  <a:cs typeface="Quattrocento Sans"/>
                  <a:sym typeface="Quattrocento Sans"/>
                </a:rPr>
                <a:t>Name Resolution</a:t>
              </a:r>
              <a:endParaRPr/>
            </a:p>
          </p:txBody>
        </p:sp>
      </p:grpSp>
      <p:sp>
        <p:nvSpPr>
          <p:cNvPr id="1655" name="Google Shape;1655;p52"/>
          <p:cNvSpPr/>
          <p:nvPr/>
        </p:nvSpPr>
        <p:spPr>
          <a:xfrm>
            <a:off x="2391637" y="4285645"/>
            <a:ext cx="578803" cy="760677"/>
          </a:xfrm>
          <a:custGeom>
            <a:rect b="b" l="l" r="r" t="t"/>
            <a:pathLst>
              <a:path extrusionOk="0" h="262" w="199">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29292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656" name="Google Shape;1656;p52"/>
          <p:cNvSpPr/>
          <p:nvPr/>
        </p:nvSpPr>
        <p:spPr>
          <a:xfrm>
            <a:off x="678736" y="4285645"/>
            <a:ext cx="578803" cy="760677"/>
          </a:xfrm>
          <a:custGeom>
            <a:rect b="b" l="l" r="r" t="t"/>
            <a:pathLst>
              <a:path extrusionOk="0" h="262" w="199">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29292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671" name="Google Shape;1671;p52"/>
          <p:cNvSpPr/>
          <p:nvPr/>
        </p:nvSpPr>
        <p:spPr>
          <a:xfrm>
            <a:off x="1379292" y="6123746"/>
            <a:ext cx="5913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71BC"/>
                </a:solidFill>
                <a:latin typeface="Quattrocento Sans"/>
                <a:ea typeface="Quattrocento Sans"/>
                <a:cs typeface="Quattrocento Sans"/>
                <a:sym typeface="Quattrocento Sans"/>
              </a:rPr>
              <a:t>Dnsname.region.cloudapp.azure.com 🡪 </a:t>
            </a:r>
            <a:r>
              <a:rPr b="1" lang="en-US" sz="2400">
                <a:solidFill>
                  <a:srgbClr val="0071BC"/>
                </a:solidFill>
                <a:latin typeface="Quattrocento Sans"/>
                <a:ea typeface="Quattrocento Sans"/>
                <a:cs typeface="Quattrocento Sans"/>
                <a:sym typeface="Quattrocento Sans"/>
              </a:rPr>
              <a:t>VIP</a:t>
            </a:r>
            <a:endParaRPr b="1" sz="2400">
              <a:solidFill>
                <a:srgbClr val="0071BC"/>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7"/>
                                        </p:tgtEl>
                                        <p:attrNameLst>
                                          <p:attrName>style.visibility</p:attrName>
                                        </p:attrNameLst>
                                      </p:cBhvr>
                                      <p:to>
                                        <p:strVal val="visible"/>
                                      </p:to>
                                    </p:set>
                                    <p:animEffect filter="fade" transition="in">
                                      <p:cBhvr>
                                        <p:cTn dur="500"/>
                                        <p:tgtEl>
                                          <p:spTgt spid="1657"/>
                                        </p:tgtEl>
                                      </p:cBhvr>
                                    </p:animEffect>
                                  </p:childTnLst>
                                </p:cTn>
                              </p:par>
                              <p:par>
                                <p:cTn fill="hold" nodeType="withEffect" presetClass="entr" presetID="10" presetSubtype="0">
                                  <p:stCondLst>
                                    <p:cond delay="0"/>
                                  </p:stCondLst>
                                  <p:childTnLst>
                                    <p:set>
                                      <p:cBhvr>
                                        <p:cTn dur="1" fill="hold">
                                          <p:stCondLst>
                                            <p:cond delay="0"/>
                                          </p:stCondLst>
                                        </p:cTn>
                                        <p:tgtEl>
                                          <p:spTgt spid="1661"/>
                                        </p:tgtEl>
                                        <p:attrNameLst>
                                          <p:attrName>style.visibility</p:attrName>
                                        </p:attrNameLst>
                                      </p:cBhvr>
                                      <p:to>
                                        <p:strVal val="visible"/>
                                      </p:to>
                                    </p:set>
                                    <p:animEffect filter="fade" transition="in">
                                      <p:cBhvr>
                                        <p:cTn dur="500"/>
                                        <p:tgtEl>
                                          <p:spTgt spid="1661"/>
                                        </p:tgtEl>
                                      </p:cBhvr>
                                    </p:animEffect>
                                  </p:childTnLst>
                                </p:cTn>
                              </p:par>
                              <p:par>
                                <p:cTn fill="hold" nodeType="withEffect" presetClass="entr" presetID="10" presetSubtype="0">
                                  <p:stCondLst>
                                    <p:cond delay="0"/>
                                  </p:stCondLst>
                                  <p:childTnLst>
                                    <p:set>
                                      <p:cBhvr>
                                        <p:cTn dur="1" fill="hold">
                                          <p:stCondLst>
                                            <p:cond delay="0"/>
                                          </p:stCondLst>
                                        </p:cTn>
                                        <p:tgtEl>
                                          <p:spTgt spid="1651"/>
                                        </p:tgtEl>
                                        <p:attrNameLst>
                                          <p:attrName>style.visibility</p:attrName>
                                        </p:attrNameLst>
                                      </p:cBhvr>
                                      <p:to>
                                        <p:strVal val="visible"/>
                                      </p:to>
                                    </p:set>
                                    <p:animEffect filter="fade" transition="in">
                                      <p:cBhvr>
                                        <p:cTn dur="500"/>
                                        <p:tgtEl>
                                          <p:spTgt spid="1651"/>
                                        </p:tgtEl>
                                      </p:cBhvr>
                                    </p:animEffect>
                                  </p:childTnLst>
                                </p:cTn>
                              </p:par>
                              <p:par>
                                <p:cTn fill="hold" nodeType="withEffect" presetClass="entr" presetID="10" presetSubtype="0">
                                  <p:stCondLst>
                                    <p:cond delay="0"/>
                                  </p:stCondLst>
                                  <p:childTnLst>
                                    <p:set>
                                      <p:cBhvr>
                                        <p:cTn dur="1" fill="hold">
                                          <p:stCondLst>
                                            <p:cond delay="0"/>
                                          </p:stCondLst>
                                        </p:cTn>
                                        <p:tgtEl>
                                          <p:spTgt spid="1653"/>
                                        </p:tgtEl>
                                        <p:attrNameLst>
                                          <p:attrName>style.visibility</p:attrName>
                                        </p:attrNameLst>
                                      </p:cBhvr>
                                      <p:to>
                                        <p:strVal val="visible"/>
                                      </p:to>
                                    </p:set>
                                    <p:animEffect filter="fade" transition="in">
                                      <p:cBhvr>
                                        <p:cTn dur="500"/>
                                        <p:tgtEl>
                                          <p:spTgt spid="1653"/>
                                        </p:tgtEl>
                                      </p:cBhvr>
                                    </p:animEffect>
                                  </p:childTnLst>
                                </p:cTn>
                              </p:par>
                              <p:par>
                                <p:cTn fill="hold" nodeType="withEffect" presetClass="entr" presetID="10" presetSubtype="0">
                                  <p:stCondLst>
                                    <p:cond delay="0"/>
                                  </p:stCondLst>
                                  <p:childTnLst>
                                    <p:set>
                                      <p:cBhvr>
                                        <p:cTn dur="1" fill="hold">
                                          <p:stCondLst>
                                            <p:cond delay="0"/>
                                          </p:stCondLst>
                                        </p:cTn>
                                        <p:tgtEl>
                                          <p:spTgt spid="1652"/>
                                        </p:tgtEl>
                                        <p:attrNameLst>
                                          <p:attrName>style.visibility</p:attrName>
                                        </p:attrNameLst>
                                      </p:cBhvr>
                                      <p:to>
                                        <p:strVal val="visible"/>
                                      </p:to>
                                    </p:set>
                                    <p:animEffect filter="fade" transition="in">
                                      <p:cBhvr>
                                        <p:cTn dur="500"/>
                                        <p:tgtEl>
                                          <p:spTgt spid="1652"/>
                                        </p:tgtEl>
                                      </p:cBhvr>
                                    </p:animEffect>
                                  </p:childTnLst>
                                </p:cTn>
                              </p:par>
                              <p:par>
                                <p:cTn fill="hold" nodeType="withEffect" presetClass="entr" presetID="10" presetSubtype="0">
                                  <p:stCondLst>
                                    <p:cond delay="0"/>
                                  </p:stCondLst>
                                  <p:childTnLst>
                                    <p:set>
                                      <p:cBhvr>
                                        <p:cTn dur="1" fill="hold">
                                          <p:stCondLst>
                                            <p:cond delay="0"/>
                                          </p:stCondLst>
                                        </p:cTn>
                                        <p:tgtEl>
                                          <p:spTgt spid="1662"/>
                                        </p:tgtEl>
                                        <p:attrNameLst>
                                          <p:attrName>style.visibility</p:attrName>
                                        </p:attrNameLst>
                                      </p:cBhvr>
                                      <p:to>
                                        <p:strVal val="visible"/>
                                      </p:to>
                                    </p:set>
                                    <p:animEffect filter="fade" transition="in">
                                      <p:cBhvr>
                                        <p:cTn dur="500"/>
                                        <p:tgtEl>
                                          <p:spTgt spid="1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4"/>
                                        </p:tgtEl>
                                        <p:attrNameLst>
                                          <p:attrName>style.visibility</p:attrName>
                                        </p:attrNameLst>
                                      </p:cBhvr>
                                      <p:to>
                                        <p:strVal val="visible"/>
                                      </p:to>
                                    </p:set>
                                    <p:animEffect filter="fade" transition="in">
                                      <p:cBhvr>
                                        <p:cTn dur="500"/>
                                        <p:tgtEl>
                                          <p:spTgt spid="1654"/>
                                        </p:tgtEl>
                                      </p:cBhvr>
                                    </p:animEffect>
                                  </p:childTnLst>
                                </p:cTn>
                              </p:par>
                              <p:par>
                                <p:cTn fill="hold" nodeType="withEffect" presetClass="entr" presetID="10" presetSubtype="0">
                                  <p:stCondLst>
                                    <p:cond delay="0"/>
                                  </p:stCondLst>
                                  <p:childTnLst>
                                    <p:set>
                                      <p:cBhvr>
                                        <p:cTn dur="1" fill="hold">
                                          <p:stCondLst>
                                            <p:cond delay="0"/>
                                          </p:stCondLst>
                                        </p:cTn>
                                        <p:tgtEl>
                                          <p:spTgt spid="1658"/>
                                        </p:tgtEl>
                                        <p:attrNameLst>
                                          <p:attrName>style.visibility</p:attrName>
                                        </p:attrNameLst>
                                      </p:cBhvr>
                                      <p:to>
                                        <p:strVal val="visible"/>
                                      </p:to>
                                    </p:set>
                                    <p:animEffect filter="fade" transition="in">
                                      <p:cBhvr>
                                        <p:cTn dur="500"/>
                                        <p:tgtEl>
                                          <p:spTgt spid="1658"/>
                                        </p:tgtEl>
                                      </p:cBhvr>
                                    </p:animEffect>
                                  </p:childTnLst>
                                </p:cTn>
                              </p:par>
                              <p:par>
                                <p:cTn fill="hold" nodeType="withEffect" presetClass="entr" presetID="10" presetSubtype="0">
                                  <p:stCondLst>
                                    <p:cond delay="0"/>
                                  </p:stCondLst>
                                  <p:childTnLst>
                                    <p:set>
                                      <p:cBhvr>
                                        <p:cTn dur="1" fill="hold">
                                          <p:stCondLst>
                                            <p:cond delay="0"/>
                                          </p:stCondLst>
                                        </p:cTn>
                                        <p:tgtEl>
                                          <p:spTgt spid="1665"/>
                                        </p:tgtEl>
                                        <p:attrNameLst>
                                          <p:attrName>style.visibility</p:attrName>
                                        </p:attrNameLst>
                                      </p:cBhvr>
                                      <p:to>
                                        <p:strVal val="visible"/>
                                      </p:to>
                                    </p:set>
                                    <p:animEffect filter="fade" transition="in">
                                      <p:cBhvr>
                                        <p:cTn dur="500"/>
                                        <p:tgtEl>
                                          <p:spTgt spid="1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8"/>
                                        </p:tgtEl>
                                        <p:attrNameLst>
                                          <p:attrName>style.visibility</p:attrName>
                                        </p:attrNameLst>
                                      </p:cBhvr>
                                      <p:to>
                                        <p:strVal val="visible"/>
                                      </p:to>
                                    </p:set>
                                    <p:animEffect filter="fade" transition="in">
                                      <p:cBhvr>
                                        <p:cTn dur="500"/>
                                        <p:tgtEl>
                                          <p:spTgt spid="1668"/>
                                        </p:tgtEl>
                                      </p:cBhvr>
                                    </p:animEffect>
                                  </p:childTnLst>
                                </p:cTn>
                              </p:par>
                              <p:par>
                                <p:cTn fill="hold" nodeType="withEffect" presetClass="entr" presetID="10" presetSubtype="0">
                                  <p:stCondLst>
                                    <p:cond delay="0"/>
                                  </p:stCondLst>
                                  <p:childTnLst>
                                    <p:set>
                                      <p:cBhvr>
                                        <p:cTn dur="1" fill="hold">
                                          <p:stCondLst>
                                            <p:cond delay="0"/>
                                          </p:stCondLst>
                                        </p:cTn>
                                        <p:tgtEl>
                                          <p:spTgt spid="1671"/>
                                        </p:tgtEl>
                                        <p:attrNameLst>
                                          <p:attrName>style.visibility</p:attrName>
                                        </p:attrNameLst>
                                      </p:cBhvr>
                                      <p:to>
                                        <p:strVal val="visible"/>
                                      </p:to>
                                    </p:set>
                                    <p:animEffect filter="fade" transition="in">
                                      <p:cBhvr>
                                        <p:cTn dur="500"/>
                                        <p:tgtEl>
                                          <p:spTgt spid="1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53"/>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Internal IP Addresses</a:t>
            </a:r>
            <a:endParaRPr/>
          </a:p>
        </p:txBody>
      </p:sp>
      <p:sp>
        <p:nvSpPr>
          <p:cNvPr id="1679" name="Google Shape;1679;p53"/>
          <p:cNvSpPr/>
          <p:nvPr/>
        </p:nvSpPr>
        <p:spPr>
          <a:xfrm>
            <a:off x="3268959" y="3330152"/>
            <a:ext cx="2743200" cy="18660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nvGrpSpPr>
          <p:cNvPr id="1680" name="Google Shape;1680;p53"/>
          <p:cNvGrpSpPr/>
          <p:nvPr/>
        </p:nvGrpSpPr>
        <p:grpSpPr>
          <a:xfrm>
            <a:off x="3432656" y="3934597"/>
            <a:ext cx="3069282" cy="2308910"/>
            <a:chOff x="4956655" y="4340986"/>
            <a:chExt cx="3069282" cy="2308910"/>
          </a:xfrm>
        </p:grpSpPr>
        <p:pic>
          <p:nvPicPr>
            <p:cNvPr descr="\\magnum\Projects\Microsoft\Cloud Power FY12\Design\Icons\PNGs\Server_2.png" id="1681" name="Google Shape;1681;p53"/>
            <p:cNvPicPr preferRelativeResize="0"/>
            <p:nvPr/>
          </p:nvPicPr>
          <p:blipFill rotWithShape="1">
            <a:blip r:embed="rId3">
              <a:alphaModFix/>
            </a:blip>
            <a:srcRect b="0" l="25034" r="22061" t="0"/>
            <a:stretch/>
          </p:blipFill>
          <p:spPr>
            <a:xfrm>
              <a:off x="4956655" y="4343400"/>
              <a:ext cx="627797" cy="1186358"/>
            </a:xfrm>
            <a:prstGeom prst="rect">
              <a:avLst/>
            </a:prstGeom>
            <a:noFill/>
            <a:ln>
              <a:noFill/>
            </a:ln>
          </p:spPr>
        </p:pic>
        <p:pic>
          <p:nvPicPr>
            <p:cNvPr descr="\\magnum\Projects\Microsoft\Cloud Power FY12\Design\Icons\PNGs\Server_2.png" id="1682" name="Google Shape;1682;p53"/>
            <p:cNvPicPr preferRelativeResize="0"/>
            <p:nvPr/>
          </p:nvPicPr>
          <p:blipFill rotWithShape="1">
            <a:blip r:embed="rId3">
              <a:alphaModFix/>
            </a:blip>
            <a:srcRect b="0" l="25034" r="22061" t="0"/>
            <a:stretch/>
          </p:blipFill>
          <p:spPr>
            <a:xfrm>
              <a:off x="6691736" y="4340986"/>
              <a:ext cx="627797" cy="1186358"/>
            </a:xfrm>
            <a:prstGeom prst="rect">
              <a:avLst/>
            </a:prstGeom>
            <a:noFill/>
            <a:ln>
              <a:noFill/>
            </a:ln>
          </p:spPr>
        </p:pic>
        <p:cxnSp>
          <p:nvCxnSpPr>
            <p:cNvPr id="1683" name="Google Shape;1683;p53"/>
            <p:cNvCxnSpPr/>
            <p:nvPr/>
          </p:nvCxnSpPr>
          <p:spPr>
            <a:xfrm rot="10800000">
              <a:off x="5652678" y="4934179"/>
              <a:ext cx="883500" cy="2400"/>
            </a:xfrm>
            <a:prstGeom prst="straightConnector1">
              <a:avLst/>
            </a:prstGeom>
            <a:noFill/>
            <a:ln cap="flat" cmpd="sng" w="57150">
              <a:solidFill>
                <a:srgbClr val="FFFFFF"/>
              </a:solidFill>
              <a:prstDash val="solid"/>
              <a:round/>
              <a:headEnd len="med" w="med" type="triangle"/>
              <a:tailEnd len="med" w="med" type="triangle"/>
            </a:ln>
          </p:spPr>
        </p:cxnSp>
        <p:sp>
          <p:nvSpPr>
            <p:cNvPr id="1684" name="Google Shape;1684;p53"/>
            <p:cNvSpPr txBox="1"/>
            <p:nvPr/>
          </p:nvSpPr>
          <p:spPr>
            <a:xfrm>
              <a:off x="7046437" y="6342096"/>
              <a:ext cx="9795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3D3D3D"/>
                </a:buClr>
                <a:buSzPts val="2000"/>
                <a:buFont typeface="Quattrocento Sans"/>
                <a:buNone/>
              </a:pPr>
              <a:r>
                <a:rPr b="0" i="0" lang="en-US" sz="2000" u="none" cap="none" strike="noStrike">
                  <a:solidFill>
                    <a:srgbClr val="3D3D3D"/>
                  </a:solidFill>
                  <a:latin typeface="Quattrocento Sans"/>
                  <a:ea typeface="Quattrocento Sans"/>
                  <a:cs typeface="Quattrocento Sans"/>
                  <a:sym typeface="Quattrocento Sans"/>
                </a:rPr>
                <a:t>IP Traffic</a:t>
              </a:r>
              <a:endParaRPr/>
            </a:p>
          </p:txBody>
        </p:sp>
      </p:grpSp>
      <p:sp>
        <p:nvSpPr>
          <p:cNvPr id="1685" name="Google Shape;1685;p53"/>
          <p:cNvSpPr txBox="1"/>
          <p:nvPr/>
        </p:nvSpPr>
        <p:spPr>
          <a:xfrm>
            <a:off x="902985" y="1005557"/>
            <a:ext cx="8316000" cy="1477200"/>
          </a:xfrm>
          <a:prstGeom prst="rect">
            <a:avLst/>
          </a:prstGeom>
          <a:noFill/>
          <a:ln>
            <a:noFill/>
          </a:ln>
        </p:spPr>
        <p:txBody>
          <a:bodyPr anchorCtr="0" anchor="t" bIns="0" lIns="0" spcFirstLastPara="1" rIns="0" wrap="square" tIns="0">
            <a:spAutoFit/>
          </a:bodyPr>
          <a:lstStyle/>
          <a:p>
            <a:pPr indent="-457200" lvl="0" marL="457200" marR="0" rtl="0" algn="l">
              <a:spcBef>
                <a:spcPts val="0"/>
              </a:spcBef>
              <a:spcAft>
                <a:spcPts val="0"/>
              </a:spcAft>
              <a:buClr>
                <a:srgbClr val="3D3D3D"/>
              </a:buClr>
              <a:buSzPts val="2400"/>
              <a:buFont typeface="Arial"/>
              <a:buChar char="•"/>
            </a:pPr>
            <a:r>
              <a:rPr lang="en-US" sz="2400">
                <a:solidFill>
                  <a:srgbClr val="3D3D3D"/>
                </a:solidFill>
                <a:latin typeface="Quattrocento Sans"/>
                <a:ea typeface="Quattrocento Sans"/>
                <a:cs typeface="Quattrocento Sans"/>
                <a:sym typeface="Quattrocento Sans"/>
              </a:rPr>
              <a:t>Open by default with VMs (Firewalls are not)</a:t>
            </a:r>
            <a:endParaRPr/>
          </a:p>
          <a:p>
            <a:pPr indent="-457200" lvl="0" marL="457200" marR="0" rtl="0" algn="l">
              <a:spcBef>
                <a:spcPts val="0"/>
              </a:spcBef>
              <a:spcAft>
                <a:spcPts val="0"/>
              </a:spcAft>
              <a:buClr>
                <a:srgbClr val="3D3D3D"/>
              </a:buClr>
              <a:buSzPts val="2400"/>
              <a:buFont typeface="Arial"/>
              <a:buChar char="•"/>
            </a:pPr>
            <a:r>
              <a:rPr lang="en-US" sz="2400">
                <a:solidFill>
                  <a:srgbClr val="3D3D3D"/>
                </a:solidFill>
                <a:latin typeface="Quattrocento Sans"/>
                <a:ea typeface="Quattrocento Sans"/>
                <a:cs typeface="Quattrocento Sans"/>
                <a:sym typeface="Quattrocento Sans"/>
              </a:rPr>
              <a:t>Allows all IP traffic to flow</a:t>
            </a:r>
            <a:endParaRPr/>
          </a:p>
          <a:p>
            <a:pPr indent="-457200" lvl="0" marL="457200" marR="0" rtl="0" algn="l">
              <a:spcBef>
                <a:spcPts val="0"/>
              </a:spcBef>
              <a:spcAft>
                <a:spcPts val="0"/>
              </a:spcAft>
              <a:buClr>
                <a:srgbClr val="3D3D3D"/>
              </a:buClr>
              <a:buSzPts val="2400"/>
              <a:buFont typeface="Arial"/>
              <a:buChar char="•"/>
            </a:pPr>
            <a:r>
              <a:rPr lang="en-US" sz="2400">
                <a:solidFill>
                  <a:srgbClr val="3D3D3D"/>
                </a:solidFill>
                <a:latin typeface="Quattrocento Sans"/>
                <a:ea typeface="Quattrocento Sans"/>
                <a:cs typeface="Quattrocento Sans"/>
                <a:sym typeface="Quattrocento Sans"/>
              </a:rPr>
              <a:t>Open ICMPv4 port to ping</a:t>
            </a:r>
            <a:endParaRPr/>
          </a:p>
          <a:p>
            <a:pPr indent="-457200" lvl="0" marL="457200" marR="0" rtl="0" algn="l">
              <a:spcBef>
                <a:spcPts val="0"/>
              </a:spcBef>
              <a:spcAft>
                <a:spcPts val="0"/>
              </a:spcAft>
              <a:buClr>
                <a:srgbClr val="3D3D3D"/>
              </a:buClr>
              <a:buSzPts val="2400"/>
              <a:buFont typeface="Arial"/>
              <a:buChar char="•"/>
            </a:pPr>
            <a:r>
              <a:rPr lang="en-US" sz="2400">
                <a:solidFill>
                  <a:srgbClr val="3D3D3D"/>
                </a:solidFill>
                <a:latin typeface="Quattrocento Sans"/>
                <a:ea typeface="Quattrocento Sans"/>
                <a:cs typeface="Quattrocento Sans"/>
                <a:sym typeface="Quattrocento Sans"/>
              </a:rPr>
              <a:t>Can be used across VMs within a single virtual network</a:t>
            </a:r>
            <a:endParaRPr/>
          </a:p>
        </p:txBody>
      </p:sp>
      <p:sp>
        <p:nvSpPr>
          <p:cNvPr id="1686" name="Google Shape;1686;p53"/>
          <p:cNvSpPr txBox="1"/>
          <p:nvPr/>
        </p:nvSpPr>
        <p:spPr>
          <a:xfrm>
            <a:off x="3215887" y="2966453"/>
            <a:ext cx="282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Resource Group\Single Vnet</a:t>
            </a:r>
            <a:endParaRPr sz="1800">
              <a:solidFill>
                <a:schemeClr val="dk1"/>
              </a:solidFill>
              <a:latin typeface="Calibri"/>
              <a:ea typeface="Calibri"/>
              <a:cs typeface="Calibri"/>
              <a:sym typeface="Calibri"/>
            </a:endParaRPr>
          </a:p>
        </p:txBody>
      </p:sp>
      <p:sp>
        <p:nvSpPr>
          <p:cNvPr id="1687" name="Google Shape;1687;p53"/>
          <p:cNvSpPr/>
          <p:nvPr/>
        </p:nvSpPr>
        <p:spPr>
          <a:xfrm>
            <a:off x="7570839" y="2852216"/>
            <a:ext cx="3480600" cy="33912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88" name="Google Shape;1688;p53"/>
          <p:cNvSpPr/>
          <p:nvPr/>
        </p:nvSpPr>
        <p:spPr>
          <a:xfrm>
            <a:off x="7924544" y="4758810"/>
            <a:ext cx="2743200" cy="11895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nvGrpSpPr>
          <p:cNvPr id="1689" name="Google Shape;1689;p53"/>
          <p:cNvGrpSpPr/>
          <p:nvPr/>
        </p:nvGrpSpPr>
        <p:grpSpPr>
          <a:xfrm>
            <a:off x="8750197" y="5003644"/>
            <a:ext cx="1406858" cy="822155"/>
            <a:chOff x="4956655" y="4340986"/>
            <a:chExt cx="2362879" cy="1188772"/>
          </a:xfrm>
        </p:grpSpPr>
        <p:pic>
          <p:nvPicPr>
            <p:cNvPr descr="\\magnum\Projects\Microsoft\Cloud Power FY12\Design\Icons\PNGs\Server_2.png" id="1690" name="Google Shape;1690;p53"/>
            <p:cNvPicPr preferRelativeResize="0"/>
            <p:nvPr/>
          </p:nvPicPr>
          <p:blipFill rotWithShape="1">
            <a:blip r:embed="rId3">
              <a:alphaModFix/>
            </a:blip>
            <a:srcRect b="0" l="25034" r="22061" t="0"/>
            <a:stretch/>
          </p:blipFill>
          <p:spPr>
            <a:xfrm>
              <a:off x="4956655" y="4343400"/>
              <a:ext cx="627797" cy="1186358"/>
            </a:xfrm>
            <a:prstGeom prst="rect">
              <a:avLst/>
            </a:prstGeom>
            <a:noFill/>
            <a:ln>
              <a:noFill/>
            </a:ln>
          </p:spPr>
        </p:pic>
        <p:pic>
          <p:nvPicPr>
            <p:cNvPr descr="\\magnum\Projects\Microsoft\Cloud Power FY12\Design\Icons\PNGs\Server_2.png" id="1691" name="Google Shape;1691;p53"/>
            <p:cNvPicPr preferRelativeResize="0"/>
            <p:nvPr/>
          </p:nvPicPr>
          <p:blipFill rotWithShape="1">
            <a:blip r:embed="rId3">
              <a:alphaModFix/>
            </a:blip>
            <a:srcRect b="0" l="25034" r="22061" t="0"/>
            <a:stretch/>
          </p:blipFill>
          <p:spPr>
            <a:xfrm>
              <a:off x="6691736" y="4340986"/>
              <a:ext cx="627797" cy="1186358"/>
            </a:xfrm>
            <a:prstGeom prst="rect">
              <a:avLst/>
            </a:prstGeom>
            <a:noFill/>
            <a:ln>
              <a:noFill/>
            </a:ln>
          </p:spPr>
        </p:pic>
        <p:cxnSp>
          <p:nvCxnSpPr>
            <p:cNvPr id="1692" name="Google Shape;1692;p53"/>
            <p:cNvCxnSpPr/>
            <p:nvPr/>
          </p:nvCxnSpPr>
          <p:spPr>
            <a:xfrm rot="10800000">
              <a:off x="5652678" y="4934179"/>
              <a:ext cx="883500" cy="2400"/>
            </a:xfrm>
            <a:prstGeom prst="straightConnector1">
              <a:avLst/>
            </a:prstGeom>
            <a:noFill/>
            <a:ln cap="flat" cmpd="sng" w="57150">
              <a:solidFill>
                <a:srgbClr val="FFFFFF"/>
              </a:solidFill>
              <a:prstDash val="solid"/>
              <a:round/>
              <a:headEnd len="med" w="med" type="triangle"/>
              <a:tailEnd len="med" w="med" type="triangle"/>
            </a:ln>
          </p:spPr>
        </p:cxnSp>
      </p:grpSp>
      <p:sp>
        <p:nvSpPr>
          <p:cNvPr id="1693" name="Google Shape;1693;p53"/>
          <p:cNvSpPr/>
          <p:nvPr/>
        </p:nvSpPr>
        <p:spPr>
          <a:xfrm>
            <a:off x="7919632" y="3190561"/>
            <a:ext cx="2743200" cy="11895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nvGrpSpPr>
          <p:cNvPr id="1694" name="Google Shape;1694;p53"/>
          <p:cNvGrpSpPr/>
          <p:nvPr/>
        </p:nvGrpSpPr>
        <p:grpSpPr>
          <a:xfrm>
            <a:off x="8745285" y="3435395"/>
            <a:ext cx="1406858" cy="822155"/>
            <a:chOff x="4956655" y="4340986"/>
            <a:chExt cx="2362879" cy="1188772"/>
          </a:xfrm>
        </p:grpSpPr>
        <p:pic>
          <p:nvPicPr>
            <p:cNvPr descr="\\magnum\Projects\Microsoft\Cloud Power FY12\Design\Icons\PNGs\Server_2.png" id="1695" name="Google Shape;1695;p53"/>
            <p:cNvPicPr preferRelativeResize="0"/>
            <p:nvPr/>
          </p:nvPicPr>
          <p:blipFill rotWithShape="1">
            <a:blip r:embed="rId3">
              <a:alphaModFix/>
            </a:blip>
            <a:srcRect b="0" l="25034" r="22061" t="0"/>
            <a:stretch/>
          </p:blipFill>
          <p:spPr>
            <a:xfrm>
              <a:off x="4956655" y="4343400"/>
              <a:ext cx="627797" cy="1186358"/>
            </a:xfrm>
            <a:prstGeom prst="rect">
              <a:avLst/>
            </a:prstGeom>
            <a:noFill/>
            <a:ln>
              <a:noFill/>
            </a:ln>
          </p:spPr>
        </p:pic>
        <p:pic>
          <p:nvPicPr>
            <p:cNvPr descr="\\magnum\Projects\Microsoft\Cloud Power FY12\Design\Icons\PNGs\Server_2.png" id="1696" name="Google Shape;1696;p53"/>
            <p:cNvPicPr preferRelativeResize="0"/>
            <p:nvPr/>
          </p:nvPicPr>
          <p:blipFill rotWithShape="1">
            <a:blip r:embed="rId3">
              <a:alphaModFix/>
            </a:blip>
            <a:srcRect b="0" l="25034" r="22061" t="0"/>
            <a:stretch/>
          </p:blipFill>
          <p:spPr>
            <a:xfrm>
              <a:off x="6691736" y="4340986"/>
              <a:ext cx="627797" cy="1186358"/>
            </a:xfrm>
            <a:prstGeom prst="rect">
              <a:avLst/>
            </a:prstGeom>
            <a:noFill/>
            <a:ln>
              <a:noFill/>
            </a:ln>
          </p:spPr>
        </p:pic>
        <p:cxnSp>
          <p:nvCxnSpPr>
            <p:cNvPr id="1697" name="Google Shape;1697;p53"/>
            <p:cNvCxnSpPr/>
            <p:nvPr/>
          </p:nvCxnSpPr>
          <p:spPr>
            <a:xfrm rot="10800000">
              <a:off x="5652678" y="4934179"/>
              <a:ext cx="883500" cy="2400"/>
            </a:xfrm>
            <a:prstGeom prst="straightConnector1">
              <a:avLst/>
            </a:prstGeom>
            <a:noFill/>
            <a:ln cap="flat" cmpd="sng" w="57150">
              <a:solidFill>
                <a:srgbClr val="FFFFFF"/>
              </a:solidFill>
              <a:prstDash val="solid"/>
              <a:round/>
              <a:headEnd len="med" w="med" type="triangle"/>
              <a:tailEnd len="med" w="med" type="triangle"/>
            </a:ln>
          </p:spPr>
        </p:cxnSp>
      </p:grpSp>
      <p:sp>
        <p:nvSpPr>
          <p:cNvPr id="1698" name="Google Shape;1698;p53"/>
          <p:cNvSpPr txBox="1"/>
          <p:nvPr/>
        </p:nvSpPr>
        <p:spPr>
          <a:xfrm>
            <a:off x="7930471" y="2843557"/>
            <a:ext cx="1017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Subnet 1</a:t>
            </a:r>
            <a:endParaRPr/>
          </a:p>
        </p:txBody>
      </p:sp>
      <p:sp>
        <p:nvSpPr>
          <p:cNvPr id="1699" name="Google Shape;1699;p53"/>
          <p:cNvSpPr txBox="1"/>
          <p:nvPr/>
        </p:nvSpPr>
        <p:spPr>
          <a:xfrm>
            <a:off x="7969801" y="4397051"/>
            <a:ext cx="1017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Subnet 2</a:t>
            </a:r>
            <a:endParaRPr/>
          </a:p>
        </p:txBody>
      </p:sp>
      <p:sp>
        <p:nvSpPr>
          <p:cNvPr id="1700" name="Google Shape;1700;p53"/>
          <p:cNvSpPr txBox="1"/>
          <p:nvPr/>
        </p:nvSpPr>
        <p:spPr>
          <a:xfrm>
            <a:off x="8500744" y="2469923"/>
            <a:ext cx="167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Virtual Network</a:t>
            </a:r>
            <a:endParaRPr/>
          </a:p>
        </p:txBody>
      </p:sp>
      <p:sp>
        <p:nvSpPr>
          <p:cNvPr id="1701" name="Google Shape;1701;p53"/>
          <p:cNvSpPr/>
          <p:nvPr/>
        </p:nvSpPr>
        <p:spPr>
          <a:xfrm>
            <a:off x="8745061" y="3775587"/>
            <a:ext cx="914400" cy="914400"/>
          </a:xfrm>
          <a:prstGeom prst="arc">
            <a:avLst>
              <a:gd fmla="val 16200000"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02" name="Google Shape;1702;p53"/>
          <p:cNvSpPr/>
          <p:nvPr/>
        </p:nvSpPr>
        <p:spPr>
          <a:xfrm rot="-8436482">
            <a:off x="8013893" y="3644821"/>
            <a:ext cx="1910270" cy="1959515"/>
          </a:xfrm>
          <a:prstGeom prst="arc">
            <a:avLst>
              <a:gd fmla="val 14951810" name="adj1"/>
              <a:gd fmla="val 2066230" name="adj2"/>
            </a:avLst>
          </a:prstGeom>
          <a:noFill/>
          <a:ln cap="flat" cmpd="sng" w="9525">
            <a:solidFill>
              <a:schemeClr val="dk1"/>
            </a:solidFill>
            <a:prstDash val="solid"/>
            <a:miter lim="800000"/>
            <a:headEnd len="med" w="med" type="triangl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703" name="Google Shape;1703;p53"/>
          <p:cNvCxnSpPr/>
          <p:nvPr/>
        </p:nvCxnSpPr>
        <p:spPr>
          <a:xfrm rot="10800000">
            <a:off x="4783950" y="4724377"/>
            <a:ext cx="934500" cy="1099800"/>
          </a:xfrm>
          <a:prstGeom prst="straightConnector1">
            <a:avLst/>
          </a:prstGeom>
          <a:noFill/>
          <a:ln cap="flat" cmpd="sng" w="9525">
            <a:solidFill>
              <a:schemeClr val="dk1"/>
            </a:solidFill>
            <a:prstDash val="solid"/>
            <a:miter lim="800000"/>
            <a:headEnd len="sm" w="sm" type="none"/>
            <a:tailEnd len="med" w="med" type="triangle"/>
          </a:ln>
        </p:spPr>
      </p:cxnSp>
      <p:cxnSp>
        <p:nvCxnSpPr>
          <p:cNvPr id="1704" name="Google Shape;1704;p53"/>
          <p:cNvCxnSpPr/>
          <p:nvPr/>
        </p:nvCxnSpPr>
        <p:spPr>
          <a:xfrm flipH="1" rot="10800000">
            <a:off x="6199963" y="4581577"/>
            <a:ext cx="1632000" cy="12426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gtEl>
                                        <p:attrNameLst>
                                          <p:attrName>style.visibility</p:attrName>
                                        </p:attrNameLst>
                                      </p:cBhvr>
                                      <p:to>
                                        <p:strVal val="visible"/>
                                      </p:to>
                                    </p:set>
                                    <p:animEffect filter="fade" transition="in">
                                      <p:cBhvr>
                                        <p:cTn dur="500"/>
                                        <p:tgtEl>
                                          <p:spTgt spid="1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5"/>
                                        </p:tgtEl>
                                        <p:attrNameLst>
                                          <p:attrName>style.visibility</p:attrName>
                                        </p:attrNameLst>
                                      </p:cBhvr>
                                      <p:to>
                                        <p:strVal val="visible"/>
                                      </p:to>
                                    </p:set>
                                    <p:animEffect filter="fade" transition="in">
                                      <p:cBhvr>
                                        <p:cTn dur="500"/>
                                        <p:tgtEl>
                                          <p:spTgt spid="1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9"/>
                                        </p:tgtEl>
                                        <p:attrNameLst>
                                          <p:attrName>style.visibility</p:attrName>
                                        </p:attrNameLst>
                                      </p:cBhvr>
                                      <p:to>
                                        <p:strVal val="visible"/>
                                      </p:to>
                                    </p:set>
                                    <p:animEffect filter="fade" transition="in">
                                      <p:cBhvr>
                                        <p:cTn dur="500"/>
                                        <p:tgtEl>
                                          <p:spTgt spid="16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4"/>
                                        </p:tgtEl>
                                        <p:attrNameLst>
                                          <p:attrName>style.visibility</p:attrName>
                                        </p:attrNameLst>
                                      </p:cBhvr>
                                      <p:to>
                                        <p:strVal val="visible"/>
                                      </p:to>
                                    </p:set>
                                    <p:animEffect filter="fade" transition="in">
                                      <p:cBhvr>
                                        <p:cTn dur="500"/>
                                        <p:tgtEl>
                                          <p:spTgt spid="1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54"/>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Virtual Machine Inbound Security Rules</a:t>
            </a:r>
            <a:endParaRPr/>
          </a:p>
        </p:txBody>
      </p:sp>
      <p:sp>
        <p:nvSpPr>
          <p:cNvPr id="1711" name="Google Shape;1711;p54"/>
          <p:cNvSpPr txBox="1"/>
          <p:nvPr>
            <p:ph idx="1" type="body"/>
          </p:nvPr>
        </p:nvSpPr>
        <p:spPr>
          <a:xfrm>
            <a:off x="402336" y="1143000"/>
            <a:ext cx="11174100" cy="3873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1800"/>
              <a:buChar char="•"/>
            </a:pPr>
            <a:r>
              <a:rPr lang="en-US"/>
              <a:t>VMs can automatically communicate with other VMs in the same virtual network</a:t>
            </a:r>
            <a:endParaRPr/>
          </a:p>
          <a:p>
            <a:pPr indent="-228600" lvl="0" marL="228600" rtl="0" algn="l">
              <a:lnSpc>
                <a:spcPct val="90000"/>
              </a:lnSpc>
              <a:spcBef>
                <a:spcPts val="1000"/>
              </a:spcBef>
              <a:spcAft>
                <a:spcPts val="0"/>
              </a:spcAft>
              <a:buClr>
                <a:srgbClr val="3F3F3F"/>
              </a:buClr>
              <a:buSzPts val="1800"/>
              <a:buChar char="•"/>
            </a:pPr>
            <a:r>
              <a:rPr lang="en-US"/>
              <a:t>Inbound security rules are required to direct Internet or other virtual networks inbound network traffic to a VM</a:t>
            </a:r>
            <a:endParaRPr/>
          </a:p>
          <a:p>
            <a:pPr indent="-228600" lvl="0" marL="228600" rtl="0" algn="l">
              <a:lnSpc>
                <a:spcPct val="90000"/>
              </a:lnSpc>
              <a:spcBef>
                <a:spcPts val="1000"/>
              </a:spcBef>
              <a:spcAft>
                <a:spcPts val="0"/>
              </a:spcAft>
              <a:buClr>
                <a:srgbClr val="3F3F3F"/>
              </a:buClr>
              <a:buSzPts val="1800"/>
              <a:buChar char="•"/>
            </a:pPr>
            <a:r>
              <a:rPr lang="en-US"/>
              <a:t>In the Azure Management Portal, endpoints are automatically created for:</a:t>
            </a:r>
            <a:endParaRPr/>
          </a:p>
          <a:p>
            <a:pPr indent="-228600" lvl="1" marL="685800" rtl="0" algn="l">
              <a:lnSpc>
                <a:spcPct val="90000"/>
              </a:lnSpc>
              <a:spcBef>
                <a:spcPts val="500"/>
              </a:spcBef>
              <a:spcAft>
                <a:spcPts val="0"/>
              </a:spcAft>
              <a:buClr>
                <a:srgbClr val="3F3F3F"/>
              </a:buClr>
              <a:buSzPts val="1440"/>
              <a:buChar char="o"/>
            </a:pPr>
            <a:r>
              <a:rPr lang="en-US"/>
              <a:t>Remote Desktop</a:t>
            </a:r>
            <a:endParaRPr/>
          </a:p>
          <a:p>
            <a:pPr indent="-228600" lvl="0" marL="228600" rtl="0" algn="l">
              <a:lnSpc>
                <a:spcPct val="90000"/>
              </a:lnSpc>
              <a:spcBef>
                <a:spcPts val="1000"/>
              </a:spcBef>
              <a:spcAft>
                <a:spcPts val="0"/>
              </a:spcAft>
              <a:buClr>
                <a:srgbClr val="3F3F3F"/>
              </a:buClr>
              <a:buSzPts val="1800"/>
              <a:buChar char="•"/>
            </a:pPr>
            <a:r>
              <a:rPr lang="en-US"/>
              <a:t>Each inbound security rule has a source and destination port range:</a:t>
            </a:r>
            <a:endParaRPr/>
          </a:p>
          <a:p>
            <a:pPr indent="-228600" lvl="1" marL="685800" rtl="0" algn="l">
              <a:lnSpc>
                <a:spcPct val="90000"/>
              </a:lnSpc>
              <a:spcBef>
                <a:spcPts val="500"/>
              </a:spcBef>
              <a:spcAft>
                <a:spcPts val="0"/>
              </a:spcAft>
              <a:buClr>
                <a:srgbClr val="3F3F3F"/>
              </a:buClr>
              <a:buSzPts val="1440"/>
              <a:buChar char="o"/>
            </a:pPr>
            <a:r>
              <a:rPr lang="en-US"/>
              <a:t>Source port range: used by the Azure to listen for incoming traffic to the VM</a:t>
            </a:r>
            <a:endParaRPr/>
          </a:p>
          <a:p>
            <a:pPr indent="-228600" lvl="1" marL="685800" rtl="0" algn="l">
              <a:lnSpc>
                <a:spcPct val="90000"/>
              </a:lnSpc>
              <a:spcBef>
                <a:spcPts val="500"/>
              </a:spcBef>
              <a:spcAft>
                <a:spcPts val="0"/>
              </a:spcAft>
              <a:buClr>
                <a:srgbClr val="3F3F3F"/>
              </a:buClr>
              <a:buSzPts val="1440"/>
              <a:buChar char="o"/>
            </a:pPr>
            <a:r>
              <a:rPr lang="en-US"/>
              <a:t>Destination port range: used by the VM to listen for incoming traffic to an application or service running on the VM</a:t>
            </a:r>
            <a:endParaRPr/>
          </a:p>
          <a:p>
            <a:pPr indent="-228600" lvl="0" marL="228600" rtl="0" algn="l">
              <a:lnSpc>
                <a:spcPct val="90000"/>
              </a:lnSpc>
              <a:spcBef>
                <a:spcPts val="1000"/>
              </a:spcBef>
              <a:spcAft>
                <a:spcPts val="0"/>
              </a:spcAft>
              <a:buClr>
                <a:srgbClr val="3F3F3F"/>
              </a:buClr>
              <a:buSzPts val="1800"/>
              <a:buChar char="•"/>
            </a:pPr>
            <a:r>
              <a:rPr lang="en-US"/>
              <a:t>ACLs on an endpoint can restrict traffic based upon source IP address range</a:t>
            </a:r>
            <a:endParaRPr/>
          </a:p>
          <a:p>
            <a:pPr indent="-228600" lvl="1" marL="685800" rtl="0" algn="l">
              <a:lnSpc>
                <a:spcPct val="90000"/>
              </a:lnSpc>
              <a:spcBef>
                <a:spcPts val="500"/>
              </a:spcBef>
              <a:spcAft>
                <a:spcPts val="0"/>
              </a:spcAft>
              <a:buClr>
                <a:srgbClr val="3F3F3F"/>
              </a:buClr>
              <a:buSzPts val="1440"/>
              <a:buChar char="o"/>
            </a:pPr>
            <a:r>
              <a:rPr lang="en-US"/>
              <a:t>Inbound or outbound security rules can allow or deny traffic from specific IPs and known IP address ranges</a:t>
            </a:r>
            <a:endParaRPr/>
          </a:p>
          <a:p>
            <a:pPr indent="-228600" lvl="1" marL="685800" rtl="0" algn="l">
              <a:lnSpc>
                <a:spcPct val="90000"/>
              </a:lnSpc>
              <a:spcBef>
                <a:spcPts val="500"/>
              </a:spcBef>
              <a:spcAft>
                <a:spcPts val="0"/>
              </a:spcAft>
              <a:buClr>
                <a:srgbClr val="3F3F3F"/>
              </a:buClr>
              <a:buSzPts val="1440"/>
              <a:buChar char="o"/>
            </a:pPr>
            <a:r>
              <a:rPr lang="en-US"/>
              <a:t>Rules are evaluated based on priority number. The lower the number, the higher the priority</a:t>
            </a:r>
            <a:endParaRPr/>
          </a:p>
          <a:p>
            <a:pPr indent="-228600" lvl="1" marL="685800" rtl="0" algn="l">
              <a:lnSpc>
                <a:spcPct val="90000"/>
              </a:lnSpc>
              <a:spcBef>
                <a:spcPts val="500"/>
              </a:spcBef>
              <a:spcAft>
                <a:spcPts val="0"/>
              </a:spcAft>
              <a:buClr>
                <a:srgbClr val="3F3F3F"/>
              </a:buClr>
              <a:buSzPts val="1440"/>
              <a:buChar char="o"/>
            </a:pPr>
            <a:r>
              <a:rPr lang="en-US"/>
              <a:t>Inbound and Outbound Security rules are part of a Network Security group</a:t>
            </a:r>
            <a:endParaRPr/>
          </a:p>
        </p:txBody>
      </p:sp>
      <p:pic>
        <p:nvPicPr>
          <p:cNvPr id="1712" name="Google Shape;1712;p54"/>
          <p:cNvPicPr preferRelativeResize="0"/>
          <p:nvPr/>
        </p:nvPicPr>
        <p:blipFill rotWithShape="1">
          <a:blip r:embed="rId3">
            <a:alphaModFix/>
          </a:blip>
          <a:srcRect b="0" l="0" r="0" t="0"/>
          <a:stretch/>
        </p:blipFill>
        <p:spPr>
          <a:xfrm>
            <a:off x="1791971" y="5016405"/>
            <a:ext cx="7790477" cy="14476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55"/>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Microsoft Azure External Connectivity Options</a:t>
            </a:r>
            <a:endParaRPr/>
          </a:p>
        </p:txBody>
      </p:sp>
      <p:sp>
        <p:nvSpPr>
          <p:cNvPr id="1721" name="Google Shape;1721;p55"/>
          <p:cNvSpPr/>
          <p:nvPr/>
        </p:nvSpPr>
        <p:spPr>
          <a:xfrm>
            <a:off x="1822716" y="1686577"/>
            <a:ext cx="2379405" cy="914085"/>
          </a:xfrm>
          <a:custGeom>
            <a:rect b="b" l="l" r="r" t="t"/>
            <a:pathLst>
              <a:path extrusionOk="0" h="658800" w="2459333">
                <a:moveTo>
                  <a:pt x="0" y="0"/>
                </a:moveTo>
                <a:lnTo>
                  <a:pt x="2459333" y="0"/>
                </a:lnTo>
                <a:lnTo>
                  <a:pt x="2459333" y="658800"/>
                </a:lnTo>
                <a:lnTo>
                  <a:pt x="0" y="658800"/>
                </a:lnTo>
                <a:lnTo>
                  <a:pt x="0" y="0"/>
                </a:lnTo>
                <a:close/>
              </a:path>
            </a:pathLst>
          </a:custGeom>
          <a:solidFill>
            <a:srgbClr val="699400"/>
          </a:solidFill>
          <a:ln cap="flat" cmpd="thickThin" w="12700">
            <a:solidFill>
              <a:srgbClr val="FFFFFF"/>
            </a:solidFill>
            <a:prstDash val="solid"/>
            <a:round/>
            <a:headEnd len="sm" w="sm" type="none"/>
            <a:tailEnd len="sm" w="sm" type="none"/>
          </a:ln>
        </p:spPr>
        <p:txBody>
          <a:bodyPr anchorCtr="0" anchor="ctr" bIns="38075" lIns="3046225" spcFirstLastPara="1" rIns="76150" wrap="square" tIns="38075">
            <a:noAutofit/>
          </a:bodyPr>
          <a:lstStyle/>
          <a:p>
            <a:pPr indent="-274839" lvl="0" marL="383424" marR="0" rtl="0" algn="l">
              <a:lnSpc>
                <a:spcPct val="90000"/>
              </a:lnSpc>
              <a:spcBef>
                <a:spcPts val="0"/>
              </a:spcBef>
              <a:spcAft>
                <a:spcPts val="0"/>
              </a:spcAft>
              <a:buClr>
                <a:schemeClr val="dk1"/>
              </a:buClr>
              <a:buSzPts val="171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sp>
        <p:nvSpPr>
          <p:cNvPr id="1722" name="Google Shape;1722;p55"/>
          <p:cNvSpPr/>
          <p:nvPr/>
        </p:nvSpPr>
        <p:spPr>
          <a:xfrm>
            <a:off x="8148839" y="1686576"/>
            <a:ext cx="2379405" cy="914085"/>
          </a:xfrm>
          <a:custGeom>
            <a:rect b="b" l="l" r="r" t="t"/>
            <a:pathLst>
              <a:path extrusionOk="0" h="658800" w="2459333">
                <a:moveTo>
                  <a:pt x="0" y="0"/>
                </a:moveTo>
                <a:lnTo>
                  <a:pt x="2459333" y="0"/>
                </a:lnTo>
                <a:lnTo>
                  <a:pt x="2459333" y="658800"/>
                </a:lnTo>
                <a:lnTo>
                  <a:pt x="0" y="658800"/>
                </a:lnTo>
                <a:lnTo>
                  <a:pt x="0" y="0"/>
                </a:lnTo>
                <a:close/>
              </a:path>
            </a:pathLst>
          </a:custGeom>
          <a:solidFill>
            <a:srgbClr val="00AEEF"/>
          </a:solidFill>
          <a:ln cap="flat" cmpd="thickThin" w="12700">
            <a:solidFill>
              <a:srgbClr val="FFFFFF"/>
            </a:solidFill>
            <a:prstDash val="solid"/>
            <a:round/>
            <a:headEnd len="sm" w="sm" type="none"/>
            <a:tailEnd len="sm" w="sm" type="none"/>
          </a:ln>
        </p:spPr>
        <p:txBody>
          <a:bodyPr anchorCtr="0" anchor="ctr" bIns="38075" lIns="3046225" spcFirstLastPara="1" rIns="76150" wrap="square" tIns="38075">
            <a:noAutofit/>
          </a:bodyPr>
          <a:lstStyle/>
          <a:p>
            <a:pPr indent="-274839" lvl="0" marL="383424" marR="0" rtl="0" algn="l">
              <a:lnSpc>
                <a:spcPct val="90000"/>
              </a:lnSpc>
              <a:spcBef>
                <a:spcPts val="0"/>
              </a:spcBef>
              <a:spcAft>
                <a:spcPts val="0"/>
              </a:spcAft>
              <a:buClr>
                <a:schemeClr val="dk1"/>
              </a:buClr>
              <a:buSzPts val="171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sp>
        <p:nvSpPr>
          <p:cNvPr id="1723" name="Google Shape;1723;p55"/>
          <p:cNvSpPr/>
          <p:nvPr/>
        </p:nvSpPr>
        <p:spPr>
          <a:xfrm>
            <a:off x="1823693" y="3599702"/>
            <a:ext cx="2379405" cy="914085"/>
          </a:xfrm>
          <a:custGeom>
            <a:rect b="b" l="l" r="r" t="t"/>
            <a:pathLst>
              <a:path extrusionOk="0" h="658800" w="2459333">
                <a:moveTo>
                  <a:pt x="0" y="0"/>
                </a:moveTo>
                <a:lnTo>
                  <a:pt x="2459333" y="0"/>
                </a:lnTo>
                <a:lnTo>
                  <a:pt x="2459333" y="658800"/>
                </a:lnTo>
                <a:lnTo>
                  <a:pt x="0" y="658800"/>
                </a:lnTo>
                <a:lnTo>
                  <a:pt x="0" y="0"/>
                </a:lnTo>
                <a:close/>
              </a:path>
            </a:pathLst>
          </a:custGeom>
          <a:solidFill>
            <a:srgbClr val="699400"/>
          </a:solidFill>
          <a:ln cap="flat" cmpd="thickThin" w="12700">
            <a:solidFill>
              <a:srgbClr val="FFFFFF"/>
            </a:solidFill>
            <a:prstDash val="solid"/>
            <a:round/>
            <a:headEnd len="sm" w="sm" type="none"/>
            <a:tailEnd len="sm" w="sm" type="none"/>
          </a:ln>
        </p:spPr>
        <p:txBody>
          <a:bodyPr anchorCtr="0" anchor="ctr" bIns="38075" lIns="3046225" spcFirstLastPara="1" rIns="76150" wrap="square" tIns="38075">
            <a:noAutofit/>
          </a:bodyPr>
          <a:lstStyle/>
          <a:p>
            <a:pPr indent="-274839" lvl="0" marL="383424" marR="0" rtl="0" algn="l">
              <a:lnSpc>
                <a:spcPct val="90000"/>
              </a:lnSpc>
              <a:spcBef>
                <a:spcPts val="0"/>
              </a:spcBef>
              <a:spcAft>
                <a:spcPts val="0"/>
              </a:spcAft>
              <a:buClr>
                <a:schemeClr val="dk1"/>
              </a:buClr>
              <a:buSzPts val="171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sp>
        <p:nvSpPr>
          <p:cNvPr id="1724" name="Google Shape;1724;p55"/>
          <p:cNvSpPr/>
          <p:nvPr/>
        </p:nvSpPr>
        <p:spPr>
          <a:xfrm>
            <a:off x="8148839" y="3599702"/>
            <a:ext cx="2379405" cy="914085"/>
          </a:xfrm>
          <a:custGeom>
            <a:rect b="b" l="l" r="r" t="t"/>
            <a:pathLst>
              <a:path extrusionOk="0" h="658800" w="2459333">
                <a:moveTo>
                  <a:pt x="0" y="0"/>
                </a:moveTo>
                <a:lnTo>
                  <a:pt x="2459333" y="0"/>
                </a:lnTo>
                <a:lnTo>
                  <a:pt x="2459333" y="658800"/>
                </a:lnTo>
                <a:lnTo>
                  <a:pt x="0" y="658800"/>
                </a:lnTo>
                <a:lnTo>
                  <a:pt x="0" y="0"/>
                </a:lnTo>
                <a:close/>
              </a:path>
            </a:pathLst>
          </a:custGeom>
          <a:solidFill>
            <a:srgbClr val="00AEEF"/>
          </a:solidFill>
          <a:ln cap="flat" cmpd="thickThin" w="12700">
            <a:solidFill>
              <a:srgbClr val="FFFFFF"/>
            </a:solidFill>
            <a:prstDash val="solid"/>
            <a:round/>
            <a:headEnd len="sm" w="sm" type="none"/>
            <a:tailEnd len="sm" w="sm" type="none"/>
          </a:ln>
        </p:spPr>
        <p:txBody>
          <a:bodyPr anchorCtr="0" anchor="ctr" bIns="38075" lIns="3046225" spcFirstLastPara="1" rIns="76150" wrap="square" tIns="38075">
            <a:noAutofit/>
          </a:bodyPr>
          <a:lstStyle/>
          <a:p>
            <a:pPr indent="-274839" lvl="0" marL="383424" marR="0" rtl="0" algn="l">
              <a:lnSpc>
                <a:spcPct val="90000"/>
              </a:lnSpc>
              <a:spcBef>
                <a:spcPts val="0"/>
              </a:spcBef>
              <a:spcAft>
                <a:spcPts val="0"/>
              </a:spcAft>
              <a:buClr>
                <a:schemeClr val="dk1"/>
              </a:buClr>
              <a:buSzPts val="171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sp>
        <p:nvSpPr>
          <p:cNvPr id="1725" name="Google Shape;1725;p55"/>
          <p:cNvSpPr/>
          <p:nvPr/>
        </p:nvSpPr>
        <p:spPr>
          <a:xfrm>
            <a:off x="1822716" y="2643139"/>
            <a:ext cx="2379405" cy="914085"/>
          </a:xfrm>
          <a:custGeom>
            <a:rect b="b" l="l" r="r" t="t"/>
            <a:pathLst>
              <a:path extrusionOk="0" h="658800" w="2459333">
                <a:moveTo>
                  <a:pt x="0" y="0"/>
                </a:moveTo>
                <a:lnTo>
                  <a:pt x="2459333" y="0"/>
                </a:lnTo>
                <a:lnTo>
                  <a:pt x="2459333" y="658800"/>
                </a:lnTo>
                <a:lnTo>
                  <a:pt x="0" y="658800"/>
                </a:lnTo>
                <a:lnTo>
                  <a:pt x="0" y="0"/>
                </a:lnTo>
                <a:close/>
              </a:path>
            </a:pathLst>
          </a:custGeom>
          <a:solidFill>
            <a:srgbClr val="699400"/>
          </a:solidFill>
          <a:ln cap="flat" cmpd="thickThin" w="12700">
            <a:solidFill>
              <a:srgbClr val="FFFFFF"/>
            </a:solidFill>
            <a:prstDash val="solid"/>
            <a:round/>
            <a:headEnd len="sm" w="sm" type="none"/>
            <a:tailEnd len="sm" w="sm" type="none"/>
          </a:ln>
        </p:spPr>
        <p:txBody>
          <a:bodyPr anchorCtr="0" anchor="ctr" bIns="38075" lIns="3046225" spcFirstLastPara="1" rIns="76150" wrap="square" tIns="38075">
            <a:noAutofit/>
          </a:bodyPr>
          <a:lstStyle/>
          <a:p>
            <a:pPr indent="-274839" lvl="0" marL="383424" marR="0" rtl="0" algn="l">
              <a:lnSpc>
                <a:spcPct val="90000"/>
              </a:lnSpc>
              <a:spcBef>
                <a:spcPts val="0"/>
              </a:spcBef>
              <a:spcAft>
                <a:spcPts val="0"/>
              </a:spcAft>
              <a:buClr>
                <a:schemeClr val="dk1"/>
              </a:buClr>
              <a:buSzPts val="171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sp>
        <p:nvSpPr>
          <p:cNvPr id="1726" name="Google Shape;1726;p55"/>
          <p:cNvSpPr/>
          <p:nvPr/>
        </p:nvSpPr>
        <p:spPr>
          <a:xfrm>
            <a:off x="8148839" y="2643139"/>
            <a:ext cx="2379405" cy="914085"/>
          </a:xfrm>
          <a:custGeom>
            <a:rect b="b" l="l" r="r" t="t"/>
            <a:pathLst>
              <a:path extrusionOk="0" h="658800" w="2459333">
                <a:moveTo>
                  <a:pt x="0" y="0"/>
                </a:moveTo>
                <a:lnTo>
                  <a:pt x="2459333" y="0"/>
                </a:lnTo>
                <a:lnTo>
                  <a:pt x="2459333" y="658800"/>
                </a:lnTo>
                <a:lnTo>
                  <a:pt x="0" y="658800"/>
                </a:lnTo>
                <a:lnTo>
                  <a:pt x="0" y="0"/>
                </a:lnTo>
                <a:close/>
              </a:path>
            </a:pathLst>
          </a:custGeom>
          <a:solidFill>
            <a:srgbClr val="00AEEF"/>
          </a:solidFill>
          <a:ln cap="flat" cmpd="thickThin" w="12700">
            <a:solidFill>
              <a:srgbClr val="FFFFFF"/>
            </a:solidFill>
            <a:prstDash val="solid"/>
            <a:round/>
            <a:headEnd len="sm" w="sm" type="none"/>
            <a:tailEnd len="sm" w="sm" type="none"/>
          </a:ln>
        </p:spPr>
        <p:txBody>
          <a:bodyPr anchorCtr="0" anchor="ctr" bIns="38075" lIns="3046225" spcFirstLastPara="1" rIns="76150" wrap="square" tIns="38075">
            <a:noAutofit/>
          </a:bodyPr>
          <a:lstStyle/>
          <a:p>
            <a:pPr indent="-274839" lvl="0" marL="383424" marR="0" rtl="0" algn="l">
              <a:lnSpc>
                <a:spcPct val="90000"/>
              </a:lnSpc>
              <a:spcBef>
                <a:spcPts val="0"/>
              </a:spcBef>
              <a:spcAft>
                <a:spcPts val="0"/>
              </a:spcAft>
              <a:buClr>
                <a:schemeClr val="dk1"/>
              </a:buClr>
              <a:buSzPts val="171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sp>
        <p:nvSpPr>
          <p:cNvPr id="1727" name="Google Shape;1727;p55"/>
          <p:cNvSpPr/>
          <p:nvPr/>
        </p:nvSpPr>
        <p:spPr>
          <a:xfrm>
            <a:off x="1823693" y="4556265"/>
            <a:ext cx="2379405" cy="914085"/>
          </a:xfrm>
          <a:custGeom>
            <a:rect b="b" l="l" r="r" t="t"/>
            <a:pathLst>
              <a:path extrusionOk="0" h="658800" w="2459333">
                <a:moveTo>
                  <a:pt x="0" y="0"/>
                </a:moveTo>
                <a:lnTo>
                  <a:pt x="2459333" y="0"/>
                </a:lnTo>
                <a:lnTo>
                  <a:pt x="2459333" y="658800"/>
                </a:lnTo>
                <a:lnTo>
                  <a:pt x="0" y="658800"/>
                </a:lnTo>
                <a:lnTo>
                  <a:pt x="0" y="0"/>
                </a:lnTo>
                <a:close/>
              </a:path>
            </a:pathLst>
          </a:custGeom>
          <a:solidFill>
            <a:srgbClr val="699400"/>
          </a:solidFill>
          <a:ln cap="flat" cmpd="thickThin" w="12700">
            <a:solidFill>
              <a:srgbClr val="FFFFFF"/>
            </a:solidFill>
            <a:prstDash val="solid"/>
            <a:round/>
            <a:headEnd len="sm" w="sm" type="none"/>
            <a:tailEnd len="sm" w="sm" type="none"/>
          </a:ln>
        </p:spPr>
        <p:txBody>
          <a:bodyPr anchorCtr="0" anchor="ctr" bIns="38075" lIns="3046225" spcFirstLastPara="1" rIns="76150" wrap="square" tIns="38075">
            <a:noAutofit/>
          </a:bodyPr>
          <a:lstStyle/>
          <a:p>
            <a:pPr indent="-274839" lvl="0" marL="383424" marR="0" rtl="0" algn="l">
              <a:lnSpc>
                <a:spcPct val="90000"/>
              </a:lnSpc>
              <a:spcBef>
                <a:spcPts val="0"/>
              </a:spcBef>
              <a:spcAft>
                <a:spcPts val="0"/>
              </a:spcAft>
              <a:buClr>
                <a:schemeClr val="dk1"/>
              </a:buClr>
              <a:buSzPts val="171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sp>
        <p:nvSpPr>
          <p:cNvPr id="1728" name="Google Shape;1728;p55"/>
          <p:cNvSpPr/>
          <p:nvPr/>
        </p:nvSpPr>
        <p:spPr>
          <a:xfrm>
            <a:off x="8148839" y="4556266"/>
            <a:ext cx="2379405" cy="914085"/>
          </a:xfrm>
          <a:custGeom>
            <a:rect b="b" l="l" r="r" t="t"/>
            <a:pathLst>
              <a:path extrusionOk="0" h="658800" w="2459333">
                <a:moveTo>
                  <a:pt x="0" y="0"/>
                </a:moveTo>
                <a:lnTo>
                  <a:pt x="2459333" y="0"/>
                </a:lnTo>
                <a:lnTo>
                  <a:pt x="2459333" y="658800"/>
                </a:lnTo>
                <a:lnTo>
                  <a:pt x="0" y="658800"/>
                </a:lnTo>
                <a:lnTo>
                  <a:pt x="0" y="0"/>
                </a:lnTo>
                <a:close/>
              </a:path>
            </a:pathLst>
          </a:custGeom>
          <a:solidFill>
            <a:srgbClr val="00AEEF"/>
          </a:solidFill>
          <a:ln cap="flat" cmpd="thickThin" w="12700">
            <a:solidFill>
              <a:srgbClr val="FFFFFF"/>
            </a:solidFill>
            <a:prstDash val="solid"/>
            <a:round/>
            <a:headEnd len="sm" w="sm" type="none"/>
            <a:tailEnd len="sm" w="sm" type="none"/>
          </a:ln>
        </p:spPr>
        <p:txBody>
          <a:bodyPr anchorCtr="0" anchor="ctr" bIns="38075" lIns="3046225" spcFirstLastPara="1" rIns="76150" wrap="square" tIns="38075">
            <a:noAutofit/>
          </a:bodyPr>
          <a:lstStyle/>
          <a:p>
            <a:pPr indent="-274839" lvl="0" marL="383424" marR="0" rtl="0" algn="l">
              <a:lnSpc>
                <a:spcPct val="90000"/>
              </a:lnSpc>
              <a:spcBef>
                <a:spcPts val="0"/>
              </a:spcBef>
              <a:spcAft>
                <a:spcPts val="0"/>
              </a:spcAft>
              <a:buClr>
                <a:schemeClr val="dk1"/>
              </a:buClr>
              <a:buSzPts val="171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sp>
        <p:nvSpPr>
          <p:cNvPr id="1729" name="Google Shape;1729;p55"/>
          <p:cNvSpPr/>
          <p:nvPr/>
        </p:nvSpPr>
        <p:spPr>
          <a:xfrm>
            <a:off x="4478658" y="1899964"/>
            <a:ext cx="3372300" cy="484200"/>
          </a:xfrm>
          <a:prstGeom prst="rect">
            <a:avLst/>
          </a:prstGeom>
          <a:noFill/>
          <a:ln>
            <a:noFill/>
          </a:ln>
        </p:spPr>
        <p:txBody>
          <a:bodyPr anchorCtr="0" anchor="t" bIns="60925" lIns="121875" spcFirstLastPara="1" rIns="121875" wrap="square" tIns="60925">
            <a:noAutofit/>
          </a:bodyPr>
          <a:lstStyle/>
          <a:p>
            <a:pPr indent="0" lvl="0" marL="0" marR="0" rtl="0" algn="ctr">
              <a:lnSpc>
                <a:spcPct val="80000"/>
              </a:lnSpc>
              <a:spcBef>
                <a:spcPts val="0"/>
              </a:spcBef>
              <a:spcAft>
                <a:spcPts val="0"/>
              </a:spcAft>
              <a:buNone/>
            </a:pPr>
            <a:r>
              <a:rPr lang="en-US" sz="1900">
                <a:solidFill>
                  <a:schemeClr val="dk1"/>
                </a:solidFill>
                <a:latin typeface="Quattrocento Sans"/>
                <a:ea typeface="Quattrocento Sans"/>
                <a:cs typeface="Quattrocento Sans"/>
                <a:sym typeface="Quattrocento Sans"/>
              </a:rPr>
              <a:t>Data Synchronization</a:t>
            </a:r>
            <a:endParaRPr/>
          </a:p>
          <a:p>
            <a:pPr indent="0" lvl="0" marL="0" marR="0" rtl="0" algn="ctr">
              <a:lnSpc>
                <a:spcPct val="80000"/>
              </a:lnSpc>
              <a:spcBef>
                <a:spcPts val="0"/>
              </a:spcBef>
              <a:spcAft>
                <a:spcPts val="0"/>
              </a:spcAft>
              <a:buNone/>
            </a:pPr>
            <a:r>
              <a:rPr lang="en-US" sz="900">
                <a:solidFill>
                  <a:schemeClr val="dk1"/>
                </a:solidFill>
                <a:latin typeface="Quattrocento Sans"/>
                <a:ea typeface="Quattrocento Sans"/>
                <a:cs typeface="Quattrocento Sans"/>
                <a:sym typeface="Quattrocento Sans"/>
              </a:rPr>
              <a:t>Azure Data Factory</a:t>
            </a:r>
            <a:endParaRPr/>
          </a:p>
        </p:txBody>
      </p:sp>
      <p:cxnSp>
        <p:nvCxnSpPr>
          <p:cNvPr id="1730" name="Google Shape;1730;p55"/>
          <p:cNvCxnSpPr/>
          <p:nvPr/>
        </p:nvCxnSpPr>
        <p:spPr>
          <a:xfrm>
            <a:off x="6958333" y="2123510"/>
            <a:ext cx="1418700" cy="0"/>
          </a:xfrm>
          <a:prstGeom prst="straightConnector1">
            <a:avLst/>
          </a:prstGeom>
          <a:noFill/>
          <a:ln cap="flat" cmpd="sng" w="38100">
            <a:solidFill>
              <a:srgbClr val="456300"/>
            </a:solidFill>
            <a:prstDash val="solid"/>
            <a:round/>
            <a:headEnd len="sm" w="sm" type="none"/>
            <a:tailEnd len="med" w="med" type="oval"/>
          </a:ln>
        </p:spPr>
      </p:cxnSp>
      <p:cxnSp>
        <p:nvCxnSpPr>
          <p:cNvPr id="1731" name="Google Shape;1731;p55"/>
          <p:cNvCxnSpPr/>
          <p:nvPr/>
        </p:nvCxnSpPr>
        <p:spPr>
          <a:xfrm rot="10800000">
            <a:off x="3881940" y="2123510"/>
            <a:ext cx="1483500" cy="0"/>
          </a:xfrm>
          <a:prstGeom prst="straightConnector1">
            <a:avLst/>
          </a:prstGeom>
          <a:noFill/>
          <a:ln cap="flat" cmpd="sng" w="38100">
            <a:solidFill>
              <a:srgbClr val="005777"/>
            </a:solidFill>
            <a:prstDash val="solid"/>
            <a:round/>
            <a:headEnd len="sm" w="sm" type="none"/>
            <a:tailEnd len="med" w="med" type="oval"/>
          </a:ln>
        </p:spPr>
      </p:cxnSp>
      <p:sp>
        <p:nvSpPr>
          <p:cNvPr id="1732" name="Google Shape;1732;p55"/>
          <p:cNvSpPr/>
          <p:nvPr/>
        </p:nvSpPr>
        <p:spPr>
          <a:xfrm>
            <a:off x="4478658" y="2824847"/>
            <a:ext cx="3372300" cy="701700"/>
          </a:xfrm>
          <a:prstGeom prst="rect">
            <a:avLst/>
          </a:prstGeom>
          <a:noFill/>
          <a:ln>
            <a:noFill/>
          </a:ln>
        </p:spPr>
        <p:txBody>
          <a:bodyPr anchorCtr="0" anchor="t" bIns="60925" lIns="121875" spcFirstLastPara="1" rIns="121875" wrap="square" tIns="60925">
            <a:noAutofit/>
          </a:bodyPr>
          <a:lstStyle/>
          <a:p>
            <a:pPr indent="0" lvl="0" marL="0" marR="0" rtl="0" algn="ctr">
              <a:lnSpc>
                <a:spcPct val="80000"/>
              </a:lnSpc>
              <a:spcBef>
                <a:spcPts val="0"/>
              </a:spcBef>
              <a:spcAft>
                <a:spcPts val="0"/>
              </a:spcAft>
              <a:buNone/>
            </a:pPr>
            <a:r>
              <a:rPr lang="en-US" sz="1900">
                <a:solidFill>
                  <a:schemeClr val="dk1"/>
                </a:solidFill>
                <a:latin typeface="Quattrocento Sans"/>
                <a:ea typeface="Quattrocento Sans"/>
                <a:cs typeface="Quattrocento Sans"/>
                <a:sym typeface="Quattrocento Sans"/>
              </a:rPr>
              <a:t>Application Layer </a:t>
            </a:r>
            <a:endParaRPr/>
          </a:p>
          <a:p>
            <a:pPr indent="0" lvl="0" marL="0" marR="0" rtl="0" algn="ctr">
              <a:lnSpc>
                <a:spcPct val="80000"/>
              </a:lnSpc>
              <a:spcBef>
                <a:spcPts val="0"/>
              </a:spcBef>
              <a:spcAft>
                <a:spcPts val="0"/>
              </a:spcAft>
              <a:buNone/>
            </a:pPr>
            <a:r>
              <a:rPr lang="en-US" sz="1900">
                <a:solidFill>
                  <a:schemeClr val="dk1"/>
                </a:solidFill>
                <a:latin typeface="Quattrocento Sans"/>
                <a:ea typeface="Quattrocento Sans"/>
                <a:cs typeface="Quattrocento Sans"/>
                <a:sym typeface="Quattrocento Sans"/>
              </a:rPr>
              <a:t>Connectivity and Messaging </a:t>
            </a:r>
            <a:endParaRPr/>
          </a:p>
          <a:p>
            <a:pPr indent="0" lvl="0" marL="0" marR="0" rtl="0" algn="ctr">
              <a:lnSpc>
                <a:spcPct val="80000"/>
              </a:lnSpc>
              <a:spcBef>
                <a:spcPts val="0"/>
              </a:spcBef>
              <a:spcAft>
                <a:spcPts val="0"/>
              </a:spcAft>
              <a:buNone/>
            </a:pPr>
            <a:r>
              <a:rPr lang="en-US" sz="900">
                <a:solidFill>
                  <a:schemeClr val="dk1"/>
                </a:solidFill>
                <a:latin typeface="Quattrocento Sans"/>
                <a:ea typeface="Quattrocento Sans"/>
                <a:cs typeface="Quattrocento Sans"/>
                <a:sym typeface="Quattrocento Sans"/>
              </a:rPr>
              <a:t>Service Bus</a:t>
            </a:r>
            <a:endParaRPr/>
          </a:p>
        </p:txBody>
      </p:sp>
      <p:cxnSp>
        <p:nvCxnSpPr>
          <p:cNvPr id="1733" name="Google Shape;1733;p55"/>
          <p:cNvCxnSpPr/>
          <p:nvPr/>
        </p:nvCxnSpPr>
        <p:spPr>
          <a:xfrm>
            <a:off x="6958333" y="3079743"/>
            <a:ext cx="1418700" cy="0"/>
          </a:xfrm>
          <a:prstGeom prst="straightConnector1">
            <a:avLst/>
          </a:prstGeom>
          <a:noFill/>
          <a:ln cap="flat" cmpd="sng" w="38100">
            <a:solidFill>
              <a:srgbClr val="456300"/>
            </a:solidFill>
            <a:prstDash val="solid"/>
            <a:round/>
            <a:headEnd len="sm" w="sm" type="none"/>
            <a:tailEnd len="med" w="med" type="oval"/>
          </a:ln>
        </p:spPr>
      </p:cxnSp>
      <p:cxnSp>
        <p:nvCxnSpPr>
          <p:cNvPr id="1734" name="Google Shape;1734;p55"/>
          <p:cNvCxnSpPr/>
          <p:nvPr/>
        </p:nvCxnSpPr>
        <p:spPr>
          <a:xfrm rot="10800000">
            <a:off x="3881940" y="3079743"/>
            <a:ext cx="1483500" cy="0"/>
          </a:xfrm>
          <a:prstGeom prst="straightConnector1">
            <a:avLst/>
          </a:prstGeom>
          <a:noFill/>
          <a:ln cap="flat" cmpd="sng" w="38100">
            <a:solidFill>
              <a:srgbClr val="005777"/>
            </a:solidFill>
            <a:prstDash val="solid"/>
            <a:round/>
            <a:headEnd len="sm" w="sm" type="none"/>
            <a:tailEnd len="med" w="med" type="oval"/>
          </a:ln>
        </p:spPr>
      </p:cxnSp>
      <p:sp>
        <p:nvSpPr>
          <p:cNvPr id="1735" name="Google Shape;1735;p55"/>
          <p:cNvSpPr/>
          <p:nvPr/>
        </p:nvSpPr>
        <p:spPr>
          <a:xfrm>
            <a:off x="8148839" y="987552"/>
            <a:ext cx="2379300" cy="612600"/>
          </a:xfrm>
          <a:prstGeom prst="rect">
            <a:avLst/>
          </a:prstGeom>
          <a:solidFill>
            <a:srgbClr val="005777"/>
          </a:solid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FFFFFF"/>
              </a:buClr>
              <a:buSzPts val="2000"/>
              <a:buFont typeface="Quattrocento Sans"/>
              <a:buNone/>
            </a:pPr>
            <a:r>
              <a:rPr b="0" i="0" lang="en-US" sz="2000" u="none" cap="none" strike="noStrike">
                <a:solidFill>
                  <a:srgbClr val="FFFFFF"/>
                </a:solidFill>
                <a:latin typeface="Quattrocento Sans"/>
                <a:ea typeface="Quattrocento Sans"/>
                <a:cs typeface="Quattrocento Sans"/>
                <a:sym typeface="Quattrocento Sans"/>
              </a:rPr>
              <a:t>CLOUD</a:t>
            </a:r>
            <a:endParaRPr/>
          </a:p>
        </p:txBody>
      </p:sp>
      <p:sp>
        <p:nvSpPr>
          <p:cNvPr id="1736" name="Google Shape;1736;p55"/>
          <p:cNvSpPr/>
          <p:nvPr/>
        </p:nvSpPr>
        <p:spPr>
          <a:xfrm>
            <a:off x="1823693" y="985943"/>
            <a:ext cx="2377500" cy="612600"/>
          </a:xfrm>
          <a:prstGeom prst="rect">
            <a:avLst/>
          </a:prstGeom>
          <a:solidFill>
            <a:srgbClr val="456300"/>
          </a:solid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FFFFFF"/>
              </a:buClr>
              <a:buSzPts val="2000"/>
              <a:buFont typeface="Quattrocento Sans"/>
              <a:buNone/>
            </a:pPr>
            <a:r>
              <a:rPr b="0" i="0" lang="en-US" sz="2000" u="none" cap="none" strike="noStrike">
                <a:solidFill>
                  <a:srgbClr val="FFFFFF"/>
                </a:solidFill>
                <a:latin typeface="Quattrocento Sans"/>
                <a:ea typeface="Quattrocento Sans"/>
                <a:cs typeface="Quattrocento Sans"/>
                <a:sym typeface="Quattrocento Sans"/>
              </a:rPr>
              <a:t>ENTERPRISE</a:t>
            </a:r>
            <a:endParaRPr b="0" i="0" sz="2000" u="none" cap="none" strike="noStrike">
              <a:solidFill>
                <a:srgbClr val="FFFFFF"/>
              </a:solidFill>
              <a:latin typeface="Quattrocento Sans"/>
              <a:ea typeface="Quattrocento Sans"/>
              <a:cs typeface="Quattrocento Sans"/>
              <a:sym typeface="Quattrocento Sans"/>
            </a:endParaRPr>
          </a:p>
        </p:txBody>
      </p:sp>
      <p:grpSp>
        <p:nvGrpSpPr>
          <p:cNvPr id="1737" name="Google Shape;1737;p55"/>
          <p:cNvGrpSpPr/>
          <p:nvPr/>
        </p:nvGrpSpPr>
        <p:grpSpPr>
          <a:xfrm>
            <a:off x="8904072" y="2785220"/>
            <a:ext cx="721291" cy="586711"/>
            <a:chOff x="5184775" y="225425"/>
            <a:chExt cx="1500188" cy="1220788"/>
          </a:xfrm>
        </p:grpSpPr>
        <p:sp>
          <p:nvSpPr>
            <p:cNvPr id="1738" name="Google Shape;1738;p55"/>
            <p:cNvSpPr/>
            <p:nvPr/>
          </p:nvSpPr>
          <p:spPr>
            <a:xfrm>
              <a:off x="5184775" y="344488"/>
              <a:ext cx="1095375" cy="1101725"/>
            </a:xfrm>
            <a:custGeom>
              <a:rect b="b" l="l" r="r" t="t"/>
              <a:pathLst>
                <a:path extrusionOk="0" h="294" w="292">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rgbClr val="292929"/>
                </a:solidFill>
                <a:latin typeface="Quattrocento Sans"/>
                <a:ea typeface="Quattrocento Sans"/>
                <a:cs typeface="Quattrocento Sans"/>
                <a:sym typeface="Quattrocento Sans"/>
              </a:endParaRPr>
            </a:p>
          </p:txBody>
        </p:sp>
        <p:sp>
          <p:nvSpPr>
            <p:cNvPr id="1739" name="Google Shape;1739;p55"/>
            <p:cNvSpPr/>
            <p:nvPr/>
          </p:nvSpPr>
          <p:spPr>
            <a:xfrm>
              <a:off x="5630863" y="812800"/>
              <a:ext cx="203100" cy="203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rgbClr val="292929"/>
                </a:solidFill>
                <a:latin typeface="Quattrocento Sans"/>
                <a:ea typeface="Quattrocento Sans"/>
                <a:cs typeface="Quattrocento Sans"/>
                <a:sym typeface="Quattrocento Sans"/>
              </a:endParaRPr>
            </a:p>
          </p:txBody>
        </p:sp>
        <p:sp>
          <p:nvSpPr>
            <p:cNvPr id="1740" name="Google Shape;1740;p55"/>
            <p:cNvSpPr/>
            <p:nvPr/>
          </p:nvSpPr>
          <p:spPr>
            <a:xfrm>
              <a:off x="6129338" y="225425"/>
              <a:ext cx="555625" cy="598488"/>
            </a:xfrm>
            <a:custGeom>
              <a:rect b="b" l="l" r="r" t="t"/>
              <a:pathLst>
                <a:path extrusionOk="0" h="160" w="148">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rgbClr val="292929"/>
                </a:solidFill>
                <a:latin typeface="Quattrocento Sans"/>
                <a:ea typeface="Quattrocento Sans"/>
                <a:cs typeface="Quattrocento Sans"/>
                <a:sym typeface="Quattrocento Sans"/>
              </a:endParaRPr>
            </a:p>
          </p:txBody>
        </p:sp>
      </p:grpSp>
      <p:grpSp>
        <p:nvGrpSpPr>
          <p:cNvPr id="1741" name="Google Shape;1741;p55"/>
          <p:cNvGrpSpPr/>
          <p:nvPr/>
        </p:nvGrpSpPr>
        <p:grpSpPr>
          <a:xfrm>
            <a:off x="2637195" y="2774155"/>
            <a:ext cx="721291" cy="586711"/>
            <a:chOff x="5184775" y="225425"/>
            <a:chExt cx="1500188" cy="1220788"/>
          </a:xfrm>
        </p:grpSpPr>
        <p:sp>
          <p:nvSpPr>
            <p:cNvPr id="1742" name="Google Shape;1742;p55"/>
            <p:cNvSpPr/>
            <p:nvPr/>
          </p:nvSpPr>
          <p:spPr>
            <a:xfrm>
              <a:off x="5184775" y="344488"/>
              <a:ext cx="1095375" cy="1101725"/>
            </a:xfrm>
            <a:custGeom>
              <a:rect b="b" l="l" r="r" t="t"/>
              <a:pathLst>
                <a:path extrusionOk="0" h="294" w="292">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rgbClr val="292929"/>
                </a:solidFill>
                <a:latin typeface="Quattrocento Sans"/>
                <a:ea typeface="Quattrocento Sans"/>
                <a:cs typeface="Quattrocento Sans"/>
                <a:sym typeface="Quattrocento Sans"/>
              </a:endParaRPr>
            </a:p>
          </p:txBody>
        </p:sp>
        <p:sp>
          <p:nvSpPr>
            <p:cNvPr id="1743" name="Google Shape;1743;p55"/>
            <p:cNvSpPr/>
            <p:nvPr/>
          </p:nvSpPr>
          <p:spPr>
            <a:xfrm>
              <a:off x="5630863" y="812800"/>
              <a:ext cx="203100" cy="203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rgbClr val="292929"/>
                </a:solidFill>
                <a:latin typeface="Quattrocento Sans"/>
                <a:ea typeface="Quattrocento Sans"/>
                <a:cs typeface="Quattrocento Sans"/>
                <a:sym typeface="Quattrocento Sans"/>
              </a:endParaRPr>
            </a:p>
          </p:txBody>
        </p:sp>
        <p:sp>
          <p:nvSpPr>
            <p:cNvPr id="1744" name="Google Shape;1744;p55"/>
            <p:cNvSpPr/>
            <p:nvPr/>
          </p:nvSpPr>
          <p:spPr>
            <a:xfrm>
              <a:off x="6129338" y="225425"/>
              <a:ext cx="555625" cy="598488"/>
            </a:xfrm>
            <a:custGeom>
              <a:rect b="b" l="l" r="r" t="t"/>
              <a:pathLst>
                <a:path extrusionOk="0" h="160" w="148">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rgbClr val="292929"/>
                </a:solidFill>
                <a:latin typeface="Quattrocento Sans"/>
                <a:ea typeface="Quattrocento Sans"/>
                <a:cs typeface="Quattrocento Sans"/>
                <a:sym typeface="Quattrocento Sans"/>
              </a:endParaRPr>
            </a:p>
          </p:txBody>
        </p:sp>
      </p:grpSp>
      <p:pic>
        <p:nvPicPr>
          <p:cNvPr id="1745" name="Google Shape;1745;p55"/>
          <p:cNvPicPr preferRelativeResize="0"/>
          <p:nvPr/>
        </p:nvPicPr>
        <p:blipFill rotWithShape="1">
          <a:blip r:embed="rId3">
            <a:alphaModFix/>
          </a:blip>
          <a:srcRect b="0" l="0" r="0" t="0"/>
          <a:stretch/>
        </p:blipFill>
        <p:spPr>
          <a:xfrm>
            <a:off x="2656616" y="1832317"/>
            <a:ext cx="444334" cy="403444"/>
          </a:xfrm>
          <a:prstGeom prst="rect">
            <a:avLst/>
          </a:prstGeom>
          <a:noFill/>
          <a:ln>
            <a:noFill/>
          </a:ln>
        </p:spPr>
      </p:pic>
      <p:pic>
        <p:nvPicPr>
          <p:cNvPr id="1746" name="Google Shape;1746;p55"/>
          <p:cNvPicPr preferRelativeResize="0"/>
          <p:nvPr/>
        </p:nvPicPr>
        <p:blipFill rotWithShape="1">
          <a:blip r:embed="rId3">
            <a:alphaModFix/>
          </a:blip>
          <a:srcRect b="0" l="0" r="0" t="0"/>
          <a:stretch/>
        </p:blipFill>
        <p:spPr>
          <a:xfrm>
            <a:off x="2958268" y="1983613"/>
            <a:ext cx="444334" cy="403444"/>
          </a:xfrm>
          <a:prstGeom prst="rect">
            <a:avLst/>
          </a:prstGeom>
          <a:noFill/>
          <a:ln>
            <a:noFill/>
          </a:ln>
        </p:spPr>
      </p:pic>
      <p:pic>
        <p:nvPicPr>
          <p:cNvPr id="1747" name="Google Shape;1747;p55"/>
          <p:cNvPicPr preferRelativeResize="0"/>
          <p:nvPr/>
        </p:nvPicPr>
        <p:blipFill rotWithShape="1">
          <a:blip r:embed="rId3">
            <a:alphaModFix/>
          </a:blip>
          <a:srcRect b="0" l="0" r="0" t="0"/>
          <a:stretch/>
        </p:blipFill>
        <p:spPr>
          <a:xfrm>
            <a:off x="8925570" y="1843618"/>
            <a:ext cx="444334" cy="403444"/>
          </a:xfrm>
          <a:prstGeom prst="rect">
            <a:avLst/>
          </a:prstGeom>
          <a:noFill/>
          <a:ln>
            <a:noFill/>
          </a:ln>
        </p:spPr>
      </p:pic>
      <p:pic>
        <p:nvPicPr>
          <p:cNvPr id="1748" name="Google Shape;1748;p55"/>
          <p:cNvPicPr preferRelativeResize="0"/>
          <p:nvPr/>
        </p:nvPicPr>
        <p:blipFill rotWithShape="1">
          <a:blip r:embed="rId3">
            <a:alphaModFix/>
          </a:blip>
          <a:srcRect b="0" l="0" r="0" t="0"/>
          <a:stretch/>
        </p:blipFill>
        <p:spPr>
          <a:xfrm>
            <a:off x="9227222" y="1994913"/>
            <a:ext cx="444334" cy="403444"/>
          </a:xfrm>
          <a:prstGeom prst="rect">
            <a:avLst/>
          </a:prstGeom>
          <a:noFill/>
          <a:ln>
            <a:noFill/>
          </a:ln>
        </p:spPr>
      </p:pic>
      <p:grpSp>
        <p:nvGrpSpPr>
          <p:cNvPr id="1749" name="Google Shape;1749;p55"/>
          <p:cNvGrpSpPr/>
          <p:nvPr/>
        </p:nvGrpSpPr>
        <p:grpSpPr>
          <a:xfrm>
            <a:off x="8903758" y="4525239"/>
            <a:ext cx="815685" cy="804066"/>
            <a:chOff x="5293615" y="2178868"/>
            <a:chExt cx="1522938" cy="1834511"/>
          </a:xfrm>
        </p:grpSpPr>
        <p:pic>
          <p:nvPicPr>
            <p:cNvPr id="1750" name="Google Shape;1750;p55"/>
            <p:cNvPicPr preferRelativeResize="0"/>
            <p:nvPr/>
          </p:nvPicPr>
          <p:blipFill rotWithShape="1">
            <a:blip r:embed="rId4">
              <a:alphaModFix/>
            </a:blip>
            <a:srcRect b="0" l="0" r="0" t="0"/>
            <a:stretch/>
          </p:blipFill>
          <p:spPr>
            <a:xfrm>
              <a:off x="5293615" y="2178868"/>
              <a:ext cx="1178386" cy="1079716"/>
            </a:xfrm>
            <a:prstGeom prst="rect">
              <a:avLst/>
            </a:prstGeom>
            <a:noFill/>
            <a:ln>
              <a:noFill/>
            </a:ln>
          </p:spPr>
        </p:pic>
        <p:sp>
          <p:nvSpPr>
            <p:cNvPr id="1751" name="Google Shape;1751;p55"/>
            <p:cNvSpPr/>
            <p:nvPr/>
          </p:nvSpPr>
          <p:spPr>
            <a:xfrm rot="9179321">
              <a:off x="5834829" y="2872243"/>
              <a:ext cx="633016" cy="815133"/>
            </a:xfrm>
            <a:custGeom>
              <a:rect b="b" l="l" r="r" t="t"/>
              <a:pathLst>
                <a:path extrusionOk="0" h="357381" w="339227">
                  <a:moveTo>
                    <a:pt x="0" y="326071"/>
                  </a:moveTo>
                  <a:lnTo>
                    <a:pt x="199337" y="0"/>
                  </a:lnTo>
                  <a:lnTo>
                    <a:pt x="339227" y="357381"/>
                  </a:lnTo>
                  <a:lnTo>
                    <a:pt x="0" y="326071"/>
                  </a:lnTo>
                  <a:close/>
                </a:path>
              </a:pathLst>
            </a:custGeom>
            <a:gradFill>
              <a:gsLst>
                <a:gs pos="0">
                  <a:srgbClr val="FFFFFF"/>
                </a:gs>
                <a:gs pos="50000">
                  <a:srgbClr val="FFFFFF">
                    <a:alpha val="57647"/>
                  </a:srgbClr>
                </a:gs>
                <a:gs pos="100000">
                  <a:srgbClr val="FFFF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90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pic>
          <p:nvPicPr>
            <p:cNvPr id="1752" name="Google Shape;1752;p55"/>
            <p:cNvPicPr preferRelativeResize="0"/>
            <p:nvPr/>
          </p:nvPicPr>
          <p:blipFill rotWithShape="1">
            <a:blip r:embed="rId5">
              <a:alphaModFix/>
            </a:blip>
            <a:srcRect b="0" l="0" r="0" t="0"/>
            <a:stretch/>
          </p:blipFill>
          <p:spPr>
            <a:xfrm>
              <a:off x="5657373" y="3322518"/>
              <a:ext cx="1159180" cy="690861"/>
            </a:xfrm>
            <a:prstGeom prst="rect">
              <a:avLst/>
            </a:prstGeom>
            <a:noFill/>
            <a:ln>
              <a:noFill/>
            </a:ln>
          </p:spPr>
        </p:pic>
      </p:grpSp>
      <p:pic>
        <p:nvPicPr>
          <p:cNvPr descr="\\magnum\Projects\Microsoft\Cloud Power FY12\Design\Icons\PNGs\Server_2.png" id="1753" name="Google Shape;1753;p55"/>
          <p:cNvPicPr preferRelativeResize="0"/>
          <p:nvPr/>
        </p:nvPicPr>
        <p:blipFill rotWithShape="1">
          <a:blip r:embed="rId6">
            <a:alphaModFix/>
          </a:blip>
          <a:srcRect b="0" l="0" r="0" t="0"/>
          <a:stretch/>
        </p:blipFill>
        <p:spPr>
          <a:xfrm>
            <a:off x="8734316" y="3628750"/>
            <a:ext cx="560869" cy="560868"/>
          </a:xfrm>
          <a:prstGeom prst="rect">
            <a:avLst/>
          </a:prstGeom>
          <a:noFill/>
          <a:ln>
            <a:noFill/>
          </a:ln>
        </p:spPr>
      </p:pic>
      <p:sp>
        <p:nvSpPr>
          <p:cNvPr id="1754" name="Google Shape;1754;p55"/>
          <p:cNvSpPr/>
          <p:nvPr/>
        </p:nvSpPr>
        <p:spPr>
          <a:xfrm rot="5669409">
            <a:off x="9178772" y="3758395"/>
            <a:ext cx="302729" cy="442048"/>
          </a:xfrm>
          <a:prstGeom prst="triangle">
            <a:avLst>
              <a:gd fmla="val 100000" name="adj"/>
            </a:avLst>
          </a:prstGeom>
          <a:gradFill>
            <a:gsLst>
              <a:gs pos="0">
                <a:srgbClr val="FFFFFF"/>
              </a:gs>
              <a:gs pos="50000">
                <a:srgbClr val="FFFFFF">
                  <a:alpha val="57647"/>
                </a:srgbClr>
              </a:gs>
              <a:gs pos="100000">
                <a:srgbClr val="FFFFFF"/>
              </a:gs>
            </a:gsLst>
            <a:lin ang="5400012" scaled="0"/>
          </a:grad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chemeClr val="dk1"/>
              </a:buClr>
              <a:buSzPts val="190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pic>
        <p:nvPicPr>
          <p:cNvPr id="1755" name="Google Shape;1755;p55"/>
          <p:cNvPicPr preferRelativeResize="0"/>
          <p:nvPr/>
        </p:nvPicPr>
        <p:blipFill rotWithShape="1">
          <a:blip r:embed="rId5">
            <a:alphaModFix/>
          </a:blip>
          <a:srcRect b="0" l="0" r="0" t="0"/>
          <a:stretch/>
        </p:blipFill>
        <p:spPr>
          <a:xfrm>
            <a:off x="9047534" y="4115717"/>
            <a:ext cx="620880" cy="302812"/>
          </a:xfrm>
          <a:prstGeom prst="rect">
            <a:avLst/>
          </a:prstGeom>
          <a:noFill/>
          <a:ln>
            <a:noFill/>
          </a:ln>
        </p:spPr>
      </p:pic>
      <p:pic>
        <p:nvPicPr>
          <p:cNvPr id="1756" name="Google Shape;1756;p55"/>
          <p:cNvPicPr preferRelativeResize="0"/>
          <p:nvPr/>
        </p:nvPicPr>
        <p:blipFill rotWithShape="1">
          <a:blip r:embed="rId4">
            <a:alphaModFix/>
          </a:blip>
          <a:srcRect b="0" l="0" r="0" t="0"/>
          <a:stretch/>
        </p:blipFill>
        <p:spPr>
          <a:xfrm>
            <a:off x="2522374" y="4512759"/>
            <a:ext cx="1166007" cy="1068375"/>
          </a:xfrm>
          <a:prstGeom prst="rect">
            <a:avLst/>
          </a:prstGeom>
          <a:noFill/>
          <a:ln>
            <a:noFill/>
          </a:ln>
        </p:spPr>
      </p:pic>
      <p:pic>
        <p:nvPicPr>
          <p:cNvPr descr="\\magnum\Projects\Microsoft\Cloud Power FY12\Design\Icons\PNGs\Server_2.png" id="1757" name="Google Shape;1757;p55"/>
          <p:cNvPicPr preferRelativeResize="0"/>
          <p:nvPr/>
        </p:nvPicPr>
        <p:blipFill rotWithShape="1">
          <a:blip r:embed="rId6">
            <a:alphaModFix/>
          </a:blip>
          <a:srcRect b="0" l="0" r="0" t="0"/>
          <a:stretch/>
        </p:blipFill>
        <p:spPr>
          <a:xfrm>
            <a:off x="2554272" y="3569878"/>
            <a:ext cx="980722" cy="980720"/>
          </a:xfrm>
          <a:prstGeom prst="rect">
            <a:avLst/>
          </a:prstGeom>
          <a:noFill/>
          <a:ln>
            <a:noFill/>
          </a:ln>
        </p:spPr>
      </p:pic>
      <p:sp>
        <p:nvSpPr>
          <p:cNvPr id="1758" name="Google Shape;1758;p55"/>
          <p:cNvSpPr/>
          <p:nvPr/>
        </p:nvSpPr>
        <p:spPr>
          <a:xfrm>
            <a:off x="4478658" y="3769773"/>
            <a:ext cx="3372300" cy="714000"/>
          </a:xfrm>
          <a:prstGeom prst="rect">
            <a:avLst/>
          </a:prstGeom>
          <a:noFill/>
          <a:ln>
            <a:noFill/>
          </a:ln>
        </p:spPr>
        <p:txBody>
          <a:bodyPr anchorCtr="0" anchor="t" bIns="60925" lIns="121875" spcFirstLastPara="1" rIns="121875" wrap="square" tIns="60925">
            <a:noAutofit/>
          </a:bodyPr>
          <a:lstStyle/>
          <a:p>
            <a:pPr indent="0" lvl="0" marL="0" marR="0" rtl="0" algn="ctr">
              <a:lnSpc>
                <a:spcPct val="80000"/>
              </a:lnSpc>
              <a:spcBef>
                <a:spcPts val="0"/>
              </a:spcBef>
              <a:spcAft>
                <a:spcPts val="0"/>
              </a:spcAft>
              <a:buNone/>
            </a:pPr>
            <a:r>
              <a:rPr lang="en-US" sz="1900">
                <a:solidFill>
                  <a:schemeClr val="dk1"/>
                </a:solidFill>
                <a:latin typeface="Quattrocento Sans"/>
                <a:ea typeface="Quattrocento Sans"/>
                <a:cs typeface="Quattrocento Sans"/>
                <a:sym typeface="Quattrocento Sans"/>
              </a:rPr>
              <a:t>Secure Machine-to-Machine Network Connectivity</a:t>
            </a:r>
            <a:br>
              <a:rPr lang="en-US" sz="900">
                <a:solidFill>
                  <a:schemeClr val="dk1"/>
                </a:solidFill>
                <a:latin typeface="Quattrocento Sans"/>
                <a:ea typeface="Quattrocento Sans"/>
                <a:cs typeface="Quattrocento Sans"/>
                <a:sym typeface="Quattrocento Sans"/>
              </a:rPr>
            </a:br>
            <a:r>
              <a:rPr lang="en-US" sz="900">
                <a:solidFill>
                  <a:schemeClr val="dk1"/>
                </a:solidFill>
                <a:latin typeface="Quattrocento Sans"/>
                <a:ea typeface="Quattrocento Sans"/>
                <a:cs typeface="Quattrocento Sans"/>
                <a:sym typeface="Quattrocento Sans"/>
              </a:rPr>
              <a:t>Point-to-Site</a:t>
            </a:r>
            <a:endParaRPr b="1" sz="1900">
              <a:solidFill>
                <a:schemeClr val="dk1"/>
              </a:solidFill>
              <a:latin typeface="Quattrocento Sans"/>
              <a:ea typeface="Quattrocento Sans"/>
              <a:cs typeface="Quattrocento Sans"/>
              <a:sym typeface="Quattrocento Sans"/>
            </a:endParaRPr>
          </a:p>
        </p:txBody>
      </p:sp>
      <p:cxnSp>
        <p:nvCxnSpPr>
          <p:cNvPr id="1759" name="Google Shape;1759;p55"/>
          <p:cNvCxnSpPr/>
          <p:nvPr/>
        </p:nvCxnSpPr>
        <p:spPr>
          <a:xfrm>
            <a:off x="6958333" y="4045339"/>
            <a:ext cx="1418700" cy="0"/>
          </a:xfrm>
          <a:prstGeom prst="straightConnector1">
            <a:avLst/>
          </a:prstGeom>
          <a:noFill/>
          <a:ln cap="flat" cmpd="sng" w="38100">
            <a:solidFill>
              <a:srgbClr val="456300"/>
            </a:solidFill>
            <a:prstDash val="solid"/>
            <a:round/>
            <a:headEnd len="sm" w="sm" type="none"/>
            <a:tailEnd len="med" w="med" type="oval"/>
          </a:ln>
        </p:spPr>
      </p:cxnSp>
      <p:cxnSp>
        <p:nvCxnSpPr>
          <p:cNvPr id="1760" name="Google Shape;1760;p55"/>
          <p:cNvCxnSpPr/>
          <p:nvPr/>
        </p:nvCxnSpPr>
        <p:spPr>
          <a:xfrm rot="10800000">
            <a:off x="3881940" y="4045339"/>
            <a:ext cx="1483500" cy="0"/>
          </a:xfrm>
          <a:prstGeom prst="straightConnector1">
            <a:avLst/>
          </a:prstGeom>
          <a:noFill/>
          <a:ln cap="flat" cmpd="sng" w="38100">
            <a:solidFill>
              <a:srgbClr val="005777"/>
            </a:solidFill>
            <a:prstDash val="solid"/>
            <a:round/>
            <a:headEnd len="sm" w="sm" type="none"/>
            <a:tailEnd len="med" w="med" type="oval"/>
          </a:ln>
        </p:spPr>
      </p:cxnSp>
      <p:cxnSp>
        <p:nvCxnSpPr>
          <p:cNvPr id="1761" name="Google Shape;1761;p55"/>
          <p:cNvCxnSpPr/>
          <p:nvPr/>
        </p:nvCxnSpPr>
        <p:spPr>
          <a:xfrm rot="10800000">
            <a:off x="3898703" y="4997842"/>
            <a:ext cx="1483500" cy="0"/>
          </a:xfrm>
          <a:prstGeom prst="straightConnector1">
            <a:avLst/>
          </a:prstGeom>
          <a:noFill/>
          <a:ln cap="flat" cmpd="sng" w="38100">
            <a:solidFill>
              <a:srgbClr val="005777"/>
            </a:solidFill>
            <a:prstDash val="solid"/>
            <a:round/>
            <a:headEnd len="sm" w="sm" type="none"/>
            <a:tailEnd len="med" w="med" type="oval"/>
          </a:ln>
        </p:spPr>
      </p:cxnSp>
      <p:sp>
        <p:nvSpPr>
          <p:cNvPr id="1762" name="Google Shape;1762;p55"/>
          <p:cNvSpPr/>
          <p:nvPr/>
        </p:nvSpPr>
        <p:spPr>
          <a:xfrm>
            <a:off x="4478658" y="4706195"/>
            <a:ext cx="3372300" cy="714000"/>
          </a:xfrm>
          <a:prstGeom prst="rect">
            <a:avLst/>
          </a:prstGeom>
          <a:noFill/>
          <a:ln>
            <a:noFill/>
          </a:ln>
        </p:spPr>
        <p:txBody>
          <a:bodyPr anchorCtr="0" anchor="t" bIns="60925" lIns="121875" spcFirstLastPara="1" rIns="121875" wrap="square" tIns="60925">
            <a:noAutofit/>
          </a:bodyPr>
          <a:lstStyle/>
          <a:p>
            <a:pPr indent="0" lvl="0" marL="0" marR="0" rtl="0" algn="ctr">
              <a:lnSpc>
                <a:spcPct val="80000"/>
              </a:lnSpc>
              <a:spcBef>
                <a:spcPts val="0"/>
              </a:spcBef>
              <a:spcAft>
                <a:spcPts val="0"/>
              </a:spcAft>
              <a:buNone/>
            </a:pPr>
            <a:r>
              <a:rPr lang="en-US" sz="1900">
                <a:solidFill>
                  <a:srgbClr val="5F5F5F"/>
                </a:solidFill>
                <a:latin typeface="Quattrocento Sans"/>
                <a:ea typeface="Quattrocento Sans"/>
                <a:cs typeface="Quattrocento Sans"/>
                <a:sym typeface="Quattrocento Sans"/>
              </a:rPr>
              <a:t>Secure Site-to-Site </a:t>
            </a:r>
            <a:endParaRPr/>
          </a:p>
          <a:p>
            <a:pPr indent="0" lvl="0" marL="0" marR="0" rtl="0" algn="ctr">
              <a:lnSpc>
                <a:spcPct val="80000"/>
              </a:lnSpc>
              <a:spcBef>
                <a:spcPts val="0"/>
              </a:spcBef>
              <a:spcAft>
                <a:spcPts val="0"/>
              </a:spcAft>
              <a:buNone/>
            </a:pPr>
            <a:r>
              <a:rPr lang="en-US" sz="1900">
                <a:solidFill>
                  <a:srgbClr val="5F5F5F"/>
                </a:solidFill>
                <a:latin typeface="Quattrocento Sans"/>
                <a:ea typeface="Quattrocento Sans"/>
                <a:cs typeface="Quattrocento Sans"/>
                <a:sym typeface="Quattrocento Sans"/>
              </a:rPr>
              <a:t>Network Connectivity</a:t>
            </a:r>
            <a:endParaRPr/>
          </a:p>
          <a:p>
            <a:pPr indent="0" lvl="0" marL="0" marR="0" rtl="0" algn="ctr">
              <a:lnSpc>
                <a:spcPct val="80000"/>
              </a:lnSpc>
              <a:spcBef>
                <a:spcPts val="0"/>
              </a:spcBef>
              <a:spcAft>
                <a:spcPts val="0"/>
              </a:spcAft>
              <a:buNone/>
            </a:pPr>
            <a:r>
              <a:rPr lang="en-US" sz="900">
                <a:solidFill>
                  <a:srgbClr val="5F5F5F"/>
                </a:solidFill>
                <a:latin typeface="Quattrocento Sans"/>
                <a:ea typeface="Quattrocento Sans"/>
                <a:cs typeface="Quattrocento Sans"/>
                <a:sym typeface="Quattrocento Sans"/>
              </a:rPr>
              <a:t>Microsoft Azure Virtual Network</a:t>
            </a:r>
            <a:endParaRPr/>
          </a:p>
        </p:txBody>
      </p:sp>
      <p:cxnSp>
        <p:nvCxnSpPr>
          <p:cNvPr id="1763" name="Google Shape;1763;p55"/>
          <p:cNvCxnSpPr/>
          <p:nvPr/>
        </p:nvCxnSpPr>
        <p:spPr>
          <a:xfrm>
            <a:off x="6975097" y="4997842"/>
            <a:ext cx="1418700" cy="0"/>
          </a:xfrm>
          <a:prstGeom prst="straightConnector1">
            <a:avLst/>
          </a:prstGeom>
          <a:noFill/>
          <a:ln cap="flat" cmpd="sng" w="38100">
            <a:solidFill>
              <a:srgbClr val="456300"/>
            </a:solidFill>
            <a:prstDash val="solid"/>
            <a:round/>
            <a:headEnd len="sm" w="sm" type="none"/>
            <a:tailEnd len="med" w="med" type="oval"/>
          </a:ln>
        </p:spPr>
      </p:cxnSp>
      <p:sp>
        <p:nvSpPr>
          <p:cNvPr id="1764" name="Google Shape;1764;p55"/>
          <p:cNvSpPr/>
          <p:nvPr/>
        </p:nvSpPr>
        <p:spPr>
          <a:xfrm>
            <a:off x="4478658" y="4709052"/>
            <a:ext cx="3372300" cy="714000"/>
          </a:xfrm>
          <a:prstGeom prst="rect">
            <a:avLst/>
          </a:prstGeom>
          <a:noFill/>
          <a:ln>
            <a:noFill/>
          </a:ln>
        </p:spPr>
        <p:txBody>
          <a:bodyPr anchorCtr="0" anchor="t" bIns="60925" lIns="121875" spcFirstLastPara="1" rIns="121875" wrap="square" tIns="60925">
            <a:noAutofit/>
          </a:bodyPr>
          <a:lstStyle/>
          <a:p>
            <a:pPr indent="0" lvl="0" marL="0" marR="0" rtl="0" algn="ctr">
              <a:lnSpc>
                <a:spcPct val="80000"/>
              </a:lnSpc>
              <a:spcBef>
                <a:spcPts val="0"/>
              </a:spcBef>
              <a:spcAft>
                <a:spcPts val="0"/>
              </a:spcAft>
              <a:buNone/>
            </a:pPr>
            <a:r>
              <a:rPr lang="en-US" sz="1900">
                <a:solidFill>
                  <a:schemeClr val="dk1"/>
                </a:solidFill>
                <a:latin typeface="Quattrocento Sans"/>
                <a:ea typeface="Quattrocento Sans"/>
                <a:cs typeface="Quattrocento Sans"/>
                <a:sym typeface="Quattrocento Sans"/>
              </a:rPr>
              <a:t>Secure Site-to-Site </a:t>
            </a:r>
            <a:endParaRPr/>
          </a:p>
          <a:p>
            <a:pPr indent="0" lvl="0" marL="0" marR="0" rtl="0" algn="ctr">
              <a:lnSpc>
                <a:spcPct val="80000"/>
              </a:lnSpc>
              <a:spcBef>
                <a:spcPts val="0"/>
              </a:spcBef>
              <a:spcAft>
                <a:spcPts val="0"/>
              </a:spcAft>
              <a:buNone/>
            </a:pPr>
            <a:r>
              <a:rPr lang="en-US" sz="1900">
                <a:solidFill>
                  <a:schemeClr val="dk1"/>
                </a:solidFill>
                <a:latin typeface="Quattrocento Sans"/>
                <a:ea typeface="Quattrocento Sans"/>
                <a:cs typeface="Quattrocento Sans"/>
                <a:sym typeface="Quattrocento Sans"/>
              </a:rPr>
              <a:t>Network Connectivity</a:t>
            </a:r>
            <a:endParaRPr/>
          </a:p>
          <a:p>
            <a:pPr indent="0" lvl="0" marL="0" marR="0" rtl="0" algn="ctr">
              <a:lnSpc>
                <a:spcPct val="80000"/>
              </a:lnSpc>
              <a:spcBef>
                <a:spcPts val="0"/>
              </a:spcBef>
              <a:spcAft>
                <a:spcPts val="0"/>
              </a:spcAft>
              <a:buNone/>
            </a:pPr>
            <a:r>
              <a:rPr lang="en-US" sz="900">
                <a:solidFill>
                  <a:schemeClr val="dk1"/>
                </a:solidFill>
                <a:latin typeface="Quattrocento Sans"/>
                <a:ea typeface="Quattrocento Sans"/>
                <a:cs typeface="Quattrocento Sans"/>
                <a:sym typeface="Quattrocento Sans"/>
              </a:rPr>
              <a:t>Microsoft Azure Virtual Network</a:t>
            </a:r>
            <a:endParaRPr/>
          </a:p>
        </p:txBody>
      </p:sp>
      <p:sp>
        <p:nvSpPr>
          <p:cNvPr id="1765" name="Google Shape;1765;p55"/>
          <p:cNvSpPr/>
          <p:nvPr/>
        </p:nvSpPr>
        <p:spPr>
          <a:xfrm>
            <a:off x="1821855" y="5512900"/>
            <a:ext cx="2379405" cy="914085"/>
          </a:xfrm>
          <a:custGeom>
            <a:rect b="b" l="l" r="r" t="t"/>
            <a:pathLst>
              <a:path extrusionOk="0" h="658800" w="2459333">
                <a:moveTo>
                  <a:pt x="0" y="0"/>
                </a:moveTo>
                <a:lnTo>
                  <a:pt x="2459333" y="0"/>
                </a:lnTo>
                <a:lnTo>
                  <a:pt x="2459333" y="658800"/>
                </a:lnTo>
                <a:lnTo>
                  <a:pt x="0" y="658800"/>
                </a:lnTo>
                <a:lnTo>
                  <a:pt x="0" y="0"/>
                </a:lnTo>
                <a:close/>
              </a:path>
            </a:pathLst>
          </a:custGeom>
          <a:solidFill>
            <a:srgbClr val="699400"/>
          </a:solidFill>
          <a:ln cap="flat" cmpd="thickThin" w="12700">
            <a:solidFill>
              <a:srgbClr val="FFFFFF"/>
            </a:solidFill>
            <a:prstDash val="solid"/>
            <a:round/>
            <a:headEnd len="sm" w="sm" type="none"/>
            <a:tailEnd len="sm" w="sm" type="none"/>
          </a:ln>
        </p:spPr>
        <p:txBody>
          <a:bodyPr anchorCtr="0" anchor="ctr" bIns="38075" lIns="3046225" spcFirstLastPara="1" rIns="76150" wrap="square" tIns="38075">
            <a:noAutofit/>
          </a:bodyPr>
          <a:lstStyle/>
          <a:p>
            <a:pPr indent="-274839" lvl="0" marL="383424" marR="0" rtl="0" algn="l">
              <a:lnSpc>
                <a:spcPct val="90000"/>
              </a:lnSpc>
              <a:spcBef>
                <a:spcPts val="0"/>
              </a:spcBef>
              <a:spcAft>
                <a:spcPts val="0"/>
              </a:spcAft>
              <a:buClr>
                <a:schemeClr val="dk1"/>
              </a:buClr>
              <a:buSzPts val="171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sp>
        <p:nvSpPr>
          <p:cNvPr id="1766" name="Google Shape;1766;p55"/>
          <p:cNvSpPr/>
          <p:nvPr/>
        </p:nvSpPr>
        <p:spPr>
          <a:xfrm>
            <a:off x="8147001" y="5512901"/>
            <a:ext cx="2379405" cy="914085"/>
          </a:xfrm>
          <a:custGeom>
            <a:rect b="b" l="l" r="r" t="t"/>
            <a:pathLst>
              <a:path extrusionOk="0" h="658800" w="2459333">
                <a:moveTo>
                  <a:pt x="0" y="0"/>
                </a:moveTo>
                <a:lnTo>
                  <a:pt x="2459333" y="0"/>
                </a:lnTo>
                <a:lnTo>
                  <a:pt x="2459333" y="658800"/>
                </a:lnTo>
                <a:lnTo>
                  <a:pt x="0" y="658800"/>
                </a:lnTo>
                <a:lnTo>
                  <a:pt x="0" y="0"/>
                </a:lnTo>
                <a:close/>
              </a:path>
            </a:pathLst>
          </a:custGeom>
          <a:solidFill>
            <a:srgbClr val="00AEEF"/>
          </a:solidFill>
          <a:ln cap="flat" cmpd="thickThin" w="12700">
            <a:solidFill>
              <a:srgbClr val="FFFFFF"/>
            </a:solidFill>
            <a:prstDash val="solid"/>
            <a:round/>
            <a:headEnd len="sm" w="sm" type="none"/>
            <a:tailEnd len="sm" w="sm" type="none"/>
          </a:ln>
        </p:spPr>
        <p:txBody>
          <a:bodyPr anchorCtr="0" anchor="ctr" bIns="38075" lIns="3046225" spcFirstLastPara="1" rIns="76150" wrap="square" tIns="38075">
            <a:noAutofit/>
          </a:bodyPr>
          <a:lstStyle/>
          <a:p>
            <a:pPr indent="-274839" lvl="0" marL="383424" marR="0" rtl="0" algn="l">
              <a:lnSpc>
                <a:spcPct val="90000"/>
              </a:lnSpc>
              <a:spcBef>
                <a:spcPts val="0"/>
              </a:spcBef>
              <a:spcAft>
                <a:spcPts val="0"/>
              </a:spcAft>
              <a:buClr>
                <a:schemeClr val="dk1"/>
              </a:buClr>
              <a:buSzPts val="171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grpSp>
        <p:nvGrpSpPr>
          <p:cNvPr id="1767" name="Google Shape;1767;p55"/>
          <p:cNvGrpSpPr/>
          <p:nvPr/>
        </p:nvGrpSpPr>
        <p:grpSpPr>
          <a:xfrm>
            <a:off x="9229766" y="5481875"/>
            <a:ext cx="954513" cy="705220"/>
            <a:chOff x="4836126" y="2178868"/>
            <a:chExt cx="1782138" cy="1608990"/>
          </a:xfrm>
        </p:grpSpPr>
        <p:pic>
          <p:nvPicPr>
            <p:cNvPr id="1768" name="Google Shape;1768;p55"/>
            <p:cNvPicPr preferRelativeResize="0"/>
            <p:nvPr/>
          </p:nvPicPr>
          <p:blipFill rotWithShape="1">
            <a:blip r:embed="rId4">
              <a:alphaModFix/>
            </a:blip>
            <a:srcRect b="0" l="0" r="0" t="0"/>
            <a:stretch/>
          </p:blipFill>
          <p:spPr>
            <a:xfrm>
              <a:off x="5293615" y="2178868"/>
              <a:ext cx="1178386" cy="1079716"/>
            </a:xfrm>
            <a:prstGeom prst="rect">
              <a:avLst/>
            </a:prstGeom>
            <a:noFill/>
            <a:ln>
              <a:noFill/>
            </a:ln>
          </p:spPr>
        </p:pic>
        <p:sp>
          <p:nvSpPr>
            <p:cNvPr id="1769" name="Google Shape;1769;p55"/>
            <p:cNvSpPr/>
            <p:nvPr/>
          </p:nvSpPr>
          <p:spPr>
            <a:xfrm rot="9179321">
              <a:off x="5834829" y="2872243"/>
              <a:ext cx="633016" cy="815133"/>
            </a:xfrm>
            <a:custGeom>
              <a:rect b="b" l="l" r="r" t="t"/>
              <a:pathLst>
                <a:path extrusionOk="0" h="357381" w="339227">
                  <a:moveTo>
                    <a:pt x="0" y="326071"/>
                  </a:moveTo>
                  <a:lnTo>
                    <a:pt x="199337" y="0"/>
                  </a:lnTo>
                  <a:lnTo>
                    <a:pt x="339227" y="357381"/>
                  </a:lnTo>
                  <a:lnTo>
                    <a:pt x="0" y="326071"/>
                  </a:lnTo>
                  <a:close/>
                </a:path>
              </a:pathLst>
            </a:custGeom>
            <a:gradFill>
              <a:gsLst>
                <a:gs pos="0">
                  <a:srgbClr val="FFFFFF"/>
                </a:gs>
                <a:gs pos="50000">
                  <a:srgbClr val="FFFFFF">
                    <a:alpha val="57647"/>
                  </a:srgbClr>
                </a:gs>
                <a:gs pos="100000">
                  <a:srgbClr val="FFFF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900"/>
                <a:buFont typeface="Calibri"/>
                <a:buNone/>
              </a:pPr>
              <a:r>
                <a:t/>
              </a:r>
              <a:endParaRPr b="0" i="0" sz="1900" u="none" cap="none" strike="noStrike">
                <a:solidFill>
                  <a:srgbClr val="FFFFFF"/>
                </a:solidFill>
                <a:latin typeface="Quattrocento Sans"/>
                <a:ea typeface="Quattrocento Sans"/>
                <a:cs typeface="Quattrocento Sans"/>
                <a:sym typeface="Quattrocento Sans"/>
              </a:endParaRPr>
            </a:p>
          </p:txBody>
        </p:sp>
        <p:pic>
          <p:nvPicPr>
            <p:cNvPr id="1770" name="Google Shape;1770;p55"/>
            <p:cNvPicPr preferRelativeResize="0"/>
            <p:nvPr/>
          </p:nvPicPr>
          <p:blipFill rotWithShape="1">
            <a:blip r:embed="rId5">
              <a:alphaModFix/>
            </a:blip>
            <a:srcRect b="0" l="0" r="0" t="0"/>
            <a:stretch/>
          </p:blipFill>
          <p:spPr>
            <a:xfrm>
              <a:off x="4836126" y="3096998"/>
              <a:ext cx="1159181" cy="690860"/>
            </a:xfrm>
            <a:prstGeom prst="rect">
              <a:avLst/>
            </a:prstGeom>
            <a:noFill/>
            <a:ln>
              <a:noFill/>
            </a:ln>
          </p:spPr>
        </p:pic>
      </p:grpSp>
      <p:cxnSp>
        <p:nvCxnSpPr>
          <p:cNvPr id="1771" name="Google Shape;1771;p55"/>
          <p:cNvCxnSpPr/>
          <p:nvPr/>
        </p:nvCxnSpPr>
        <p:spPr>
          <a:xfrm rot="10800000">
            <a:off x="3896865" y="5954477"/>
            <a:ext cx="1483500" cy="0"/>
          </a:xfrm>
          <a:prstGeom prst="straightConnector1">
            <a:avLst/>
          </a:prstGeom>
          <a:noFill/>
          <a:ln cap="flat" cmpd="sng" w="38100">
            <a:solidFill>
              <a:srgbClr val="005777"/>
            </a:solidFill>
            <a:prstDash val="solid"/>
            <a:round/>
            <a:headEnd len="sm" w="sm" type="none"/>
            <a:tailEnd len="med" w="med" type="oval"/>
          </a:ln>
        </p:spPr>
      </p:cxnSp>
      <p:cxnSp>
        <p:nvCxnSpPr>
          <p:cNvPr id="1772" name="Google Shape;1772;p55"/>
          <p:cNvCxnSpPr/>
          <p:nvPr/>
        </p:nvCxnSpPr>
        <p:spPr>
          <a:xfrm>
            <a:off x="6973259" y="5954477"/>
            <a:ext cx="1418700" cy="0"/>
          </a:xfrm>
          <a:prstGeom prst="straightConnector1">
            <a:avLst/>
          </a:prstGeom>
          <a:noFill/>
          <a:ln cap="flat" cmpd="sng" w="38100">
            <a:solidFill>
              <a:srgbClr val="456300"/>
            </a:solidFill>
            <a:prstDash val="solid"/>
            <a:round/>
            <a:headEnd len="sm" w="sm" type="none"/>
            <a:tailEnd len="med" w="med" type="oval"/>
          </a:ln>
        </p:spPr>
      </p:cxnSp>
      <p:sp>
        <p:nvSpPr>
          <p:cNvPr id="1773" name="Google Shape;1773;p55"/>
          <p:cNvSpPr/>
          <p:nvPr/>
        </p:nvSpPr>
        <p:spPr>
          <a:xfrm>
            <a:off x="4476820" y="5665685"/>
            <a:ext cx="3372300" cy="701700"/>
          </a:xfrm>
          <a:prstGeom prst="rect">
            <a:avLst/>
          </a:prstGeom>
          <a:noFill/>
          <a:ln>
            <a:noFill/>
          </a:ln>
        </p:spPr>
        <p:txBody>
          <a:bodyPr anchorCtr="0" anchor="t" bIns="60925" lIns="121875" spcFirstLastPara="1" rIns="121875" wrap="square" tIns="60925">
            <a:noAutofit/>
          </a:bodyPr>
          <a:lstStyle/>
          <a:p>
            <a:pPr indent="0" lvl="0" marL="0" marR="0" rtl="0" algn="ctr">
              <a:lnSpc>
                <a:spcPct val="80000"/>
              </a:lnSpc>
              <a:spcBef>
                <a:spcPts val="0"/>
              </a:spcBef>
              <a:spcAft>
                <a:spcPts val="0"/>
              </a:spcAft>
              <a:buNone/>
            </a:pPr>
            <a:r>
              <a:rPr lang="en-US" sz="1900">
                <a:solidFill>
                  <a:schemeClr val="dk1"/>
                </a:solidFill>
                <a:latin typeface="Quattrocento Sans"/>
                <a:ea typeface="Quattrocento Sans"/>
                <a:cs typeface="Quattrocento Sans"/>
                <a:sym typeface="Quattrocento Sans"/>
              </a:rPr>
              <a:t>Private Site-to-Site Connectivity</a:t>
            </a:r>
            <a:endParaRPr/>
          </a:p>
          <a:p>
            <a:pPr indent="0" lvl="0" marL="0" marR="0" rtl="0" algn="ctr">
              <a:lnSpc>
                <a:spcPct val="80000"/>
              </a:lnSpc>
              <a:spcBef>
                <a:spcPts val="0"/>
              </a:spcBef>
              <a:spcAft>
                <a:spcPts val="0"/>
              </a:spcAft>
              <a:buNone/>
            </a:pPr>
            <a:r>
              <a:rPr lang="en-US" sz="900">
                <a:solidFill>
                  <a:schemeClr val="dk1"/>
                </a:solidFill>
                <a:latin typeface="Quattrocento Sans"/>
                <a:ea typeface="Quattrocento Sans"/>
                <a:cs typeface="Quattrocento Sans"/>
                <a:sym typeface="Quattrocento Sans"/>
              </a:rPr>
              <a:t>Express Route</a:t>
            </a:r>
            <a:endParaRPr/>
          </a:p>
        </p:txBody>
      </p:sp>
      <p:pic>
        <p:nvPicPr>
          <p:cNvPr id="1774" name="Google Shape;1774;p55"/>
          <p:cNvPicPr preferRelativeResize="0"/>
          <p:nvPr/>
        </p:nvPicPr>
        <p:blipFill rotWithShape="1">
          <a:blip r:embed="rId4">
            <a:alphaModFix/>
          </a:blip>
          <a:srcRect b="0" l="0" r="0" t="0"/>
          <a:stretch/>
        </p:blipFill>
        <p:spPr>
          <a:xfrm>
            <a:off x="2608677" y="5436338"/>
            <a:ext cx="1166007" cy="1068375"/>
          </a:xfrm>
          <a:prstGeom prst="rect">
            <a:avLst/>
          </a:prstGeom>
          <a:noFill/>
          <a:ln>
            <a:noFill/>
          </a:ln>
        </p:spPr>
      </p:pic>
      <p:pic>
        <p:nvPicPr>
          <p:cNvPr descr="\\magnum\Projects\Microsoft\Cloud Power FY12\Design\Icons\PNGs\Server_2.png" id="1775" name="Google Shape;1775;p55"/>
          <p:cNvPicPr preferRelativeResize="0"/>
          <p:nvPr/>
        </p:nvPicPr>
        <p:blipFill rotWithShape="1">
          <a:blip r:embed="rId6">
            <a:alphaModFix/>
          </a:blip>
          <a:srcRect b="0" l="0" r="0" t="0"/>
          <a:stretch/>
        </p:blipFill>
        <p:spPr>
          <a:xfrm>
            <a:off x="8589258" y="5654022"/>
            <a:ext cx="560869" cy="56086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500"/>
                                        <p:tgtEl>
                                          <p:spTgt spid="1762"/>
                                        </p:tgtEl>
                                      </p:cBhvr>
                                    </p:animEffect>
                                    <p:set>
                                      <p:cBhvr>
                                        <p:cTn dur="1" fill="hold">
                                          <p:stCondLst>
                                            <p:cond delay="500"/>
                                          </p:stCondLst>
                                        </p:cTn>
                                        <p:tgtEl>
                                          <p:spTgt spid="17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64"/>
                                        </p:tgtEl>
                                        <p:attrNameLst>
                                          <p:attrName>style.visibility</p:attrName>
                                        </p:attrNameLst>
                                      </p:cBhvr>
                                      <p:to>
                                        <p:strVal val="visible"/>
                                      </p:to>
                                    </p:set>
                                    <p:animEffect filter="fade" transition="in">
                                      <p:cBhvr>
                                        <p:cTn dur="500"/>
                                        <p:tgtEl>
                                          <p:spTgt spid="1764"/>
                                        </p:tgtEl>
                                      </p:cBhvr>
                                    </p:animEffect>
                                  </p:childTnLst>
                                </p:cTn>
                              </p:par>
                              <p:par>
                                <p:cTn fill="hold" nodeType="withEffect" presetClass="entr" presetID="10" presetSubtype="0">
                                  <p:stCondLst>
                                    <p:cond delay="0"/>
                                  </p:stCondLst>
                                  <p:childTnLst>
                                    <p:set>
                                      <p:cBhvr>
                                        <p:cTn dur="1" fill="hold">
                                          <p:stCondLst>
                                            <p:cond delay="0"/>
                                          </p:stCondLst>
                                        </p:cTn>
                                        <p:tgtEl>
                                          <p:spTgt spid="1773"/>
                                        </p:tgtEl>
                                        <p:attrNameLst>
                                          <p:attrName>style.visibility</p:attrName>
                                        </p:attrNameLst>
                                      </p:cBhvr>
                                      <p:to>
                                        <p:strVal val="visible"/>
                                      </p:to>
                                    </p:set>
                                    <p:animEffect filter="fade" transition="in">
                                      <p:cBhvr>
                                        <p:cTn dur="500"/>
                                        <p:tgtEl>
                                          <p:spTgt spid="17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56"/>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Point-to-Site</a:t>
            </a:r>
            <a:endParaRPr/>
          </a:p>
        </p:txBody>
      </p:sp>
      <p:sp>
        <p:nvSpPr>
          <p:cNvPr id="1783" name="Google Shape;1783;p56"/>
          <p:cNvSpPr/>
          <p:nvPr/>
        </p:nvSpPr>
        <p:spPr>
          <a:xfrm>
            <a:off x="8386287" y="1499270"/>
            <a:ext cx="3465900" cy="3465900"/>
          </a:xfrm>
          <a:prstGeom prst="rect">
            <a:avLst/>
          </a:prstGeom>
          <a:solidFill>
            <a:srgbClr val="0071BC"/>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200"/>
              <a:buFont typeface="Calibri"/>
              <a:buNone/>
            </a:pPr>
            <a:r>
              <a:t/>
            </a:r>
            <a:endParaRPr b="1" i="0" sz="1200" u="none" cap="none" strike="noStrike">
              <a:solidFill>
                <a:srgbClr val="FFB866"/>
              </a:solidFill>
              <a:latin typeface="Quattrocento Sans"/>
              <a:ea typeface="Quattrocento Sans"/>
              <a:cs typeface="Quattrocento Sans"/>
              <a:sym typeface="Quattrocento Sans"/>
            </a:endParaRPr>
          </a:p>
        </p:txBody>
      </p:sp>
      <p:sp>
        <p:nvSpPr>
          <p:cNvPr id="1784" name="Google Shape;1784;p56"/>
          <p:cNvSpPr/>
          <p:nvPr/>
        </p:nvSpPr>
        <p:spPr>
          <a:xfrm>
            <a:off x="4255653" y="2200449"/>
            <a:ext cx="3735578" cy="2063587"/>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8CC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cxnSp>
        <p:nvCxnSpPr>
          <p:cNvPr id="1785" name="Google Shape;1785;p56"/>
          <p:cNvCxnSpPr/>
          <p:nvPr/>
        </p:nvCxnSpPr>
        <p:spPr>
          <a:xfrm rot="10800000">
            <a:off x="3884879" y="3620091"/>
            <a:ext cx="4817100" cy="9300"/>
          </a:xfrm>
          <a:prstGeom prst="straightConnector1">
            <a:avLst/>
          </a:prstGeom>
          <a:noFill/>
          <a:ln cap="flat" cmpd="sng" w="57150">
            <a:solidFill>
              <a:srgbClr val="5F5F5F"/>
            </a:solidFill>
            <a:prstDash val="solid"/>
            <a:round/>
            <a:headEnd len="med" w="med" type="triangle"/>
            <a:tailEnd len="med" w="med" type="triangle"/>
          </a:ln>
        </p:spPr>
      </p:cxnSp>
      <p:sp>
        <p:nvSpPr>
          <p:cNvPr id="1786" name="Google Shape;1786;p56"/>
          <p:cNvSpPr/>
          <p:nvPr/>
        </p:nvSpPr>
        <p:spPr>
          <a:xfrm>
            <a:off x="5520811" y="3349363"/>
            <a:ext cx="1245300" cy="300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1500">
                <a:solidFill>
                  <a:srgbClr val="FFFFFF"/>
                </a:solidFill>
                <a:latin typeface="Quattrocento Sans"/>
                <a:ea typeface="Quattrocento Sans"/>
                <a:cs typeface="Quattrocento Sans"/>
                <a:sym typeface="Quattrocento Sans"/>
              </a:rPr>
              <a:t>VPN Tunnel</a:t>
            </a:r>
            <a:endParaRPr/>
          </a:p>
        </p:txBody>
      </p:sp>
      <p:grpSp>
        <p:nvGrpSpPr>
          <p:cNvPr id="1787" name="Google Shape;1787;p56"/>
          <p:cNvGrpSpPr/>
          <p:nvPr/>
        </p:nvGrpSpPr>
        <p:grpSpPr>
          <a:xfrm>
            <a:off x="418837" y="1499270"/>
            <a:ext cx="3465900" cy="3465900"/>
            <a:chOff x="389809" y="1992744"/>
            <a:chExt cx="3465900" cy="3465900"/>
          </a:xfrm>
        </p:grpSpPr>
        <p:sp>
          <p:nvSpPr>
            <p:cNvPr id="1788" name="Google Shape;1788;p56"/>
            <p:cNvSpPr/>
            <p:nvPr/>
          </p:nvSpPr>
          <p:spPr>
            <a:xfrm>
              <a:off x="389809" y="1992744"/>
              <a:ext cx="3465900" cy="3465900"/>
            </a:xfrm>
            <a:prstGeom prst="rect">
              <a:avLst/>
            </a:prstGeom>
            <a:solidFill>
              <a:srgbClr val="00AEEF"/>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Quattrocento Sans"/>
                <a:buNone/>
              </a:pPr>
              <a:r>
                <a:rPr b="0" i="0" lang="en-US" sz="2400" u="none" cap="none" strike="noStrike">
                  <a:solidFill>
                    <a:srgbClr val="FFFFFF"/>
                  </a:solidFill>
                  <a:latin typeface="Quattrocento Sans"/>
                  <a:ea typeface="Quattrocento Sans"/>
                  <a:cs typeface="Quattrocento Sans"/>
                  <a:sym typeface="Quattrocento Sans"/>
                </a:rPr>
                <a:t>The Corp. HQ</a:t>
              </a:r>
              <a:endParaRPr b="1" i="0" sz="1200" u="none" cap="none" strike="noStrike">
                <a:solidFill>
                  <a:srgbClr val="FFB866"/>
                </a:solidFill>
                <a:latin typeface="Quattrocento Sans"/>
                <a:ea typeface="Quattrocento Sans"/>
                <a:cs typeface="Quattrocento Sans"/>
                <a:sym typeface="Quattrocento Sans"/>
              </a:endParaRPr>
            </a:p>
          </p:txBody>
        </p:sp>
        <p:grpSp>
          <p:nvGrpSpPr>
            <p:cNvPr id="1789" name="Google Shape;1789;p56"/>
            <p:cNvGrpSpPr/>
            <p:nvPr/>
          </p:nvGrpSpPr>
          <p:grpSpPr>
            <a:xfrm>
              <a:off x="1913451" y="4027473"/>
              <a:ext cx="697500" cy="1023626"/>
              <a:chOff x="1801716" y="3360257"/>
              <a:chExt cx="697500" cy="1023626"/>
            </a:xfrm>
          </p:grpSpPr>
          <p:pic>
            <p:nvPicPr>
              <p:cNvPr descr="\\magnum\Projects\Microsoft\Cloud Power FY12\Design\Icons\PNGs\Server_2.png" id="1790" name="Google Shape;1790;p56"/>
              <p:cNvPicPr preferRelativeResize="0"/>
              <p:nvPr/>
            </p:nvPicPr>
            <p:blipFill rotWithShape="1">
              <a:blip r:embed="rId3">
                <a:alphaModFix/>
              </a:blip>
              <a:srcRect b="0" l="24158" r="25925" t="0"/>
              <a:stretch/>
            </p:blipFill>
            <p:spPr>
              <a:xfrm>
                <a:off x="1927195" y="3360257"/>
                <a:ext cx="401089" cy="803545"/>
              </a:xfrm>
              <a:prstGeom prst="rect">
                <a:avLst/>
              </a:prstGeom>
              <a:noFill/>
              <a:ln>
                <a:noFill/>
              </a:ln>
            </p:spPr>
          </p:pic>
          <p:sp>
            <p:nvSpPr>
              <p:cNvPr id="1791" name="Google Shape;1791;p56"/>
              <p:cNvSpPr/>
              <p:nvPr/>
            </p:nvSpPr>
            <p:spPr>
              <a:xfrm>
                <a:off x="1801716" y="4125283"/>
                <a:ext cx="6975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Client 1</a:t>
                </a:r>
                <a:endParaRPr/>
              </a:p>
            </p:txBody>
          </p:sp>
        </p:grpSp>
        <p:sp>
          <p:nvSpPr>
            <p:cNvPr id="1792" name="Google Shape;1792;p56"/>
            <p:cNvSpPr/>
            <p:nvPr/>
          </p:nvSpPr>
          <p:spPr>
            <a:xfrm>
              <a:off x="1901311" y="3373422"/>
              <a:ext cx="9225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SQL Server</a:t>
              </a:r>
              <a:endParaRPr/>
            </a:p>
          </p:txBody>
        </p:sp>
        <p:pic>
          <p:nvPicPr>
            <p:cNvPr descr="\\magnum\Projects\Microsoft\Cloud Power FY12\Design\Icons\PNGs\Server_2.png" id="1793" name="Google Shape;1793;p56"/>
            <p:cNvPicPr preferRelativeResize="0"/>
            <p:nvPr/>
          </p:nvPicPr>
          <p:blipFill rotWithShape="1">
            <a:blip r:embed="rId3">
              <a:alphaModFix/>
            </a:blip>
            <a:srcRect b="0" l="24158" r="25925" t="0"/>
            <a:stretch/>
          </p:blipFill>
          <p:spPr>
            <a:xfrm>
              <a:off x="3129630" y="3641861"/>
              <a:ext cx="470966" cy="943538"/>
            </a:xfrm>
            <a:prstGeom prst="rect">
              <a:avLst/>
            </a:prstGeom>
            <a:noFill/>
            <a:ln>
              <a:noFill/>
            </a:ln>
          </p:spPr>
        </p:pic>
        <p:grpSp>
          <p:nvGrpSpPr>
            <p:cNvPr id="1794" name="Google Shape;1794;p56"/>
            <p:cNvGrpSpPr/>
            <p:nvPr/>
          </p:nvGrpSpPr>
          <p:grpSpPr>
            <a:xfrm>
              <a:off x="2034065" y="2584693"/>
              <a:ext cx="656993" cy="854514"/>
              <a:chOff x="2444920" y="2316849"/>
              <a:chExt cx="656993" cy="854514"/>
            </a:xfrm>
          </p:grpSpPr>
          <p:pic>
            <p:nvPicPr>
              <p:cNvPr id="1795" name="Google Shape;1795;p56"/>
              <p:cNvPicPr preferRelativeResize="0"/>
              <p:nvPr/>
            </p:nvPicPr>
            <p:blipFill rotWithShape="1">
              <a:blip r:embed="rId4">
                <a:alphaModFix/>
              </a:blip>
              <a:srcRect b="0" l="0" r="0" t="0"/>
              <a:stretch/>
            </p:blipFill>
            <p:spPr>
              <a:xfrm>
                <a:off x="2768576" y="2826407"/>
                <a:ext cx="333337" cy="302583"/>
              </a:xfrm>
              <a:prstGeom prst="rect">
                <a:avLst/>
              </a:prstGeom>
              <a:noFill/>
              <a:ln>
                <a:noFill/>
              </a:ln>
            </p:spPr>
          </p:pic>
          <p:pic>
            <p:nvPicPr>
              <p:cNvPr descr="\\magnum\Projects\Microsoft\Cloud Power FY12\Design\Icons\PNGs\Server_2.png" id="1796" name="Google Shape;1796;p56"/>
              <p:cNvPicPr preferRelativeResize="0"/>
              <p:nvPr/>
            </p:nvPicPr>
            <p:blipFill rotWithShape="1">
              <a:blip r:embed="rId3">
                <a:alphaModFix/>
              </a:blip>
              <a:srcRect b="0" l="24158" r="25925" t="0"/>
              <a:stretch/>
            </p:blipFill>
            <p:spPr>
              <a:xfrm>
                <a:off x="2444920" y="2316849"/>
                <a:ext cx="426530" cy="854514"/>
              </a:xfrm>
              <a:prstGeom prst="rect">
                <a:avLst/>
              </a:prstGeom>
              <a:noFill/>
              <a:ln>
                <a:noFill/>
              </a:ln>
            </p:spPr>
          </p:pic>
        </p:grpSp>
      </p:grpSp>
      <p:sp>
        <p:nvSpPr>
          <p:cNvPr id="1797" name="Google Shape;1797;p56"/>
          <p:cNvSpPr/>
          <p:nvPr/>
        </p:nvSpPr>
        <p:spPr>
          <a:xfrm>
            <a:off x="9850138" y="2899395"/>
            <a:ext cx="11247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WA Web Role</a:t>
            </a:r>
            <a:endParaRPr/>
          </a:p>
        </p:txBody>
      </p:sp>
      <p:grpSp>
        <p:nvGrpSpPr>
          <p:cNvPr id="1798" name="Google Shape;1798;p56"/>
          <p:cNvGrpSpPr/>
          <p:nvPr/>
        </p:nvGrpSpPr>
        <p:grpSpPr>
          <a:xfrm>
            <a:off x="10064693" y="2110209"/>
            <a:ext cx="695717" cy="854514"/>
            <a:chOff x="2383961" y="2329080"/>
            <a:chExt cx="695717" cy="854514"/>
          </a:xfrm>
        </p:grpSpPr>
        <p:sp>
          <p:nvSpPr>
            <p:cNvPr id="1799" name="Google Shape;1799;p56"/>
            <p:cNvSpPr/>
            <p:nvPr/>
          </p:nvSpPr>
          <p:spPr>
            <a:xfrm>
              <a:off x="2751133" y="2827478"/>
              <a:ext cx="328545" cy="332665"/>
            </a:xfrm>
            <a:custGeom>
              <a:rect b="b" l="l" r="r" t="t"/>
              <a:pathLst>
                <a:path extrusionOk="0" h="85" w="84">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1800" name="Google Shape;1800;p56"/>
            <p:cNvPicPr preferRelativeResize="0"/>
            <p:nvPr/>
          </p:nvPicPr>
          <p:blipFill rotWithShape="1">
            <a:blip r:embed="rId3">
              <a:alphaModFix/>
            </a:blip>
            <a:srcRect b="0" l="24158" r="25925" t="0"/>
            <a:stretch/>
          </p:blipFill>
          <p:spPr>
            <a:xfrm>
              <a:off x="2383961" y="2329080"/>
              <a:ext cx="426530" cy="854514"/>
            </a:xfrm>
            <a:prstGeom prst="rect">
              <a:avLst/>
            </a:prstGeom>
            <a:noFill/>
            <a:ln>
              <a:noFill/>
            </a:ln>
          </p:spPr>
        </p:pic>
      </p:grpSp>
      <p:grpSp>
        <p:nvGrpSpPr>
          <p:cNvPr id="1801" name="Google Shape;1801;p56"/>
          <p:cNvGrpSpPr/>
          <p:nvPr/>
        </p:nvGrpSpPr>
        <p:grpSpPr>
          <a:xfrm>
            <a:off x="8765537" y="3204802"/>
            <a:ext cx="570972" cy="915218"/>
            <a:chOff x="9293863" y="2567228"/>
            <a:chExt cx="444336" cy="712232"/>
          </a:xfrm>
        </p:grpSpPr>
        <p:sp>
          <p:nvSpPr>
            <p:cNvPr id="1802" name="Google Shape;1802;p56"/>
            <p:cNvSpPr/>
            <p:nvPr/>
          </p:nvSpPr>
          <p:spPr>
            <a:xfrm>
              <a:off x="9585112" y="3026043"/>
              <a:ext cx="153087" cy="208580"/>
            </a:xfrm>
            <a:custGeom>
              <a:rect b="b" l="l" r="r" t="t"/>
              <a:pathLst>
                <a:path extrusionOk="0" h="66" w="48">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1803" name="Google Shape;1803;p56"/>
            <p:cNvPicPr preferRelativeResize="0"/>
            <p:nvPr/>
          </p:nvPicPr>
          <p:blipFill rotWithShape="1">
            <a:blip r:embed="rId3">
              <a:alphaModFix/>
            </a:blip>
            <a:srcRect b="0" l="24158" r="25925" t="0"/>
            <a:stretch/>
          </p:blipFill>
          <p:spPr>
            <a:xfrm>
              <a:off x="9293863" y="2567228"/>
              <a:ext cx="355510" cy="712232"/>
            </a:xfrm>
            <a:prstGeom prst="rect">
              <a:avLst/>
            </a:prstGeom>
            <a:noFill/>
            <a:ln>
              <a:noFill/>
            </a:ln>
          </p:spPr>
        </p:pic>
      </p:grpSp>
      <p:sp>
        <p:nvSpPr>
          <p:cNvPr id="1804" name="Google Shape;1804;p56"/>
          <p:cNvSpPr/>
          <p:nvPr/>
        </p:nvSpPr>
        <p:spPr>
          <a:xfrm>
            <a:off x="11149265" y="1979394"/>
            <a:ext cx="547891" cy="5273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grpSp>
        <p:nvGrpSpPr>
          <p:cNvPr id="1805" name="Google Shape;1805;p56"/>
          <p:cNvGrpSpPr/>
          <p:nvPr/>
        </p:nvGrpSpPr>
        <p:grpSpPr>
          <a:xfrm>
            <a:off x="10293109" y="2448470"/>
            <a:ext cx="138900" cy="177900"/>
            <a:chOff x="6995468" y="1546761"/>
            <a:chExt cx="138900" cy="177900"/>
          </a:xfrm>
        </p:grpSpPr>
        <p:sp>
          <p:nvSpPr>
            <p:cNvPr id="1806" name="Google Shape;1806;p56"/>
            <p:cNvSpPr/>
            <p:nvPr/>
          </p:nvSpPr>
          <p:spPr>
            <a:xfrm flipH="1" rot="10800000">
              <a:off x="6995468" y="1546761"/>
              <a:ext cx="138900" cy="177900"/>
            </a:xfrm>
            <a:prstGeom prst="foldedCorner">
              <a:avLst>
                <a:gd fmla="val 16667" name="adj"/>
              </a:avLst>
            </a:prstGeom>
            <a:solidFill>
              <a:srgbClr val="FFFFFF"/>
            </a:solidFill>
            <a:ln cap="flat" cmpd="sng" w="9525">
              <a:solidFill>
                <a:srgbClr val="00AEE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1807" name="Google Shape;1807;p56"/>
            <p:cNvCxnSpPr/>
            <p:nvPr/>
          </p:nvCxnSpPr>
          <p:spPr>
            <a:xfrm>
              <a:off x="7016031" y="1604963"/>
              <a:ext cx="97500" cy="0"/>
            </a:xfrm>
            <a:prstGeom prst="straightConnector1">
              <a:avLst/>
            </a:prstGeom>
            <a:noFill/>
            <a:ln cap="flat" cmpd="sng" w="9525">
              <a:solidFill>
                <a:srgbClr val="00AEEF"/>
              </a:solidFill>
              <a:prstDash val="solid"/>
              <a:round/>
              <a:headEnd len="sm" w="sm" type="none"/>
              <a:tailEnd len="sm" w="sm" type="none"/>
            </a:ln>
          </p:spPr>
        </p:cxnSp>
        <p:cxnSp>
          <p:nvCxnSpPr>
            <p:cNvPr id="1808" name="Google Shape;1808;p56"/>
            <p:cNvCxnSpPr/>
            <p:nvPr/>
          </p:nvCxnSpPr>
          <p:spPr>
            <a:xfrm>
              <a:off x="7016031" y="1681163"/>
              <a:ext cx="97500" cy="0"/>
            </a:xfrm>
            <a:prstGeom prst="straightConnector1">
              <a:avLst/>
            </a:prstGeom>
            <a:noFill/>
            <a:ln cap="flat" cmpd="sng" w="9525">
              <a:solidFill>
                <a:srgbClr val="00AEEF"/>
              </a:solidFill>
              <a:prstDash val="solid"/>
              <a:round/>
              <a:headEnd len="sm" w="sm" type="none"/>
              <a:tailEnd len="sm" w="sm" type="none"/>
            </a:ln>
          </p:spPr>
        </p:cxnSp>
        <p:cxnSp>
          <p:nvCxnSpPr>
            <p:cNvPr id="1809" name="Google Shape;1809;p56"/>
            <p:cNvCxnSpPr/>
            <p:nvPr/>
          </p:nvCxnSpPr>
          <p:spPr>
            <a:xfrm>
              <a:off x="7016031" y="1642898"/>
              <a:ext cx="97500" cy="0"/>
            </a:xfrm>
            <a:prstGeom prst="straightConnector1">
              <a:avLst/>
            </a:prstGeom>
            <a:noFill/>
            <a:ln cap="flat" cmpd="sng" w="9525">
              <a:solidFill>
                <a:srgbClr val="00AEEF"/>
              </a:solidFill>
              <a:prstDash val="solid"/>
              <a:round/>
              <a:headEnd len="sm" w="sm" type="none"/>
              <a:tailEnd len="sm" w="sm" type="none"/>
            </a:ln>
          </p:spPr>
        </p:cxnSp>
      </p:grpSp>
      <p:grpSp>
        <p:nvGrpSpPr>
          <p:cNvPr id="1810" name="Google Shape;1810;p56"/>
          <p:cNvGrpSpPr/>
          <p:nvPr/>
        </p:nvGrpSpPr>
        <p:grpSpPr>
          <a:xfrm>
            <a:off x="10989981" y="2875900"/>
            <a:ext cx="656993" cy="854514"/>
            <a:chOff x="10732345" y="3314949"/>
            <a:chExt cx="656993" cy="854514"/>
          </a:xfrm>
        </p:grpSpPr>
        <p:pic>
          <p:nvPicPr>
            <p:cNvPr id="1811" name="Google Shape;1811;p56"/>
            <p:cNvPicPr preferRelativeResize="0"/>
            <p:nvPr/>
          </p:nvPicPr>
          <p:blipFill rotWithShape="1">
            <a:blip r:embed="rId4">
              <a:alphaModFix/>
            </a:blip>
            <a:srcRect b="0" l="0" r="0" t="0"/>
            <a:stretch/>
          </p:blipFill>
          <p:spPr>
            <a:xfrm>
              <a:off x="11056001" y="3824507"/>
              <a:ext cx="333337" cy="302583"/>
            </a:xfrm>
            <a:prstGeom prst="rect">
              <a:avLst/>
            </a:prstGeom>
            <a:noFill/>
            <a:ln>
              <a:noFill/>
            </a:ln>
          </p:spPr>
        </p:pic>
        <p:pic>
          <p:nvPicPr>
            <p:cNvPr descr="\\magnum\Projects\Microsoft\Cloud Power FY12\Design\Icons\PNGs\Server_2.png" id="1812" name="Google Shape;1812;p56"/>
            <p:cNvPicPr preferRelativeResize="0"/>
            <p:nvPr/>
          </p:nvPicPr>
          <p:blipFill rotWithShape="1">
            <a:blip r:embed="rId3">
              <a:alphaModFix/>
            </a:blip>
            <a:srcRect b="0" l="24158" r="25925" t="0"/>
            <a:stretch/>
          </p:blipFill>
          <p:spPr>
            <a:xfrm>
              <a:off x="10732345" y="3314949"/>
              <a:ext cx="426530" cy="854514"/>
            </a:xfrm>
            <a:prstGeom prst="rect">
              <a:avLst/>
            </a:prstGeom>
            <a:noFill/>
            <a:ln>
              <a:noFill/>
            </a:ln>
          </p:spPr>
        </p:pic>
      </p:grpSp>
      <p:grpSp>
        <p:nvGrpSpPr>
          <p:cNvPr id="1813" name="Google Shape;1813;p56"/>
          <p:cNvGrpSpPr/>
          <p:nvPr/>
        </p:nvGrpSpPr>
        <p:grpSpPr>
          <a:xfrm>
            <a:off x="10158144" y="3295292"/>
            <a:ext cx="524951" cy="803545"/>
            <a:chOff x="1927195" y="3360257"/>
            <a:chExt cx="524951" cy="803545"/>
          </a:xfrm>
        </p:grpSpPr>
        <p:pic>
          <p:nvPicPr>
            <p:cNvPr descr="\\magnum\Projects\Microsoft\Cloud Power FY12\Design\Icons\PNGs\Server_2.png" id="1814" name="Google Shape;1814;p56"/>
            <p:cNvPicPr preferRelativeResize="0"/>
            <p:nvPr/>
          </p:nvPicPr>
          <p:blipFill rotWithShape="1">
            <a:blip r:embed="rId3">
              <a:alphaModFix/>
            </a:blip>
            <a:srcRect b="0" l="24158" r="25925" t="0"/>
            <a:stretch/>
          </p:blipFill>
          <p:spPr>
            <a:xfrm>
              <a:off x="1927195" y="3360257"/>
              <a:ext cx="401089" cy="803545"/>
            </a:xfrm>
            <a:prstGeom prst="rect">
              <a:avLst/>
            </a:prstGeom>
            <a:noFill/>
            <a:ln>
              <a:noFill/>
            </a:ln>
          </p:spPr>
        </p:pic>
        <p:grpSp>
          <p:nvGrpSpPr>
            <p:cNvPr id="1815" name="Google Shape;1815;p56"/>
            <p:cNvGrpSpPr/>
            <p:nvPr/>
          </p:nvGrpSpPr>
          <p:grpSpPr>
            <a:xfrm>
              <a:off x="2245957" y="3924184"/>
              <a:ext cx="206188" cy="206416"/>
              <a:chOff x="2245957" y="3924184"/>
              <a:chExt cx="206188" cy="206416"/>
            </a:xfrm>
          </p:grpSpPr>
          <p:grpSp>
            <p:nvGrpSpPr>
              <p:cNvPr id="1816" name="Google Shape;1816;p56"/>
              <p:cNvGrpSpPr/>
              <p:nvPr/>
            </p:nvGrpSpPr>
            <p:grpSpPr>
              <a:xfrm>
                <a:off x="2245957" y="3924184"/>
                <a:ext cx="206188" cy="206416"/>
                <a:chOff x="1779323" y="4627897"/>
                <a:chExt cx="472800" cy="473323"/>
              </a:xfrm>
            </p:grpSpPr>
            <p:sp>
              <p:nvSpPr>
                <p:cNvPr id="1817" name="Google Shape;1817;p56"/>
                <p:cNvSpPr/>
                <p:nvPr/>
              </p:nvSpPr>
              <p:spPr>
                <a:xfrm>
                  <a:off x="1779323" y="4627897"/>
                  <a:ext cx="472800" cy="407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1818" name="Google Shape;1818;p56"/>
                <p:cNvSpPr/>
                <p:nvPr/>
              </p:nvSpPr>
              <p:spPr>
                <a:xfrm>
                  <a:off x="1779323" y="4824517"/>
                  <a:ext cx="4728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1819" name="Google Shape;1819;p56"/>
                <p:cNvSpPr/>
                <p:nvPr/>
              </p:nvSpPr>
              <p:spPr>
                <a:xfrm rot="-5400000">
                  <a:off x="1881404" y="4936820"/>
                  <a:ext cx="2685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sp>
            <p:nvSpPr>
              <p:cNvPr id="1820" name="Google Shape;1820;p56"/>
              <p:cNvSpPr/>
              <p:nvPr/>
            </p:nvSpPr>
            <p:spPr>
              <a:xfrm>
                <a:off x="2304709" y="3989226"/>
                <a:ext cx="88800" cy="76500"/>
              </a:xfrm>
              <a:prstGeom prst="triangle">
                <a:avLst>
                  <a:gd fmla="val 50000" name="adj"/>
                </a:avLst>
              </a:prstGeom>
              <a:solidFill>
                <a:srgbClr val="0071B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grpSp>
      <p:grpSp>
        <p:nvGrpSpPr>
          <p:cNvPr id="1821" name="Google Shape;1821;p56"/>
          <p:cNvGrpSpPr/>
          <p:nvPr/>
        </p:nvGrpSpPr>
        <p:grpSpPr>
          <a:xfrm>
            <a:off x="11217126" y="3170356"/>
            <a:ext cx="138900" cy="177900"/>
            <a:chOff x="6995468" y="1546761"/>
            <a:chExt cx="138900" cy="177900"/>
          </a:xfrm>
        </p:grpSpPr>
        <p:sp>
          <p:nvSpPr>
            <p:cNvPr id="1822" name="Google Shape;1822;p56"/>
            <p:cNvSpPr/>
            <p:nvPr/>
          </p:nvSpPr>
          <p:spPr>
            <a:xfrm flipH="1" rot="10800000">
              <a:off x="6995468" y="1546761"/>
              <a:ext cx="138900" cy="177900"/>
            </a:xfrm>
            <a:prstGeom prst="foldedCorner">
              <a:avLst>
                <a:gd fmla="val 16667" name="adj"/>
              </a:avLst>
            </a:prstGeom>
            <a:solidFill>
              <a:srgbClr val="FFFFFF"/>
            </a:solidFill>
            <a:ln cap="flat" cmpd="sng" w="9525">
              <a:solidFill>
                <a:srgbClr val="00AEE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1823" name="Google Shape;1823;p56"/>
            <p:cNvCxnSpPr/>
            <p:nvPr/>
          </p:nvCxnSpPr>
          <p:spPr>
            <a:xfrm>
              <a:off x="7016031" y="1604963"/>
              <a:ext cx="97500" cy="0"/>
            </a:xfrm>
            <a:prstGeom prst="straightConnector1">
              <a:avLst/>
            </a:prstGeom>
            <a:noFill/>
            <a:ln cap="flat" cmpd="sng" w="9525">
              <a:solidFill>
                <a:srgbClr val="00AEEF"/>
              </a:solidFill>
              <a:prstDash val="solid"/>
              <a:round/>
              <a:headEnd len="sm" w="sm" type="none"/>
              <a:tailEnd len="sm" w="sm" type="none"/>
            </a:ln>
          </p:spPr>
        </p:cxnSp>
        <p:cxnSp>
          <p:nvCxnSpPr>
            <p:cNvPr id="1824" name="Google Shape;1824;p56"/>
            <p:cNvCxnSpPr/>
            <p:nvPr/>
          </p:nvCxnSpPr>
          <p:spPr>
            <a:xfrm>
              <a:off x="7016031" y="1681163"/>
              <a:ext cx="97500" cy="0"/>
            </a:xfrm>
            <a:prstGeom prst="straightConnector1">
              <a:avLst/>
            </a:prstGeom>
            <a:noFill/>
            <a:ln cap="flat" cmpd="sng" w="9525">
              <a:solidFill>
                <a:srgbClr val="00AEEF"/>
              </a:solidFill>
              <a:prstDash val="solid"/>
              <a:round/>
              <a:headEnd len="sm" w="sm" type="none"/>
              <a:tailEnd len="sm" w="sm" type="none"/>
            </a:ln>
          </p:spPr>
        </p:cxnSp>
        <p:cxnSp>
          <p:nvCxnSpPr>
            <p:cNvPr id="1825" name="Google Shape;1825;p56"/>
            <p:cNvCxnSpPr/>
            <p:nvPr/>
          </p:nvCxnSpPr>
          <p:spPr>
            <a:xfrm>
              <a:off x="7016031" y="1642898"/>
              <a:ext cx="97500" cy="0"/>
            </a:xfrm>
            <a:prstGeom prst="straightConnector1">
              <a:avLst/>
            </a:prstGeom>
            <a:noFill/>
            <a:ln cap="flat" cmpd="sng" w="9525">
              <a:solidFill>
                <a:srgbClr val="00AEEF"/>
              </a:solidFill>
              <a:prstDash val="solid"/>
              <a:round/>
              <a:headEnd len="sm" w="sm" type="none"/>
              <a:tailEnd len="sm" w="sm" type="none"/>
            </a:ln>
          </p:spPr>
        </p:cxnSp>
      </p:grpSp>
      <p:grpSp>
        <p:nvGrpSpPr>
          <p:cNvPr id="1826" name="Google Shape;1826;p56"/>
          <p:cNvGrpSpPr/>
          <p:nvPr/>
        </p:nvGrpSpPr>
        <p:grpSpPr>
          <a:xfrm>
            <a:off x="10267934" y="3679568"/>
            <a:ext cx="138900" cy="177900"/>
            <a:chOff x="6995468" y="1546761"/>
            <a:chExt cx="138900" cy="177900"/>
          </a:xfrm>
        </p:grpSpPr>
        <p:sp>
          <p:nvSpPr>
            <p:cNvPr id="1827" name="Google Shape;1827;p56"/>
            <p:cNvSpPr/>
            <p:nvPr/>
          </p:nvSpPr>
          <p:spPr>
            <a:xfrm flipH="1" rot="10800000">
              <a:off x="6995468" y="1546761"/>
              <a:ext cx="138900" cy="177900"/>
            </a:xfrm>
            <a:prstGeom prst="foldedCorner">
              <a:avLst>
                <a:gd fmla="val 16667" name="adj"/>
              </a:avLst>
            </a:prstGeom>
            <a:solidFill>
              <a:srgbClr val="FFFFFF"/>
            </a:solidFill>
            <a:ln cap="flat" cmpd="sng" w="9525">
              <a:solidFill>
                <a:srgbClr val="00AEE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1828" name="Google Shape;1828;p56"/>
            <p:cNvCxnSpPr/>
            <p:nvPr/>
          </p:nvCxnSpPr>
          <p:spPr>
            <a:xfrm>
              <a:off x="7016031" y="1604963"/>
              <a:ext cx="97500" cy="0"/>
            </a:xfrm>
            <a:prstGeom prst="straightConnector1">
              <a:avLst/>
            </a:prstGeom>
            <a:noFill/>
            <a:ln cap="flat" cmpd="sng" w="9525">
              <a:solidFill>
                <a:srgbClr val="00AEEF"/>
              </a:solidFill>
              <a:prstDash val="solid"/>
              <a:round/>
              <a:headEnd len="sm" w="sm" type="none"/>
              <a:tailEnd len="sm" w="sm" type="none"/>
            </a:ln>
          </p:spPr>
        </p:cxnSp>
        <p:cxnSp>
          <p:nvCxnSpPr>
            <p:cNvPr id="1829" name="Google Shape;1829;p56"/>
            <p:cNvCxnSpPr/>
            <p:nvPr/>
          </p:nvCxnSpPr>
          <p:spPr>
            <a:xfrm>
              <a:off x="7016031" y="1681163"/>
              <a:ext cx="97500" cy="0"/>
            </a:xfrm>
            <a:prstGeom prst="straightConnector1">
              <a:avLst/>
            </a:prstGeom>
            <a:noFill/>
            <a:ln cap="flat" cmpd="sng" w="9525">
              <a:solidFill>
                <a:srgbClr val="00AEEF"/>
              </a:solidFill>
              <a:prstDash val="solid"/>
              <a:round/>
              <a:headEnd len="sm" w="sm" type="none"/>
              <a:tailEnd len="sm" w="sm" type="none"/>
            </a:ln>
          </p:spPr>
        </p:cxnSp>
        <p:cxnSp>
          <p:nvCxnSpPr>
            <p:cNvPr id="1830" name="Google Shape;1830;p56"/>
            <p:cNvCxnSpPr/>
            <p:nvPr/>
          </p:nvCxnSpPr>
          <p:spPr>
            <a:xfrm>
              <a:off x="7016031" y="1642898"/>
              <a:ext cx="97500" cy="0"/>
            </a:xfrm>
            <a:prstGeom prst="straightConnector1">
              <a:avLst/>
            </a:prstGeom>
            <a:noFill/>
            <a:ln cap="flat" cmpd="sng" w="9525">
              <a:solidFill>
                <a:srgbClr val="00AEEF"/>
              </a:solidFill>
              <a:prstDash val="solid"/>
              <a:round/>
              <a:headEnd len="sm" w="sm" type="none"/>
              <a:tailEnd len="sm" w="sm" type="none"/>
            </a:ln>
          </p:spPr>
        </p:cxnSp>
      </p:grpSp>
      <p:grpSp>
        <p:nvGrpSpPr>
          <p:cNvPr id="1831" name="Google Shape;1831;p56"/>
          <p:cNvGrpSpPr/>
          <p:nvPr/>
        </p:nvGrpSpPr>
        <p:grpSpPr>
          <a:xfrm>
            <a:off x="5933044" y="4553852"/>
            <a:ext cx="483386" cy="488744"/>
            <a:chOff x="6995468" y="1546761"/>
            <a:chExt cx="138900" cy="177900"/>
          </a:xfrm>
        </p:grpSpPr>
        <p:sp>
          <p:nvSpPr>
            <p:cNvPr id="1832" name="Google Shape;1832;p56"/>
            <p:cNvSpPr/>
            <p:nvPr/>
          </p:nvSpPr>
          <p:spPr>
            <a:xfrm flipH="1" rot="10800000">
              <a:off x="6995468" y="1546761"/>
              <a:ext cx="138900" cy="177900"/>
            </a:xfrm>
            <a:prstGeom prst="foldedCorner">
              <a:avLst>
                <a:gd fmla="val 16667" name="adj"/>
              </a:avLst>
            </a:prstGeom>
            <a:solidFill>
              <a:srgbClr val="FFFFFF"/>
            </a:solidFill>
            <a:ln cap="flat" cmpd="sng" w="9525">
              <a:solidFill>
                <a:srgbClr val="00AEE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1833" name="Google Shape;1833;p56"/>
            <p:cNvCxnSpPr/>
            <p:nvPr/>
          </p:nvCxnSpPr>
          <p:spPr>
            <a:xfrm>
              <a:off x="7016031" y="1604963"/>
              <a:ext cx="97500" cy="0"/>
            </a:xfrm>
            <a:prstGeom prst="straightConnector1">
              <a:avLst/>
            </a:prstGeom>
            <a:noFill/>
            <a:ln cap="flat" cmpd="sng" w="9525">
              <a:solidFill>
                <a:srgbClr val="00AEEF"/>
              </a:solidFill>
              <a:prstDash val="solid"/>
              <a:round/>
              <a:headEnd len="sm" w="sm" type="none"/>
              <a:tailEnd len="sm" w="sm" type="none"/>
            </a:ln>
          </p:spPr>
        </p:cxnSp>
        <p:cxnSp>
          <p:nvCxnSpPr>
            <p:cNvPr id="1834" name="Google Shape;1834;p56"/>
            <p:cNvCxnSpPr/>
            <p:nvPr/>
          </p:nvCxnSpPr>
          <p:spPr>
            <a:xfrm>
              <a:off x="7016031" y="1681163"/>
              <a:ext cx="97500" cy="0"/>
            </a:xfrm>
            <a:prstGeom prst="straightConnector1">
              <a:avLst/>
            </a:prstGeom>
            <a:noFill/>
            <a:ln cap="flat" cmpd="sng" w="9525">
              <a:solidFill>
                <a:srgbClr val="00AEEF"/>
              </a:solidFill>
              <a:prstDash val="solid"/>
              <a:round/>
              <a:headEnd len="sm" w="sm" type="none"/>
              <a:tailEnd len="sm" w="sm" type="none"/>
            </a:ln>
          </p:spPr>
        </p:cxnSp>
        <p:cxnSp>
          <p:nvCxnSpPr>
            <p:cNvPr id="1835" name="Google Shape;1835;p56"/>
            <p:cNvCxnSpPr/>
            <p:nvPr/>
          </p:nvCxnSpPr>
          <p:spPr>
            <a:xfrm>
              <a:off x="7016031" y="1642898"/>
              <a:ext cx="97500" cy="0"/>
            </a:xfrm>
            <a:prstGeom prst="straightConnector1">
              <a:avLst/>
            </a:prstGeom>
            <a:noFill/>
            <a:ln cap="flat" cmpd="sng" w="9525">
              <a:solidFill>
                <a:srgbClr val="00AEEF"/>
              </a:solidFill>
              <a:prstDash val="solid"/>
              <a:round/>
              <a:headEnd len="sm" w="sm" type="none"/>
              <a:tailEnd len="sm" w="sm" type="none"/>
            </a:ln>
          </p:spPr>
        </p:cxnSp>
      </p:grpSp>
      <p:sp>
        <p:nvSpPr>
          <p:cNvPr id="1836" name="Google Shape;1836;p56"/>
          <p:cNvSpPr/>
          <p:nvPr/>
        </p:nvSpPr>
        <p:spPr>
          <a:xfrm>
            <a:off x="9504256" y="1910110"/>
            <a:ext cx="2357700" cy="2209800"/>
          </a:xfrm>
          <a:prstGeom prst="roundRect">
            <a:avLst>
              <a:gd fmla="val 16667" name="adj"/>
            </a:avLst>
          </a:prstGeom>
          <a:solidFill>
            <a:srgbClr val="F2F2F2">
              <a:alpha val="466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alibri"/>
              <a:buNone/>
            </a:pPr>
            <a:r>
              <a:t/>
            </a:r>
            <a:endParaRPr b="0" i="0" sz="2200" u="none" cap="none" strike="noStrike">
              <a:solidFill>
                <a:srgbClr val="FFFFFF"/>
              </a:solidFill>
              <a:latin typeface="Quattrocento Sans"/>
              <a:ea typeface="Quattrocento Sans"/>
              <a:cs typeface="Quattrocento Sans"/>
              <a:sym typeface="Quattrocento Sans"/>
            </a:endParaRPr>
          </a:p>
        </p:txBody>
      </p:sp>
      <p:sp>
        <p:nvSpPr>
          <p:cNvPr id="1837" name="Google Shape;1837;p56"/>
          <p:cNvSpPr txBox="1"/>
          <p:nvPr/>
        </p:nvSpPr>
        <p:spPr>
          <a:xfrm>
            <a:off x="9712358" y="1953951"/>
            <a:ext cx="1439100" cy="2217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600">
                <a:solidFill>
                  <a:srgbClr val="3D3D3D"/>
                </a:solidFill>
                <a:latin typeface="Quattrocento Sans"/>
                <a:ea typeface="Quattrocento Sans"/>
                <a:cs typeface="Quattrocento Sans"/>
                <a:sym typeface="Quattrocento Sans"/>
              </a:rPr>
              <a:t>Virtual Network</a:t>
            </a:r>
            <a:endParaRPr/>
          </a:p>
        </p:txBody>
      </p:sp>
      <p:sp>
        <p:nvSpPr>
          <p:cNvPr id="1838" name="Google Shape;1838;p56"/>
          <p:cNvSpPr txBox="1"/>
          <p:nvPr/>
        </p:nvSpPr>
        <p:spPr>
          <a:xfrm>
            <a:off x="5739544" y="5109469"/>
            <a:ext cx="918000" cy="2217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600">
                <a:solidFill>
                  <a:srgbClr val="3D3D3D"/>
                </a:solidFill>
                <a:latin typeface="Quattrocento Sans"/>
                <a:ea typeface="Quattrocento Sans"/>
                <a:cs typeface="Quattrocento Sans"/>
                <a:sym typeface="Quattrocento Sans"/>
              </a:rPr>
              <a:t>Certificate</a:t>
            </a:r>
            <a:endParaRPr/>
          </a:p>
        </p:txBody>
      </p:sp>
      <p:cxnSp>
        <p:nvCxnSpPr>
          <p:cNvPr id="1839" name="Google Shape;1839;p56"/>
          <p:cNvCxnSpPr/>
          <p:nvPr/>
        </p:nvCxnSpPr>
        <p:spPr>
          <a:xfrm flipH="1" rot="10800000">
            <a:off x="6657552" y="3971384"/>
            <a:ext cx="2044500" cy="846600"/>
          </a:xfrm>
          <a:prstGeom prst="straightConnector1">
            <a:avLst/>
          </a:prstGeom>
          <a:noFill/>
          <a:ln cap="flat" cmpd="sng" w="9525">
            <a:solidFill>
              <a:srgbClr val="FF8600"/>
            </a:solidFill>
            <a:prstDash val="solid"/>
            <a:round/>
            <a:headEnd len="sm" w="sm" type="none"/>
            <a:tailEnd len="med" w="med" type="triangle"/>
          </a:ln>
        </p:spPr>
      </p:cxnSp>
      <p:cxnSp>
        <p:nvCxnSpPr>
          <p:cNvPr id="1840" name="Google Shape;1840;p56"/>
          <p:cNvCxnSpPr/>
          <p:nvPr/>
        </p:nvCxnSpPr>
        <p:spPr>
          <a:xfrm rot="10800000">
            <a:off x="3721195" y="3874017"/>
            <a:ext cx="2001300" cy="906000"/>
          </a:xfrm>
          <a:prstGeom prst="straightConnector1">
            <a:avLst/>
          </a:prstGeom>
          <a:noFill/>
          <a:ln cap="flat" cmpd="sng" w="9525">
            <a:solidFill>
              <a:srgbClr val="FF8600"/>
            </a:solidFill>
            <a:prstDash val="solid"/>
            <a:round/>
            <a:headEnd len="sm" w="sm" type="none"/>
            <a:tailEnd len="med" w="med" type="triangle"/>
          </a:ln>
        </p:spPr>
      </p:cxnSp>
      <p:grpSp>
        <p:nvGrpSpPr>
          <p:cNvPr id="1841" name="Google Shape;1841;p56"/>
          <p:cNvGrpSpPr/>
          <p:nvPr/>
        </p:nvGrpSpPr>
        <p:grpSpPr>
          <a:xfrm>
            <a:off x="2489856" y="2091027"/>
            <a:ext cx="246020" cy="253258"/>
            <a:chOff x="6995468" y="1546761"/>
            <a:chExt cx="138900" cy="177900"/>
          </a:xfrm>
        </p:grpSpPr>
        <p:sp>
          <p:nvSpPr>
            <p:cNvPr id="1842" name="Google Shape;1842;p56"/>
            <p:cNvSpPr/>
            <p:nvPr/>
          </p:nvSpPr>
          <p:spPr>
            <a:xfrm flipH="1" rot="10800000">
              <a:off x="6995468" y="1546761"/>
              <a:ext cx="138900" cy="177900"/>
            </a:xfrm>
            <a:prstGeom prst="foldedCorner">
              <a:avLst>
                <a:gd fmla="val 16667" name="adj"/>
              </a:avLst>
            </a:prstGeom>
            <a:solidFill>
              <a:srgbClr val="FFFFFF"/>
            </a:solidFill>
            <a:ln cap="flat" cmpd="sng" w="9525">
              <a:solidFill>
                <a:srgbClr val="00AEE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1843" name="Google Shape;1843;p56"/>
            <p:cNvCxnSpPr/>
            <p:nvPr/>
          </p:nvCxnSpPr>
          <p:spPr>
            <a:xfrm>
              <a:off x="7016031" y="1604963"/>
              <a:ext cx="97500" cy="0"/>
            </a:xfrm>
            <a:prstGeom prst="straightConnector1">
              <a:avLst/>
            </a:prstGeom>
            <a:noFill/>
            <a:ln cap="flat" cmpd="sng" w="9525">
              <a:solidFill>
                <a:srgbClr val="00AEEF"/>
              </a:solidFill>
              <a:prstDash val="solid"/>
              <a:round/>
              <a:headEnd len="sm" w="sm" type="none"/>
              <a:tailEnd len="sm" w="sm" type="none"/>
            </a:ln>
          </p:spPr>
        </p:cxnSp>
        <p:cxnSp>
          <p:nvCxnSpPr>
            <p:cNvPr id="1844" name="Google Shape;1844;p56"/>
            <p:cNvCxnSpPr/>
            <p:nvPr/>
          </p:nvCxnSpPr>
          <p:spPr>
            <a:xfrm>
              <a:off x="7016031" y="1681163"/>
              <a:ext cx="97500" cy="0"/>
            </a:xfrm>
            <a:prstGeom prst="straightConnector1">
              <a:avLst/>
            </a:prstGeom>
            <a:noFill/>
            <a:ln cap="flat" cmpd="sng" w="9525">
              <a:solidFill>
                <a:srgbClr val="00AEEF"/>
              </a:solidFill>
              <a:prstDash val="solid"/>
              <a:round/>
              <a:headEnd len="sm" w="sm" type="none"/>
              <a:tailEnd len="sm" w="sm" type="none"/>
            </a:ln>
          </p:spPr>
        </p:cxnSp>
        <p:cxnSp>
          <p:nvCxnSpPr>
            <p:cNvPr id="1845" name="Google Shape;1845;p56"/>
            <p:cNvCxnSpPr/>
            <p:nvPr/>
          </p:nvCxnSpPr>
          <p:spPr>
            <a:xfrm>
              <a:off x="7016031" y="1642898"/>
              <a:ext cx="97500" cy="0"/>
            </a:xfrm>
            <a:prstGeom prst="straightConnector1">
              <a:avLst/>
            </a:prstGeom>
            <a:noFill/>
            <a:ln cap="flat" cmpd="sng" w="9525">
              <a:solidFill>
                <a:srgbClr val="00AEEF"/>
              </a:solidFill>
              <a:prstDash val="solid"/>
              <a:round/>
              <a:headEnd len="sm" w="sm" type="none"/>
              <a:tailEnd len="sm" w="sm" type="none"/>
            </a:ln>
          </p:spPr>
        </p:cxnSp>
      </p:grpSp>
      <p:grpSp>
        <p:nvGrpSpPr>
          <p:cNvPr id="1846" name="Google Shape;1846;p56"/>
          <p:cNvGrpSpPr/>
          <p:nvPr/>
        </p:nvGrpSpPr>
        <p:grpSpPr>
          <a:xfrm>
            <a:off x="2540685" y="3956106"/>
            <a:ext cx="246020" cy="253258"/>
            <a:chOff x="6995468" y="1546761"/>
            <a:chExt cx="138900" cy="177900"/>
          </a:xfrm>
        </p:grpSpPr>
        <p:sp>
          <p:nvSpPr>
            <p:cNvPr id="1847" name="Google Shape;1847;p56"/>
            <p:cNvSpPr/>
            <p:nvPr/>
          </p:nvSpPr>
          <p:spPr>
            <a:xfrm flipH="1" rot="10800000">
              <a:off x="6995468" y="1546761"/>
              <a:ext cx="138900" cy="177900"/>
            </a:xfrm>
            <a:prstGeom prst="foldedCorner">
              <a:avLst>
                <a:gd fmla="val 16667" name="adj"/>
              </a:avLst>
            </a:prstGeom>
            <a:solidFill>
              <a:srgbClr val="FFFFFF"/>
            </a:solidFill>
            <a:ln cap="flat" cmpd="sng" w="9525">
              <a:solidFill>
                <a:srgbClr val="00AEE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1848" name="Google Shape;1848;p56"/>
            <p:cNvCxnSpPr/>
            <p:nvPr/>
          </p:nvCxnSpPr>
          <p:spPr>
            <a:xfrm>
              <a:off x="7016031" y="1604963"/>
              <a:ext cx="97500" cy="0"/>
            </a:xfrm>
            <a:prstGeom prst="straightConnector1">
              <a:avLst/>
            </a:prstGeom>
            <a:noFill/>
            <a:ln cap="flat" cmpd="sng" w="9525">
              <a:solidFill>
                <a:srgbClr val="00AEEF"/>
              </a:solidFill>
              <a:prstDash val="solid"/>
              <a:round/>
              <a:headEnd len="sm" w="sm" type="none"/>
              <a:tailEnd len="sm" w="sm" type="none"/>
            </a:ln>
          </p:spPr>
        </p:cxnSp>
        <p:cxnSp>
          <p:nvCxnSpPr>
            <p:cNvPr id="1849" name="Google Shape;1849;p56"/>
            <p:cNvCxnSpPr/>
            <p:nvPr/>
          </p:nvCxnSpPr>
          <p:spPr>
            <a:xfrm>
              <a:off x="7016031" y="1681163"/>
              <a:ext cx="97500" cy="0"/>
            </a:xfrm>
            <a:prstGeom prst="straightConnector1">
              <a:avLst/>
            </a:prstGeom>
            <a:noFill/>
            <a:ln cap="flat" cmpd="sng" w="9525">
              <a:solidFill>
                <a:srgbClr val="00AEEF"/>
              </a:solidFill>
              <a:prstDash val="solid"/>
              <a:round/>
              <a:headEnd len="sm" w="sm" type="none"/>
              <a:tailEnd len="sm" w="sm" type="none"/>
            </a:ln>
          </p:spPr>
        </p:cxnSp>
        <p:cxnSp>
          <p:nvCxnSpPr>
            <p:cNvPr id="1850" name="Google Shape;1850;p56"/>
            <p:cNvCxnSpPr/>
            <p:nvPr/>
          </p:nvCxnSpPr>
          <p:spPr>
            <a:xfrm>
              <a:off x="7016031" y="1642898"/>
              <a:ext cx="97500" cy="0"/>
            </a:xfrm>
            <a:prstGeom prst="straightConnector1">
              <a:avLst/>
            </a:prstGeom>
            <a:noFill/>
            <a:ln cap="flat" cmpd="sng" w="9525">
              <a:solidFill>
                <a:srgbClr val="00AEEF"/>
              </a:solidFill>
              <a:prstDash val="solid"/>
              <a:round/>
              <a:headEnd len="sm" w="sm" type="none"/>
              <a:tailEnd len="sm" w="sm" type="none"/>
            </a:ln>
          </p:spPr>
        </p:cxnSp>
      </p:grpSp>
      <p:cxnSp>
        <p:nvCxnSpPr>
          <p:cNvPr id="1851" name="Google Shape;1851;p56"/>
          <p:cNvCxnSpPr/>
          <p:nvPr/>
        </p:nvCxnSpPr>
        <p:spPr>
          <a:xfrm rot="10800000">
            <a:off x="2852769" y="4298918"/>
            <a:ext cx="2017200" cy="1330500"/>
          </a:xfrm>
          <a:prstGeom prst="straightConnector1">
            <a:avLst/>
          </a:prstGeom>
          <a:noFill/>
          <a:ln cap="flat" cmpd="sng" w="9525">
            <a:solidFill>
              <a:srgbClr val="FF0000"/>
            </a:solidFill>
            <a:prstDash val="solid"/>
            <a:round/>
            <a:headEnd len="sm" w="sm" type="none"/>
            <a:tailEnd len="med" w="med" type="triangle"/>
          </a:ln>
        </p:spPr>
      </p:cxnSp>
      <p:cxnSp>
        <p:nvCxnSpPr>
          <p:cNvPr id="1852" name="Google Shape;1852;p56"/>
          <p:cNvCxnSpPr/>
          <p:nvPr/>
        </p:nvCxnSpPr>
        <p:spPr>
          <a:xfrm rot="10800000">
            <a:off x="2731758" y="2448420"/>
            <a:ext cx="426900" cy="2022600"/>
          </a:xfrm>
          <a:prstGeom prst="straightConnector1">
            <a:avLst/>
          </a:prstGeom>
          <a:noFill/>
          <a:ln cap="flat" cmpd="sng" w="9525">
            <a:solidFill>
              <a:srgbClr val="FF0000"/>
            </a:solidFill>
            <a:prstDash val="solid"/>
            <a:round/>
            <a:headEnd len="sm" w="sm" type="none"/>
            <a:tailEnd len="med" w="med" type="triangle"/>
          </a:ln>
        </p:spPr>
      </p:cxnSp>
      <p:sp>
        <p:nvSpPr>
          <p:cNvPr id="1853" name="Google Shape;1853;p56"/>
          <p:cNvSpPr txBox="1"/>
          <p:nvPr/>
        </p:nvSpPr>
        <p:spPr>
          <a:xfrm>
            <a:off x="4869971" y="5656308"/>
            <a:ext cx="1769400" cy="2217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600">
                <a:solidFill>
                  <a:srgbClr val="3D3D3D"/>
                </a:solidFill>
                <a:latin typeface="Quattrocento Sans"/>
                <a:ea typeface="Quattrocento Sans"/>
                <a:cs typeface="Quattrocento Sans"/>
                <a:sym typeface="Quattrocento Sans"/>
              </a:rPr>
              <a:t>VPN Client Package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1" name="Shape 1421"/>
        <p:cNvGrpSpPr/>
        <p:nvPr/>
      </p:nvGrpSpPr>
      <p:grpSpPr>
        <a:xfrm>
          <a:off x="0" y="0"/>
          <a:ext cx="0" cy="0"/>
          <a:chOff x="0" y="0"/>
          <a:chExt cx="0" cy="0"/>
        </a:xfrm>
      </p:grpSpPr>
      <p:sp>
        <p:nvSpPr>
          <p:cNvPr id="1422" name="Google Shape;1422;p39"/>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How to View This Presentation</a:t>
            </a:r>
            <a:endParaRPr/>
          </a:p>
        </p:txBody>
      </p:sp>
      <p:sp>
        <p:nvSpPr>
          <p:cNvPr id="1423" name="Google Shape;1423;p39"/>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1800"/>
              <a:buChar char="•"/>
            </a:pPr>
            <a:r>
              <a:rPr lang="en-US"/>
              <a:t>All slides have two styles of PDF documents:</a:t>
            </a:r>
            <a:endParaRPr/>
          </a:p>
          <a:p>
            <a:pPr indent="-228600" lvl="1" marL="685800" rtl="0" algn="l">
              <a:lnSpc>
                <a:spcPct val="90000"/>
              </a:lnSpc>
              <a:spcBef>
                <a:spcPts val="500"/>
              </a:spcBef>
              <a:spcAft>
                <a:spcPts val="0"/>
              </a:spcAft>
              <a:buClr>
                <a:srgbClr val="3F3F3F"/>
              </a:buClr>
              <a:buSzPts val="1440"/>
              <a:buChar char="o"/>
            </a:pPr>
            <a:r>
              <a:rPr lang="en-US"/>
              <a:t>Full View – full page view per slide</a:t>
            </a:r>
            <a:endParaRPr/>
          </a:p>
          <a:p>
            <a:pPr indent="-228600" lvl="1" marL="685800" rtl="0" algn="l">
              <a:lnSpc>
                <a:spcPct val="90000"/>
              </a:lnSpc>
              <a:spcBef>
                <a:spcPts val="500"/>
              </a:spcBef>
              <a:spcAft>
                <a:spcPts val="0"/>
              </a:spcAft>
              <a:buClr>
                <a:srgbClr val="3F3F3F"/>
              </a:buClr>
              <a:buSzPts val="1440"/>
              <a:buChar char="o"/>
            </a:pPr>
            <a:r>
              <a:rPr lang="en-US"/>
              <a:t>Notes View – 3 slides per page with ruled lines used to take notes</a:t>
            </a:r>
            <a:endParaRPr/>
          </a:p>
          <a:p>
            <a:pPr indent="-228600" lvl="0" marL="228600" rtl="0" algn="l">
              <a:lnSpc>
                <a:spcPct val="90000"/>
              </a:lnSpc>
              <a:spcBef>
                <a:spcPts val="1000"/>
              </a:spcBef>
              <a:spcAft>
                <a:spcPts val="0"/>
              </a:spcAft>
              <a:buClr>
                <a:srgbClr val="3F3F3F"/>
              </a:buClr>
              <a:buSzPts val="1800"/>
              <a:buChar char="•"/>
            </a:pPr>
            <a:r>
              <a:rPr lang="en-US"/>
              <a:t>Use Adobe Reader or other PDF viewing tools to review the PDF slides</a:t>
            </a:r>
            <a:endParaRPr/>
          </a:p>
          <a:p>
            <a:pPr indent="-228600" lvl="0" marL="228600" rtl="0" algn="l">
              <a:lnSpc>
                <a:spcPct val="90000"/>
              </a:lnSpc>
              <a:spcBef>
                <a:spcPts val="1000"/>
              </a:spcBef>
              <a:spcAft>
                <a:spcPts val="0"/>
              </a:spcAft>
              <a:buClr>
                <a:srgbClr val="3F3F3F"/>
              </a:buClr>
              <a:buSzPts val="1800"/>
              <a:buChar char="•"/>
            </a:pPr>
            <a:r>
              <a:rPr lang="en-US"/>
              <a:t>All PDF slides are located in your AzureIaaSWS.zip file</a:t>
            </a:r>
            <a:endParaRPr/>
          </a:p>
          <a:p>
            <a:pPr indent="-114300" lvl="0" marL="228600" rtl="0" algn="l">
              <a:lnSpc>
                <a:spcPct val="90000"/>
              </a:lnSpc>
              <a:spcBef>
                <a:spcPts val="1000"/>
              </a:spcBef>
              <a:spcAft>
                <a:spcPts val="0"/>
              </a:spcAft>
              <a:buClr>
                <a:srgbClr val="3F3F3F"/>
              </a:buClr>
              <a:buSzPts val="1800"/>
              <a:buNone/>
            </a:pPr>
            <a:r>
              <a:t/>
            </a:r>
            <a:endParaRPr/>
          </a:p>
          <a:p>
            <a:pPr indent="-114300" lvl="0" marL="228600" rtl="0" algn="l">
              <a:lnSpc>
                <a:spcPct val="90000"/>
              </a:lnSpc>
              <a:spcBef>
                <a:spcPts val="1000"/>
              </a:spcBef>
              <a:spcAft>
                <a:spcPts val="0"/>
              </a:spcAft>
              <a:buClr>
                <a:srgbClr val="3F3F3F"/>
              </a:buClr>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57"/>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Site-to-Site Connectivity</a:t>
            </a:r>
            <a:endParaRPr/>
          </a:p>
        </p:txBody>
      </p:sp>
      <p:sp>
        <p:nvSpPr>
          <p:cNvPr id="1859" name="Google Shape;1859;p57"/>
          <p:cNvSpPr/>
          <p:nvPr/>
        </p:nvSpPr>
        <p:spPr>
          <a:xfrm>
            <a:off x="274636" y="3255231"/>
            <a:ext cx="5202900" cy="2456100"/>
          </a:xfrm>
          <a:prstGeom prst="rect">
            <a:avLst/>
          </a:prstGeom>
          <a:gradFill>
            <a:gsLst>
              <a:gs pos="0">
                <a:srgbClr val="AFAFAF"/>
              </a:gs>
              <a:gs pos="50000">
                <a:schemeClr val="accent3"/>
              </a:gs>
              <a:gs pos="100000">
                <a:srgbClr val="919191"/>
              </a:gs>
            </a:gsLst>
            <a:lin ang="5400012" scaled="0"/>
          </a:gradFill>
          <a:ln cap="flat" cmpd="sng" w="9525">
            <a:solidFill>
              <a:schemeClr val="accent3"/>
            </a:solidFill>
            <a:prstDash val="solid"/>
            <a:miter lim="800000"/>
            <a:headEnd len="sm" w="sm" type="none"/>
            <a:tailEnd len="sm" w="sm" type="none"/>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Calibri"/>
                <a:ea typeface="Calibri"/>
                <a:cs typeface="Calibri"/>
                <a:sym typeface="Calibri"/>
              </a:rPr>
              <a:t>On-premises</a:t>
            </a:r>
            <a:endParaRPr/>
          </a:p>
        </p:txBody>
      </p:sp>
      <p:sp>
        <p:nvSpPr>
          <p:cNvPr id="1860" name="Google Shape;1860;p57"/>
          <p:cNvSpPr/>
          <p:nvPr/>
        </p:nvSpPr>
        <p:spPr>
          <a:xfrm>
            <a:off x="697108" y="3917388"/>
            <a:ext cx="4358100" cy="1299900"/>
          </a:xfrm>
          <a:prstGeom prst="roundRect">
            <a:avLst>
              <a:gd fmla="val 6387" name="adj"/>
            </a:avLst>
          </a:prstGeom>
          <a:solidFill>
            <a:srgbClr val="B0B186"/>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000">
              <a:solidFill>
                <a:srgbClr val="000000"/>
              </a:solidFill>
              <a:latin typeface="Calibri"/>
              <a:ea typeface="Calibri"/>
              <a:cs typeface="Calibri"/>
              <a:sym typeface="Calibri"/>
            </a:endParaRPr>
          </a:p>
        </p:txBody>
      </p:sp>
      <p:sp>
        <p:nvSpPr>
          <p:cNvPr id="1861" name="Google Shape;1861;p57"/>
          <p:cNvSpPr txBox="1"/>
          <p:nvPr/>
        </p:nvSpPr>
        <p:spPr>
          <a:xfrm>
            <a:off x="697108" y="5138768"/>
            <a:ext cx="1965000" cy="572400"/>
          </a:xfrm>
          <a:prstGeom prst="rect">
            <a:avLst/>
          </a:prstGeom>
          <a:noFill/>
          <a:ln>
            <a:noFill/>
          </a:ln>
        </p:spPr>
        <p:txBody>
          <a:bodyPr anchorCtr="0" anchor="t" bIns="146300" lIns="0" spcFirstLastPara="1" rIns="182875" wrap="square" tIns="146300">
            <a:spAutoFit/>
          </a:bodyPr>
          <a:lstStyle/>
          <a:p>
            <a:pPr indent="0" lvl="0" marL="0" marR="0" rtl="0" algn="l">
              <a:lnSpc>
                <a:spcPct val="90000"/>
              </a:lnSpc>
              <a:spcBef>
                <a:spcPts val="0"/>
              </a:spcBef>
              <a:spcAft>
                <a:spcPts val="0"/>
              </a:spcAft>
              <a:buNone/>
            </a:pPr>
            <a:r>
              <a:rPr lang="en-US" sz="2000">
                <a:solidFill>
                  <a:srgbClr val="FFFFFF"/>
                </a:solidFill>
                <a:latin typeface="Calibri"/>
                <a:ea typeface="Calibri"/>
                <a:cs typeface="Calibri"/>
                <a:sym typeface="Calibri"/>
              </a:rPr>
              <a:t>Your datacenter</a:t>
            </a:r>
            <a:endParaRPr/>
          </a:p>
        </p:txBody>
      </p:sp>
      <p:grpSp>
        <p:nvGrpSpPr>
          <p:cNvPr id="1862" name="Google Shape;1862;p57"/>
          <p:cNvGrpSpPr/>
          <p:nvPr/>
        </p:nvGrpSpPr>
        <p:grpSpPr>
          <a:xfrm>
            <a:off x="794875" y="4010508"/>
            <a:ext cx="2473369" cy="1113573"/>
            <a:chOff x="794905" y="2135332"/>
            <a:chExt cx="3405906" cy="1533425"/>
          </a:xfrm>
        </p:grpSpPr>
        <p:pic>
          <p:nvPicPr>
            <p:cNvPr id="1863" name="Google Shape;1863;p57"/>
            <p:cNvPicPr preferRelativeResize="0"/>
            <p:nvPr/>
          </p:nvPicPr>
          <p:blipFill rotWithShape="1">
            <a:blip r:embed="rId3">
              <a:alphaModFix/>
            </a:blip>
            <a:srcRect b="0" l="0" r="0" t="0"/>
            <a:stretch/>
          </p:blipFill>
          <p:spPr>
            <a:xfrm>
              <a:off x="794905" y="3198357"/>
              <a:ext cx="1089000" cy="470400"/>
            </a:xfrm>
            <a:prstGeom prst="roundRect">
              <a:avLst>
                <a:gd fmla="val 11234" name="adj"/>
              </a:avLst>
            </a:prstGeom>
            <a:solidFill>
              <a:schemeClr val="dk2"/>
            </a:solidFill>
            <a:ln>
              <a:noFill/>
            </a:ln>
          </p:spPr>
        </p:pic>
        <p:pic>
          <p:nvPicPr>
            <p:cNvPr id="1864" name="Google Shape;1864;p57"/>
            <p:cNvPicPr preferRelativeResize="0"/>
            <p:nvPr/>
          </p:nvPicPr>
          <p:blipFill rotWithShape="1">
            <a:blip r:embed="rId3">
              <a:alphaModFix/>
            </a:blip>
            <a:srcRect b="0" l="0" r="0" t="0"/>
            <a:stretch/>
          </p:blipFill>
          <p:spPr>
            <a:xfrm>
              <a:off x="794905" y="2666845"/>
              <a:ext cx="1089000" cy="470400"/>
            </a:xfrm>
            <a:prstGeom prst="roundRect">
              <a:avLst>
                <a:gd fmla="val 11234" name="adj"/>
              </a:avLst>
            </a:prstGeom>
            <a:solidFill>
              <a:schemeClr val="dk2"/>
            </a:solidFill>
            <a:ln>
              <a:noFill/>
            </a:ln>
          </p:spPr>
        </p:pic>
        <p:pic>
          <p:nvPicPr>
            <p:cNvPr id="1865" name="Google Shape;1865;p57"/>
            <p:cNvPicPr preferRelativeResize="0"/>
            <p:nvPr/>
          </p:nvPicPr>
          <p:blipFill rotWithShape="1">
            <a:blip r:embed="rId3">
              <a:alphaModFix/>
            </a:blip>
            <a:srcRect b="0" l="0" r="0" t="0"/>
            <a:stretch/>
          </p:blipFill>
          <p:spPr>
            <a:xfrm>
              <a:off x="794905" y="2135332"/>
              <a:ext cx="1089000" cy="470400"/>
            </a:xfrm>
            <a:prstGeom prst="roundRect">
              <a:avLst>
                <a:gd fmla="val 11234" name="adj"/>
              </a:avLst>
            </a:prstGeom>
            <a:solidFill>
              <a:schemeClr val="dk2"/>
            </a:solidFill>
            <a:ln>
              <a:noFill/>
            </a:ln>
          </p:spPr>
        </p:pic>
        <p:pic>
          <p:nvPicPr>
            <p:cNvPr id="1866" name="Google Shape;1866;p57"/>
            <p:cNvPicPr preferRelativeResize="0"/>
            <p:nvPr/>
          </p:nvPicPr>
          <p:blipFill rotWithShape="1">
            <a:blip r:embed="rId3">
              <a:alphaModFix/>
            </a:blip>
            <a:srcRect b="0" l="0" r="0" t="0"/>
            <a:stretch/>
          </p:blipFill>
          <p:spPr>
            <a:xfrm>
              <a:off x="1953358" y="3198357"/>
              <a:ext cx="1089000" cy="470400"/>
            </a:xfrm>
            <a:prstGeom prst="roundRect">
              <a:avLst>
                <a:gd fmla="val 11234" name="adj"/>
              </a:avLst>
            </a:prstGeom>
            <a:solidFill>
              <a:schemeClr val="dk2"/>
            </a:solidFill>
            <a:ln>
              <a:noFill/>
            </a:ln>
          </p:spPr>
        </p:pic>
        <p:pic>
          <p:nvPicPr>
            <p:cNvPr id="1867" name="Google Shape;1867;p57"/>
            <p:cNvPicPr preferRelativeResize="0"/>
            <p:nvPr/>
          </p:nvPicPr>
          <p:blipFill rotWithShape="1">
            <a:blip r:embed="rId3">
              <a:alphaModFix/>
            </a:blip>
            <a:srcRect b="0" l="0" r="0" t="0"/>
            <a:stretch/>
          </p:blipFill>
          <p:spPr>
            <a:xfrm>
              <a:off x="1953358" y="2666845"/>
              <a:ext cx="1089000" cy="470400"/>
            </a:xfrm>
            <a:prstGeom prst="roundRect">
              <a:avLst>
                <a:gd fmla="val 11234" name="adj"/>
              </a:avLst>
            </a:prstGeom>
            <a:solidFill>
              <a:schemeClr val="dk2"/>
            </a:solidFill>
            <a:ln>
              <a:noFill/>
            </a:ln>
          </p:spPr>
        </p:pic>
        <p:pic>
          <p:nvPicPr>
            <p:cNvPr id="1868" name="Google Shape;1868;p57"/>
            <p:cNvPicPr preferRelativeResize="0"/>
            <p:nvPr/>
          </p:nvPicPr>
          <p:blipFill rotWithShape="1">
            <a:blip r:embed="rId3">
              <a:alphaModFix/>
            </a:blip>
            <a:srcRect b="0" l="0" r="0" t="0"/>
            <a:stretch/>
          </p:blipFill>
          <p:spPr>
            <a:xfrm>
              <a:off x="1953358" y="2135332"/>
              <a:ext cx="1089000" cy="470400"/>
            </a:xfrm>
            <a:prstGeom prst="roundRect">
              <a:avLst>
                <a:gd fmla="val 11234" name="adj"/>
              </a:avLst>
            </a:prstGeom>
            <a:solidFill>
              <a:schemeClr val="dk2"/>
            </a:solidFill>
            <a:ln>
              <a:noFill/>
            </a:ln>
          </p:spPr>
        </p:pic>
        <p:pic>
          <p:nvPicPr>
            <p:cNvPr id="1869" name="Google Shape;1869;p57"/>
            <p:cNvPicPr preferRelativeResize="0"/>
            <p:nvPr/>
          </p:nvPicPr>
          <p:blipFill rotWithShape="1">
            <a:blip r:embed="rId3">
              <a:alphaModFix/>
            </a:blip>
            <a:srcRect b="0" l="0" r="0" t="0"/>
            <a:stretch/>
          </p:blipFill>
          <p:spPr>
            <a:xfrm>
              <a:off x="3111811" y="3198357"/>
              <a:ext cx="1089000" cy="470400"/>
            </a:xfrm>
            <a:prstGeom prst="roundRect">
              <a:avLst>
                <a:gd fmla="val 11234" name="adj"/>
              </a:avLst>
            </a:prstGeom>
            <a:solidFill>
              <a:schemeClr val="dk2"/>
            </a:solidFill>
            <a:ln>
              <a:noFill/>
            </a:ln>
          </p:spPr>
        </p:pic>
        <p:pic>
          <p:nvPicPr>
            <p:cNvPr id="1870" name="Google Shape;1870;p57"/>
            <p:cNvPicPr preferRelativeResize="0"/>
            <p:nvPr/>
          </p:nvPicPr>
          <p:blipFill rotWithShape="1">
            <a:blip r:embed="rId3">
              <a:alphaModFix/>
            </a:blip>
            <a:srcRect b="0" l="0" r="0" t="0"/>
            <a:stretch/>
          </p:blipFill>
          <p:spPr>
            <a:xfrm>
              <a:off x="3111811" y="2666845"/>
              <a:ext cx="1089000" cy="470400"/>
            </a:xfrm>
            <a:prstGeom prst="roundRect">
              <a:avLst>
                <a:gd fmla="val 11234" name="adj"/>
              </a:avLst>
            </a:prstGeom>
            <a:solidFill>
              <a:schemeClr val="dk2"/>
            </a:solidFill>
            <a:ln>
              <a:noFill/>
            </a:ln>
          </p:spPr>
        </p:pic>
        <p:pic>
          <p:nvPicPr>
            <p:cNvPr id="1871" name="Google Shape;1871;p57"/>
            <p:cNvPicPr preferRelativeResize="0"/>
            <p:nvPr/>
          </p:nvPicPr>
          <p:blipFill rotWithShape="1">
            <a:blip r:embed="rId3">
              <a:alphaModFix/>
            </a:blip>
            <a:srcRect b="0" l="0" r="0" t="0"/>
            <a:stretch/>
          </p:blipFill>
          <p:spPr>
            <a:xfrm>
              <a:off x="3111811" y="2135332"/>
              <a:ext cx="1089000" cy="470400"/>
            </a:xfrm>
            <a:prstGeom prst="roundRect">
              <a:avLst>
                <a:gd fmla="val 11234" name="adj"/>
              </a:avLst>
            </a:prstGeom>
            <a:solidFill>
              <a:schemeClr val="dk2"/>
            </a:solidFill>
            <a:ln>
              <a:noFill/>
            </a:ln>
          </p:spPr>
        </p:pic>
      </p:grpSp>
      <p:sp>
        <p:nvSpPr>
          <p:cNvPr id="1872" name="Google Shape;1872;p57"/>
          <p:cNvSpPr/>
          <p:nvPr/>
        </p:nvSpPr>
        <p:spPr>
          <a:xfrm>
            <a:off x="3439205" y="3923584"/>
            <a:ext cx="1279500" cy="1304700"/>
          </a:xfrm>
          <a:prstGeom prst="ellipse">
            <a:avLst/>
          </a:prstGeom>
          <a:solidFill>
            <a:srgbClr val="FFFFFF"/>
          </a:solidFill>
          <a:ln cap="flat" cmpd="sng" w="76200">
            <a:solidFill>
              <a:srgbClr val="E8E8E8"/>
            </a:solidFill>
            <a:prstDash val="solid"/>
            <a:miter lim="800000"/>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000">
              <a:solidFill>
                <a:srgbClr val="000000"/>
              </a:solidFill>
              <a:latin typeface="Calibri"/>
              <a:ea typeface="Calibri"/>
              <a:cs typeface="Calibri"/>
              <a:sym typeface="Calibri"/>
            </a:endParaRPr>
          </a:p>
        </p:txBody>
      </p:sp>
      <p:sp>
        <p:nvSpPr>
          <p:cNvPr id="1873" name="Google Shape;1873;p57"/>
          <p:cNvSpPr/>
          <p:nvPr/>
        </p:nvSpPr>
        <p:spPr>
          <a:xfrm>
            <a:off x="3638517" y="4052955"/>
            <a:ext cx="886378" cy="674645"/>
          </a:xfrm>
          <a:custGeom>
            <a:rect b="b" l="l" r="r" t="t"/>
            <a:pathLst>
              <a:path extrusionOk="0" h="135" w="181">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874" name="Google Shape;1874;p57"/>
          <p:cNvSpPr txBox="1"/>
          <p:nvPr/>
        </p:nvSpPr>
        <p:spPr>
          <a:xfrm>
            <a:off x="3339748" y="4580034"/>
            <a:ext cx="1493100" cy="600300"/>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1100">
                <a:solidFill>
                  <a:srgbClr val="002050"/>
                </a:solidFill>
                <a:latin typeface="Calibri"/>
                <a:ea typeface="Calibri"/>
                <a:cs typeface="Calibri"/>
                <a:sym typeface="Calibri"/>
              </a:rPr>
              <a:t>Hardware VPN or </a:t>
            </a:r>
            <a:br>
              <a:rPr lang="en-US" sz="1100">
                <a:solidFill>
                  <a:srgbClr val="002050"/>
                </a:solidFill>
                <a:latin typeface="Calibri"/>
                <a:ea typeface="Calibri"/>
                <a:cs typeface="Calibri"/>
                <a:sym typeface="Calibri"/>
              </a:rPr>
            </a:br>
            <a:r>
              <a:rPr lang="en-US" sz="1100">
                <a:solidFill>
                  <a:srgbClr val="002050"/>
                </a:solidFill>
                <a:latin typeface="Calibri"/>
                <a:ea typeface="Calibri"/>
                <a:cs typeface="Calibri"/>
                <a:sym typeface="Calibri"/>
              </a:rPr>
              <a:t>Windows RRAS</a:t>
            </a:r>
            <a:endParaRPr/>
          </a:p>
        </p:txBody>
      </p:sp>
      <p:sp>
        <p:nvSpPr>
          <p:cNvPr id="1875" name="Google Shape;1875;p57"/>
          <p:cNvSpPr/>
          <p:nvPr/>
        </p:nvSpPr>
        <p:spPr>
          <a:xfrm>
            <a:off x="6422430" y="794205"/>
            <a:ext cx="5739408" cy="3243378"/>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gradFill>
            <a:gsLst>
              <a:gs pos="0">
                <a:srgbClr val="70A5DA"/>
              </a:gs>
              <a:gs pos="50000">
                <a:srgbClr val="539BDB"/>
              </a:gs>
              <a:gs pos="100000">
                <a:srgbClr val="4288C8"/>
              </a:gs>
            </a:gsLst>
            <a:lin ang="5400012" scaled="0"/>
          </a:gradFill>
          <a:ln cap="flat" cmpd="sng" w="9525">
            <a:solidFill>
              <a:schemeClr val="accent1"/>
            </a:solidFill>
            <a:prstDash val="solid"/>
            <a:miter lim="800000"/>
            <a:headEnd len="sm" w="sm" type="none"/>
            <a:tailEnd len="sm" w="sm" type="none"/>
          </a:ln>
        </p:spPr>
        <p:txBody>
          <a:bodyPr anchorCtr="0" anchor="t" bIns="45675" lIns="91350" spcFirstLastPara="1" rIns="456825" wrap="square" tIns="182725">
            <a:noAutofit/>
          </a:bodyPr>
          <a:lstStyle/>
          <a:p>
            <a:pPr indent="0" lvl="0" marL="0" marR="0" rtl="0" algn="ctr">
              <a:lnSpc>
                <a:spcPct val="90000"/>
              </a:lnSpc>
              <a:spcBef>
                <a:spcPts val="0"/>
              </a:spcBef>
              <a:spcAft>
                <a:spcPts val="0"/>
              </a:spcAft>
              <a:buNone/>
            </a:pPr>
            <a:br>
              <a:rPr lang="en-US" sz="2400">
                <a:solidFill>
                  <a:srgbClr val="FFFFFF"/>
                </a:solidFill>
                <a:latin typeface="Calibri"/>
                <a:ea typeface="Calibri"/>
                <a:cs typeface="Calibri"/>
                <a:sym typeface="Calibri"/>
              </a:rPr>
            </a:br>
            <a:r>
              <a:rPr lang="en-US" sz="2400">
                <a:solidFill>
                  <a:srgbClr val="FFFFFF"/>
                </a:solidFill>
                <a:latin typeface="Calibri"/>
                <a:ea typeface="Calibri"/>
                <a:cs typeface="Calibri"/>
                <a:sym typeface="Calibri"/>
              </a:rPr>
              <a:t>Windows Azure</a:t>
            </a:r>
            <a:endParaRPr/>
          </a:p>
        </p:txBody>
      </p:sp>
      <p:sp>
        <p:nvSpPr>
          <p:cNvPr id="1876" name="Google Shape;1876;p57"/>
          <p:cNvSpPr/>
          <p:nvPr/>
        </p:nvSpPr>
        <p:spPr>
          <a:xfrm>
            <a:off x="7796216" y="1933289"/>
            <a:ext cx="4125635" cy="1913302"/>
          </a:xfrm>
          <a:custGeom>
            <a:rect b="b" l="l" r="r" t="t"/>
            <a:pathLst>
              <a:path extrusionOk="0" h="1618014" w="3173565">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solidFill>
            <a:srgbClr val="FFFFFF"/>
          </a:solidFill>
          <a:ln>
            <a:noFill/>
          </a:ln>
        </p:spPr>
        <p:txBody>
          <a:bodyPr anchorCtr="0" anchor="b" bIns="45700" lIns="1096850" spcFirstLastPara="1" rIns="0" wrap="square" tIns="146225">
            <a:noAutofit/>
          </a:bodyPr>
          <a:lstStyle/>
          <a:p>
            <a:pPr indent="0" lvl="0" marL="0" marR="0" rtl="0" algn="l">
              <a:spcBef>
                <a:spcPts val="0"/>
              </a:spcBef>
              <a:spcAft>
                <a:spcPts val="0"/>
              </a:spcAft>
              <a:buNone/>
            </a:pPr>
            <a:r>
              <a:rPr lang="en-US" sz="1800">
                <a:solidFill>
                  <a:srgbClr val="002F7B"/>
                </a:solidFill>
                <a:latin typeface="Calibri"/>
                <a:ea typeface="Calibri"/>
                <a:cs typeface="Calibri"/>
                <a:sym typeface="Calibri"/>
              </a:rPr>
              <a:t>Virtual Network</a:t>
            </a:r>
            <a:endParaRPr/>
          </a:p>
        </p:txBody>
      </p:sp>
      <p:sp>
        <p:nvSpPr>
          <p:cNvPr id="1877" name="Google Shape;1877;p57"/>
          <p:cNvSpPr txBox="1"/>
          <p:nvPr/>
        </p:nvSpPr>
        <p:spPr>
          <a:xfrm>
            <a:off x="6368803" y="3343149"/>
            <a:ext cx="1474200" cy="600300"/>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1100">
                <a:solidFill>
                  <a:srgbClr val="FFFFFF"/>
                </a:solidFill>
                <a:latin typeface="Calibri"/>
                <a:ea typeface="Calibri"/>
                <a:cs typeface="Calibri"/>
                <a:sym typeface="Calibri"/>
              </a:rPr>
              <a:t>VPN </a:t>
            </a:r>
            <a:br>
              <a:rPr lang="en-US" sz="1100">
                <a:solidFill>
                  <a:srgbClr val="FFFFFF"/>
                </a:solidFill>
                <a:latin typeface="Calibri"/>
                <a:ea typeface="Calibri"/>
                <a:cs typeface="Calibri"/>
                <a:sym typeface="Calibri"/>
              </a:rPr>
            </a:br>
            <a:r>
              <a:rPr lang="en-US" sz="1100">
                <a:solidFill>
                  <a:srgbClr val="FFFFFF"/>
                </a:solidFill>
                <a:latin typeface="Calibri"/>
                <a:ea typeface="Calibri"/>
                <a:cs typeface="Calibri"/>
                <a:sym typeface="Calibri"/>
              </a:rPr>
              <a:t>Gateway</a:t>
            </a:r>
            <a:endParaRPr/>
          </a:p>
        </p:txBody>
      </p:sp>
      <p:sp>
        <p:nvSpPr>
          <p:cNvPr id="1878" name="Google Shape;1878;p57"/>
          <p:cNvSpPr/>
          <p:nvPr/>
        </p:nvSpPr>
        <p:spPr>
          <a:xfrm>
            <a:off x="7929159" y="2241545"/>
            <a:ext cx="920100" cy="1221600"/>
          </a:xfrm>
          <a:prstGeom prst="roundRect">
            <a:avLst>
              <a:gd fmla="val 10259" name="adj"/>
            </a:avLst>
          </a:prstGeom>
          <a:solidFill>
            <a:schemeClr val="dk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000">
              <a:solidFill>
                <a:srgbClr val="000000"/>
              </a:solidFill>
              <a:latin typeface="Calibri"/>
              <a:ea typeface="Calibri"/>
              <a:cs typeface="Calibri"/>
              <a:sym typeface="Calibri"/>
            </a:endParaRPr>
          </a:p>
        </p:txBody>
      </p:sp>
      <p:pic>
        <p:nvPicPr>
          <p:cNvPr id="1879" name="Google Shape;1879;p57"/>
          <p:cNvPicPr preferRelativeResize="0"/>
          <p:nvPr/>
        </p:nvPicPr>
        <p:blipFill rotWithShape="1">
          <a:blip r:embed="rId3">
            <a:alphaModFix/>
          </a:blip>
          <a:srcRect b="0" l="0" r="0" t="0"/>
          <a:stretch/>
        </p:blipFill>
        <p:spPr>
          <a:xfrm>
            <a:off x="7993425" y="3061932"/>
            <a:ext cx="791100" cy="341700"/>
          </a:xfrm>
          <a:prstGeom prst="roundRect">
            <a:avLst>
              <a:gd fmla="val 11234" name="adj"/>
            </a:avLst>
          </a:prstGeom>
          <a:solidFill>
            <a:schemeClr val="dk2"/>
          </a:solidFill>
          <a:ln>
            <a:noFill/>
          </a:ln>
        </p:spPr>
      </p:pic>
      <p:pic>
        <p:nvPicPr>
          <p:cNvPr id="1880" name="Google Shape;1880;p57"/>
          <p:cNvPicPr preferRelativeResize="0"/>
          <p:nvPr/>
        </p:nvPicPr>
        <p:blipFill rotWithShape="1">
          <a:blip r:embed="rId3">
            <a:alphaModFix/>
          </a:blip>
          <a:srcRect b="0" l="0" r="0" t="0"/>
          <a:stretch/>
        </p:blipFill>
        <p:spPr>
          <a:xfrm>
            <a:off x="7993425" y="2675928"/>
            <a:ext cx="791100" cy="341700"/>
          </a:xfrm>
          <a:prstGeom prst="roundRect">
            <a:avLst>
              <a:gd fmla="val 11234" name="adj"/>
            </a:avLst>
          </a:prstGeom>
          <a:solidFill>
            <a:schemeClr val="dk2"/>
          </a:solidFill>
          <a:ln>
            <a:noFill/>
          </a:ln>
        </p:spPr>
      </p:pic>
      <p:pic>
        <p:nvPicPr>
          <p:cNvPr id="1881" name="Google Shape;1881;p57"/>
          <p:cNvPicPr preferRelativeResize="0"/>
          <p:nvPr/>
        </p:nvPicPr>
        <p:blipFill rotWithShape="1">
          <a:blip r:embed="rId3">
            <a:alphaModFix/>
          </a:blip>
          <a:srcRect b="0" l="0" r="0" t="0"/>
          <a:stretch/>
        </p:blipFill>
        <p:spPr>
          <a:xfrm>
            <a:off x="7993425" y="2289923"/>
            <a:ext cx="791100" cy="341700"/>
          </a:xfrm>
          <a:prstGeom prst="roundRect">
            <a:avLst>
              <a:gd fmla="val 11234" name="adj"/>
            </a:avLst>
          </a:prstGeom>
          <a:solidFill>
            <a:schemeClr val="dk2"/>
          </a:solidFill>
          <a:ln>
            <a:noFill/>
          </a:ln>
        </p:spPr>
      </p:pic>
      <p:sp>
        <p:nvSpPr>
          <p:cNvPr id="1882" name="Google Shape;1882;p57"/>
          <p:cNvSpPr txBox="1"/>
          <p:nvPr/>
        </p:nvSpPr>
        <p:spPr>
          <a:xfrm>
            <a:off x="7929159" y="1892034"/>
            <a:ext cx="919500" cy="447900"/>
          </a:xfrm>
          <a:prstGeom prst="rect">
            <a:avLst/>
          </a:prstGeom>
          <a:noFill/>
          <a:ln>
            <a:noFill/>
          </a:ln>
        </p:spPr>
        <p:txBody>
          <a:bodyPr anchorCtr="0" anchor="t" bIns="146300" lIns="91425" spcFirstLastPara="1" rIns="91425" wrap="square" tIns="146300">
            <a:spAutoFit/>
          </a:bodyPr>
          <a:lstStyle/>
          <a:p>
            <a:pPr indent="0" lvl="0" marL="0" marR="0" rtl="0" algn="ctr">
              <a:lnSpc>
                <a:spcPct val="90000"/>
              </a:lnSpc>
              <a:spcBef>
                <a:spcPts val="0"/>
              </a:spcBef>
              <a:spcAft>
                <a:spcPts val="0"/>
              </a:spcAft>
              <a:buNone/>
            </a:pPr>
            <a:r>
              <a:rPr lang="en-US" sz="1100">
                <a:solidFill>
                  <a:srgbClr val="002F7B"/>
                </a:solidFill>
                <a:latin typeface="Calibri"/>
                <a:ea typeface="Calibri"/>
                <a:cs typeface="Calibri"/>
                <a:sym typeface="Calibri"/>
              </a:rPr>
              <a:t>&lt;subnet 1&gt;</a:t>
            </a:r>
            <a:endParaRPr/>
          </a:p>
        </p:txBody>
      </p:sp>
      <p:sp>
        <p:nvSpPr>
          <p:cNvPr id="1883" name="Google Shape;1883;p57"/>
          <p:cNvSpPr txBox="1"/>
          <p:nvPr/>
        </p:nvSpPr>
        <p:spPr>
          <a:xfrm>
            <a:off x="8912900" y="1892034"/>
            <a:ext cx="916500" cy="447900"/>
          </a:xfrm>
          <a:prstGeom prst="rect">
            <a:avLst/>
          </a:prstGeom>
          <a:noFill/>
          <a:ln>
            <a:noFill/>
          </a:ln>
        </p:spPr>
        <p:txBody>
          <a:bodyPr anchorCtr="0" anchor="t" bIns="146300" lIns="91425" spcFirstLastPara="1" rIns="91425" wrap="square" tIns="146300">
            <a:spAutoFit/>
          </a:bodyPr>
          <a:lstStyle/>
          <a:p>
            <a:pPr indent="0" lvl="0" marL="0" marR="0" rtl="0" algn="ctr">
              <a:lnSpc>
                <a:spcPct val="90000"/>
              </a:lnSpc>
              <a:spcBef>
                <a:spcPts val="0"/>
              </a:spcBef>
              <a:spcAft>
                <a:spcPts val="0"/>
              </a:spcAft>
              <a:buNone/>
            </a:pPr>
            <a:r>
              <a:rPr lang="en-US" sz="1100">
                <a:solidFill>
                  <a:srgbClr val="002F7B"/>
                </a:solidFill>
                <a:latin typeface="Calibri"/>
                <a:ea typeface="Calibri"/>
                <a:cs typeface="Calibri"/>
                <a:sym typeface="Calibri"/>
              </a:rPr>
              <a:t>&lt;subnet 2&gt;</a:t>
            </a:r>
            <a:endParaRPr/>
          </a:p>
        </p:txBody>
      </p:sp>
      <p:sp>
        <p:nvSpPr>
          <p:cNvPr id="1884" name="Google Shape;1884;p57"/>
          <p:cNvSpPr txBox="1"/>
          <p:nvPr/>
        </p:nvSpPr>
        <p:spPr>
          <a:xfrm>
            <a:off x="9893116" y="1892034"/>
            <a:ext cx="924300" cy="447900"/>
          </a:xfrm>
          <a:prstGeom prst="rect">
            <a:avLst/>
          </a:prstGeom>
          <a:noFill/>
          <a:ln>
            <a:noFill/>
          </a:ln>
        </p:spPr>
        <p:txBody>
          <a:bodyPr anchorCtr="0" anchor="t" bIns="146300" lIns="91425" spcFirstLastPara="1" rIns="91425" wrap="square" tIns="146300">
            <a:spAutoFit/>
          </a:bodyPr>
          <a:lstStyle/>
          <a:p>
            <a:pPr indent="0" lvl="0" marL="0" marR="0" rtl="0" algn="ctr">
              <a:lnSpc>
                <a:spcPct val="90000"/>
              </a:lnSpc>
              <a:spcBef>
                <a:spcPts val="0"/>
              </a:spcBef>
              <a:spcAft>
                <a:spcPts val="0"/>
              </a:spcAft>
              <a:buNone/>
            </a:pPr>
            <a:r>
              <a:rPr lang="en-US" sz="1100">
                <a:solidFill>
                  <a:srgbClr val="002F7B"/>
                </a:solidFill>
                <a:latin typeface="Calibri"/>
                <a:ea typeface="Calibri"/>
                <a:cs typeface="Calibri"/>
                <a:sym typeface="Calibri"/>
              </a:rPr>
              <a:t>&lt;subnet 3&gt;</a:t>
            </a:r>
            <a:endParaRPr/>
          </a:p>
        </p:txBody>
      </p:sp>
      <p:pic>
        <p:nvPicPr>
          <p:cNvPr id="1885" name="Google Shape;1885;p57"/>
          <p:cNvPicPr preferRelativeResize="0"/>
          <p:nvPr/>
        </p:nvPicPr>
        <p:blipFill rotWithShape="1">
          <a:blip r:embed="rId4">
            <a:alphaModFix/>
          </a:blip>
          <a:srcRect b="0" l="0" r="0" t="0"/>
          <a:stretch/>
        </p:blipFill>
        <p:spPr>
          <a:xfrm>
            <a:off x="10946228" y="2675927"/>
            <a:ext cx="791100" cy="341700"/>
          </a:xfrm>
          <a:prstGeom prst="roundRect">
            <a:avLst>
              <a:gd fmla="val 9180" name="adj"/>
            </a:avLst>
          </a:prstGeom>
          <a:noFill/>
          <a:ln cap="flat" cmpd="sng" w="31750">
            <a:solidFill>
              <a:schemeClr val="dk2"/>
            </a:solidFill>
            <a:prstDash val="solid"/>
            <a:round/>
            <a:headEnd len="sm" w="sm" type="none"/>
            <a:tailEnd len="sm" w="sm" type="none"/>
          </a:ln>
        </p:spPr>
      </p:pic>
      <p:grpSp>
        <p:nvGrpSpPr>
          <p:cNvPr id="1886" name="Google Shape;1886;p57"/>
          <p:cNvGrpSpPr/>
          <p:nvPr/>
        </p:nvGrpSpPr>
        <p:grpSpPr>
          <a:xfrm>
            <a:off x="8913268" y="2241545"/>
            <a:ext cx="920100" cy="1221600"/>
            <a:chOff x="8913268" y="1889001"/>
            <a:chExt cx="920100" cy="1221600"/>
          </a:xfrm>
        </p:grpSpPr>
        <p:sp>
          <p:nvSpPr>
            <p:cNvPr id="1887" name="Google Shape;1887;p57"/>
            <p:cNvSpPr/>
            <p:nvPr/>
          </p:nvSpPr>
          <p:spPr>
            <a:xfrm>
              <a:off x="8913268" y="1889001"/>
              <a:ext cx="920100" cy="1221600"/>
            </a:xfrm>
            <a:prstGeom prst="roundRect">
              <a:avLst>
                <a:gd fmla="val 10259" name="adj"/>
              </a:avLst>
            </a:prstGeom>
            <a:solidFill>
              <a:schemeClr val="dk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000">
                <a:solidFill>
                  <a:srgbClr val="000000"/>
                </a:solidFill>
                <a:latin typeface="Calibri"/>
                <a:ea typeface="Calibri"/>
                <a:cs typeface="Calibri"/>
                <a:sym typeface="Calibri"/>
              </a:endParaRPr>
            </a:p>
          </p:txBody>
        </p:sp>
        <p:pic>
          <p:nvPicPr>
            <p:cNvPr id="1888" name="Google Shape;1888;p57"/>
            <p:cNvPicPr preferRelativeResize="0"/>
            <p:nvPr/>
          </p:nvPicPr>
          <p:blipFill rotWithShape="1">
            <a:blip r:embed="rId3">
              <a:alphaModFix/>
            </a:blip>
            <a:srcRect b="0" l="0" r="0" t="0"/>
            <a:stretch/>
          </p:blipFill>
          <p:spPr>
            <a:xfrm>
              <a:off x="8977772" y="2709388"/>
              <a:ext cx="791100" cy="341700"/>
            </a:xfrm>
            <a:prstGeom prst="roundRect">
              <a:avLst>
                <a:gd fmla="val 11234" name="adj"/>
              </a:avLst>
            </a:prstGeom>
            <a:solidFill>
              <a:schemeClr val="dk2"/>
            </a:solidFill>
            <a:ln>
              <a:noFill/>
            </a:ln>
          </p:spPr>
        </p:pic>
        <p:pic>
          <p:nvPicPr>
            <p:cNvPr id="1889" name="Google Shape;1889;p57"/>
            <p:cNvPicPr preferRelativeResize="0"/>
            <p:nvPr/>
          </p:nvPicPr>
          <p:blipFill rotWithShape="1">
            <a:blip r:embed="rId3">
              <a:alphaModFix/>
            </a:blip>
            <a:srcRect b="0" l="0" r="0" t="0"/>
            <a:stretch/>
          </p:blipFill>
          <p:spPr>
            <a:xfrm>
              <a:off x="8977772" y="2323384"/>
              <a:ext cx="791100" cy="341700"/>
            </a:xfrm>
            <a:prstGeom prst="roundRect">
              <a:avLst>
                <a:gd fmla="val 11234" name="adj"/>
              </a:avLst>
            </a:prstGeom>
            <a:solidFill>
              <a:schemeClr val="dk2"/>
            </a:solidFill>
            <a:ln>
              <a:noFill/>
            </a:ln>
          </p:spPr>
        </p:pic>
        <p:pic>
          <p:nvPicPr>
            <p:cNvPr id="1890" name="Google Shape;1890;p57"/>
            <p:cNvPicPr preferRelativeResize="0"/>
            <p:nvPr/>
          </p:nvPicPr>
          <p:blipFill rotWithShape="1">
            <a:blip r:embed="rId3">
              <a:alphaModFix/>
            </a:blip>
            <a:srcRect b="0" l="0" r="0" t="0"/>
            <a:stretch/>
          </p:blipFill>
          <p:spPr>
            <a:xfrm>
              <a:off x="8977772" y="1937379"/>
              <a:ext cx="791100" cy="341700"/>
            </a:xfrm>
            <a:prstGeom prst="roundRect">
              <a:avLst>
                <a:gd fmla="val 11234" name="adj"/>
              </a:avLst>
            </a:prstGeom>
            <a:solidFill>
              <a:schemeClr val="dk2"/>
            </a:solidFill>
            <a:ln>
              <a:noFill/>
            </a:ln>
          </p:spPr>
        </p:pic>
      </p:grpSp>
      <p:grpSp>
        <p:nvGrpSpPr>
          <p:cNvPr id="1891" name="Google Shape;1891;p57"/>
          <p:cNvGrpSpPr/>
          <p:nvPr/>
        </p:nvGrpSpPr>
        <p:grpSpPr>
          <a:xfrm>
            <a:off x="9897377" y="2241545"/>
            <a:ext cx="920100" cy="1221600"/>
            <a:chOff x="9897377" y="1889001"/>
            <a:chExt cx="920100" cy="1221600"/>
          </a:xfrm>
        </p:grpSpPr>
        <p:sp>
          <p:nvSpPr>
            <p:cNvPr id="1892" name="Google Shape;1892;p57"/>
            <p:cNvSpPr/>
            <p:nvPr/>
          </p:nvSpPr>
          <p:spPr>
            <a:xfrm>
              <a:off x="9897377" y="1889001"/>
              <a:ext cx="920100" cy="1221600"/>
            </a:xfrm>
            <a:prstGeom prst="roundRect">
              <a:avLst>
                <a:gd fmla="val 10259" name="adj"/>
              </a:avLst>
            </a:prstGeom>
            <a:solidFill>
              <a:schemeClr val="dk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000">
                <a:solidFill>
                  <a:srgbClr val="000000"/>
                </a:solidFill>
                <a:latin typeface="Calibri"/>
                <a:ea typeface="Calibri"/>
                <a:cs typeface="Calibri"/>
                <a:sym typeface="Calibri"/>
              </a:endParaRPr>
            </a:p>
          </p:txBody>
        </p:sp>
        <p:pic>
          <p:nvPicPr>
            <p:cNvPr id="1893" name="Google Shape;1893;p57"/>
            <p:cNvPicPr preferRelativeResize="0"/>
            <p:nvPr/>
          </p:nvPicPr>
          <p:blipFill rotWithShape="1">
            <a:blip r:embed="rId3">
              <a:alphaModFix/>
            </a:blip>
            <a:srcRect b="0" l="0" r="0" t="0"/>
            <a:stretch/>
          </p:blipFill>
          <p:spPr>
            <a:xfrm>
              <a:off x="9961881" y="2709388"/>
              <a:ext cx="791100" cy="341700"/>
            </a:xfrm>
            <a:prstGeom prst="roundRect">
              <a:avLst>
                <a:gd fmla="val 11234" name="adj"/>
              </a:avLst>
            </a:prstGeom>
            <a:solidFill>
              <a:schemeClr val="dk2"/>
            </a:solidFill>
            <a:ln>
              <a:noFill/>
            </a:ln>
          </p:spPr>
        </p:pic>
        <p:pic>
          <p:nvPicPr>
            <p:cNvPr id="1894" name="Google Shape;1894;p57"/>
            <p:cNvPicPr preferRelativeResize="0"/>
            <p:nvPr/>
          </p:nvPicPr>
          <p:blipFill rotWithShape="1">
            <a:blip r:embed="rId3">
              <a:alphaModFix/>
            </a:blip>
            <a:srcRect b="0" l="0" r="0" t="0"/>
            <a:stretch/>
          </p:blipFill>
          <p:spPr>
            <a:xfrm>
              <a:off x="9961881" y="2323384"/>
              <a:ext cx="791100" cy="341700"/>
            </a:xfrm>
            <a:prstGeom prst="roundRect">
              <a:avLst>
                <a:gd fmla="val 11234" name="adj"/>
              </a:avLst>
            </a:prstGeom>
            <a:solidFill>
              <a:schemeClr val="dk2"/>
            </a:solidFill>
            <a:ln>
              <a:noFill/>
            </a:ln>
          </p:spPr>
        </p:pic>
        <p:pic>
          <p:nvPicPr>
            <p:cNvPr id="1895" name="Google Shape;1895;p57"/>
            <p:cNvPicPr preferRelativeResize="0"/>
            <p:nvPr/>
          </p:nvPicPr>
          <p:blipFill rotWithShape="1">
            <a:blip r:embed="rId3">
              <a:alphaModFix/>
            </a:blip>
            <a:srcRect b="0" l="0" r="0" t="0"/>
            <a:stretch/>
          </p:blipFill>
          <p:spPr>
            <a:xfrm>
              <a:off x="9961881" y="1937379"/>
              <a:ext cx="791100" cy="341700"/>
            </a:xfrm>
            <a:prstGeom prst="roundRect">
              <a:avLst>
                <a:gd fmla="val 11234" name="adj"/>
              </a:avLst>
            </a:prstGeom>
            <a:solidFill>
              <a:schemeClr val="dk2"/>
            </a:solidFill>
            <a:ln>
              <a:noFill/>
            </a:ln>
          </p:spPr>
        </p:pic>
      </p:grpSp>
      <p:sp>
        <p:nvSpPr>
          <p:cNvPr id="1896" name="Google Shape;1896;p57"/>
          <p:cNvSpPr txBox="1"/>
          <p:nvPr/>
        </p:nvSpPr>
        <p:spPr>
          <a:xfrm>
            <a:off x="10946228" y="2160660"/>
            <a:ext cx="791100" cy="600300"/>
          </a:xfrm>
          <a:prstGeom prst="rect">
            <a:avLst/>
          </a:prstGeom>
          <a:noFill/>
          <a:ln>
            <a:noFill/>
          </a:ln>
        </p:spPr>
        <p:txBody>
          <a:bodyPr anchorCtr="0" anchor="t" bIns="146300" lIns="91425" spcFirstLastPara="1" rIns="91425" wrap="square" tIns="146300">
            <a:spAutoFit/>
          </a:bodyPr>
          <a:lstStyle/>
          <a:p>
            <a:pPr indent="0" lvl="0" marL="0" marR="0" rtl="0" algn="ctr">
              <a:lnSpc>
                <a:spcPct val="90000"/>
              </a:lnSpc>
              <a:spcBef>
                <a:spcPts val="0"/>
              </a:spcBef>
              <a:spcAft>
                <a:spcPts val="0"/>
              </a:spcAft>
              <a:buNone/>
            </a:pPr>
            <a:r>
              <a:rPr lang="en-US" sz="1100">
                <a:solidFill>
                  <a:srgbClr val="002F7B"/>
                </a:solidFill>
                <a:latin typeface="Calibri"/>
                <a:ea typeface="Calibri"/>
                <a:cs typeface="Calibri"/>
                <a:sym typeface="Calibri"/>
              </a:rPr>
              <a:t>DNS Server</a:t>
            </a:r>
            <a:endParaRPr/>
          </a:p>
        </p:txBody>
      </p:sp>
      <p:sp>
        <p:nvSpPr>
          <p:cNvPr id="1897" name="Google Shape;1897;p57"/>
          <p:cNvSpPr/>
          <p:nvPr/>
        </p:nvSpPr>
        <p:spPr>
          <a:xfrm>
            <a:off x="6551308" y="2835374"/>
            <a:ext cx="1116000" cy="1116000"/>
          </a:xfrm>
          <a:prstGeom prst="ellipse">
            <a:avLst/>
          </a:prstGeom>
          <a:solidFill>
            <a:srgbClr val="FFFFFF"/>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000">
              <a:solidFill>
                <a:srgbClr val="000000"/>
              </a:solidFill>
              <a:latin typeface="Calibri"/>
              <a:ea typeface="Calibri"/>
              <a:cs typeface="Calibri"/>
              <a:sym typeface="Calibri"/>
            </a:endParaRPr>
          </a:p>
        </p:txBody>
      </p:sp>
      <p:sp>
        <p:nvSpPr>
          <p:cNvPr id="1898" name="Google Shape;1898;p57"/>
          <p:cNvSpPr/>
          <p:nvPr/>
        </p:nvSpPr>
        <p:spPr>
          <a:xfrm>
            <a:off x="6746190" y="2921123"/>
            <a:ext cx="726266" cy="542155"/>
          </a:xfrm>
          <a:custGeom>
            <a:rect b="b" l="l" r="r" t="t"/>
            <a:pathLst>
              <a:path extrusionOk="0" h="135" w="181">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899" name="Google Shape;1899;p57"/>
          <p:cNvSpPr txBox="1"/>
          <p:nvPr/>
        </p:nvSpPr>
        <p:spPr>
          <a:xfrm>
            <a:off x="6649521" y="3362254"/>
            <a:ext cx="919500" cy="600300"/>
          </a:xfrm>
          <a:prstGeom prst="rect">
            <a:avLst/>
          </a:prstGeom>
          <a:noFill/>
          <a:ln>
            <a:noFill/>
          </a:ln>
        </p:spPr>
        <p:txBody>
          <a:bodyPr anchorCtr="0" anchor="t" bIns="146300" lIns="91425" spcFirstLastPara="1" rIns="91425" wrap="square" tIns="146300">
            <a:spAutoFit/>
          </a:bodyPr>
          <a:lstStyle/>
          <a:p>
            <a:pPr indent="0" lvl="0" marL="0" marR="0" rtl="0" algn="ctr">
              <a:lnSpc>
                <a:spcPct val="90000"/>
              </a:lnSpc>
              <a:spcBef>
                <a:spcPts val="0"/>
              </a:spcBef>
              <a:spcAft>
                <a:spcPts val="0"/>
              </a:spcAft>
              <a:buNone/>
            </a:pPr>
            <a:r>
              <a:rPr lang="en-US" sz="1100">
                <a:solidFill>
                  <a:srgbClr val="002050"/>
                </a:solidFill>
                <a:latin typeface="Calibri"/>
                <a:ea typeface="Calibri"/>
                <a:cs typeface="Calibri"/>
                <a:sym typeface="Calibri"/>
              </a:rPr>
              <a:t>VPN Gateway</a:t>
            </a:r>
            <a:endParaRPr/>
          </a:p>
        </p:txBody>
      </p:sp>
      <p:cxnSp>
        <p:nvCxnSpPr>
          <p:cNvPr id="1900" name="Google Shape;1900;p57"/>
          <p:cNvCxnSpPr>
            <a:stCxn id="1872" idx="0"/>
            <a:endCxn id="1897" idx="2"/>
          </p:cNvCxnSpPr>
          <p:nvPr/>
        </p:nvCxnSpPr>
        <p:spPr>
          <a:xfrm rot="-5400000">
            <a:off x="5050055" y="2422384"/>
            <a:ext cx="530100" cy="2472300"/>
          </a:xfrm>
          <a:prstGeom prst="bentConnector2">
            <a:avLst/>
          </a:prstGeom>
          <a:noFill/>
          <a:ln cap="flat" cmpd="sng" w="31750">
            <a:solidFill>
              <a:schemeClr val="accent2"/>
            </a:solidFill>
            <a:prstDash val="solid"/>
            <a:miter lim="800000"/>
            <a:headEnd len="sm" w="sm" type="none"/>
            <a:tailEnd len="sm" w="sm" type="none"/>
          </a:ln>
        </p:spPr>
      </p:cxnSp>
      <p:sp>
        <p:nvSpPr>
          <p:cNvPr id="1901" name="Google Shape;1901;p57"/>
          <p:cNvSpPr txBox="1"/>
          <p:nvPr/>
        </p:nvSpPr>
        <p:spPr>
          <a:xfrm>
            <a:off x="5216474" y="2668232"/>
            <a:ext cx="1461000" cy="849600"/>
          </a:xfrm>
          <a:prstGeom prst="rect">
            <a:avLst/>
          </a:prstGeom>
          <a:noFill/>
          <a:ln>
            <a:noFill/>
          </a:ln>
        </p:spPr>
        <p:txBody>
          <a:bodyPr anchorCtr="0" anchor="t" bIns="146300" lIns="0" spcFirstLastPara="1" rIns="182875" wrap="square" tIns="146300">
            <a:spAutoFit/>
          </a:bodyPr>
          <a:lstStyle/>
          <a:p>
            <a:pPr indent="0" lvl="0" marL="0" marR="0" rtl="0" algn="ctr">
              <a:lnSpc>
                <a:spcPct val="90000"/>
              </a:lnSpc>
              <a:spcBef>
                <a:spcPts val="0"/>
              </a:spcBef>
              <a:spcAft>
                <a:spcPts val="0"/>
              </a:spcAft>
              <a:buNone/>
            </a:pPr>
            <a:r>
              <a:rPr lang="en-US" sz="2000">
                <a:solidFill>
                  <a:srgbClr val="FFFFFF"/>
                </a:solidFill>
                <a:latin typeface="Calibri"/>
                <a:ea typeface="Calibri"/>
                <a:cs typeface="Calibri"/>
                <a:sym typeface="Calibri"/>
              </a:rPr>
              <a:t>Site-to-Site</a:t>
            </a:r>
            <a:br>
              <a:rPr lang="en-US" sz="2000">
                <a:solidFill>
                  <a:srgbClr val="FFFFFF"/>
                </a:solidFill>
                <a:latin typeface="Calibri"/>
                <a:ea typeface="Calibri"/>
                <a:cs typeface="Calibri"/>
                <a:sym typeface="Calibri"/>
              </a:rPr>
            </a:br>
            <a:r>
              <a:rPr lang="en-US" sz="2000">
                <a:solidFill>
                  <a:srgbClr val="FFFFFF"/>
                </a:solidFill>
                <a:latin typeface="Calibri"/>
                <a:ea typeface="Calibri"/>
                <a:cs typeface="Calibri"/>
                <a:sym typeface="Calibri"/>
              </a:rPr>
              <a:t>VPN</a:t>
            </a:r>
            <a:endParaRPr/>
          </a:p>
        </p:txBody>
      </p:sp>
      <p:sp>
        <p:nvSpPr>
          <p:cNvPr id="1902" name="Google Shape;1902;p57"/>
          <p:cNvSpPr txBox="1"/>
          <p:nvPr/>
        </p:nvSpPr>
        <p:spPr>
          <a:xfrm>
            <a:off x="274638" y="1370658"/>
            <a:ext cx="6547800" cy="147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Arial"/>
              <a:buChar char="•"/>
            </a:pPr>
            <a:r>
              <a:rPr lang="en-US" sz="2000">
                <a:solidFill>
                  <a:schemeClr val="dk1"/>
                </a:solidFill>
                <a:latin typeface="Calibri"/>
                <a:ea typeface="Calibri"/>
                <a:cs typeface="Calibri"/>
                <a:sym typeface="Calibri"/>
              </a:rPr>
              <a:t>Extend your on-premises to the cloud securely</a:t>
            </a:r>
            <a:endParaRPr/>
          </a:p>
          <a:p>
            <a:pPr indent="-342900" lvl="0" marL="342900" marR="0" rtl="0" algn="l">
              <a:lnSpc>
                <a:spcPct val="90000"/>
              </a:lnSpc>
              <a:spcBef>
                <a:spcPts val="1000"/>
              </a:spcBef>
              <a:spcAft>
                <a:spcPts val="0"/>
              </a:spcAft>
              <a:buClr>
                <a:schemeClr val="dk1"/>
              </a:buClr>
              <a:buSzPts val="1800"/>
              <a:buFont typeface="Arial"/>
              <a:buChar char="•"/>
            </a:pPr>
            <a:r>
              <a:rPr lang="en-US" sz="2000">
                <a:solidFill>
                  <a:schemeClr val="dk1"/>
                </a:solidFill>
                <a:latin typeface="Calibri"/>
                <a:ea typeface="Calibri"/>
                <a:cs typeface="Calibri"/>
                <a:sym typeface="Calibri"/>
              </a:rPr>
              <a:t>On-ramp for migrating services to the cloud</a:t>
            </a:r>
            <a:endParaRPr/>
          </a:p>
          <a:p>
            <a:pPr indent="-342900" lvl="0" marL="342900" marR="0" rtl="0" algn="l">
              <a:lnSpc>
                <a:spcPct val="90000"/>
              </a:lnSpc>
              <a:spcBef>
                <a:spcPts val="1000"/>
              </a:spcBef>
              <a:spcAft>
                <a:spcPts val="0"/>
              </a:spcAft>
              <a:buClr>
                <a:schemeClr val="dk1"/>
              </a:buClr>
              <a:buSzPts val="1800"/>
              <a:buFont typeface="Arial"/>
              <a:buChar char="•"/>
            </a:pPr>
            <a:r>
              <a:rPr lang="en-US" sz="2000">
                <a:solidFill>
                  <a:schemeClr val="dk1"/>
                </a:solidFill>
                <a:latin typeface="Calibri"/>
                <a:ea typeface="Calibri"/>
                <a:cs typeface="Calibri"/>
                <a:sym typeface="Calibri"/>
              </a:rPr>
              <a:t>Use your on-premises resources in Azure (monitoring, AD,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58"/>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VPN Gateways</a:t>
            </a:r>
            <a:endParaRPr/>
          </a:p>
        </p:txBody>
      </p:sp>
      <p:pic>
        <p:nvPicPr>
          <p:cNvPr id="1909" name="Google Shape;1909;p58"/>
          <p:cNvPicPr preferRelativeResize="0"/>
          <p:nvPr/>
        </p:nvPicPr>
        <p:blipFill rotWithShape="1">
          <a:blip r:embed="rId3">
            <a:alphaModFix/>
          </a:blip>
          <a:srcRect b="0" l="0" r="0" t="0"/>
          <a:stretch/>
        </p:blipFill>
        <p:spPr>
          <a:xfrm>
            <a:off x="934627" y="1708642"/>
            <a:ext cx="10736539" cy="1505047"/>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p59"/>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The Virtual Branch Office</a:t>
            </a:r>
            <a:endParaRPr/>
          </a:p>
        </p:txBody>
      </p:sp>
      <p:grpSp>
        <p:nvGrpSpPr>
          <p:cNvPr id="1917" name="Google Shape;1917;p59"/>
          <p:cNvGrpSpPr/>
          <p:nvPr/>
        </p:nvGrpSpPr>
        <p:grpSpPr>
          <a:xfrm>
            <a:off x="8948000" y="1093975"/>
            <a:ext cx="2341500" cy="2341500"/>
            <a:chOff x="8948000" y="1137515"/>
            <a:chExt cx="2341500" cy="2341500"/>
          </a:xfrm>
        </p:grpSpPr>
        <p:sp>
          <p:nvSpPr>
            <p:cNvPr id="1918" name="Google Shape;1918;p59"/>
            <p:cNvSpPr/>
            <p:nvPr/>
          </p:nvSpPr>
          <p:spPr>
            <a:xfrm>
              <a:off x="8948000" y="1137515"/>
              <a:ext cx="2341500" cy="2341500"/>
            </a:xfrm>
            <a:prstGeom prst="rect">
              <a:avLst/>
            </a:prstGeom>
            <a:solidFill>
              <a:srgbClr val="FF8A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1900"/>
                <a:buFont typeface="Quattrocento Sans"/>
                <a:buNone/>
              </a:pPr>
              <a:r>
                <a:rPr b="0" i="0" lang="en-US" sz="1900" u="none" cap="none" strike="noStrike">
                  <a:solidFill>
                    <a:srgbClr val="FFFFFF"/>
                  </a:solidFill>
                  <a:latin typeface="Quattrocento Sans"/>
                  <a:ea typeface="Quattrocento Sans"/>
                  <a:cs typeface="Quattrocento Sans"/>
                  <a:sym typeface="Quattrocento Sans"/>
                </a:rPr>
                <a:t>The Branch Office</a:t>
              </a:r>
              <a:endParaRPr/>
            </a:p>
          </p:txBody>
        </p:sp>
        <p:grpSp>
          <p:nvGrpSpPr>
            <p:cNvPr id="1919" name="Google Shape;1919;p59"/>
            <p:cNvGrpSpPr/>
            <p:nvPr/>
          </p:nvGrpSpPr>
          <p:grpSpPr>
            <a:xfrm>
              <a:off x="9546569" y="1434449"/>
              <a:ext cx="479371" cy="712232"/>
              <a:chOff x="1972774" y="3451570"/>
              <a:chExt cx="479371" cy="712232"/>
            </a:xfrm>
          </p:grpSpPr>
          <p:pic>
            <p:nvPicPr>
              <p:cNvPr descr="\\magnum\Projects\Microsoft\Cloud Power FY12\Design\Icons\PNGs\Server_2.png" id="1920" name="Google Shape;1920;p59"/>
              <p:cNvPicPr preferRelativeResize="0"/>
              <p:nvPr/>
            </p:nvPicPr>
            <p:blipFill rotWithShape="1">
              <a:blip r:embed="rId3">
                <a:alphaModFix/>
              </a:blip>
              <a:srcRect b="0" l="24158" r="25925" t="0"/>
              <a:stretch/>
            </p:blipFill>
            <p:spPr>
              <a:xfrm>
                <a:off x="1972774" y="3451570"/>
                <a:ext cx="355510" cy="712232"/>
              </a:xfrm>
              <a:prstGeom prst="rect">
                <a:avLst/>
              </a:prstGeom>
              <a:noFill/>
              <a:ln>
                <a:noFill/>
              </a:ln>
            </p:spPr>
          </p:pic>
          <p:grpSp>
            <p:nvGrpSpPr>
              <p:cNvPr id="1921" name="Google Shape;1921;p59"/>
              <p:cNvGrpSpPr/>
              <p:nvPr/>
            </p:nvGrpSpPr>
            <p:grpSpPr>
              <a:xfrm>
                <a:off x="2245957" y="3924184"/>
                <a:ext cx="206188" cy="206416"/>
                <a:chOff x="2245957" y="3924184"/>
                <a:chExt cx="206188" cy="206416"/>
              </a:xfrm>
            </p:grpSpPr>
            <p:grpSp>
              <p:nvGrpSpPr>
                <p:cNvPr id="1922" name="Google Shape;1922;p59"/>
                <p:cNvGrpSpPr/>
                <p:nvPr/>
              </p:nvGrpSpPr>
              <p:grpSpPr>
                <a:xfrm>
                  <a:off x="2245957" y="3924184"/>
                  <a:ext cx="206188" cy="206416"/>
                  <a:chOff x="1779323" y="4627897"/>
                  <a:chExt cx="472800" cy="473323"/>
                </a:xfrm>
              </p:grpSpPr>
              <p:sp>
                <p:nvSpPr>
                  <p:cNvPr id="1923" name="Google Shape;1923;p59"/>
                  <p:cNvSpPr/>
                  <p:nvPr/>
                </p:nvSpPr>
                <p:spPr>
                  <a:xfrm>
                    <a:off x="1779323" y="4627897"/>
                    <a:ext cx="472800" cy="407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1924" name="Google Shape;1924;p59"/>
                  <p:cNvSpPr/>
                  <p:nvPr/>
                </p:nvSpPr>
                <p:spPr>
                  <a:xfrm>
                    <a:off x="1779323" y="4824517"/>
                    <a:ext cx="4728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1925" name="Google Shape;1925;p59"/>
                  <p:cNvSpPr/>
                  <p:nvPr/>
                </p:nvSpPr>
                <p:spPr>
                  <a:xfrm rot="-5400000">
                    <a:off x="1881404" y="4936820"/>
                    <a:ext cx="2685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sp>
              <p:nvSpPr>
                <p:cNvPr id="1926" name="Google Shape;1926;p59"/>
                <p:cNvSpPr/>
                <p:nvPr/>
              </p:nvSpPr>
              <p:spPr>
                <a:xfrm>
                  <a:off x="2304709" y="3989226"/>
                  <a:ext cx="88800" cy="76500"/>
                </a:xfrm>
                <a:prstGeom prst="triangle">
                  <a:avLst>
                    <a:gd fmla="val 50000" name="adj"/>
                  </a:avLst>
                </a:prstGeom>
                <a:solidFill>
                  <a:srgbClr val="FF8A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grpSp>
        <p:grpSp>
          <p:nvGrpSpPr>
            <p:cNvPr id="1927" name="Google Shape;1927;p59"/>
            <p:cNvGrpSpPr/>
            <p:nvPr/>
          </p:nvGrpSpPr>
          <p:grpSpPr>
            <a:xfrm>
              <a:off x="10343249" y="1458234"/>
              <a:ext cx="525423" cy="712232"/>
              <a:chOff x="9715201" y="1198620"/>
              <a:chExt cx="525423" cy="712232"/>
            </a:xfrm>
          </p:grpSpPr>
          <p:pic>
            <p:nvPicPr>
              <p:cNvPr descr="\\magnum\Projects\Microsoft\Cloud Power FY12\Design\Icons\PNGs\Server_2.png" id="1928" name="Google Shape;1928;p59"/>
              <p:cNvPicPr preferRelativeResize="0"/>
              <p:nvPr/>
            </p:nvPicPr>
            <p:blipFill rotWithShape="1">
              <a:blip r:embed="rId3">
                <a:alphaModFix/>
              </a:blip>
              <a:srcRect b="0" l="24158" r="25925" t="0"/>
              <a:stretch/>
            </p:blipFill>
            <p:spPr>
              <a:xfrm>
                <a:off x="9715201" y="1198620"/>
                <a:ext cx="355510" cy="712232"/>
              </a:xfrm>
              <a:prstGeom prst="rect">
                <a:avLst/>
              </a:prstGeom>
              <a:noFill/>
              <a:ln>
                <a:noFill/>
              </a:ln>
            </p:spPr>
          </p:pic>
          <p:sp>
            <p:nvSpPr>
              <p:cNvPr id="1929" name="Google Shape;1929;p59"/>
              <p:cNvSpPr/>
              <p:nvPr/>
            </p:nvSpPr>
            <p:spPr>
              <a:xfrm>
                <a:off x="10016850" y="1686929"/>
                <a:ext cx="223774" cy="156506"/>
              </a:xfrm>
              <a:custGeom>
                <a:rect b="b" l="l" r="r" t="t"/>
                <a:pathLst>
                  <a:path extrusionOk="0" h="210" w="30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p:spPr>
            <p:txBody>
              <a:bodyPr anchorCtr="0" anchor="t" bIns="41150" lIns="82300" spcFirstLastPara="1" rIns="82300" wrap="square" tIns="4115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292929"/>
                  </a:solidFill>
                  <a:latin typeface="Quattrocento Sans"/>
                  <a:ea typeface="Quattrocento Sans"/>
                  <a:cs typeface="Quattrocento Sans"/>
                  <a:sym typeface="Quattrocento Sans"/>
                </a:endParaRPr>
              </a:p>
            </p:txBody>
          </p:sp>
        </p:grpSp>
        <p:grpSp>
          <p:nvGrpSpPr>
            <p:cNvPr id="1930" name="Google Shape;1930;p59"/>
            <p:cNvGrpSpPr/>
            <p:nvPr/>
          </p:nvGrpSpPr>
          <p:grpSpPr>
            <a:xfrm>
              <a:off x="10174203" y="2382008"/>
              <a:ext cx="955874" cy="679574"/>
              <a:chOff x="9749347" y="2169580"/>
              <a:chExt cx="955874" cy="679574"/>
            </a:xfrm>
          </p:grpSpPr>
          <p:sp>
            <p:nvSpPr>
              <p:cNvPr id="1931" name="Google Shape;1931;p59"/>
              <p:cNvSpPr/>
              <p:nvPr/>
            </p:nvSpPr>
            <p:spPr>
              <a:xfrm>
                <a:off x="9749347" y="2169581"/>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32" name="Google Shape;1932;p59"/>
              <p:cNvSpPr/>
              <p:nvPr/>
            </p:nvSpPr>
            <p:spPr>
              <a:xfrm>
                <a:off x="9749347" y="2571869"/>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33" name="Google Shape;1933;p59"/>
              <p:cNvSpPr/>
              <p:nvPr/>
            </p:nvSpPr>
            <p:spPr>
              <a:xfrm>
                <a:off x="10274770" y="2169580"/>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34" name="Google Shape;1934;p59"/>
              <p:cNvSpPr/>
              <p:nvPr/>
            </p:nvSpPr>
            <p:spPr>
              <a:xfrm>
                <a:off x="10274770" y="2571868"/>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grpSp>
      <p:grpSp>
        <p:nvGrpSpPr>
          <p:cNvPr id="1935" name="Google Shape;1935;p59"/>
          <p:cNvGrpSpPr/>
          <p:nvPr/>
        </p:nvGrpSpPr>
        <p:grpSpPr>
          <a:xfrm>
            <a:off x="897789" y="1949202"/>
            <a:ext cx="3465900" cy="3465900"/>
            <a:chOff x="897789" y="1992744"/>
            <a:chExt cx="3465900" cy="3465900"/>
          </a:xfrm>
        </p:grpSpPr>
        <p:sp>
          <p:nvSpPr>
            <p:cNvPr id="1936" name="Google Shape;1936;p59"/>
            <p:cNvSpPr/>
            <p:nvPr/>
          </p:nvSpPr>
          <p:spPr>
            <a:xfrm>
              <a:off x="897789" y="1992744"/>
              <a:ext cx="3465900" cy="3465900"/>
            </a:xfrm>
            <a:prstGeom prst="rect">
              <a:avLst/>
            </a:prstGeom>
            <a:solidFill>
              <a:srgbClr val="00AEEF"/>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Quattrocento Sans"/>
                <a:buNone/>
              </a:pPr>
              <a:r>
                <a:rPr b="0" i="0" lang="en-US" sz="2400" u="none" cap="none" strike="noStrike">
                  <a:solidFill>
                    <a:srgbClr val="FFFFFF"/>
                  </a:solidFill>
                  <a:latin typeface="Quattrocento Sans"/>
                  <a:ea typeface="Quattrocento Sans"/>
                  <a:cs typeface="Quattrocento Sans"/>
                  <a:sym typeface="Quattrocento Sans"/>
                </a:rPr>
                <a:t>The Corp. HQ</a:t>
              </a:r>
              <a:endParaRPr/>
            </a:p>
          </p:txBody>
        </p:sp>
        <p:pic>
          <p:nvPicPr>
            <p:cNvPr id="1937" name="Google Shape;1937;p59"/>
            <p:cNvPicPr preferRelativeResize="0"/>
            <p:nvPr/>
          </p:nvPicPr>
          <p:blipFill rotWithShape="1">
            <a:blip r:embed="rId4">
              <a:alphaModFix/>
            </a:blip>
            <a:srcRect b="0" l="0" r="0" t="0"/>
            <a:stretch/>
          </p:blipFill>
          <p:spPr>
            <a:xfrm>
              <a:off x="3298179" y="4442923"/>
              <a:ext cx="965110" cy="884298"/>
            </a:xfrm>
            <a:prstGeom prst="rect">
              <a:avLst/>
            </a:prstGeom>
            <a:noFill/>
            <a:ln>
              <a:noFill/>
            </a:ln>
          </p:spPr>
        </p:pic>
        <p:grpSp>
          <p:nvGrpSpPr>
            <p:cNvPr id="1938" name="Google Shape;1938;p59"/>
            <p:cNvGrpSpPr/>
            <p:nvPr/>
          </p:nvGrpSpPr>
          <p:grpSpPr>
            <a:xfrm>
              <a:off x="2717614" y="2401373"/>
              <a:ext cx="869918" cy="629360"/>
              <a:chOff x="2870782" y="2512291"/>
              <a:chExt cx="791194" cy="572406"/>
            </a:xfrm>
          </p:grpSpPr>
          <p:pic>
            <p:nvPicPr>
              <p:cNvPr id="1939" name="Google Shape;1939;p59"/>
              <p:cNvPicPr preferRelativeResize="0"/>
              <p:nvPr/>
            </p:nvPicPr>
            <p:blipFill rotWithShape="1">
              <a:blip r:embed="rId4">
                <a:alphaModFix/>
              </a:blip>
              <a:srcRect b="13214" l="9424" r="8189" t="9594"/>
              <a:stretch/>
            </p:blipFill>
            <p:spPr>
              <a:xfrm>
                <a:off x="2870782" y="2512291"/>
                <a:ext cx="666746" cy="572406"/>
              </a:xfrm>
              <a:prstGeom prst="rect">
                <a:avLst/>
              </a:prstGeom>
              <a:noFill/>
              <a:ln>
                <a:noFill/>
              </a:ln>
            </p:spPr>
          </p:pic>
          <p:sp>
            <p:nvSpPr>
              <p:cNvPr id="1940" name="Google Shape;1940;p59"/>
              <p:cNvSpPr/>
              <p:nvPr/>
            </p:nvSpPr>
            <p:spPr>
              <a:xfrm>
                <a:off x="3363172" y="2782146"/>
                <a:ext cx="298804" cy="302551"/>
              </a:xfrm>
              <a:custGeom>
                <a:rect b="b" l="l" r="r" t="t"/>
                <a:pathLst>
                  <a:path extrusionOk="0" h="85" w="84">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sp>
          <p:nvSpPr>
            <p:cNvPr id="1941" name="Google Shape;1941;p59"/>
            <p:cNvSpPr/>
            <p:nvPr/>
          </p:nvSpPr>
          <p:spPr>
            <a:xfrm>
              <a:off x="2711065" y="2988956"/>
              <a:ext cx="8850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IIS Servers</a:t>
              </a:r>
              <a:endParaRPr/>
            </a:p>
          </p:txBody>
        </p:sp>
        <p:grpSp>
          <p:nvGrpSpPr>
            <p:cNvPr id="1942" name="Google Shape;1942;p59"/>
            <p:cNvGrpSpPr/>
            <p:nvPr/>
          </p:nvGrpSpPr>
          <p:grpSpPr>
            <a:xfrm>
              <a:off x="2211418" y="3451570"/>
              <a:ext cx="838800" cy="932313"/>
              <a:chOff x="1731183" y="3451570"/>
              <a:chExt cx="838800" cy="932313"/>
            </a:xfrm>
          </p:grpSpPr>
          <p:grpSp>
            <p:nvGrpSpPr>
              <p:cNvPr id="1943" name="Google Shape;1943;p59"/>
              <p:cNvGrpSpPr/>
              <p:nvPr/>
            </p:nvGrpSpPr>
            <p:grpSpPr>
              <a:xfrm>
                <a:off x="1972774" y="3451570"/>
                <a:ext cx="479371" cy="712232"/>
                <a:chOff x="1972774" y="3451570"/>
                <a:chExt cx="479371" cy="712232"/>
              </a:xfrm>
            </p:grpSpPr>
            <p:pic>
              <p:nvPicPr>
                <p:cNvPr descr="\\magnum\Projects\Microsoft\Cloud Power FY12\Design\Icons\PNGs\Server_2.png" id="1944" name="Google Shape;1944;p59"/>
                <p:cNvPicPr preferRelativeResize="0"/>
                <p:nvPr/>
              </p:nvPicPr>
              <p:blipFill rotWithShape="1">
                <a:blip r:embed="rId3">
                  <a:alphaModFix/>
                </a:blip>
                <a:srcRect b="0" l="24158" r="25925" t="0"/>
                <a:stretch/>
              </p:blipFill>
              <p:spPr>
                <a:xfrm>
                  <a:off x="1972774" y="3451570"/>
                  <a:ext cx="355510" cy="712232"/>
                </a:xfrm>
                <a:prstGeom prst="rect">
                  <a:avLst/>
                </a:prstGeom>
                <a:noFill/>
                <a:ln>
                  <a:noFill/>
                </a:ln>
              </p:spPr>
            </p:pic>
            <p:grpSp>
              <p:nvGrpSpPr>
                <p:cNvPr id="1945" name="Google Shape;1945;p59"/>
                <p:cNvGrpSpPr/>
                <p:nvPr/>
              </p:nvGrpSpPr>
              <p:grpSpPr>
                <a:xfrm>
                  <a:off x="2245957" y="3924184"/>
                  <a:ext cx="206188" cy="206416"/>
                  <a:chOff x="2245957" y="3924184"/>
                  <a:chExt cx="206188" cy="206416"/>
                </a:xfrm>
              </p:grpSpPr>
              <p:grpSp>
                <p:nvGrpSpPr>
                  <p:cNvPr id="1946" name="Google Shape;1946;p59"/>
                  <p:cNvGrpSpPr/>
                  <p:nvPr/>
                </p:nvGrpSpPr>
                <p:grpSpPr>
                  <a:xfrm>
                    <a:off x="2245957" y="3924184"/>
                    <a:ext cx="206188" cy="206416"/>
                    <a:chOff x="1779323" y="4627897"/>
                    <a:chExt cx="472800" cy="473323"/>
                  </a:xfrm>
                </p:grpSpPr>
                <p:sp>
                  <p:nvSpPr>
                    <p:cNvPr id="1947" name="Google Shape;1947;p59"/>
                    <p:cNvSpPr/>
                    <p:nvPr/>
                  </p:nvSpPr>
                  <p:spPr>
                    <a:xfrm>
                      <a:off x="1779323" y="4627897"/>
                      <a:ext cx="472800" cy="407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1948" name="Google Shape;1948;p59"/>
                    <p:cNvSpPr/>
                    <p:nvPr/>
                  </p:nvSpPr>
                  <p:spPr>
                    <a:xfrm>
                      <a:off x="1779323" y="4824517"/>
                      <a:ext cx="4728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1949" name="Google Shape;1949;p59"/>
                    <p:cNvSpPr/>
                    <p:nvPr/>
                  </p:nvSpPr>
                  <p:spPr>
                    <a:xfrm rot="-5400000">
                      <a:off x="1881404" y="4936820"/>
                      <a:ext cx="2685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sp>
                <p:nvSpPr>
                  <p:cNvPr id="1950" name="Google Shape;1950;p59"/>
                  <p:cNvSpPr/>
                  <p:nvPr/>
                </p:nvSpPr>
                <p:spPr>
                  <a:xfrm>
                    <a:off x="2304709" y="3989226"/>
                    <a:ext cx="88800" cy="76500"/>
                  </a:xfrm>
                  <a:prstGeom prst="triangle">
                    <a:avLst>
                      <a:gd fmla="val 50000" name="adj"/>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grpSp>
          <p:sp>
            <p:nvSpPr>
              <p:cNvPr id="1951" name="Google Shape;1951;p59"/>
              <p:cNvSpPr/>
              <p:nvPr/>
            </p:nvSpPr>
            <p:spPr>
              <a:xfrm>
                <a:off x="1731183" y="4125283"/>
                <a:ext cx="8388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AD / DNS</a:t>
                </a:r>
                <a:endParaRPr/>
              </a:p>
            </p:txBody>
          </p:sp>
        </p:grpSp>
        <p:pic>
          <p:nvPicPr>
            <p:cNvPr id="1952" name="Google Shape;1952;p59"/>
            <p:cNvPicPr preferRelativeResize="0"/>
            <p:nvPr/>
          </p:nvPicPr>
          <p:blipFill rotWithShape="1">
            <a:blip r:embed="rId4">
              <a:alphaModFix/>
            </a:blip>
            <a:srcRect b="13214" l="9424" r="8189" t="9594"/>
            <a:stretch/>
          </p:blipFill>
          <p:spPr>
            <a:xfrm>
              <a:off x="1521605" y="2369636"/>
              <a:ext cx="733110" cy="629380"/>
            </a:xfrm>
            <a:prstGeom prst="rect">
              <a:avLst/>
            </a:prstGeom>
            <a:noFill/>
            <a:ln>
              <a:noFill/>
            </a:ln>
          </p:spPr>
        </p:pic>
        <p:sp>
          <p:nvSpPr>
            <p:cNvPr id="1953" name="Google Shape;1953;p59"/>
            <p:cNvSpPr/>
            <p:nvPr/>
          </p:nvSpPr>
          <p:spPr>
            <a:xfrm>
              <a:off x="1462860" y="2957132"/>
              <a:ext cx="9891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SQL Servers</a:t>
              </a:r>
              <a:endParaRPr/>
            </a:p>
          </p:txBody>
        </p:sp>
        <p:pic>
          <p:nvPicPr>
            <p:cNvPr id="1954" name="Google Shape;1954;p59"/>
            <p:cNvPicPr preferRelativeResize="0"/>
            <p:nvPr/>
          </p:nvPicPr>
          <p:blipFill rotWithShape="1">
            <a:blip r:embed="rId5">
              <a:alphaModFix/>
            </a:blip>
            <a:srcRect b="0" l="0" r="0" t="0"/>
            <a:stretch/>
          </p:blipFill>
          <p:spPr>
            <a:xfrm>
              <a:off x="2060071" y="2677961"/>
              <a:ext cx="333337" cy="302583"/>
            </a:xfrm>
            <a:prstGeom prst="rect">
              <a:avLst/>
            </a:prstGeom>
            <a:noFill/>
            <a:ln>
              <a:noFill/>
            </a:ln>
          </p:spPr>
        </p:pic>
        <p:grpSp>
          <p:nvGrpSpPr>
            <p:cNvPr id="1955" name="Google Shape;1955;p59"/>
            <p:cNvGrpSpPr/>
            <p:nvPr/>
          </p:nvGrpSpPr>
          <p:grpSpPr>
            <a:xfrm>
              <a:off x="1951118" y="4442923"/>
              <a:ext cx="1290600" cy="993950"/>
              <a:chOff x="1612714" y="4442923"/>
              <a:chExt cx="1290600" cy="993950"/>
            </a:xfrm>
          </p:grpSpPr>
          <p:pic>
            <p:nvPicPr>
              <p:cNvPr id="1956" name="Google Shape;1956;p59"/>
              <p:cNvPicPr preferRelativeResize="0"/>
              <p:nvPr/>
            </p:nvPicPr>
            <p:blipFill rotWithShape="1">
              <a:blip r:embed="rId4">
                <a:alphaModFix/>
              </a:blip>
              <a:srcRect b="0" l="0" r="0" t="0"/>
              <a:stretch/>
            </p:blipFill>
            <p:spPr>
              <a:xfrm>
                <a:off x="1809804" y="4442923"/>
                <a:ext cx="965110" cy="884298"/>
              </a:xfrm>
              <a:prstGeom prst="rect">
                <a:avLst/>
              </a:prstGeom>
              <a:noFill/>
              <a:ln>
                <a:noFill/>
              </a:ln>
            </p:spPr>
          </p:pic>
          <p:sp>
            <p:nvSpPr>
              <p:cNvPr id="1957" name="Google Shape;1957;p59"/>
              <p:cNvSpPr/>
              <p:nvPr/>
            </p:nvSpPr>
            <p:spPr>
              <a:xfrm>
                <a:off x="1612714" y="5178273"/>
                <a:ext cx="12906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Exchange Server</a:t>
                </a:r>
                <a:endParaRPr/>
              </a:p>
            </p:txBody>
          </p:sp>
          <p:sp>
            <p:nvSpPr>
              <p:cNvPr id="1958" name="Google Shape;1958;p59"/>
              <p:cNvSpPr/>
              <p:nvPr/>
            </p:nvSpPr>
            <p:spPr>
              <a:xfrm>
                <a:off x="2433694" y="4961317"/>
                <a:ext cx="322748" cy="225728"/>
              </a:xfrm>
              <a:custGeom>
                <a:rect b="b" l="l" r="r" t="t"/>
                <a:pathLst>
                  <a:path extrusionOk="0" h="210" w="30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p:spPr>
            <p:txBody>
              <a:bodyPr anchorCtr="0" anchor="t" bIns="41150" lIns="82300" spcFirstLastPara="1" rIns="82300" wrap="square" tIns="4115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292929"/>
                  </a:solidFill>
                  <a:latin typeface="Quattrocento Sans"/>
                  <a:ea typeface="Quattrocento Sans"/>
                  <a:cs typeface="Quattrocento Sans"/>
                  <a:sym typeface="Quattrocento Sans"/>
                </a:endParaRPr>
              </a:p>
            </p:txBody>
          </p:sp>
        </p:grpSp>
        <p:sp>
          <p:nvSpPr>
            <p:cNvPr id="1959" name="Google Shape;1959;p59"/>
            <p:cNvSpPr/>
            <p:nvPr/>
          </p:nvSpPr>
          <p:spPr>
            <a:xfrm>
              <a:off x="1187931" y="3478935"/>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60" name="Google Shape;1960;p59"/>
            <p:cNvSpPr/>
            <p:nvPr/>
          </p:nvSpPr>
          <p:spPr>
            <a:xfrm>
              <a:off x="1187931" y="3955892"/>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61" name="Google Shape;1961;p59"/>
            <p:cNvSpPr/>
            <p:nvPr/>
          </p:nvSpPr>
          <p:spPr>
            <a:xfrm>
              <a:off x="1187931" y="4432849"/>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62" name="Google Shape;1962;p59"/>
            <p:cNvSpPr/>
            <p:nvPr/>
          </p:nvSpPr>
          <p:spPr>
            <a:xfrm>
              <a:off x="1187931" y="4909805"/>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grpSp>
        <p:nvGrpSpPr>
          <p:cNvPr id="1963" name="Google Shape;1963;p59"/>
          <p:cNvGrpSpPr/>
          <p:nvPr/>
        </p:nvGrpSpPr>
        <p:grpSpPr>
          <a:xfrm>
            <a:off x="8948001" y="3756070"/>
            <a:ext cx="2341500" cy="2341500"/>
            <a:chOff x="8948001" y="3799610"/>
            <a:chExt cx="2341500" cy="2341500"/>
          </a:xfrm>
        </p:grpSpPr>
        <p:sp>
          <p:nvSpPr>
            <p:cNvPr id="1964" name="Google Shape;1964;p59"/>
            <p:cNvSpPr/>
            <p:nvPr/>
          </p:nvSpPr>
          <p:spPr>
            <a:xfrm>
              <a:off x="8948001" y="3799610"/>
              <a:ext cx="2341500" cy="2341500"/>
            </a:xfrm>
            <a:prstGeom prst="rect">
              <a:avLst/>
            </a:prstGeom>
            <a:solidFill>
              <a:srgbClr val="0071BC"/>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900"/>
                <a:buFont typeface="Quattrocento Sans"/>
                <a:buNone/>
              </a:pPr>
              <a:r>
                <a:rPr b="0" i="0" lang="en-US" sz="1900" u="none" cap="none" strike="noStrike">
                  <a:solidFill>
                    <a:srgbClr val="FFFFFF"/>
                  </a:solidFill>
                  <a:latin typeface="Quattrocento Sans"/>
                  <a:ea typeface="Quattrocento Sans"/>
                  <a:cs typeface="Quattrocento Sans"/>
                  <a:sym typeface="Quattrocento Sans"/>
                </a:rPr>
                <a:t>The Virtual Network</a:t>
              </a:r>
              <a:endParaRPr/>
            </a:p>
            <a:p>
              <a:pPr indent="0" lvl="0" marL="0" marR="0" rtl="0" algn="ctr">
                <a:lnSpc>
                  <a:spcPct val="90000"/>
                </a:lnSpc>
                <a:spcBef>
                  <a:spcPts val="0"/>
                </a:spcBef>
                <a:spcAft>
                  <a:spcPts val="0"/>
                </a:spcAft>
                <a:buClr>
                  <a:srgbClr val="FFFFFF"/>
                </a:buClr>
                <a:buSzPts val="1900"/>
                <a:buFont typeface="Quattrocento Sans"/>
                <a:buNone/>
              </a:pPr>
              <a:r>
                <a:rPr b="0" i="0" lang="en-US" sz="1900" u="none" cap="none" strike="noStrike">
                  <a:solidFill>
                    <a:srgbClr val="FFFFFF"/>
                  </a:solidFill>
                  <a:latin typeface="Quattrocento Sans"/>
                  <a:ea typeface="Quattrocento Sans"/>
                  <a:cs typeface="Quattrocento Sans"/>
                  <a:sym typeface="Quattrocento Sans"/>
                </a:rPr>
                <a:t>in Microsoft Azure</a:t>
              </a:r>
              <a:endParaRPr/>
            </a:p>
          </p:txBody>
        </p:sp>
        <p:sp>
          <p:nvSpPr>
            <p:cNvPr id="1965" name="Google Shape;1965;p59"/>
            <p:cNvSpPr/>
            <p:nvPr/>
          </p:nvSpPr>
          <p:spPr>
            <a:xfrm>
              <a:off x="10619300" y="4442923"/>
              <a:ext cx="547891" cy="5273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sp>
        <p:nvSpPr>
          <p:cNvPr id="1966" name="Google Shape;1966;p59"/>
          <p:cNvSpPr/>
          <p:nvPr/>
        </p:nvSpPr>
        <p:spPr>
          <a:xfrm>
            <a:off x="4788081" y="2563936"/>
            <a:ext cx="3735578" cy="2063587"/>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8CC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nvGrpSpPr>
          <p:cNvPr id="1967" name="Google Shape;1967;p59"/>
          <p:cNvGrpSpPr/>
          <p:nvPr/>
        </p:nvGrpSpPr>
        <p:grpSpPr>
          <a:xfrm>
            <a:off x="3374215" y="3381475"/>
            <a:ext cx="813000" cy="1064114"/>
            <a:chOff x="3374212" y="3425018"/>
            <a:chExt cx="813000" cy="1064114"/>
          </a:xfrm>
        </p:grpSpPr>
        <p:pic>
          <p:nvPicPr>
            <p:cNvPr descr="\\magnum\Projects\Microsoft\Cloud Power FY12\Design\Icons\PNGs\Server_2.png" id="1968" name="Google Shape;1968;p59"/>
            <p:cNvPicPr preferRelativeResize="0"/>
            <p:nvPr/>
          </p:nvPicPr>
          <p:blipFill rotWithShape="1">
            <a:blip r:embed="rId3">
              <a:alphaModFix/>
            </a:blip>
            <a:srcRect b="0" l="24158" r="25925" t="0"/>
            <a:stretch/>
          </p:blipFill>
          <p:spPr>
            <a:xfrm>
              <a:off x="3602978" y="3425018"/>
              <a:ext cx="355510" cy="712232"/>
            </a:xfrm>
            <a:prstGeom prst="rect">
              <a:avLst/>
            </a:prstGeom>
            <a:noFill/>
            <a:ln>
              <a:noFill/>
            </a:ln>
          </p:spPr>
        </p:pic>
        <p:sp>
          <p:nvSpPr>
            <p:cNvPr id="1969" name="Google Shape;1969;p59"/>
            <p:cNvSpPr/>
            <p:nvPr/>
          </p:nvSpPr>
          <p:spPr>
            <a:xfrm>
              <a:off x="3374212" y="4064332"/>
              <a:ext cx="813000" cy="424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S2S VPN </a:t>
              </a:r>
              <a:br>
                <a:rPr lang="en-US" sz="1200">
                  <a:solidFill>
                    <a:srgbClr val="FFFFFF"/>
                  </a:solidFill>
                  <a:latin typeface="Quattrocento Sans"/>
                  <a:ea typeface="Quattrocento Sans"/>
                  <a:cs typeface="Quattrocento Sans"/>
                  <a:sym typeface="Quattrocento Sans"/>
                </a:rPr>
              </a:br>
              <a:r>
                <a:rPr lang="en-US" sz="1200">
                  <a:solidFill>
                    <a:srgbClr val="FFFFFF"/>
                  </a:solidFill>
                  <a:latin typeface="Quattrocento Sans"/>
                  <a:ea typeface="Quattrocento Sans"/>
                  <a:cs typeface="Quattrocento Sans"/>
                  <a:sym typeface="Quattrocento Sans"/>
                </a:rPr>
                <a:t>Device</a:t>
              </a:r>
              <a:endParaRPr/>
            </a:p>
          </p:txBody>
        </p:sp>
      </p:grpSp>
      <p:grpSp>
        <p:nvGrpSpPr>
          <p:cNvPr id="1970" name="Google Shape;1970;p59"/>
          <p:cNvGrpSpPr/>
          <p:nvPr/>
        </p:nvGrpSpPr>
        <p:grpSpPr>
          <a:xfrm>
            <a:off x="4787872" y="1522553"/>
            <a:ext cx="430427" cy="1484065"/>
            <a:chOff x="4409404" y="1199819"/>
            <a:chExt cx="510347" cy="1759622"/>
          </a:xfrm>
        </p:grpSpPr>
        <p:sp>
          <p:nvSpPr>
            <p:cNvPr id="1971" name="Google Shape;1971;p59"/>
            <p:cNvSpPr/>
            <p:nvPr/>
          </p:nvSpPr>
          <p:spPr>
            <a:xfrm>
              <a:off x="4409404" y="1199819"/>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72" name="Google Shape;1972;p59"/>
            <p:cNvSpPr/>
            <p:nvPr/>
          </p:nvSpPr>
          <p:spPr>
            <a:xfrm>
              <a:off x="4409404" y="1676776"/>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73" name="Google Shape;1973;p59"/>
            <p:cNvSpPr/>
            <p:nvPr/>
          </p:nvSpPr>
          <p:spPr>
            <a:xfrm>
              <a:off x="4409404" y="2153733"/>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74" name="Google Shape;1974;p59"/>
            <p:cNvSpPr/>
            <p:nvPr/>
          </p:nvSpPr>
          <p:spPr>
            <a:xfrm>
              <a:off x="4409404" y="2630689"/>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grpSp>
        <p:nvGrpSpPr>
          <p:cNvPr id="1975" name="Google Shape;1975;p59"/>
          <p:cNvGrpSpPr/>
          <p:nvPr/>
        </p:nvGrpSpPr>
        <p:grpSpPr>
          <a:xfrm>
            <a:off x="3587780" y="1661250"/>
            <a:ext cx="1200300" cy="1206864"/>
            <a:chOff x="3587780" y="1704792"/>
            <a:chExt cx="1200300" cy="1206864"/>
          </a:xfrm>
        </p:grpSpPr>
        <p:cxnSp>
          <p:nvCxnSpPr>
            <p:cNvPr id="1976" name="Google Shape;1976;p59"/>
            <p:cNvCxnSpPr/>
            <p:nvPr/>
          </p:nvCxnSpPr>
          <p:spPr>
            <a:xfrm flipH="1">
              <a:off x="3587780" y="1704792"/>
              <a:ext cx="1200300" cy="1011300"/>
            </a:xfrm>
            <a:prstGeom prst="straightConnector1">
              <a:avLst/>
            </a:prstGeom>
            <a:noFill/>
            <a:ln cap="flat" cmpd="sng" w="19050">
              <a:solidFill>
                <a:srgbClr val="5F5F5F"/>
              </a:solidFill>
              <a:prstDash val="solid"/>
              <a:round/>
              <a:headEnd len="sm" w="sm" type="none"/>
              <a:tailEnd len="sm" w="sm" type="none"/>
            </a:ln>
          </p:spPr>
        </p:cxnSp>
        <p:cxnSp>
          <p:nvCxnSpPr>
            <p:cNvPr id="1977" name="Google Shape;1977;p59"/>
            <p:cNvCxnSpPr/>
            <p:nvPr/>
          </p:nvCxnSpPr>
          <p:spPr>
            <a:xfrm flipH="1">
              <a:off x="3603080" y="2107080"/>
              <a:ext cx="1185000" cy="609000"/>
            </a:xfrm>
            <a:prstGeom prst="straightConnector1">
              <a:avLst/>
            </a:prstGeom>
            <a:noFill/>
            <a:ln cap="flat" cmpd="sng" w="19050">
              <a:solidFill>
                <a:srgbClr val="5F5F5F"/>
              </a:solidFill>
              <a:prstDash val="solid"/>
              <a:round/>
              <a:headEnd len="sm" w="sm" type="none"/>
              <a:tailEnd len="sm" w="sm" type="none"/>
            </a:ln>
          </p:spPr>
        </p:cxnSp>
        <p:cxnSp>
          <p:nvCxnSpPr>
            <p:cNvPr id="1978" name="Google Shape;1978;p59"/>
            <p:cNvCxnSpPr/>
            <p:nvPr/>
          </p:nvCxnSpPr>
          <p:spPr>
            <a:xfrm flipH="1">
              <a:off x="3603080" y="2509368"/>
              <a:ext cx="1185000" cy="206700"/>
            </a:xfrm>
            <a:prstGeom prst="straightConnector1">
              <a:avLst/>
            </a:prstGeom>
            <a:noFill/>
            <a:ln cap="flat" cmpd="sng" w="19050">
              <a:solidFill>
                <a:srgbClr val="5F5F5F"/>
              </a:solidFill>
              <a:prstDash val="solid"/>
              <a:round/>
              <a:headEnd len="sm" w="sm" type="none"/>
              <a:tailEnd len="sm" w="sm" type="none"/>
            </a:ln>
          </p:spPr>
        </p:cxnSp>
        <p:cxnSp>
          <p:nvCxnSpPr>
            <p:cNvPr id="1979" name="Google Shape;1979;p59"/>
            <p:cNvCxnSpPr/>
            <p:nvPr/>
          </p:nvCxnSpPr>
          <p:spPr>
            <a:xfrm rot="10800000">
              <a:off x="3587780" y="2716056"/>
              <a:ext cx="1200300" cy="195600"/>
            </a:xfrm>
            <a:prstGeom prst="straightConnector1">
              <a:avLst/>
            </a:prstGeom>
            <a:noFill/>
            <a:ln cap="flat" cmpd="sng" w="19050">
              <a:solidFill>
                <a:srgbClr val="5F5F5F"/>
              </a:solidFill>
              <a:prstDash val="solid"/>
              <a:round/>
              <a:headEnd len="sm" w="sm" type="none"/>
              <a:tailEnd len="sm" w="sm" type="none"/>
            </a:ln>
          </p:spPr>
        </p:cxnSp>
      </p:grpSp>
      <p:grpSp>
        <p:nvGrpSpPr>
          <p:cNvPr id="1980" name="Google Shape;1980;p59"/>
          <p:cNvGrpSpPr/>
          <p:nvPr/>
        </p:nvGrpSpPr>
        <p:grpSpPr>
          <a:xfrm>
            <a:off x="9068433" y="2274278"/>
            <a:ext cx="813000" cy="1064114"/>
            <a:chOff x="9068431" y="2317819"/>
            <a:chExt cx="813000" cy="1064114"/>
          </a:xfrm>
        </p:grpSpPr>
        <p:pic>
          <p:nvPicPr>
            <p:cNvPr descr="\\magnum\Projects\Microsoft\Cloud Power FY12\Design\Icons\PNGs\Server_2.png" id="1981" name="Google Shape;1981;p59"/>
            <p:cNvPicPr preferRelativeResize="0"/>
            <p:nvPr/>
          </p:nvPicPr>
          <p:blipFill rotWithShape="1">
            <a:blip r:embed="rId3">
              <a:alphaModFix/>
            </a:blip>
            <a:srcRect b="0" l="24158" r="25925" t="0"/>
            <a:stretch/>
          </p:blipFill>
          <p:spPr>
            <a:xfrm>
              <a:off x="9297197" y="2317819"/>
              <a:ext cx="355510" cy="712232"/>
            </a:xfrm>
            <a:prstGeom prst="rect">
              <a:avLst/>
            </a:prstGeom>
            <a:noFill/>
            <a:ln>
              <a:noFill/>
            </a:ln>
          </p:spPr>
        </p:pic>
        <p:sp>
          <p:nvSpPr>
            <p:cNvPr id="1982" name="Google Shape;1982;p59"/>
            <p:cNvSpPr/>
            <p:nvPr/>
          </p:nvSpPr>
          <p:spPr>
            <a:xfrm>
              <a:off x="9068431" y="2957133"/>
              <a:ext cx="813000" cy="424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S2S VPN </a:t>
              </a:r>
              <a:br>
                <a:rPr lang="en-US" sz="1200">
                  <a:solidFill>
                    <a:srgbClr val="FFFFFF"/>
                  </a:solidFill>
                  <a:latin typeface="Quattrocento Sans"/>
                  <a:ea typeface="Quattrocento Sans"/>
                  <a:cs typeface="Quattrocento Sans"/>
                  <a:sym typeface="Quattrocento Sans"/>
                </a:rPr>
              </a:br>
              <a:r>
                <a:rPr lang="en-US" sz="1200">
                  <a:solidFill>
                    <a:srgbClr val="FFFFFF"/>
                  </a:solidFill>
                  <a:latin typeface="Quattrocento Sans"/>
                  <a:ea typeface="Quattrocento Sans"/>
                  <a:cs typeface="Quattrocento Sans"/>
                  <a:sym typeface="Quattrocento Sans"/>
                </a:rPr>
                <a:t>Device</a:t>
              </a:r>
              <a:endParaRPr/>
            </a:p>
          </p:txBody>
        </p:sp>
      </p:grpSp>
      <p:grpSp>
        <p:nvGrpSpPr>
          <p:cNvPr id="1983" name="Google Shape;1983;p59"/>
          <p:cNvGrpSpPr/>
          <p:nvPr/>
        </p:nvGrpSpPr>
        <p:grpSpPr>
          <a:xfrm>
            <a:off x="4064133" y="2820965"/>
            <a:ext cx="5116800" cy="935100"/>
            <a:chOff x="4064131" y="2864506"/>
            <a:chExt cx="5116800" cy="935100"/>
          </a:xfrm>
        </p:grpSpPr>
        <p:cxnSp>
          <p:nvCxnSpPr>
            <p:cNvPr id="1984" name="Google Shape;1984;p59"/>
            <p:cNvCxnSpPr/>
            <p:nvPr/>
          </p:nvCxnSpPr>
          <p:spPr>
            <a:xfrm flipH="1">
              <a:off x="4064131" y="2864506"/>
              <a:ext cx="5116800" cy="935100"/>
            </a:xfrm>
            <a:prstGeom prst="straightConnector1">
              <a:avLst/>
            </a:prstGeom>
            <a:noFill/>
            <a:ln cap="flat" cmpd="sng" w="57150">
              <a:solidFill>
                <a:srgbClr val="5F5F5F"/>
              </a:solidFill>
              <a:prstDash val="solid"/>
              <a:round/>
              <a:headEnd len="med" w="med" type="triangle"/>
              <a:tailEnd len="med" w="med" type="triangle"/>
            </a:ln>
          </p:spPr>
        </p:cxnSp>
        <p:sp>
          <p:nvSpPr>
            <p:cNvPr id="1985" name="Google Shape;1985;p59"/>
            <p:cNvSpPr/>
            <p:nvPr/>
          </p:nvSpPr>
          <p:spPr>
            <a:xfrm rot="-592004">
              <a:off x="5658681" y="3077386"/>
              <a:ext cx="1600168" cy="2999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500"/>
                <a:buFont typeface="Quattrocento Sans"/>
                <a:buNone/>
              </a:pPr>
              <a:r>
                <a:rPr b="1" i="0" lang="en-US" sz="1500" u="none" cap="none" strike="noStrike">
                  <a:solidFill>
                    <a:srgbClr val="FFFFFF"/>
                  </a:solidFill>
                  <a:latin typeface="Quattrocento Sans"/>
                  <a:ea typeface="Quattrocento Sans"/>
                  <a:cs typeface="Quattrocento Sans"/>
                  <a:sym typeface="Quattrocento Sans"/>
                </a:rPr>
                <a:t>S2S VPN tunnel</a:t>
              </a:r>
              <a:endParaRPr/>
            </a:p>
          </p:txBody>
        </p:sp>
      </p:grpSp>
      <p:grpSp>
        <p:nvGrpSpPr>
          <p:cNvPr id="1986" name="Google Shape;1986;p59"/>
          <p:cNvGrpSpPr/>
          <p:nvPr/>
        </p:nvGrpSpPr>
        <p:grpSpPr>
          <a:xfrm>
            <a:off x="8979352" y="4302021"/>
            <a:ext cx="1074600" cy="993950"/>
            <a:chOff x="8979348" y="4345563"/>
            <a:chExt cx="1074600" cy="993950"/>
          </a:xfrm>
        </p:grpSpPr>
        <p:grpSp>
          <p:nvGrpSpPr>
            <p:cNvPr id="1987" name="Google Shape;1987;p59"/>
            <p:cNvGrpSpPr/>
            <p:nvPr/>
          </p:nvGrpSpPr>
          <p:grpSpPr>
            <a:xfrm>
              <a:off x="8979348" y="4345563"/>
              <a:ext cx="1074600" cy="993950"/>
              <a:chOff x="1720721" y="4442923"/>
              <a:chExt cx="1074600" cy="993950"/>
            </a:xfrm>
          </p:grpSpPr>
          <p:pic>
            <p:nvPicPr>
              <p:cNvPr id="1988" name="Google Shape;1988;p59"/>
              <p:cNvPicPr preferRelativeResize="0"/>
              <p:nvPr/>
            </p:nvPicPr>
            <p:blipFill rotWithShape="1">
              <a:blip r:embed="rId4">
                <a:alphaModFix/>
              </a:blip>
              <a:srcRect b="0" l="0" r="0" t="0"/>
              <a:stretch/>
            </p:blipFill>
            <p:spPr>
              <a:xfrm>
                <a:off x="1809804" y="4442923"/>
                <a:ext cx="965110" cy="884298"/>
              </a:xfrm>
              <a:prstGeom prst="rect">
                <a:avLst/>
              </a:prstGeom>
              <a:noFill/>
              <a:ln>
                <a:noFill/>
              </a:ln>
            </p:spPr>
          </p:pic>
          <p:sp>
            <p:nvSpPr>
              <p:cNvPr id="1989" name="Google Shape;1989;p59"/>
              <p:cNvSpPr/>
              <p:nvPr/>
            </p:nvSpPr>
            <p:spPr>
              <a:xfrm>
                <a:off x="1720721" y="5178273"/>
                <a:ext cx="10746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BRK Gateway</a:t>
                </a:r>
                <a:endParaRPr/>
              </a:p>
            </p:txBody>
          </p:sp>
        </p:grpSp>
        <p:sp>
          <p:nvSpPr>
            <p:cNvPr id="1990" name="Google Shape;1990;p59"/>
            <p:cNvSpPr/>
            <p:nvPr/>
          </p:nvSpPr>
          <p:spPr>
            <a:xfrm>
              <a:off x="9842233" y="4787711"/>
              <a:ext cx="191307" cy="260655"/>
            </a:xfrm>
            <a:custGeom>
              <a:rect b="b" l="l" r="r" t="t"/>
              <a:pathLst>
                <a:path extrusionOk="0" h="66" w="48">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grpSp>
      <p:grpSp>
        <p:nvGrpSpPr>
          <p:cNvPr id="1991" name="Google Shape;1991;p59"/>
          <p:cNvGrpSpPr/>
          <p:nvPr/>
        </p:nvGrpSpPr>
        <p:grpSpPr>
          <a:xfrm>
            <a:off x="7932854" y="5004769"/>
            <a:ext cx="430427" cy="1484065"/>
            <a:chOff x="4409404" y="1199819"/>
            <a:chExt cx="510347" cy="1759622"/>
          </a:xfrm>
        </p:grpSpPr>
        <p:sp>
          <p:nvSpPr>
            <p:cNvPr id="1992" name="Google Shape;1992;p59"/>
            <p:cNvSpPr/>
            <p:nvPr/>
          </p:nvSpPr>
          <p:spPr>
            <a:xfrm>
              <a:off x="4409404" y="1199819"/>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93" name="Google Shape;1993;p59"/>
            <p:cNvSpPr/>
            <p:nvPr/>
          </p:nvSpPr>
          <p:spPr>
            <a:xfrm>
              <a:off x="4409404" y="1676776"/>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94" name="Google Shape;1994;p59"/>
            <p:cNvSpPr/>
            <p:nvPr/>
          </p:nvSpPr>
          <p:spPr>
            <a:xfrm>
              <a:off x="4409404" y="2153733"/>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1995" name="Google Shape;1995;p59"/>
            <p:cNvSpPr/>
            <p:nvPr/>
          </p:nvSpPr>
          <p:spPr>
            <a:xfrm>
              <a:off x="4409404" y="2630689"/>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grpSp>
        <p:nvGrpSpPr>
          <p:cNvPr id="1996" name="Google Shape;1996;p59"/>
          <p:cNvGrpSpPr/>
          <p:nvPr/>
        </p:nvGrpSpPr>
        <p:grpSpPr>
          <a:xfrm>
            <a:off x="8363514" y="5134733"/>
            <a:ext cx="1020600" cy="1215599"/>
            <a:chOff x="8363513" y="5178273"/>
            <a:chExt cx="1020600" cy="1215599"/>
          </a:xfrm>
        </p:grpSpPr>
        <p:cxnSp>
          <p:nvCxnSpPr>
            <p:cNvPr id="1997" name="Google Shape;1997;p59"/>
            <p:cNvCxnSpPr/>
            <p:nvPr/>
          </p:nvCxnSpPr>
          <p:spPr>
            <a:xfrm>
              <a:off x="8363513" y="5178273"/>
              <a:ext cx="1020600" cy="514500"/>
            </a:xfrm>
            <a:prstGeom prst="straightConnector1">
              <a:avLst/>
            </a:prstGeom>
            <a:noFill/>
            <a:ln cap="flat" cmpd="sng" w="19050">
              <a:solidFill>
                <a:srgbClr val="5F5F5F"/>
              </a:solidFill>
              <a:prstDash val="solid"/>
              <a:round/>
              <a:headEnd len="sm" w="sm" type="none"/>
              <a:tailEnd len="sm" w="sm" type="none"/>
            </a:ln>
          </p:spPr>
        </p:cxnSp>
        <p:cxnSp>
          <p:nvCxnSpPr>
            <p:cNvPr id="1998" name="Google Shape;1998;p59"/>
            <p:cNvCxnSpPr/>
            <p:nvPr/>
          </p:nvCxnSpPr>
          <p:spPr>
            <a:xfrm>
              <a:off x="8395840" y="5569527"/>
              <a:ext cx="988200" cy="123300"/>
            </a:xfrm>
            <a:prstGeom prst="straightConnector1">
              <a:avLst/>
            </a:prstGeom>
            <a:noFill/>
            <a:ln cap="flat" cmpd="sng" w="19050">
              <a:solidFill>
                <a:srgbClr val="5F5F5F"/>
              </a:solidFill>
              <a:prstDash val="solid"/>
              <a:round/>
              <a:headEnd len="sm" w="sm" type="none"/>
              <a:tailEnd len="sm" w="sm" type="none"/>
            </a:ln>
          </p:spPr>
        </p:cxnSp>
        <p:cxnSp>
          <p:nvCxnSpPr>
            <p:cNvPr id="1999" name="Google Shape;1999;p59"/>
            <p:cNvCxnSpPr/>
            <p:nvPr/>
          </p:nvCxnSpPr>
          <p:spPr>
            <a:xfrm flipH="1" rot="10800000">
              <a:off x="8395840" y="5692784"/>
              <a:ext cx="988200" cy="298800"/>
            </a:xfrm>
            <a:prstGeom prst="straightConnector1">
              <a:avLst/>
            </a:prstGeom>
            <a:noFill/>
            <a:ln cap="flat" cmpd="sng" w="19050">
              <a:solidFill>
                <a:srgbClr val="5F5F5F"/>
              </a:solidFill>
              <a:prstDash val="solid"/>
              <a:round/>
              <a:headEnd len="sm" w="sm" type="none"/>
              <a:tailEnd len="sm" w="sm" type="none"/>
            </a:ln>
          </p:spPr>
        </p:cxnSp>
        <p:cxnSp>
          <p:nvCxnSpPr>
            <p:cNvPr id="2000" name="Google Shape;2000;p59"/>
            <p:cNvCxnSpPr/>
            <p:nvPr/>
          </p:nvCxnSpPr>
          <p:spPr>
            <a:xfrm flipH="1" rot="10800000">
              <a:off x="8395840" y="5692772"/>
              <a:ext cx="988200" cy="701100"/>
            </a:xfrm>
            <a:prstGeom prst="straightConnector1">
              <a:avLst/>
            </a:prstGeom>
            <a:noFill/>
            <a:ln cap="flat" cmpd="sng" w="19050">
              <a:solidFill>
                <a:srgbClr val="5F5F5F"/>
              </a:solidFill>
              <a:prstDash val="solid"/>
              <a:round/>
              <a:headEnd len="sm" w="sm" type="none"/>
              <a:tailEnd len="sm" w="sm" type="none"/>
            </a:ln>
          </p:spPr>
        </p:cxnSp>
      </p:grpSp>
      <p:grpSp>
        <p:nvGrpSpPr>
          <p:cNvPr id="2001" name="Google Shape;2001;p59"/>
          <p:cNvGrpSpPr/>
          <p:nvPr/>
        </p:nvGrpSpPr>
        <p:grpSpPr>
          <a:xfrm>
            <a:off x="4064135" y="3911463"/>
            <a:ext cx="5004300" cy="832706"/>
            <a:chOff x="4064131" y="3955009"/>
            <a:chExt cx="5004300" cy="832706"/>
          </a:xfrm>
        </p:grpSpPr>
        <p:cxnSp>
          <p:nvCxnSpPr>
            <p:cNvPr id="2002" name="Google Shape;2002;p59"/>
            <p:cNvCxnSpPr>
              <a:stCxn id="1988" idx="1"/>
            </p:cNvCxnSpPr>
            <p:nvPr/>
          </p:nvCxnSpPr>
          <p:spPr>
            <a:xfrm rot="10800000">
              <a:off x="4064131" y="3989116"/>
              <a:ext cx="5004300" cy="798600"/>
            </a:xfrm>
            <a:prstGeom prst="straightConnector1">
              <a:avLst/>
            </a:prstGeom>
            <a:noFill/>
            <a:ln cap="flat" cmpd="sng" w="57150">
              <a:solidFill>
                <a:srgbClr val="5F5F5F"/>
              </a:solidFill>
              <a:prstDash val="solid"/>
              <a:round/>
              <a:headEnd len="med" w="med" type="triangle"/>
              <a:tailEnd len="med" w="med" type="triangle"/>
            </a:ln>
          </p:spPr>
        </p:cxnSp>
        <p:sp>
          <p:nvSpPr>
            <p:cNvPr id="2003" name="Google Shape;2003;p59"/>
            <p:cNvSpPr/>
            <p:nvPr/>
          </p:nvSpPr>
          <p:spPr>
            <a:xfrm rot="586813">
              <a:off x="5855812" y="4088727"/>
              <a:ext cx="1600054" cy="30016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500"/>
                <a:buFont typeface="Quattrocento Sans"/>
                <a:buNone/>
              </a:pPr>
              <a:r>
                <a:rPr b="1" i="0" lang="en-US" sz="1500" u="none" cap="none" strike="noStrike">
                  <a:solidFill>
                    <a:srgbClr val="FFFFFF"/>
                  </a:solidFill>
                  <a:latin typeface="Quattrocento Sans"/>
                  <a:ea typeface="Quattrocento Sans"/>
                  <a:cs typeface="Quattrocento Sans"/>
                  <a:sym typeface="Quattrocento Sans"/>
                </a:rPr>
                <a:t>S2S VPN tunnel</a:t>
              </a:r>
              <a:endParaRPr/>
            </a:p>
          </p:txBody>
        </p:sp>
      </p:grpSp>
      <p:grpSp>
        <p:nvGrpSpPr>
          <p:cNvPr id="2004" name="Google Shape;2004;p59"/>
          <p:cNvGrpSpPr/>
          <p:nvPr/>
        </p:nvGrpSpPr>
        <p:grpSpPr>
          <a:xfrm>
            <a:off x="3009597" y="2336438"/>
            <a:ext cx="576144" cy="712232"/>
            <a:chOff x="9944860" y="5187045"/>
            <a:chExt cx="576144" cy="712232"/>
          </a:xfrm>
        </p:grpSpPr>
        <p:sp>
          <p:nvSpPr>
            <p:cNvPr id="2005" name="Google Shape;2005;p59"/>
            <p:cNvSpPr/>
            <p:nvPr/>
          </p:nvSpPr>
          <p:spPr>
            <a:xfrm>
              <a:off x="10192459" y="5526355"/>
              <a:ext cx="328545" cy="332665"/>
            </a:xfrm>
            <a:custGeom>
              <a:rect b="b" l="l" r="r" t="t"/>
              <a:pathLst>
                <a:path extrusionOk="0" h="85" w="84">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2006" name="Google Shape;2006;p59"/>
            <p:cNvPicPr preferRelativeResize="0"/>
            <p:nvPr/>
          </p:nvPicPr>
          <p:blipFill rotWithShape="1">
            <a:blip r:embed="rId3">
              <a:alphaModFix/>
            </a:blip>
            <a:srcRect b="0" l="24158" r="25925" t="0"/>
            <a:stretch/>
          </p:blipFill>
          <p:spPr>
            <a:xfrm>
              <a:off x="9944860" y="5187045"/>
              <a:ext cx="355510" cy="712232"/>
            </a:xfrm>
            <a:prstGeom prst="rect">
              <a:avLst/>
            </a:prstGeom>
            <a:noFill/>
            <a:ln>
              <a:noFill/>
            </a:ln>
          </p:spPr>
        </p:pic>
      </p:grpSp>
      <p:grpSp>
        <p:nvGrpSpPr>
          <p:cNvPr id="2007" name="Google Shape;2007;p59"/>
          <p:cNvGrpSpPr/>
          <p:nvPr/>
        </p:nvGrpSpPr>
        <p:grpSpPr>
          <a:xfrm>
            <a:off x="1789123" y="2326094"/>
            <a:ext cx="604285" cy="712232"/>
            <a:chOff x="4647795" y="6723311"/>
            <a:chExt cx="604285" cy="712232"/>
          </a:xfrm>
        </p:grpSpPr>
        <p:pic>
          <p:nvPicPr>
            <p:cNvPr id="2008" name="Google Shape;2008;p59"/>
            <p:cNvPicPr preferRelativeResize="0"/>
            <p:nvPr/>
          </p:nvPicPr>
          <p:blipFill rotWithShape="1">
            <a:blip r:embed="rId5">
              <a:alphaModFix/>
            </a:blip>
            <a:srcRect b="0" l="0" r="0" t="0"/>
            <a:stretch/>
          </p:blipFill>
          <p:spPr>
            <a:xfrm>
              <a:off x="4918743" y="7037593"/>
              <a:ext cx="333337" cy="302583"/>
            </a:xfrm>
            <a:prstGeom prst="rect">
              <a:avLst/>
            </a:prstGeom>
            <a:noFill/>
            <a:ln>
              <a:noFill/>
            </a:ln>
          </p:spPr>
        </p:pic>
        <p:pic>
          <p:nvPicPr>
            <p:cNvPr descr="\\magnum\Projects\Microsoft\Cloud Power FY12\Design\Icons\PNGs\Server_2.png" id="2009" name="Google Shape;2009;p59"/>
            <p:cNvPicPr preferRelativeResize="0"/>
            <p:nvPr/>
          </p:nvPicPr>
          <p:blipFill rotWithShape="1">
            <a:blip r:embed="rId3">
              <a:alphaModFix/>
            </a:blip>
            <a:srcRect b="0" l="24158" r="25925" t="0"/>
            <a:stretch/>
          </p:blipFill>
          <p:spPr>
            <a:xfrm>
              <a:off x="4647795" y="6723311"/>
              <a:ext cx="355510" cy="712232"/>
            </a:xfrm>
            <a:prstGeom prst="rect">
              <a:avLst/>
            </a:prstGeom>
            <a:noFill/>
            <a:ln>
              <a:noFill/>
            </a:ln>
          </p:spPr>
        </p:pic>
      </p:grpSp>
      <p:grpSp>
        <p:nvGrpSpPr>
          <p:cNvPr id="2010" name="Google Shape;2010;p59"/>
          <p:cNvGrpSpPr/>
          <p:nvPr/>
        </p:nvGrpSpPr>
        <p:grpSpPr>
          <a:xfrm>
            <a:off x="2447308" y="3399953"/>
            <a:ext cx="479312" cy="712232"/>
            <a:chOff x="4610325" y="6858496"/>
            <a:chExt cx="479312" cy="712232"/>
          </a:xfrm>
        </p:grpSpPr>
        <p:pic>
          <p:nvPicPr>
            <p:cNvPr descr="\\magnum\Projects\Microsoft\Cloud Power FY12\Design\Icons\PNGs\Server_2.png" id="2011" name="Google Shape;2011;p59"/>
            <p:cNvPicPr preferRelativeResize="0"/>
            <p:nvPr/>
          </p:nvPicPr>
          <p:blipFill rotWithShape="1">
            <a:blip r:embed="rId3">
              <a:alphaModFix/>
            </a:blip>
            <a:srcRect b="0" l="24158" r="25925" t="0"/>
            <a:stretch/>
          </p:blipFill>
          <p:spPr>
            <a:xfrm>
              <a:off x="4610325" y="6858496"/>
              <a:ext cx="355510" cy="712232"/>
            </a:xfrm>
            <a:prstGeom prst="rect">
              <a:avLst/>
            </a:prstGeom>
            <a:noFill/>
            <a:ln>
              <a:noFill/>
            </a:ln>
          </p:spPr>
        </p:pic>
        <p:sp>
          <p:nvSpPr>
            <p:cNvPr id="2012" name="Google Shape;2012;p59"/>
            <p:cNvSpPr/>
            <p:nvPr/>
          </p:nvSpPr>
          <p:spPr>
            <a:xfrm>
              <a:off x="4883537" y="7331187"/>
              <a:ext cx="206100" cy="1776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013" name="Google Shape;2013;p59"/>
            <p:cNvSpPr/>
            <p:nvPr/>
          </p:nvSpPr>
          <p:spPr>
            <a:xfrm>
              <a:off x="4883537" y="7416936"/>
              <a:ext cx="206100" cy="26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014" name="Google Shape;2014;p59"/>
            <p:cNvSpPr/>
            <p:nvPr/>
          </p:nvSpPr>
          <p:spPr>
            <a:xfrm rot="-5400000">
              <a:off x="4928156" y="7465911"/>
              <a:ext cx="117000" cy="26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015" name="Google Shape;2015;p59"/>
            <p:cNvSpPr/>
            <p:nvPr/>
          </p:nvSpPr>
          <p:spPr>
            <a:xfrm>
              <a:off x="4942260" y="7396152"/>
              <a:ext cx="88800" cy="76500"/>
            </a:xfrm>
            <a:prstGeom prst="triangle">
              <a:avLst>
                <a:gd fmla="val 50000" name="adj"/>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5"/>
                                        </p:tgtEl>
                                        <p:attrNameLst>
                                          <p:attrName>style.visibility</p:attrName>
                                        </p:attrNameLst>
                                      </p:cBhvr>
                                      <p:to>
                                        <p:strVal val="visible"/>
                                      </p:to>
                                    </p:set>
                                    <p:animEffect filter="fade" transition="in">
                                      <p:cBhvr>
                                        <p:cTn dur="500"/>
                                        <p:tgtEl>
                                          <p:spTgt spid="19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0"/>
                                        </p:tgtEl>
                                        <p:attrNameLst>
                                          <p:attrName>style.visibility</p:attrName>
                                        </p:attrNameLst>
                                      </p:cBhvr>
                                      <p:to>
                                        <p:strVal val="visible"/>
                                      </p:to>
                                    </p:set>
                                    <p:animEffect filter="fade" transition="in">
                                      <p:cBhvr>
                                        <p:cTn dur="500"/>
                                        <p:tgtEl>
                                          <p:spTgt spid="19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5"/>
                                        </p:tgtEl>
                                        <p:attrNameLst>
                                          <p:attrName>style.visibility</p:attrName>
                                        </p:attrNameLst>
                                      </p:cBhvr>
                                      <p:to>
                                        <p:strVal val="visible"/>
                                      </p:to>
                                    </p:set>
                                    <p:animEffect filter="fade" transition="in">
                                      <p:cBhvr>
                                        <p:cTn dur="500"/>
                                        <p:tgtEl>
                                          <p:spTgt spid="19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7"/>
                                        </p:tgtEl>
                                        <p:attrNameLst>
                                          <p:attrName>style.visibility</p:attrName>
                                        </p:attrNameLst>
                                      </p:cBhvr>
                                      <p:to>
                                        <p:strVal val="visible"/>
                                      </p:to>
                                    </p:set>
                                    <p:animEffect filter="fade" transition="in">
                                      <p:cBhvr>
                                        <p:cTn dur="500"/>
                                        <p:tgtEl>
                                          <p:spTgt spid="1917"/>
                                        </p:tgtEl>
                                      </p:cBhvr>
                                    </p:animEffect>
                                  </p:childTnLst>
                                </p:cTn>
                              </p:par>
                              <p:par>
                                <p:cTn fill="hold" nodeType="withEffect" presetClass="entr" presetID="10" presetSubtype="0">
                                  <p:stCondLst>
                                    <p:cond delay="0"/>
                                  </p:stCondLst>
                                  <p:childTnLst>
                                    <p:set>
                                      <p:cBhvr>
                                        <p:cTn dur="1" fill="hold">
                                          <p:stCondLst>
                                            <p:cond delay="0"/>
                                          </p:stCondLst>
                                        </p:cTn>
                                        <p:tgtEl>
                                          <p:spTgt spid="1966"/>
                                        </p:tgtEl>
                                        <p:attrNameLst>
                                          <p:attrName>style.visibility</p:attrName>
                                        </p:attrNameLst>
                                      </p:cBhvr>
                                      <p:to>
                                        <p:strVal val="visible"/>
                                      </p:to>
                                    </p:set>
                                    <p:animEffect filter="fade" transition="in">
                                      <p:cBhvr>
                                        <p:cTn dur="500"/>
                                        <p:tgtEl>
                                          <p:spTgt spid="19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0"/>
                                        </p:tgtEl>
                                        <p:attrNameLst>
                                          <p:attrName>style.visibility</p:attrName>
                                        </p:attrNameLst>
                                      </p:cBhvr>
                                      <p:to>
                                        <p:strVal val="visible"/>
                                      </p:to>
                                    </p:set>
                                    <p:animEffect filter="fade" transition="in">
                                      <p:cBhvr>
                                        <p:cTn dur="500"/>
                                        <p:tgtEl>
                                          <p:spTgt spid="1980"/>
                                        </p:tgtEl>
                                      </p:cBhvr>
                                    </p:animEffect>
                                  </p:childTnLst>
                                </p:cTn>
                              </p:par>
                              <p:par>
                                <p:cTn fill="hold" nodeType="withEffect" presetClass="entr" presetID="10" presetSubtype="0">
                                  <p:stCondLst>
                                    <p:cond delay="0"/>
                                  </p:stCondLst>
                                  <p:childTnLst>
                                    <p:set>
                                      <p:cBhvr>
                                        <p:cTn dur="1" fill="hold">
                                          <p:stCondLst>
                                            <p:cond delay="0"/>
                                          </p:stCondLst>
                                        </p:cTn>
                                        <p:tgtEl>
                                          <p:spTgt spid="1967"/>
                                        </p:tgtEl>
                                        <p:attrNameLst>
                                          <p:attrName>style.visibility</p:attrName>
                                        </p:attrNameLst>
                                      </p:cBhvr>
                                      <p:to>
                                        <p:strVal val="visible"/>
                                      </p:to>
                                    </p:set>
                                    <p:animEffect filter="fade" transition="in">
                                      <p:cBhvr>
                                        <p:cTn dur="500"/>
                                        <p:tgtEl>
                                          <p:spTgt spid="19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3"/>
                                        </p:tgtEl>
                                        <p:attrNameLst>
                                          <p:attrName>style.visibility</p:attrName>
                                        </p:attrNameLst>
                                      </p:cBhvr>
                                      <p:to>
                                        <p:strVal val="visible"/>
                                      </p:to>
                                    </p:set>
                                    <p:animEffect filter="fade" transition="in">
                                      <p:cBhvr>
                                        <p:cTn dur="500"/>
                                        <p:tgtEl>
                                          <p:spTgt spid="19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3"/>
                                        </p:tgtEl>
                                        <p:attrNameLst>
                                          <p:attrName>style.visibility</p:attrName>
                                        </p:attrNameLst>
                                      </p:cBhvr>
                                      <p:to>
                                        <p:strVal val="visible"/>
                                      </p:to>
                                    </p:set>
                                    <p:animEffect filter="fade" transition="in">
                                      <p:cBhvr>
                                        <p:cTn dur="500"/>
                                        <p:tgtEl>
                                          <p:spTgt spid="19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6"/>
                                        </p:tgtEl>
                                        <p:attrNameLst>
                                          <p:attrName>style.visibility</p:attrName>
                                        </p:attrNameLst>
                                      </p:cBhvr>
                                      <p:to>
                                        <p:strVal val="visible"/>
                                      </p:to>
                                    </p:set>
                                    <p:animEffect filter="fade" transition="in">
                                      <p:cBhvr>
                                        <p:cTn dur="500"/>
                                        <p:tgtEl>
                                          <p:spTgt spid="19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1"/>
                                        </p:tgtEl>
                                        <p:attrNameLst>
                                          <p:attrName>style.visibility</p:attrName>
                                        </p:attrNameLst>
                                      </p:cBhvr>
                                      <p:to>
                                        <p:strVal val="visible"/>
                                      </p:to>
                                    </p:set>
                                    <p:animEffect filter="fade" transition="in">
                                      <p:cBhvr>
                                        <p:cTn dur="500"/>
                                        <p:tgtEl>
                                          <p:spTgt spid="2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4"/>
                                        </p:tgtEl>
                                        <p:attrNameLst>
                                          <p:attrName>style.visibility</p:attrName>
                                        </p:attrNameLst>
                                      </p:cBhvr>
                                      <p:to>
                                        <p:strVal val="visible"/>
                                      </p:to>
                                    </p:set>
                                    <p:animEffect filter="fade" transition="in">
                                      <p:cBhvr>
                                        <p:cTn dur="500"/>
                                        <p:tgtEl>
                                          <p:spTgt spid="20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7"/>
                                        </p:tgtEl>
                                        <p:attrNameLst>
                                          <p:attrName>style.visibility</p:attrName>
                                        </p:attrNameLst>
                                      </p:cBhvr>
                                      <p:to>
                                        <p:strVal val="visible"/>
                                      </p:to>
                                    </p:set>
                                    <p:animEffect filter="fade" transition="in">
                                      <p:cBhvr>
                                        <p:cTn dur="500"/>
                                        <p:tgtEl>
                                          <p:spTgt spid="2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0"/>
                                        </p:tgtEl>
                                        <p:attrNameLst>
                                          <p:attrName>style.visibility</p:attrName>
                                        </p:attrNameLst>
                                      </p:cBhvr>
                                      <p:to>
                                        <p:strVal val="visible"/>
                                      </p:to>
                                    </p:set>
                                    <p:animEffect filter="fade" transition="in">
                                      <p:cBhvr>
                                        <p:cTn dur="500"/>
                                        <p:tgtEl>
                                          <p:spTgt spid="20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1"/>
                                        </p:tgtEl>
                                        <p:attrNameLst>
                                          <p:attrName>style.visibility</p:attrName>
                                        </p:attrNameLst>
                                      </p:cBhvr>
                                      <p:to>
                                        <p:strVal val="visible"/>
                                      </p:to>
                                    </p:set>
                                    <p:animEffect filter="fade" transition="in">
                                      <p:cBhvr>
                                        <p:cTn dur="500"/>
                                        <p:tgtEl>
                                          <p:spTgt spid="19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6"/>
                                        </p:tgtEl>
                                        <p:attrNameLst>
                                          <p:attrName>style.visibility</p:attrName>
                                        </p:attrNameLst>
                                      </p:cBhvr>
                                      <p:to>
                                        <p:strVal val="visible"/>
                                      </p:to>
                                    </p:set>
                                    <p:animEffect filter="fade" transition="in">
                                      <p:cBhvr>
                                        <p:cTn dur="500"/>
                                        <p:tgtEl>
                                          <p:spTgt spid="19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0" name="Shape 2020"/>
        <p:cNvGrpSpPr/>
        <p:nvPr/>
      </p:nvGrpSpPr>
      <p:grpSpPr>
        <a:xfrm>
          <a:off x="0" y="0"/>
          <a:ext cx="0" cy="0"/>
          <a:chOff x="0" y="0"/>
          <a:chExt cx="0" cy="0"/>
        </a:xfrm>
      </p:grpSpPr>
      <p:sp>
        <p:nvSpPr>
          <p:cNvPr id="2021" name="Google Shape;2021;p60"/>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Multi-Site VPN</a:t>
            </a:r>
            <a:endParaRPr/>
          </a:p>
        </p:txBody>
      </p:sp>
      <p:sp>
        <p:nvSpPr>
          <p:cNvPr id="2022" name="Google Shape;2022;p60"/>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1800"/>
              <a:buChar char="•"/>
            </a:pPr>
            <a:r>
              <a:rPr lang="en-US"/>
              <a:t>Create a multi-site VPN in order to connect multiple on-premises sites to a single virtual network gateway</a:t>
            </a:r>
            <a:endParaRPr/>
          </a:p>
          <a:p>
            <a:pPr indent="-228600" lvl="0" marL="228600" rtl="0" algn="l">
              <a:lnSpc>
                <a:spcPct val="90000"/>
              </a:lnSpc>
              <a:spcBef>
                <a:spcPts val="1000"/>
              </a:spcBef>
              <a:spcAft>
                <a:spcPts val="0"/>
              </a:spcAft>
              <a:buClr>
                <a:srgbClr val="3F3F3F"/>
              </a:buClr>
              <a:buSzPts val="1800"/>
              <a:buChar char="•"/>
            </a:pPr>
            <a:r>
              <a:rPr lang="en-US"/>
              <a:t>Requires dynamic routing configured on the VNet gateway</a:t>
            </a:r>
            <a:endParaRPr/>
          </a:p>
          <a:p>
            <a:pPr indent="-228600" lvl="1" marL="685800" rtl="0" algn="l">
              <a:lnSpc>
                <a:spcPct val="90000"/>
              </a:lnSpc>
              <a:spcBef>
                <a:spcPts val="500"/>
              </a:spcBef>
              <a:spcAft>
                <a:spcPts val="0"/>
              </a:spcAft>
              <a:buClr>
                <a:srgbClr val="3F3F3F"/>
              </a:buClr>
              <a:buSzPts val="1440"/>
              <a:buChar char="o"/>
            </a:pPr>
            <a:r>
              <a:rPr lang="en-US"/>
              <a:t>Can change the gateway type without needing to rebuild the virtual network to accommodate multi-site</a:t>
            </a:r>
            <a:endParaRPr/>
          </a:p>
          <a:p>
            <a:pPr indent="-228600" lvl="1" marL="685800" rtl="0" algn="l">
              <a:lnSpc>
                <a:spcPct val="90000"/>
              </a:lnSpc>
              <a:spcBef>
                <a:spcPts val="500"/>
              </a:spcBef>
              <a:spcAft>
                <a:spcPts val="0"/>
              </a:spcAft>
              <a:buClr>
                <a:srgbClr val="3F3F3F"/>
              </a:buClr>
              <a:buSzPts val="1440"/>
              <a:buChar char="o"/>
            </a:pPr>
            <a:r>
              <a:rPr lang="en-US"/>
              <a:t>Need to ensure on-premises VPN gateway supports dynamic routing VPN. </a:t>
            </a:r>
            <a:endParaRPr/>
          </a:p>
          <a:p>
            <a:pPr indent="-228600" lvl="0" marL="228600" rtl="0" algn="l">
              <a:lnSpc>
                <a:spcPct val="90000"/>
              </a:lnSpc>
              <a:spcBef>
                <a:spcPts val="1000"/>
              </a:spcBef>
              <a:spcAft>
                <a:spcPts val="0"/>
              </a:spcAft>
              <a:buClr>
                <a:srgbClr val="3F3F3F"/>
              </a:buClr>
              <a:buSzPts val="1800"/>
              <a:buChar char="•"/>
            </a:pPr>
            <a:r>
              <a:rPr lang="en-US"/>
              <a:t>Add configuration settings to the network configuration file</a:t>
            </a:r>
            <a:endParaRPr/>
          </a:p>
          <a:p>
            <a:pPr indent="-228600" lvl="0" marL="228600" rtl="0" algn="l">
              <a:lnSpc>
                <a:spcPct val="90000"/>
              </a:lnSpc>
              <a:spcBef>
                <a:spcPts val="1000"/>
              </a:spcBef>
              <a:spcAft>
                <a:spcPts val="0"/>
              </a:spcAft>
              <a:buClr>
                <a:srgbClr val="3F3F3F"/>
              </a:buClr>
              <a:buSzPts val="1800"/>
              <a:buChar char="•"/>
            </a:pPr>
            <a:r>
              <a:rPr lang="en-US"/>
              <a:t>Changes to the VNet won’t be available through the Management Portal</a:t>
            </a:r>
            <a:endParaRPr/>
          </a:p>
          <a:p>
            <a:pPr indent="-228600" lvl="1" marL="685800" rtl="0" algn="l">
              <a:lnSpc>
                <a:spcPct val="90000"/>
              </a:lnSpc>
              <a:spcBef>
                <a:spcPts val="500"/>
              </a:spcBef>
              <a:spcAft>
                <a:spcPts val="0"/>
              </a:spcAft>
              <a:buClr>
                <a:srgbClr val="3F3F3F"/>
              </a:buClr>
              <a:buSzPts val="1440"/>
              <a:buChar char="o"/>
            </a:pPr>
            <a:r>
              <a:rPr lang="en-US"/>
              <a:t>Can use it for everything else except making configuration changes to this particular virtual network.</a:t>
            </a:r>
            <a:endParaRPr/>
          </a:p>
          <a:p>
            <a:pPr indent="-114300" lvl="0" marL="228600" rtl="0" algn="l">
              <a:lnSpc>
                <a:spcPct val="90000"/>
              </a:lnSpc>
              <a:spcBef>
                <a:spcPts val="1000"/>
              </a:spcBef>
              <a:spcAft>
                <a:spcPts val="0"/>
              </a:spcAft>
              <a:buClr>
                <a:srgbClr val="3F3F3F"/>
              </a:buClr>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61"/>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Example: Contoso’s Deployment</a:t>
            </a:r>
            <a:endParaRPr/>
          </a:p>
        </p:txBody>
      </p:sp>
      <p:sp>
        <p:nvSpPr>
          <p:cNvPr id="2030" name="Google Shape;2030;p61"/>
          <p:cNvSpPr/>
          <p:nvPr/>
        </p:nvSpPr>
        <p:spPr>
          <a:xfrm>
            <a:off x="8211464" y="678547"/>
            <a:ext cx="3428999" cy="5791199"/>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031" name="Google Shape;2031;p61"/>
          <p:cNvSpPr/>
          <p:nvPr/>
        </p:nvSpPr>
        <p:spPr>
          <a:xfrm>
            <a:off x="563967" y="1876634"/>
            <a:ext cx="3465900" cy="3465900"/>
          </a:xfrm>
          <a:prstGeom prst="rect">
            <a:avLst/>
          </a:prstGeom>
          <a:solidFill>
            <a:srgbClr val="00AEEF"/>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Quattrocento Sans"/>
              <a:buNone/>
            </a:pPr>
            <a:r>
              <a:rPr b="0" i="0" lang="en-US" sz="2400" u="none" cap="none" strike="noStrike">
                <a:solidFill>
                  <a:srgbClr val="FFFFFF"/>
                </a:solidFill>
                <a:latin typeface="Quattrocento Sans"/>
                <a:ea typeface="Quattrocento Sans"/>
                <a:cs typeface="Quattrocento Sans"/>
                <a:sym typeface="Quattrocento Sans"/>
              </a:rPr>
              <a:t>The Corp. HQ </a:t>
            </a:r>
            <a:r>
              <a:rPr b="1" i="0" lang="en-US" sz="1200" u="none" cap="none" strike="noStrike">
                <a:solidFill>
                  <a:srgbClr val="FFB866"/>
                </a:solidFill>
                <a:latin typeface="Quattrocento Sans"/>
                <a:ea typeface="Quattrocento Sans"/>
                <a:cs typeface="Quattrocento Sans"/>
                <a:sym typeface="Quattrocento Sans"/>
              </a:rPr>
              <a:t>(10.0.0.0/16)</a:t>
            </a:r>
            <a:endParaRPr/>
          </a:p>
        </p:txBody>
      </p:sp>
      <p:sp>
        <p:nvSpPr>
          <p:cNvPr id="2032" name="Google Shape;2032;p61"/>
          <p:cNvSpPr/>
          <p:nvPr/>
        </p:nvSpPr>
        <p:spPr>
          <a:xfrm>
            <a:off x="8614179" y="3683500"/>
            <a:ext cx="2341500" cy="2341500"/>
          </a:xfrm>
          <a:prstGeom prst="rect">
            <a:avLst/>
          </a:prstGeom>
          <a:solidFill>
            <a:srgbClr val="0071BC"/>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900"/>
              <a:buFont typeface="Quattrocento Sans"/>
              <a:buNone/>
            </a:pPr>
            <a:r>
              <a:rPr b="0" i="0" lang="en-US" sz="1900" u="none" cap="none" strike="noStrike">
                <a:solidFill>
                  <a:srgbClr val="FFFFFF"/>
                </a:solidFill>
                <a:latin typeface="Quattrocento Sans"/>
                <a:ea typeface="Quattrocento Sans"/>
                <a:cs typeface="Quattrocento Sans"/>
                <a:sym typeface="Quattrocento Sans"/>
              </a:rPr>
              <a:t>Contoso Test in Microsoft Azure </a:t>
            </a:r>
            <a:r>
              <a:rPr b="1" i="0" lang="en-US" sz="1200" u="none" cap="none" strike="noStrike">
                <a:solidFill>
                  <a:srgbClr val="FFB866"/>
                </a:solidFill>
                <a:latin typeface="Quattrocento Sans"/>
                <a:ea typeface="Quattrocento Sans"/>
                <a:cs typeface="Quattrocento Sans"/>
                <a:sym typeface="Quattrocento Sans"/>
              </a:rPr>
              <a:t>(10.2.0.0/16) </a:t>
            </a:r>
            <a:endParaRPr/>
          </a:p>
        </p:txBody>
      </p:sp>
      <p:sp>
        <p:nvSpPr>
          <p:cNvPr id="2033" name="Google Shape;2033;p61"/>
          <p:cNvSpPr/>
          <p:nvPr/>
        </p:nvSpPr>
        <p:spPr>
          <a:xfrm>
            <a:off x="8614178" y="1021405"/>
            <a:ext cx="2341500" cy="2341500"/>
          </a:xfrm>
          <a:prstGeom prst="rect">
            <a:avLst/>
          </a:prstGeom>
          <a:solidFill>
            <a:srgbClr val="FF8A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600"/>
              <a:buFont typeface="Quattrocento Sans"/>
              <a:buNone/>
            </a:pPr>
            <a:r>
              <a:rPr b="0" i="0" lang="en-US" sz="1600" u="none" cap="none" strike="noStrike">
                <a:solidFill>
                  <a:srgbClr val="FFFFFF"/>
                </a:solidFill>
                <a:latin typeface="Quattrocento Sans"/>
                <a:ea typeface="Quattrocento Sans"/>
                <a:cs typeface="Quattrocento Sans"/>
                <a:sym typeface="Quattrocento Sans"/>
              </a:rPr>
              <a:t>Contoso Production VNET in Microsoft Azure </a:t>
            </a:r>
            <a:r>
              <a:rPr b="1" i="0" lang="en-US" sz="1200" u="none" cap="none" strike="noStrike">
                <a:solidFill>
                  <a:srgbClr val="FFB866"/>
                </a:solidFill>
                <a:latin typeface="Quattrocento Sans"/>
                <a:ea typeface="Quattrocento Sans"/>
                <a:cs typeface="Quattrocento Sans"/>
                <a:sym typeface="Quattrocento Sans"/>
              </a:rPr>
              <a:t>(10.1.0.0/16)</a:t>
            </a:r>
            <a:endParaRPr/>
          </a:p>
        </p:txBody>
      </p:sp>
      <p:sp>
        <p:nvSpPr>
          <p:cNvPr id="2034" name="Google Shape;2034;p61"/>
          <p:cNvSpPr/>
          <p:nvPr/>
        </p:nvSpPr>
        <p:spPr>
          <a:xfrm>
            <a:off x="10285480" y="4326811"/>
            <a:ext cx="547891" cy="5273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sp>
        <p:nvSpPr>
          <p:cNvPr id="2035" name="Google Shape;2035;p61"/>
          <p:cNvSpPr/>
          <p:nvPr/>
        </p:nvSpPr>
        <p:spPr>
          <a:xfrm>
            <a:off x="4454259" y="2491366"/>
            <a:ext cx="3735578" cy="2063587"/>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8CC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2036" name="Google Shape;2036;p61"/>
          <p:cNvPicPr preferRelativeResize="0"/>
          <p:nvPr/>
        </p:nvPicPr>
        <p:blipFill rotWithShape="1">
          <a:blip r:embed="rId3">
            <a:alphaModFix/>
          </a:blip>
          <a:srcRect b="0" l="24158" r="25925" t="0"/>
          <a:stretch/>
        </p:blipFill>
        <p:spPr>
          <a:xfrm>
            <a:off x="3269156" y="3308907"/>
            <a:ext cx="355510" cy="712232"/>
          </a:xfrm>
          <a:prstGeom prst="rect">
            <a:avLst/>
          </a:prstGeom>
          <a:noFill/>
          <a:ln>
            <a:noFill/>
          </a:ln>
        </p:spPr>
      </p:pic>
      <p:sp>
        <p:nvSpPr>
          <p:cNvPr id="2037" name="Google Shape;2037;p61"/>
          <p:cNvSpPr/>
          <p:nvPr/>
        </p:nvSpPr>
        <p:spPr>
          <a:xfrm>
            <a:off x="3040393" y="3948219"/>
            <a:ext cx="813000" cy="424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S2S VPN </a:t>
            </a:r>
            <a:br>
              <a:rPr lang="en-US" sz="1200">
                <a:solidFill>
                  <a:srgbClr val="FFFFFF"/>
                </a:solidFill>
                <a:latin typeface="Quattrocento Sans"/>
                <a:ea typeface="Quattrocento Sans"/>
                <a:cs typeface="Quattrocento Sans"/>
                <a:sym typeface="Quattrocento Sans"/>
              </a:rPr>
            </a:br>
            <a:r>
              <a:rPr lang="en-US" sz="1200">
                <a:solidFill>
                  <a:srgbClr val="FFFFFF"/>
                </a:solidFill>
                <a:latin typeface="Quattrocento Sans"/>
                <a:ea typeface="Quattrocento Sans"/>
                <a:cs typeface="Quattrocento Sans"/>
                <a:sym typeface="Quattrocento Sans"/>
              </a:rPr>
              <a:t>Device</a:t>
            </a:r>
            <a:endParaRPr/>
          </a:p>
        </p:txBody>
      </p:sp>
      <p:grpSp>
        <p:nvGrpSpPr>
          <p:cNvPr id="2038" name="Google Shape;2038;p61"/>
          <p:cNvGrpSpPr/>
          <p:nvPr/>
        </p:nvGrpSpPr>
        <p:grpSpPr>
          <a:xfrm>
            <a:off x="2383795" y="2285261"/>
            <a:ext cx="869918" cy="629360"/>
            <a:chOff x="2870782" y="2512291"/>
            <a:chExt cx="791194" cy="572406"/>
          </a:xfrm>
        </p:grpSpPr>
        <p:pic>
          <p:nvPicPr>
            <p:cNvPr id="2039" name="Google Shape;2039;p61"/>
            <p:cNvPicPr preferRelativeResize="0"/>
            <p:nvPr/>
          </p:nvPicPr>
          <p:blipFill rotWithShape="1">
            <a:blip r:embed="rId4">
              <a:alphaModFix/>
            </a:blip>
            <a:srcRect b="13214" l="9424" r="8189" t="9594"/>
            <a:stretch/>
          </p:blipFill>
          <p:spPr>
            <a:xfrm>
              <a:off x="2870782" y="2512291"/>
              <a:ext cx="666746" cy="572406"/>
            </a:xfrm>
            <a:prstGeom prst="rect">
              <a:avLst/>
            </a:prstGeom>
            <a:noFill/>
            <a:ln>
              <a:noFill/>
            </a:ln>
          </p:spPr>
        </p:pic>
        <p:sp>
          <p:nvSpPr>
            <p:cNvPr id="2040" name="Google Shape;2040;p61"/>
            <p:cNvSpPr/>
            <p:nvPr/>
          </p:nvSpPr>
          <p:spPr>
            <a:xfrm>
              <a:off x="3363172" y="2782146"/>
              <a:ext cx="298804" cy="302551"/>
            </a:xfrm>
            <a:custGeom>
              <a:rect b="b" l="l" r="r" t="t"/>
              <a:pathLst>
                <a:path extrusionOk="0" h="85" w="84">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grpSp>
      <p:sp>
        <p:nvSpPr>
          <p:cNvPr id="2041" name="Google Shape;2041;p61"/>
          <p:cNvSpPr/>
          <p:nvPr/>
        </p:nvSpPr>
        <p:spPr>
          <a:xfrm>
            <a:off x="2377244" y="2872843"/>
            <a:ext cx="8850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IIS Servers</a:t>
            </a:r>
            <a:endParaRPr/>
          </a:p>
        </p:txBody>
      </p:sp>
      <p:grpSp>
        <p:nvGrpSpPr>
          <p:cNvPr id="2042" name="Google Shape;2042;p61"/>
          <p:cNvGrpSpPr/>
          <p:nvPr/>
        </p:nvGrpSpPr>
        <p:grpSpPr>
          <a:xfrm>
            <a:off x="1877601" y="3335456"/>
            <a:ext cx="838800" cy="932313"/>
            <a:chOff x="1731183" y="3451570"/>
            <a:chExt cx="838800" cy="932313"/>
          </a:xfrm>
        </p:grpSpPr>
        <p:grpSp>
          <p:nvGrpSpPr>
            <p:cNvPr id="2043" name="Google Shape;2043;p61"/>
            <p:cNvGrpSpPr/>
            <p:nvPr/>
          </p:nvGrpSpPr>
          <p:grpSpPr>
            <a:xfrm>
              <a:off x="1972774" y="3451570"/>
              <a:ext cx="479371" cy="712232"/>
              <a:chOff x="1972774" y="3451570"/>
              <a:chExt cx="479371" cy="712232"/>
            </a:xfrm>
          </p:grpSpPr>
          <p:pic>
            <p:nvPicPr>
              <p:cNvPr descr="\\magnum\Projects\Microsoft\Cloud Power FY12\Design\Icons\PNGs\Server_2.png" id="2044" name="Google Shape;2044;p61"/>
              <p:cNvPicPr preferRelativeResize="0"/>
              <p:nvPr/>
            </p:nvPicPr>
            <p:blipFill rotWithShape="1">
              <a:blip r:embed="rId3">
                <a:alphaModFix/>
              </a:blip>
              <a:srcRect b="0" l="24158" r="25925" t="0"/>
              <a:stretch/>
            </p:blipFill>
            <p:spPr>
              <a:xfrm>
                <a:off x="1972774" y="3451570"/>
                <a:ext cx="355510" cy="712232"/>
              </a:xfrm>
              <a:prstGeom prst="rect">
                <a:avLst/>
              </a:prstGeom>
              <a:noFill/>
              <a:ln>
                <a:noFill/>
              </a:ln>
            </p:spPr>
          </p:pic>
          <p:grpSp>
            <p:nvGrpSpPr>
              <p:cNvPr id="2045" name="Google Shape;2045;p61"/>
              <p:cNvGrpSpPr/>
              <p:nvPr/>
            </p:nvGrpSpPr>
            <p:grpSpPr>
              <a:xfrm>
                <a:off x="2245957" y="3924184"/>
                <a:ext cx="206188" cy="206416"/>
                <a:chOff x="2245957" y="3924184"/>
                <a:chExt cx="206188" cy="206416"/>
              </a:xfrm>
            </p:grpSpPr>
            <p:grpSp>
              <p:nvGrpSpPr>
                <p:cNvPr id="2046" name="Google Shape;2046;p61"/>
                <p:cNvGrpSpPr/>
                <p:nvPr/>
              </p:nvGrpSpPr>
              <p:grpSpPr>
                <a:xfrm>
                  <a:off x="2245957" y="3924184"/>
                  <a:ext cx="206188" cy="206416"/>
                  <a:chOff x="1779323" y="4627897"/>
                  <a:chExt cx="472800" cy="473323"/>
                </a:xfrm>
              </p:grpSpPr>
              <p:sp>
                <p:nvSpPr>
                  <p:cNvPr id="2047" name="Google Shape;2047;p61"/>
                  <p:cNvSpPr/>
                  <p:nvPr/>
                </p:nvSpPr>
                <p:spPr>
                  <a:xfrm>
                    <a:off x="1779323" y="4627897"/>
                    <a:ext cx="472800" cy="407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048" name="Google Shape;2048;p61"/>
                  <p:cNvSpPr/>
                  <p:nvPr/>
                </p:nvSpPr>
                <p:spPr>
                  <a:xfrm>
                    <a:off x="1779323" y="4824517"/>
                    <a:ext cx="4728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049" name="Google Shape;2049;p61"/>
                  <p:cNvSpPr/>
                  <p:nvPr/>
                </p:nvSpPr>
                <p:spPr>
                  <a:xfrm rot="-5400000">
                    <a:off x="1881404" y="4936820"/>
                    <a:ext cx="2685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sp>
              <p:nvSpPr>
                <p:cNvPr id="2050" name="Google Shape;2050;p61"/>
                <p:cNvSpPr/>
                <p:nvPr/>
              </p:nvSpPr>
              <p:spPr>
                <a:xfrm>
                  <a:off x="2304709" y="3989226"/>
                  <a:ext cx="88800" cy="76500"/>
                </a:xfrm>
                <a:prstGeom prst="triangle">
                  <a:avLst>
                    <a:gd fmla="val 50000" name="adj"/>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grpSp>
        <p:sp>
          <p:nvSpPr>
            <p:cNvPr id="2051" name="Google Shape;2051;p61"/>
            <p:cNvSpPr/>
            <p:nvPr/>
          </p:nvSpPr>
          <p:spPr>
            <a:xfrm>
              <a:off x="1731183" y="4125283"/>
              <a:ext cx="8388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AD / DNS</a:t>
              </a:r>
              <a:endParaRPr/>
            </a:p>
          </p:txBody>
        </p:sp>
      </p:grpSp>
      <p:pic>
        <p:nvPicPr>
          <p:cNvPr id="2052" name="Google Shape;2052;p61"/>
          <p:cNvPicPr preferRelativeResize="0"/>
          <p:nvPr/>
        </p:nvPicPr>
        <p:blipFill rotWithShape="1">
          <a:blip r:embed="rId4">
            <a:alphaModFix/>
          </a:blip>
          <a:srcRect b="13214" l="9424" r="8189" t="9594"/>
          <a:stretch/>
        </p:blipFill>
        <p:spPr>
          <a:xfrm>
            <a:off x="1187783" y="2253526"/>
            <a:ext cx="733110" cy="629380"/>
          </a:xfrm>
          <a:prstGeom prst="rect">
            <a:avLst/>
          </a:prstGeom>
          <a:noFill/>
          <a:ln>
            <a:noFill/>
          </a:ln>
        </p:spPr>
      </p:pic>
      <p:sp>
        <p:nvSpPr>
          <p:cNvPr id="2053" name="Google Shape;2053;p61"/>
          <p:cNvSpPr/>
          <p:nvPr/>
        </p:nvSpPr>
        <p:spPr>
          <a:xfrm>
            <a:off x="1208932" y="2841022"/>
            <a:ext cx="8295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SQL Farm</a:t>
            </a:r>
            <a:endParaRPr/>
          </a:p>
        </p:txBody>
      </p:sp>
      <p:pic>
        <p:nvPicPr>
          <p:cNvPr id="2054" name="Google Shape;2054;p61"/>
          <p:cNvPicPr preferRelativeResize="0"/>
          <p:nvPr/>
        </p:nvPicPr>
        <p:blipFill rotWithShape="1">
          <a:blip r:embed="rId5">
            <a:alphaModFix/>
          </a:blip>
          <a:srcRect b="0" l="0" r="0" t="0"/>
          <a:stretch/>
        </p:blipFill>
        <p:spPr>
          <a:xfrm>
            <a:off x="1726249" y="2561851"/>
            <a:ext cx="333337" cy="302583"/>
          </a:xfrm>
          <a:prstGeom prst="rect">
            <a:avLst/>
          </a:prstGeom>
          <a:noFill/>
          <a:ln>
            <a:noFill/>
          </a:ln>
        </p:spPr>
      </p:pic>
      <p:grpSp>
        <p:nvGrpSpPr>
          <p:cNvPr id="2055" name="Google Shape;2055;p61"/>
          <p:cNvGrpSpPr/>
          <p:nvPr/>
        </p:nvGrpSpPr>
        <p:grpSpPr>
          <a:xfrm>
            <a:off x="1615278" y="4326811"/>
            <a:ext cx="1294800" cy="993950"/>
            <a:chOff x="1610695" y="4442923"/>
            <a:chExt cx="1294800" cy="993950"/>
          </a:xfrm>
        </p:grpSpPr>
        <p:pic>
          <p:nvPicPr>
            <p:cNvPr id="2056" name="Google Shape;2056;p61"/>
            <p:cNvPicPr preferRelativeResize="0"/>
            <p:nvPr/>
          </p:nvPicPr>
          <p:blipFill rotWithShape="1">
            <a:blip r:embed="rId4">
              <a:alphaModFix/>
            </a:blip>
            <a:srcRect b="0" l="0" r="0" t="0"/>
            <a:stretch/>
          </p:blipFill>
          <p:spPr>
            <a:xfrm>
              <a:off x="1809804" y="4442923"/>
              <a:ext cx="965110" cy="884298"/>
            </a:xfrm>
            <a:prstGeom prst="rect">
              <a:avLst/>
            </a:prstGeom>
            <a:noFill/>
            <a:ln>
              <a:noFill/>
            </a:ln>
          </p:spPr>
        </p:pic>
        <p:sp>
          <p:nvSpPr>
            <p:cNvPr id="2057" name="Google Shape;2057;p61"/>
            <p:cNvSpPr/>
            <p:nvPr/>
          </p:nvSpPr>
          <p:spPr>
            <a:xfrm>
              <a:off x="1610695" y="5178273"/>
              <a:ext cx="12948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Exchange Server</a:t>
              </a:r>
              <a:endParaRPr/>
            </a:p>
          </p:txBody>
        </p:sp>
        <p:sp>
          <p:nvSpPr>
            <p:cNvPr id="2058" name="Google Shape;2058;p61"/>
            <p:cNvSpPr/>
            <p:nvPr/>
          </p:nvSpPr>
          <p:spPr>
            <a:xfrm>
              <a:off x="2433694" y="4961317"/>
              <a:ext cx="322748" cy="225728"/>
            </a:xfrm>
            <a:custGeom>
              <a:rect b="b" l="l" r="r" t="t"/>
              <a:pathLst>
                <a:path extrusionOk="0" h="210" w="30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p:spPr>
          <p:txBody>
            <a:bodyPr anchorCtr="0" anchor="t" bIns="41150" lIns="82300" spcFirstLastPara="1" rIns="82300" wrap="square" tIns="41150">
              <a:noAutofit/>
            </a:bodyPr>
            <a:lstStyle/>
            <a:p>
              <a:pPr indent="0" lvl="0" marL="0" marR="0" rtl="0" algn="l">
                <a:spcBef>
                  <a:spcPts val="0"/>
                </a:spcBef>
                <a:spcAft>
                  <a:spcPts val="0"/>
                </a:spcAft>
                <a:buNone/>
              </a:pPr>
              <a:r>
                <a:t/>
              </a:r>
              <a:endParaRPr sz="1600">
                <a:solidFill>
                  <a:srgbClr val="292929"/>
                </a:solidFill>
                <a:latin typeface="Quattrocento Sans"/>
                <a:ea typeface="Quattrocento Sans"/>
                <a:cs typeface="Quattrocento Sans"/>
                <a:sym typeface="Quattrocento Sans"/>
              </a:endParaRPr>
            </a:p>
          </p:txBody>
        </p:sp>
      </p:grpSp>
      <p:sp>
        <p:nvSpPr>
          <p:cNvPr id="2059" name="Google Shape;2059;p61"/>
          <p:cNvSpPr/>
          <p:nvPr/>
        </p:nvSpPr>
        <p:spPr>
          <a:xfrm>
            <a:off x="854110" y="3362823"/>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060" name="Google Shape;2060;p61"/>
          <p:cNvSpPr/>
          <p:nvPr/>
        </p:nvSpPr>
        <p:spPr>
          <a:xfrm>
            <a:off x="854110" y="3839780"/>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061" name="Google Shape;2061;p61"/>
          <p:cNvSpPr/>
          <p:nvPr/>
        </p:nvSpPr>
        <p:spPr>
          <a:xfrm>
            <a:off x="854110" y="4316737"/>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062" name="Google Shape;2062;p61"/>
          <p:cNvSpPr/>
          <p:nvPr/>
        </p:nvSpPr>
        <p:spPr>
          <a:xfrm>
            <a:off x="854110" y="4793693"/>
            <a:ext cx="510347" cy="328752"/>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cxnSp>
        <p:nvCxnSpPr>
          <p:cNvPr id="2063" name="Google Shape;2063;p61"/>
          <p:cNvCxnSpPr/>
          <p:nvPr/>
        </p:nvCxnSpPr>
        <p:spPr>
          <a:xfrm flipH="1">
            <a:off x="3730309" y="2748395"/>
            <a:ext cx="5116800" cy="935100"/>
          </a:xfrm>
          <a:prstGeom prst="straightConnector1">
            <a:avLst/>
          </a:prstGeom>
          <a:noFill/>
          <a:ln cap="flat" cmpd="sng" w="57150">
            <a:solidFill>
              <a:srgbClr val="5F5F5F"/>
            </a:solidFill>
            <a:prstDash val="solid"/>
            <a:round/>
            <a:headEnd len="med" w="med" type="triangle"/>
            <a:tailEnd len="med" w="med" type="triangle"/>
          </a:ln>
        </p:spPr>
      </p:cxnSp>
      <p:grpSp>
        <p:nvGrpSpPr>
          <p:cNvPr id="2064" name="Google Shape;2064;p61"/>
          <p:cNvGrpSpPr/>
          <p:nvPr/>
        </p:nvGrpSpPr>
        <p:grpSpPr>
          <a:xfrm>
            <a:off x="8645528" y="4229451"/>
            <a:ext cx="1074600" cy="993950"/>
            <a:chOff x="1720721" y="4442923"/>
            <a:chExt cx="1074600" cy="993950"/>
          </a:xfrm>
        </p:grpSpPr>
        <p:pic>
          <p:nvPicPr>
            <p:cNvPr id="2065" name="Google Shape;2065;p61"/>
            <p:cNvPicPr preferRelativeResize="0"/>
            <p:nvPr/>
          </p:nvPicPr>
          <p:blipFill rotWithShape="1">
            <a:blip r:embed="rId4">
              <a:alphaModFix/>
            </a:blip>
            <a:srcRect b="0" l="0" r="0" t="0"/>
            <a:stretch/>
          </p:blipFill>
          <p:spPr>
            <a:xfrm>
              <a:off x="1809804" y="4442923"/>
              <a:ext cx="965110" cy="884298"/>
            </a:xfrm>
            <a:prstGeom prst="rect">
              <a:avLst/>
            </a:prstGeom>
            <a:noFill/>
            <a:ln>
              <a:noFill/>
            </a:ln>
          </p:spPr>
        </p:pic>
        <p:sp>
          <p:nvSpPr>
            <p:cNvPr id="2066" name="Google Shape;2066;p61"/>
            <p:cNvSpPr/>
            <p:nvPr/>
          </p:nvSpPr>
          <p:spPr>
            <a:xfrm>
              <a:off x="1720721" y="5178273"/>
              <a:ext cx="10746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BRK Gateway</a:t>
              </a:r>
              <a:endParaRPr/>
            </a:p>
          </p:txBody>
        </p:sp>
      </p:grpSp>
      <p:sp>
        <p:nvSpPr>
          <p:cNvPr id="2067" name="Google Shape;2067;p61"/>
          <p:cNvSpPr/>
          <p:nvPr/>
        </p:nvSpPr>
        <p:spPr>
          <a:xfrm>
            <a:off x="9508411" y="4671602"/>
            <a:ext cx="191308" cy="260655"/>
          </a:xfrm>
          <a:custGeom>
            <a:rect b="b" l="l" r="r" t="t"/>
            <a:pathLst>
              <a:path extrusionOk="0" h="66" w="48">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cxnSp>
        <p:nvCxnSpPr>
          <p:cNvPr id="2068" name="Google Shape;2068;p61"/>
          <p:cNvCxnSpPr>
            <a:stCxn id="2065" idx="1"/>
          </p:cNvCxnSpPr>
          <p:nvPr/>
        </p:nvCxnSpPr>
        <p:spPr>
          <a:xfrm rot="10800000">
            <a:off x="3730311" y="3873000"/>
            <a:ext cx="5004300" cy="798600"/>
          </a:xfrm>
          <a:prstGeom prst="straightConnector1">
            <a:avLst/>
          </a:prstGeom>
          <a:noFill/>
          <a:ln cap="flat" cmpd="sng" w="57150">
            <a:solidFill>
              <a:srgbClr val="5F5F5F"/>
            </a:solidFill>
            <a:prstDash val="solid"/>
            <a:round/>
            <a:headEnd len="med" w="med" type="triangle"/>
            <a:tailEnd len="med" w="med" type="triangle"/>
          </a:ln>
        </p:spPr>
      </p:cxnSp>
      <p:sp>
        <p:nvSpPr>
          <p:cNvPr id="2069" name="Google Shape;2069;p61"/>
          <p:cNvSpPr/>
          <p:nvPr/>
        </p:nvSpPr>
        <p:spPr>
          <a:xfrm>
            <a:off x="4666403" y="3625131"/>
            <a:ext cx="1685100" cy="300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1500">
                <a:solidFill>
                  <a:srgbClr val="FFFFFF"/>
                </a:solidFill>
                <a:latin typeface="Quattrocento Sans"/>
                <a:ea typeface="Quattrocento Sans"/>
                <a:cs typeface="Quattrocento Sans"/>
                <a:sym typeface="Quattrocento Sans"/>
              </a:rPr>
              <a:t>S2S VPN tunnels</a:t>
            </a:r>
            <a:endParaRPr/>
          </a:p>
        </p:txBody>
      </p:sp>
      <p:grpSp>
        <p:nvGrpSpPr>
          <p:cNvPr id="2070" name="Google Shape;2070;p61"/>
          <p:cNvGrpSpPr/>
          <p:nvPr/>
        </p:nvGrpSpPr>
        <p:grpSpPr>
          <a:xfrm>
            <a:off x="9611465" y="2630461"/>
            <a:ext cx="376067" cy="558746"/>
            <a:chOff x="1972774" y="3451570"/>
            <a:chExt cx="479371" cy="712232"/>
          </a:xfrm>
        </p:grpSpPr>
        <p:pic>
          <p:nvPicPr>
            <p:cNvPr descr="\\magnum\Projects\Microsoft\Cloud Power FY12\Design\Icons\PNGs\Server_2.png" id="2071" name="Google Shape;2071;p61"/>
            <p:cNvPicPr preferRelativeResize="0"/>
            <p:nvPr/>
          </p:nvPicPr>
          <p:blipFill rotWithShape="1">
            <a:blip r:embed="rId3">
              <a:alphaModFix/>
            </a:blip>
            <a:srcRect b="0" l="24158" r="25925" t="0"/>
            <a:stretch/>
          </p:blipFill>
          <p:spPr>
            <a:xfrm>
              <a:off x="1972774" y="3451570"/>
              <a:ext cx="355510" cy="712232"/>
            </a:xfrm>
            <a:prstGeom prst="rect">
              <a:avLst/>
            </a:prstGeom>
            <a:noFill/>
            <a:ln>
              <a:noFill/>
            </a:ln>
          </p:spPr>
        </p:pic>
        <p:grpSp>
          <p:nvGrpSpPr>
            <p:cNvPr id="2072" name="Google Shape;2072;p61"/>
            <p:cNvGrpSpPr/>
            <p:nvPr/>
          </p:nvGrpSpPr>
          <p:grpSpPr>
            <a:xfrm>
              <a:off x="2245957" y="3924184"/>
              <a:ext cx="206188" cy="206416"/>
              <a:chOff x="2245957" y="3924184"/>
              <a:chExt cx="206188" cy="206416"/>
            </a:xfrm>
          </p:grpSpPr>
          <p:grpSp>
            <p:nvGrpSpPr>
              <p:cNvPr id="2073" name="Google Shape;2073;p61"/>
              <p:cNvGrpSpPr/>
              <p:nvPr/>
            </p:nvGrpSpPr>
            <p:grpSpPr>
              <a:xfrm>
                <a:off x="2245957" y="3924184"/>
                <a:ext cx="206188" cy="206416"/>
                <a:chOff x="1779323" y="4627897"/>
                <a:chExt cx="472800" cy="473323"/>
              </a:xfrm>
            </p:grpSpPr>
            <p:sp>
              <p:nvSpPr>
                <p:cNvPr id="2074" name="Google Shape;2074;p61"/>
                <p:cNvSpPr/>
                <p:nvPr/>
              </p:nvSpPr>
              <p:spPr>
                <a:xfrm>
                  <a:off x="1779323" y="4627897"/>
                  <a:ext cx="472800" cy="407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075" name="Google Shape;2075;p61"/>
                <p:cNvSpPr/>
                <p:nvPr/>
              </p:nvSpPr>
              <p:spPr>
                <a:xfrm>
                  <a:off x="1779323" y="4824517"/>
                  <a:ext cx="4728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076" name="Google Shape;2076;p61"/>
                <p:cNvSpPr/>
                <p:nvPr/>
              </p:nvSpPr>
              <p:spPr>
                <a:xfrm rot="-5400000">
                  <a:off x="1881404" y="4936820"/>
                  <a:ext cx="2685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sp>
            <p:nvSpPr>
              <p:cNvPr id="2077" name="Google Shape;2077;p61"/>
              <p:cNvSpPr/>
              <p:nvPr/>
            </p:nvSpPr>
            <p:spPr>
              <a:xfrm>
                <a:off x="2304709" y="3989226"/>
                <a:ext cx="88800" cy="76500"/>
              </a:xfrm>
              <a:prstGeom prst="triangle">
                <a:avLst>
                  <a:gd fmla="val 50000" name="adj"/>
                </a:avLst>
              </a:prstGeom>
              <a:solidFill>
                <a:srgbClr val="91009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grpSp>
      <p:grpSp>
        <p:nvGrpSpPr>
          <p:cNvPr id="2078" name="Google Shape;2078;p61"/>
          <p:cNvGrpSpPr/>
          <p:nvPr/>
        </p:nvGrpSpPr>
        <p:grpSpPr>
          <a:xfrm>
            <a:off x="10338553" y="2630375"/>
            <a:ext cx="412194" cy="558746"/>
            <a:chOff x="9715201" y="1198620"/>
            <a:chExt cx="525423" cy="712232"/>
          </a:xfrm>
        </p:grpSpPr>
        <p:pic>
          <p:nvPicPr>
            <p:cNvPr descr="\\magnum\Projects\Microsoft\Cloud Power FY12\Design\Icons\PNGs\Server_2.png" id="2079" name="Google Shape;2079;p61"/>
            <p:cNvPicPr preferRelativeResize="0"/>
            <p:nvPr/>
          </p:nvPicPr>
          <p:blipFill rotWithShape="1">
            <a:blip r:embed="rId3">
              <a:alphaModFix/>
            </a:blip>
            <a:srcRect b="0" l="24158" r="25925" t="0"/>
            <a:stretch/>
          </p:blipFill>
          <p:spPr>
            <a:xfrm>
              <a:off x="9715201" y="1198620"/>
              <a:ext cx="355510" cy="712232"/>
            </a:xfrm>
            <a:prstGeom prst="rect">
              <a:avLst/>
            </a:prstGeom>
            <a:noFill/>
            <a:ln>
              <a:noFill/>
            </a:ln>
          </p:spPr>
        </p:pic>
        <p:sp>
          <p:nvSpPr>
            <p:cNvPr id="2080" name="Google Shape;2080;p61"/>
            <p:cNvSpPr/>
            <p:nvPr/>
          </p:nvSpPr>
          <p:spPr>
            <a:xfrm>
              <a:off x="10016850" y="1686929"/>
              <a:ext cx="223774" cy="156506"/>
            </a:xfrm>
            <a:custGeom>
              <a:rect b="b" l="l" r="r" t="t"/>
              <a:pathLst>
                <a:path extrusionOk="0" h="210" w="30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p:spPr>
          <p:txBody>
            <a:bodyPr anchorCtr="0" anchor="t" bIns="41150" lIns="82300" spcFirstLastPara="1" rIns="82300" wrap="square" tIns="41150">
              <a:noAutofit/>
            </a:bodyPr>
            <a:lstStyle/>
            <a:p>
              <a:pPr indent="0" lvl="0" marL="0" marR="0" rtl="0" algn="l">
                <a:spcBef>
                  <a:spcPts val="0"/>
                </a:spcBef>
                <a:spcAft>
                  <a:spcPts val="0"/>
                </a:spcAft>
                <a:buNone/>
              </a:pPr>
              <a:r>
                <a:t/>
              </a:r>
              <a:endParaRPr sz="1600">
                <a:solidFill>
                  <a:srgbClr val="292929"/>
                </a:solidFill>
                <a:latin typeface="Quattrocento Sans"/>
                <a:ea typeface="Quattrocento Sans"/>
                <a:cs typeface="Quattrocento Sans"/>
                <a:sym typeface="Quattrocento Sans"/>
              </a:endParaRPr>
            </a:p>
          </p:txBody>
        </p:sp>
      </p:grpSp>
      <p:sp>
        <p:nvSpPr>
          <p:cNvPr id="2081" name="Google Shape;2081;p61"/>
          <p:cNvSpPr/>
          <p:nvPr/>
        </p:nvSpPr>
        <p:spPr>
          <a:xfrm>
            <a:off x="2476529" y="3485011"/>
            <a:ext cx="606000" cy="3048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10.0.0.10</a:t>
            </a:r>
            <a:endParaRPr/>
          </a:p>
          <a:p>
            <a:pPr indent="0" lvl="0" marL="0" marR="0" rtl="0" algn="ctr">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10.0.0.11</a:t>
            </a:r>
            <a:endParaRPr/>
          </a:p>
        </p:txBody>
      </p:sp>
      <p:sp>
        <p:nvSpPr>
          <p:cNvPr id="2082" name="Google Shape;2082;p61"/>
          <p:cNvSpPr/>
          <p:nvPr/>
        </p:nvSpPr>
        <p:spPr>
          <a:xfrm>
            <a:off x="3039185" y="3182155"/>
            <a:ext cx="933000" cy="1524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131.57.23.120</a:t>
            </a:r>
            <a:endParaRPr/>
          </a:p>
        </p:txBody>
      </p:sp>
      <p:grpSp>
        <p:nvGrpSpPr>
          <p:cNvPr id="2083" name="Google Shape;2083;p61"/>
          <p:cNvGrpSpPr/>
          <p:nvPr/>
        </p:nvGrpSpPr>
        <p:grpSpPr>
          <a:xfrm>
            <a:off x="8669673" y="5223335"/>
            <a:ext cx="2208927" cy="727800"/>
            <a:chOff x="9003494" y="5339445"/>
            <a:chExt cx="2208927" cy="727800"/>
          </a:xfrm>
        </p:grpSpPr>
        <p:sp>
          <p:nvSpPr>
            <p:cNvPr id="2084" name="Google Shape;2084;p61"/>
            <p:cNvSpPr/>
            <p:nvPr/>
          </p:nvSpPr>
          <p:spPr>
            <a:xfrm>
              <a:off x="9003494" y="5339445"/>
              <a:ext cx="1063200" cy="727800"/>
            </a:xfrm>
            <a:prstGeom prst="rect">
              <a:avLst/>
            </a:prstGeom>
            <a:solidFill>
              <a:srgbClr val="FFFFFF"/>
            </a:solid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8A00"/>
                </a:buClr>
                <a:buSzPts val="1200"/>
                <a:buFont typeface="Quattrocento Sans"/>
                <a:buNone/>
              </a:pPr>
              <a:r>
                <a:rPr b="1" i="0" lang="en-US" sz="1200" u="none" cap="none" strike="noStrike">
                  <a:solidFill>
                    <a:srgbClr val="FF8A00"/>
                  </a:solidFill>
                  <a:latin typeface="Quattrocento Sans"/>
                  <a:ea typeface="Quattrocento Sans"/>
                  <a:cs typeface="Quattrocento Sans"/>
                  <a:sym typeface="Quattrocento Sans"/>
                </a:rPr>
                <a:t>10.2.2.0/24</a:t>
              </a:r>
              <a:endParaRPr/>
            </a:p>
          </p:txBody>
        </p:sp>
        <p:pic>
          <p:nvPicPr>
            <p:cNvPr id="2085" name="Google Shape;2085;p61"/>
            <p:cNvPicPr preferRelativeResize="0"/>
            <p:nvPr/>
          </p:nvPicPr>
          <p:blipFill rotWithShape="1">
            <a:blip r:embed="rId6">
              <a:alphaModFix/>
            </a:blip>
            <a:srcRect b="0" l="0" r="0" t="0"/>
            <a:stretch/>
          </p:blipFill>
          <p:spPr>
            <a:xfrm>
              <a:off x="9293863" y="5357917"/>
              <a:ext cx="482555" cy="447246"/>
            </a:xfrm>
            <a:prstGeom prst="rect">
              <a:avLst/>
            </a:prstGeom>
            <a:noFill/>
            <a:ln>
              <a:noFill/>
            </a:ln>
          </p:spPr>
        </p:pic>
        <p:sp>
          <p:nvSpPr>
            <p:cNvPr id="2086" name="Google Shape;2086;p61"/>
            <p:cNvSpPr/>
            <p:nvPr/>
          </p:nvSpPr>
          <p:spPr>
            <a:xfrm>
              <a:off x="10149221" y="5339445"/>
              <a:ext cx="1063200" cy="727800"/>
            </a:xfrm>
            <a:prstGeom prst="rect">
              <a:avLst/>
            </a:prstGeom>
            <a:solidFill>
              <a:srgbClr val="FFFFFF"/>
            </a:solid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8A00"/>
                </a:buClr>
                <a:buSzPts val="1200"/>
                <a:buFont typeface="Quattrocento Sans"/>
                <a:buNone/>
              </a:pPr>
              <a:r>
                <a:rPr b="1" i="0" lang="en-US" sz="1200" u="none" cap="none" strike="noStrike">
                  <a:solidFill>
                    <a:srgbClr val="FF8A00"/>
                  </a:solidFill>
                  <a:latin typeface="Quattrocento Sans"/>
                  <a:ea typeface="Quattrocento Sans"/>
                  <a:cs typeface="Quattrocento Sans"/>
                  <a:sym typeface="Quattrocento Sans"/>
                </a:rPr>
                <a:t>10.2.3.0/24</a:t>
              </a:r>
              <a:endParaRPr/>
            </a:p>
          </p:txBody>
        </p:sp>
        <p:pic>
          <p:nvPicPr>
            <p:cNvPr id="2087" name="Google Shape;2087;p61"/>
            <p:cNvPicPr preferRelativeResize="0"/>
            <p:nvPr/>
          </p:nvPicPr>
          <p:blipFill rotWithShape="1">
            <a:blip r:embed="rId6">
              <a:alphaModFix/>
            </a:blip>
            <a:srcRect b="0" l="0" r="0" t="0"/>
            <a:stretch/>
          </p:blipFill>
          <p:spPr>
            <a:xfrm>
              <a:off x="10439590" y="5357917"/>
              <a:ext cx="482555" cy="447246"/>
            </a:xfrm>
            <a:prstGeom prst="rect">
              <a:avLst/>
            </a:prstGeom>
            <a:noFill/>
            <a:ln>
              <a:noFill/>
            </a:ln>
          </p:spPr>
        </p:pic>
      </p:grpSp>
      <p:grpSp>
        <p:nvGrpSpPr>
          <p:cNvPr id="2088" name="Google Shape;2088;p61"/>
          <p:cNvGrpSpPr/>
          <p:nvPr/>
        </p:nvGrpSpPr>
        <p:grpSpPr>
          <a:xfrm>
            <a:off x="8917594" y="2630427"/>
            <a:ext cx="348582" cy="558746"/>
            <a:chOff x="9293863" y="2567228"/>
            <a:chExt cx="444336" cy="712232"/>
          </a:xfrm>
        </p:grpSpPr>
        <p:sp>
          <p:nvSpPr>
            <p:cNvPr id="2089" name="Google Shape;2089;p61"/>
            <p:cNvSpPr/>
            <p:nvPr/>
          </p:nvSpPr>
          <p:spPr>
            <a:xfrm>
              <a:off x="9585112" y="3026043"/>
              <a:ext cx="153087" cy="208580"/>
            </a:xfrm>
            <a:custGeom>
              <a:rect b="b" l="l" r="r" t="t"/>
              <a:pathLst>
                <a:path extrusionOk="0" h="66" w="48">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2090" name="Google Shape;2090;p61"/>
            <p:cNvPicPr preferRelativeResize="0"/>
            <p:nvPr/>
          </p:nvPicPr>
          <p:blipFill rotWithShape="1">
            <a:blip r:embed="rId3">
              <a:alphaModFix/>
            </a:blip>
            <a:srcRect b="0" l="24158" r="25925" t="0"/>
            <a:stretch/>
          </p:blipFill>
          <p:spPr>
            <a:xfrm>
              <a:off x="9293863" y="2567228"/>
              <a:ext cx="355510" cy="712232"/>
            </a:xfrm>
            <a:prstGeom prst="rect">
              <a:avLst/>
            </a:prstGeom>
            <a:noFill/>
            <a:ln>
              <a:noFill/>
            </a:ln>
          </p:spPr>
        </p:pic>
      </p:grpSp>
      <p:grpSp>
        <p:nvGrpSpPr>
          <p:cNvPr id="2091" name="Google Shape;2091;p61"/>
          <p:cNvGrpSpPr/>
          <p:nvPr/>
        </p:nvGrpSpPr>
        <p:grpSpPr>
          <a:xfrm>
            <a:off x="8680378" y="1776990"/>
            <a:ext cx="2208927" cy="727800"/>
            <a:chOff x="9003494" y="5339445"/>
            <a:chExt cx="2208927" cy="727800"/>
          </a:xfrm>
        </p:grpSpPr>
        <p:sp>
          <p:nvSpPr>
            <p:cNvPr id="2092" name="Google Shape;2092;p61"/>
            <p:cNvSpPr/>
            <p:nvPr/>
          </p:nvSpPr>
          <p:spPr>
            <a:xfrm>
              <a:off x="9003494" y="5339445"/>
              <a:ext cx="1063200" cy="727800"/>
            </a:xfrm>
            <a:prstGeom prst="rect">
              <a:avLst/>
            </a:prstGeom>
            <a:solidFill>
              <a:srgbClr val="FFFFFF"/>
            </a:solid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8A00"/>
                </a:buClr>
                <a:buSzPts val="1200"/>
                <a:buFont typeface="Quattrocento Sans"/>
                <a:buNone/>
              </a:pPr>
              <a:r>
                <a:rPr b="1" i="0" lang="en-US" sz="1200" u="none" cap="none" strike="noStrike">
                  <a:solidFill>
                    <a:srgbClr val="FF8A00"/>
                  </a:solidFill>
                  <a:latin typeface="Quattrocento Sans"/>
                  <a:ea typeface="Quattrocento Sans"/>
                  <a:cs typeface="Quattrocento Sans"/>
                  <a:sym typeface="Quattrocento Sans"/>
                </a:rPr>
                <a:t>10.1.2.0/24</a:t>
              </a:r>
              <a:endParaRPr/>
            </a:p>
          </p:txBody>
        </p:sp>
        <p:pic>
          <p:nvPicPr>
            <p:cNvPr id="2093" name="Google Shape;2093;p61"/>
            <p:cNvPicPr preferRelativeResize="0"/>
            <p:nvPr/>
          </p:nvPicPr>
          <p:blipFill rotWithShape="1">
            <a:blip r:embed="rId7">
              <a:alphaModFix/>
            </a:blip>
            <a:srcRect b="0" l="0" r="0" t="0"/>
            <a:stretch/>
          </p:blipFill>
          <p:spPr>
            <a:xfrm>
              <a:off x="9293863" y="5357917"/>
              <a:ext cx="482554" cy="447246"/>
            </a:xfrm>
            <a:prstGeom prst="rect">
              <a:avLst/>
            </a:prstGeom>
            <a:noFill/>
            <a:ln>
              <a:noFill/>
            </a:ln>
          </p:spPr>
        </p:pic>
        <p:sp>
          <p:nvSpPr>
            <p:cNvPr id="2094" name="Google Shape;2094;p61"/>
            <p:cNvSpPr/>
            <p:nvPr/>
          </p:nvSpPr>
          <p:spPr>
            <a:xfrm>
              <a:off x="10149221" y="5339445"/>
              <a:ext cx="1063200" cy="727800"/>
            </a:xfrm>
            <a:prstGeom prst="rect">
              <a:avLst/>
            </a:prstGeom>
            <a:solidFill>
              <a:srgbClr val="FFFFFF"/>
            </a:solid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8A00"/>
                </a:buClr>
                <a:buSzPts val="1200"/>
                <a:buFont typeface="Quattrocento Sans"/>
                <a:buNone/>
              </a:pPr>
              <a:r>
                <a:rPr b="1" i="0" lang="en-US" sz="1200" u="none" cap="none" strike="noStrike">
                  <a:solidFill>
                    <a:srgbClr val="FF8A00"/>
                  </a:solidFill>
                  <a:latin typeface="Quattrocento Sans"/>
                  <a:ea typeface="Quattrocento Sans"/>
                  <a:cs typeface="Quattrocento Sans"/>
                  <a:sym typeface="Quattrocento Sans"/>
                </a:rPr>
                <a:t>10.1.3.0/24</a:t>
              </a:r>
              <a:endParaRPr/>
            </a:p>
          </p:txBody>
        </p:sp>
        <p:pic>
          <p:nvPicPr>
            <p:cNvPr id="2095" name="Google Shape;2095;p61"/>
            <p:cNvPicPr preferRelativeResize="0"/>
            <p:nvPr/>
          </p:nvPicPr>
          <p:blipFill rotWithShape="1">
            <a:blip r:embed="rId7">
              <a:alphaModFix/>
            </a:blip>
            <a:srcRect b="0" l="0" r="0" t="0"/>
            <a:stretch/>
          </p:blipFill>
          <p:spPr>
            <a:xfrm>
              <a:off x="10439590" y="5357917"/>
              <a:ext cx="482554" cy="447246"/>
            </a:xfrm>
            <a:prstGeom prst="rect">
              <a:avLst/>
            </a:prstGeom>
            <a:noFill/>
            <a:ln>
              <a:noFill/>
            </a:ln>
          </p:spPr>
        </p:pic>
      </p:grpSp>
      <p:sp>
        <p:nvSpPr>
          <p:cNvPr id="2096" name="Google Shape;2096;p61"/>
          <p:cNvSpPr/>
          <p:nvPr/>
        </p:nvSpPr>
        <p:spPr>
          <a:xfrm>
            <a:off x="8628969" y="3199828"/>
            <a:ext cx="851100" cy="1524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65.52.249.22</a:t>
            </a:r>
            <a:endParaRPr/>
          </a:p>
        </p:txBody>
      </p:sp>
      <p:sp>
        <p:nvSpPr>
          <p:cNvPr id="2097" name="Google Shape;2097;p61"/>
          <p:cNvSpPr/>
          <p:nvPr/>
        </p:nvSpPr>
        <p:spPr>
          <a:xfrm>
            <a:off x="9537325" y="3199828"/>
            <a:ext cx="524100" cy="1524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10.1.0.4</a:t>
            </a:r>
            <a:endParaRPr/>
          </a:p>
        </p:txBody>
      </p:sp>
      <p:sp>
        <p:nvSpPr>
          <p:cNvPr id="2098" name="Google Shape;2098;p61"/>
          <p:cNvSpPr/>
          <p:nvPr/>
        </p:nvSpPr>
        <p:spPr>
          <a:xfrm>
            <a:off x="10282175" y="3199828"/>
            <a:ext cx="524100" cy="1524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10.1.1.4</a:t>
            </a:r>
            <a:endParaRPr/>
          </a:p>
        </p:txBody>
      </p:sp>
      <p:cxnSp>
        <p:nvCxnSpPr>
          <p:cNvPr id="2099" name="Google Shape;2099;p61"/>
          <p:cNvCxnSpPr/>
          <p:nvPr/>
        </p:nvCxnSpPr>
        <p:spPr>
          <a:xfrm rot="10800000">
            <a:off x="3701736" y="4044452"/>
            <a:ext cx="5004300" cy="798600"/>
          </a:xfrm>
          <a:prstGeom prst="straightConnector1">
            <a:avLst/>
          </a:prstGeom>
          <a:noFill/>
          <a:ln cap="flat" cmpd="sng" w="57150">
            <a:solidFill>
              <a:srgbClr val="5F5F5F"/>
            </a:solidFill>
            <a:prstDash val="solid"/>
            <a:round/>
            <a:headEnd len="med" w="med" type="triangle"/>
            <a:tailEnd len="med" w="med" type="triangle"/>
          </a:ln>
        </p:spPr>
      </p:cxnSp>
      <p:sp>
        <p:nvSpPr>
          <p:cNvPr id="2100" name="Google Shape;2100;p61"/>
          <p:cNvSpPr txBox="1"/>
          <p:nvPr/>
        </p:nvSpPr>
        <p:spPr>
          <a:xfrm>
            <a:off x="1339450" y="5885647"/>
            <a:ext cx="422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Multiple S2S VPNs allowed to a single VNet</a:t>
            </a:r>
            <a:endParaRPr sz="1800">
              <a:solidFill>
                <a:schemeClr val="dk1"/>
              </a:solidFill>
              <a:latin typeface="Calibri"/>
              <a:ea typeface="Calibri"/>
              <a:cs typeface="Calibri"/>
              <a:sym typeface="Calibri"/>
            </a:endParaRPr>
          </a:p>
        </p:txBody>
      </p:sp>
      <p:cxnSp>
        <p:nvCxnSpPr>
          <p:cNvPr id="2101" name="Google Shape;2101;p61"/>
          <p:cNvCxnSpPr>
            <a:stCxn id="2100" idx="3"/>
          </p:cNvCxnSpPr>
          <p:nvPr/>
        </p:nvCxnSpPr>
        <p:spPr>
          <a:xfrm flipH="1" rot="10800000">
            <a:off x="5561950" y="4649797"/>
            <a:ext cx="1457700" cy="14205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6" name="Shape 2106"/>
        <p:cNvGrpSpPr/>
        <p:nvPr/>
      </p:nvGrpSpPr>
      <p:grpSpPr>
        <a:xfrm>
          <a:off x="0" y="0"/>
          <a:ext cx="0" cy="0"/>
          <a:chOff x="0" y="0"/>
          <a:chExt cx="0" cy="0"/>
        </a:xfrm>
      </p:grpSpPr>
      <p:sp>
        <p:nvSpPr>
          <p:cNvPr id="2107" name="Google Shape;2107;p62"/>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VNet to VNet Connectivity</a:t>
            </a:r>
            <a:endParaRPr/>
          </a:p>
        </p:txBody>
      </p:sp>
      <p:sp>
        <p:nvSpPr>
          <p:cNvPr id="2108" name="Google Shape;2108;p62"/>
          <p:cNvSpPr txBox="1"/>
          <p:nvPr/>
        </p:nvSpPr>
        <p:spPr>
          <a:xfrm>
            <a:off x="419862" y="1142999"/>
            <a:ext cx="11174100" cy="43719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3F3F3F"/>
              </a:buClr>
              <a:buSzPts val="2000"/>
              <a:buFont typeface="Arial"/>
              <a:buChar char="•"/>
            </a:pPr>
            <a:r>
              <a:rPr lang="en-US" sz="2000">
                <a:solidFill>
                  <a:srgbClr val="3F3F3F"/>
                </a:solidFill>
                <a:latin typeface="Quattrocento Sans"/>
                <a:ea typeface="Quattrocento Sans"/>
                <a:cs typeface="Quattrocento Sans"/>
                <a:sym typeface="Quattrocento Sans"/>
              </a:rPr>
              <a:t>Cross region geo-redundancy and geo-presence</a:t>
            </a:r>
            <a:endParaRPr/>
          </a:p>
          <a:p>
            <a:pPr indent="-228600" lvl="1" marL="685800" marR="0" rtl="0" algn="l">
              <a:lnSpc>
                <a:spcPct val="90000"/>
              </a:lnSpc>
              <a:spcBef>
                <a:spcPts val="1200"/>
              </a:spcBef>
              <a:spcAft>
                <a:spcPts val="0"/>
              </a:spcAft>
              <a:buClr>
                <a:srgbClr val="3F3F3F"/>
              </a:buClr>
              <a:buSzPts val="162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You can set up your own geo-replication or synchronization with secure connectivity without going over internet-facing endpoints</a:t>
            </a:r>
            <a:endParaRPr/>
          </a:p>
          <a:p>
            <a:pPr indent="-228600" lvl="1" marL="685800" marR="0" rtl="0" algn="l">
              <a:lnSpc>
                <a:spcPct val="90000"/>
              </a:lnSpc>
              <a:spcBef>
                <a:spcPts val="1200"/>
              </a:spcBef>
              <a:spcAft>
                <a:spcPts val="0"/>
              </a:spcAft>
              <a:buClr>
                <a:srgbClr val="3F3F3F"/>
              </a:buClr>
              <a:buSzPts val="162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With Azure Load Balancer and Microsoft or third party clustering technologies, you can setup highly available workloads with geo-redundancy across multiple Azure regions</a:t>
            </a:r>
            <a:endParaRPr/>
          </a:p>
          <a:p>
            <a:pPr indent="-228600" lvl="0" marL="228600" marR="0" rtl="0" algn="l">
              <a:lnSpc>
                <a:spcPct val="90000"/>
              </a:lnSpc>
              <a:spcBef>
                <a:spcPts val="1200"/>
              </a:spcBef>
              <a:spcAft>
                <a:spcPts val="0"/>
              </a:spcAft>
              <a:buClr>
                <a:srgbClr val="3F3F3F"/>
              </a:buClr>
              <a:buSzPts val="2000"/>
              <a:buFont typeface="Arial"/>
              <a:buChar char="•"/>
            </a:pPr>
            <a:r>
              <a:rPr lang="en-US" sz="2000">
                <a:solidFill>
                  <a:srgbClr val="3F3F3F"/>
                </a:solidFill>
                <a:latin typeface="Quattrocento Sans"/>
                <a:ea typeface="Quattrocento Sans"/>
                <a:cs typeface="Quattrocento Sans"/>
                <a:sym typeface="Quattrocento Sans"/>
              </a:rPr>
              <a:t>Regional multi-tier applications with strong isolation boundary</a:t>
            </a:r>
            <a:endParaRPr/>
          </a:p>
          <a:p>
            <a:pPr indent="-228600" lvl="1" marL="685800" marR="0" rtl="0" algn="l">
              <a:lnSpc>
                <a:spcPct val="90000"/>
              </a:lnSpc>
              <a:spcBef>
                <a:spcPts val="1200"/>
              </a:spcBef>
              <a:spcAft>
                <a:spcPts val="0"/>
              </a:spcAft>
              <a:buClr>
                <a:srgbClr val="3F3F3F"/>
              </a:buClr>
              <a:buSzPts val="162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Within the same region, you can setup multi-tier applications with multiple virtual networks connected together with strong isolation and secure inter-tier communication</a:t>
            </a:r>
            <a:endParaRPr/>
          </a:p>
          <a:p>
            <a:pPr indent="-228600" lvl="0" marL="228600" marR="0" rtl="0" algn="l">
              <a:lnSpc>
                <a:spcPct val="90000"/>
              </a:lnSpc>
              <a:spcBef>
                <a:spcPts val="1200"/>
              </a:spcBef>
              <a:spcAft>
                <a:spcPts val="0"/>
              </a:spcAft>
              <a:buClr>
                <a:srgbClr val="3F3F3F"/>
              </a:buClr>
              <a:buSzPts val="2000"/>
              <a:buFont typeface="Arial"/>
              <a:buChar char="•"/>
            </a:pPr>
            <a:r>
              <a:rPr lang="en-US" sz="2000">
                <a:solidFill>
                  <a:srgbClr val="3F3F3F"/>
                </a:solidFill>
                <a:latin typeface="Quattrocento Sans"/>
                <a:ea typeface="Quattrocento Sans"/>
                <a:cs typeface="Quattrocento Sans"/>
                <a:sym typeface="Quattrocento Sans"/>
              </a:rPr>
              <a:t>Cross subscription, inter-organization communication in Azure</a:t>
            </a:r>
            <a:endParaRPr/>
          </a:p>
          <a:p>
            <a:pPr indent="-228600" lvl="1" marL="685800" marR="0" rtl="0" algn="l">
              <a:lnSpc>
                <a:spcPct val="90000"/>
              </a:lnSpc>
              <a:spcBef>
                <a:spcPts val="1200"/>
              </a:spcBef>
              <a:spcAft>
                <a:spcPts val="0"/>
              </a:spcAft>
              <a:buClr>
                <a:srgbClr val="3F3F3F"/>
              </a:buClr>
              <a:buSzPts val="162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Connect workloads from different subscriptions together securely between virtual networks</a:t>
            </a:r>
            <a:endParaRPr/>
          </a:p>
          <a:p>
            <a:pPr indent="-228600" lvl="1" marL="685800" marR="0" rtl="0" algn="l">
              <a:lnSpc>
                <a:spcPct val="90000"/>
              </a:lnSpc>
              <a:spcBef>
                <a:spcPts val="1200"/>
              </a:spcBef>
              <a:spcAft>
                <a:spcPts val="0"/>
              </a:spcAft>
              <a:buClr>
                <a:srgbClr val="3F3F3F"/>
              </a:buClr>
              <a:buSzPts val="162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Enable cross organization communication with secure VPN technology within Azure.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3" name="Shape 2113"/>
        <p:cNvGrpSpPr/>
        <p:nvPr/>
      </p:nvGrpSpPr>
      <p:grpSpPr>
        <a:xfrm>
          <a:off x="0" y="0"/>
          <a:ext cx="0" cy="0"/>
          <a:chOff x="0" y="0"/>
          <a:chExt cx="0" cy="0"/>
        </a:xfrm>
      </p:grpSpPr>
      <p:sp>
        <p:nvSpPr>
          <p:cNvPr id="2114" name="Google Shape;2114;p63"/>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VNet to VNet Connectivity Considerations</a:t>
            </a:r>
            <a:endParaRPr/>
          </a:p>
        </p:txBody>
      </p:sp>
      <p:sp>
        <p:nvSpPr>
          <p:cNvPr id="2115" name="Google Shape;2115;p63"/>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1800"/>
              <a:buChar char="•"/>
            </a:pPr>
            <a:r>
              <a:rPr lang="en-US"/>
              <a:t>VNet to VNet requires Azure for site-to-site VPN gateways with dynamic routing VPNs – static routing is not supported</a:t>
            </a:r>
            <a:endParaRPr/>
          </a:p>
          <a:p>
            <a:pPr indent="-228600" lvl="0" marL="228600" rtl="0" algn="l">
              <a:lnSpc>
                <a:spcPct val="90000"/>
              </a:lnSpc>
              <a:spcBef>
                <a:spcPts val="1200"/>
              </a:spcBef>
              <a:spcAft>
                <a:spcPts val="0"/>
              </a:spcAft>
              <a:buClr>
                <a:srgbClr val="3F3F3F"/>
              </a:buClr>
              <a:buSzPts val="1800"/>
              <a:buChar char="•"/>
            </a:pPr>
            <a:r>
              <a:rPr lang="en-US"/>
              <a:t>Virtual network connectivity can be used simultaneously with multi-site VPNs, with a maximum of 10 VPN tunnels</a:t>
            </a:r>
            <a:endParaRPr/>
          </a:p>
          <a:p>
            <a:pPr indent="-228600" lvl="0" marL="228600" rtl="0" algn="l">
              <a:lnSpc>
                <a:spcPct val="90000"/>
              </a:lnSpc>
              <a:spcBef>
                <a:spcPts val="1200"/>
              </a:spcBef>
              <a:spcAft>
                <a:spcPts val="0"/>
              </a:spcAft>
              <a:buClr>
                <a:srgbClr val="3F3F3F"/>
              </a:buClr>
              <a:buSzPts val="1800"/>
              <a:buChar char="•"/>
            </a:pPr>
            <a:r>
              <a:rPr lang="en-US"/>
              <a:t>The address spaces of the virtual networks and on-premises local network sites MUST NOT overlap.</a:t>
            </a:r>
            <a:endParaRPr/>
          </a:p>
          <a:p>
            <a:pPr indent="-228600" lvl="0" marL="228600" rtl="0" algn="l">
              <a:lnSpc>
                <a:spcPct val="90000"/>
              </a:lnSpc>
              <a:spcBef>
                <a:spcPts val="1200"/>
              </a:spcBef>
              <a:spcAft>
                <a:spcPts val="0"/>
              </a:spcAft>
              <a:buClr>
                <a:srgbClr val="3F3F3F"/>
              </a:buClr>
              <a:buSzPts val="1800"/>
              <a:buChar char="•"/>
            </a:pPr>
            <a:r>
              <a:rPr lang="en-US"/>
              <a:t>Virtual networks can be in the same or different subscriptions or Azure regions</a:t>
            </a:r>
            <a:endParaRPr/>
          </a:p>
          <a:p>
            <a:pPr indent="-228600" lvl="0" marL="228600" rtl="0" algn="l">
              <a:lnSpc>
                <a:spcPct val="90000"/>
              </a:lnSpc>
              <a:spcBef>
                <a:spcPts val="1200"/>
              </a:spcBef>
              <a:spcAft>
                <a:spcPts val="0"/>
              </a:spcAft>
              <a:buClr>
                <a:srgbClr val="3F3F3F"/>
              </a:buClr>
              <a:buSzPts val="1800"/>
              <a:buChar char="•"/>
            </a:pPr>
            <a:r>
              <a:rPr lang="en-US"/>
              <a:t>Redundant tunnels between a pair of virtual networks are not supported</a:t>
            </a:r>
            <a:endParaRPr/>
          </a:p>
          <a:p>
            <a:pPr indent="-228600" lvl="0" marL="228600" rtl="0" algn="l">
              <a:lnSpc>
                <a:spcPct val="90000"/>
              </a:lnSpc>
              <a:spcBef>
                <a:spcPts val="1200"/>
              </a:spcBef>
              <a:spcAft>
                <a:spcPts val="0"/>
              </a:spcAft>
              <a:buClr>
                <a:srgbClr val="3F3F3F"/>
              </a:buClr>
              <a:buSzPts val="1800"/>
              <a:buChar char="•"/>
            </a:pPr>
            <a:r>
              <a:rPr lang="en-US"/>
              <a:t>Although a Resource Group can span regions, load balancing endpoints cannot span regions</a:t>
            </a:r>
            <a:endParaRPr/>
          </a:p>
          <a:p>
            <a:pPr indent="-228600" lvl="0" marL="228600" rtl="0" algn="l">
              <a:lnSpc>
                <a:spcPct val="90000"/>
              </a:lnSpc>
              <a:spcBef>
                <a:spcPts val="1200"/>
              </a:spcBef>
              <a:spcAft>
                <a:spcPts val="0"/>
              </a:spcAft>
              <a:buClr>
                <a:srgbClr val="3F3F3F"/>
              </a:buClr>
              <a:buSzPts val="1800"/>
              <a:buChar char="•"/>
            </a:pPr>
            <a:r>
              <a:rPr lang="en-US"/>
              <a:t>All VPN tunnels of the virtual network, including P2S VPNs, share the available bandwidth on the Azure VPN gateway and the same VPN gateway uptime SLA in Azure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grpSp>
        <p:nvGrpSpPr>
          <p:cNvPr id="2121" name="Google Shape;2121;p64"/>
          <p:cNvGrpSpPr/>
          <p:nvPr/>
        </p:nvGrpSpPr>
        <p:grpSpPr>
          <a:xfrm>
            <a:off x="5975911" y="4003031"/>
            <a:ext cx="5983555" cy="1191653"/>
            <a:chOff x="6096000" y="4082978"/>
            <a:chExt cx="6103800" cy="1215600"/>
          </a:xfrm>
        </p:grpSpPr>
        <p:sp>
          <p:nvSpPr>
            <p:cNvPr id="2122" name="Google Shape;2122;p64"/>
            <p:cNvSpPr/>
            <p:nvPr/>
          </p:nvSpPr>
          <p:spPr>
            <a:xfrm>
              <a:off x="6096000" y="4082978"/>
              <a:ext cx="6103800" cy="1215600"/>
            </a:xfrm>
            <a:prstGeom prst="rect">
              <a:avLst/>
            </a:prstGeom>
            <a:solidFill>
              <a:srgbClr val="3F3F3F"/>
            </a:solidFill>
            <a:ln>
              <a:noFill/>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rPr lang="en-US" sz="3137">
                  <a:solidFill>
                    <a:srgbClr val="EFEFEF"/>
                  </a:solidFill>
                  <a:latin typeface="Quattrocento Sans"/>
                  <a:ea typeface="Quattrocento Sans"/>
                  <a:cs typeface="Quattrocento Sans"/>
                  <a:sym typeface="Quattrocento Sans"/>
                </a:rPr>
                <a:t>High throughput</a:t>
              </a:r>
              <a:endParaRPr/>
            </a:p>
          </p:txBody>
        </p:sp>
        <p:sp>
          <p:nvSpPr>
            <p:cNvPr id="2123" name="Google Shape;2123;p64"/>
            <p:cNvSpPr/>
            <p:nvPr/>
          </p:nvSpPr>
          <p:spPr>
            <a:xfrm>
              <a:off x="11098652" y="4278400"/>
              <a:ext cx="787570" cy="831381"/>
            </a:xfrm>
            <a:custGeom>
              <a:rect b="b" l="l" r="r" t="t"/>
              <a:pathLst>
                <a:path extrusionOk="0" h="2221" w="2107">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anchorCtr="0" anchor="t" bIns="40325" lIns="0" spcFirstLastPara="1" rIns="80675" wrap="square" tIns="40325">
              <a:noAutofit/>
            </a:bodyPr>
            <a:lstStyle/>
            <a:p>
              <a:pPr indent="0" lvl="0" marL="0" marR="0" rtl="0" algn="ctr">
                <a:spcBef>
                  <a:spcPts val="0"/>
                </a:spcBef>
                <a:spcAft>
                  <a:spcPts val="0"/>
                </a:spcAft>
                <a:buNone/>
              </a:pPr>
              <a:r>
                <a:t/>
              </a:r>
              <a:endParaRPr sz="1568">
                <a:solidFill>
                  <a:srgbClr val="FFFFFF"/>
                </a:solidFill>
                <a:latin typeface="Calibri"/>
                <a:ea typeface="Calibri"/>
                <a:cs typeface="Calibri"/>
                <a:sym typeface="Calibri"/>
              </a:endParaRPr>
            </a:p>
          </p:txBody>
        </p:sp>
      </p:grpSp>
      <p:grpSp>
        <p:nvGrpSpPr>
          <p:cNvPr id="2124" name="Google Shape;2124;p64"/>
          <p:cNvGrpSpPr/>
          <p:nvPr/>
        </p:nvGrpSpPr>
        <p:grpSpPr>
          <a:xfrm>
            <a:off x="5975911" y="2706254"/>
            <a:ext cx="5983555" cy="1191653"/>
            <a:chOff x="6096000" y="2760141"/>
            <a:chExt cx="6103800" cy="1215600"/>
          </a:xfrm>
        </p:grpSpPr>
        <p:sp>
          <p:nvSpPr>
            <p:cNvPr id="2125" name="Google Shape;2125;p64"/>
            <p:cNvSpPr/>
            <p:nvPr/>
          </p:nvSpPr>
          <p:spPr>
            <a:xfrm>
              <a:off x="6096000" y="2760141"/>
              <a:ext cx="6103800" cy="1215600"/>
            </a:xfrm>
            <a:prstGeom prst="rect">
              <a:avLst/>
            </a:prstGeom>
            <a:solidFill>
              <a:srgbClr val="3F3F3F"/>
            </a:solidFill>
            <a:ln>
              <a:noFill/>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rPr lang="en-US" sz="3137">
                  <a:solidFill>
                    <a:srgbClr val="EFEFEF"/>
                  </a:solidFill>
                  <a:latin typeface="Quattrocento Sans"/>
                  <a:ea typeface="Quattrocento Sans"/>
                  <a:cs typeface="Quattrocento Sans"/>
                  <a:sym typeface="Quattrocento Sans"/>
                </a:rPr>
                <a:t>Security</a:t>
              </a:r>
              <a:endParaRPr/>
            </a:p>
          </p:txBody>
        </p:sp>
        <p:sp>
          <p:nvSpPr>
            <p:cNvPr id="2126" name="Google Shape;2126;p64"/>
            <p:cNvSpPr/>
            <p:nvPr/>
          </p:nvSpPr>
          <p:spPr>
            <a:xfrm>
              <a:off x="11171238" y="3007571"/>
              <a:ext cx="647637" cy="846164"/>
            </a:xfrm>
            <a:custGeom>
              <a:rect b="b" l="l" r="r" t="t"/>
              <a:pathLst>
                <a:path extrusionOk="0" h="1066" w="816">
                  <a:moveTo>
                    <a:pt x="747" y="285"/>
                  </a:moveTo>
                  <a:cubicBezTo>
                    <a:pt x="555" y="376"/>
                    <a:pt x="408" y="285"/>
                    <a:pt x="408" y="285"/>
                  </a:cubicBezTo>
                  <a:cubicBezTo>
                    <a:pt x="408" y="285"/>
                    <a:pt x="261" y="376"/>
                    <a:pt x="69" y="285"/>
                  </a:cubicBezTo>
                  <a:cubicBezTo>
                    <a:pt x="69" y="285"/>
                    <a:pt x="0" y="438"/>
                    <a:pt x="0" y="676"/>
                  </a:cubicBezTo>
                  <a:cubicBezTo>
                    <a:pt x="0" y="1005"/>
                    <a:pt x="408" y="1066"/>
                    <a:pt x="408" y="1066"/>
                  </a:cubicBezTo>
                  <a:cubicBezTo>
                    <a:pt x="408" y="1066"/>
                    <a:pt x="816" y="1005"/>
                    <a:pt x="816" y="676"/>
                  </a:cubicBezTo>
                  <a:cubicBezTo>
                    <a:pt x="816" y="438"/>
                    <a:pt x="747" y="285"/>
                    <a:pt x="747" y="285"/>
                  </a:cubicBezTo>
                  <a:close/>
                  <a:moveTo>
                    <a:pt x="491" y="828"/>
                  </a:moveTo>
                  <a:cubicBezTo>
                    <a:pt x="325" y="828"/>
                    <a:pt x="325" y="828"/>
                    <a:pt x="325" y="828"/>
                  </a:cubicBezTo>
                  <a:cubicBezTo>
                    <a:pt x="357" y="673"/>
                    <a:pt x="357" y="673"/>
                    <a:pt x="357" y="673"/>
                  </a:cubicBezTo>
                  <a:cubicBezTo>
                    <a:pt x="337" y="658"/>
                    <a:pt x="324" y="634"/>
                    <a:pt x="324" y="607"/>
                  </a:cubicBezTo>
                  <a:cubicBezTo>
                    <a:pt x="324" y="560"/>
                    <a:pt x="362" y="523"/>
                    <a:pt x="408" y="523"/>
                  </a:cubicBezTo>
                  <a:cubicBezTo>
                    <a:pt x="454" y="523"/>
                    <a:pt x="492" y="560"/>
                    <a:pt x="492" y="607"/>
                  </a:cubicBezTo>
                  <a:cubicBezTo>
                    <a:pt x="492" y="634"/>
                    <a:pt x="479" y="658"/>
                    <a:pt x="459" y="673"/>
                  </a:cubicBezTo>
                  <a:lnTo>
                    <a:pt x="491" y="828"/>
                  </a:lnTo>
                  <a:close/>
                  <a:moveTo>
                    <a:pt x="242" y="297"/>
                  </a:moveTo>
                  <a:cubicBezTo>
                    <a:pt x="212" y="297"/>
                    <a:pt x="182" y="293"/>
                    <a:pt x="152" y="285"/>
                  </a:cubicBezTo>
                  <a:cubicBezTo>
                    <a:pt x="152" y="230"/>
                    <a:pt x="152" y="230"/>
                    <a:pt x="152" y="230"/>
                  </a:cubicBezTo>
                  <a:cubicBezTo>
                    <a:pt x="152" y="103"/>
                    <a:pt x="256" y="0"/>
                    <a:pt x="383" y="0"/>
                  </a:cubicBezTo>
                  <a:cubicBezTo>
                    <a:pt x="433" y="0"/>
                    <a:pt x="433" y="0"/>
                    <a:pt x="433" y="0"/>
                  </a:cubicBezTo>
                  <a:cubicBezTo>
                    <a:pt x="560" y="0"/>
                    <a:pt x="664" y="103"/>
                    <a:pt x="664" y="230"/>
                  </a:cubicBezTo>
                  <a:cubicBezTo>
                    <a:pt x="664" y="285"/>
                    <a:pt x="664" y="285"/>
                    <a:pt x="664" y="285"/>
                  </a:cubicBezTo>
                  <a:cubicBezTo>
                    <a:pt x="634" y="293"/>
                    <a:pt x="604" y="297"/>
                    <a:pt x="574" y="297"/>
                  </a:cubicBezTo>
                  <a:cubicBezTo>
                    <a:pt x="570" y="297"/>
                    <a:pt x="567" y="297"/>
                    <a:pt x="564" y="297"/>
                  </a:cubicBezTo>
                  <a:cubicBezTo>
                    <a:pt x="564" y="230"/>
                    <a:pt x="564" y="230"/>
                    <a:pt x="564" y="230"/>
                  </a:cubicBezTo>
                  <a:cubicBezTo>
                    <a:pt x="564" y="158"/>
                    <a:pt x="505" y="100"/>
                    <a:pt x="433" y="100"/>
                  </a:cubicBezTo>
                  <a:cubicBezTo>
                    <a:pt x="383" y="100"/>
                    <a:pt x="383" y="100"/>
                    <a:pt x="383" y="100"/>
                  </a:cubicBezTo>
                  <a:cubicBezTo>
                    <a:pt x="311" y="100"/>
                    <a:pt x="252" y="158"/>
                    <a:pt x="252" y="230"/>
                  </a:cubicBezTo>
                  <a:cubicBezTo>
                    <a:pt x="252" y="297"/>
                    <a:pt x="252" y="297"/>
                    <a:pt x="252" y="297"/>
                  </a:cubicBezTo>
                  <a:cubicBezTo>
                    <a:pt x="249" y="297"/>
                    <a:pt x="246" y="297"/>
                    <a:pt x="242" y="297"/>
                  </a:cubicBezTo>
                  <a:close/>
                </a:path>
              </a:pathLst>
            </a:custGeom>
            <a:solidFill>
              <a:srgbClr val="FFFFFF"/>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grpSp>
      <p:grpSp>
        <p:nvGrpSpPr>
          <p:cNvPr id="2127" name="Google Shape;2127;p64"/>
          <p:cNvGrpSpPr/>
          <p:nvPr/>
        </p:nvGrpSpPr>
        <p:grpSpPr>
          <a:xfrm>
            <a:off x="5975911" y="5299808"/>
            <a:ext cx="5983555" cy="1191652"/>
            <a:chOff x="6096000" y="5405816"/>
            <a:chExt cx="6103800" cy="1215600"/>
          </a:xfrm>
        </p:grpSpPr>
        <p:sp>
          <p:nvSpPr>
            <p:cNvPr id="2128" name="Google Shape;2128;p64"/>
            <p:cNvSpPr/>
            <p:nvPr/>
          </p:nvSpPr>
          <p:spPr>
            <a:xfrm>
              <a:off x="6096000" y="5405816"/>
              <a:ext cx="6103800" cy="1215600"/>
            </a:xfrm>
            <a:prstGeom prst="rect">
              <a:avLst/>
            </a:prstGeom>
            <a:solidFill>
              <a:srgbClr val="3F3F3F"/>
            </a:solidFill>
            <a:ln>
              <a:noFill/>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rPr lang="en-US" sz="3137">
                  <a:solidFill>
                    <a:srgbClr val="EFEFEF"/>
                  </a:solidFill>
                  <a:latin typeface="Quattrocento Sans"/>
                  <a:ea typeface="Quattrocento Sans"/>
                  <a:cs typeface="Quattrocento Sans"/>
                  <a:sym typeface="Quattrocento Sans"/>
                </a:rPr>
                <a:t>Lower cost</a:t>
              </a:r>
              <a:endParaRPr/>
            </a:p>
          </p:txBody>
        </p:sp>
        <p:grpSp>
          <p:nvGrpSpPr>
            <p:cNvPr id="2129" name="Google Shape;2129;p64"/>
            <p:cNvGrpSpPr/>
            <p:nvPr/>
          </p:nvGrpSpPr>
          <p:grpSpPr>
            <a:xfrm>
              <a:off x="11033509" y="5540932"/>
              <a:ext cx="941700" cy="945300"/>
              <a:chOff x="11033509" y="5540932"/>
              <a:chExt cx="941700" cy="945300"/>
            </a:xfrm>
          </p:grpSpPr>
          <p:sp>
            <p:nvSpPr>
              <p:cNvPr id="2130" name="Google Shape;2130;p64"/>
              <p:cNvSpPr/>
              <p:nvPr/>
            </p:nvSpPr>
            <p:spPr>
              <a:xfrm rot="5400000">
                <a:off x="11031709" y="5542733"/>
                <a:ext cx="945300" cy="941700"/>
              </a:xfrm>
              <a:prstGeom prst="rightArrow">
                <a:avLst>
                  <a:gd fmla="val 50000" name="adj1"/>
                  <a:gd fmla="val 50000" name="adj2"/>
                </a:avLst>
              </a:prstGeom>
              <a:solidFill>
                <a:srgbClr val="FFFFFF"/>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1961">
                  <a:solidFill>
                    <a:srgbClr val="EFEFEF"/>
                  </a:solidFill>
                  <a:latin typeface="Calibri"/>
                  <a:ea typeface="Calibri"/>
                  <a:cs typeface="Calibri"/>
                  <a:sym typeface="Calibri"/>
                </a:endParaRPr>
              </a:p>
            </p:txBody>
          </p:sp>
          <p:sp>
            <p:nvSpPr>
              <p:cNvPr id="2131" name="Google Shape;2131;p64"/>
              <p:cNvSpPr/>
              <p:nvPr/>
            </p:nvSpPr>
            <p:spPr>
              <a:xfrm>
                <a:off x="11344904" y="5619150"/>
                <a:ext cx="318976" cy="549875"/>
              </a:xfrm>
              <a:custGeom>
                <a:rect b="b" l="l" r="r" t="t"/>
                <a:pathLst>
                  <a:path extrusionOk="0" h="584" w="339">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3F3F3F"/>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grpSp>
      </p:grpSp>
      <p:grpSp>
        <p:nvGrpSpPr>
          <p:cNvPr id="2132" name="Google Shape;2132;p64"/>
          <p:cNvGrpSpPr/>
          <p:nvPr/>
        </p:nvGrpSpPr>
        <p:grpSpPr>
          <a:xfrm>
            <a:off x="5975911" y="1409475"/>
            <a:ext cx="5983555" cy="1191653"/>
            <a:chOff x="6096000" y="1437303"/>
            <a:chExt cx="6103800" cy="1215600"/>
          </a:xfrm>
        </p:grpSpPr>
        <p:sp>
          <p:nvSpPr>
            <p:cNvPr id="2133" name="Google Shape;2133;p64"/>
            <p:cNvSpPr/>
            <p:nvPr/>
          </p:nvSpPr>
          <p:spPr>
            <a:xfrm>
              <a:off x="6096000" y="1437303"/>
              <a:ext cx="6103800" cy="1215600"/>
            </a:xfrm>
            <a:prstGeom prst="rect">
              <a:avLst/>
            </a:prstGeom>
            <a:solidFill>
              <a:srgbClr val="3F3F3F"/>
            </a:solidFill>
            <a:ln>
              <a:noFill/>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rPr lang="en-US" sz="3137">
                  <a:solidFill>
                    <a:srgbClr val="EFEFEF"/>
                  </a:solidFill>
                  <a:latin typeface="Quattrocento Sans"/>
                  <a:ea typeface="Quattrocento Sans"/>
                  <a:cs typeface="Quattrocento Sans"/>
                  <a:sym typeface="Quattrocento Sans"/>
                </a:rPr>
                <a:t>Predictable performance</a:t>
              </a:r>
              <a:endParaRPr/>
            </a:p>
          </p:txBody>
        </p:sp>
        <p:sp>
          <p:nvSpPr>
            <p:cNvPr id="2134" name="Google Shape;2134;p64"/>
            <p:cNvSpPr/>
            <p:nvPr/>
          </p:nvSpPr>
          <p:spPr>
            <a:xfrm>
              <a:off x="11250774" y="1861968"/>
              <a:ext cx="812421" cy="610776"/>
            </a:xfrm>
            <a:custGeom>
              <a:rect b="b" l="l" r="r" t="t"/>
              <a:pathLst>
                <a:path extrusionOk="0" h="310" w="413">
                  <a:moveTo>
                    <a:pt x="365" y="18"/>
                  </a:moveTo>
                  <a:cubicBezTo>
                    <a:pt x="294" y="88"/>
                    <a:pt x="222" y="158"/>
                    <a:pt x="151" y="228"/>
                  </a:cubicBezTo>
                  <a:cubicBezTo>
                    <a:pt x="125" y="203"/>
                    <a:pt x="99" y="178"/>
                    <a:pt x="73" y="152"/>
                  </a:cubicBezTo>
                  <a:cubicBezTo>
                    <a:pt x="55" y="134"/>
                    <a:pt x="26" y="163"/>
                    <a:pt x="45" y="181"/>
                  </a:cubicBezTo>
                  <a:cubicBezTo>
                    <a:pt x="75" y="211"/>
                    <a:pt x="106" y="241"/>
                    <a:pt x="136" y="271"/>
                  </a:cubicBezTo>
                  <a:cubicBezTo>
                    <a:pt x="144" y="279"/>
                    <a:pt x="157" y="279"/>
                    <a:pt x="165" y="271"/>
                  </a:cubicBezTo>
                  <a:cubicBezTo>
                    <a:pt x="184" y="253"/>
                    <a:pt x="202" y="235"/>
                    <a:pt x="221" y="217"/>
                  </a:cubicBezTo>
                  <a:cubicBezTo>
                    <a:pt x="221" y="292"/>
                    <a:pt x="221" y="292"/>
                    <a:pt x="221" y="292"/>
                  </a:cubicBezTo>
                  <a:cubicBezTo>
                    <a:pt x="19" y="292"/>
                    <a:pt x="19" y="292"/>
                    <a:pt x="19" y="292"/>
                  </a:cubicBezTo>
                  <a:cubicBezTo>
                    <a:pt x="19" y="90"/>
                    <a:pt x="19" y="90"/>
                    <a:pt x="19" y="90"/>
                  </a:cubicBezTo>
                  <a:cubicBezTo>
                    <a:pt x="221" y="90"/>
                    <a:pt x="221" y="90"/>
                    <a:pt x="221" y="90"/>
                  </a:cubicBezTo>
                  <a:cubicBezTo>
                    <a:pt x="221" y="140"/>
                    <a:pt x="221" y="140"/>
                    <a:pt x="221" y="140"/>
                  </a:cubicBezTo>
                  <a:cubicBezTo>
                    <a:pt x="240" y="121"/>
                    <a:pt x="240" y="121"/>
                    <a:pt x="240" y="121"/>
                  </a:cubicBezTo>
                  <a:cubicBezTo>
                    <a:pt x="240" y="82"/>
                    <a:pt x="240" y="82"/>
                    <a:pt x="240" y="82"/>
                  </a:cubicBezTo>
                  <a:cubicBezTo>
                    <a:pt x="240" y="76"/>
                    <a:pt x="235" y="71"/>
                    <a:pt x="229" y="71"/>
                  </a:cubicBezTo>
                  <a:cubicBezTo>
                    <a:pt x="11" y="71"/>
                    <a:pt x="11" y="71"/>
                    <a:pt x="11" y="71"/>
                  </a:cubicBezTo>
                  <a:cubicBezTo>
                    <a:pt x="5" y="71"/>
                    <a:pt x="0" y="76"/>
                    <a:pt x="0" y="82"/>
                  </a:cubicBezTo>
                  <a:cubicBezTo>
                    <a:pt x="0" y="299"/>
                    <a:pt x="0" y="299"/>
                    <a:pt x="0" y="299"/>
                  </a:cubicBezTo>
                  <a:cubicBezTo>
                    <a:pt x="0" y="305"/>
                    <a:pt x="5" y="310"/>
                    <a:pt x="11" y="310"/>
                  </a:cubicBezTo>
                  <a:cubicBezTo>
                    <a:pt x="229" y="310"/>
                    <a:pt x="229" y="310"/>
                    <a:pt x="229" y="310"/>
                  </a:cubicBezTo>
                  <a:cubicBezTo>
                    <a:pt x="235" y="310"/>
                    <a:pt x="240" y="305"/>
                    <a:pt x="240" y="299"/>
                  </a:cubicBezTo>
                  <a:cubicBezTo>
                    <a:pt x="240" y="198"/>
                    <a:pt x="240" y="198"/>
                    <a:pt x="240" y="198"/>
                  </a:cubicBezTo>
                  <a:cubicBezTo>
                    <a:pt x="291" y="148"/>
                    <a:pt x="343" y="98"/>
                    <a:pt x="394" y="47"/>
                  </a:cubicBezTo>
                  <a:cubicBezTo>
                    <a:pt x="413" y="29"/>
                    <a:pt x="384" y="0"/>
                    <a:pt x="365" y="18"/>
                  </a:cubicBezTo>
                  <a:close/>
                </a:path>
              </a:pathLst>
            </a:custGeom>
            <a:solidFill>
              <a:srgbClr val="FFFFFF"/>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grpSp>
      <p:sp>
        <p:nvSpPr>
          <p:cNvPr id="2135" name="Google Shape;2135;p64"/>
          <p:cNvSpPr txBox="1"/>
          <p:nvPr>
            <p:ph type="title"/>
          </p:nvPr>
        </p:nvSpPr>
        <p:spPr>
          <a:xfrm>
            <a:off x="269240" y="286827"/>
            <a:ext cx="11151900" cy="91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400"/>
              <a:buFont typeface="Quattrocento Sans"/>
              <a:buNone/>
            </a:pPr>
            <a:r>
              <a:rPr lang="en-US" sz="4400"/>
              <a:t>What is ExpressRoute?</a:t>
            </a:r>
            <a:endParaRPr/>
          </a:p>
        </p:txBody>
      </p:sp>
      <p:sp>
        <p:nvSpPr>
          <p:cNvPr id="2136" name="Google Shape;2136;p64"/>
          <p:cNvSpPr txBox="1"/>
          <p:nvPr/>
        </p:nvSpPr>
        <p:spPr>
          <a:xfrm>
            <a:off x="6096000" y="1825852"/>
            <a:ext cx="4776600" cy="4350600"/>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505050"/>
              </a:solidFill>
              <a:latin typeface="Calibri"/>
              <a:ea typeface="Calibri"/>
              <a:cs typeface="Calibri"/>
              <a:sym typeface="Calibri"/>
            </a:endParaRPr>
          </a:p>
        </p:txBody>
      </p:sp>
      <p:sp>
        <p:nvSpPr>
          <p:cNvPr id="2137" name="Google Shape;2137;p64"/>
          <p:cNvSpPr txBox="1"/>
          <p:nvPr/>
        </p:nvSpPr>
        <p:spPr>
          <a:xfrm>
            <a:off x="5819031" y="1825852"/>
            <a:ext cx="4776600" cy="4350600"/>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rgbClr val="505050"/>
              </a:solidFill>
              <a:latin typeface="Calibri"/>
              <a:ea typeface="Calibri"/>
              <a:cs typeface="Calibri"/>
              <a:sym typeface="Calibri"/>
            </a:endParaRPr>
          </a:p>
        </p:txBody>
      </p:sp>
      <p:sp>
        <p:nvSpPr>
          <p:cNvPr id="2138" name="Google Shape;2138;p64"/>
          <p:cNvSpPr txBox="1"/>
          <p:nvPr/>
        </p:nvSpPr>
        <p:spPr>
          <a:xfrm>
            <a:off x="444094" y="1409536"/>
            <a:ext cx="5430900" cy="5082300"/>
          </a:xfrm>
          <a:prstGeom prst="rect">
            <a:avLst/>
          </a:prstGeom>
          <a:solidFill>
            <a:schemeClr val="accent1"/>
          </a:solidFill>
          <a:ln>
            <a:noFill/>
          </a:ln>
        </p:spPr>
        <p:txBody>
          <a:bodyPr anchorCtr="0" anchor="t" bIns="143425" lIns="179275" spcFirstLastPara="1" rIns="179275" wrap="square" tIns="143425">
            <a:noAutofit/>
          </a:bodyPr>
          <a:lstStyle/>
          <a:p>
            <a:pPr indent="0" lvl="0" marL="0" marR="0" rtl="0" algn="l">
              <a:spcBef>
                <a:spcPts val="0"/>
              </a:spcBef>
              <a:spcAft>
                <a:spcPts val="0"/>
              </a:spcAft>
              <a:buNone/>
            </a:pPr>
            <a:r>
              <a:rPr lang="en-US" sz="2745">
                <a:solidFill>
                  <a:srgbClr val="EFEFEF"/>
                </a:solidFill>
                <a:latin typeface="Quattrocento Sans"/>
                <a:ea typeface="Quattrocento Sans"/>
                <a:cs typeface="Quattrocento Sans"/>
                <a:sym typeface="Quattrocento Sans"/>
              </a:rPr>
              <a:t>ExpressRoute provides organizations a private, </a:t>
            </a:r>
            <a:br>
              <a:rPr lang="en-US" sz="2745">
                <a:solidFill>
                  <a:srgbClr val="EFEFEF"/>
                </a:solidFill>
                <a:latin typeface="Quattrocento Sans"/>
                <a:ea typeface="Quattrocento Sans"/>
                <a:cs typeface="Quattrocento Sans"/>
                <a:sym typeface="Quattrocento Sans"/>
              </a:rPr>
            </a:br>
            <a:r>
              <a:rPr lang="en-US" sz="2745">
                <a:solidFill>
                  <a:srgbClr val="EFEFEF"/>
                </a:solidFill>
                <a:latin typeface="Quattrocento Sans"/>
                <a:ea typeface="Quattrocento Sans"/>
                <a:cs typeface="Quattrocento Sans"/>
                <a:sym typeface="Quattrocento Sans"/>
              </a:rPr>
              <a:t>dedicated, high-throughput network connection between Windows Azure datacenters and their on-premises IT environment.</a:t>
            </a:r>
            <a:endParaRPr/>
          </a:p>
          <a:p>
            <a:pPr indent="0" lvl="0" marL="0" marR="0" rtl="0" algn="l">
              <a:spcBef>
                <a:spcPts val="0"/>
              </a:spcBef>
              <a:spcAft>
                <a:spcPts val="0"/>
              </a:spcAft>
              <a:buNone/>
            </a:pPr>
            <a:r>
              <a:t/>
            </a:r>
            <a:endParaRPr sz="2353">
              <a:solidFill>
                <a:srgbClr val="EFEFEF"/>
              </a:solidFill>
              <a:latin typeface="Calibri"/>
              <a:ea typeface="Calibri"/>
              <a:cs typeface="Calibri"/>
              <a:sym typeface="Calibri"/>
            </a:endParaRPr>
          </a:p>
          <a:p>
            <a:pPr indent="0" lvl="0" marL="0" marR="0" rtl="0" algn="l">
              <a:spcBef>
                <a:spcPts val="0"/>
              </a:spcBef>
              <a:spcAft>
                <a:spcPts val="0"/>
              </a:spcAft>
              <a:buNone/>
            </a:pPr>
            <a:r>
              <a:t/>
            </a:r>
            <a:endParaRPr sz="2353">
              <a:solidFill>
                <a:srgbClr val="EFEFEF"/>
              </a:solidFill>
              <a:latin typeface="Calibri"/>
              <a:ea typeface="Calibri"/>
              <a:cs typeface="Calibri"/>
              <a:sym typeface="Calibri"/>
            </a:endParaRPr>
          </a:p>
          <a:p>
            <a:pPr indent="0" lvl="0" marL="0" marR="0" rtl="0" algn="l">
              <a:spcBef>
                <a:spcPts val="0"/>
              </a:spcBef>
              <a:spcAft>
                <a:spcPts val="0"/>
              </a:spcAft>
              <a:buNone/>
            </a:pPr>
            <a:r>
              <a:t/>
            </a:r>
            <a:endParaRPr sz="2353">
              <a:solidFill>
                <a:srgbClr val="EFEFEF"/>
              </a:solidFill>
              <a:latin typeface="Calibri"/>
              <a:ea typeface="Calibri"/>
              <a:cs typeface="Calibri"/>
              <a:sym typeface="Calibri"/>
            </a:endParaRPr>
          </a:p>
        </p:txBody>
      </p:sp>
      <p:sp>
        <p:nvSpPr>
          <p:cNvPr id="2139" name="Google Shape;2139;p64"/>
          <p:cNvSpPr/>
          <p:nvPr/>
        </p:nvSpPr>
        <p:spPr>
          <a:xfrm>
            <a:off x="5874965" y="1319718"/>
            <a:ext cx="101100" cy="5273100"/>
          </a:xfrm>
          <a:prstGeom prst="rect">
            <a:avLst/>
          </a:prstGeom>
          <a:solidFill>
            <a:srgbClr val="FFFFFF"/>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1961">
              <a:solidFill>
                <a:srgbClr val="EFEFEF"/>
              </a:solidFill>
              <a:latin typeface="Calibri"/>
              <a:ea typeface="Calibri"/>
              <a:cs typeface="Calibri"/>
              <a:sym typeface="Calibri"/>
            </a:endParaRPr>
          </a:p>
        </p:txBody>
      </p:sp>
      <p:sp>
        <p:nvSpPr>
          <p:cNvPr id="2140" name="Google Shape;2140;p64"/>
          <p:cNvSpPr/>
          <p:nvPr/>
        </p:nvSpPr>
        <p:spPr>
          <a:xfrm>
            <a:off x="1" y="1187939"/>
            <a:ext cx="441900" cy="5669700"/>
          </a:xfrm>
          <a:prstGeom prst="rect">
            <a:avLst/>
          </a:prstGeom>
          <a:solidFill>
            <a:srgbClr val="FFFFFF"/>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1961">
              <a:solidFill>
                <a:srgbClr val="EFEFEF"/>
              </a:solidFill>
              <a:latin typeface="Calibri"/>
              <a:ea typeface="Calibri"/>
              <a:cs typeface="Calibri"/>
              <a:sym typeface="Calibri"/>
            </a:endParaRPr>
          </a:p>
        </p:txBody>
      </p:sp>
      <p:sp>
        <p:nvSpPr>
          <p:cNvPr id="2141" name="Google Shape;2141;p64"/>
          <p:cNvSpPr/>
          <p:nvPr/>
        </p:nvSpPr>
        <p:spPr>
          <a:xfrm>
            <a:off x="10928734" y="-141557"/>
            <a:ext cx="713926" cy="866142"/>
          </a:xfrm>
          <a:custGeom>
            <a:rect b="b" l="l" r="r" t="t"/>
            <a:pathLst>
              <a:path extrusionOk="0" h="2225" w="1833">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anchorCtr="0" anchor="t" bIns="40325" lIns="80675" spcFirstLastPara="1" rIns="80675" wrap="square" tIns="40325">
            <a:noAutofit/>
          </a:bodyPr>
          <a:lstStyle/>
          <a:p>
            <a:pPr indent="0" lvl="0" marL="0" marR="0" rtl="0" algn="l">
              <a:spcBef>
                <a:spcPts val="0"/>
              </a:spcBef>
              <a:spcAft>
                <a:spcPts val="0"/>
              </a:spcAft>
              <a:buNone/>
            </a:pPr>
            <a:r>
              <a:t/>
            </a:r>
            <a:endParaRPr sz="1568">
              <a:solidFill>
                <a:srgbClr val="505050"/>
              </a:solidFill>
              <a:latin typeface="Calibri"/>
              <a:ea typeface="Calibri"/>
              <a:cs typeface="Calibri"/>
              <a:sym typeface="Calibri"/>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138"/>
                                        </p:tgtEl>
                                        <p:attrNameLst>
                                          <p:attrName>style.visibility</p:attrName>
                                        </p:attrNameLst>
                                      </p:cBhvr>
                                      <p:to>
                                        <p:strVal val="visible"/>
                                      </p:to>
                                    </p:set>
                                    <p:anim calcmode="lin" valueType="num">
                                      <p:cBhvr additive="base">
                                        <p:cTn dur="500"/>
                                        <p:tgtEl>
                                          <p:spTgt spid="2138"/>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132"/>
                                        </p:tgtEl>
                                        <p:attrNameLst>
                                          <p:attrName>style.visibility</p:attrName>
                                        </p:attrNameLst>
                                      </p:cBhvr>
                                      <p:to>
                                        <p:strVal val="visible"/>
                                      </p:to>
                                    </p:set>
                                    <p:anim calcmode="lin" valueType="num">
                                      <p:cBhvr additive="base">
                                        <p:cTn dur="500"/>
                                        <p:tgtEl>
                                          <p:spTgt spid="21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124"/>
                                        </p:tgtEl>
                                        <p:attrNameLst>
                                          <p:attrName>style.visibility</p:attrName>
                                        </p:attrNameLst>
                                      </p:cBhvr>
                                      <p:to>
                                        <p:strVal val="visible"/>
                                      </p:to>
                                    </p:set>
                                    <p:anim calcmode="lin" valueType="num">
                                      <p:cBhvr additive="base">
                                        <p:cTn dur="500"/>
                                        <p:tgtEl>
                                          <p:spTgt spid="21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00"/>
                                  </p:stCondLst>
                                  <p:childTnLst>
                                    <p:set>
                                      <p:cBhvr>
                                        <p:cTn dur="1" fill="hold">
                                          <p:stCondLst>
                                            <p:cond delay="0"/>
                                          </p:stCondLst>
                                        </p:cTn>
                                        <p:tgtEl>
                                          <p:spTgt spid="2127"/>
                                        </p:tgtEl>
                                        <p:attrNameLst>
                                          <p:attrName>style.visibility</p:attrName>
                                        </p:attrNameLst>
                                      </p:cBhvr>
                                      <p:to>
                                        <p:strVal val="visible"/>
                                      </p:to>
                                    </p:set>
                                    <p:anim calcmode="lin" valueType="num">
                                      <p:cBhvr additive="base">
                                        <p:cTn dur="500"/>
                                        <p:tgtEl>
                                          <p:spTgt spid="21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2121"/>
                                        </p:tgtEl>
                                        <p:attrNameLst>
                                          <p:attrName>style.visibility</p:attrName>
                                        </p:attrNameLst>
                                      </p:cBhvr>
                                      <p:to>
                                        <p:strVal val="visible"/>
                                      </p:to>
                                    </p:set>
                                    <p:anim calcmode="lin" valueType="num">
                                      <p:cBhvr additive="base">
                                        <p:cTn dur="500"/>
                                        <p:tgtEl>
                                          <p:spTgt spid="21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65"/>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Public, Private and Microsoft peering</a:t>
            </a:r>
            <a:endParaRPr/>
          </a:p>
        </p:txBody>
      </p:sp>
      <p:sp>
        <p:nvSpPr>
          <p:cNvPr id="2148" name="Google Shape;2148;p65"/>
          <p:cNvSpPr/>
          <p:nvPr/>
        </p:nvSpPr>
        <p:spPr>
          <a:xfrm>
            <a:off x="0" y="-1320704"/>
            <a:ext cx="2921100" cy="1187400"/>
          </a:xfrm>
          <a:prstGeom prst="rect">
            <a:avLst/>
          </a:prstGeom>
          <a:solidFill>
            <a:srgbClr val="FF000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en-US" sz="1961">
                <a:solidFill>
                  <a:srgbClr val="FFFFFF"/>
                </a:solidFill>
                <a:latin typeface="Calibri"/>
                <a:ea typeface="Calibri"/>
                <a:cs typeface="Calibri"/>
                <a:sym typeface="Calibri"/>
              </a:rPr>
              <a:t>Make shapes consistent and icons throughout deck similar</a:t>
            </a:r>
            <a:endParaRPr/>
          </a:p>
        </p:txBody>
      </p:sp>
      <p:grpSp>
        <p:nvGrpSpPr>
          <p:cNvPr id="2149" name="Google Shape;2149;p65"/>
          <p:cNvGrpSpPr/>
          <p:nvPr/>
        </p:nvGrpSpPr>
        <p:grpSpPr>
          <a:xfrm>
            <a:off x="13426367" y="9922127"/>
            <a:ext cx="923230" cy="601889"/>
            <a:chOff x="10395800" y="3662616"/>
            <a:chExt cx="941784" cy="613985"/>
          </a:xfrm>
        </p:grpSpPr>
        <p:sp>
          <p:nvSpPr>
            <p:cNvPr id="2150" name="Google Shape;2150;p65"/>
            <p:cNvSpPr txBox="1"/>
            <p:nvPr/>
          </p:nvSpPr>
          <p:spPr>
            <a:xfrm>
              <a:off x="10434892" y="3662616"/>
              <a:ext cx="867600" cy="1662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n-US" sz="1176">
                  <a:solidFill>
                    <a:srgbClr val="505050"/>
                  </a:solidFill>
                  <a:latin typeface="Calibri"/>
                  <a:ea typeface="Calibri"/>
                  <a:cs typeface="Calibri"/>
                  <a:sym typeface="Calibri"/>
                </a:rPr>
                <a:t>DNS Server</a:t>
              </a:r>
              <a:endParaRPr/>
            </a:p>
          </p:txBody>
        </p:sp>
        <p:sp>
          <p:nvSpPr>
            <p:cNvPr id="2151" name="Google Shape;2151;p65"/>
            <p:cNvSpPr/>
            <p:nvPr/>
          </p:nvSpPr>
          <p:spPr>
            <a:xfrm>
              <a:off x="10395800" y="3875157"/>
              <a:ext cx="941700" cy="401400"/>
            </a:xfrm>
            <a:prstGeom prst="roundRect">
              <a:avLst>
                <a:gd fmla="val 35082" name="adj"/>
              </a:avLst>
            </a:prstGeom>
            <a:solidFill>
              <a:srgbClr val="FFFFFF"/>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1961">
                <a:solidFill>
                  <a:srgbClr val="EFEFEF"/>
                </a:solidFill>
                <a:latin typeface="Calibri"/>
                <a:ea typeface="Calibri"/>
                <a:cs typeface="Calibri"/>
                <a:sym typeface="Calibri"/>
              </a:endParaRPr>
            </a:p>
          </p:txBody>
        </p:sp>
        <p:sp>
          <p:nvSpPr>
            <p:cNvPr id="2152" name="Google Shape;2152;p65"/>
            <p:cNvSpPr/>
            <p:nvPr/>
          </p:nvSpPr>
          <p:spPr>
            <a:xfrm>
              <a:off x="10395800" y="3875157"/>
              <a:ext cx="941784" cy="401444"/>
            </a:xfrm>
            <a:custGeom>
              <a:rect b="b" l="l" r="r" t="t"/>
              <a:pathLst>
                <a:path extrusionOk="0" h="131" w="304">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dk1"/>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1961">
                <a:solidFill>
                  <a:srgbClr val="EFEFEF"/>
                </a:solidFill>
                <a:latin typeface="Calibri"/>
                <a:ea typeface="Calibri"/>
                <a:cs typeface="Calibri"/>
                <a:sym typeface="Calibri"/>
              </a:endParaRPr>
            </a:p>
          </p:txBody>
        </p:sp>
      </p:grpSp>
      <p:sp>
        <p:nvSpPr>
          <p:cNvPr id="2153" name="Google Shape;2153;p65"/>
          <p:cNvSpPr/>
          <p:nvPr/>
        </p:nvSpPr>
        <p:spPr>
          <a:xfrm>
            <a:off x="13549461" y="10750339"/>
            <a:ext cx="923271" cy="393552"/>
          </a:xfrm>
          <a:custGeom>
            <a:rect b="b" l="l" r="r" t="t"/>
            <a:pathLst>
              <a:path extrusionOk="0" h="131" w="304">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sp>
        <p:nvSpPr>
          <p:cNvPr id="2154" name="Google Shape;2154;p65"/>
          <p:cNvSpPr/>
          <p:nvPr/>
        </p:nvSpPr>
        <p:spPr>
          <a:xfrm>
            <a:off x="12837692" y="9391583"/>
            <a:ext cx="581728" cy="433094"/>
          </a:xfrm>
          <a:custGeom>
            <a:rect b="b" l="l" r="r" t="t"/>
            <a:pathLst>
              <a:path extrusionOk="0" h="140" w="189">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sp>
        <p:nvSpPr>
          <p:cNvPr id="2155" name="Google Shape;2155;p65"/>
          <p:cNvSpPr/>
          <p:nvPr/>
        </p:nvSpPr>
        <p:spPr>
          <a:xfrm flipH="1">
            <a:off x="13520260" y="7116640"/>
            <a:ext cx="981673" cy="1511606"/>
          </a:xfrm>
          <a:custGeom>
            <a:rect b="b" l="l" r="r" t="t"/>
            <a:pathLst>
              <a:path extrusionOk="0" h="348" w="226">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accent1"/>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1961">
              <a:solidFill>
                <a:srgbClr val="EFEFEF"/>
              </a:solidFill>
              <a:latin typeface="Calibri"/>
              <a:ea typeface="Calibri"/>
              <a:cs typeface="Calibri"/>
              <a:sym typeface="Calibri"/>
            </a:endParaRPr>
          </a:p>
        </p:txBody>
      </p:sp>
      <p:pic>
        <p:nvPicPr>
          <p:cNvPr id="2156" name="Google Shape;2156;p65"/>
          <p:cNvPicPr preferRelativeResize="0"/>
          <p:nvPr/>
        </p:nvPicPr>
        <p:blipFill rotWithShape="1">
          <a:blip r:embed="rId3">
            <a:alphaModFix/>
          </a:blip>
          <a:srcRect b="0" l="0" r="0" t="0"/>
          <a:stretch/>
        </p:blipFill>
        <p:spPr>
          <a:xfrm>
            <a:off x="1460581" y="985733"/>
            <a:ext cx="9040487" cy="5077534"/>
          </a:xfrm>
          <a:prstGeom prst="rect">
            <a:avLst/>
          </a:prstGeom>
          <a:noFill/>
          <a:ln>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grpSp>
        <p:nvGrpSpPr>
          <p:cNvPr id="2165" name="Google Shape;2165;p66"/>
          <p:cNvGrpSpPr/>
          <p:nvPr/>
        </p:nvGrpSpPr>
        <p:grpSpPr>
          <a:xfrm>
            <a:off x="269245" y="1930416"/>
            <a:ext cx="11691261" cy="3743247"/>
            <a:chOff x="274638" y="2218185"/>
            <a:chExt cx="12215298" cy="3818471"/>
          </a:xfrm>
        </p:grpSpPr>
        <p:sp>
          <p:nvSpPr>
            <p:cNvPr id="2166" name="Google Shape;2166;p66"/>
            <p:cNvSpPr/>
            <p:nvPr/>
          </p:nvSpPr>
          <p:spPr>
            <a:xfrm>
              <a:off x="274638" y="2218556"/>
              <a:ext cx="4029300" cy="3818100"/>
            </a:xfrm>
            <a:prstGeom prst="rect">
              <a:avLst/>
            </a:prstGeom>
            <a:solidFill>
              <a:srgbClr val="CCCCCC"/>
            </a:solidFill>
            <a:ln>
              <a:noFill/>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t/>
              </a:r>
              <a:endParaRPr b="1" sz="2745">
                <a:solidFill>
                  <a:srgbClr val="EFEFEF"/>
                </a:solidFill>
                <a:latin typeface="Quattrocento Sans"/>
                <a:ea typeface="Quattrocento Sans"/>
                <a:cs typeface="Quattrocento Sans"/>
                <a:sym typeface="Quattrocento Sans"/>
              </a:endParaRPr>
            </a:p>
          </p:txBody>
        </p:sp>
        <p:sp>
          <p:nvSpPr>
            <p:cNvPr id="2167" name="Google Shape;2167;p66"/>
            <p:cNvSpPr/>
            <p:nvPr/>
          </p:nvSpPr>
          <p:spPr>
            <a:xfrm>
              <a:off x="4367637" y="2218185"/>
              <a:ext cx="4029300" cy="3818400"/>
            </a:xfrm>
            <a:prstGeom prst="rect">
              <a:avLst/>
            </a:prstGeom>
            <a:solidFill>
              <a:srgbClr val="CCCCCC"/>
            </a:solidFill>
            <a:ln>
              <a:noFill/>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t/>
              </a:r>
              <a:endParaRPr b="1" sz="2745">
                <a:solidFill>
                  <a:srgbClr val="EFEFEF"/>
                </a:solidFill>
                <a:latin typeface="Quattrocento Sans"/>
                <a:ea typeface="Quattrocento Sans"/>
                <a:cs typeface="Quattrocento Sans"/>
                <a:sym typeface="Quattrocento Sans"/>
              </a:endParaRPr>
            </a:p>
          </p:txBody>
        </p:sp>
        <p:sp>
          <p:nvSpPr>
            <p:cNvPr id="2168" name="Google Shape;2168;p66"/>
            <p:cNvSpPr/>
            <p:nvPr/>
          </p:nvSpPr>
          <p:spPr>
            <a:xfrm>
              <a:off x="8460636" y="2224671"/>
              <a:ext cx="4029300" cy="3811800"/>
            </a:xfrm>
            <a:prstGeom prst="rect">
              <a:avLst/>
            </a:prstGeom>
            <a:solidFill>
              <a:srgbClr val="CCCCCC"/>
            </a:solidFill>
            <a:ln>
              <a:noFill/>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t/>
              </a:r>
              <a:endParaRPr b="1" sz="2745">
                <a:solidFill>
                  <a:srgbClr val="EFEFEF"/>
                </a:solidFill>
                <a:latin typeface="Quattrocento Sans"/>
                <a:ea typeface="Quattrocento Sans"/>
                <a:cs typeface="Quattrocento Sans"/>
                <a:sym typeface="Quattrocento Sans"/>
              </a:endParaRPr>
            </a:p>
          </p:txBody>
        </p:sp>
      </p:grpSp>
      <p:sp>
        <p:nvSpPr>
          <p:cNvPr id="2169" name="Google Shape;2169;p66"/>
          <p:cNvSpPr txBox="1"/>
          <p:nvPr>
            <p:ph type="title"/>
          </p:nvPr>
        </p:nvSpPr>
        <p:spPr>
          <a:xfrm>
            <a:off x="40790" y="12227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Virtual Network and ExpressRoute</a:t>
            </a:r>
            <a:endParaRPr sz="4000"/>
          </a:p>
        </p:txBody>
      </p:sp>
      <p:sp>
        <p:nvSpPr>
          <p:cNvPr id="2170" name="Google Shape;2170;p66"/>
          <p:cNvSpPr/>
          <p:nvPr/>
        </p:nvSpPr>
        <p:spPr>
          <a:xfrm>
            <a:off x="2607431" y="3626475"/>
            <a:ext cx="1205329" cy="662674"/>
          </a:xfrm>
          <a:custGeom>
            <a:rect b="b" l="l" r="r" t="t"/>
            <a:pathLst>
              <a:path extrusionOk="0" h="220" w="40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dk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sp>
        <p:nvSpPr>
          <p:cNvPr id="2171" name="Google Shape;2171;p66"/>
          <p:cNvSpPr txBox="1"/>
          <p:nvPr/>
        </p:nvSpPr>
        <p:spPr>
          <a:xfrm>
            <a:off x="269239" y="4670586"/>
            <a:ext cx="3807900" cy="696900"/>
          </a:xfrm>
          <a:prstGeom prst="rect">
            <a:avLst/>
          </a:prstGeom>
          <a:noFill/>
          <a:ln>
            <a:noFill/>
          </a:ln>
        </p:spPr>
        <p:txBody>
          <a:bodyPr anchorCtr="0" anchor="t" bIns="143425" lIns="179275" spcFirstLastPara="1" rIns="179275" wrap="square" tIns="143425">
            <a:spAutoFit/>
          </a:bodyPr>
          <a:lstStyle/>
          <a:p>
            <a:pPr indent="0" lvl="0" marL="0" marR="0" rtl="0" algn="l">
              <a:lnSpc>
                <a:spcPct val="90000"/>
              </a:lnSpc>
              <a:spcBef>
                <a:spcPts val="0"/>
              </a:spcBef>
              <a:spcAft>
                <a:spcPts val="0"/>
              </a:spcAft>
              <a:buNone/>
            </a:pPr>
            <a:r>
              <a:rPr lang="en-US" sz="1470">
                <a:solidFill>
                  <a:srgbClr val="171717"/>
                </a:solidFill>
                <a:latin typeface="Calibri"/>
                <a:ea typeface="Calibri"/>
                <a:cs typeface="Calibri"/>
                <a:sym typeface="Calibri"/>
              </a:rPr>
              <a:t>Connect via an encrypted link over public internet</a:t>
            </a:r>
            <a:endParaRPr/>
          </a:p>
        </p:txBody>
      </p:sp>
      <p:sp>
        <p:nvSpPr>
          <p:cNvPr id="2172" name="Google Shape;2172;p66"/>
          <p:cNvSpPr/>
          <p:nvPr/>
        </p:nvSpPr>
        <p:spPr>
          <a:xfrm>
            <a:off x="614566" y="3276463"/>
            <a:ext cx="667494" cy="1027824"/>
          </a:xfrm>
          <a:custGeom>
            <a:rect b="b" l="l" r="r" t="t"/>
            <a:pathLst>
              <a:path extrusionOk="0" h="348" w="226">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dk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sp>
        <p:nvSpPr>
          <p:cNvPr id="2173" name="Google Shape;2173;p66"/>
          <p:cNvSpPr txBox="1"/>
          <p:nvPr/>
        </p:nvSpPr>
        <p:spPr>
          <a:xfrm>
            <a:off x="4192124" y="4679827"/>
            <a:ext cx="3850800" cy="696900"/>
          </a:xfrm>
          <a:prstGeom prst="rect">
            <a:avLst/>
          </a:prstGeom>
          <a:noFill/>
          <a:ln>
            <a:noFill/>
          </a:ln>
        </p:spPr>
        <p:txBody>
          <a:bodyPr anchorCtr="0" anchor="t" bIns="143425" lIns="179275" spcFirstLastPara="1" rIns="179275" wrap="square" tIns="143425">
            <a:spAutoFit/>
          </a:bodyPr>
          <a:lstStyle/>
          <a:p>
            <a:pPr indent="0" lvl="0" marL="0" marR="0" rtl="0" algn="l">
              <a:lnSpc>
                <a:spcPct val="90000"/>
              </a:lnSpc>
              <a:spcBef>
                <a:spcPts val="0"/>
              </a:spcBef>
              <a:spcAft>
                <a:spcPts val="0"/>
              </a:spcAft>
              <a:buNone/>
            </a:pPr>
            <a:r>
              <a:rPr lang="en-US" sz="1470">
                <a:solidFill>
                  <a:srgbClr val="171717"/>
                </a:solidFill>
                <a:latin typeface="Calibri"/>
                <a:ea typeface="Calibri"/>
                <a:cs typeface="Calibri"/>
                <a:sym typeface="Calibri"/>
              </a:rPr>
              <a:t>Peer at an ExpressRoute location, an Exchange Provider facility</a:t>
            </a:r>
            <a:endParaRPr/>
          </a:p>
        </p:txBody>
      </p:sp>
      <p:sp>
        <p:nvSpPr>
          <p:cNvPr id="2174" name="Google Shape;2174;p66"/>
          <p:cNvSpPr txBox="1"/>
          <p:nvPr/>
        </p:nvSpPr>
        <p:spPr>
          <a:xfrm>
            <a:off x="8103891" y="4679827"/>
            <a:ext cx="3856200" cy="1104300"/>
          </a:xfrm>
          <a:prstGeom prst="rect">
            <a:avLst/>
          </a:prstGeom>
          <a:noFill/>
          <a:ln>
            <a:noFill/>
          </a:ln>
        </p:spPr>
        <p:txBody>
          <a:bodyPr anchorCtr="0" anchor="t" bIns="143425" lIns="179275" spcFirstLastPara="1" rIns="179275" wrap="square" tIns="143425">
            <a:spAutoFit/>
          </a:bodyPr>
          <a:lstStyle/>
          <a:p>
            <a:pPr indent="0" lvl="0" marL="0" marR="0" rtl="0" algn="l">
              <a:lnSpc>
                <a:spcPct val="90000"/>
              </a:lnSpc>
              <a:spcBef>
                <a:spcPts val="0"/>
              </a:spcBef>
              <a:spcAft>
                <a:spcPts val="0"/>
              </a:spcAft>
              <a:buNone/>
            </a:pPr>
            <a:r>
              <a:rPr lang="en-US" sz="1470">
                <a:solidFill>
                  <a:srgbClr val="171717"/>
                </a:solidFill>
                <a:latin typeface="Calibri"/>
                <a:ea typeface="Calibri"/>
                <a:cs typeface="Calibri"/>
                <a:sym typeface="Calibri"/>
              </a:rPr>
              <a:t>Connection from a WAN provided by Network Service Provider. </a:t>
            </a:r>
            <a:endParaRPr/>
          </a:p>
          <a:p>
            <a:pPr indent="0" lvl="0" marL="0" marR="0" rtl="0" algn="l">
              <a:lnSpc>
                <a:spcPct val="90000"/>
              </a:lnSpc>
              <a:spcBef>
                <a:spcPts val="0"/>
              </a:spcBef>
              <a:spcAft>
                <a:spcPts val="0"/>
              </a:spcAft>
              <a:buNone/>
            </a:pPr>
            <a:r>
              <a:rPr lang="en-US" sz="1470">
                <a:solidFill>
                  <a:srgbClr val="171717"/>
                </a:solidFill>
                <a:latin typeface="Calibri"/>
                <a:ea typeface="Calibri"/>
                <a:cs typeface="Calibri"/>
                <a:sym typeface="Calibri"/>
              </a:rPr>
              <a:t>Azure becomes another site on the customer’s WAN network.</a:t>
            </a:r>
            <a:endParaRPr/>
          </a:p>
        </p:txBody>
      </p:sp>
      <p:sp>
        <p:nvSpPr>
          <p:cNvPr id="2175" name="Google Shape;2175;p66"/>
          <p:cNvSpPr/>
          <p:nvPr/>
        </p:nvSpPr>
        <p:spPr>
          <a:xfrm>
            <a:off x="269239" y="945704"/>
            <a:ext cx="3856200" cy="941400"/>
          </a:xfrm>
          <a:prstGeom prst="rect">
            <a:avLst/>
          </a:prstGeom>
          <a:solidFill>
            <a:schemeClr val="dk2"/>
          </a:solidFill>
          <a:ln>
            <a:noFill/>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rPr b="1" lang="en-US" sz="2745">
                <a:solidFill>
                  <a:srgbClr val="EFEFEF"/>
                </a:solidFill>
                <a:latin typeface="Quattrocento Sans"/>
                <a:ea typeface="Quattrocento Sans"/>
                <a:cs typeface="Quattrocento Sans"/>
                <a:sym typeface="Quattrocento Sans"/>
              </a:rPr>
              <a:t>Scenario 1: IPSec VPN over internet</a:t>
            </a:r>
            <a:endParaRPr b="1" sz="2745">
              <a:solidFill>
                <a:srgbClr val="EFEFEF"/>
              </a:solidFill>
              <a:latin typeface="Quattrocento Sans"/>
              <a:ea typeface="Quattrocento Sans"/>
              <a:cs typeface="Quattrocento Sans"/>
              <a:sym typeface="Quattrocento Sans"/>
            </a:endParaRPr>
          </a:p>
        </p:txBody>
      </p:sp>
      <p:sp>
        <p:nvSpPr>
          <p:cNvPr id="2176" name="Google Shape;2176;p66"/>
          <p:cNvSpPr/>
          <p:nvPr/>
        </p:nvSpPr>
        <p:spPr>
          <a:xfrm>
            <a:off x="4186565" y="945704"/>
            <a:ext cx="3856200" cy="941400"/>
          </a:xfrm>
          <a:prstGeom prst="rect">
            <a:avLst/>
          </a:prstGeom>
          <a:solidFill>
            <a:schemeClr val="dk2"/>
          </a:solidFill>
          <a:ln>
            <a:noFill/>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rPr b="1" lang="en-US" sz="2745">
                <a:solidFill>
                  <a:srgbClr val="EFEFEF"/>
                </a:solidFill>
                <a:latin typeface="Quattrocento Sans"/>
                <a:ea typeface="Quattrocento Sans"/>
                <a:cs typeface="Quattrocento Sans"/>
                <a:sym typeface="Quattrocento Sans"/>
              </a:rPr>
              <a:t>Scenario 2: Exchange Provider</a:t>
            </a:r>
            <a:endParaRPr/>
          </a:p>
        </p:txBody>
      </p:sp>
      <p:sp>
        <p:nvSpPr>
          <p:cNvPr id="2177" name="Google Shape;2177;p66"/>
          <p:cNvSpPr/>
          <p:nvPr/>
        </p:nvSpPr>
        <p:spPr>
          <a:xfrm>
            <a:off x="8103891" y="945704"/>
            <a:ext cx="3856200" cy="941400"/>
          </a:xfrm>
          <a:prstGeom prst="rect">
            <a:avLst/>
          </a:prstGeom>
          <a:solidFill>
            <a:schemeClr val="dk2"/>
          </a:solidFill>
          <a:ln>
            <a:noFill/>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rPr b="1" lang="en-US" sz="2745">
                <a:solidFill>
                  <a:srgbClr val="EFEFEF"/>
                </a:solidFill>
                <a:latin typeface="Quattrocento Sans"/>
                <a:ea typeface="Quattrocento Sans"/>
                <a:cs typeface="Quattrocento Sans"/>
                <a:sym typeface="Quattrocento Sans"/>
              </a:rPr>
              <a:t>Scenario 3: Network Service Provider</a:t>
            </a:r>
            <a:endParaRPr/>
          </a:p>
        </p:txBody>
      </p:sp>
      <p:grpSp>
        <p:nvGrpSpPr>
          <p:cNvPr id="2178" name="Google Shape;2178;p66"/>
          <p:cNvGrpSpPr/>
          <p:nvPr/>
        </p:nvGrpSpPr>
        <p:grpSpPr>
          <a:xfrm>
            <a:off x="1277318" y="2810806"/>
            <a:ext cx="367613" cy="1108425"/>
            <a:chOff x="1302988" y="2997248"/>
            <a:chExt cx="375000" cy="1130700"/>
          </a:xfrm>
        </p:grpSpPr>
        <p:cxnSp>
          <p:nvCxnSpPr>
            <p:cNvPr id="2179" name="Google Shape;2179;p66"/>
            <p:cNvCxnSpPr/>
            <p:nvPr/>
          </p:nvCxnSpPr>
          <p:spPr>
            <a:xfrm>
              <a:off x="1660017" y="2997248"/>
              <a:ext cx="0" cy="1130700"/>
            </a:xfrm>
            <a:prstGeom prst="straightConnector1">
              <a:avLst/>
            </a:prstGeom>
            <a:noFill/>
            <a:ln cap="flat" cmpd="sng" w="38100">
              <a:solidFill>
                <a:srgbClr val="999999"/>
              </a:solidFill>
              <a:prstDash val="solid"/>
              <a:miter lim="800000"/>
              <a:headEnd len="sm" w="sm" type="none"/>
              <a:tailEnd len="sm" w="sm" type="none"/>
            </a:ln>
          </p:spPr>
        </p:cxnSp>
        <p:cxnSp>
          <p:nvCxnSpPr>
            <p:cNvPr id="2180" name="Google Shape;2180;p66"/>
            <p:cNvCxnSpPr/>
            <p:nvPr/>
          </p:nvCxnSpPr>
          <p:spPr>
            <a:xfrm rot="10800000">
              <a:off x="1302988" y="4108958"/>
              <a:ext cx="375000" cy="0"/>
            </a:xfrm>
            <a:prstGeom prst="straightConnector1">
              <a:avLst/>
            </a:prstGeom>
            <a:noFill/>
            <a:ln cap="flat" cmpd="sng" w="38100">
              <a:solidFill>
                <a:srgbClr val="999999"/>
              </a:solidFill>
              <a:prstDash val="solid"/>
              <a:miter lim="800000"/>
              <a:headEnd len="sm" w="sm" type="none"/>
              <a:tailEnd len="med" w="med" type="triangle"/>
            </a:ln>
          </p:spPr>
        </p:cxnSp>
      </p:grpSp>
      <p:grpSp>
        <p:nvGrpSpPr>
          <p:cNvPr id="2181" name="Google Shape;2181;p66"/>
          <p:cNvGrpSpPr/>
          <p:nvPr/>
        </p:nvGrpSpPr>
        <p:grpSpPr>
          <a:xfrm flipH="1">
            <a:off x="2385349" y="2847680"/>
            <a:ext cx="367613" cy="1071664"/>
            <a:chOff x="1302988" y="3034862"/>
            <a:chExt cx="375000" cy="1093200"/>
          </a:xfrm>
        </p:grpSpPr>
        <p:cxnSp>
          <p:nvCxnSpPr>
            <p:cNvPr id="2182" name="Google Shape;2182;p66"/>
            <p:cNvCxnSpPr/>
            <p:nvPr/>
          </p:nvCxnSpPr>
          <p:spPr>
            <a:xfrm>
              <a:off x="1660017" y="3034862"/>
              <a:ext cx="0" cy="1093200"/>
            </a:xfrm>
            <a:prstGeom prst="straightConnector1">
              <a:avLst/>
            </a:prstGeom>
            <a:noFill/>
            <a:ln cap="flat" cmpd="sng" w="38100">
              <a:solidFill>
                <a:srgbClr val="999999"/>
              </a:solidFill>
              <a:prstDash val="solid"/>
              <a:miter lim="800000"/>
              <a:headEnd len="sm" w="sm" type="none"/>
              <a:tailEnd len="sm" w="sm" type="none"/>
            </a:ln>
          </p:spPr>
        </p:cxnSp>
        <p:cxnSp>
          <p:nvCxnSpPr>
            <p:cNvPr id="2183" name="Google Shape;2183;p66"/>
            <p:cNvCxnSpPr/>
            <p:nvPr/>
          </p:nvCxnSpPr>
          <p:spPr>
            <a:xfrm rot="10800000">
              <a:off x="1302988" y="4108958"/>
              <a:ext cx="375000" cy="0"/>
            </a:xfrm>
            <a:prstGeom prst="straightConnector1">
              <a:avLst/>
            </a:prstGeom>
            <a:noFill/>
            <a:ln cap="flat" cmpd="sng" w="38100">
              <a:solidFill>
                <a:srgbClr val="999999"/>
              </a:solidFill>
              <a:prstDash val="solid"/>
              <a:miter lim="800000"/>
              <a:headEnd len="sm" w="sm" type="none"/>
              <a:tailEnd len="med" w="med" type="triangle"/>
            </a:ln>
          </p:spPr>
        </p:cxnSp>
      </p:grpSp>
      <p:sp>
        <p:nvSpPr>
          <p:cNvPr id="2184" name="Google Shape;2184;p66"/>
          <p:cNvSpPr txBox="1"/>
          <p:nvPr/>
        </p:nvSpPr>
        <p:spPr>
          <a:xfrm>
            <a:off x="2510610" y="4210048"/>
            <a:ext cx="1335900" cy="446700"/>
          </a:xfrm>
          <a:prstGeom prst="rect">
            <a:avLst/>
          </a:prstGeom>
          <a:noFill/>
          <a:ln>
            <a:noFill/>
          </a:ln>
        </p:spPr>
        <p:txBody>
          <a:bodyPr anchorCtr="0" anchor="t" bIns="140600" lIns="175750" spcFirstLastPara="1" rIns="175750" wrap="square" tIns="140600">
            <a:spAutoFit/>
          </a:bodyPr>
          <a:lstStyle/>
          <a:p>
            <a:pPr indent="0" lvl="0" marL="0" marR="0" rtl="0" algn="l">
              <a:lnSpc>
                <a:spcPct val="90000"/>
              </a:lnSpc>
              <a:spcBef>
                <a:spcPts val="0"/>
              </a:spcBef>
              <a:spcAft>
                <a:spcPts val="0"/>
              </a:spcAft>
              <a:buNone/>
            </a:pPr>
            <a:r>
              <a:rPr b="1" lang="en-US" sz="1176">
                <a:solidFill>
                  <a:srgbClr val="171717"/>
                </a:solidFill>
                <a:latin typeface="Calibri"/>
                <a:ea typeface="Calibri"/>
                <a:cs typeface="Calibri"/>
                <a:sym typeface="Calibri"/>
              </a:rPr>
              <a:t>Windows Azure</a:t>
            </a:r>
            <a:endParaRPr/>
          </a:p>
        </p:txBody>
      </p:sp>
      <p:sp>
        <p:nvSpPr>
          <p:cNvPr id="2185" name="Google Shape;2185;p66"/>
          <p:cNvSpPr txBox="1"/>
          <p:nvPr/>
        </p:nvSpPr>
        <p:spPr>
          <a:xfrm>
            <a:off x="269240" y="4210845"/>
            <a:ext cx="1170900" cy="446700"/>
          </a:xfrm>
          <a:prstGeom prst="rect">
            <a:avLst/>
          </a:prstGeom>
          <a:noFill/>
          <a:ln>
            <a:noFill/>
          </a:ln>
        </p:spPr>
        <p:txBody>
          <a:bodyPr anchorCtr="0" anchor="t" bIns="140600" lIns="175750" spcFirstLastPara="1" rIns="175750" wrap="square" tIns="140600">
            <a:spAutoFit/>
          </a:bodyPr>
          <a:lstStyle/>
          <a:p>
            <a:pPr indent="0" lvl="0" marL="0" marR="0" rtl="0" algn="l">
              <a:lnSpc>
                <a:spcPct val="90000"/>
              </a:lnSpc>
              <a:spcBef>
                <a:spcPts val="0"/>
              </a:spcBef>
              <a:spcAft>
                <a:spcPts val="0"/>
              </a:spcAft>
              <a:buNone/>
            </a:pPr>
            <a:r>
              <a:rPr b="1" lang="en-US" sz="1176">
                <a:solidFill>
                  <a:srgbClr val="171717"/>
                </a:solidFill>
                <a:latin typeface="Calibri"/>
                <a:ea typeface="Calibri"/>
                <a:cs typeface="Calibri"/>
                <a:sym typeface="Calibri"/>
              </a:rPr>
              <a:t>Customer DC</a:t>
            </a:r>
            <a:endParaRPr/>
          </a:p>
        </p:txBody>
      </p:sp>
      <p:sp>
        <p:nvSpPr>
          <p:cNvPr id="2186" name="Google Shape;2186;p66"/>
          <p:cNvSpPr/>
          <p:nvPr/>
        </p:nvSpPr>
        <p:spPr>
          <a:xfrm rot="5400000">
            <a:off x="3731872" y="5840645"/>
            <a:ext cx="526200" cy="280200"/>
          </a:xfrm>
          <a:prstGeom prst="triangle">
            <a:avLst>
              <a:gd fmla="val 50000" name="adj"/>
            </a:avLst>
          </a:prstGeom>
          <a:solidFill>
            <a:schemeClr val="accent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1961">
              <a:solidFill>
                <a:srgbClr val="EFEFEF"/>
              </a:solidFill>
              <a:latin typeface="Calibri"/>
              <a:ea typeface="Calibri"/>
              <a:cs typeface="Calibri"/>
              <a:sym typeface="Calibri"/>
            </a:endParaRPr>
          </a:p>
        </p:txBody>
      </p:sp>
      <p:sp>
        <p:nvSpPr>
          <p:cNvPr id="2187" name="Google Shape;2187;p66"/>
          <p:cNvSpPr/>
          <p:nvPr/>
        </p:nvSpPr>
        <p:spPr>
          <a:xfrm>
            <a:off x="549372" y="5717643"/>
            <a:ext cx="3305700" cy="529500"/>
          </a:xfrm>
          <a:prstGeom prst="rect">
            <a:avLst/>
          </a:prstGeom>
          <a:solidFill>
            <a:schemeClr val="accent2"/>
          </a:solidFill>
          <a:ln>
            <a:noFill/>
          </a:ln>
        </p:spPr>
        <p:txBody>
          <a:bodyPr anchorCtr="0" anchor="ctr" bIns="143425" lIns="179275" spcFirstLastPara="1" rIns="179275" wrap="square" tIns="143425">
            <a:noAutofit/>
          </a:bodyPr>
          <a:lstStyle/>
          <a:p>
            <a:pPr indent="0" lvl="0" marL="0" marR="0" rtl="0" algn="ctr">
              <a:lnSpc>
                <a:spcPct val="90000"/>
              </a:lnSpc>
              <a:spcBef>
                <a:spcPts val="0"/>
              </a:spcBef>
              <a:spcAft>
                <a:spcPts val="0"/>
              </a:spcAft>
              <a:buNone/>
            </a:pPr>
            <a:r>
              <a:rPr lang="en-US" sz="1568">
                <a:solidFill>
                  <a:srgbClr val="171717"/>
                </a:solidFill>
                <a:latin typeface="Calibri"/>
                <a:ea typeface="Calibri"/>
                <a:cs typeface="Calibri"/>
                <a:sym typeface="Calibri"/>
              </a:rPr>
              <a:t>Virtual Network - Compute only.</a:t>
            </a:r>
            <a:endParaRPr/>
          </a:p>
        </p:txBody>
      </p:sp>
      <p:sp>
        <p:nvSpPr>
          <p:cNvPr id="2188" name="Google Shape;2188;p66"/>
          <p:cNvSpPr/>
          <p:nvPr/>
        </p:nvSpPr>
        <p:spPr>
          <a:xfrm rot="-5400000">
            <a:off x="144589" y="5842380"/>
            <a:ext cx="529500" cy="280200"/>
          </a:xfrm>
          <a:prstGeom prst="triangle">
            <a:avLst>
              <a:gd fmla="val 50000" name="adj"/>
            </a:avLst>
          </a:prstGeom>
          <a:solidFill>
            <a:schemeClr val="accent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1961">
              <a:solidFill>
                <a:srgbClr val="EFEFEF"/>
              </a:solidFill>
              <a:latin typeface="Calibri"/>
              <a:ea typeface="Calibri"/>
              <a:cs typeface="Calibri"/>
              <a:sym typeface="Calibri"/>
            </a:endParaRPr>
          </a:p>
        </p:txBody>
      </p:sp>
      <p:sp>
        <p:nvSpPr>
          <p:cNvPr id="2189" name="Google Shape;2189;p66"/>
          <p:cNvSpPr/>
          <p:nvPr/>
        </p:nvSpPr>
        <p:spPr>
          <a:xfrm rot="5400000">
            <a:off x="11595157" y="5844146"/>
            <a:ext cx="526200" cy="280200"/>
          </a:xfrm>
          <a:prstGeom prst="triangle">
            <a:avLst>
              <a:gd fmla="val 50000" name="adj"/>
            </a:avLst>
          </a:prstGeom>
          <a:solidFill>
            <a:schemeClr val="accent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1961">
              <a:solidFill>
                <a:srgbClr val="EFEFEF"/>
              </a:solidFill>
              <a:latin typeface="Calibri"/>
              <a:ea typeface="Calibri"/>
              <a:cs typeface="Calibri"/>
              <a:sym typeface="Calibri"/>
            </a:endParaRPr>
          </a:p>
        </p:txBody>
      </p:sp>
      <p:sp>
        <p:nvSpPr>
          <p:cNvPr id="2190" name="Google Shape;2190;p66"/>
          <p:cNvSpPr/>
          <p:nvPr/>
        </p:nvSpPr>
        <p:spPr>
          <a:xfrm>
            <a:off x="4461894" y="5717644"/>
            <a:ext cx="7256400" cy="529500"/>
          </a:xfrm>
          <a:prstGeom prst="rect">
            <a:avLst/>
          </a:prstGeom>
          <a:solidFill>
            <a:schemeClr val="accent2"/>
          </a:solidFill>
          <a:ln>
            <a:noFill/>
          </a:ln>
        </p:spPr>
        <p:txBody>
          <a:bodyPr anchorCtr="0" anchor="ctr" bIns="143425" lIns="179275" spcFirstLastPara="1" rIns="179275" wrap="square" tIns="143425">
            <a:noAutofit/>
          </a:bodyPr>
          <a:lstStyle/>
          <a:p>
            <a:pPr indent="0" lvl="0" marL="0" marR="0" rtl="0" algn="ctr">
              <a:lnSpc>
                <a:spcPct val="90000"/>
              </a:lnSpc>
              <a:spcBef>
                <a:spcPts val="0"/>
              </a:spcBef>
              <a:spcAft>
                <a:spcPts val="0"/>
              </a:spcAft>
              <a:buNone/>
            </a:pPr>
            <a:r>
              <a:rPr lang="en-US" sz="1568">
                <a:solidFill>
                  <a:srgbClr val="171717"/>
                </a:solidFill>
                <a:latin typeface="Calibri"/>
                <a:ea typeface="Calibri"/>
                <a:cs typeface="Calibri"/>
                <a:sym typeface="Calibri"/>
              </a:rPr>
              <a:t>ExpressRoute - Provides customer choice and include access to </a:t>
            </a:r>
            <a:br>
              <a:rPr lang="en-US" sz="1568">
                <a:solidFill>
                  <a:srgbClr val="171717"/>
                </a:solidFill>
                <a:latin typeface="Calibri"/>
                <a:ea typeface="Calibri"/>
                <a:cs typeface="Calibri"/>
                <a:sym typeface="Calibri"/>
              </a:rPr>
            </a:br>
            <a:r>
              <a:rPr lang="en-US" sz="1568">
                <a:solidFill>
                  <a:srgbClr val="171717"/>
                </a:solidFill>
                <a:latin typeface="Calibri"/>
                <a:ea typeface="Calibri"/>
                <a:cs typeface="Calibri"/>
                <a:sym typeface="Calibri"/>
              </a:rPr>
              <a:t>compute, storage, and other Azure services.</a:t>
            </a:r>
            <a:endParaRPr/>
          </a:p>
        </p:txBody>
      </p:sp>
      <p:sp>
        <p:nvSpPr>
          <p:cNvPr id="2191" name="Google Shape;2191;p66"/>
          <p:cNvSpPr/>
          <p:nvPr/>
        </p:nvSpPr>
        <p:spPr>
          <a:xfrm rot="-5400000">
            <a:off x="4057112" y="5842381"/>
            <a:ext cx="529500" cy="280200"/>
          </a:xfrm>
          <a:prstGeom prst="triangle">
            <a:avLst>
              <a:gd fmla="val 50000" name="adj"/>
            </a:avLst>
          </a:prstGeom>
          <a:solidFill>
            <a:schemeClr val="accent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1961">
              <a:solidFill>
                <a:srgbClr val="EFEFEF"/>
              </a:solidFill>
              <a:latin typeface="Calibri"/>
              <a:ea typeface="Calibri"/>
              <a:cs typeface="Calibri"/>
              <a:sym typeface="Calibri"/>
            </a:endParaRPr>
          </a:p>
        </p:txBody>
      </p:sp>
      <p:sp>
        <p:nvSpPr>
          <p:cNvPr id="2192" name="Google Shape;2192;p66"/>
          <p:cNvSpPr/>
          <p:nvPr/>
        </p:nvSpPr>
        <p:spPr>
          <a:xfrm>
            <a:off x="6572032" y="2199311"/>
            <a:ext cx="1205329" cy="662674"/>
          </a:xfrm>
          <a:custGeom>
            <a:rect b="b" l="l" r="r" t="t"/>
            <a:pathLst>
              <a:path extrusionOk="0" h="220" w="40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dk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sp>
        <p:nvSpPr>
          <p:cNvPr id="2193" name="Google Shape;2193;p66"/>
          <p:cNvSpPr/>
          <p:nvPr/>
        </p:nvSpPr>
        <p:spPr>
          <a:xfrm>
            <a:off x="4598955" y="3276463"/>
            <a:ext cx="667494" cy="1027824"/>
          </a:xfrm>
          <a:custGeom>
            <a:rect b="b" l="l" r="r" t="t"/>
            <a:pathLst>
              <a:path extrusionOk="0" h="348" w="226">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dk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sp>
        <p:nvSpPr>
          <p:cNvPr id="2194" name="Google Shape;2194;p66"/>
          <p:cNvSpPr txBox="1"/>
          <p:nvPr/>
        </p:nvSpPr>
        <p:spPr>
          <a:xfrm>
            <a:off x="4253629" y="4210845"/>
            <a:ext cx="1222200" cy="446700"/>
          </a:xfrm>
          <a:prstGeom prst="rect">
            <a:avLst/>
          </a:prstGeom>
          <a:noFill/>
          <a:ln>
            <a:noFill/>
          </a:ln>
        </p:spPr>
        <p:txBody>
          <a:bodyPr anchorCtr="0" anchor="t" bIns="140600" lIns="175750" spcFirstLastPara="1" rIns="175750" wrap="square" tIns="140600">
            <a:spAutoFit/>
          </a:bodyPr>
          <a:lstStyle/>
          <a:p>
            <a:pPr indent="0" lvl="0" marL="0" marR="0" rtl="0" algn="l">
              <a:lnSpc>
                <a:spcPct val="90000"/>
              </a:lnSpc>
              <a:spcBef>
                <a:spcPts val="0"/>
              </a:spcBef>
              <a:spcAft>
                <a:spcPts val="0"/>
              </a:spcAft>
              <a:buNone/>
            </a:pPr>
            <a:r>
              <a:rPr b="1" lang="en-US" sz="1176">
                <a:solidFill>
                  <a:srgbClr val="171717"/>
                </a:solidFill>
                <a:latin typeface="Calibri"/>
                <a:ea typeface="Calibri"/>
                <a:cs typeface="Calibri"/>
                <a:sym typeface="Calibri"/>
              </a:rPr>
              <a:t>Customer site</a:t>
            </a:r>
            <a:endParaRPr/>
          </a:p>
        </p:txBody>
      </p:sp>
      <p:sp>
        <p:nvSpPr>
          <p:cNvPr id="2195" name="Google Shape;2195;p66"/>
          <p:cNvSpPr/>
          <p:nvPr/>
        </p:nvSpPr>
        <p:spPr>
          <a:xfrm>
            <a:off x="6904682" y="3348799"/>
            <a:ext cx="495307" cy="957584"/>
          </a:xfrm>
          <a:custGeom>
            <a:rect b="b" l="l" r="r" t="t"/>
            <a:pathLst>
              <a:path extrusionOk="0" h="326" w="168">
                <a:moveTo>
                  <a:pt x="0" y="288"/>
                </a:moveTo>
                <a:lnTo>
                  <a:pt x="69" y="288"/>
                </a:lnTo>
                <a:lnTo>
                  <a:pt x="69" y="326"/>
                </a:lnTo>
                <a:lnTo>
                  <a:pt x="0" y="326"/>
                </a:lnTo>
                <a:lnTo>
                  <a:pt x="0" y="288"/>
                </a:lnTo>
                <a:lnTo>
                  <a:pt x="0" y="288"/>
                </a:lnTo>
                <a:lnTo>
                  <a:pt x="0" y="288"/>
                </a:lnTo>
                <a:close/>
                <a:moveTo>
                  <a:pt x="99" y="288"/>
                </a:moveTo>
                <a:lnTo>
                  <a:pt x="168" y="288"/>
                </a:lnTo>
                <a:lnTo>
                  <a:pt x="168" y="326"/>
                </a:lnTo>
                <a:lnTo>
                  <a:pt x="99" y="326"/>
                </a:lnTo>
                <a:lnTo>
                  <a:pt x="99" y="288"/>
                </a:lnTo>
                <a:lnTo>
                  <a:pt x="99" y="288"/>
                </a:lnTo>
                <a:lnTo>
                  <a:pt x="99" y="288"/>
                </a:lnTo>
                <a:close/>
                <a:moveTo>
                  <a:pt x="0" y="286"/>
                </a:moveTo>
                <a:lnTo>
                  <a:pt x="168" y="286"/>
                </a:lnTo>
                <a:lnTo>
                  <a:pt x="168" y="42"/>
                </a:lnTo>
                <a:lnTo>
                  <a:pt x="0" y="42"/>
                </a:lnTo>
                <a:lnTo>
                  <a:pt x="0" y="286"/>
                </a:lnTo>
                <a:lnTo>
                  <a:pt x="0" y="286"/>
                </a:lnTo>
                <a:lnTo>
                  <a:pt x="0" y="286"/>
                </a:lnTo>
                <a:close/>
                <a:moveTo>
                  <a:pt x="118" y="59"/>
                </a:moveTo>
                <a:lnTo>
                  <a:pt x="151" y="59"/>
                </a:lnTo>
                <a:lnTo>
                  <a:pt x="151" y="99"/>
                </a:lnTo>
                <a:lnTo>
                  <a:pt x="118" y="99"/>
                </a:lnTo>
                <a:lnTo>
                  <a:pt x="118" y="59"/>
                </a:lnTo>
                <a:lnTo>
                  <a:pt x="118" y="59"/>
                </a:lnTo>
                <a:lnTo>
                  <a:pt x="118" y="59"/>
                </a:lnTo>
                <a:close/>
                <a:moveTo>
                  <a:pt x="118" y="111"/>
                </a:moveTo>
                <a:lnTo>
                  <a:pt x="151" y="111"/>
                </a:lnTo>
                <a:lnTo>
                  <a:pt x="151" y="151"/>
                </a:lnTo>
                <a:lnTo>
                  <a:pt x="118" y="151"/>
                </a:lnTo>
                <a:lnTo>
                  <a:pt x="118" y="111"/>
                </a:lnTo>
                <a:lnTo>
                  <a:pt x="118" y="111"/>
                </a:lnTo>
                <a:lnTo>
                  <a:pt x="118" y="111"/>
                </a:lnTo>
                <a:close/>
                <a:moveTo>
                  <a:pt x="118" y="165"/>
                </a:moveTo>
                <a:lnTo>
                  <a:pt x="151" y="165"/>
                </a:lnTo>
                <a:lnTo>
                  <a:pt x="151" y="203"/>
                </a:lnTo>
                <a:lnTo>
                  <a:pt x="118" y="203"/>
                </a:lnTo>
                <a:lnTo>
                  <a:pt x="118" y="165"/>
                </a:lnTo>
                <a:lnTo>
                  <a:pt x="118" y="165"/>
                </a:lnTo>
                <a:lnTo>
                  <a:pt x="118" y="165"/>
                </a:lnTo>
                <a:close/>
                <a:moveTo>
                  <a:pt x="118" y="222"/>
                </a:moveTo>
                <a:lnTo>
                  <a:pt x="151" y="222"/>
                </a:lnTo>
                <a:lnTo>
                  <a:pt x="151" y="262"/>
                </a:lnTo>
                <a:lnTo>
                  <a:pt x="118" y="262"/>
                </a:lnTo>
                <a:lnTo>
                  <a:pt x="118" y="222"/>
                </a:lnTo>
                <a:lnTo>
                  <a:pt x="118" y="222"/>
                </a:lnTo>
                <a:lnTo>
                  <a:pt x="118" y="222"/>
                </a:lnTo>
                <a:close/>
                <a:moveTo>
                  <a:pt x="69" y="59"/>
                </a:moveTo>
                <a:lnTo>
                  <a:pt x="99" y="59"/>
                </a:lnTo>
                <a:lnTo>
                  <a:pt x="99" y="99"/>
                </a:lnTo>
                <a:lnTo>
                  <a:pt x="69" y="99"/>
                </a:lnTo>
                <a:lnTo>
                  <a:pt x="69" y="59"/>
                </a:lnTo>
                <a:lnTo>
                  <a:pt x="69" y="59"/>
                </a:lnTo>
                <a:lnTo>
                  <a:pt x="69" y="59"/>
                </a:lnTo>
                <a:close/>
                <a:moveTo>
                  <a:pt x="69" y="111"/>
                </a:moveTo>
                <a:lnTo>
                  <a:pt x="99" y="111"/>
                </a:lnTo>
                <a:lnTo>
                  <a:pt x="99" y="151"/>
                </a:lnTo>
                <a:lnTo>
                  <a:pt x="69" y="151"/>
                </a:lnTo>
                <a:lnTo>
                  <a:pt x="69" y="111"/>
                </a:lnTo>
                <a:lnTo>
                  <a:pt x="69" y="111"/>
                </a:lnTo>
                <a:lnTo>
                  <a:pt x="69" y="111"/>
                </a:lnTo>
                <a:close/>
                <a:moveTo>
                  <a:pt x="69" y="165"/>
                </a:moveTo>
                <a:lnTo>
                  <a:pt x="99" y="165"/>
                </a:lnTo>
                <a:lnTo>
                  <a:pt x="99" y="203"/>
                </a:lnTo>
                <a:lnTo>
                  <a:pt x="69" y="203"/>
                </a:lnTo>
                <a:lnTo>
                  <a:pt x="69" y="165"/>
                </a:lnTo>
                <a:lnTo>
                  <a:pt x="69" y="165"/>
                </a:lnTo>
                <a:lnTo>
                  <a:pt x="69" y="165"/>
                </a:lnTo>
                <a:close/>
                <a:moveTo>
                  <a:pt x="69" y="222"/>
                </a:moveTo>
                <a:lnTo>
                  <a:pt x="99" y="222"/>
                </a:lnTo>
                <a:lnTo>
                  <a:pt x="99" y="262"/>
                </a:lnTo>
                <a:lnTo>
                  <a:pt x="69" y="262"/>
                </a:lnTo>
                <a:lnTo>
                  <a:pt x="69" y="222"/>
                </a:lnTo>
                <a:lnTo>
                  <a:pt x="69" y="222"/>
                </a:lnTo>
                <a:lnTo>
                  <a:pt x="69" y="222"/>
                </a:lnTo>
                <a:close/>
                <a:moveTo>
                  <a:pt x="17" y="59"/>
                </a:moveTo>
                <a:lnTo>
                  <a:pt x="50" y="59"/>
                </a:lnTo>
                <a:lnTo>
                  <a:pt x="50" y="99"/>
                </a:lnTo>
                <a:lnTo>
                  <a:pt x="17" y="99"/>
                </a:lnTo>
                <a:lnTo>
                  <a:pt x="17" y="59"/>
                </a:lnTo>
                <a:lnTo>
                  <a:pt x="17" y="59"/>
                </a:lnTo>
                <a:lnTo>
                  <a:pt x="17" y="59"/>
                </a:lnTo>
                <a:close/>
                <a:moveTo>
                  <a:pt x="17" y="111"/>
                </a:moveTo>
                <a:lnTo>
                  <a:pt x="50" y="111"/>
                </a:lnTo>
                <a:lnTo>
                  <a:pt x="50" y="151"/>
                </a:lnTo>
                <a:lnTo>
                  <a:pt x="17" y="151"/>
                </a:lnTo>
                <a:lnTo>
                  <a:pt x="17" y="111"/>
                </a:lnTo>
                <a:lnTo>
                  <a:pt x="17" y="111"/>
                </a:lnTo>
                <a:lnTo>
                  <a:pt x="17" y="111"/>
                </a:lnTo>
                <a:close/>
                <a:moveTo>
                  <a:pt x="17" y="165"/>
                </a:moveTo>
                <a:lnTo>
                  <a:pt x="50" y="165"/>
                </a:lnTo>
                <a:lnTo>
                  <a:pt x="50" y="203"/>
                </a:lnTo>
                <a:lnTo>
                  <a:pt x="17" y="203"/>
                </a:lnTo>
                <a:lnTo>
                  <a:pt x="17" y="165"/>
                </a:lnTo>
                <a:lnTo>
                  <a:pt x="17" y="165"/>
                </a:lnTo>
                <a:lnTo>
                  <a:pt x="17" y="165"/>
                </a:lnTo>
                <a:close/>
                <a:moveTo>
                  <a:pt x="17" y="222"/>
                </a:moveTo>
                <a:lnTo>
                  <a:pt x="50" y="222"/>
                </a:lnTo>
                <a:lnTo>
                  <a:pt x="50" y="262"/>
                </a:lnTo>
                <a:lnTo>
                  <a:pt x="17" y="262"/>
                </a:lnTo>
                <a:lnTo>
                  <a:pt x="17" y="222"/>
                </a:lnTo>
                <a:lnTo>
                  <a:pt x="17" y="222"/>
                </a:lnTo>
                <a:lnTo>
                  <a:pt x="17" y="222"/>
                </a:lnTo>
                <a:close/>
                <a:moveTo>
                  <a:pt x="135" y="16"/>
                </a:moveTo>
                <a:lnTo>
                  <a:pt x="135" y="0"/>
                </a:lnTo>
                <a:lnTo>
                  <a:pt x="33" y="0"/>
                </a:lnTo>
                <a:lnTo>
                  <a:pt x="33" y="16"/>
                </a:lnTo>
                <a:lnTo>
                  <a:pt x="0" y="16"/>
                </a:lnTo>
                <a:lnTo>
                  <a:pt x="0" y="40"/>
                </a:lnTo>
                <a:lnTo>
                  <a:pt x="168" y="40"/>
                </a:lnTo>
                <a:lnTo>
                  <a:pt x="168" y="16"/>
                </a:lnTo>
                <a:lnTo>
                  <a:pt x="135" y="16"/>
                </a:lnTo>
                <a:lnTo>
                  <a:pt x="135" y="16"/>
                </a:lnTo>
                <a:lnTo>
                  <a:pt x="135" y="16"/>
                </a:lnTo>
                <a:close/>
              </a:path>
            </a:pathLst>
          </a:custGeom>
          <a:solidFill>
            <a:schemeClr val="accent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sp>
        <p:nvSpPr>
          <p:cNvPr id="2196" name="Google Shape;2196;p66"/>
          <p:cNvSpPr txBox="1"/>
          <p:nvPr/>
        </p:nvSpPr>
        <p:spPr>
          <a:xfrm>
            <a:off x="6408259" y="4210844"/>
            <a:ext cx="1363200" cy="609600"/>
          </a:xfrm>
          <a:prstGeom prst="rect">
            <a:avLst/>
          </a:prstGeom>
          <a:noFill/>
          <a:ln>
            <a:noFill/>
          </a:ln>
        </p:spPr>
        <p:txBody>
          <a:bodyPr anchorCtr="0" anchor="t" bIns="140600" lIns="175750" spcFirstLastPara="1" rIns="175750" wrap="square" tIns="140600">
            <a:spAutoFit/>
          </a:bodyPr>
          <a:lstStyle/>
          <a:p>
            <a:pPr indent="0" lvl="0" marL="0" marR="0" rtl="0" algn="l">
              <a:lnSpc>
                <a:spcPct val="90000"/>
              </a:lnSpc>
              <a:spcBef>
                <a:spcPts val="0"/>
              </a:spcBef>
              <a:spcAft>
                <a:spcPts val="0"/>
              </a:spcAft>
              <a:buNone/>
            </a:pPr>
            <a:r>
              <a:rPr b="1" lang="en-US" sz="1176">
                <a:solidFill>
                  <a:srgbClr val="171717"/>
                </a:solidFill>
                <a:latin typeface="Calibri"/>
                <a:ea typeface="Calibri"/>
                <a:cs typeface="Calibri"/>
                <a:sym typeface="Calibri"/>
              </a:rPr>
              <a:t>ExpressRoute</a:t>
            </a:r>
            <a:endParaRPr b="1" sz="1176">
              <a:solidFill>
                <a:srgbClr val="171717"/>
              </a:solidFill>
              <a:latin typeface="Calibri"/>
              <a:ea typeface="Calibri"/>
              <a:cs typeface="Calibri"/>
              <a:sym typeface="Calibri"/>
            </a:endParaRPr>
          </a:p>
          <a:p>
            <a:pPr indent="0" lvl="0" marL="0" marR="0" rtl="0" algn="l">
              <a:lnSpc>
                <a:spcPct val="90000"/>
              </a:lnSpc>
              <a:spcBef>
                <a:spcPts val="0"/>
              </a:spcBef>
              <a:spcAft>
                <a:spcPts val="0"/>
              </a:spcAft>
              <a:buNone/>
            </a:pPr>
            <a:r>
              <a:rPr b="1" lang="en-US" sz="1176">
                <a:solidFill>
                  <a:srgbClr val="171717"/>
                </a:solidFill>
                <a:latin typeface="Calibri"/>
                <a:ea typeface="Calibri"/>
                <a:cs typeface="Calibri"/>
                <a:sym typeface="Calibri"/>
              </a:rPr>
              <a:t>partner location</a:t>
            </a:r>
            <a:endParaRPr/>
          </a:p>
        </p:txBody>
      </p:sp>
      <p:cxnSp>
        <p:nvCxnSpPr>
          <p:cNvPr id="2197" name="Google Shape;2197;p66"/>
          <p:cNvCxnSpPr/>
          <p:nvPr/>
        </p:nvCxnSpPr>
        <p:spPr>
          <a:xfrm rot="10800000">
            <a:off x="5266382" y="4039199"/>
            <a:ext cx="1638300" cy="0"/>
          </a:xfrm>
          <a:prstGeom prst="straightConnector1">
            <a:avLst/>
          </a:prstGeom>
          <a:noFill/>
          <a:ln cap="flat" cmpd="sng" w="38100">
            <a:solidFill>
              <a:schemeClr val="accent2"/>
            </a:solidFill>
            <a:prstDash val="solid"/>
            <a:miter lim="800000"/>
            <a:headEnd len="sm" w="sm" type="none"/>
            <a:tailEnd len="med" w="med" type="triangle"/>
          </a:ln>
        </p:spPr>
      </p:cxnSp>
      <p:cxnSp>
        <p:nvCxnSpPr>
          <p:cNvPr id="2198" name="Google Shape;2198;p66"/>
          <p:cNvCxnSpPr/>
          <p:nvPr/>
        </p:nvCxnSpPr>
        <p:spPr>
          <a:xfrm>
            <a:off x="7147977" y="2865797"/>
            <a:ext cx="0" cy="483000"/>
          </a:xfrm>
          <a:prstGeom prst="straightConnector1">
            <a:avLst/>
          </a:prstGeom>
          <a:noFill/>
          <a:ln cap="flat" cmpd="sng" w="38100">
            <a:solidFill>
              <a:schemeClr val="accent2"/>
            </a:solidFill>
            <a:prstDash val="solid"/>
            <a:miter lim="800000"/>
            <a:headEnd len="sm" w="sm" type="none"/>
            <a:tailEnd len="med" w="med" type="triangle"/>
          </a:ln>
        </p:spPr>
      </p:cxnSp>
      <p:sp>
        <p:nvSpPr>
          <p:cNvPr id="2199" name="Google Shape;2199;p66"/>
          <p:cNvSpPr/>
          <p:nvPr/>
        </p:nvSpPr>
        <p:spPr>
          <a:xfrm>
            <a:off x="6597333" y="3058568"/>
            <a:ext cx="1179900" cy="165600"/>
          </a:xfrm>
          <a:prstGeom prst="rect">
            <a:avLst/>
          </a:prstGeom>
          <a:solidFill>
            <a:srgbClr val="CCCCCC"/>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1961">
              <a:solidFill>
                <a:srgbClr val="EFEFEF"/>
              </a:solidFill>
              <a:latin typeface="Calibri"/>
              <a:ea typeface="Calibri"/>
              <a:cs typeface="Calibri"/>
              <a:sym typeface="Calibri"/>
            </a:endParaRPr>
          </a:p>
        </p:txBody>
      </p:sp>
      <p:sp>
        <p:nvSpPr>
          <p:cNvPr id="2200" name="Google Shape;2200;p66"/>
          <p:cNvSpPr txBox="1"/>
          <p:nvPr/>
        </p:nvSpPr>
        <p:spPr>
          <a:xfrm>
            <a:off x="6475212" y="2905172"/>
            <a:ext cx="1335900" cy="446700"/>
          </a:xfrm>
          <a:prstGeom prst="rect">
            <a:avLst/>
          </a:prstGeom>
          <a:noFill/>
          <a:ln>
            <a:noFill/>
          </a:ln>
        </p:spPr>
        <p:txBody>
          <a:bodyPr anchorCtr="0" anchor="t" bIns="140600" lIns="175750" spcFirstLastPara="1" rIns="175750" wrap="square" tIns="140600">
            <a:spAutoFit/>
          </a:bodyPr>
          <a:lstStyle/>
          <a:p>
            <a:pPr indent="0" lvl="0" marL="0" marR="0" rtl="0" algn="l">
              <a:lnSpc>
                <a:spcPct val="90000"/>
              </a:lnSpc>
              <a:spcBef>
                <a:spcPts val="0"/>
              </a:spcBef>
              <a:spcAft>
                <a:spcPts val="0"/>
              </a:spcAft>
              <a:buNone/>
            </a:pPr>
            <a:r>
              <a:rPr b="1" lang="en-US" sz="1176">
                <a:solidFill>
                  <a:srgbClr val="171717"/>
                </a:solidFill>
                <a:latin typeface="Calibri"/>
                <a:ea typeface="Calibri"/>
                <a:cs typeface="Calibri"/>
                <a:sym typeface="Calibri"/>
              </a:rPr>
              <a:t>Windows Azure</a:t>
            </a:r>
            <a:endParaRPr/>
          </a:p>
        </p:txBody>
      </p:sp>
      <p:sp>
        <p:nvSpPr>
          <p:cNvPr id="2201" name="Google Shape;2201;p66"/>
          <p:cNvSpPr/>
          <p:nvPr/>
        </p:nvSpPr>
        <p:spPr>
          <a:xfrm>
            <a:off x="8457028" y="3560452"/>
            <a:ext cx="483065" cy="743835"/>
          </a:xfrm>
          <a:custGeom>
            <a:rect b="b" l="l" r="r" t="t"/>
            <a:pathLst>
              <a:path extrusionOk="0" h="348" w="226">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dk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sp>
        <p:nvSpPr>
          <p:cNvPr id="2202" name="Google Shape;2202;p66"/>
          <p:cNvSpPr txBox="1"/>
          <p:nvPr/>
        </p:nvSpPr>
        <p:spPr>
          <a:xfrm>
            <a:off x="8054531" y="4210844"/>
            <a:ext cx="1166100" cy="419700"/>
          </a:xfrm>
          <a:prstGeom prst="rect">
            <a:avLst/>
          </a:prstGeom>
          <a:noFill/>
          <a:ln>
            <a:noFill/>
          </a:ln>
        </p:spPr>
        <p:txBody>
          <a:bodyPr anchorCtr="0" anchor="t" bIns="140600" lIns="175750" spcFirstLastPara="1" rIns="175750" wrap="square" tIns="140600">
            <a:spAutoFit/>
          </a:bodyPr>
          <a:lstStyle/>
          <a:p>
            <a:pPr indent="0" lvl="0" marL="0" marR="0" rtl="0" algn="l">
              <a:lnSpc>
                <a:spcPct val="90000"/>
              </a:lnSpc>
              <a:spcBef>
                <a:spcPts val="0"/>
              </a:spcBef>
              <a:spcAft>
                <a:spcPts val="0"/>
              </a:spcAft>
              <a:buNone/>
            </a:pPr>
            <a:r>
              <a:rPr b="1" lang="en-US" sz="980">
                <a:solidFill>
                  <a:srgbClr val="171717"/>
                </a:solidFill>
                <a:latin typeface="Calibri"/>
                <a:ea typeface="Calibri"/>
                <a:cs typeface="Calibri"/>
                <a:sym typeface="Calibri"/>
              </a:rPr>
              <a:t>Customer site 1</a:t>
            </a:r>
            <a:endParaRPr/>
          </a:p>
        </p:txBody>
      </p:sp>
      <p:sp>
        <p:nvSpPr>
          <p:cNvPr id="2203" name="Google Shape;2203;p66"/>
          <p:cNvSpPr/>
          <p:nvPr/>
        </p:nvSpPr>
        <p:spPr>
          <a:xfrm>
            <a:off x="8457028" y="2439125"/>
            <a:ext cx="483065" cy="743835"/>
          </a:xfrm>
          <a:custGeom>
            <a:rect b="b" l="l" r="r" t="t"/>
            <a:pathLst>
              <a:path extrusionOk="0" h="348" w="226">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dk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sp>
        <p:nvSpPr>
          <p:cNvPr id="2204" name="Google Shape;2204;p66"/>
          <p:cNvSpPr txBox="1"/>
          <p:nvPr/>
        </p:nvSpPr>
        <p:spPr>
          <a:xfrm>
            <a:off x="8054531" y="3089517"/>
            <a:ext cx="1166100" cy="419700"/>
          </a:xfrm>
          <a:prstGeom prst="rect">
            <a:avLst/>
          </a:prstGeom>
          <a:noFill/>
          <a:ln>
            <a:noFill/>
          </a:ln>
        </p:spPr>
        <p:txBody>
          <a:bodyPr anchorCtr="0" anchor="t" bIns="140600" lIns="175750" spcFirstLastPara="1" rIns="175750" wrap="square" tIns="140600">
            <a:spAutoFit/>
          </a:bodyPr>
          <a:lstStyle/>
          <a:p>
            <a:pPr indent="0" lvl="0" marL="0" marR="0" rtl="0" algn="l">
              <a:lnSpc>
                <a:spcPct val="90000"/>
              </a:lnSpc>
              <a:spcBef>
                <a:spcPts val="0"/>
              </a:spcBef>
              <a:spcAft>
                <a:spcPts val="0"/>
              </a:spcAft>
              <a:buNone/>
            </a:pPr>
            <a:r>
              <a:rPr b="1" lang="en-US" sz="980">
                <a:solidFill>
                  <a:srgbClr val="171717"/>
                </a:solidFill>
                <a:latin typeface="Calibri"/>
                <a:ea typeface="Calibri"/>
                <a:cs typeface="Calibri"/>
                <a:sym typeface="Calibri"/>
              </a:rPr>
              <a:t>Customer site 2</a:t>
            </a:r>
            <a:endParaRPr/>
          </a:p>
        </p:txBody>
      </p:sp>
      <p:sp>
        <p:nvSpPr>
          <p:cNvPr id="2205" name="Google Shape;2205;p66"/>
          <p:cNvSpPr/>
          <p:nvPr/>
        </p:nvSpPr>
        <p:spPr>
          <a:xfrm>
            <a:off x="9637287" y="1991321"/>
            <a:ext cx="483065" cy="743835"/>
          </a:xfrm>
          <a:custGeom>
            <a:rect b="b" l="l" r="r" t="t"/>
            <a:pathLst>
              <a:path extrusionOk="0" h="348" w="226">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dk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sp>
        <p:nvSpPr>
          <p:cNvPr id="2206" name="Google Shape;2206;p66"/>
          <p:cNvSpPr txBox="1"/>
          <p:nvPr/>
        </p:nvSpPr>
        <p:spPr>
          <a:xfrm>
            <a:off x="9234790" y="2641714"/>
            <a:ext cx="1166100" cy="419700"/>
          </a:xfrm>
          <a:prstGeom prst="rect">
            <a:avLst/>
          </a:prstGeom>
          <a:noFill/>
          <a:ln>
            <a:noFill/>
          </a:ln>
        </p:spPr>
        <p:txBody>
          <a:bodyPr anchorCtr="0" anchor="t" bIns="140600" lIns="175750" spcFirstLastPara="1" rIns="175750" wrap="square" tIns="140600">
            <a:spAutoFit/>
          </a:bodyPr>
          <a:lstStyle/>
          <a:p>
            <a:pPr indent="0" lvl="0" marL="0" marR="0" rtl="0" algn="l">
              <a:lnSpc>
                <a:spcPct val="90000"/>
              </a:lnSpc>
              <a:spcBef>
                <a:spcPts val="0"/>
              </a:spcBef>
              <a:spcAft>
                <a:spcPts val="0"/>
              </a:spcAft>
              <a:buNone/>
            </a:pPr>
            <a:r>
              <a:rPr b="1" lang="en-US" sz="980">
                <a:solidFill>
                  <a:srgbClr val="171717"/>
                </a:solidFill>
                <a:latin typeface="Calibri"/>
                <a:ea typeface="Calibri"/>
                <a:cs typeface="Calibri"/>
                <a:sym typeface="Calibri"/>
              </a:rPr>
              <a:t>Customer site 3</a:t>
            </a:r>
            <a:endParaRPr/>
          </a:p>
        </p:txBody>
      </p:sp>
      <p:sp>
        <p:nvSpPr>
          <p:cNvPr id="2207" name="Google Shape;2207;p66"/>
          <p:cNvSpPr/>
          <p:nvPr/>
        </p:nvSpPr>
        <p:spPr>
          <a:xfrm>
            <a:off x="10780084" y="2233259"/>
            <a:ext cx="924705" cy="508391"/>
          </a:xfrm>
          <a:custGeom>
            <a:rect b="b" l="l" r="r" t="t"/>
            <a:pathLst>
              <a:path extrusionOk="0" h="220" w="40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dk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sp>
        <p:nvSpPr>
          <p:cNvPr id="2208" name="Google Shape;2208;p66"/>
          <p:cNvSpPr txBox="1"/>
          <p:nvPr/>
        </p:nvSpPr>
        <p:spPr>
          <a:xfrm>
            <a:off x="10579947" y="2646232"/>
            <a:ext cx="1174200" cy="419700"/>
          </a:xfrm>
          <a:prstGeom prst="rect">
            <a:avLst/>
          </a:prstGeom>
          <a:noFill/>
          <a:ln>
            <a:noFill/>
          </a:ln>
        </p:spPr>
        <p:txBody>
          <a:bodyPr anchorCtr="0" anchor="t" bIns="140600" lIns="175750" spcFirstLastPara="1" rIns="175750" wrap="square" tIns="140600">
            <a:spAutoFit/>
          </a:bodyPr>
          <a:lstStyle/>
          <a:p>
            <a:pPr indent="0" lvl="0" marL="0" marR="0" rtl="0" algn="l">
              <a:lnSpc>
                <a:spcPct val="90000"/>
              </a:lnSpc>
              <a:spcBef>
                <a:spcPts val="0"/>
              </a:spcBef>
              <a:spcAft>
                <a:spcPts val="0"/>
              </a:spcAft>
              <a:buNone/>
            </a:pPr>
            <a:r>
              <a:rPr b="1" lang="en-US" sz="980">
                <a:solidFill>
                  <a:srgbClr val="171717"/>
                </a:solidFill>
                <a:latin typeface="Calibri"/>
                <a:ea typeface="Calibri"/>
                <a:cs typeface="Calibri"/>
                <a:sym typeface="Calibri"/>
              </a:rPr>
              <a:t>Windows Azure</a:t>
            </a:r>
            <a:endParaRPr/>
          </a:p>
        </p:txBody>
      </p:sp>
      <p:sp>
        <p:nvSpPr>
          <p:cNvPr id="2209" name="Google Shape;2209;p66"/>
          <p:cNvSpPr/>
          <p:nvPr/>
        </p:nvSpPr>
        <p:spPr>
          <a:xfrm>
            <a:off x="9305278" y="3304458"/>
            <a:ext cx="1582339" cy="869950"/>
          </a:xfrm>
          <a:custGeom>
            <a:rect b="b" l="l" r="r" t="t"/>
            <a:pathLst>
              <a:path extrusionOk="0" h="220" w="40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505050"/>
              </a:solidFill>
              <a:latin typeface="Calibri"/>
              <a:ea typeface="Calibri"/>
              <a:cs typeface="Calibri"/>
              <a:sym typeface="Calibri"/>
            </a:endParaRPr>
          </a:p>
        </p:txBody>
      </p:sp>
      <p:cxnSp>
        <p:nvCxnSpPr>
          <p:cNvPr id="2210" name="Google Shape;2210;p66"/>
          <p:cNvCxnSpPr/>
          <p:nvPr/>
        </p:nvCxnSpPr>
        <p:spPr>
          <a:xfrm rot="10800000">
            <a:off x="8939979" y="3957812"/>
            <a:ext cx="600600" cy="0"/>
          </a:xfrm>
          <a:prstGeom prst="straightConnector1">
            <a:avLst/>
          </a:prstGeom>
          <a:noFill/>
          <a:ln cap="flat" cmpd="sng" w="38100">
            <a:solidFill>
              <a:schemeClr val="accent2"/>
            </a:solidFill>
            <a:prstDash val="solid"/>
            <a:miter lim="800000"/>
            <a:headEnd len="sm" w="sm" type="none"/>
            <a:tailEnd len="med" w="med" type="triangle"/>
          </a:ln>
        </p:spPr>
      </p:cxnSp>
      <p:cxnSp>
        <p:nvCxnSpPr>
          <p:cNvPr id="2211" name="Google Shape;2211;p66"/>
          <p:cNvCxnSpPr/>
          <p:nvPr/>
        </p:nvCxnSpPr>
        <p:spPr>
          <a:xfrm rot="10800000">
            <a:off x="9173084" y="3355960"/>
            <a:ext cx="571500" cy="394500"/>
          </a:xfrm>
          <a:prstGeom prst="straightConnector1">
            <a:avLst/>
          </a:prstGeom>
          <a:noFill/>
          <a:ln cap="flat" cmpd="sng" w="38100">
            <a:solidFill>
              <a:schemeClr val="accent2"/>
            </a:solidFill>
            <a:prstDash val="solid"/>
            <a:miter lim="800000"/>
            <a:headEnd len="sm" w="sm" type="none"/>
            <a:tailEnd len="med" w="med" type="triangle"/>
          </a:ln>
        </p:spPr>
      </p:cxnSp>
      <p:cxnSp>
        <p:nvCxnSpPr>
          <p:cNvPr id="2212" name="Google Shape;2212;p66"/>
          <p:cNvCxnSpPr/>
          <p:nvPr/>
        </p:nvCxnSpPr>
        <p:spPr>
          <a:xfrm>
            <a:off x="9937742" y="2951530"/>
            <a:ext cx="0" cy="521700"/>
          </a:xfrm>
          <a:prstGeom prst="straightConnector1">
            <a:avLst/>
          </a:prstGeom>
          <a:noFill/>
          <a:ln cap="flat" cmpd="sng" w="38100">
            <a:solidFill>
              <a:schemeClr val="accent2"/>
            </a:solidFill>
            <a:prstDash val="solid"/>
            <a:miter lim="800000"/>
            <a:headEnd len="sm" w="sm" type="none"/>
            <a:tailEnd len="med" w="med" type="triangle"/>
          </a:ln>
        </p:spPr>
      </p:cxnSp>
      <p:cxnSp>
        <p:nvCxnSpPr>
          <p:cNvPr id="2213" name="Google Shape;2213;p66"/>
          <p:cNvCxnSpPr/>
          <p:nvPr/>
        </p:nvCxnSpPr>
        <p:spPr>
          <a:xfrm flipH="1" rot="10800000">
            <a:off x="10353911" y="2930434"/>
            <a:ext cx="434100" cy="636900"/>
          </a:xfrm>
          <a:prstGeom prst="straightConnector1">
            <a:avLst/>
          </a:prstGeom>
          <a:noFill/>
          <a:ln cap="flat" cmpd="sng" w="38100">
            <a:solidFill>
              <a:schemeClr val="accent2"/>
            </a:solidFill>
            <a:prstDash val="solid"/>
            <a:miter lim="800000"/>
            <a:headEnd len="sm" w="sm" type="none"/>
            <a:tailEnd len="med" w="med" type="triangle"/>
          </a:ln>
        </p:spPr>
      </p:cxnSp>
      <p:sp>
        <p:nvSpPr>
          <p:cNvPr id="2214" name="Google Shape;2214;p66"/>
          <p:cNvSpPr txBox="1"/>
          <p:nvPr/>
        </p:nvSpPr>
        <p:spPr>
          <a:xfrm>
            <a:off x="9654947" y="3593265"/>
            <a:ext cx="783000" cy="501000"/>
          </a:xfrm>
          <a:prstGeom prst="rect">
            <a:avLst/>
          </a:prstGeom>
          <a:noFill/>
          <a:ln>
            <a:noFill/>
          </a:ln>
        </p:spPr>
        <p:txBody>
          <a:bodyPr anchorCtr="0" anchor="t" bIns="140600" lIns="175750" spcFirstLastPara="1" rIns="175750" wrap="square" tIns="140600">
            <a:spAutoFit/>
          </a:bodyPr>
          <a:lstStyle/>
          <a:p>
            <a:pPr indent="0" lvl="0" marL="0" marR="0" rtl="0" algn="l">
              <a:lnSpc>
                <a:spcPct val="90000"/>
              </a:lnSpc>
              <a:spcBef>
                <a:spcPts val="0"/>
              </a:spcBef>
              <a:spcAft>
                <a:spcPts val="0"/>
              </a:spcAft>
              <a:buNone/>
            </a:pPr>
            <a:r>
              <a:rPr b="1" lang="en-US" sz="1568">
                <a:solidFill>
                  <a:srgbClr val="171717"/>
                </a:solidFill>
                <a:latin typeface="Calibri"/>
                <a:ea typeface="Calibri"/>
                <a:cs typeface="Calibri"/>
                <a:sym typeface="Calibri"/>
              </a:rPr>
              <a:t>WAN</a:t>
            </a:r>
            <a:endParaRPr/>
          </a:p>
        </p:txBody>
      </p:sp>
      <p:grpSp>
        <p:nvGrpSpPr>
          <p:cNvPr id="2215" name="Google Shape;2215;p66"/>
          <p:cNvGrpSpPr/>
          <p:nvPr/>
        </p:nvGrpSpPr>
        <p:grpSpPr>
          <a:xfrm>
            <a:off x="1458249" y="2045237"/>
            <a:ext cx="1095191" cy="1124398"/>
            <a:chOff x="1487553" y="2335312"/>
            <a:chExt cx="1117200" cy="1146994"/>
          </a:xfrm>
        </p:grpSpPr>
        <p:sp>
          <p:nvSpPr>
            <p:cNvPr id="2216" name="Google Shape;2216;p66"/>
            <p:cNvSpPr/>
            <p:nvPr/>
          </p:nvSpPr>
          <p:spPr>
            <a:xfrm>
              <a:off x="1487553" y="2335312"/>
              <a:ext cx="1117200" cy="1117200"/>
            </a:xfrm>
            <a:prstGeom prst="ellipse">
              <a:avLst/>
            </a:prstGeom>
            <a:solidFill>
              <a:srgbClr val="FFFFFF"/>
            </a:solidFill>
            <a:ln cap="flat" cmpd="sng" w="57150">
              <a:solidFill>
                <a:schemeClr val="accent1"/>
              </a:solidFill>
              <a:prstDash val="solid"/>
              <a:miter lim="800000"/>
              <a:headEnd len="sm" w="sm" type="none"/>
              <a:tailEnd len="sm" w="sm" type="none"/>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t/>
              </a:r>
              <a:endParaRPr sz="2353">
                <a:solidFill>
                  <a:srgbClr val="505050"/>
                </a:solidFill>
                <a:latin typeface="Calibri"/>
                <a:ea typeface="Calibri"/>
                <a:cs typeface="Calibri"/>
                <a:sym typeface="Calibri"/>
              </a:endParaRPr>
            </a:p>
          </p:txBody>
        </p:sp>
        <p:sp>
          <p:nvSpPr>
            <p:cNvPr id="2217" name="Google Shape;2217;p66"/>
            <p:cNvSpPr/>
            <p:nvPr/>
          </p:nvSpPr>
          <p:spPr>
            <a:xfrm>
              <a:off x="1794197" y="2563571"/>
              <a:ext cx="514350" cy="386305"/>
            </a:xfrm>
            <a:custGeom>
              <a:rect b="b" l="l" r="r" t="t"/>
              <a:pathLst>
                <a:path extrusionOk="0" h="300" w="4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dk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00188F"/>
                </a:solidFill>
                <a:latin typeface="Calibri"/>
                <a:ea typeface="Calibri"/>
                <a:cs typeface="Calibri"/>
                <a:sym typeface="Calibri"/>
              </a:endParaRPr>
            </a:p>
          </p:txBody>
        </p:sp>
        <p:sp>
          <p:nvSpPr>
            <p:cNvPr id="2218" name="Google Shape;2218;p66"/>
            <p:cNvSpPr txBox="1"/>
            <p:nvPr/>
          </p:nvSpPr>
          <p:spPr>
            <a:xfrm>
              <a:off x="1623334" y="2854406"/>
              <a:ext cx="845400" cy="627900"/>
            </a:xfrm>
            <a:prstGeom prst="rect">
              <a:avLst/>
            </a:prstGeom>
            <a:noFill/>
            <a:ln>
              <a:noFill/>
            </a:ln>
          </p:spPr>
          <p:txBody>
            <a:bodyPr anchorCtr="0" anchor="t" bIns="143425" lIns="179275" spcFirstLastPara="1" rIns="179275" wrap="square" tIns="143425">
              <a:spAutoFit/>
            </a:bodyPr>
            <a:lstStyle/>
            <a:p>
              <a:pPr indent="0" lvl="0" marL="0" marR="0" rtl="0" algn="ctr">
                <a:lnSpc>
                  <a:spcPct val="90000"/>
                </a:lnSpc>
                <a:spcBef>
                  <a:spcPts val="0"/>
                </a:spcBef>
                <a:spcAft>
                  <a:spcPts val="0"/>
                </a:spcAft>
                <a:buNone/>
              </a:pPr>
              <a:r>
                <a:rPr lang="en-US" sz="1176">
                  <a:solidFill>
                    <a:srgbClr val="00188F"/>
                  </a:solidFill>
                  <a:latin typeface="Calibri"/>
                  <a:ea typeface="Calibri"/>
                  <a:cs typeface="Calibri"/>
                  <a:sym typeface="Calibri"/>
                </a:rPr>
                <a:t>Public</a:t>
              </a:r>
              <a:endParaRPr/>
            </a:p>
            <a:p>
              <a:pPr indent="0" lvl="0" marL="0" marR="0" rtl="0" algn="ctr">
                <a:lnSpc>
                  <a:spcPct val="90000"/>
                </a:lnSpc>
                <a:spcBef>
                  <a:spcPts val="0"/>
                </a:spcBef>
                <a:spcAft>
                  <a:spcPts val="0"/>
                </a:spcAft>
                <a:buNone/>
              </a:pPr>
              <a:r>
                <a:rPr lang="en-US" sz="1176">
                  <a:solidFill>
                    <a:srgbClr val="00188F"/>
                  </a:solidFill>
                  <a:latin typeface="Calibri"/>
                  <a:ea typeface="Calibri"/>
                  <a:cs typeface="Calibri"/>
                  <a:sym typeface="Calibri"/>
                </a:rPr>
                <a:t>internet</a:t>
              </a:r>
              <a:endParaRPr/>
            </a:p>
          </p:txBody>
        </p:sp>
      </p:grpSp>
      <p:grpSp>
        <p:nvGrpSpPr>
          <p:cNvPr id="2219" name="Google Shape;2219;p66"/>
          <p:cNvGrpSpPr/>
          <p:nvPr/>
        </p:nvGrpSpPr>
        <p:grpSpPr>
          <a:xfrm>
            <a:off x="4708843" y="2045237"/>
            <a:ext cx="1095191" cy="1124398"/>
            <a:chOff x="1487553" y="2335312"/>
            <a:chExt cx="1117200" cy="1146994"/>
          </a:xfrm>
        </p:grpSpPr>
        <p:sp>
          <p:nvSpPr>
            <p:cNvPr id="2220" name="Google Shape;2220;p66"/>
            <p:cNvSpPr/>
            <p:nvPr/>
          </p:nvSpPr>
          <p:spPr>
            <a:xfrm>
              <a:off x="1487553" y="2335312"/>
              <a:ext cx="1117200" cy="1117200"/>
            </a:xfrm>
            <a:prstGeom prst="ellipse">
              <a:avLst/>
            </a:prstGeom>
            <a:solidFill>
              <a:srgbClr val="FFFFFF"/>
            </a:solidFill>
            <a:ln cap="flat" cmpd="sng" w="57150">
              <a:solidFill>
                <a:schemeClr val="accent1"/>
              </a:solidFill>
              <a:prstDash val="solid"/>
              <a:miter lim="800000"/>
              <a:headEnd len="sm" w="sm" type="none"/>
              <a:tailEnd len="sm" w="sm" type="none"/>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t/>
              </a:r>
              <a:endParaRPr sz="2353">
                <a:solidFill>
                  <a:srgbClr val="505050"/>
                </a:solidFill>
                <a:latin typeface="Calibri"/>
                <a:ea typeface="Calibri"/>
                <a:cs typeface="Calibri"/>
                <a:sym typeface="Calibri"/>
              </a:endParaRPr>
            </a:p>
          </p:txBody>
        </p:sp>
        <p:sp>
          <p:nvSpPr>
            <p:cNvPr id="2221" name="Google Shape;2221;p66"/>
            <p:cNvSpPr/>
            <p:nvPr/>
          </p:nvSpPr>
          <p:spPr>
            <a:xfrm>
              <a:off x="1794197" y="2563571"/>
              <a:ext cx="514350" cy="386305"/>
            </a:xfrm>
            <a:custGeom>
              <a:rect b="b" l="l" r="r" t="t"/>
              <a:pathLst>
                <a:path extrusionOk="0" h="300" w="4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dk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00188F"/>
                </a:solidFill>
                <a:latin typeface="Calibri"/>
                <a:ea typeface="Calibri"/>
                <a:cs typeface="Calibri"/>
                <a:sym typeface="Calibri"/>
              </a:endParaRPr>
            </a:p>
          </p:txBody>
        </p:sp>
        <p:sp>
          <p:nvSpPr>
            <p:cNvPr id="2222" name="Google Shape;2222;p66"/>
            <p:cNvSpPr txBox="1"/>
            <p:nvPr/>
          </p:nvSpPr>
          <p:spPr>
            <a:xfrm>
              <a:off x="1623334" y="2854406"/>
              <a:ext cx="845400" cy="627900"/>
            </a:xfrm>
            <a:prstGeom prst="rect">
              <a:avLst/>
            </a:prstGeom>
            <a:noFill/>
            <a:ln>
              <a:noFill/>
            </a:ln>
          </p:spPr>
          <p:txBody>
            <a:bodyPr anchorCtr="0" anchor="t" bIns="143425" lIns="179275" spcFirstLastPara="1" rIns="179275" wrap="square" tIns="143425">
              <a:spAutoFit/>
            </a:bodyPr>
            <a:lstStyle/>
            <a:p>
              <a:pPr indent="0" lvl="0" marL="0" marR="0" rtl="0" algn="ctr">
                <a:lnSpc>
                  <a:spcPct val="90000"/>
                </a:lnSpc>
                <a:spcBef>
                  <a:spcPts val="0"/>
                </a:spcBef>
                <a:spcAft>
                  <a:spcPts val="0"/>
                </a:spcAft>
                <a:buNone/>
              </a:pPr>
              <a:r>
                <a:rPr lang="en-US" sz="1176">
                  <a:solidFill>
                    <a:srgbClr val="00188F"/>
                  </a:solidFill>
                  <a:latin typeface="Calibri"/>
                  <a:ea typeface="Calibri"/>
                  <a:cs typeface="Calibri"/>
                  <a:sym typeface="Calibri"/>
                </a:rPr>
                <a:t>Public</a:t>
              </a:r>
              <a:endParaRPr/>
            </a:p>
            <a:p>
              <a:pPr indent="0" lvl="0" marL="0" marR="0" rtl="0" algn="ctr">
                <a:lnSpc>
                  <a:spcPct val="90000"/>
                </a:lnSpc>
                <a:spcBef>
                  <a:spcPts val="0"/>
                </a:spcBef>
                <a:spcAft>
                  <a:spcPts val="0"/>
                </a:spcAft>
                <a:buNone/>
              </a:pPr>
              <a:r>
                <a:rPr lang="en-US" sz="1176">
                  <a:solidFill>
                    <a:srgbClr val="00188F"/>
                  </a:solidFill>
                  <a:latin typeface="Calibri"/>
                  <a:ea typeface="Calibri"/>
                  <a:cs typeface="Calibri"/>
                  <a:sym typeface="Calibri"/>
                </a:rPr>
                <a:t>internet</a:t>
              </a:r>
              <a:endParaRPr/>
            </a:p>
          </p:txBody>
        </p:sp>
      </p:grpSp>
      <p:grpSp>
        <p:nvGrpSpPr>
          <p:cNvPr id="2223" name="Google Shape;2223;p66"/>
          <p:cNvGrpSpPr/>
          <p:nvPr/>
        </p:nvGrpSpPr>
        <p:grpSpPr>
          <a:xfrm>
            <a:off x="10990481" y="3957710"/>
            <a:ext cx="810183" cy="841386"/>
            <a:chOff x="1475857" y="2335312"/>
            <a:chExt cx="1140300" cy="1184216"/>
          </a:xfrm>
        </p:grpSpPr>
        <p:sp>
          <p:nvSpPr>
            <p:cNvPr id="2224" name="Google Shape;2224;p66"/>
            <p:cNvSpPr/>
            <p:nvPr/>
          </p:nvSpPr>
          <p:spPr>
            <a:xfrm>
              <a:off x="1487553" y="2335312"/>
              <a:ext cx="1117200" cy="1117200"/>
            </a:xfrm>
            <a:prstGeom prst="ellipse">
              <a:avLst/>
            </a:prstGeom>
            <a:solidFill>
              <a:srgbClr val="FFFFFF"/>
            </a:solidFill>
            <a:ln cap="flat" cmpd="sng" w="57150">
              <a:solidFill>
                <a:schemeClr val="accent1"/>
              </a:solidFill>
              <a:prstDash val="solid"/>
              <a:miter lim="800000"/>
              <a:headEnd len="sm" w="sm" type="none"/>
              <a:tailEnd len="sm" w="sm" type="none"/>
            </a:ln>
          </p:spPr>
          <p:txBody>
            <a:bodyPr anchorCtr="0" anchor="t" bIns="143425" lIns="179275" spcFirstLastPara="1" rIns="179275" wrap="square" tIns="143425">
              <a:noAutofit/>
            </a:bodyPr>
            <a:lstStyle/>
            <a:p>
              <a:pPr indent="0" lvl="0" marL="0" marR="0" rtl="0" algn="l">
                <a:lnSpc>
                  <a:spcPct val="90000"/>
                </a:lnSpc>
                <a:spcBef>
                  <a:spcPts val="0"/>
                </a:spcBef>
                <a:spcAft>
                  <a:spcPts val="0"/>
                </a:spcAft>
                <a:buNone/>
              </a:pPr>
              <a:r>
                <a:t/>
              </a:r>
              <a:endParaRPr sz="2353">
                <a:solidFill>
                  <a:srgbClr val="505050"/>
                </a:solidFill>
                <a:latin typeface="Calibri"/>
                <a:ea typeface="Calibri"/>
                <a:cs typeface="Calibri"/>
                <a:sym typeface="Calibri"/>
              </a:endParaRPr>
            </a:p>
          </p:txBody>
        </p:sp>
        <p:sp>
          <p:nvSpPr>
            <p:cNvPr id="2225" name="Google Shape;2225;p66"/>
            <p:cNvSpPr/>
            <p:nvPr/>
          </p:nvSpPr>
          <p:spPr>
            <a:xfrm>
              <a:off x="1794197" y="2457078"/>
              <a:ext cx="514350" cy="386305"/>
            </a:xfrm>
            <a:custGeom>
              <a:rect b="b" l="l" r="r" t="t"/>
              <a:pathLst>
                <a:path extrusionOk="0" h="300" w="4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dk2"/>
            </a:solidFill>
            <a:ln>
              <a:noFill/>
            </a:ln>
          </p:spPr>
          <p:txBody>
            <a:bodyPr anchorCtr="0" anchor="t" bIns="44800" lIns="89625" spcFirstLastPara="1" rIns="89625" wrap="square" tIns="44800">
              <a:noAutofit/>
            </a:bodyPr>
            <a:lstStyle/>
            <a:p>
              <a:pPr indent="0" lvl="0" marL="0" marR="0" rtl="0" algn="l">
                <a:spcBef>
                  <a:spcPts val="0"/>
                </a:spcBef>
                <a:spcAft>
                  <a:spcPts val="0"/>
                </a:spcAft>
                <a:buNone/>
              </a:pPr>
              <a:r>
                <a:t/>
              </a:r>
              <a:endParaRPr sz="1765">
                <a:solidFill>
                  <a:srgbClr val="00188F"/>
                </a:solidFill>
                <a:latin typeface="Calibri"/>
                <a:ea typeface="Calibri"/>
                <a:cs typeface="Calibri"/>
                <a:sym typeface="Calibri"/>
              </a:endParaRPr>
            </a:p>
          </p:txBody>
        </p:sp>
        <p:sp>
          <p:nvSpPr>
            <p:cNvPr id="2226" name="Google Shape;2226;p66"/>
            <p:cNvSpPr txBox="1"/>
            <p:nvPr/>
          </p:nvSpPr>
          <p:spPr>
            <a:xfrm>
              <a:off x="1475857" y="2653428"/>
              <a:ext cx="1140300" cy="866100"/>
            </a:xfrm>
            <a:prstGeom prst="rect">
              <a:avLst/>
            </a:prstGeom>
            <a:noFill/>
            <a:ln>
              <a:noFill/>
            </a:ln>
          </p:spPr>
          <p:txBody>
            <a:bodyPr anchorCtr="0" anchor="t" bIns="143425" lIns="179275" spcFirstLastPara="1" rIns="179275" wrap="square" tIns="143425">
              <a:spAutoFit/>
            </a:bodyPr>
            <a:lstStyle/>
            <a:p>
              <a:pPr indent="0" lvl="0" marL="0" marR="0" rtl="0" algn="ctr">
                <a:lnSpc>
                  <a:spcPct val="90000"/>
                </a:lnSpc>
                <a:spcBef>
                  <a:spcPts val="0"/>
                </a:spcBef>
                <a:spcAft>
                  <a:spcPts val="0"/>
                </a:spcAft>
                <a:buNone/>
              </a:pPr>
              <a:r>
                <a:rPr lang="en-US" sz="1176">
                  <a:solidFill>
                    <a:srgbClr val="00188F"/>
                  </a:solidFill>
                  <a:latin typeface="Calibri"/>
                  <a:ea typeface="Calibri"/>
                  <a:cs typeface="Calibri"/>
                  <a:sym typeface="Calibri"/>
                </a:rPr>
                <a:t>Public</a:t>
              </a:r>
              <a:endParaRPr/>
            </a:p>
            <a:p>
              <a:pPr indent="0" lvl="0" marL="0" marR="0" rtl="0" algn="ctr">
                <a:lnSpc>
                  <a:spcPct val="90000"/>
                </a:lnSpc>
                <a:spcBef>
                  <a:spcPts val="0"/>
                </a:spcBef>
                <a:spcAft>
                  <a:spcPts val="0"/>
                </a:spcAft>
                <a:buNone/>
              </a:pPr>
              <a:r>
                <a:rPr lang="en-US" sz="1176">
                  <a:solidFill>
                    <a:srgbClr val="00188F"/>
                  </a:solidFill>
                  <a:latin typeface="Calibri"/>
                  <a:ea typeface="Calibri"/>
                  <a:cs typeface="Calibri"/>
                  <a:sym typeface="Calibri"/>
                </a:rPr>
                <a:t>internet</a:t>
              </a:r>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8" name="Shape 1428"/>
        <p:cNvGrpSpPr/>
        <p:nvPr/>
      </p:nvGrpSpPr>
      <p:grpSpPr>
        <a:xfrm>
          <a:off x="0" y="0"/>
          <a:ext cx="0" cy="0"/>
          <a:chOff x="0" y="0"/>
          <a:chExt cx="0" cy="0"/>
        </a:xfrm>
      </p:grpSpPr>
      <p:sp>
        <p:nvSpPr>
          <p:cNvPr id="1429" name="Google Shape;1429;p40"/>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Introduction and Logistics</a:t>
            </a:r>
            <a:endParaRPr/>
          </a:p>
        </p:txBody>
      </p:sp>
      <p:sp>
        <p:nvSpPr>
          <p:cNvPr id="1430" name="Google Shape;1430;p40"/>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1800"/>
              <a:buChar char="•"/>
            </a:pPr>
            <a:r>
              <a:rPr lang="en-US"/>
              <a:t>Your trainer</a:t>
            </a:r>
            <a:endParaRPr/>
          </a:p>
          <a:p>
            <a:pPr indent="-228600" lvl="0" marL="228600" rtl="0" algn="l">
              <a:lnSpc>
                <a:spcPct val="90000"/>
              </a:lnSpc>
              <a:spcBef>
                <a:spcPts val="1000"/>
              </a:spcBef>
              <a:spcAft>
                <a:spcPts val="0"/>
              </a:spcAft>
              <a:buClr>
                <a:srgbClr val="3F3F3F"/>
              </a:buClr>
              <a:buSzPts val="1800"/>
              <a:buChar char="•"/>
            </a:pPr>
            <a:r>
              <a:rPr lang="en-US"/>
              <a:t>You</a:t>
            </a:r>
            <a:endParaRPr/>
          </a:p>
          <a:p>
            <a:pPr indent="-228600" lvl="1" marL="685800" rtl="0" algn="l">
              <a:lnSpc>
                <a:spcPct val="90000"/>
              </a:lnSpc>
              <a:spcBef>
                <a:spcPts val="500"/>
              </a:spcBef>
              <a:spcAft>
                <a:spcPts val="0"/>
              </a:spcAft>
              <a:buClr>
                <a:srgbClr val="3F3F3F"/>
              </a:buClr>
              <a:buSzPts val="1440"/>
              <a:buChar char="o"/>
            </a:pPr>
            <a:r>
              <a:rPr lang="en-US"/>
              <a:t>Your role</a:t>
            </a:r>
            <a:endParaRPr/>
          </a:p>
          <a:p>
            <a:pPr indent="-228600" lvl="1" marL="685800" rtl="0" algn="l">
              <a:lnSpc>
                <a:spcPct val="90000"/>
              </a:lnSpc>
              <a:spcBef>
                <a:spcPts val="500"/>
              </a:spcBef>
              <a:spcAft>
                <a:spcPts val="0"/>
              </a:spcAft>
              <a:buClr>
                <a:srgbClr val="3F3F3F"/>
              </a:buClr>
              <a:buSzPts val="1440"/>
              <a:buChar char="o"/>
            </a:pPr>
            <a:r>
              <a:rPr lang="en-US"/>
              <a:t>Your company</a:t>
            </a:r>
            <a:endParaRPr/>
          </a:p>
          <a:p>
            <a:pPr indent="-228600" lvl="1" marL="685800" rtl="0" algn="l">
              <a:lnSpc>
                <a:spcPct val="90000"/>
              </a:lnSpc>
              <a:spcBef>
                <a:spcPts val="500"/>
              </a:spcBef>
              <a:spcAft>
                <a:spcPts val="0"/>
              </a:spcAft>
              <a:buClr>
                <a:srgbClr val="3F3F3F"/>
              </a:buClr>
              <a:buSzPts val="1440"/>
              <a:buChar char="o"/>
            </a:pPr>
            <a:r>
              <a:rPr lang="en-US"/>
              <a:t>Your experience in this technology area</a:t>
            </a:r>
            <a:endParaRPr/>
          </a:p>
          <a:p>
            <a:pPr indent="-228600" lvl="1" marL="685800" rtl="0" algn="l">
              <a:lnSpc>
                <a:spcPct val="90000"/>
              </a:lnSpc>
              <a:spcBef>
                <a:spcPts val="500"/>
              </a:spcBef>
              <a:spcAft>
                <a:spcPts val="0"/>
              </a:spcAft>
              <a:buClr>
                <a:srgbClr val="3F3F3F"/>
              </a:buClr>
              <a:buSzPts val="1440"/>
              <a:buChar char="o"/>
            </a:pPr>
            <a:r>
              <a:rPr lang="en-US"/>
              <a:t>Your goals for this workshop </a:t>
            </a:r>
            <a:endParaRPr/>
          </a:p>
          <a:p>
            <a:pPr indent="-228600" lvl="0" marL="228600" rtl="0" algn="l">
              <a:lnSpc>
                <a:spcPct val="90000"/>
              </a:lnSpc>
              <a:spcBef>
                <a:spcPts val="1000"/>
              </a:spcBef>
              <a:spcAft>
                <a:spcPts val="0"/>
              </a:spcAft>
              <a:buClr>
                <a:srgbClr val="3F3F3F"/>
              </a:buClr>
              <a:buSzPts val="1800"/>
              <a:buChar char="•"/>
            </a:pPr>
            <a:r>
              <a:rPr lang="en-US"/>
              <a:t>Start and end times</a:t>
            </a:r>
            <a:endParaRPr/>
          </a:p>
          <a:p>
            <a:pPr indent="-228600" lvl="0" marL="228600" rtl="0" algn="l">
              <a:lnSpc>
                <a:spcPct val="90000"/>
              </a:lnSpc>
              <a:spcBef>
                <a:spcPts val="1000"/>
              </a:spcBef>
              <a:spcAft>
                <a:spcPts val="0"/>
              </a:spcAft>
              <a:buClr>
                <a:srgbClr val="3F3F3F"/>
              </a:buClr>
              <a:buSzPts val="1800"/>
              <a:buChar char="•"/>
            </a:pPr>
            <a:r>
              <a:rPr lang="en-US"/>
              <a:t>Facilities (bathrooms, smoking)</a:t>
            </a:r>
            <a:endParaRPr/>
          </a:p>
          <a:p>
            <a:pPr indent="-228600" lvl="0" marL="228600" rtl="0" algn="l">
              <a:lnSpc>
                <a:spcPct val="90000"/>
              </a:lnSpc>
              <a:spcBef>
                <a:spcPts val="1000"/>
              </a:spcBef>
              <a:spcAft>
                <a:spcPts val="0"/>
              </a:spcAft>
              <a:buClr>
                <a:srgbClr val="3F3F3F"/>
              </a:buClr>
              <a:buSzPts val="1800"/>
              <a:buChar char="•"/>
            </a:pPr>
            <a:r>
              <a:rPr lang="en-US"/>
              <a:t>Meals</a:t>
            </a:r>
            <a:endParaRPr/>
          </a:p>
          <a:p>
            <a:pPr indent="-228600" lvl="0" marL="228600" rtl="0" algn="l">
              <a:lnSpc>
                <a:spcPct val="90000"/>
              </a:lnSpc>
              <a:spcBef>
                <a:spcPts val="1000"/>
              </a:spcBef>
              <a:spcAft>
                <a:spcPts val="0"/>
              </a:spcAft>
              <a:buClr>
                <a:srgbClr val="3F3F3F"/>
              </a:buClr>
              <a:buSzPts val="1800"/>
              <a:buChar char="•"/>
            </a:pPr>
            <a:r>
              <a:rPr lang="en-US"/>
              <a:t>Computers, phones, tablets, etc.</a:t>
            </a:r>
            <a:endParaRPr/>
          </a:p>
          <a:p>
            <a:pPr indent="-228600" lvl="0" marL="228600" rtl="0" algn="l">
              <a:lnSpc>
                <a:spcPct val="90000"/>
              </a:lnSpc>
              <a:spcBef>
                <a:spcPts val="1000"/>
              </a:spcBef>
              <a:spcAft>
                <a:spcPts val="0"/>
              </a:spcAft>
              <a:buClr>
                <a:srgbClr val="3F3F3F"/>
              </a:buClr>
              <a:buSzPts val="1800"/>
              <a:buChar char="•"/>
            </a:pPr>
            <a:r>
              <a:rPr lang="en-US"/>
              <a:t>Please set to vibrate</a:t>
            </a:r>
            <a:endParaRPr/>
          </a:p>
          <a:p>
            <a:pPr indent="-228600" lvl="0" marL="228600" rtl="0" algn="l">
              <a:lnSpc>
                <a:spcPct val="90000"/>
              </a:lnSpc>
              <a:spcBef>
                <a:spcPts val="1000"/>
              </a:spcBef>
              <a:spcAft>
                <a:spcPts val="0"/>
              </a:spcAft>
              <a:buClr>
                <a:srgbClr val="3F3F3F"/>
              </a:buClr>
              <a:buSzPts val="1800"/>
              <a:buChar char="•"/>
            </a:pPr>
            <a:r>
              <a:rPr lang="en-US"/>
              <a:t>What’s on your desk?</a:t>
            </a:r>
            <a:endParaRPr/>
          </a:p>
          <a:p>
            <a:pPr indent="-114300" lvl="0" marL="228600" rtl="0" algn="l">
              <a:lnSpc>
                <a:spcPct val="90000"/>
              </a:lnSpc>
              <a:spcBef>
                <a:spcPts val="1000"/>
              </a:spcBef>
              <a:spcAft>
                <a:spcPts val="0"/>
              </a:spcAft>
              <a:buClr>
                <a:srgbClr val="3F3F3F"/>
              </a:buClr>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1" name="Shape 2231"/>
        <p:cNvGrpSpPr/>
        <p:nvPr/>
      </p:nvGrpSpPr>
      <p:grpSpPr>
        <a:xfrm>
          <a:off x="0" y="0"/>
          <a:ext cx="0" cy="0"/>
          <a:chOff x="0" y="0"/>
          <a:chExt cx="0" cy="0"/>
        </a:xfrm>
      </p:grpSpPr>
      <p:sp>
        <p:nvSpPr>
          <p:cNvPr id="2232" name="Google Shape;2232;p67"/>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ExpressRoute Shared Connections</a:t>
            </a:r>
            <a:endParaRPr/>
          </a:p>
        </p:txBody>
      </p:sp>
      <p:pic>
        <p:nvPicPr>
          <p:cNvPr id="2233" name="Google Shape;2233;p67"/>
          <p:cNvPicPr preferRelativeResize="0"/>
          <p:nvPr/>
        </p:nvPicPr>
        <p:blipFill rotWithShape="1">
          <a:blip r:embed="rId3">
            <a:alphaModFix/>
          </a:blip>
          <a:srcRect b="0" l="0" r="0" t="0"/>
          <a:stretch/>
        </p:blipFill>
        <p:spPr>
          <a:xfrm>
            <a:off x="4738674" y="1633530"/>
            <a:ext cx="7080941" cy="3757620"/>
          </a:xfrm>
          <a:prstGeom prst="rect">
            <a:avLst/>
          </a:prstGeom>
          <a:noFill/>
          <a:ln>
            <a:noFill/>
          </a:ln>
        </p:spPr>
      </p:pic>
      <p:sp>
        <p:nvSpPr>
          <p:cNvPr id="2234" name="Google Shape;2234;p67"/>
          <p:cNvSpPr txBox="1"/>
          <p:nvPr/>
        </p:nvSpPr>
        <p:spPr>
          <a:xfrm>
            <a:off x="657225" y="1587811"/>
            <a:ext cx="3905400" cy="4308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A single ExpressRoute circuit can be shared across subscriptions</a:t>
            </a:r>
            <a:endParaRPr/>
          </a:p>
          <a:p>
            <a:pPr indent="-285750" lvl="0" marL="285750" marR="0" rtl="0" algn="l">
              <a:spcBef>
                <a:spcPts val="60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Subscription administrators/co-admins can authorize admins from other subscriptions to use dedicated circuit</a:t>
            </a:r>
            <a:endParaRPr/>
          </a:p>
          <a:p>
            <a:pPr indent="-285750" lvl="0" marL="285750" marR="0" rtl="0" algn="l">
              <a:spcBef>
                <a:spcPts val="600"/>
              </a:spcBef>
              <a:spcAft>
                <a:spcPts val="0"/>
              </a:spcAft>
              <a:buClr>
                <a:srgbClr val="595959"/>
              </a:buClr>
              <a:buSzPts val="2400"/>
              <a:buFont typeface="Arial"/>
              <a:buChar char="•"/>
            </a:pPr>
            <a:r>
              <a:rPr lang="en-US" sz="2400">
                <a:solidFill>
                  <a:srgbClr val="595959"/>
                </a:solidFill>
                <a:latin typeface="Calibri"/>
                <a:ea typeface="Calibri"/>
                <a:cs typeface="Calibri"/>
                <a:sym typeface="Calibri"/>
              </a:rPr>
              <a:t>ExpressRoute and S2S VPN can now co-exist</a:t>
            </a:r>
            <a:endParaRPr/>
          </a:p>
          <a:p>
            <a:pPr indent="0" lvl="0" marL="0" marR="0" rtl="0" algn="l">
              <a:spcBef>
                <a:spcPts val="0"/>
              </a:spcBef>
              <a:spcAft>
                <a:spcPts val="0"/>
              </a:spcAft>
              <a:buNone/>
            </a:pPr>
            <a:r>
              <a:t/>
            </a:r>
            <a:endParaRPr sz="2400">
              <a:solidFill>
                <a:srgbClr val="595959"/>
              </a:solidFill>
              <a:latin typeface="Calibri"/>
              <a:ea typeface="Calibri"/>
              <a:cs typeface="Calibri"/>
              <a:sym typeface="Calibri"/>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9" name="Shape 2239"/>
        <p:cNvGrpSpPr/>
        <p:nvPr/>
      </p:nvGrpSpPr>
      <p:grpSpPr>
        <a:xfrm>
          <a:off x="0" y="0"/>
          <a:ext cx="0" cy="0"/>
          <a:chOff x="0" y="0"/>
          <a:chExt cx="0" cy="0"/>
        </a:xfrm>
      </p:grpSpPr>
      <p:sp>
        <p:nvSpPr>
          <p:cNvPr id="2240" name="Google Shape;2240;p68"/>
          <p:cNvSpPr txBox="1"/>
          <p:nvPr>
            <p:ph type="title"/>
          </p:nvPr>
        </p:nvSpPr>
        <p:spPr>
          <a:xfrm>
            <a:off x="391658" y="196704"/>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600"/>
              <a:buFont typeface="Quattrocento Sans"/>
              <a:buNone/>
            </a:pPr>
            <a:r>
              <a:rPr lang="en-US" sz="3600"/>
              <a:t>ExpressRoute Premium Add-on Package</a:t>
            </a:r>
            <a:endParaRPr/>
          </a:p>
        </p:txBody>
      </p:sp>
      <p:sp>
        <p:nvSpPr>
          <p:cNvPr id="2241" name="Google Shape;2241;p68"/>
          <p:cNvSpPr txBox="1"/>
          <p:nvPr/>
        </p:nvSpPr>
        <p:spPr>
          <a:xfrm>
            <a:off x="1116420" y="1371601"/>
            <a:ext cx="8304000" cy="372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Used for large numbers of Border Gateway Protocol (BGP) routes</a:t>
            </a:r>
            <a:endParaRPr/>
          </a:p>
          <a:p>
            <a:pPr indent="-285750" lvl="0" marL="285750" marR="0" rtl="0" algn="l">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Global connectivity – VNets across regions can be accessed through circuit</a:t>
            </a:r>
            <a:endParaRPr/>
          </a:p>
          <a:p>
            <a:pPr indent="-285750" lvl="0" marL="285750" marR="0" rtl="0" algn="l">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More Azure virtual network links per circuit</a:t>
            </a:r>
            <a:endParaRPr/>
          </a:p>
          <a:p>
            <a:pPr indent="-285750" lvl="0" marL="285750" marR="0" rtl="0" algn="l">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Increases public and private peering from 4,000 to 10,000 routes</a:t>
            </a:r>
            <a:endParaRPr/>
          </a:p>
          <a:p>
            <a:pPr indent="-285750" lvl="0" marL="285750" marR="0" rtl="0" algn="l">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More than 10 VNet links per ExpressRoute circuit (limit depends on circuit bandwidth)</a:t>
            </a:r>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6" name="Shape 2246"/>
        <p:cNvGrpSpPr/>
        <p:nvPr/>
      </p:nvGrpSpPr>
      <p:grpSpPr>
        <a:xfrm>
          <a:off x="0" y="0"/>
          <a:ext cx="0" cy="0"/>
          <a:chOff x="0" y="0"/>
          <a:chExt cx="0" cy="0"/>
        </a:xfrm>
      </p:grpSpPr>
      <p:sp>
        <p:nvSpPr>
          <p:cNvPr id="2247" name="Google Shape;2247;p69"/>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Enhanced VPN Gateway Features</a:t>
            </a:r>
            <a:endParaRPr/>
          </a:p>
        </p:txBody>
      </p:sp>
      <p:sp>
        <p:nvSpPr>
          <p:cNvPr id="2248" name="Google Shape;2248;p69"/>
          <p:cNvSpPr txBox="1"/>
          <p:nvPr/>
        </p:nvSpPr>
        <p:spPr>
          <a:xfrm>
            <a:off x="733424" y="1353026"/>
            <a:ext cx="9218700" cy="3431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2400"/>
              <a:buFont typeface="Arial"/>
              <a:buChar char="•"/>
            </a:pPr>
            <a:r>
              <a:rPr lang="en-US" sz="2400">
                <a:solidFill>
                  <a:srgbClr val="3F3F3F"/>
                </a:solidFill>
                <a:latin typeface="Calibri"/>
                <a:ea typeface="Calibri"/>
                <a:cs typeface="Calibri"/>
                <a:sym typeface="Calibri"/>
              </a:rPr>
              <a:t>Used for both Site-to-Site and ExpressRoute VPN</a:t>
            </a:r>
            <a:endParaRPr/>
          </a:p>
          <a:p>
            <a:pPr indent="-285750" lvl="0" marL="285750" marR="0" rtl="0" algn="l">
              <a:spcBef>
                <a:spcPts val="600"/>
              </a:spcBef>
              <a:spcAft>
                <a:spcPts val="0"/>
              </a:spcAft>
              <a:buClr>
                <a:srgbClr val="3F3F3F"/>
              </a:buClr>
              <a:buSzPts val="2400"/>
              <a:buFont typeface="Arial"/>
              <a:buChar char="•"/>
            </a:pPr>
            <a:r>
              <a:rPr lang="en-US" sz="2400">
                <a:solidFill>
                  <a:srgbClr val="3F3F3F"/>
                </a:solidFill>
                <a:latin typeface="Calibri"/>
                <a:ea typeface="Calibri"/>
                <a:cs typeface="Calibri"/>
                <a:sym typeface="Calibri"/>
              </a:rPr>
              <a:t>High performance gateways options allows more tunnels for hybrid scenarios</a:t>
            </a:r>
            <a:endParaRPr/>
          </a:p>
          <a:p>
            <a:pPr indent="-285750" lvl="0" marL="285750" marR="0" rtl="0" algn="l">
              <a:spcBef>
                <a:spcPts val="600"/>
              </a:spcBef>
              <a:spcAft>
                <a:spcPts val="0"/>
              </a:spcAft>
              <a:buClr>
                <a:srgbClr val="3F3F3F"/>
              </a:buClr>
              <a:buSzPts val="2400"/>
              <a:buFont typeface="Arial"/>
              <a:buChar char="•"/>
            </a:pPr>
            <a:r>
              <a:rPr lang="en-US" sz="2400">
                <a:solidFill>
                  <a:srgbClr val="3F3F3F"/>
                </a:solidFill>
                <a:latin typeface="Calibri"/>
                <a:ea typeface="Calibri"/>
                <a:cs typeface="Calibri"/>
                <a:sym typeface="Calibri"/>
              </a:rPr>
              <a:t>Operations and audit logs can be generated for VNet gateways</a:t>
            </a:r>
            <a:endParaRPr/>
          </a:p>
          <a:p>
            <a:pPr indent="-285750" lvl="0" marL="285750" marR="0" rtl="0" algn="l">
              <a:spcBef>
                <a:spcPts val="600"/>
              </a:spcBef>
              <a:spcAft>
                <a:spcPts val="0"/>
              </a:spcAft>
              <a:buClr>
                <a:srgbClr val="3F3F3F"/>
              </a:buClr>
              <a:buSzPts val="2400"/>
              <a:buFont typeface="Arial"/>
              <a:buChar char="•"/>
            </a:pPr>
            <a:r>
              <a:rPr lang="en-US" sz="2400">
                <a:solidFill>
                  <a:srgbClr val="3F3F3F"/>
                </a:solidFill>
                <a:latin typeface="Calibri"/>
                <a:ea typeface="Calibri"/>
                <a:cs typeface="Calibri"/>
                <a:sym typeface="Calibri"/>
              </a:rPr>
              <a:t>Advanced gateway policies now allow you to control encryption for tunnels between virtual networks</a:t>
            </a:r>
            <a:endParaRPr/>
          </a:p>
          <a:p>
            <a:pPr indent="-285750" lvl="0" marL="285750" marR="0" rtl="0" algn="l">
              <a:spcBef>
                <a:spcPts val="600"/>
              </a:spcBef>
              <a:spcAft>
                <a:spcPts val="0"/>
              </a:spcAft>
              <a:buClr>
                <a:srgbClr val="3F3F3F"/>
              </a:buClr>
              <a:buSzPts val="2400"/>
              <a:buFont typeface="Arial"/>
              <a:buChar char="•"/>
            </a:pPr>
            <a:r>
              <a:rPr lang="en-US" sz="2400">
                <a:solidFill>
                  <a:srgbClr val="3F3F3F"/>
                </a:solidFill>
                <a:latin typeface="Calibri"/>
                <a:ea typeface="Calibri"/>
                <a:cs typeface="Calibri"/>
                <a:sym typeface="Calibri"/>
              </a:rPr>
              <a:t>Encryption types available - 3DES, AES128, AES256 and Null Encryption</a:t>
            </a:r>
            <a:endParaRPr/>
          </a:p>
          <a:p>
            <a:pPr indent="-285750" lvl="0" marL="285750" marR="0" rtl="0" algn="l">
              <a:spcBef>
                <a:spcPts val="600"/>
              </a:spcBef>
              <a:spcAft>
                <a:spcPts val="0"/>
              </a:spcAft>
              <a:buClr>
                <a:srgbClr val="3F3F3F"/>
              </a:buClr>
              <a:buSzPts val="2400"/>
              <a:buFont typeface="Arial"/>
              <a:buChar char="•"/>
            </a:pPr>
            <a:r>
              <a:rPr lang="en-US" sz="2400">
                <a:solidFill>
                  <a:srgbClr val="3F3F3F"/>
                </a:solidFill>
                <a:latin typeface="Calibri"/>
                <a:ea typeface="Calibri"/>
                <a:cs typeface="Calibri"/>
                <a:sym typeface="Calibri"/>
              </a:rPr>
              <a:t>Enable Perfect Forward Secrecy (PFS) for IPsec/IKE gateways</a:t>
            </a:r>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3" name="Shape 2253"/>
        <p:cNvGrpSpPr/>
        <p:nvPr/>
      </p:nvGrpSpPr>
      <p:grpSpPr>
        <a:xfrm>
          <a:off x="0" y="0"/>
          <a:ext cx="0" cy="0"/>
          <a:chOff x="0" y="0"/>
          <a:chExt cx="0" cy="0"/>
        </a:xfrm>
      </p:grpSpPr>
      <p:sp>
        <p:nvSpPr>
          <p:cNvPr id="2254" name="Google Shape;2254;p70"/>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VPN GW S2S and ExpressRoute coexistence</a:t>
            </a:r>
            <a:endParaRPr/>
          </a:p>
        </p:txBody>
      </p:sp>
      <p:sp>
        <p:nvSpPr>
          <p:cNvPr id="2255" name="Google Shape;2255;p70"/>
          <p:cNvSpPr txBox="1"/>
          <p:nvPr/>
        </p:nvSpPr>
        <p:spPr>
          <a:xfrm>
            <a:off x="519249" y="1353026"/>
            <a:ext cx="6905100" cy="52014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Calibri"/>
                <a:ea typeface="Calibri"/>
                <a:cs typeface="Calibri"/>
                <a:sym typeface="Calibri"/>
              </a:rPr>
              <a:t>VPN gateway allows you to have Site-to-Site (S2S) VPN connectivity to a Virtual Network that also has a gateway connected to an ExpressRoute circuit. </a:t>
            </a:r>
            <a:endParaRPr/>
          </a:p>
          <a:p>
            <a:pPr indent="-342900" lvl="0" marL="342900" marR="0" rtl="0" algn="l">
              <a:spcBef>
                <a:spcPts val="600"/>
              </a:spcBef>
              <a:spcAft>
                <a:spcPts val="0"/>
              </a:spcAft>
              <a:buClr>
                <a:srgbClr val="3F3F3F"/>
              </a:buClr>
              <a:buSzPts val="2400"/>
              <a:buFont typeface="Arial"/>
              <a:buChar char="•"/>
            </a:pPr>
            <a:r>
              <a:rPr lang="en-US" sz="2400">
                <a:solidFill>
                  <a:srgbClr val="3F3F3F"/>
                </a:solidFill>
                <a:latin typeface="Calibri"/>
                <a:ea typeface="Calibri"/>
                <a:cs typeface="Calibri"/>
                <a:sym typeface="Calibri"/>
              </a:rPr>
              <a:t>This enables new connectivity scenarios:</a:t>
            </a:r>
            <a:endParaRPr/>
          </a:p>
          <a:p>
            <a:pPr indent="-342900" lvl="1" marL="800100" marR="0" rtl="0" algn="l">
              <a:spcBef>
                <a:spcPts val="600"/>
              </a:spcBef>
              <a:spcAft>
                <a:spcPts val="0"/>
              </a:spcAft>
              <a:buClr>
                <a:srgbClr val="3F3F3F"/>
              </a:buClr>
              <a:buSzPts val="2400"/>
              <a:buFont typeface="Courier New"/>
              <a:buChar char="o"/>
            </a:pPr>
            <a:r>
              <a:rPr b="0" i="0" lang="en-US" sz="2400" u="none" cap="none" strike="noStrike">
                <a:solidFill>
                  <a:srgbClr val="3F3F3F"/>
                </a:solidFill>
                <a:latin typeface="Calibri"/>
                <a:ea typeface="Calibri"/>
                <a:cs typeface="Calibri"/>
                <a:sym typeface="Calibri"/>
              </a:rPr>
              <a:t>You can now use S2S VPN tunnel as a backup for your ExpressRoute connection.</a:t>
            </a:r>
            <a:endParaRPr/>
          </a:p>
          <a:p>
            <a:pPr indent="-342900" lvl="1" marL="800100" marR="0" rtl="0" algn="l">
              <a:spcBef>
                <a:spcPts val="600"/>
              </a:spcBef>
              <a:spcAft>
                <a:spcPts val="0"/>
              </a:spcAft>
              <a:buClr>
                <a:srgbClr val="3F3F3F"/>
              </a:buClr>
              <a:buSzPts val="2400"/>
              <a:buFont typeface="Courier New"/>
              <a:buChar char="o"/>
            </a:pPr>
            <a:r>
              <a:rPr b="0" i="0" lang="en-US" sz="2400" u="none" cap="none" strike="noStrike">
                <a:solidFill>
                  <a:srgbClr val="3F3F3F"/>
                </a:solidFill>
                <a:latin typeface="Calibri"/>
                <a:ea typeface="Calibri"/>
                <a:cs typeface="Calibri"/>
                <a:sym typeface="Calibri"/>
              </a:rPr>
              <a:t>You can connect branch offices that aren’t part of your WAN to your Azure virtual networks that are also connected via ExpressRoute.</a:t>
            </a:r>
            <a:endParaRPr/>
          </a:p>
          <a:p>
            <a:pPr indent="-342900" lvl="1" marL="800100" marR="0" rtl="0" algn="l">
              <a:spcBef>
                <a:spcPts val="600"/>
              </a:spcBef>
              <a:spcAft>
                <a:spcPts val="0"/>
              </a:spcAft>
              <a:buClr>
                <a:srgbClr val="3F3F3F"/>
              </a:buClr>
              <a:buSzPts val="2400"/>
              <a:buFont typeface="Courier New"/>
              <a:buChar char="o"/>
            </a:pPr>
            <a:r>
              <a:rPr b="0" i="0" lang="en-US" sz="2400" u="none" cap="none" strike="noStrike">
                <a:solidFill>
                  <a:srgbClr val="3F3F3F"/>
                </a:solidFill>
                <a:latin typeface="Calibri"/>
                <a:ea typeface="Calibri"/>
                <a:cs typeface="Calibri"/>
                <a:sym typeface="Calibri"/>
              </a:rPr>
              <a:t>You can have Point-to-Site connections to the same Virtual Network that is also connected via ExpressRoute enabling dev/test and mobile worker scenarios.</a:t>
            </a:r>
            <a:endParaRPr/>
          </a:p>
        </p:txBody>
      </p:sp>
      <p:pic>
        <p:nvPicPr>
          <p:cNvPr id="2256" name="Google Shape;2256;p70"/>
          <p:cNvPicPr preferRelativeResize="0"/>
          <p:nvPr/>
        </p:nvPicPr>
        <p:blipFill rotWithShape="1">
          <a:blip r:embed="rId3">
            <a:alphaModFix/>
          </a:blip>
          <a:srcRect b="0" l="0" r="0" t="0"/>
          <a:stretch/>
        </p:blipFill>
        <p:spPr>
          <a:xfrm>
            <a:off x="7424383" y="1190449"/>
            <a:ext cx="4310794" cy="4077587"/>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sp>
        <p:nvSpPr>
          <p:cNvPr id="2262" name="Google Shape;2262;p71"/>
          <p:cNvSpPr txBox="1"/>
          <p:nvPr>
            <p:ph type="title"/>
          </p:nvPr>
        </p:nvSpPr>
        <p:spPr>
          <a:xfrm>
            <a:off x="-1" y="1371600"/>
            <a:ext cx="8850900" cy="1828800"/>
          </a:xfrm>
          <a:prstGeom prst="rect">
            <a:avLst/>
          </a:prstGeom>
          <a:solidFill>
            <a:srgbClr val="0A5BBA"/>
          </a:solidFill>
          <a:ln>
            <a:noFill/>
          </a:ln>
        </p:spPr>
        <p:txBody>
          <a:bodyPr anchorCtr="0" anchor="t" bIns="45700" lIns="182875" spcFirstLastPara="1" rIns="91425" wrap="square" tIns="137150">
            <a:normAutofit/>
          </a:bodyPr>
          <a:lstStyle/>
          <a:p>
            <a:pPr indent="0" lvl="0" marL="0" rtl="0" algn="l">
              <a:lnSpc>
                <a:spcPct val="90000"/>
              </a:lnSpc>
              <a:spcBef>
                <a:spcPts val="0"/>
              </a:spcBef>
              <a:spcAft>
                <a:spcPts val="0"/>
              </a:spcAft>
              <a:buClr>
                <a:schemeClr val="lt1"/>
              </a:buClr>
              <a:buSzPts val="2400"/>
              <a:buFont typeface="Quattrocento Sans"/>
              <a:buNone/>
            </a:pPr>
            <a:r>
              <a:rPr lang="en-US"/>
              <a:t>Module 4: IaaS Virtual Networking</a:t>
            </a:r>
            <a:endParaRPr/>
          </a:p>
        </p:txBody>
      </p:sp>
      <p:sp>
        <p:nvSpPr>
          <p:cNvPr id="2263" name="Google Shape;2263;p71"/>
          <p:cNvSpPr txBox="1"/>
          <p:nvPr>
            <p:ph idx="1" type="body"/>
          </p:nvPr>
        </p:nvSpPr>
        <p:spPr>
          <a:xfrm>
            <a:off x="0" y="3200400"/>
            <a:ext cx="4572000" cy="1828800"/>
          </a:xfrm>
          <a:prstGeom prst="rect">
            <a:avLst/>
          </a:prstGeom>
          <a:solidFill>
            <a:srgbClr val="002050"/>
          </a:solidFill>
          <a:ln>
            <a:noFill/>
          </a:ln>
        </p:spPr>
        <p:txBody>
          <a:bodyPr anchorCtr="0" anchor="t" bIns="45700" lIns="182875" spcFirstLastPara="1" rIns="91425" wrap="square" tIns="137150">
            <a:normAutofit/>
          </a:bodyPr>
          <a:lstStyle/>
          <a:p>
            <a:pPr indent="0" lvl="0" marL="0" rtl="0" algn="l">
              <a:lnSpc>
                <a:spcPct val="100000"/>
              </a:lnSpc>
              <a:spcBef>
                <a:spcPts val="0"/>
              </a:spcBef>
              <a:spcAft>
                <a:spcPts val="0"/>
              </a:spcAft>
              <a:buClr>
                <a:schemeClr val="lt1"/>
              </a:buClr>
              <a:buSzPts val="2400"/>
              <a:buNone/>
            </a:pPr>
            <a:r>
              <a:rPr lang="en-US"/>
              <a:t>Networking Scenarios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sp>
        <p:nvSpPr>
          <p:cNvPr id="2269" name="Google Shape;2269;p72"/>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Virtual Network Scenarios</a:t>
            </a:r>
            <a:endParaRPr/>
          </a:p>
        </p:txBody>
      </p:sp>
      <p:sp>
        <p:nvSpPr>
          <p:cNvPr id="2270" name="Google Shape;2270;p72"/>
          <p:cNvSpPr txBox="1"/>
          <p:nvPr>
            <p:ph idx="1" type="body"/>
          </p:nvPr>
        </p:nvSpPr>
        <p:spPr>
          <a:xfrm>
            <a:off x="402336" y="1143000"/>
            <a:ext cx="11174100" cy="2952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sz="2000"/>
              <a:t>Hybrid Public/Private Cloud</a:t>
            </a:r>
            <a:endParaRPr/>
          </a:p>
          <a:p>
            <a:pPr indent="-228600" lvl="1" marL="685800" rtl="0" algn="l">
              <a:lnSpc>
                <a:spcPct val="90000"/>
              </a:lnSpc>
              <a:spcBef>
                <a:spcPts val="500"/>
              </a:spcBef>
              <a:spcAft>
                <a:spcPts val="0"/>
              </a:spcAft>
              <a:buClr>
                <a:srgbClr val="3F3F3F"/>
              </a:buClr>
              <a:buSzPts val="1620"/>
              <a:buChar char="o"/>
            </a:pPr>
            <a:r>
              <a:rPr lang="en-US" sz="1800"/>
              <a:t>Enterprise app in Microsoft Azure requiring connectivity to on-premises resources</a:t>
            </a:r>
            <a:endParaRPr/>
          </a:p>
          <a:p>
            <a:pPr indent="-228600" lvl="0" marL="228600" rtl="0" algn="l">
              <a:lnSpc>
                <a:spcPct val="90000"/>
              </a:lnSpc>
              <a:spcBef>
                <a:spcPts val="1000"/>
              </a:spcBef>
              <a:spcAft>
                <a:spcPts val="0"/>
              </a:spcAft>
              <a:buClr>
                <a:srgbClr val="3F3F3F"/>
              </a:buClr>
              <a:buSzPts val="2000"/>
              <a:buChar char="•"/>
            </a:pPr>
            <a:r>
              <a:rPr lang="en-US" sz="2000"/>
              <a:t>Enterprise Identity and Access Control</a:t>
            </a:r>
            <a:endParaRPr/>
          </a:p>
          <a:p>
            <a:pPr indent="-228600" lvl="1" marL="685800" rtl="0" algn="l">
              <a:lnSpc>
                <a:spcPct val="90000"/>
              </a:lnSpc>
              <a:spcBef>
                <a:spcPts val="500"/>
              </a:spcBef>
              <a:spcAft>
                <a:spcPts val="0"/>
              </a:spcAft>
              <a:buClr>
                <a:srgbClr val="3F3F3F"/>
              </a:buClr>
              <a:buSzPts val="1620"/>
              <a:buChar char="o"/>
            </a:pPr>
            <a:r>
              <a:rPr lang="en-US" sz="1800"/>
              <a:t>Manage identity and access control with on-premises resources (on-premises Active Directory)</a:t>
            </a:r>
            <a:endParaRPr/>
          </a:p>
          <a:p>
            <a:pPr indent="-228600" lvl="0" marL="228600" rtl="0" algn="l">
              <a:lnSpc>
                <a:spcPct val="90000"/>
              </a:lnSpc>
              <a:spcBef>
                <a:spcPts val="1000"/>
              </a:spcBef>
              <a:spcAft>
                <a:spcPts val="0"/>
              </a:spcAft>
              <a:buClr>
                <a:srgbClr val="3F3F3F"/>
              </a:buClr>
              <a:buSzPts val="2000"/>
              <a:buChar char="•"/>
            </a:pPr>
            <a:r>
              <a:rPr lang="en-US" sz="2000"/>
              <a:t>Monitoring and Management</a:t>
            </a:r>
            <a:endParaRPr/>
          </a:p>
          <a:p>
            <a:pPr indent="-228600" lvl="1" marL="685800" rtl="0" algn="l">
              <a:lnSpc>
                <a:spcPct val="90000"/>
              </a:lnSpc>
              <a:spcBef>
                <a:spcPts val="500"/>
              </a:spcBef>
              <a:spcAft>
                <a:spcPts val="0"/>
              </a:spcAft>
              <a:buClr>
                <a:srgbClr val="3F3F3F"/>
              </a:buClr>
              <a:buSzPts val="1620"/>
              <a:buChar char="o"/>
            </a:pPr>
            <a:r>
              <a:rPr lang="en-US" sz="1800"/>
              <a:t>Remote monitoring and troubleshooting of  resources running in Microsoft Azure (SCOM)</a:t>
            </a:r>
            <a:endParaRPr/>
          </a:p>
          <a:p>
            <a:pPr indent="-228600" lvl="0" marL="228600" rtl="0" algn="l">
              <a:lnSpc>
                <a:spcPct val="90000"/>
              </a:lnSpc>
              <a:spcBef>
                <a:spcPts val="1000"/>
              </a:spcBef>
              <a:spcAft>
                <a:spcPts val="0"/>
              </a:spcAft>
              <a:buClr>
                <a:srgbClr val="3F3F3F"/>
              </a:buClr>
              <a:buSzPts val="2000"/>
              <a:buChar char="•"/>
            </a:pPr>
            <a:r>
              <a:rPr lang="en-US" sz="2000"/>
              <a:t>Advanced Connectivity Requirements</a:t>
            </a:r>
            <a:endParaRPr/>
          </a:p>
          <a:p>
            <a:pPr indent="-228600" lvl="1" marL="685800" rtl="0" algn="l">
              <a:lnSpc>
                <a:spcPct val="90000"/>
              </a:lnSpc>
              <a:spcBef>
                <a:spcPts val="500"/>
              </a:spcBef>
              <a:spcAft>
                <a:spcPts val="0"/>
              </a:spcAft>
              <a:buClr>
                <a:srgbClr val="3F3F3F"/>
              </a:buClr>
              <a:buSzPts val="1620"/>
              <a:buChar char="o"/>
            </a:pPr>
            <a:r>
              <a:rPr lang="en-US" sz="1800"/>
              <a:t>Cloud deployments requiring persistent IP addresses and direct connectivity across services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p73"/>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Application Migration</a:t>
            </a:r>
            <a:endParaRPr/>
          </a:p>
        </p:txBody>
      </p:sp>
      <p:sp>
        <p:nvSpPr>
          <p:cNvPr id="2277" name="Google Shape;2277;p73"/>
          <p:cNvSpPr/>
          <p:nvPr/>
        </p:nvSpPr>
        <p:spPr>
          <a:xfrm>
            <a:off x="11120236" y="2472086"/>
            <a:ext cx="547891" cy="5273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0071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nvGrpSpPr>
          <p:cNvPr id="2278" name="Google Shape;2278;p73"/>
          <p:cNvGrpSpPr/>
          <p:nvPr/>
        </p:nvGrpSpPr>
        <p:grpSpPr>
          <a:xfrm>
            <a:off x="8357259" y="1992746"/>
            <a:ext cx="3465900" cy="3465900"/>
            <a:chOff x="8357259" y="1992744"/>
            <a:chExt cx="3465900" cy="3465900"/>
          </a:xfrm>
        </p:grpSpPr>
        <p:sp>
          <p:nvSpPr>
            <p:cNvPr id="2279" name="Google Shape;2279;p73"/>
            <p:cNvSpPr/>
            <p:nvPr/>
          </p:nvSpPr>
          <p:spPr>
            <a:xfrm>
              <a:off x="8357259" y="1992744"/>
              <a:ext cx="3465900" cy="3465900"/>
            </a:xfrm>
            <a:prstGeom prst="rect">
              <a:avLst/>
            </a:prstGeom>
            <a:solidFill>
              <a:srgbClr val="0071BC"/>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200"/>
                <a:buFont typeface="Calibri"/>
                <a:buNone/>
              </a:pPr>
              <a:r>
                <a:t/>
              </a:r>
              <a:endParaRPr b="1" i="0" sz="1200" u="none" cap="none" strike="noStrike">
                <a:solidFill>
                  <a:srgbClr val="FFB866"/>
                </a:solidFill>
                <a:latin typeface="Quattrocento Sans"/>
                <a:ea typeface="Quattrocento Sans"/>
                <a:cs typeface="Quattrocento Sans"/>
                <a:sym typeface="Quattrocento Sans"/>
              </a:endParaRPr>
            </a:p>
          </p:txBody>
        </p:sp>
        <p:sp>
          <p:nvSpPr>
            <p:cNvPr id="2280" name="Google Shape;2280;p73"/>
            <p:cNvSpPr/>
            <p:nvPr/>
          </p:nvSpPr>
          <p:spPr>
            <a:xfrm>
              <a:off x="11120234" y="2472868"/>
              <a:ext cx="547891" cy="5273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grpSp>
        <p:nvGrpSpPr>
          <p:cNvPr id="2281" name="Google Shape;2281;p73"/>
          <p:cNvGrpSpPr/>
          <p:nvPr/>
        </p:nvGrpSpPr>
        <p:grpSpPr>
          <a:xfrm>
            <a:off x="389809" y="1992746"/>
            <a:ext cx="3465900" cy="3465900"/>
            <a:chOff x="389809" y="1992744"/>
            <a:chExt cx="3465900" cy="3465900"/>
          </a:xfrm>
        </p:grpSpPr>
        <p:sp>
          <p:nvSpPr>
            <p:cNvPr id="2282" name="Google Shape;2282;p73"/>
            <p:cNvSpPr/>
            <p:nvPr/>
          </p:nvSpPr>
          <p:spPr>
            <a:xfrm>
              <a:off x="389809" y="1992744"/>
              <a:ext cx="3465900" cy="3465900"/>
            </a:xfrm>
            <a:prstGeom prst="rect">
              <a:avLst/>
            </a:prstGeom>
            <a:solidFill>
              <a:srgbClr val="00AEEF"/>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Quattrocento Sans"/>
                <a:buNone/>
              </a:pPr>
              <a:r>
                <a:rPr b="0" i="0" lang="en-US" sz="2400" u="none" cap="none" strike="noStrike">
                  <a:solidFill>
                    <a:srgbClr val="FFFFFF"/>
                  </a:solidFill>
                  <a:latin typeface="Quattrocento Sans"/>
                  <a:ea typeface="Quattrocento Sans"/>
                  <a:cs typeface="Quattrocento Sans"/>
                  <a:sym typeface="Quattrocento Sans"/>
                </a:rPr>
                <a:t>The Corp. HQ</a:t>
              </a:r>
              <a:endParaRPr b="1" i="0" sz="1200" u="none" cap="none" strike="noStrike">
                <a:solidFill>
                  <a:srgbClr val="FFB866"/>
                </a:solidFill>
                <a:latin typeface="Quattrocento Sans"/>
                <a:ea typeface="Quattrocento Sans"/>
                <a:cs typeface="Quattrocento Sans"/>
                <a:sym typeface="Quattrocento Sans"/>
              </a:endParaRPr>
            </a:p>
          </p:txBody>
        </p:sp>
        <p:sp>
          <p:nvSpPr>
            <p:cNvPr id="2283" name="Google Shape;2283;p73"/>
            <p:cNvSpPr/>
            <p:nvPr/>
          </p:nvSpPr>
          <p:spPr>
            <a:xfrm>
              <a:off x="1889061" y="3386103"/>
              <a:ext cx="8850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IIS Servers</a:t>
              </a:r>
              <a:endParaRPr/>
            </a:p>
          </p:txBody>
        </p:sp>
        <p:grpSp>
          <p:nvGrpSpPr>
            <p:cNvPr id="2284" name="Google Shape;2284;p73"/>
            <p:cNvGrpSpPr/>
            <p:nvPr/>
          </p:nvGrpSpPr>
          <p:grpSpPr>
            <a:xfrm>
              <a:off x="1842918" y="4027473"/>
              <a:ext cx="838800" cy="1023626"/>
              <a:chOff x="1731183" y="3360257"/>
              <a:chExt cx="838800" cy="1023626"/>
            </a:xfrm>
          </p:grpSpPr>
          <p:grpSp>
            <p:nvGrpSpPr>
              <p:cNvPr id="2285" name="Google Shape;2285;p73"/>
              <p:cNvGrpSpPr/>
              <p:nvPr/>
            </p:nvGrpSpPr>
            <p:grpSpPr>
              <a:xfrm>
                <a:off x="1927195" y="3360257"/>
                <a:ext cx="524951" cy="803545"/>
                <a:chOff x="1927195" y="3360257"/>
                <a:chExt cx="524951" cy="803545"/>
              </a:xfrm>
            </p:grpSpPr>
            <p:pic>
              <p:nvPicPr>
                <p:cNvPr descr="\\magnum\Projects\Microsoft\Cloud Power FY12\Design\Icons\PNGs\Server_2.png" id="2286" name="Google Shape;2286;p73"/>
                <p:cNvPicPr preferRelativeResize="0"/>
                <p:nvPr/>
              </p:nvPicPr>
              <p:blipFill rotWithShape="1">
                <a:blip r:embed="rId3">
                  <a:alphaModFix/>
                </a:blip>
                <a:srcRect b="0" l="24158" r="25925" t="0"/>
                <a:stretch/>
              </p:blipFill>
              <p:spPr>
                <a:xfrm>
                  <a:off x="1927195" y="3360257"/>
                  <a:ext cx="401089" cy="803545"/>
                </a:xfrm>
                <a:prstGeom prst="rect">
                  <a:avLst/>
                </a:prstGeom>
                <a:noFill/>
                <a:ln>
                  <a:noFill/>
                </a:ln>
              </p:spPr>
            </p:pic>
            <p:grpSp>
              <p:nvGrpSpPr>
                <p:cNvPr id="2287" name="Google Shape;2287;p73"/>
                <p:cNvGrpSpPr/>
                <p:nvPr/>
              </p:nvGrpSpPr>
              <p:grpSpPr>
                <a:xfrm>
                  <a:off x="2245957" y="3924184"/>
                  <a:ext cx="206188" cy="206416"/>
                  <a:chOff x="2245957" y="3924184"/>
                  <a:chExt cx="206188" cy="206416"/>
                </a:xfrm>
              </p:grpSpPr>
              <p:grpSp>
                <p:nvGrpSpPr>
                  <p:cNvPr id="2288" name="Google Shape;2288;p73"/>
                  <p:cNvGrpSpPr/>
                  <p:nvPr/>
                </p:nvGrpSpPr>
                <p:grpSpPr>
                  <a:xfrm>
                    <a:off x="2245957" y="3924184"/>
                    <a:ext cx="206188" cy="206416"/>
                    <a:chOff x="1779323" y="4627897"/>
                    <a:chExt cx="472800" cy="473323"/>
                  </a:xfrm>
                </p:grpSpPr>
                <p:sp>
                  <p:nvSpPr>
                    <p:cNvPr id="2289" name="Google Shape;2289;p73"/>
                    <p:cNvSpPr/>
                    <p:nvPr/>
                  </p:nvSpPr>
                  <p:spPr>
                    <a:xfrm>
                      <a:off x="1779323" y="4627897"/>
                      <a:ext cx="472800" cy="407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290" name="Google Shape;2290;p73"/>
                    <p:cNvSpPr/>
                    <p:nvPr/>
                  </p:nvSpPr>
                  <p:spPr>
                    <a:xfrm>
                      <a:off x="1779323" y="4824517"/>
                      <a:ext cx="4728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291" name="Google Shape;2291;p73"/>
                    <p:cNvSpPr/>
                    <p:nvPr/>
                  </p:nvSpPr>
                  <p:spPr>
                    <a:xfrm rot="-5400000">
                      <a:off x="1881404" y="4936820"/>
                      <a:ext cx="2685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sp>
                <p:nvSpPr>
                  <p:cNvPr id="2292" name="Google Shape;2292;p73"/>
                  <p:cNvSpPr/>
                  <p:nvPr/>
                </p:nvSpPr>
                <p:spPr>
                  <a:xfrm>
                    <a:off x="2304709" y="3989226"/>
                    <a:ext cx="88800" cy="76500"/>
                  </a:xfrm>
                  <a:prstGeom prst="triangle">
                    <a:avLst>
                      <a:gd fmla="val 50000" name="adj"/>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grpSp>
          <p:sp>
            <p:nvSpPr>
              <p:cNvPr id="2293" name="Google Shape;2293;p73"/>
              <p:cNvSpPr/>
              <p:nvPr/>
            </p:nvSpPr>
            <p:spPr>
              <a:xfrm>
                <a:off x="1731183" y="4125283"/>
                <a:ext cx="8388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AD / DNS</a:t>
                </a:r>
                <a:endParaRPr/>
              </a:p>
            </p:txBody>
          </p:sp>
        </p:grpSp>
        <p:sp>
          <p:nvSpPr>
            <p:cNvPr id="2294" name="Google Shape;2294;p73"/>
            <p:cNvSpPr/>
            <p:nvPr/>
          </p:nvSpPr>
          <p:spPr>
            <a:xfrm>
              <a:off x="731345" y="3354280"/>
              <a:ext cx="8295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SQL Farm</a:t>
              </a:r>
              <a:endParaRPr/>
            </a:p>
          </p:txBody>
        </p:sp>
        <p:grpSp>
          <p:nvGrpSpPr>
            <p:cNvPr id="2295" name="Google Shape;2295;p73"/>
            <p:cNvGrpSpPr/>
            <p:nvPr/>
          </p:nvGrpSpPr>
          <p:grpSpPr>
            <a:xfrm>
              <a:off x="817580" y="2565551"/>
              <a:ext cx="656993" cy="854514"/>
              <a:chOff x="1228435" y="2297707"/>
              <a:chExt cx="656993" cy="854514"/>
            </a:xfrm>
          </p:grpSpPr>
          <p:pic>
            <p:nvPicPr>
              <p:cNvPr id="2296" name="Google Shape;2296;p73"/>
              <p:cNvPicPr preferRelativeResize="0"/>
              <p:nvPr/>
            </p:nvPicPr>
            <p:blipFill rotWithShape="1">
              <a:blip r:embed="rId4">
                <a:alphaModFix/>
              </a:blip>
              <a:srcRect b="0" l="0" r="0" t="0"/>
              <a:stretch/>
            </p:blipFill>
            <p:spPr>
              <a:xfrm>
                <a:off x="1552091" y="2807265"/>
                <a:ext cx="333337" cy="302583"/>
              </a:xfrm>
              <a:prstGeom prst="rect">
                <a:avLst/>
              </a:prstGeom>
              <a:noFill/>
              <a:ln>
                <a:noFill/>
              </a:ln>
            </p:spPr>
          </p:pic>
          <p:pic>
            <p:nvPicPr>
              <p:cNvPr descr="\\magnum\Projects\Microsoft\Cloud Power FY12\Design\Icons\PNGs\Server_2.png" id="2297" name="Google Shape;2297;p73"/>
              <p:cNvPicPr preferRelativeResize="0"/>
              <p:nvPr/>
            </p:nvPicPr>
            <p:blipFill rotWithShape="1">
              <a:blip r:embed="rId3">
                <a:alphaModFix/>
              </a:blip>
              <a:srcRect b="0" l="24158" r="25925" t="0"/>
              <a:stretch/>
            </p:blipFill>
            <p:spPr>
              <a:xfrm>
                <a:off x="1228435" y="2297707"/>
                <a:ext cx="426530" cy="854514"/>
              </a:xfrm>
              <a:prstGeom prst="rect">
                <a:avLst/>
              </a:prstGeom>
              <a:noFill/>
              <a:ln>
                <a:noFill/>
              </a:ln>
            </p:spPr>
          </p:pic>
        </p:grpSp>
        <p:grpSp>
          <p:nvGrpSpPr>
            <p:cNvPr id="2298" name="Google Shape;2298;p73"/>
            <p:cNvGrpSpPr/>
            <p:nvPr/>
          </p:nvGrpSpPr>
          <p:grpSpPr>
            <a:xfrm>
              <a:off x="1983728" y="2596924"/>
              <a:ext cx="695717" cy="854514"/>
              <a:chOff x="2383961" y="2329080"/>
              <a:chExt cx="695717" cy="854514"/>
            </a:xfrm>
          </p:grpSpPr>
          <p:sp>
            <p:nvSpPr>
              <p:cNvPr id="2299" name="Google Shape;2299;p73"/>
              <p:cNvSpPr/>
              <p:nvPr/>
            </p:nvSpPr>
            <p:spPr>
              <a:xfrm>
                <a:off x="2751133" y="2827478"/>
                <a:ext cx="328545" cy="332665"/>
              </a:xfrm>
              <a:custGeom>
                <a:rect b="b" l="l" r="r" t="t"/>
                <a:pathLst>
                  <a:path extrusionOk="0" h="85" w="84">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2300" name="Google Shape;2300;p73"/>
              <p:cNvPicPr preferRelativeResize="0"/>
              <p:nvPr/>
            </p:nvPicPr>
            <p:blipFill rotWithShape="1">
              <a:blip r:embed="rId3">
                <a:alphaModFix/>
              </a:blip>
              <a:srcRect b="0" l="24158" r="25925" t="0"/>
              <a:stretch/>
            </p:blipFill>
            <p:spPr>
              <a:xfrm>
                <a:off x="2383961" y="2329080"/>
                <a:ext cx="426530" cy="854514"/>
              </a:xfrm>
              <a:prstGeom prst="rect">
                <a:avLst/>
              </a:prstGeom>
              <a:noFill/>
              <a:ln>
                <a:noFill/>
              </a:ln>
            </p:spPr>
          </p:pic>
        </p:grpSp>
        <p:pic>
          <p:nvPicPr>
            <p:cNvPr id="2301" name="Google Shape;2301;p73"/>
            <p:cNvPicPr preferRelativeResize="0"/>
            <p:nvPr/>
          </p:nvPicPr>
          <p:blipFill rotWithShape="1">
            <a:blip r:embed="rId5">
              <a:alphaModFix/>
            </a:blip>
            <a:srcRect b="13214" l="9424" r="8189" t="9594"/>
            <a:stretch/>
          </p:blipFill>
          <p:spPr>
            <a:xfrm>
              <a:off x="784137" y="4136916"/>
              <a:ext cx="733110" cy="629380"/>
            </a:xfrm>
            <a:prstGeom prst="rect">
              <a:avLst/>
            </a:prstGeom>
            <a:noFill/>
            <a:ln>
              <a:noFill/>
            </a:ln>
          </p:spPr>
        </p:pic>
        <p:sp>
          <p:nvSpPr>
            <p:cNvPr id="2302" name="Google Shape;2302;p73"/>
            <p:cNvSpPr/>
            <p:nvPr/>
          </p:nvSpPr>
          <p:spPr>
            <a:xfrm>
              <a:off x="651261" y="4792499"/>
              <a:ext cx="9990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App Servers</a:t>
              </a:r>
              <a:endParaRPr/>
            </a:p>
          </p:txBody>
        </p:sp>
      </p:grpSp>
      <p:sp>
        <p:nvSpPr>
          <p:cNvPr id="2303" name="Google Shape;2303;p73"/>
          <p:cNvSpPr/>
          <p:nvPr/>
        </p:nvSpPr>
        <p:spPr>
          <a:xfrm>
            <a:off x="4226625" y="2693925"/>
            <a:ext cx="3735578" cy="2063587"/>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8CC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nvGrpSpPr>
          <p:cNvPr id="2304" name="Google Shape;2304;p73"/>
          <p:cNvGrpSpPr/>
          <p:nvPr/>
        </p:nvGrpSpPr>
        <p:grpSpPr>
          <a:xfrm>
            <a:off x="3556151" y="3842820"/>
            <a:ext cx="5116800" cy="300000"/>
            <a:chOff x="3556151" y="3842837"/>
            <a:chExt cx="5116800" cy="300000"/>
          </a:xfrm>
        </p:grpSpPr>
        <p:cxnSp>
          <p:nvCxnSpPr>
            <p:cNvPr id="2305" name="Google Shape;2305;p73"/>
            <p:cNvCxnSpPr/>
            <p:nvPr/>
          </p:nvCxnSpPr>
          <p:spPr>
            <a:xfrm rot="10800000">
              <a:off x="3556151" y="4122866"/>
              <a:ext cx="5116800" cy="0"/>
            </a:xfrm>
            <a:prstGeom prst="straightConnector1">
              <a:avLst/>
            </a:prstGeom>
            <a:noFill/>
            <a:ln cap="flat" cmpd="sng" w="57150">
              <a:solidFill>
                <a:srgbClr val="5F5F5F"/>
              </a:solidFill>
              <a:prstDash val="solid"/>
              <a:round/>
              <a:headEnd len="med" w="med" type="triangle"/>
              <a:tailEnd len="med" w="med" type="triangle"/>
            </a:ln>
          </p:spPr>
        </p:cxnSp>
        <p:sp>
          <p:nvSpPr>
            <p:cNvPr id="2306" name="Google Shape;2306;p73"/>
            <p:cNvSpPr/>
            <p:nvPr/>
          </p:nvSpPr>
          <p:spPr>
            <a:xfrm>
              <a:off x="5491775" y="3842837"/>
              <a:ext cx="1245300" cy="300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500"/>
                <a:buFont typeface="Quattrocento Sans"/>
                <a:buNone/>
              </a:pPr>
              <a:r>
                <a:rPr b="1" i="0" lang="en-US" sz="1500" u="none" cap="none" strike="noStrike">
                  <a:solidFill>
                    <a:srgbClr val="FFFFFF"/>
                  </a:solidFill>
                  <a:latin typeface="Quattrocento Sans"/>
                  <a:ea typeface="Quattrocento Sans"/>
                  <a:cs typeface="Quattrocento Sans"/>
                  <a:sym typeface="Quattrocento Sans"/>
                </a:rPr>
                <a:t>VPN Tunnel</a:t>
              </a:r>
              <a:endParaRPr/>
            </a:p>
          </p:txBody>
        </p:sp>
      </p:grpSp>
      <p:pic>
        <p:nvPicPr>
          <p:cNvPr descr="\\magnum\Projects\Microsoft\Cloud Power FY12\Design\Icons\PNGs\Server_2.png" id="2307" name="Google Shape;2307;p73"/>
          <p:cNvPicPr preferRelativeResize="0"/>
          <p:nvPr/>
        </p:nvPicPr>
        <p:blipFill rotWithShape="1">
          <a:blip r:embed="rId3">
            <a:alphaModFix/>
          </a:blip>
          <a:srcRect b="0" l="24158" r="25925" t="0"/>
          <a:stretch/>
        </p:blipFill>
        <p:spPr>
          <a:xfrm>
            <a:off x="3129632" y="3641861"/>
            <a:ext cx="470967" cy="943539"/>
          </a:xfrm>
          <a:prstGeom prst="rect">
            <a:avLst/>
          </a:prstGeom>
          <a:noFill/>
          <a:ln>
            <a:noFill/>
          </a:ln>
        </p:spPr>
      </p:pic>
      <p:grpSp>
        <p:nvGrpSpPr>
          <p:cNvPr id="2308" name="Google Shape;2308;p73"/>
          <p:cNvGrpSpPr/>
          <p:nvPr/>
        </p:nvGrpSpPr>
        <p:grpSpPr>
          <a:xfrm>
            <a:off x="8994612" y="2334755"/>
            <a:ext cx="1110300" cy="1047779"/>
            <a:chOff x="8994622" y="2334750"/>
            <a:chExt cx="1110300" cy="1047779"/>
          </a:xfrm>
        </p:grpSpPr>
        <p:sp>
          <p:nvSpPr>
            <p:cNvPr id="2309" name="Google Shape;2309;p73"/>
            <p:cNvSpPr/>
            <p:nvPr/>
          </p:nvSpPr>
          <p:spPr>
            <a:xfrm>
              <a:off x="8994622" y="3123929"/>
              <a:ext cx="11103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WA Web Role</a:t>
              </a:r>
              <a:endParaRPr/>
            </a:p>
          </p:txBody>
        </p:sp>
        <p:grpSp>
          <p:nvGrpSpPr>
            <p:cNvPr id="2310" name="Google Shape;2310;p73"/>
            <p:cNvGrpSpPr/>
            <p:nvPr/>
          </p:nvGrpSpPr>
          <p:grpSpPr>
            <a:xfrm>
              <a:off x="9201946" y="2334750"/>
              <a:ext cx="695717" cy="854514"/>
              <a:chOff x="2383961" y="2329080"/>
              <a:chExt cx="695717" cy="854514"/>
            </a:xfrm>
          </p:grpSpPr>
          <p:sp>
            <p:nvSpPr>
              <p:cNvPr id="2311" name="Google Shape;2311;p73"/>
              <p:cNvSpPr/>
              <p:nvPr/>
            </p:nvSpPr>
            <p:spPr>
              <a:xfrm>
                <a:off x="2751133" y="2827478"/>
                <a:ext cx="328545" cy="332665"/>
              </a:xfrm>
              <a:custGeom>
                <a:rect b="b" l="l" r="r" t="t"/>
                <a:pathLst>
                  <a:path extrusionOk="0" h="85" w="84">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2312" name="Google Shape;2312;p73"/>
              <p:cNvPicPr preferRelativeResize="0"/>
              <p:nvPr/>
            </p:nvPicPr>
            <p:blipFill rotWithShape="1">
              <a:blip r:embed="rId3">
                <a:alphaModFix/>
              </a:blip>
              <a:srcRect b="0" l="24158" r="25925" t="0"/>
              <a:stretch/>
            </p:blipFill>
            <p:spPr>
              <a:xfrm>
                <a:off x="2383961" y="2329080"/>
                <a:ext cx="426530" cy="854514"/>
              </a:xfrm>
              <a:prstGeom prst="rect">
                <a:avLst/>
              </a:prstGeom>
              <a:noFill/>
              <a:ln>
                <a:noFill/>
              </a:ln>
            </p:spPr>
          </p:pic>
        </p:grpSp>
      </p:grpSp>
      <p:grpSp>
        <p:nvGrpSpPr>
          <p:cNvPr id="2313" name="Google Shape;2313;p73"/>
          <p:cNvGrpSpPr/>
          <p:nvPr/>
        </p:nvGrpSpPr>
        <p:grpSpPr>
          <a:xfrm>
            <a:off x="8736509" y="3698278"/>
            <a:ext cx="570972" cy="915218"/>
            <a:chOff x="9293863" y="2567228"/>
            <a:chExt cx="444336" cy="712232"/>
          </a:xfrm>
        </p:grpSpPr>
        <p:sp>
          <p:nvSpPr>
            <p:cNvPr id="2314" name="Google Shape;2314;p73"/>
            <p:cNvSpPr/>
            <p:nvPr/>
          </p:nvSpPr>
          <p:spPr>
            <a:xfrm>
              <a:off x="9585112" y="3026043"/>
              <a:ext cx="153087" cy="208580"/>
            </a:xfrm>
            <a:custGeom>
              <a:rect b="b" l="l" r="r" t="t"/>
              <a:pathLst>
                <a:path extrusionOk="0" h="66" w="48">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2315" name="Google Shape;2315;p73"/>
            <p:cNvPicPr preferRelativeResize="0"/>
            <p:nvPr/>
          </p:nvPicPr>
          <p:blipFill rotWithShape="1">
            <a:blip r:embed="rId3">
              <a:alphaModFix/>
            </a:blip>
            <a:srcRect b="0" l="24158" r="25925" t="0"/>
            <a:stretch/>
          </p:blipFill>
          <p:spPr>
            <a:xfrm>
              <a:off x="9293863" y="2567228"/>
              <a:ext cx="355510" cy="712232"/>
            </a:xfrm>
            <a:prstGeom prst="rect">
              <a:avLst/>
            </a:prstGeom>
            <a:noFill/>
            <a:ln>
              <a:noFill/>
            </a:ln>
          </p:spPr>
        </p:pic>
      </p:grpSp>
      <p:grpSp>
        <p:nvGrpSpPr>
          <p:cNvPr id="2316" name="Google Shape;2316;p73"/>
          <p:cNvGrpSpPr/>
          <p:nvPr/>
        </p:nvGrpSpPr>
        <p:grpSpPr>
          <a:xfrm>
            <a:off x="4854438" y="1487862"/>
            <a:ext cx="2479913" cy="350183"/>
            <a:chOff x="5684028" y="1857307"/>
            <a:chExt cx="1963666" cy="277285"/>
          </a:xfrm>
        </p:grpSpPr>
        <p:sp>
          <p:nvSpPr>
            <p:cNvPr id="2317" name="Google Shape;2317;p73"/>
            <p:cNvSpPr/>
            <p:nvPr/>
          </p:nvSpPr>
          <p:spPr>
            <a:xfrm>
              <a:off x="5684028" y="1857307"/>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318" name="Google Shape;2318;p73"/>
            <p:cNvSpPr/>
            <p:nvPr/>
          </p:nvSpPr>
          <p:spPr>
            <a:xfrm>
              <a:off x="6195100" y="1857307"/>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319" name="Google Shape;2319;p73"/>
            <p:cNvSpPr/>
            <p:nvPr/>
          </p:nvSpPr>
          <p:spPr>
            <a:xfrm>
              <a:off x="6706172" y="1857307"/>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320" name="Google Shape;2320;p73"/>
            <p:cNvSpPr/>
            <p:nvPr/>
          </p:nvSpPr>
          <p:spPr>
            <a:xfrm>
              <a:off x="7217243" y="1857307"/>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grpSp>
        <p:nvGrpSpPr>
          <p:cNvPr id="2321" name="Google Shape;2321;p73"/>
          <p:cNvGrpSpPr/>
          <p:nvPr/>
        </p:nvGrpSpPr>
        <p:grpSpPr>
          <a:xfrm>
            <a:off x="2854036" y="1838013"/>
            <a:ext cx="4208400" cy="1327800"/>
            <a:chOff x="2854036" y="1838013"/>
            <a:chExt cx="4208400" cy="1327800"/>
          </a:xfrm>
        </p:grpSpPr>
        <p:cxnSp>
          <p:nvCxnSpPr>
            <p:cNvPr id="2322" name="Google Shape;2322;p73"/>
            <p:cNvCxnSpPr/>
            <p:nvPr/>
          </p:nvCxnSpPr>
          <p:spPr>
            <a:xfrm flipH="1" rot="10800000">
              <a:off x="2854036" y="1838013"/>
              <a:ext cx="4208400" cy="1327800"/>
            </a:xfrm>
            <a:prstGeom prst="straightConnector1">
              <a:avLst/>
            </a:prstGeom>
            <a:noFill/>
            <a:ln cap="flat" cmpd="sng" w="19050">
              <a:solidFill>
                <a:srgbClr val="5F5F5F"/>
              </a:solidFill>
              <a:prstDash val="solid"/>
              <a:round/>
              <a:headEnd len="med" w="med" type="triangle"/>
              <a:tailEnd len="sm" w="sm" type="none"/>
            </a:ln>
          </p:spPr>
        </p:cxnSp>
        <p:cxnSp>
          <p:nvCxnSpPr>
            <p:cNvPr id="2323" name="Google Shape;2323;p73"/>
            <p:cNvCxnSpPr/>
            <p:nvPr/>
          </p:nvCxnSpPr>
          <p:spPr>
            <a:xfrm flipH="1" rot="10800000">
              <a:off x="2854036" y="1838013"/>
              <a:ext cx="3563100" cy="1327800"/>
            </a:xfrm>
            <a:prstGeom prst="straightConnector1">
              <a:avLst/>
            </a:prstGeom>
            <a:noFill/>
            <a:ln cap="flat" cmpd="sng" w="19050">
              <a:solidFill>
                <a:srgbClr val="5F5F5F"/>
              </a:solidFill>
              <a:prstDash val="solid"/>
              <a:round/>
              <a:headEnd len="med" w="med" type="triangle"/>
              <a:tailEnd len="sm" w="sm" type="none"/>
            </a:ln>
          </p:spPr>
        </p:cxnSp>
        <p:cxnSp>
          <p:nvCxnSpPr>
            <p:cNvPr id="2324" name="Google Shape;2324;p73"/>
            <p:cNvCxnSpPr/>
            <p:nvPr/>
          </p:nvCxnSpPr>
          <p:spPr>
            <a:xfrm flipH="1" rot="10800000">
              <a:off x="2854036" y="1838013"/>
              <a:ext cx="2917800" cy="1327800"/>
            </a:xfrm>
            <a:prstGeom prst="straightConnector1">
              <a:avLst/>
            </a:prstGeom>
            <a:noFill/>
            <a:ln cap="flat" cmpd="sng" w="19050">
              <a:solidFill>
                <a:srgbClr val="5F5F5F"/>
              </a:solidFill>
              <a:prstDash val="solid"/>
              <a:round/>
              <a:headEnd len="med" w="med" type="triangle"/>
              <a:tailEnd len="sm" w="sm" type="none"/>
            </a:ln>
          </p:spPr>
        </p:cxnSp>
        <p:cxnSp>
          <p:nvCxnSpPr>
            <p:cNvPr id="2325" name="Google Shape;2325;p73"/>
            <p:cNvCxnSpPr/>
            <p:nvPr/>
          </p:nvCxnSpPr>
          <p:spPr>
            <a:xfrm flipH="1" rot="10800000">
              <a:off x="2854036" y="1838013"/>
              <a:ext cx="2272200" cy="1327800"/>
            </a:xfrm>
            <a:prstGeom prst="straightConnector1">
              <a:avLst/>
            </a:prstGeom>
            <a:noFill/>
            <a:ln cap="flat" cmpd="sng" w="19050">
              <a:solidFill>
                <a:srgbClr val="5F5F5F"/>
              </a:solidFill>
              <a:prstDash val="solid"/>
              <a:round/>
              <a:headEnd len="med" w="med" type="triangle"/>
              <a:tailEnd len="sm" w="sm" type="none"/>
            </a:ln>
          </p:spPr>
        </p:cxnSp>
      </p:grpSp>
      <p:grpSp>
        <p:nvGrpSpPr>
          <p:cNvPr id="2326" name="Google Shape;2326;p73"/>
          <p:cNvGrpSpPr/>
          <p:nvPr/>
        </p:nvGrpSpPr>
        <p:grpSpPr>
          <a:xfrm>
            <a:off x="6995468" y="1546754"/>
            <a:ext cx="138900" cy="177900"/>
            <a:chOff x="6995468" y="1546761"/>
            <a:chExt cx="138900" cy="177900"/>
          </a:xfrm>
        </p:grpSpPr>
        <p:sp>
          <p:nvSpPr>
            <p:cNvPr id="2327" name="Google Shape;2327;p73"/>
            <p:cNvSpPr/>
            <p:nvPr/>
          </p:nvSpPr>
          <p:spPr>
            <a:xfrm flipH="1" rot="10800000">
              <a:off x="6995468" y="1546761"/>
              <a:ext cx="138900" cy="177900"/>
            </a:xfrm>
            <a:prstGeom prst="foldedCorner">
              <a:avLst>
                <a:gd fmla="val 16667" name="adj"/>
              </a:avLst>
            </a:prstGeom>
            <a:solidFill>
              <a:srgbClr val="FFFFFF"/>
            </a:solidFill>
            <a:ln cap="flat" cmpd="sng" w="9525">
              <a:solidFill>
                <a:srgbClr val="00AEE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2328" name="Google Shape;2328;p73"/>
            <p:cNvCxnSpPr/>
            <p:nvPr/>
          </p:nvCxnSpPr>
          <p:spPr>
            <a:xfrm>
              <a:off x="7016031" y="1604963"/>
              <a:ext cx="97500" cy="0"/>
            </a:xfrm>
            <a:prstGeom prst="straightConnector1">
              <a:avLst/>
            </a:prstGeom>
            <a:noFill/>
            <a:ln cap="flat" cmpd="sng" w="9525">
              <a:solidFill>
                <a:srgbClr val="00AEEF"/>
              </a:solidFill>
              <a:prstDash val="solid"/>
              <a:round/>
              <a:headEnd len="sm" w="sm" type="none"/>
              <a:tailEnd len="sm" w="sm" type="none"/>
            </a:ln>
          </p:spPr>
        </p:cxnSp>
        <p:cxnSp>
          <p:nvCxnSpPr>
            <p:cNvPr id="2329" name="Google Shape;2329;p73"/>
            <p:cNvCxnSpPr/>
            <p:nvPr/>
          </p:nvCxnSpPr>
          <p:spPr>
            <a:xfrm>
              <a:off x="7016031" y="1681163"/>
              <a:ext cx="97500" cy="0"/>
            </a:xfrm>
            <a:prstGeom prst="straightConnector1">
              <a:avLst/>
            </a:prstGeom>
            <a:noFill/>
            <a:ln cap="flat" cmpd="sng" w="9525">
              <a:solidFill>
                <a:srgbClr val="00AEEF"/>
              </a:solidFill>
              <a:prstDash val="solid"/>
              <a:round/>
              <a:headEnd len="sm" w="sm" type="none"/>
              <a:tailEnd len="sm" w="sm" type="none"/>
            </a:ln>
          </p:spPr>
        </p:cxnSp>
        <p:cxnSp>
          <p:nvCxnSpPr>
            <p:cNvPr id="2330" name="Google Shape;2330;p73"/>
            <p:cNvCxnSpPr/>
            <p:nvPr/>
          </p:nvCxnSpPr>
          <p:spPr>
            <a:xfrm>
              <a:off x="7016031" y="1642898"/>
              <a:ext cx="97500" cy="0"/>
            </a:xfrm>
            <a:prstGeom prst="straightConnector1">
              <a:avLst/>
            </a:prstGeom>
            <a:noFill/>
            <a:ln cap="flat" cmpd="sng" w="9525">
              <a:solidFill>
                <a:srgbClr val="00AEEF"/>
              </a:solidFill>
              <a:prstDash val="solid"/>
              <a:round/>
              <a:headEnd len="sm" w="sm" type="none"/>
              <a:tailEnd len="sm" w="sm" type="none"/>
            </a:ln>
          </p:spPr>
        </p:cxnSp>
      </p:grpSp>
      <p:cxnSp>
        <p:nvCxnSpPr>
          <p:cNvPr id="2331" name="Google Shape;2331;p73"/>
          <p:cNvCxnSpPr/>
          <p:nvPr/>
        </p:nvCxnSpPr>
        <p:spPr>
          <a:xfrm rot="10800000">
            <a:off x="7064907" y="1838008"/>
            <a:ext cx="2128200" cy="924000"/>
          </a:xfrm>
          <a:prstGeom prst="straightConnector1">
            <a:avLst/>
          </a:prstGeom>
          <a:noFill/>
          <a:ln cap="flat" cmpd="sng" w="19050">
            <a:solidFill>
              <a:srgbClr val="5F5F5F"/>
            </a:solidFill>
            <a:prstDash val="solid"/>
            <a:round/>
            <a:headEnd len="med" w="med" type="triangle"/>
            <a:tailEnd len="sm" w="sm" type="none"/>
          </a:ln>
        </p:spPr>
      </p:cxnSp>
      <p:grpSp>
        <p:nvGrpSpPr>
          <p:cNvPr id="2332" name="Google Shape;2332;p73"/>
          <p:cNvGrpSpPr/>
          <p:nvPr/>
        </p:nvGrpSpPr>
        <p:grpSpPr>
          <a:xfrm>
            <a:off x="812741" y="2565544"/>
            <a:ext cx="656993" cy="854514"/>
            <a:chOff x="5108819" y="6734779"/>
            <a:chExt cx="656993" cy="854514"/>
          </a:xfrm>
        </p:grpSpPr>
        <p:pic>
          <p:nvPicPr>
            <p:cNvPr id="2333" name="Google Shape;2333;p73"/>
            <p:cNvPicPr preferRelativeResize="0"/>
            <p:nvPr/>
          </p:nvPicPr>
          <p:blipFill rotWithShape="1">
            <a:blip r:embed="rId4">
              <a:alphaModFix/>
            </a:blip>
            <a:srcRect b="0" l="0" r="0" t="0"/>
            <a:stretch/>
          </p:blipFill>
          <p:spPr>
            <a:xfrm>
              <a:off x="5432475" y="7244337"/>
              <a:ext cx="333337" cy="302583"/>
            </a:xfrm>
            <a:prstGeom prst="rect">
              <a:avLst/>
            </a:prstGeom>
            <a:noFill/>
            <a:ln>
              <a:noFill/>
            </a:ln>
          </p:spPr>
        </p:pic>
        <p:pic>
          <p:nvPicPr>
            <p:cNvPr descr="\\magnum\Projects\Microsoft\Cloud Power FY12\Design\Icons\PNGs\Server_2.png" id="2334" name="Google Shape;2334;p73"/>
            <p:cNvPicPr preferRelativeResize="0"/>
            <p:nvPr/>
          </p:nvPicPr>
          <p:blipFill rotWithShape="1">
            <a:blip r:embed="rId3">
              <a:alphaModFix/>
            </a:blip>
            <a:srcRect b="0" l="24158" r="25925" t="0"/>
            <a:stretch/>
          </p:blipFill>
          <p:spPr>
            <a:xfrm>
              <a:off x="5108819" y="6734779"/>
              <a:ext cx="426530" cy="854514"/>
            </a:xfrm>
            <a:prstGeom prst="rect">
              <a:avLst/>
            </a:prstGeom>
            <a:noFill/>
            <a:ln>
              <a:noFill/>
            </a:ln>
          </p:spPr>
        </p:pic>
      </p:grpSp>
      <p:pic>
        <p:nvPicPr>
          <p:cNvPr id="2335" name="Google Shape;2335;p73"/>
          <p:cNvPicPr preferRelativeResize="0"/>
          <p:nvPr/>
        </p:nvPicPr>
        <p:blipFill rotWithShape="1">
          <a:blip r:embed="rId5">
            <a:alphaModFix/>
          </a:blip>
          <a:srcRect b="13214" l="9424" r="8189" t="9594"/>
          <a:stretch/>
        </p:blipFill>
        <p:spPr>
          <a:xfrm>
            <a:off x="774681" y="4124143"/>
            <a:ext cx="733110" cy="629380"/>
          </a:xfrm>
          <a:prstGeom prst="rect">
            <a:avLst/>
          </a:prstGeom>
          <a:noFill/>
          <a:ln>
            <a:noFill/>
          </a:ln>
        </p:spPr>
      </p:pic>
      <p:grpSp>
        <p:nvGrpSpPr>
          <p:cNvPr id="2336" name="Google Shape;2336;p73"/>
          <p:cNvGrpSpPr/>
          <p:nvPr/>
        </p:nvGrpSpPr>
        <p:grpSpPr>
          <a:xfrm>
            <a:off x="2038932" y="4027474"/>
            <a:ext cx="524891" cy="803545"/>
            <a:chOff x="2682139" y="4407069"/>
            <a:chExt cx="524891" cy="803545"/>
          </a:xfrm>
        </p:grpSpPr>
        <p:pic>
          <p:nvPicPr>
            <p:cNvPr descr="\\magnum\Projects\Microsoft\Cloud Power FY12\Design\Icons\PNGs\Server_2.png" id="2337" name="Google Shape;2337;p73"/>
            <p:cNvPicPr preferRelativeResize="0"/>
            <p:nvPr/>
          </p:nvPicPr>
          <p:blipFill rotWithShape="1">
            <a:blip r:embed="rId3">
              <a:alphaModFix/>
            </a:blip>
            <a:srcRect b="0" l="24158" r="25925" t="0"/>
            <a:stretch/>
          </p:blipFill>
          <p:spPr>
            <a:xfrm>
              <a:off x="2682139" y="4407069"/>
              <a:ext cx="401089" cy="803545"/>
            </a:xfrm>
            <a:prstGeom prst="rect">
              <a:avLst/>
            </a:prstGeom>
            <a:noFill/>
            <a:ln>
              <a:noFill/>
            </a:ln>
          </p:spPr>
        </p:pic>
        <p:sp>
          <p:nvSpPr>
            <p:cNvPr id="2338" name="Google Shape;2338;p73"/>
            <p:cNvSpPr/>
            <p:nvPr/>
          </p:nvSpPr>
          <p:spPr>
            <a:xfrm>
              <a:off x="3000930" y="4971073"/>
              <a:ext cx="206100" cy="1776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339" name="Google Shape;2339;p73"/>
            <p:cNvSpPr/>
            <p:nvPr/>
          </p:nvSpPr>
          <p:spPr>
            <a:xfrm>
              <a:off x="3000930" y="5056822"/>
              <a:ext cx="206100" cy="26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340" name="Google Shape;2340;p73"/>
            <p:cNvSpPr/>
            <p:nvPr/>
          </p:nvSpPr>
          <p:spPr>
            <a:xfrm rot="-5400000">
              <a:off x="3045549" y="5105797"/>
              <a:ext cx="117000" cy="26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341" name="Google Shape;2341;p73"/>
            <p:cNvSpPr/>
            <p:nvPr/>
          </p:nvSpPr>
          <p:spPr>
            <a:xfrm>
              <a:off x="3059653" y="5036038"/>
              <a:ext cx="88800" cy="76500"/>
            </a:xfrm>
            <a:prstGeom prst="triangle">
              <a:avLst>
                <a:gd fmla="val 50000" name="adj"/>
              </a:avLst>
            </a:prstGeom>
            <a:solidFill>
              <a:srgbClr val="0071B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grpSp>
        <p:nvGrpSpPr>
          <p:cNvPr id="2342" name="Google Shape;2342;p73"/>
          <p:cNvGrpSpPr/>
          <p:nvPr/>
        </p:nvGrpSpPr>
        <p:grpSpPr>
          <a:xfrm>
            <a:off x="2038932" y="4027970"/>
            <a:ext cx="524891" cy="803545"/>
            <a:chOff x="2682139" y="4407069"/>
            <a:chExt cx="524891" cy="803545"/>
          </a:xfrm>
        </p:grpSpPr>
        <p:pic>
          <p:nvPicPr>
            <p:cNvPr descr="\\magnum\Projects\Microsoft\Cloud Power FY12\Design\Icons\PNGs\Server_2.png" id="2343" name="Google Shape;2343;p73"/>
            <p:cNvPicPr preferRelativeResize="0"/>
            <p:nvPr/>
          </p:nvPicPr>
          <p:blipFill rotWithShape="1">
            <a:blip r:embed="rId3">
              <a:alphaModFix/>
            </a:blip>
            <a:srcRect b="0" l="24158" r="25925" t="0"/>
            <a:stretch/>
          </p:blipFill>
          <p:spPr>
            <a:xfrm>
              <a:off x="2682139" y="4407069"/>
              <a:ext cx="401089" cy="803545"/>
            </a:xfrm>
            <a:prstGeom prst="rect">
              <a:avLst/>
            </a:prstGeom>
            <a:noFill/>
            <a:ln>
              <a:noFill/>
            </a:ln>
          </p:spPr>
        </p:pic>
        <p:sp>
          <p:nvSpPr>
            <p:cNvPr id="2344" name="Google Shape;2344;p73"/>
            <p:cNvSpPr/>
            <p:nvPr/>
          </p:nvSpPr>
          <p:spPr>
            <a:xfrm>
              <a:off x="3000930" y="4971073"/>
              <a:ext cx="206100" cy="1776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345" name="Google Shape;2345;p73"/>
            <p:cNvSpPr/>
            <p:nvPr/>
          </p:nvSpPr>
          <p:spPr>
            <a:xfrm>
              <a:off x="3000930" y="5056822"/>
              <a:ext cx="206100" cy="26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346" name="Google Shape;2346;p73"/>
            <p:cNvSpPr/>
            <p:nvPr/>
          </p:nvSpPr>
          <p:spPr>
            <a:xfrm rot="-5400000">
              <a:off x="3045549" y="5105797"/>
              <a:ext cx="117000" cy="26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347" name="Google Shape;2347;p73"/>
            <p:cNvSpPr/>
            <p:nvPr/>
          </p:nvSpPr>
          <p:spPr>
            <a:xfrm>
              <a:off x="3059653" y="5036038"/>
              <a:ext cx="88800" cy="76500"/>
            </a:xfrm>
            <a:prstGeom prst="triangle">
              <a:avLst>
                <a:gd fmla="val 50000" name="adj"/>
              </a:avLst>
            </a:prstGeom>
            <a:solidFill>
              <a:srgbClr val="0071B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1"/>
                                        </p:tgtEl>
                                        <p:attrNameLst>
                                          <p:attrName>style.visibility</p:attrName>
                                        </p:attrNameLst>
                                      </p:cBhvr>
                                      <p:to>
                                        <p:strVal val="visible"/>
                                      </p:to>
                                    </p:set>
                                    <p:animEffect filter="fade" transition="in">
                                      <p:cBhvr>
                                        <p:cTn dur="500"/>
                                        <p:tgtEl>
                                          <p:spTgt spid="2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6"/>
                                        </p:tgtEl>
                                        <p:attrNameLst>
                                          <p:attrName>style.visibility</p:attrName>
                                        </p:attrNameLst>
                                      </p:cBhvr>
                                      <p:to>
                                        <p:strVal val="visible"/>
                                      </p:to>
                                    </p:set>
                                    <p:animEffect filter="fade" transition="in">
                                      <p:cBhvr>
                                        <p:cTn dur="500"/>
                                        <p:tgtEl>
                                          <p:spTgt spid="2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1"/>
                                        </p:tgtEl>
                                        <p:attrNameLst>
                                          <p:attrName>style.visibility</p:attrName>
                                        </p:attrNameLst>
                                      </p:cBhvr>
                                      <p:to>
                                        <p:strVal val="visible"/>
                                      </p:to>
                                    </p:set>
                                    <p:animEffect filter="fade" transition="in">
                                      <p:cBhvr>
                                        <p:cTn dur="500"/>
                                        <p:tgtEl>
                                          <p:spTgt spid="2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6"/>
                                        </p:tgtEl>
                                        <p:attrNameLst>
                                          <p:attrName>style.visibility</p:attrName>
                                        </p:attrNameLst>
                                      </p:cBhvr>
                                      <p:to>
                                        <p:strVal val="visible"/>
                                      </p:to>
                                    </p:set>
                                    <p:animEffect filter="fade" transition="in">
                                      <p:cBhvr>
                                        <p:cTn dur="500"/>
                                        <p:tgtEl>
                                          <p:spTgt spid="2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21"/>
                                        </p:tgtEl>
                                      </p:cBhvr>
                                    </p:animEffect>
                                    <p:set>
                                      <p:cBhvr>
                                        <p:cTn dur="1" fill="hold">
                                          <p:stCondLst>
                                            <p:cond delay="500"/>
                                          </p:stCondLst>
                                        </p:cTn>
                                        <p:tgtEl>
                                          <p:spTgt spid="23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3"/>
                                        </p:tgtEl>
                                        <p:attrNameLst>
                                          <p:attrName>style.visibility</p:attrName>
                                        </p:attrNameLst>
                                      </p:cBhvr>
                                      <p:to>
                                        <p:strVal val="visible"/>
                                      </p:to>
                                    </p:set>
                                    <p:animEffect filter="fade" transition="in">
                                      <p:cBhvr>
                                        <p:cTn dur="500"/>
                                        <p:tgtEl>
                                          <p:spTgt spid="2303"/>
                                        </p:tgtEl>
                                      </p:cBhvr>
                                    </p:animEffect>
                                  </p:childTnLst>
                                </p:cTn>
                              </p:par>
                              <p:par>
                                <p:cTn fill="hold" nodeType="withEffect" presetClass="entr" presetID="10" presetSubtype="0">
                                  <p:stCondLst>
                                    <p:cond delay="0"/>
                                  </p:stCondLst>
                                  <p:childTnLst>
                                    <p:set>
                                      <p:cBhvr>
                                        <p:cTn dur="1" fill="hold">
                                          <p:stCondLst>
                                            <p:cond delay="0"/>
                                          </p:stCondLst>
                                        </p:cTn>
                                        <p:tgtEl>
                                          <p:spTgt spid="2278"/>
                                        </p:tgtEl>
                                        <p:attrNameLst>
                                          <p:attrName>style.visibility</p:attrName>
                                        </p:attrNameLst>
                                      </p:cBhvr>
                                      <p:to>
                                        <p:strVal val="visible"/>
                                      </p:to>
                                    </p:set>
                                    <p:animEffect filter="fade" transition="in">
                                      <p:cBhvr>
                                        <p:cTn dur="500"/>
                                        <p:tgtEl>
                                          <p:spTgt spid="2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7"/>
                                        </p:tgtEl>
                                        <p:attrNameLst>
                                          <p:attrName>style.visibility</p:attrName>
                                        </p:attrNameLst>
                                      </p:cBhvr>
                                      <p:to>
                                        <p:strVal val="visible"/>
                                      </p:to>
                                    </p:set>
                                    <p:animEffect filter="fade" transition="in">
                                      <p:cBhvr>
                                        <p:cTn dur="500"/>
                                        <p:tgtEl>
                                          <p:spTgt spid="2307"/>
                                        </p:tgtEl>
                                      </p:cBhvr>
                                    </p:animEffect>
                                  </p:childTnLst>
                                </p:cTn>
                              </p:par>
                              <p:par>
                                <p:cTn fill="hold" nodeType="withEffect" presetClass="entr" presetID="10" presetSubtype="0">
                                  <p:stCondLst>
                                    <p:cond delay="0"/>
                                  </p:stCondLst>
                                  <p:childTnLst>
                                    <p:set>
                                      <p:cBhvr>
                                        <p:cTn dur="1" fill="hold">
                                          <p:stCondLst>
                                            <p:cond delay="0"/>
                                          </p:stCondLst>
                                        </p:cTn>
                                        <p:tgtEl>
                                          <p:spTgt spid="2313"/>
                                        </p:tgtEl>
                                        <p:attrNameLst>
                                          <p:attrName>style.visibility</p:attrName>
                                        </p:attrNameLst>
                                      </p:cBhvr>
                                      <p:to>
                                        <p:strVal val="visible"/>
                                      </p:to>
                                    </p:set>
                                    <p:animEffect filter="fade" transition="in">
                                      <p:cBhvr>
                                        <p:cTn dur="500"/>
                                        <p:tgtEl>
                                          <p:spTgt spid="2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4"/>
                                        </p:tgtEl>
                                        <p:attrNameLst>
                                          <p:attrName>style.visibility</p:attrName>
                                        </p:attrNameLst>
                                      </p:cBhvr>
                                      <p:to>
                                        <p:strVal val="visible"/>
                                      </p:to>
                                    </p:set>
                                    <p:animEffect filter="fade" transition="in">
                                      <p:cBhvr>
                                        <p:cTn dur="500"/>
                                        <p:tgtEl>
                                          <p:spTgt spid="2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8"/>
                                        </p:tgtEl>
                                        <p:attrNameLst>
                                          <p:attrName>style.visibility</p:attrName>
                                        </p:attrNameLst>
                                      </p:cBhvr>
                                      <p:to>
                                        <p:strVal val="visible"/>
                                      </p:to>
                                    </p:set>
                                    <p:animEffect filter="fade" transition="in">
                                      <p:cBhvr>
                                        <p:cTn dur="500"/>
                                        <p:tgtEl>
                                          <p:spTgt spid="2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1"/>
                                        </p:tgtEl>
                                        <p:attrNameLst>
                                          <p:attrName>style.visibility</p:attrName>
                                        </p:attrNameLst>
                                      </p:cBhvr>
                                      <p:to>
                                        <p:strVal val="visible"/>
                                      </p:to>
                                    </p:set>
                                    <p:animEffect filter="fade" transition="in">
                                      <p:cBhvr>
                                        <p:cTn dur="500"/>
                                        <p:tgtEl>
                                          <p:spTgt spid="2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2"/>
                                        </p:tgtEl>
                                        <p:attrNameLst>
                                          <p:attrName>style.visibility</p:attrName>
                                        </p:attrNameLst>
                                      </p:cBhvr>
                                      <p:to>
                                        <p:strVal val="visible"/>
                                      </p:to>
                                    </p:set>
                                    <p:animEffect filter="fade" transition="in">
                                      <p:cBhvr>
                                        <p:cTn dur="500"/>
                                        <p:tgtEl>
                                          <p:spTgt spid="2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5"/>
                                        </p:tgtEl>
                                        <p:attrNameLst>
                                          <p:attrName>style.visibility</p:attrName>
                                        </p:attrNameLst>
                                      </p:cBhvr>
                                      <p:to>
                                        <p:strVal val="visible"/>
                                      </p:to>
                                    </p:set>
                                    <p:animEffect filter="fade" transition="in">
                                      <p:cBhvr>
                                        <p:cTn dur="500"/>
                                        <p:tgtEl>
                                          <p:spTgt spid="2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6"/>
                                        </p:tgtEl>
                                        <p:attrNameLst>
                                          <p:attrName>style.visibility</p:attrName>
                                        </p:attrNameLst>
                                      </p:cBhvr>
                                      <p:to>
                                        <p:strVal val="visible"/>
                                      </p:to>
                                    </p:set>
                                    <p:animEffect filter="fade" transition="in">
                                      <p:cBhvr>
                                        <p:cTn dur="500"/>
                                        <p:tgtEl>
                                          <p:spTgt spid="2336"/>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2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3" name="Shape 2353"/>
        <p:cNvGrpSpPr/>
        <p:nvPr/>
      </p:nvGrpSpPr>
      <p:grpSpPr>
        <a:xfrm>
          <a:off x="0" y="0"/>
          <a:ext cx="0" cy="0"/>
          <a:chOff x="0" y="0"/>
          <a:chExt cx="0" cy="0"/>
        </a:xfrm>
      </p:grpSpPr>
      <p:sp>
        <p:nvSpPr>
          <p:cNvPr id="2354" name="Google Shape;2354;p74"/>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Monitoring</a:t>
            </a:r>
            <a:endParaRPr/>
          </a:p>
        </p:txBody>
      </p:sp>
      <p:sp>
        <p:nvSpPr>
          <p:cNvPr id="2355" name="Google Shape;2355;p74"/>
          <p:cNvSpPr/>
          <p:nvPr/>
        </p:nvSpPr>
        <p:spPr>
          <a:xfrm>
            <a:off x="8357259" y="1992746"/>
            <a:ext cx="3465900" cy="3465900"/>
          </a:xfrm>
          <a:prstGeom prst="rect">
            <a:avLst/>
          </a:prstGeom>
          <a:solidFill>
            <a:srgbClr val="0071BC"/>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200"/>
              <a:buFont typeface="Calibri"/>
              <a:buNone/>
            </a:pPr>
            <a:r>
              <a:t/>
            </a:r>
            <a:endParaRPr b="1" i="0" sz="1200" u="none" cap="none" strike="noStrike">
              <a:solidFill>
                <a:srgbClr val="FFB866"/>
              </a:solidFill>
              <a:latin typeface="Quattrocento Sans"/>
              <a:ea typeface="Quattrocento Sans"/>
              <a:cs typeface="Quattrocento Sans"/>
              <a:sym typeface="Quattrocento Sans"/>
            </a:endParaRPr>
          </a:p>
        </p:txBody>
      </p:sp>
      <p:sp>
        <p:nvSpPr>
          <p:cNvPr id="2356" name="Google Shape;2356;p74"/>
          <p:cNvSpPr/>
          <p:nvPr/>
        </p:nvSpPr>
        <p:spPr>
          <a:xfrm>
            <a:off x="4226625" y="2693925"/>
            <a:ext cx="3735578" cy="2063587"/>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8CC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cxnSp>
        <p:nvCxnSpPr>
          <p:cNvPr id="2357" name="Google Shape;2357;p74"/>
          <p:cNvCxnSpPr/>
          <p:nvPr/>
        </p:nvCxnSpPr>
        <p:spPr>
          <a:xfrm rot="10800000">
            <a:off x="3556151" y="4122867"/>
            <a:ext cx="5116800" cy="0"/>
          </a:xfrm>
          <a:prstGeom prst="straightConnector1">
            <a:avLst/>
          </a:prstGeom>
          <a:noFill/>
          <a:ln cap="flat" cmpd="sng" w="57150">
            <a:solidFill>
              <a:srgbClr val="5F5F5F"/>
            </a:solidFill>
            <a:prstDash val="solid"/>
            <a:round/>
            <a:headEnd len="med" w="med" type="triangle"/>
            <a:tailEnd len="med" w="med" type="triangle"/>
          </a:ln>
        </p:spPr>
      </p:cxnSp>
      <p:sp>
        <p:nvSpPr>
          <p:cNvPr id="2358" name="Google Shape;2358;p74"/>
          <p:cNvSpPr/>
          <p:nvPr/>
        </p:nvSpPr>
        <p:spPr>
          <a:xfrm>
            <a:off x="5491783" y="3842839"/>
            <a:ext cx="1245300" cy="300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1500">
                <a:solidFill>
                  <a:srgbClr val="FFFFFF"/>
                </a:solidFill>
                <a:latin typeface="Quattrocento Sans"/>
                <a:ea typeface="Quattrocento Sans"/>
                <a:cs typeface="Quattrocento Sans"/>
                <a:sym typeface="Quattrocento Sans"/>
              </a:rPr>
              <a:t>VPN Tunnel</a:t>
            </a:r>
            <a:endParaRPr/>
          </a:p>
        </p:txBody>
      </p:sp>
      <p:grpSp>
        <p:nvGrpSpPr>
          <p:cNvPr id="2359" name="Google Shape;2359;p74"/>
          <p:cNvGrpSpPr/>
          <p:nvPr/>
        </p:nvGrpSpPr>
        <p:grpSpPr>
          <a:xfrm>
            <a:off x="389809" y="1992746"/>
            <a:ext cx="3465900" cy="3465900"/>
            <a:chOff x="389809" y="1992744"/>
            <a:chExt cx="3465900" cy="3465900"/>
          </a:xfrm>
        </p:grpSpPr>
        <p:sp>
          <p:nvSpPr>
            <p:cNvPr id="2360" name="Google Shape;2360;p74"/>
            <p:cNvSpPr/>
            <p:nvPr/>
          </p:nvSpPr>
          <p:spPr>
            <a:xfrm>
              <a:off x="389809" y="1992744"/>
              <a:ext cx="3465900" cy="3465900"/>
            </a:xfrm>
            <a:prstGeom prst="rect">
              <a:avLst/>
            </a:prstGeom>
            <a:solidFill>
              <a:srgbClr val="00AEEF"/>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400"/>
                <a:buFont typeface="Quattrocento Sans"/>
                <a:buNone/>
              </a:pPr>
              <a:r>
                <a:rPr b="0" i="0" lang="en-US" sz="2400" u="none" cap="none" strike="noStrike">
                  <a:solidFill>
                    <a:srgbClr val="FFFFFF"/>
                  </a:solidFill>
                  <a:latin typeface="Quattrocento Sans"/>
                  <a:ea typeface="Quattrocento Sans"/>
                  <a:cs typeface="Quattrocento Sans"/>
                  <a:sym typeface="Quattrocento Sans"/>
                </a:rPr>
                <a:t>The Corp. HQ</a:t>
              </a:r>
              <a:endParaRPr b="1" i="0" sz="1200" u="none" cap="none" strike="noStrike">
                <a:solidFill>
                  <a:srgbClr val="FFB866"/>
                </a:solidFill>
                <a:latin typeface="Quattrocento Sans"/>
                <a:ea typeface="Quattrocento Sans"/>
                <a:cs typeface="Quattrocento Sans"/>
                <a:sym typeface="Quattrocento Sans"/>
              </a:endParaRPr>
            </a:p>
          </p:txBody>
        </p:sp>
        <p:sp>
          <p:nvSpPr>
            <p:cNvPr id="2361" name="Google Shape;2361;p74"/>
            <p:cNvSpPr/>
            <p:nvPr/>
          </p:nvSpPr>
          <p:spPr>
            <a:xfrm>
              <a:off x="1889061" y="3386103"/>
              <a:ext cx="8850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IIS Servers</a:t>
              </a:r>
              <a:endParaRPr/>
            </a:p>
          </p:txBody>
        </p:sp>
        <p:grpSp>
          <p:nvGrpSpPr>
            <p:cNvPr id="2362" name="Google Shape;2362;p74"/>
            <p:cNvGrpSpPr/>
            <p:nvPr/>
          </p:nvGrpSpPr>
          <p:grpSpPr>
            <a:xfrm>
              <a:off x="1842918" y="4027473"/>
              <a:ext cx="838800" cy="1023626"/>
              <a:chOff x="1731183" y="3360257"/>
              <a:chExt cx="838800" cy="1023626"/>
            </a:xfrm>
          </p:grpSpPr>
          <p:grpSp>
            <p:nvGrpSpPr>
              <p:cNvPr id="2363" name="Google Shape;2363;p74"/>
              <p:cNvGrpSpPr/>
              <p:nvPr/>
            </p:nvGrpSpPr>
            <p:grpSpPr>
              <a:xfrm>
                <a:off x="1927195" y="3360257"/>
                <a:ext cx="524951" cy="803545"/>
                <a:chOff x="1927195" y="3360257"/>
                <a:chExt cx="524951" cy="803545"/>
              </a:xfrm>
            </p:grpSpPr>
            <p:pic>
              <p:nvPicPr>
                <p:cNvPr descr="\\magnum\Projects\Microsoft\Cloud Power FY12\Design\Icons\PNGs\Server_2.png" id="2364" name="Google Shape;2364;p74"/>
                <p:cNvPicPr preferRelativeResize="0"/>
                <p:nvPr/>
              </p:nvPicPr>
              <p:blipFill rotWithShape="1">
                <a:blip r:embed="rId3">
                  <a:alphaModFix/>
                </a:blip>
                <a:srcRect b="0" l="24158" r="25925" t="0"/>
                <a:stretch/>
              </p:blipFill>
              <p:spPr>
                <a:xfrm>
                  <a:off x="1927195" y="3360257"/>
                  <a:ext cx="401089" cy="803545"/>
                </a:xfrm>
                <a:prstGeom prst="rect">
                  <a:avLst/>
                </a:prstGeom>
                <a:noFill/>
                <a:ln>
                  <a:noFill/>
                </a:ln>
              </p:spPr>
            </p:pic>
            <p:grpSp>
              <p:nvGrpSpPr>
                <p:cNvPr id="2365" name="Google Shape;2365;p74"/>
                <p:cNvGrpSpPr/>
                <p:nvPr/>
              </p:nvGrpSpPr>
              <p:grpSpPr>
                <a:xfrm>
                  <a:off x="2245957" y="3924184"/>
                  <a:ext cx="206188" cy="206416"/>
                  <a:chOff x="2245957" y="3924184"/>
                  <a:chExt cx="206188" cy="206416"/>
                </a:xfrm>
              </p:grpSpPr>
              <p:grpSp>
                <p:nvGrpSpPr>
                  <p:cNvPr id="2366" name="Google Shape;2366;p74"/>
                  <p:cNvGrpSpPr/>
                  <p:nvPr/>
                </p:nvGrpSpPr>
                <p:grpSpPr>
                  <a:xfrm>
                    <a:off x="2245957" y="3924184"/>
                    <a:ext cx="206188" cy="206416"/>
                    <a:chOff x="1779323" y="4627897"/>
                    <a:chExt cx="472800" cy="473323"/>
                  </a:xfrm>
                </p:grpSpPr>
                <p:sp>
                  <p:nvSpPr>
                    <p:cNvPr id="2367" name="Google Shape;2367;p74"/>
                    <p:cNvSpPr/>
                    <p:nvPr/>
                  </p:nvSpPr>
                  <p:spPr>
                    <a:xfrm>
                      <a:off x="1779323" y="4627897"/>
                      <a:ext cx="472800" cy="407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368" name="Google Shape;2368;p74"/>
                    <p:cNvSpPr/>
                    <p:nvPr/>
                  </p:nvSpPr>
                  <p:spPr>
                    <a:xfrm>
                      <a:off x="1779323" y="4824517"/>
                      <a:ext cx="4728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369" name="Google Shape;2369;p74"/>
                    <p:cNvSpPr/>
                    <p:nvPr/>
                  </p:nvSpPr>
                  <p:spPr>
                    <a:xfrm rot="-5400000">
                      <a:off x="1881404" y="4936820"/>
                      <a:ext cx="2685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sp>
                <p:nvSpPr>
                  <p:cNvPr id="2370" name="Google Shape;2370;p74"/>
                  <p:cNvSpPr/>
                  <p:nvPr/>
                </p:nvSpPr>
                <p:spPr>
                  <a:xfrm>
                    <a:off x="2304709" y="3989226"/>
                    <a:ext cx="88800" cy="76500"/>
                  </a:xfrm>
                  <a:prstGeom prst="triangle">
                    <a:avLst>
                      <a:gd fmla="val 50000" name="adj"/>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grpSp>
          <p:sp>
            <p:nvSpPr>
              <p:cNvPr id="2371" name="Google Shape;2371;p74"/>
              <p:cNvSpPr/>
              <p:nvPr/>
            </p:nvSpPr>
            <p:spPr>
              <a:xfrm>
                <a:off x="1731183" y="4125283"/>
                <a:ext cx="8388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AD / DNS</a:t>
                </a:r>
                <a:endParaRPr/>
              </a:p>
            </p:txBody>
          </p:sp>
        </p:grpSp>
        <p:sp>
          <p:nvSpPr>
            <p:cNvPr id="2372" name="Google Shape;2372;p74"/>
            <p:cNvSpPr/>
            <p:nvPr/>
          </p:nvSpPr>
          <p:spPr>
            <a:xfrm>
              <a:off x="731345" y="3354280"/>
              <a:ext cx="8295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SQL Farm</a:t>
              </a:r>
              <a:endParaRPr/>
            </a:p>
          </p:txBody>
        </p:sp>
        <p:pic>
          <p:nvPicPr>
            <p:cNvPr descr="\\magnum\Projects\Microsoft\Cloud Power FY12\Design\Icons\PNGs\Server_2.png" id="2373" name="Google Shape;2373;p74"/>
            <p:cNvPicPr preferRelativeResize="0"/>
            <p:nvPr/>
          </p:nvPicPr>
          <p:blipFill rotWithShape="1">
            <a:blip r:embed="rId3">
              <a:alphaModFix/>
            </a:blip>
            <a:srcRect b="0" l="24158" r="25925" t="0"/>
            <a:stretch/>
          </p:blipFill>
          <p:spPr>
            <a:xfrm>
              <a:off x="3129630" y="3641861"/>
              <a:ext cx="470966" cy="943538"/>
            </a:xfrm>
            <a:prstGeom prst="rect">
              <a:avLst/>
            </a:prstGeom>
            <a:noFill/>
            <a:ln>
              <a:noFill/>
            </a:ln>
          </p:spPr>
        </p:pic>
        <p:grpSp>
          <p:nvGrpSpPr>
            <p:cNvPr id="2374" name="Google Shape;2374;p74"/>
            <p:cNvGrpSpPr/>
            <p:nvPr/>
          </p:nvGrpSpPr>
          <p:grpSpPr>
            <a:xfrm>
              <a:off x="817580" y="2565551"/>
              <a:ext cx="656993" cy="854514"/>
              <a:chOff x="1228435" y="2297707"/>
              <a:chExt cx="656993" cy="854514"/>
            </a:xfrm>
          </p:grpSpPr>
          <p:pic>
            <p:nvPicPr>
              <p:cNvPr id="2375" name="Google Shape;2375;p74"/>
              <p:cNvPicPr preferRelativeResize="0"/>
              <p:nvPr/>
            </p:nvPicPr>
            <p:blipFill rotWithShape="1">
              <a:blip r:embed="rId4">
                <a:alphaModFix/>
              </a:blip>
              <a:srcRect b="0" l="0" r="0" t="0"/>
              <a:stretch/>
            </p:blipFill>
            <p:spPr>
              <a:xfrm>
                <a:off x="1552091" y="2807265"/>
                <a:ext cx="333337" cy="302583"/>
              </a:xfrm>
              <a:prstGeom prst="rect">
                <a:avLst/>
              </a:prstGeom>
              <a:noFill/>
              <a:ln>
                <a:noFill/>
              </a:ln>
            </p:spPr>
          </p:pic>
          <p:pic>
            <p:nvPicPr>
              <p:cNvPr descr="\\magnum\Projects\Microsoft\Cloud Power FY12\Design\Icons\PNGs\Server_2.png" id="2376" name="Google Shape;2376;p74"/>
              <p:cNvPicPr preferRelativeResize="0"/>
              <p:nvPr/>
            </p:nvPicPr>
            <p:blipFill rotWithShape="1">
              <a:blip r:embed="rId3">
                <a:alphaModFix/>
              </a:blip>
              <a:srcRect b="0" l="24158" r="25925" t="0"/>
              <a:stretch/>
            </p:blipFill>
            <p:spPr>
              <a:xfrm>
                <a:off x="1228435" y="2297707"/>
                <a:ext cx="426530" cy="854514"/>
              </a:xfrm>
              <a:prstGeom prst="rect">
                <a:avLst/>
              </a:prstGeom>
              <a:noFill/>
              <a:ln>
                <a:noFill/>
              </a:ln>
            </p:spPr>
          </p:pic>
        </p:grpSp>
        <p:grpSp>
          <p:nvGrpSpPr>
            <p:cNvPr id="2377" name="Google Shape;2377;p74"/>
            <p:cNvGrpSpPr/>
            <p:nvPr/>
          </p:nvGrpSpPr>
          <p:grpSpPr>
            <a:xfrm>
              <a:off x="1983728" y="2596924"/>
              <a:ext cx="695717" cy="854514"/>
              <a:chOff x="2383961" y="2329080"/>
              <a:chExt cx="695717" cy="854514"/>
            </a:xfrm>
          </p:grpSpPr>
          <p:sp>
            <p:nvSpPr>
              <p:cNvPr id="2378" name="Google Shape;2378;p74"/>
              <p:cNvSpPr/>
              <p:nvPr/>
            </p:nvSpPr>
            <p:spPr>
              <a:xfrm>
                <a:off x="2751133" y="2827478"/>
                <a:ext cx="328545" cy="332665"/>
              </a:xfrm>
              <a:custGeom>
                <a:rect b="b" l="l" r="r" t="t"/>
                <a:pathLst>
                  <a:path extrusionOk="0" h="85" w="84">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2379" name="Google Shape;2379;p74"/>
              <p:cNvPicPr preferRelativeResize="0"/>
              <p:nvPr/>
            </p:nvPicPr>
            <p:blipFill rotWithShape="1">
              <a:blip r:embed="rId3">
                <a:alphaModFix/>
              </a:blip>
              <a:srcRect b="0" l="24158" r="25925" t="0"/>
              <a:stretch/>
            </p:blipFill>
            <p:spPr>
              <a:xfrm>
                <a:off x="2383961" y="2329080"/>
                <a:ext cx="426530" cy="854514"/>
              </a:xfrm>
              <a:prstGeom prst="rect">
                <a:avLst/>
              </a:prstGeom>
              <a:noFill/>
              <a:ln>
                <a:noFill/>
              </a:ln>
            </p:spPr>
          </p:pic>
        </p:grpSp>
        <p:pic>
          <p:nvPicPr>
            <p:cNvPr id="2380" name="Google Shape;2380;p74"/>
            <p:cNvPicPr preferRelativeResize="0"/>
            <p:nvPr/>
          </p:nvPicPr>
          <p:blipFill rotWithShape="1">
            <a:blip r:embed="rId5">
              <a:alphaModFix/>
            </a:blip>
            <a:srcRect b="13214" l="9424" r="8189" t="9594"/>
            <a:stretch/>
          </p:blipFill>
          <p:spPr>
            <a:xfrm>
              <a:off x="784137" y="4136916"/>
              <a:ext cx="733110" cy="629380"/>
            </a:xfrm>
            <a:prstGeom prst="rect">
              <a:avLst/>
            </a:prstGeom>
            <a:noFill/>
            <a:ln>
              <a:noFill/>
            </a:ln>
          </p:spPr>
        </p:pic>
        <p:sp>
          <p:nvSpPr>
            <p:cNvPr id="2381" name="Google Shape;2381;p74"/>
            <p:cNvSpPr/>
            <p:nvPr/>
          </p:nvSpPr>
          <p:spPr>
            <a:xfrm>
              <a:off x="657417" y="4792499"/>
              <a:ext cx="986700" cy="424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Monitoring </a:t>
              </a:r>
              <a:br>
                <a:rPr b="0" i="0" lang="en-US" sz="1200" u="none" cap="none" strike="noStrike">
                  <a:solidFill>
                    <a:srgbClr val="FFFFFF"/>
                  </a:solidFill>
                  <a:latin typeface="Quattrocento Sans"/>
                  <a:ea typeface="Quattrocento Sans"/>
                  <a:cs typeface="Quattrocento Sans"/>
                  <a:sym typeface="Quattrocento Sans"/>
                </a:rPr>
              </a:br>
              <a:r>
                <a:rPr b="0" i="0" lang="en-US" sz="1200" u="none" cap="none" strike="noStrike">
                  <a:solidFill>
                    <a:srgbClr val="FFFFFF"/>
                  </a:solidFill>
                  <a:latin typeface="Quattrocento Sans"/>
                  <a:ea typeface="Quattrocento Sans"/>
                  <a:cs typeface="Quattrocento Sans"/>
                  <a:sym typeface="Quattrocento Sans"/>
                </a:rPr>
                <a:t>Service</a:t>
              </a:r>
              <a:endParaRPr/>
            </a:p>
          </p:txBody>
        </p:sp>
      </p:grpSp>
      <p:sp>
        <p:nvSpPr>
          <p:cNvPr id="2382" name="Google Shape;2382;p74"/>
          <p:cNvSpPr/>
          <p:nvPr/>
        </p:nvSpPr>
        <p:spPr>
          <a:xfrm>
            <a:off x="8987391" y="3123932"/>
            <a:ext cx="11247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WA Web Role</a:t>
            </a:r>
            <a:endParaRPr/>
          </a:p>
        </p:txBody>
      </p:sp>
      <p:grpSp>
        <p:nvGrpSpPr>
          <p:cNvPr id="2383" name="Google Shape;2383;p74"/>
          <p:cNvGrpSpPr/>
          <p:nvPr/>
        </p:nvGrpSpPr>
        <p:grpSpPr>
          <a:xfrm>
            <a:off x="9201946" y="2334746"/>
            <a:ext cx="695717" cy="854514"/>
            <a:chOff x="2383961" y="2329080"/>
            <a:chExt cx="695717" cy="854514"/>
          </a:xfrm>
        </p:grpSpPr>
        <p:sp>
          <p:nvSpPr>
            <p:cNvPr id="2384" name="Google Shape;2384;p74"/>
            <p:cNvSpPr/>
            <p:nvPr/>
          </p:nvSpPr>
          <p:spPr>
            <a:xfrm>
              <a:off x="2751133" y="2827478"/>
              <a:ext cx="328545" cy="332665"/>
            </a:xfrm>
            <a:custGeom>
              <a:rect b="b" l="l" r="r" t="t"/>
              <a:pathLst>
                <a:path extrusionOk="0" h="85" w="84">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2385" name="Google Shape;2385;p74"/>
            <p:cNvPicPr preferRelativeResize="0"/>
            <p:nvPr/>
          </p:nvPicPr>
          <p:blipFill rotWithShape="1">
            <a:blip r:embed="rId3">
              <a:alphaModFix/>
            </a:blip>
            <a:srcRect b="0" l="24158" r="25925" t="0"/>
            <a:stretch/>
          </p:blipFill>
          <p:spPr>
            <a:xfrm>
              <a:off x="2383961" y="2329080"/>
              <a:ext cx="426530" cy="854514"/>
            </a:xfrm>
            <a:prstGeom prst="rect">
              <a:avLst/>
            </a:prstGeom>
            <a:noFill/>
            <a:ln>
              <a:noFill/>
            </a:ln>
          </p:spPr>
        </p:pic>
      </p:grpSp>
      <p:grpSp>
        <p:nvGrpSpPr>
          <p:cNvPr id="2386" name="Google Shape;2386;p74"/>
          <p:cNvGrpSpPr/>
          <p:nvPr/>
        </p:nvGrpSpPr>
        <p:grpSpPr>
          <a:xfrm>
            <a:off x="8736509" y="3698278"/>
            <a:ext cx="570972" cy="915218"/>
            <a:chOff x="9293863" y="2567228"/>
            <a:chExt cx="444336" cy="712232"/>
          </a:xfrm>
        </p:grpSpPr>
        <p:sp>
          <p:nvSpPr>
            <p:cNvPr id="2387" name="Google Shape;2387;p74"/>
            <p:cNvSpPr/>
            <p:nvPr/>
          </p:nvSpPr>
          <p:spPr>
            <a:xfrm>
              <a:off x="9585112" y="3026043"/>
              <a:ext cx="153087" cy="208580"/>
            </a:xfrm>
            <a:custGeom>
              <a:rect b="b" l="l" r="r" t="t"/>
              <a:pathLst>
                <a:path extrusionOk="0" h="66" w="48">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2388" name="Google Shape;2388;p74"/>
            <p:cNvPicPr preferRelativeResize="0"/>
            <p:nvPr/>
          </p:nvPicPr>
          <p:blipFill rotWithShape="1">
            <a:blip r:embed="rId3">
              <a:alphaModFix/>
            </a:blip>
            <a:srcRect b="0" l="24158" r="25925" t="0"/>
            <a:stretch/>
          </p:blipFill>
          <p:spPr>
            <a:xfrm>
              <a:off x="9293863" y="2567228"/>
              <a:ext cx="355510" cy="712232"/>
            </a:xfrm>
            <a:prstGeom prst="rect">
              <a:avLst/>
            </a:prstGeom>
            <a:noFill/>
            <a:ln>
              <a:noFill/>
            </a:ln>
          </p:spPr>
        </p:pic>
      </p:grpSp>
      <p:sp>
        <p:nvSpPr>
          <p:cNvPr id="2389" name="Google Shape;2389;p74"/>
          <p:cNvSpPr/>
          <p:nvPr/>
        </p:nvSpPr>
        <p:spPr>
          <a:xfrm>
            <a:off x="11120237" y="2472870"/>
            <a:ext cx="547891" cy="5273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grpSp>
        <p:nvGrpSpPr>
          <p:cNvPr id="2390" name="Google Shape;2390;p74"/>
          <p:cNvGrpSpPr/>
          <p:nvPr/>
        </p:nvGrpSpPr>
        <p:grpSpPr>
          <a:xfrm>
            <a:off x="4854438" y="1487862"/>
            <a:ext cx="2479913" cy="350183"/>
            <a:chOff x="5684028" y="1857307"/>
            <a:chExt cx="1963666" cy="277285"/>
          </a:xfrm>
        </p:grpSpPr>
        <p:sp>
          <p:nvSpPr>
            <p:cNvPr id="2391" name="Google Shape;2391;p74"/>
            <p:cNvSpPr/>
            <p:nvPr/>
          </p:nvSpPr>
          <p:spPr>
            <a:xfrm>
              <a:off x="5684028" y="1857307"/>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392" name="Google Shape;2392;p74"/>
            <p:cNvSpPr/>
            <p:nvPr/>
          </p:nvSpPr>
          <p:spPr>
            <a:xfrm>
              <a:off x="6195100" y="1857307"/>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393" name="Google Shape;2393;p74"/>
            <p:cNvSpPr/>
            <p:nvPr/>
          </p:nvSpPr>
          <p:spPr>
            <a:xfrm>
              <a:off x="6706172" y="1857307"/>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394" name="Google Shape;2394;p74"/>
            <p:cNvSpPr/>
            <p:nvPr/>
          </p:nvSpPr>
          <p:spPr>
            <a:xfrm>
              <a:off x="7217243" y="1857307"/>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cxnSp>
        <p:nvCxnSpPr>
          <p:cNvPr id="2395" name="Google Shape;2395;p74"/>
          <p:cNvCxnSpPr/>
          <p:nvPr/>
        </p:nvCxnSpPr>
        <p:spPr>
          <a:xfrm rot="10800000">
            <a:off x="5126307" y="1838007"/>
            <a:ext cx="4066800" cy="924000"/>
          </a:xfrm>
          <a:prstGeom prst="straightConnector1">
            <a:avLst/>
          </a:prstGeom>
          <a:noFill/>
          <a:ln cap="flat" cmpd="sng" w="19050">
            <a:solidFill>
              <a:srgbClr val="5F5F5F"/>
            </a:solidFill>
            <a:prstDash val="solid"/>
            <a:round/>
            <a:headEnd len="med" w="med" type="triangle"/>
            <a:tailEnd len="sm" w="sm" type="none"/>
          </a:ln>
        </p:spPr>
      </p:cxnSp>
      <p:grpSp>
        <p:nvGrpSpPr>
          <p:cNvPr id="2396" name="Google Shape;2396;p74"/>
          <p:cNvGrpSpPr/>
          <p:nvPr/>
        </p:nvGrpSpPr>
        <p:grpSpPr>
          <a:xfrm>
            <a:off x="9430362" y="2673007"/>
            <a:ext cx="138900" cy="177900"/>
            <a:chOff x="6995468" y="1546761"/>
            <a:chExt cx="138900" cy="177900"/>
          </a:xfrm>
        </p:grpSpPr>
        <p:sp>
          <p:nvSpPr>
            <p:cNvPr id="2397" name="Google Shape;2397;p74"/>
            <p:cNvSpPr/>
            <p:nvPr/>
          </p:nvSpPr>
          <p:spPr>
            <a:xfrm flipH="1" rot="10800000">
              <a:off x="6995468" y="1546761"/>
              <a:ext cx="138900" cy="177900"/>
            </a:xfrm>
            <a:prstGeom prst="foldedCorner">
              <a:avLst>
                <a:gd fmla="val 16667" name="adj"/>
              </a:avLst>
            </a:prstGeom>
            <a:solidFill>
              <a:srgbClr val="FFFFFF"/>
            </a:solidFill>
            <a:ln cap="flat" cmpd="sng" w="9525">
              <a:solidFill>
                <a:srgbClr val="00AEE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2398" name="Google Shape;2398;p74"/>
            <p:cNvCxnSpPr/>
            <p:nvPr/>
          </p:nvCxnSpPr>
          <p:spPr>
            <a:xfrm>
              <a:off x="7016031" y="1604963"/>
              <a:ext cx="97500" cy="0"/>
            </a:xfrm>
            <a:prstGeom prst="straightConnector1">
              <a:avLst/>
            </a:prstGeom>
            <a:noFill/>
            <a:ln cap="flat" cmpd="sng" w="9525">
              <a:solidFill>
                <a:srgbClr val="00AEEF"/>
              </a:solidFill>
              <a:prstDash val="solid"/>
              <a:round/>
              <a:headEnd len="sm" w="sm" type="none"/>
              <a:tailEnd len="sm" w="sm" type="none"/>
            </a:ln>
          </p:spPr>
        </p:cxnSp>
        <p:cxnSp>
          <p:nvCxnSpPr>
            <p:cNvPr id="2399" name="Google Shape;2399;p74"/>
            <p:cNvCxnSpPr/>
            <p:nvPr/>
          </p:nvCxnSpPr>
          <p:spPr>
            <a:xfrm>
              <a:off x="7016031" y="1681163"/>
              <a:ext cx="97500" cy="0"/>
            </a:xfrm>
            <a:prstGeom prst="straightConnector1">
              <a:avLst/>
            </a:prstGeom>
            <a:noFill/>
            <a:ln cap="flat" cmpd="sng" w="9525">
              <a:solidFill>
                <a:srgbClr val="00AEEF"/>
              </a:solidFill>
              <a:prstDash val="solid"/>
              <a:round/>
              <a:headEnd len="sm" w="sm" type="none"/>
              <a:tailEnd len="sm" w="sm" type="none"/>
            </a:ln>
          </p:spPr>
        </p:cxnSp>
        <p:cxnSp>
          <p:nvCxnSpPr>
            <p:cNvPr id="2400" name="Google Shape;2400;p74"/>
            <p:cNvCxnSpPr/>
            <p:nvPr/>
          </p:nvCxnSpPr>
          <p:spPr>
            <a:xfrm>
              <a:off x="7016031" y="1642898"/>
              <a:ext cx="97500" cy="0"/>
            </a:xfrm>
            <a:prstGeom prst="straightConnector1">
              <a:avLst/>
            </a:prstGeom>
            <a:noFill/>
            <a:ln cap="flat" cmpd="sng" w="9525">
              <a:solidFill>
                <a:srgbClr val="00AEEF"/>
              </a:solidFill>
              <a:prstDash val="solid"/>
              <a:round/>
              <a:headEnd len="sm" w="sm" type="none"/>
              <a:tailEnd len="sm" w="sm" type="none"/>
            </a:ln>
          </p:spPr>
        </p:cxnSp>
      </p:grpSp>
      <p:cxnSp>
        <p:nvCxnSpPr>
          <p:cNvPr id="2401" name="Google Shape;2401;p74"/>
          <p:cNvCxnSpPr/>
          <p:nvPr/>
        </p:nvCxnSpPr>
        <p:spPr>
          <a:xfrm rot="10800000">
            <a:off x="7064907" y="1838008"/>
            <a:ext cx="2128200" cy="924000"/>
          </a:xfrm>
          <a:prstGeom prst="straightConnector1">
            <a:avLst/>
          </a:prstGeom>
          <a:noFill/>
          <a:ln cap="flat" cmpd="sng" w="19050">
            <a:solidFill>
              <a:srgbClr val="5F5F5F"/>
            </a:solidFill>
            <a:prstDash val="solid"/>
            <a:round/>
            <a:headEnd len="med" w="med" type="triangle"/>
            <a:tailEnd len="sm" w="sm" type="none"/>
          </a:ln>
        </p:spPr>
      </p:cxnSp>
      <p:grpSp>
        <p:nvGrpSpPr>
          <p:cNvPr id="2402" name="Google Shape;2402;p74"/>
          <p:cNvGrpSpPr/>
          <p:nvPr/>
        </p:nvGrpSpPr>
        <p:grpSpPr>
          <a:xfrm>
            <a:off x="10960953" y="3369376"/>
            <a:ext cx="656993" cy="854514"/>
            <a:chOff x="10732345" y="3314949"/>
            <a:chExt cx="656993" cy="854514"/>
          </a:xfrm>
        </p:grpSpPr>
        <p:pic>
          <p:nvPicPr>
            <p:cNvPr id="2403" name="Google Shape;2403;p74"/>
            <p:cNvPicPr preferRelativeResize="0"/>
            <p:nvPr/>
          </p:nvPicPr>
          <p:blipFill rotWithShape="1">
            <a:blip r:embed="rId4">
              <a:alphaModFix/>
            </a:blip>
            <a:srcRect b="0" l="0" r="0" t="0"/>
            <a:stretch/>
          </p:blipFill>
          <p:spPr>
            <a:xfrm>
              <a:off x="11056001" y="3824507"/>
              <a:ext cx="333337" cy="302583"/>
            </a:xfrm>
            <a:prstGeom prst="rect">
              <a:avLst/>
            </a:prstGeom>
            <a:noFill/>
            <a:ln>
              <a:noFill/>
            </a:ln>
          </p:spPr>
        </p:pic>
        <p:pic>
          <p:nvPicPr>
            <p:cNvPr descr="\\magnum\Projects\Microsoft\Cloud Power FY12\Design\Icons\PNGs\Server_2.png" id="2404" name="Google Shape;2404;p74"/>
            <p:cNvPicPr preferRelativeResize="0"/>
            <p:nvPr/>
          </p:nvPicPr>
          <p:blipFill rotWithShape="1">
            <a:blip r:embed="rId3">
              <a:alphaModFix/>
            </a:blip>
            <a:srcRect b="0" l="24158" r="25925" t="0"/>
            <a:stretch/>
          </p:blipFill>
          <p:spPr>
            <a:xfrm>
              <a:off x="10732345" y="3314949"/>
              <a:ext cx="426530" cy="854514"/>
            </a:xfrm>
            <a:prstGeom prst="rect">
              <a:avLst/>
            </a:prstGeom>
            <a:noFill/>
            <a:ln>
              <a:noFill/>
            </a:ln>
          </p:spPr>
        </p:pic>
      </p:grpSp>
      <p:grpSp>
        <p:nvGrpSpPr>
          <p:cNvPr id="2405" name="Google Shape;2405;p74"/>
          <p:cNvGrpSpPr/>
          <p:nvPr/>
        </p:nvGrpSpPr>
        <p:grpSpPr>
          <a:xfrm>
            <a:off x="9914316" y="4344192"/>
            <a:ext cx="524951" cy="803545"/>
            <a:chOff x="1927195" y="3360257"/>
            <a:chExt cx="524951" cy="803545"/>
          </a:xfrm>
        </p:grpSpPr>
        <p:pic>
          <p:nvPicPr>
            <p:cNvPr descr="\\magnum\Projects\Microsoft\Cloud Power FY12\Design\Icons\PNGs\Server_2.png" id="2406" name="Google Shape;2406;p74"/>
            <p:cNvPicPr preferRelativeResize="0"/>
            <p:nvPr/>
          </p:nvPicPr>
          <p:blipFill rotWithShape="1">
            <a:blip r:embed="rId3">
              <a:alphaModFix/>
            </a:blip>
            <a:srcRect b="0" l="24158" r="25925" t="0"/>
            <a:stretch/>
          </p:blipFill>
          <p:spPr>
            <a:xfrm>
              <a:off x="1927195" y="3360257"/>
              <a:ext cx="401089" cy="803545"/>
            </a:xfrm>
            <a:prstGeom prst="rect">
              <a:avLst/>
            </a:prstGeom>
            <a:noFill/>
            <a:ln>
              <a:noFill/>
            </a:ln>
          </p:spPr>
        </p:pic>
        <p:grpSp>
          <p:nvGrpSpPr>
            <p:cNvPr id="2407" name="Google Shape;2407;p74"/>
            <p:cNvGrpSpPr/>
            <p:nvPr/>
          </p:nvGrpSpPr>
          <p:grpSpPr>
            <a:xfrm>
              <a:off x="2245957" y="3924184"/>
              <a:ext cx="206188" cy="206416"/>
              <a:chOff x="2245957" y="3924184"/>
              <a:chExt cx="206188" cy="206416"/>
            </a:xfrm>
          </p:grpSpPr>
          <p:grpSp>
            <p:nvGrpSpPr>
              <p:cNvPr id="2408" name="Google Shape;2408;p74"/>
              <p:cNvGrpSpPr/>
              <p:nvPr/>
            </p:nvGrpSpPr>
            <p:grpSpPr>
              <a:xfrm>
                <a:off x="2245957" y="3924184"/>
                <a:ext cx="206188" cy="206416"/>
                <a:chOff x="1779323" y="4627897"/>
                <a:chExt cx="472800" cy="473323"/>
              </a:xfrm>
            </p:grpSpPr>
            <p:sp>
              <p:nvSpPr>
                <p:cNvPr id="2409" name="Google Shape;2409;p74"/>
                <p:cNvSpPr/>
                <p:nvPr/>
              </p:nvSpPr>
              <p:spPr>
                <a:xfrm>
                  <a:off x="1779323" y="4627897"/>
                  <a:ext cx="472800" cy="407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410" name="Google Shape;2410;p74"/>
                <p:cNvSpPr/>
                <p:nvPr/>
              </p:nvSpPr>
              <p:spPr>
                <a:xfrm>
                  <a:off x="1779323" y="4824517"/>
                  <a:ext cx="4728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411" name="Google Shape;2411;p74"/>
                <p:cNvSpPr/>
                <p:nvPr/>
              </p:nvSpPr>
              <p:spPr>
                <a:xfrm rot="-5400000">
                  <a:off x="1881404" y="4936820"/>
                  <a:ext cx="2685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sp>
            <p:nvSpPr>
              <p:cNvPr id="2412" name="Google Shape;2412;p74"/>
              <p:cNvSpPr/>
              <p:nvPr/>
            </p:nvSpPr>
            <p:spPr>
              <a:xfrm>
                <a:off x="2304709" y="3989226"/>
                <a:ext cx="88800" cy="76500"/>
              </a:xfrm>
              <a:prstGeom prst="triangle">
                <a:avLst>
                  <a:gd fmla="val 50000" name="adj"/>
                </a:avLst>
              </a:prstGeom>
              <a:solidFill>
                <a:srgbClr val="0071B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grpSp>
      <p:grpSp>
        <p:nvGrpSpPr>
          <p:cNvPr id="2413" name="Google Shape;2413;p74"/>
          <p:cNvGrpSpPr/>
          <p:nvPr/>
        </p:nvGrpSpPr>
        <p:grpSpPr>
          <a:xfrm>
            <a:off x="11188098" y="3663832"/>
            <a:ext cx="138900" cy="177900"/>
            <a:chOff x="6995468" y="1546761"/>
            <a:chExt cx="138900" cy="177900"/>
          </a:xfrm>
        </p:grpSpPr>
        <p:sp>
          <p:nvSpPr>
            <p:cNvPr id="2414" name="Google Shape;2414;p74"/>
            <p:cNvSpPr/>
            <p:nvPr/>
          </p:nvSpPr>
          <p:spPr>
            <a:xfrm flipH="1" rot="10800000">
              <a:off x="6995468" y="1546761"/>
              <a:ext cx="138900" cy="177900"/>
            </a:xfrm>
            <a:prstGeom prst="foldedCorner">
              <a:avLst>
                <a:gd fmla="val 16667" name="adj"/>
              </a:avLst>
            </a:prstGeom>
            <a:solidFill>
              <a:srgbClr val="FFFFFF"/>
            </a:solidFill>
            <a:ln cap="flat" cmpd="sng" w="9525">
              <a:solidFill>
                <a:srgbClr val="00AEE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2415" name="Google Shape;2415;p74"/>
            <p:cNvCxnSpPr/>
            <p:nvPr/>
          </p:nvCxnSpPr>
          <p:spPr>
            <a:xfrm>
              <a:off x="7016031" y="1604963"/>
              <a:ext cx="97500" cy="0"/>
            </a:xfrm>
            <a:prstGeom prst="straightConnector1">
              <a:avLst/>
            </a:prstGeom>
            <a:noFill/>
            <a:ln cap="flat" cmpd="sng" w="9525">
              <a:solidFill>
                <a:srgbClr val="00AEEF"/>
              </a:solidFill>
              <a:prstDash val="solid"/>
              <a:round/>
              <a:headEnd len="sm" w="sm" type="none"/>
              <a:tailEnd len="sm" w="sm" type="none"/>
            </a:ln>
          </p:spPr>
        </p:cxnSp>
        <p:cxnSp>
          <p:nvCxnSpPr>
            <p:cNvPr id="2416" name="Google Shape;2416;p74"/>
            <p:cNvCxnSpPr/>
            <p:nvPr/>
          </p:nvCxnSpPr>
          <p:spPr>
            <a:xfrm>
              <a:off x="7016031" y="1681163"/>
              <a:ext cx="97500" cy="0"/>
            </a:xfrm>
            <a:prstGeom prst="straightConnector1">
              <a:avLst/>
            </a:prstGeom>
            <a:noFill/>
            <a:ln cap="flat" cmpd="sng" w="9525">
              <a:solidFill>
                <a:srgbClr val="00AEEF"/>
              </a:solidFill>
              <a:prstDash val="solid"/>
              <a:round/>
              <a:headEnd len="sm" w="sm" type="none"/>
              <a:tailEnd len="sm" w="sm" type="none"/>
            </a:ln>
          </p:spPr>
        </p:cxnSp>
        <p:cxnSp>
          <p:nvCxnSpPr>
            <p:cNvPr id="2417" name="Google Shape;2417;p74"/>
            <p:cNvCxnSpPr/>
            <p:nvPr/>
          </p:nvCxnSpPr>
          <p:spPr>
            <a:xfrm>
              <a:off x="7016031" y="1642898"/>
              <a:ext cx="97500" cy="0"/>
            </a:xfrm>
            <a:prstGeom prst="straightConnector1">
              <a:avLst/>
            </a:prstGeom>
            <a:noFill/>
            <a:ln cap="flat" cmpd="sng" w="9525">
              <a:solidFill>
                <a:srgbClr val="00AEEF"/>
              </a:solidFill>
              <a:prstDash val="solid"/>
              <a:round/>
              <a:headEnd len="sm" w="sm" type="none"/>
              <a:tailEnd len="sm" w="sm" type="none"/>
            </a:ln>
          </p:spPr>
        </p:cxnSp>
      </p:grpSp>
      <p:grpSp>
        <p:nvGrpSpPr>
          <p:cNvPr id="2418" name="Google Shape;2418;p74"/>
          <p:cNvGrpSpPr/>
          <p:nvPr/>
        </p:nvGrpSpPr>
        <p:grpSpPr>
          <a:xfrm>
            <a:off x="10176151" y="4621276"/>
            <a:ext cx="138900" cy="177900"/>
            <a:chOff x="6995468" y="1546761"/>
            <a:chExt cx="138900" cy="177900"/>
          </a:xfrm>
        </p:grpSpPr>
        <p:sp>
          <p:nvSpPr>
            <p:cNvPr id="2419" name="Google Shape;2419;p74"/>
            <p:cNvSpPr/>
            <p:nvPr/>
          </p:nvSpPr>
          <p:spPr>
            <a:xfrm flipH="1" rot="10800000">
              <a:off x="6995468" y="1546761"/>
              <a:ext cx="138900" cy="177900"/>
            </a:xfrm>
            <a:prstGeom prst="foldedCorner">
              <a:avLst>
                <a:gd fmla="val 16667" name="adj"/>
              </a:avLst>
            </a:prstGeom>
            <a:solidFill>
              <a:srgbClr val="FFFFFF"/>
            </a:solidFill>
            <a:ln cap="flat" cmpd="sng" w="9525">
              <a:solidFill>
                <a:srgbClr val="00AEE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2420" name="Google Shape;2420;p74"/>
            <p:cNvCxnSpPr/>
            <p:nvPr/>
          </p:nvCxnSpPr>
          <p:spPr>
            <a:xfrm>
              <a:off x="7016031" y="1604963"/>
              <a:ext cx="97500" cy="0"/>
            </a:xfrm>
            <a:prstGeom prst="straightConnector1">
              <a:avLst/>
            </a:prstGeom>
            <a:noFill/>
            <a:ln cap="flat" cmpd="sng" w="9525">
              <a:solidFill>
                <a:srgbClr val="00AEEF"/>
              </a:solidFill>
              <a:prstDash val="solid"/>
              <a:round/>
              <a:headEnd len="sm" w="sm" type="none"/>
              <a:tailEnd len="sm" w="sm" type="none"/>
            </a:ln>
          </p:spPr>
        </p:cxnSp>
        <p:cxnSp>
          <p:nvCxnSpPr>
            <p:cNvPr id="2421" name="Google Shape;2421;p74"/>
            <p:cNvCxnSpPr/>
            <p:nvPr/>
          </p:nvCxnSpPr>
          <p:spPr>
            <a:xfrm>
              <a:off x="7016031" y="1681163"/>
              <a:ext cx="97500" cy="0"/>
            </a:xfrm>
            <a:prstGeom prst="straightConnector1">
              <a:avLst/>
            </a:prstGeom>
            <a:noFill/>
            <a:ln cap="flat" cmpd="sng" w="9525">
              <a:solidFill>
                <a:srgbClr val="00AEEF"/>
              </a:solidFill>
              <a:prstDash val="solid"/>
              <a:round/>
              <a:headEnd len="sm" w="sm" type="none"/>
              <a:tailEnd len="sm" w="sm" type="none"/>
            </a:ln>
          </p:spPr>
        </p:cxnSp>
        <p:cxnSp>
          <p:nvCxnSpPr>
            <p:cNvPr id="2422" name="Google Shape;2422;p74"/>
            <p:cNvCxnSpPr/>
            <p:nvPr/>
          </p:nvCxnSpPr>
          <p:spPr>
            <a:xfrm>
              <a:off x="7016031" y="1642898"/>
              <a:ext cx="97500" cy="0"/>
            </a:xfrm>
            <a:prstGeom prst="straightConnector1">
              <a:avLst/>
            </a:prstGeom>
            <a:noFill/>
            <a:ln cap="flat" cmpd="sng" w="9525">
              <a:solidFill>
                <a:srgbClr val="00AEEF"/>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7" name="Shape 2427"/>
        <p:cNvGrpSpPr/>
        <p:nvPr/>
      </p:nvGrpSpPr>
      <p:grpSpPr>
        <a:xfrm>
          <a:off x="0" y="0"/>
          <a:ext cx="0" cy="0"/>
          <a:chOff x="0" y="0"/>
          <a:chExt cx="0" cy="0"/>
        </a:xfrm>
      </p:grpSpPr>
      <p:sp>
        <p:nvSpPr>
          <p:cNvPr id="2428" name="Google Shape;2428;p75"/>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SharePoint in Microsoft Azure</a:t>
            </a:r>
            <a:endParaRPr/>
          </a:p>
        </p:txBody>
      </p:sp>
      <p:grpSp>
        <p:nvGrpSpPr>
          <p:cNvPr id="2429" name="Google Shape;2429;p75"/>
          <p:cNvGrpSpPr/>
          <p:nvPr/>
        </p:nvGrpSpPr>
        <p:grpSpPr>
          <a:xfrm>
            <a:off x="695239" y="3497317"/>
            <a:ext cx="1259008" cy="2244620"/>
            <a:chOff x="765542" y="4542715"/>
            <a:chExt cx="605700" cy="1079871"/>
          </a:xfrm>
        </p:grpSpPr>
        <p:grpSp>
          <p:nvGrpSpPr>
            <p:cNvPr id="2430" name="Google Shape;2430;p75"/>
            <p:cNvGrpSpPr/>
            <p:nvPr/>
          </p:nvGrpSpPr>
          <p:grpSpPr>
            <a:xfrm>
              <a:off x="813433" y="4542715"/>
              <a:ext cx="509785" cy="856592"/>
              <a:chOff x="570090" y="4803979"/>
              <a:chExt cx="509785" cy="856592"/>
            </a:xfrm>
          </p:grpSpPr>
          <p:sp>
            <p:nvSpPr>
              <p:cNvPr id="2431" name="Google Shape;2431;p75"/>
              <p:cNvSpPr/>
              <p:nvPr/>
            </p:nvSpPr>
            <p:spPr>
              <a:xfrm>
                <a:off x="638094" y="4803979"/>
                <a:ext cx="385635" cy="435202"/>
              </a:xfrm>
              <a:custGeom>
                <a:rect b="b" l="l" r="r" t="t"/>
                <a:pathLst>
                  <a:path extrusionOk="0" h="1627" w="1443">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rgbClr val="8CC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Calibri"/>
                  <a:buNone/>
                </a:pPr>
                <a:r>
                  <a:t/>
                </a:r>
                <a:endParaRPr b="0" i="0" sz="4800" u="none" cap="none" strike="noStrike">
                  <a:solidFill>
                    <a:srgbClr val="292929"/>
                  </a:solidFill>
                  <a:latin typeface="Quattrocento Sans"/>
                  <a:ea typeface="Quattrocento Sans"/>
                  <a:cs typeface="Quattrocento Sans"/>
                  <a:sym typeface="Quattrocento Sans"/>
                </a:endParaRPr>
              </a:p>
            </p:txBody>
          </p:sp>
          <p:sp>
            <p:nvSpPr>
              <p:cNvPr id="2432" name="Google Shape;2432;p75"/>
              <p:cNvSpPr/>
              <p:nvPr/>
            </p:nvSpPr>
            <p:spPr>
              <a:xfrm>
                <a:off x="570090" y="5150920"/>
                <a:ext cx="509785" cy="509651"/>
              </a:xfrm>
              <a:custGeom>
                <a:rect b="b" l="l" r="r" t="t"/>
                <a:pathLst>
                  <a:path extrusionOk="0" h="189" w="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8CC600"/>
              </a:solidFill>
              <a:ln>
                <a:noFill/>
              </a:ln>
            </p:spPr>
            <p:txBody>
              <a:bodyPr anchorCtr="0" anchor="t" bIns="41150" lIns="82300" spcFirstLastPara="1" rIns="82300" wrap="square" tIns="41150">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rgbClr val="292929"/>
                  </a:solidFill>
                  <a:latin typeface="Quattrocento Sans"/>
                  <a:ea typeface="Quattrocento Sans"/>
                  <a:cs typeface="Quattrocento Sans"/>
                  <a:sym typeface="Quattrocento Sans"/>
                </a:endParaRPr>
              </a:p>
            </p:txBody>
          </p:sp>
        </p:grpSp>
        <p:sp>
          <p:nvSpPr>
            <p:cNvPr id="2433" name="Google Shape;2433;p75"/>
            <p:cNvSpPr/>
            <p:nvPr/>
          </p:nvSpPr>
          <p:spPr>
            <a:xfrm>
              <a:off x="765542" y="5410186"/>
              <a:ext cx="605700" cy="212400"/>
            </a:xfrm>
            <a:prstGeom prst="rect">
              <a:avLst/>
            </a:prstGeom>
            <a:noFill/>
            <a:ln>
              <a:noFill/>
            </a:ln>
          </p:spPr>
          <p:txBody>
            <a:bodyPr anchorCtr="0" anchor="ctr" bIns="18275" lIns="0" spcFirstLastPara="1" rIns="0" wrap="square" tIns="18275">
              <a:noAutofit/>
            </a:bodyPr>
            <a:lstStyle/>
            <a:p>
              <a:pPr indent="0" lvl="0" marL="0" marR="0" rtl="0" algn="ctr">
                <a:lnSpc>
                  <a:spcPct val="90000"/>
                </a:lnSpc>
                <a:spcBef>
                  <a:spcPts val="0"/>
                </a:spcBef>
                <a:spcAft>
                  <a:spcPts val="0"/>
                </a:spcAft>
                <a:buClr>
                  <a:srgbClr val="5F5F5F"/>
                </a:buClr>
                <a:buSzPts val="2400"/>
                <a:buFont typeface="Quattrocento Sans"/>
                <a:buNone/>
              </a:pPr>
              <a:r>
                <a:rPr b="0" i="0" lang="en-US" sz="2400" u="none" cap="none" strike="noStrike">
                  <a:solidFill>
                    <a:srgbClr val="5F5F5F"/>
                  </a:solidFill>
                  <a:latin typeface="Quattrocento Sans"/>
                  <a:ea typeface="Quattrocento Sans"/>
                  <a:cs typeface="Quattrocento Sans"/>
                  <a:sym typeface="Quattrocento Sans"/>
                </a:rPr>
                <a:t>Internet</a:t>
              </a:r>
              <a:endParaRPr/>
            </a:p>
          </p:txBody>
        </p:sp>
      </p:grpSp>
      <p:sp>
        <p:nvSpPr>
          <p:cNvPr id="2434" name="Google Shape;2434;p75"/>
          <p:cNvSpPr/>
          <p:nvPr/>
        </p:nvSpPr>
        <p:spPr>
          <a:xfrm>
            <a:off x="2598464" y="1051410"/>
            <a:ext cx="8682661" cy="4564317"/>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8CC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800"/>
              <a:buFont typeface="Calibri"/>
              <a:buNone/>
            </a:pPr>
            <a:r>
              <a:t/>
            </a:r>
            <a:endParaRPr b="0" i="0" sz="4800" u="none" cap="none" strike="noStrike">
              <a:solidFill>
                <a:srgbClr val="292929"/>
              </a:solidFill>
              <a:latin typeface="Quattrocento Sans"/>
              <a:ea typeface="Quattrocento Sans"/>
              <a:cs typeface="Quattrocento Sans"/>
              <a:sym typeface="Quattrocento Sans"/>
            </a:endParaRPr>
          </a:p>
        </p:txBody>
      </p:sp>
      <p:cxnSp>
        <p:nvCxnSpPr>
          <p:cNvPr id="2435" name="Google Shape;2435;p75"/>
          <p:cNvCxnSpPr/>
          <p:nvPr/>
        </p:nvCxnSpPr>
        <p:spPr>
          <a:xfrm flipH="1">
            <a:off x="1954091" y="3689759"/>
            <a:ext cx="1004400" cy="754800"/>
          </a:xfrm>
          <a:prstGeom prst="straightConnector1">
            <a:avLst/>
          </a:prstGeom>
          <a:noFill/>
          <a:ln cap="flat" cmpd="sng" w="57150">
            <a:solidFill>
              <a:srgbClr val="5F5F5F"/>
            </a:solidFill>
            <a:prstDash val="solid"/>
            <a:round/>
            <a:headEnd len="med" w="med" type="triangle"/>
            <a:tailEnd len="sm" w="sm" type="none"/>
          </a:ln>
        </p:spPr>
      </p:cxnSp>
      <p:grpSp>
        <p:nvGrpSpPr>
          <p:cNvPr id="2436" name="Google Shape;2436;p75"/>
          <p:cNvGrpSpPr/>
          <p:nvPr/>
        </p:nvGrpSpPr>
        <p:grpSpPr>
          <a:xfrm>
            <a:off x="4300736" y="3998680"/>
            <a:ext cx="1507846" cy="1144040"/>
            <a:chOff x="8164285" y="5522317"/>
            <a:chExt cx="914400" cy="548700"/>
          </a:xfrm>
        </p:grpSpPr>
        <p:sp>
          <p:nvSpPr>
            <p:cNvPr id="2437" name="Google Shape;2437;p75"/>
            <p:cNvSpPr/>
            <p:nvPr/>
          </p:nvSpPr>
          <p:spPr>
            <a:xfrm>
              <a:off x="8164285" y="5522317"/>
              <a:ext cx="914400" cy="548700"/>
            </a:xfrm>
            <a:prstGeom prst="rect">
              <a:avLst/>
            </a:prstGeom>
            <a:solidFill>
              <a:srgbClr val="FFFFFF"/>
            </a:solidFill>
            <a:ln>
              <a:noFill/>
            </a:ln>
          </p:spPr>
          <p:txBody>
            <a:bodyPr anchorCtr="0" anchor="b" bIns="45700" lIns="27425" spcFirstLastPara="1" rIns="27425" wrap="square" tIns="18275">
              <a:noAutofit/>
            </a:bodyPr>
            <a:lstStyle/>
            <a:p>
              <a:pPr indent="0" lvl="0" marL="0" marR="0" rtl="0" algn="ctr">
                <a:lnSpc>
                  <a:spcPct val="90000"/>
                </a:lnSpc>
                <a:spcBef>
                  <a:spcPts val="0"/>
                </a:spcBef>
                <a:spcAft>
                  <a:spcPts val="0"/>
                </a:spcAft>
                <a:buClr>
                  <a:srgbClr val="5F5F5F"/>
                </a:buClr>
                <a:buSzPts val="1200"/>
                <a:buFont typeface="Quattrocento Sans"/>
                <a:buNone/>
              </a:pPr>
              <a:r>
                <a:rPr b="0" i="0" lang="en-US" sz="1200" u="none" cap="none" strike="noStrike">
                  <a:solidFill>
                    <a:srgbClr val="5F5F5F"/>
                  </a:solidFill>
                  <a:latin typeface="Quattrocento Sans"/>
                  <a:ea typeface="Quattrocento Sans"/>
                  <a:cs typeface="Quattrocento Sans"/>
                  <a:sym typeface="Quattrocento Sans"/>
                </a:rPr>
                <a:t>IaaS VM</a:t>
              </a:r>
              <a:endParaRPr/>
            </a:p>
          </p:txBody>
        </p:sp>
        <p:sp>
          <p:nvSpPr>
            <p:cNvPr id="2438" name="Google Shape;2438;p75"/>
            <p:cNvSpPr/>
            <p:nvPr/>
          </p:nvSpPr>
          <p:spPr>
            <a:xfrm>
              <a:off x="8211750" y="5560753"/>
              <a:ext cx="819600" cy="315300"/>
            </a:xfrm>
            <a:prstGeom prst="rect">
              <a:avLst/>
            </a:prstGeom>
            <a:solidFill>
              <a:srgbClr val="8CC600"/>
            </a:solidFill>
            <a:ln>
              <a:noFill/>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SharePoint Front-End</a:t>
              </a:r>
              <a:endParaRPr/>
            </a:p>
          </p:txBody>
        </p:sp>
      </p:grpSp>
      <p:grpSp>
        <p:nvGrpSpPr>
          <p:cNvPr id="2439" name="Google Shape;2439;p75"/>
          <p:cNvGrpSpPr/>
          <p:nvPr/>
        </p:nvGrpSpPr>
        <p:grpSpPr>
          <a:xfrm>
            <a:off x="4300736" y="1923236"/>
            <a:ext cx="1507846" cy="1144040"/>
            <a:chOff x="8164285" y="5522317"/>
            <a:chExt cx="914400" cy="548700"/>
          </a:xfrm>
        </p:grpSpPr>
        <p:sp>
          <p:nvSpPr>
            <p:cNvPr id="2440" name="Google Shape;2440;p75"/>
            <p:cNvSpPr/>
            <p:nvPr/>
          </p:nvSpPr>
          <p:spPr>
            <a:xfrm>
              <a:off x="8164285" y="5522317"/>
              <a:ext cx="914400" cy="548700"/>
            </a:xfrm>
            <a:prstGeom prst="rect">
              <a:avLst/>
            </a:prstGeom>
            <a:solidFill>
              <a:srgbClr val="FFFFFF"/>
            </a:solidFill>
            <a:ln>
              <a:noFill/>
            </a:ln>
          </p:spPr>
          <p:txBody>
            <a:bodyPr anchorCtr="0" anchor="b" bIns="45700" lIns="27425" spcFirstLastPara="1" rIns="27425" wrap="square" tIns="18275">
              <a:noAutofit/>
            </a:bodyPr>
            <a:lstStyle/>
            <a:p>
              <a:pPr indent="0" lvl="0" marL="0" marR="0" rtl="0" algn="ctr">
                <a:lnSpc>
                  <a:spcPct val="90000"/>
                </a:lnSpc>
                <a:spcBef>
                  <a:spcPts val="0"/>
                </a:spcBef>
                <a:spcAft>
                  <a:spcPts val="0"/>
                </a:spcAft>
                <a:buClr>
                  <a:srgbClr val="5F5F5F"/>
                </a:buClr>
                <a:buSzPts val="1200"/>
                <a:buFont typeface="Quattrocento Sans"/>
                <a:buNone/>
              </a:pPr>
              <a:r>
                <a:rPr b="0" i="0" lang="en-US" sz="1200" u="none" cap="none" strike="noStrike">
                  <a:solidFill>
                    <a:srgbClr val="5F5F5F"/>
                  </a:solidFill>
                  <a:latin typeface="Quattrocento Sans"/>
                  <a:ea typeface="Quattrocento Sans"/>
                  <a:cs typeface="Quattrocento Sans"/>
                  <a:sym typeface="Quattrocento Sans"/>
                </a:rPr>
                <a:t>IaaS VM </a:t>
              </a:r>
              <a:endParaRPr/>
            </a:p>
          </p:txBody>
        </p:sp>
        <p:sp>
          <p:nvSpPr>
            <p:cNvPr id="2441" name="Google Shape;2441;p75"/>
            <p:cNvSpPr/>
            <p:nvPr/>
          </p:nvSpPr>
          <p:spPr>
            <a:xfrm>
              <a:off x="8211750" y="5560753"/>
              <a:ext cx="819600" cy="315300"/>
            </a:xfrm>
            <a:prstGeom prst="rect">
              <a:avLst/>
            </a:prstGeom>
            <a:solidFill>
              <a:srgbClr val="8CC600"/>
            </a:solidFill>
            <a:ln>
              <a:noFill/>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SharePoint FrontEnd</a:t>
              </a:r>
              <a:endParaRPr b="0" i="0" sz="1500" u="none" cap="none" strike="noStrike">
                <a:solidFill>
                  <a:srgbClr val="FFFFFF"/>
                </a:solidFill>
                <a:latin typeface="Quattrocento Sans"/>
                <a:ea typeface="Quattrocento Sans"/>
                <a:cs typeface="Quattrocento Sans"/>
                <a:sym typeface="Quattrocento Sans"/>
              </a:endParaRPr>
            </a:p>
          </p:txBody>
        </p:sp>
      </p:grpSp>
      <p:grpSp>
        <p:nvGrpSpPr>
          <p:cNvPr id="2442" name="Google Shape;2442;p75"/>
          <p:cNvGrpSpPr/>
          <p:nvPr/>
        </p:nvGrpSpPr>
        <p:grpSpPr>
          <a:xfrm>
            <a:off x="6662172" y="4364037"/>
            <a:ext cx="1507802" cy="1144012"/>
            <a:chOff x="9439204" y="5720266"/>
            <a:chExt cx="725393" cy="435284"/>
          </a:xfrm>
        </p:grpSpPr>
        <p:grpSp>
          <p:nvGrpSpPr>
            <p:cNvPr id="2443" name="Google Shape;2443;p75"/>
            <p:cNvGrpSpPr/>
            <p:nvPr/>
          </p:nvGrpSpPr>
          <p:grpSpPr>
            <a:xfrm>
              <a:off x="9439204" y="5720266"/>
              <a:ext cx="725394" cy="435284"/>
              <a:chOff x="8164285" y="5522317"/>
              <a:chExt cx="914400" cy="548700"/>
            </a:xfrm>
          </p:grpSpPr>
          <p:sp>
            <p:nvSpPr>
              <p:cNvPr id="2444" name="Google Shape;2444;p75"/>
              <p:cNvSpPr/>
              <p:nvPr/>
            </p:nvSpPr>
            <p:spPr>
              <a:xfrm>
                <a:off x="8164285" y="5522317"/>
                <a:ext cx="914400" cy="548700"/>
              </a:xfrm>
              <a:prstGeom prst="rect">
                <a:avLst/>
              </a:prstGeom>
              <a:solidFill>
                <a:srgbClr val="FFFFFF"/>
              </a:solidFill>
              <a:ln>
                <a:noFill/>
              </a:ln>
            </p:spPr>
            <p:txBody>
              <a:bodyPr anchorCtr="0" anchor="b" bIns="45700" lIns="27425" spcFirstLastPara="1" rIns="27425" wrap="square" tIns="18275">
                <a:noAutofit/>
              </a:bodyPr>
              <a:lstStyle/>
              <a:p>
                <a:pPr indent="0" lvl="0" marL="0" marR="0" rtl="0" algn="ctr">
                  <a:lnSpc>
                    <a:spcPct val="90000"/>
                  </a:lnSpc>
                  <a:spcBef>
                    <a:spcPts val="0"/>
                  </a:spcBef>
                  <a:spcAft>
                    <a:spcPts val="0"/>
                  </a:spcAft>
                  <a:buClr>
                    <a:srgbClr val="5F5F5F"/>
                  </a:buClr>
                  <a:buSzPts val="1200"/>
                  <a:buFont typeface="Quattrocento Sans"/>
                  <a:buNone/>
                </a:pPr>
                <a:r>
                  <a:rPr b="0" i="0" lang="en-US" sz="1200" u="none" cap="none" strike="noStrike">
                    <a:solidFill>
                      <a:srgbClr val="5F5F5F"/>
                    </a:solidFill>
                    <a:latin typeface="Quattrocento Sans"/>
                    <a:ea typeface="Quattrocento Sans"/>
                    <a:cs typeface="Quattrocento Sans"/>
                    <a:sym typeface="Quattrocento Sans"/>
                  </a:rPr>
                  <a:t>IaaS VM</a:t>
                </a:r>
                <a:endParaRPr/>
              </a:p>
            </p:txBody>
          </p:sp>
          <p:sp>
            <p:nvSpPr>
              <p:cNvPr id="2445" name="Google Shape;2445;p75"/>
              <p:cNvSpPr/>
              <p:nvPr/>
            </p:nvSpPr>
            <p:spPr>
              <a:xfrm>
                <a:off x="8211750" y="5560753"/>
                <a:ext cx="819600" cy="108300"/>
              </a:xfrm>
              <a:prstGeom prst="rect">
                <a:avLst/>
              </a:prstGeom>
              <a:solidFill>
                <a:srgbClr val="8CC600"/>
              </a:solidFill>
              <a:ln>
                <a:noFill/>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Search and Index</a:t>
                </a:r>
                <a:endParaRPr/>
              </a:p>
            </p:txBody>
          </p:sp>
        </p:grpSp>
        <p:sp>
          <p:nvSpPr>
            <p:cNvPr id="2446" name="Google Shape;2446;p75"/>
            <p:cNvSpPr/>
            <p:nvPr/>
          </p:nvSpPr>
          <p:spPr>
            <a:xfrm>
              <a:off x="9477086" y="5846618"/>
              <a:ext cx="650109" cy="168266"/>
            </a:xfrm>
            <a:prstGeom prst="flowChartMagneticDisk">
              <a:avLst/>
            </a:prstGeom>
            <a:solidFill>
              <a:srgbClr val="8CC600"/>
            </a:solidFill>
            <a:ln cap="flat" cmpd="sng" w="9525">
              <a:solidFill>
                <a:srgbClr val="FFFFFF"/>
              </a:solidFill>
              <a:prstDash val="solid"/>
              <a:round/>
              <a:headEnd len="sm" w="sm" type="none"/>
              <a:tailEnd len="sm" w="sm" type="none"/>
            </a:ln>
          </p:spPr>
          <p:txBody>
            <a:bodyPr anchorCtr="0" anchor="t" bIns="18275" lIns="27425" spcFirstLastPara="1" rIns="27425" wrap="square" tIns="1827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Persistent Desk</a:t>
              </a:r>
              <a:endParaRPr/>
            </a:p>
          </p:txBody>
        </p:sp>
      </p:grpSp>
      <p:grpSp>
        <p:nvGrpSpPr>
          <p:cNvPr id="2447" name="Google Shape;2447;p75"/>
          <p:cNvGrpSpPr/>
          <p:nvPr/>
        </p:nvGrpSpPr>
        <p:grpSpPr>
          <a:xfrm>
            <a:off x="6577508" y="1063600"/>
            <a:ext cx="1508289" cy="1516015"/>
            <a:chOff x="9265345" y="4575318"/>
            <a:chExt cx="725627" cy="576826"/>
          </a:xfrm>
        </p:grpSpPr>
        <p:grpSp>
          <p:nvGrpSpPr>
            <p:cNvPr id="2448" name="Google Shape;2448;p75"/>
            <p:cNvGrpSpPr/>
            <p:nvPr/>
          </p:nvGrpSpPr>
          <p:grpSpPr>
            <a:xfrm>
              <a:off x="9265345" y="4575318"/>
              <a:ext cx="725394" cy="435284"/>
              <a:chOff x="8164285" y="5482447"/>
              <a:chExt cx="914400" cy="548700"/>
            </a:xfrm>
          </p:grpSpPr>
          <p:sp>
            <p:nvSpPr>
              <p:cNvPr id="2449" name="Google Shape;2449;p75"/>
              <p:cNvSpPr/>
              <p:nvPr/>
            </p:nvSpPr>
            <p:spPr>
              <a:xfrm>
                <a:off x="8164285" y="5482447"/>
                <a:ext cx="914400" cy="548700"/>
              </a:xfrm>
              <a:prstGeom prst="rect">
                <a:avLst/>
              </a:prstGeom>
              <a:solidFill>
                <a:srgbClr val="FFFFFF"/>
              </a:solidFill>
              <a:ln>
                <a:noFill/>
              </a:ln>
            </p:spPr>
            <p:txBody>
              <a:bodyPr anchorCtr="0" anchor="b" bIns="45700" lIns="27425" spcFirstLastPara="1" rIns="27425" wrap="square" tIns="18275">
                <a:noAutofit/>
              </a:bodyPr>
              <a:lstStyle/>
              <a:p>
                <a:pPr indent="0" lvl="0" marL="0" marR="0" rtl="0" algn="ctr">
                  <a:lnSpc>
                    <a:spcPct val="90000"/>
                  </a:lnSpc>
                  <a:spcBef>
                    <a:spcPts val="0"/>
                  </a:spcBef>
                  <a:spcAft>
                    <a:spcPts val="0"/>
                  </a:spcAft>
                  <a:buClr>
                    <a:srgbClr val="5F5F5F"/>
                  </a:buClr>
                  <a:buSzPts val="1200"/>
                  <a:buFont typeface="Quattrocento Sans"/>
                  <a:buNone/>
                </a:pPr>
                <a:r>
                  <a:rPr b="0" i="0" lang="en-US" sz="1200" u="none" cap="none" strike="noStrike">
                    <a:solidFill>
                      <a:srgbClr val="5F5F5F"/>
                    </a:solidFill>
                    <a:latin typeface="Quattrocento Sans"/>
                    <a:ea typeface="Quattrocento Sans"/>
                    <a:cs typeface="Quattrocento Sans"/>
                    <a:sym typeface="Quattrocento Sans"/>
                  </a:rPr>
                  <a:t>IaaS VM</a:t>
                </a:r>
                <a:endParaRPr/>
              </a:p>
            </p:txBody>
          </p:sp>
          <p:sp>
            <p:nvSpPr>
              <p:cNvPr id="2450" name="Google Shape;2450;p75"/>
              <p:cNvSpPr/>
              <p:nvPr/>
            </p:nvSpPr>
            <p:spPr>
              <a:xfrm>
                <a:off x="8211751" y="5520883"/>
                <a:ext cx="369900" cy="315300"/>
              </a:xfrm>
              <a:prstGeom prst="rect">
                <a:avLst/>
              </a:prstGeom>
              <a:solidFill>
                <a:srgbClr val="8CC600"/>
              </a:solidFill>
              <a:ln>
                <a:noFill/>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DC</a:t>
                </a:r>
                <a:endParaRPr/>
              </a:p>
            </p:txBody>
          </p:sp>
        </p:grpSp>
        <p:sp>
          <p:nvSpPr>
            <p:cNvPr id="2451" name="Google Shape;2451;p75"/>
            <p:cNvSpPr/>
            <p:nvPr/>
          </p:nvSpPr>
          <p:spPr>
            <a:xfrm>
              <a:off x="9655417" y="4606233"/>
              <a:ext cx="293400" cy="250200"/>
            </a:xfrm>
            <a:prstGeom prst="rect">
              <a:avLst/>
            </a:prstGeom>
            <a:solidFill>
              <a:srgbClr val="8CC600"/>
            </a:solidFill>
            <a:ln cap="flat" cmpd="sng" w="9525">
              <a:solidFill>
                <a:srgbClr val="5F5F5F"/>
              </a:solidFill>
              <a:prstDash val="solid"/>
              <a:round/>
              <a:headEnd len="sm" w="sm" type="none"/>
              <a:tailEnd len="sm" w="sm" type="none"/>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DNS</a:t>
              </a:r>
              <a:endParaRPr/>
            </a:p>
          </p:txBody>
        </p:sp>
        <p:sp>
          <p:nvSpPr>
            <p:cNvPr id="2452" name="Google Shape;2452;p75"/>
            <p:cNvSpPr/>
            <p:nvPr/>
          </p:nvSpPr>
          <p:spPr>
            <a:xfrm>
              <a:off x="9265572" y="5042344"/>
              <a:ext cx="725400" cy="109800"/>
            </a:xfrm>
            <a:prstGeom prst="rect">
              <a:avLst/>
            </a:prstGeom>
            <a:solidFill>
              <a:srgbClr val="5F5F5F"/>
            </a:solidFill>
            <a:ln>
              <a:noFill/>
            </a:ln>
          </p:spPr>
          <p:txBody>
            <a:bodyPr anchorCtr="0" anchor="ctr" bIns="0" lIns="27425" spcFirstLastPara="1" rIns="27425" wrap="square" tIns="0">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Server Account</a:t>
              </a:r>
              <a:endParaRPr/>
            </a:p>
          </p:txBody>
        </p:sp>
      </p:grpSp>
      <p:grpSp>
        <p:nvGrpSpPr>
          <p:cNvPr id="2453" name="Google Shape;2453;p75"/>
          <p:cNvGrpSpPr/>
          <p:nvPr/>
        </p:nvGrpSpPr>
        <p:grpSpPr>
          <a:xfrm>
            <a:off x="9024597" y="2262777"/>
            <a:ext cx="1507816" cy="1144055"/>
            <a:chOff x="9439431" y="5720416"/>
            <a:chExt cx="725400" cy="435300"/>
          </a:xfrm>
        </p:grpSpPr>
        <p:sp>
          <p:nvSpPr>
            <p:cNvPr id="2454" name="Google Shape;2454;p75"/>
            <p:cNvSpPr/>
            <p:nvPr/>
          </p:nvSpPr>
          <p:spPr>
            <a:xfrm>
              <a:off x="9439431" y="5720416"/>
              <a:ext cx="725400" cy="435300"/>
            </a:xfrm>
            <a:prstGeom prst="rect">
              <a:avLst/>
            </a:prstGeom>
            <a:solidFill>
              <a:srgbClr val="FFFFFF"/>
            </a:solidFill>
            <a:ln>
              <a:noFill/>
            </a:ln>
          </p:spPr>
          <p:txBody>
            <a:bodyPr anchorCtr="0" anchor="ctr" bIns="45700" lIns="27425" spcFirstLastPara="1" rIns="27425" wrap="square" tIns="18275">
              <a:noAutofit/>
            </a:bodyPr>
            <a:lstStyle/>
            <a:p>
              <a:pPr indent="0" lvl="0" marL="0" marR="0" rtl="0" algn="ctr">
                <a:lnSpc>
                  <a:spcPct val="90000"/>
                </a:lnSpc>
                <a:spcBef>
                  <a:spcPts val="0"/>
                </a:spcBef>
                <a:spcAft>
                  <a:spcPts val="0"/>
                </a:spcAft>
                <a:buClr>
                  <a:srgbClr val="5F5F5F"/>
                </a:buClr>
                <a:buSzPts val="1200"/>
                <a:buFont typeface="Quattrocento Sans"/>
                <a:buNone/>
              </a:pPr>
              <a:r>
                <a:rPr b="0" i="0" lang="en-US" sz="1200" u="none" cap="none" strike="noStrike">
                  <a:solidFill>
                    <a:srgbClr val="5F5F5F"/>
                  </a:solidFill>
                  <a:latin typeface="Quattrocento Sans"/>
                  <a:ea typeface="Quattrocento Sans"/>
                  <a:cs typeface="Quattrocento Sans"/>
                  <a:sym typeface="Quattrocento Sans"/>
                </a:rPr>
                <a:t>Persistent VM Role</a:t>
              </a:r>
              <a:endParaRPr/>
            </a:p>
          </p:txBody>
        </p:sp>
        <p:sp>
          <p:nvSpPr>
            <p:cNvPr id="2455" name="Google Shape;2455;p75"/>
            <p:cNvSpPr/>
            <p:nvPr/>
          </p:nvSpPr>
          <p:spPr>
            <a:xfrm>
              <a:off x="9477086" y="5764247"/>
              <a:ext cx="650109" cy="250637"/>
            </a:xfrm>
            <a:prstGeom prst="flowChartMagneticDisk">
              <a:avLst/>
            </a:prstGeom>
            <a:solidFill>
              <a:srgbClr val="8CC600"/>
            </a:solidFill>
            <a:ln cap="flat" cmpd="sng" w="9525">
              <a:solidFill>
                <a:srgbClr val="FFFFFF"/>
              </a:solidFill>
              <a:prstDash val="solid"/>
              <a:round/>
              <a:headEnd len="sm" w="sm" type="none"/>
              <a:tailEnd len="sm" w="sm" type="none"/>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SQL</a:t>
              </a:r>
              <a:endParaRPr/>
            </a:p>
          </p:txBody>
        </p:sp>
      </p:grpSp>
      <p:grpSp>
        <p:nvGrpSpPr>
          <p:cNvPr id="2456" name="Google Shape;2456;p75"/>
          <p:cNvGrpSpPr/>
          <p:nvPr/>
        </p:nvGrpSpPr>
        <p:grpSpPr>
          <a:xfrm>
            <a:off x="9024597" y="4119962"/>
            <a:ext cx="1507816" cy="1144055"/>
            <a:chOff x="9439431" y="5720416"/>
            <a:chExt cx="725400" cy="435300"/>
          </a:xfrm>
        </p:grpSpPr>
        <p:sp>
          <p:nvSpPr>
            <p:cNvPr id="2457" name="Google Shape;2457;p75"/>
            <p:cNvSpPr/>
            <p:nvPr/>
          </p:nvSpPr>
          <p:spPr>
            <a:xfrm>
              <a:off x="9439431" y="5720416"/>
              <a:ext cx="725400" cy="435300"/>
            </a:xfrm>
            <a:prstGeom prst="rect">
              <a:avLst/>
            </a:prstGeom>
            <a:solidFill>
              <a:srgbClr val="FFFFFF"/>
            </a:solidFill>
            <a:ln>
              <a:noFill/>
            </a:ln>
          </p:spPr>
          <p:txBody>
            <a:bodyPr anchorCtr="0" anchor="b" bIns="45700" lIns="27425" spcFirstLastPara="1" rIns="27425" wrap="square" tIns="18275">
              <a:noAutofit/>
            </a:bodyPr>
            <a:lstStyle/>
            <a:p>
              <a:pPr indent="0" lvl="0" marL="0" marR="0" rtl="0" algn="ctr">
                <a:lnSpc>
                  <a:spcPct val="90000"/>
                </a:lnSpc>
                <a:spcBef>
                  <a:spcPts val="0"/>
                </a:spcBef>
                <a:spcAft>
                  <a:spcPts val="0"/>
                </a:spcAft>
                <a:buClr>
                  <a:srgbClr val="5F5F5F"/>
                </a:buClr>
                <a:buSzPts val="1200"/>
                <a:buFont typeface="Quattrocento Sans"/>
                <a:buNone/>
              </a:pPr>
              <a:r>
                <a:rPr b="0" i="0" lang="en-US" sz="1200" u="none" cap="none" strike="noStrike">
                  <a:solidFill>
                    <a:srgbClr val="5F5F5F"/>
                  </a:solidFill>
                  <a:latin typeface="Quattrocento Sans"/>
                  <a:ea typeface="Quattrocento Sans"/>
                  <a:cs typeface="Quattrocento Sans"/>
                  <a:sym typeface="Quattrocento Sans"/>
                </a:rPr>
                <a:t>IaaS VM</a:t>
              </a:r>
              <a:endParaRPr/>
            </a:p>
          </p:txBody>
        </p:sp>
        <p:sp>
          <p:nvSpPr>
            <p:cNvPr id="2458" name="Google Shape;2458;p75"/>
            <p:cNvSpPr/>
            <p:nvPr/>
          </p:nvSpPr>
          <p:spPr>
            <a:xfrm>
              <a:off x="9477086" y="5764247"/>
              <a:ext cx="650109" cy="250637"/>
            </a:xfrm>
            <a:prstGeom prst="flowChartMagneticDisk">
              <a:avLst/>
            </a:prstGeom>
            <a:solidFill>
              <a:srgbClr val="8CC600"/>
            </a:solidFill>
            <a:ln cap="flat" cmpd="sng" w="9525">
              <a:solidFill>
                <a:srgbClr val="FFFFFF"/>
              </a:solidFill>
              <a:prstDash val="solid"/>
              <a:round/>
              <a:headEnd len="sm" w="sm" type="none"/>
              <a:tailEnd len="sm" w="sm" type="none"/>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SQL</a:t>
              </a:r>
              <a:endParaRPr/>
            </a:p>
          </p:txBody>
        </p:sp>
      </p:grpSp>
      <p:sp>
        <p:nvSpPr>
          <p:cNvPr id="2459" name="Google Shape;2459;p75"/>
          <p:cNvSpPr/>
          <p:nvPr/>
        </p:nvSpPr>
        <p:spPr>
          <a:xfrm>
            <a:off x="9025027" y="1147152"/>
            <a:ext cx="1507800" cy="288300"/>
          </a:xfrm>
          <a:prstGeom prst="rect">
            <a:avLst/>
          </a:prstGeom>
          <a:solidFill>
            <a:srgbClr val="5F5F5F"/>
          </a:solidFill>
          <a:ln>
            <a:noFill/>
          </a:ln>
        </p:spPr>
        <p:txBody>
          <a:bodyPr anchorCtr="0" anchor="ctr" bIns="0" lIns="27425" spcFirstLastPara="1" rIns="27425" wrap="square" tIns="0">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Local DNS</a:t>
            </a:r>
            <a:endParaRPr/>
          </a:p>
        </p:txBody>
      </p:sp>
      <p:sp>
        <p:nvSpPr>
          <p:cNvPr id="2460" name="Google Shape;2460;p75"/>
          <p:cNvSpPr/>
          <p:nvPr/>
        </p:nvSpPr>
        <p:spPr>
          <a:xfrm rot="5400000">
            <a:off x="9707288" y="3643145"/>
            <a:ext cx="2565600" cy="306900"/>
          </a:xfrm>
          <a:prstGeom prst="rect">
            <a:avLst/>
          </a:prstGeom>
          <a:solidFill>
            <a:srgbClr val="5F5F5F"/>
          </a:solidFill>
          <a:ln>
            <a:noFill/>
          </a:ln>
        </p:spPr>
        <p:txBody>
          <a:bodyPr anchorCtr="0" anchor="ctr" bIns="0" lIns="27425" spcFirstLastPara="1" rIns="27425" wrap="square" tIns="0">
            <a:noAutofit/>
          </a:bodyPr>
          <a:lstStyle/>
          <a:p>
            <a:pPr indent="0" lvl="0" marL="0" marR="0" rtl="0" algn="ctr">
              <a:lnSpc>
                <a:spcPct val="90000"/>
              </a:lnSpc>
              <a:spcBef>
                <a:spcPts val="0"/>
              </a:spcBef>
              <a:spcAft>
                <a:spcPts val="0"/>
              </a:spcAft>
              <a:buClr>
                <a:srgbClr val="FFFFFF"/>
              </a:buClr>
              <a:buSzPts val="1900"/>
              <a:buFont typeface="Quattrocento Sans"/>
              <a:buNone/>
            </a:pPr>
            <a:r>
              <a:rPr b="0" i="0" lang="en-US" sz="1900" u="none" cap="none" strike="noStrike">
                <a:solidFill>
                  <a:srgbClr val="FFFFFF"/>
                </a:solidFill>
                <a:latin typeface="Quattrocento Sans"/>
                <a:ea typeface="Quattrocento Sans"/>
                <a:cs typeface="Quattrocento Sans"/>
                <a:sym typeface="Quattrocento Sans"/>
              </a:rPr>
              <a:t>SQL Mirroring</a:t>
            </a:r>
            <a:endParaRPr/>
          </a:p>
        </p:txBody>
      </p:sp>
      <p:sp>
        <p:nvSpPr>
          <p:cNvPr id="2461" name="Google Shape;2461;p75"/>
          <p:cNvSpPr/>
          <p:nvPr/>
        </p:nvSpPr>
        <p:spPr>
          <a:xfrm>
            <a:off x="3921131" y="2328978"/>
            <a:ext cx="458400" cy="2115600"/>
          </a:xfrm>
          <a:prstGeom prst="leftBrace">
            <a:avLst>
              <a:gd fmla="val 8333" name="adj1"/>
              <a:gd fmla="val 50000" name="adj2"/>
            </a:avLst>
          </a:prstGeom>
          <a:noFill/>
          <a:ln cap="flat" cmpd="sng" w="25400">
            <a:solidFill>
              <a:srgbClr val="5F5F5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Calibri"/>
              <a:buNone/>
            </a:pPr>
            <a:r>
              <a:t/>
            </a:r>
            <a:endParaRPr b="0" i="0" sz="4800" u="none" cap="none" strike="noStrike">
              <a:solidFill>
                <a:srgbClr val="292929"/>
              </a:solidFill>
              <a:latin typeface="Quattrocento Sans"/>
              <a:ea typeface="Quattrocento Sans"/>
              <a:cs typeface="Quattrocento Sans"/>
              <a:sym typeface="Quattrocento Sans"/>
            </a:endParaRPr>
          </a:p>
        </p:txBody>
      </p:sp>
      <p:sp>
        <p:nvSpPr>
          <p:cNvPr id="2462" name="Google Shape;2462;p75"/>
          <p:cNvSpPr/>
          <p:nvPr/>
        </p:nvSpPr>
        <p:spPr>
          <a:xfrm>
            <a:off x="2958492" y="2951763"/>
            <a:ext cx="962700" cy="1217100"/>
          </a:xfrm>
          <a:prstGeom prst="rect">
            <a:avLst/>
          </a:prstGeom>
          <a:solidFill>
            <a:srgbClr val="FFFFFF"/>
          </a:solidFill>
          <a:ln cap="flat" cmpd="sng" w="9525">
            <a:solidFill>
              <a:srgbClr val="8CC6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D3D3D"/>
              </a:buClr>
              <a:buSzPts val="4000"/>
              <a:buFont typeface="Quattrocento Sans"/>
              <a:buNone/>
            </a:pPr>
            <a:r>
              <a:rPr b="0" i="0" lang="en-US" sz="4000" u="none" cap="none" strike="noStrike">
                <a:solidFill>
                  <a:srgbClr val="3D3D3D"/>
                </a:solidFill>
                <a:latin typeface="Quattrocento Sans"/>
                <a:ea typeface="Quattrocento Sans"/>
                <a:cs typeface="Quattrocento Sans"/>
                <a:sym typeface="Quattrocento Sans"/>
              </a:rPr>
              <a:t>LB</a:t>
            </a:r>
            <a:endParaRPr/>
          </a:p>
        </p:txBody>
      </p:sp>
      <p:sp>
        <p:nvSpPr>
          <p:cNvPr id="2463" name="Google Shape;2463;p75"/>
          <p:cNvSpPr/>
          <p:nvPr/>
        </p:nvSpPr>
        <p:spPr>
          <a:xfrm rot="10800000">
            <a:off x="10532820" y="2855274"/>
            <a:ext cx="310200" cy="1881000"/>
          </a:xfrm>
          <a:prstGeom prst="leftBrace">
            <a:avLst>
              <a:gd fmla="val 8333" name="adj1"/>
              <a:gd fmla="val 50000" name="adj2"/>
            </a:avLst>
          </a:prstGeom>
          <a:noFill/>
          <a:ln cap="flat" cmpd="sng" w="25400">
            <a:solidFill>
              <a:srgbClr val="5F5F5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Calibri"/>
              <a:buNone/>
            </a:pPr>
            <a:r>
              <a:t/>
            </a:r>
            <a:endParaRPr b="0" i="0" sz="4800" u="none" cap="none" strike="noStrike">
              <a:solidFill>
                <a:srgbClr val="292929"/>
              </a:solidFill>
              <a:latin typeface="Quattrocento Sans"/>
              <a:ea typeface="Quattrocento Sans"/>
              <a:cs typeface="Quattrocento Sans"/>
              <a:sym typeface="Quattrocento Sans"/>
            </a:endParaRPr>
          </a:p>
        </p:txBody>
      </p:sp>
      <p:cxnSp>
        <p:nvCxnSpPr>
          <p:cNvPr id="2464" name="Google Shape;2464;p75"/>
          <p:cNvCxnSpPr/>
          <p:nvPr/>
        </p:nvCxnSpPr>
        <p:spPr>
          <a:xfrm rot="10800000">
            <a:off x="5879527" y="2834798"/>
            <a:ext cx="3145500" cy="0"/>
          </a:xfrm>
          <a:prstGeom prst="straightConnector1">
            <a:avLst/>
          </a:prstGeom>
          <a:noFill/>
          <a:ln cap="flat" cmpd="sng" w="19050">
            <a:solidFill>
              <a:srgbClr val="5F5F5F"/>
            </a:solidFill>
            <a:prstDash val="solid"/>
            <a:round/>
            <a:headEnd len="med" w="med" type="triangle"/>
            <a:tailEnd len="sm" w="sm" type="none"/>
          </a:ln>
        </p:spPr>
      </p:cxnSp>
      <p:cxnSp>
        <p:nvCxnSpPr>
          <p:cNvPr id="2465" name="Google Shape;2465;p75"/>
          <p:cNvCxnSpPr/>
          <p:nvPr/>
        </p:nvCxnSpPr>
        <p:spPr>
          <a:xfrm flipH="1">
            <a:off x="5808958" y="4229098"/>
            <a:ext cx="3233100" cy="6000"/>
          </a:xfrm>
          <a:prstGeom prst="straightConnector1">
            <a:avLst/>
          </a:prstGeom>
          <a:noFill/>
          <a:ln cap="flat" cmpd="sng" w="19050">
            <a:solidFill>
              <a:srgbClr val="5F5F5F"/>
            </a:solidFill>
            <a:prstDash val="solid"/>
            <a:round/>
            <a:headEnd len="med" w="med" type="triangle"/>
            <a:tailEnd len="sm" w="sm" type="none"/>
          </a:ln>
        </p:spPr>
      </p:cxnSp>
      <p:cxnSp>
        <p:nvCxnSpPr>
          <p:cNvPr id="2466" name="Google Shape;2466;p75"/>
          <p:cNvCxnSpPr/>
          <p:nvPr/>
        </p:nvCxnSpPr>
        <p:spPr>
          <a:xfrm rot="10800000">
            <a:off x="5896546" y="2834879"/>
            <a:ext cx="844800" cy="1722600"/>
          </a:xfrm>
          <a:prstGeom prst="straightConnector1">
            <a:avLst/>
          </a:prstGeom>
          <a:noFill/>
          <a:ln cap="flat" cmpd="sng" w="19050">
            <a:solidFill>
              <a:srgbClr val="5F5F5F"/>
            </a:solidFill>
            <a:prstDash val="solid"/>
            <a:round/>
            <a:headEnd len="med" w="med" type="triangle"/>
            <a:tailEnd len="sm" w="sm" type="none"/>
          </a:ln>
        </p:spPr>
      </p:cxnSp>
      <p:cxnSp>
        <p:nvCxnSpPr>
          <p:cNvPr id="2467" name="Google Shape;2467;p75"/>
          <p:cNvCxnSpPr/>
          <p:nvPr/>
        </p:nvCxnSpPr>
        <p:spPr>
          <a:xfrm rot="10800000">
            <a:off x="5808973" y="4228978"/>
            <a:ext cx="854100" cy="328500"/>
          </a:xfrm>
          <a:prstGeom prst="straightConnector1">
            <a:avLst/>
          </a:prstGeom>
          <a:noFill/>
          <a:ln cap="flat" cmpd="sng" w="19050">
            <a:solidFill>
              <a:srgbClr val="5F5F5F"/>
            </a:solidFill>
            <a:prstDash val="solid"/>
            <a:round/>
            <a:headEnd len="med" w="med" type="triangle"/>
            <a:tailEnd len="sm" w="sm" type="none"/>
          </a:ln>
        </p:spPr>
      </p:cxnSp>
      <p:cxnSp>
        <p:nvCxnSpPr>
          <p:cNvPr id="2468" name="Google Shape;2468;p75"/>
          <p:cNvCxnSpPr>
            <a:stCxn id="2454" idx="1"/>
          </p:cNvCxnSpPr>
          <p:nvPr/>
        </p:nvCxnSpPr>
        <p:spPr>
          <a:xfrm flipH="1">
            <a:off x="5879097" y="2834805"/>
            <a:ext cx="3145500" cy="1400400"/>
          </a:xfrm>
          <a:prstGeom prst="straightConnector1">
            <a:avLst/>
          </a:prstGeom>
          <a:noFill/>
          <a:ln cap="flat" cmpd="sng" w="19050">
            <a:solidFill>
              <a:srgbClr val="5F5F5F"/>
            </a:solidFill>
            <a:prstDash val="solid"/>
            <a:round/>
            <a:headEnd len="med" w="med" type="triangle"/>
            <a:tailEnd len="sm" w="sm" type="none"/>
          </a:ln>
        </p:spPr>
      </p:cxnSp>
      <p:cxnSp>
        <p:nvCxnSpPr>
          <p:cNvPr id="2469" name="Google Shape;2469;p75"/>
          <p:cNvCxnSpPr/>
          <p:nvPr/>
        </p:nvCxnSpPr>
        <p:spPr>
          <a:xfrm rot="10800000">
            <a:off x="5896624" y="2814895"/>
            <a:ext cx="3128400" cy="1414200"/>
          </a:xfrm>
          <a:prstGeom prst="straightConnector1">
            <a:avLst/>
          </a:prstGeom>
          <a:noFill/>
          <a:ln cap="flat" cmpd="sng" w="19050">
            <a:solidFill>
              <a:srgbClr val="5F5F5F"/>
            </a:solidFill>
            <a:prstDash val="solid"/>
            <a:round/>
            <a:headEnd len="med" w="med" type="triangle"/>
            <a:tailEnd len="sm" w="sm" type="none"/>
          </a:ln>
        </p:spPr>
      </p:cxnSp>
      <p:cxnSp>
        <p:nvCxnSpPr>
          <p:cNvPr id="2470" name="Google Shape;2470;p75"/>
          <p:cNvCxnSpPr>
            <a:stCxn id="2444" idx="0"/>
            <a:endCxn id="2452" idx="2"/>
          </p:cNvCxnSpPr>
          <p:nvPr/>
        </p:nvCxnSpPr>
        <p:spPr>
          <a:xfrm rot="10800000">
            <a:off x="7331772" y="2579636"/>
            <a:ext cx="84300" cy="1784400"/>
          </a:xfrm>
          <a:prstGeom prst="straightConnector1">
            <a:avLst/>
          </a:prstGeom>
          <a:noFill/>
          <a:ln cap="flat" cmpd="sng" w="19050">
            <a:solidFill>
              <a:srgbClr val="FFFFFF"/>
            </a:solidFill>
            <a:prstDash val="dash"/>
            <a:round/>
            <a:headEnd len="med" w="med" type="triangle"/>
            <a:tailEnd len="sm" w="sm" type="none"/>
          </a:ln>
        </p:spPr>
      </p:cxnSp>
      <p:cxnSp>
        <p:nvCxnSpPr>
          <p:cNvPr id="2471" name="Google Shape;2471;p75"/>
          <p:cNvCxnSpPr>
            <a:endCxn id="2452" idx="2"/>
          </p:cNvCxnSpPr>
          <p:nvPr/>
        </p:nvCxnSpPr>
        <p:spPr>
          <a:xfrm rot="10800000">
            <a:off x="7331889" y="2579614"/>
            <a:ext cx="2353200" cy="1499400"/>
          </a:xfrm>
          <a:prstGeom prst="straightConnector1">
            <a:avLst/>
          </a:prstGeom>
          <a:noFill/>
          <a:ln cap="flat" cmpd="sng" w="19050">
            <a:solidFill>
              <a:srgbClr val="FFFFFF"/>
            </a:solidFill>
            <a:prstDash val="dash"/>
            <a:round/>
            <a:headEnd len="med" w="med" type="triangle"/>
            <a:tailEnd len="sm" w="sm" type="none"/>
          </a:ln>
        </p:spPr>
      </p:cxnSp>
      <p:cxnSp>
        <p:nvCxnSpPr>
          <p:cNvPr id="2472" name="Google Shape;2472;p75"/>
          <p:cNvCxnSpPr>
            <a:stCxn id="2437" idx="0"/>
          </p:cNvCxnSpPr>
          <p:nvPr/>
        </p:nvCxnSpPr>
        <p:spPr>
          <a:xfrm flipH="1" rot="10800000">
            <a:off x="5054658" y="2591080"/>
            <a:ext cx="2277300" cy="1407600"/>
          </a:xfrm>
          <a:prstGeom prst="straightConnector1">
            <a:avLst/>
          </a:prstGeom>
          <a:noFill/>
          <a:ln cap="flat" cmpd="sng" w="19050">
            <a:solidFill>
              <a:srgbClr val="FFFFFF"/>
            </a:solidFill>
            <a:prstDash val="dash"/>
            <a:round/>
            <a:headEnd len="med" w="med" type="triangle"/>
            <a:tailEnd len="sm" w="sm" type="none"/>
          </a:ln>
        </p:spPr>
      </p:cxnSp>
      <p:cxnSp>
        <p:nvCxnSpPr>
          <p:cNvPr id="2473" name="Google Shape;2473;p75"/>
          <p:cNvCxnSpPr/>
          <p:nvPr/>
        </p:nvCxnSpPr>
        <p:spPr>
          <a:xfrm>
            <a:off x="5809011" y="2579521"/>
            <a:ext cx="1457700" cy="0"/>
          </a:xfrm>
          <a:prstGeom prst="straightConnector1">
            <a:avLst/>
          </a:prstGeom>
          <a:noFill/>
          <a:ln cap="flat" cmpd="sng" w="19050">
            <a:solidFill>
              <a:srgbClr val="FFFFFF"/>
            </a:solidFill>
            <a:prstDash val="dash"/>
            <a:round/>
            <a:headEnd len="med" w="med" type="triangle"/>
            <a:tailEnd len="sm" w="sm" type="none"/>
          </a:ln>
        </p:spPr>
      </p:cxnSp>
      <p:cxnSp>
        <p:nvCxnSpPr>
          <p:cNvPr id="2474" name="Google Shape;2474;p75"/>
          <p:cNvCxnSpPr/>
          <p:nvPr/>
        </p:nvCxnSpPr>
        <p:spPr>
          <a:xfrm rot="10800000">
            <a:off x="7266725" y="2591345"/>
            <a:ext cx="1758300" cy="0"/>
          </a:xfrm>
          <a:prstGeom prst="straightConnector1">
            <a:avLst/>
          </a:prstGeom>
          <a:noFill/>
          <a:ln cap="flat" cmpd="sng" w="19050">
            <a:solidFill>
              <a:srgbClr val="FFFFFF"/>
            </a:solidFill>
            <a:prstDash val="dash"/>
            <a:round/>
            <a:headEnd len="med" w="med" type="triangle"/>
            <a:tailEnd len="sm" w="sm" type="none"/>
          </a:ln>
        </p:spPr>
      </p:cxnSp>
      <p:cxnSp>
        <p:nvCxnSpPr>
          <p:cNvPr id="2475" name="Google Shape;2475;p75"/>
          <p:cNvCxnSpPr>
            <a:stCxn id="2459" idx="1"/>
            <a:endCxn id="2451" idx="3"/>
          </p:cNvCxnSpPr>
          <p:nvPr/>
        </p:nvCxnSpPr>
        <p:spPr>
          <a:xfrm flipH="1">
            <a:off x="7998127" y="1291302"/>
            <a:ext cx="1026900" cy="182400"/>
          </a:xfrm>
          <a:prstGeom prst="straightConnector1">
            <a:avLst/>
          </a:prstGeom>
          <a:noFill/>
          <a:ln cap="flat" cmpd="sng" w="19050">
            <a:solidFill>
              <a:srgbClr val="5F5F5F"/>
            </a:solidFill>
            <a:prstDash val="solid"/>
            <a:round/>
            <a:headEnd len="sm" w="sm" type="none"/>
            <a:tailEnd len="sm" w="sm" type="none"/>
          </a:ln>
        </p:spPr>
      </p:cxnSp>
      <p:sp>
        <p:nvSpPr>
          <p:cNvPr id="2476" name="Google Shape;2476;p75"/>
          <p:cNvSpPr/>
          <p:nvPr/>
        </p:nvSpPr>
        <p:spPr>
          <a:xfrm>
            <a:off x="1854481" y="1141615"/>
            <a:ext cx="4646400" cy="390300"/>
          </a:xfrm>
          <a:prstGeom prst="rect">
            <a:avLst/>
          </a:prstGeom>
          <a:solidFill>
            <a:srgbClr val="00AEEF"/>
          </a:solidFill>
          <a:ln>
            <a:noFill/>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Microsoft Azure Virtual Network</a:t>
            </a:r>
            <a:endParaRPr/>
          </a:p>
        </p:txBody>
      </p:sp>
      <p:sp>
        <p:nvSpPr>
          <p:cNvPr id="2477" name="Google Shape;2477;p75"/>
          <p:cNvSpPr/>
          <p:nvPr/>
        </p:nvSpPr>
        <p:spPr>
          <a:xfrm>
            <a:off x="5218546" y="1611769"/>
            <a:ext cx="1282200" cy="246900"/>
          </a:xfrm>
          <a:prstGeom prst="rect">
            <a:avLst/>
          </a:prstGeom>
          <a:solidFill>
            <a:srgbClr val="00AEEF"/>
          </a:solidFill>
          <a:ln>
            <a:noFill/>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Use Accounts</a:t>
            </a:r>
            <a:endParaRPr/>
          </a:p>
        </p:txBody>
      </p:sp>
      <p:cxnSp>
        <p:nvCxnSpPr>
          <p:cNvPr id="2478" name="Google Shape;2478;p75"/>
          <p:cNvCxnSpPr/>
          <p:nvPr/>
        </p:nvCxnSpPr>
        <p:spPr>
          <a:xfrm>
            <a:off x="5055069" y="1735296"/>
            <a:ext cx="0" cy="265800"/>
          </a:xfrm>
          <a:prstGeom prst="straightConnector1">
            <a:avLst/>
          </a:prstGeom>
          <a:noFill/>
          <a:ln cap="flat" cmpd="sng" w="38100">
            <a:solidFill>
              <a:srgbClr val="00AEEF"/>
            </a:solidFill>
            <a:prstDash val="solid"/>
            <a:round/>
            <a:headEnd len="med" w="med" type="triangle"/>
            <a:tailEnd len="sm" w="sm" type="none"/>
          </a:ln>
        </p:spPr>
      </p:cxnSp>
      <p:cxnSp>
        <p:nvCxnSpPr>
          <p:cNvPr id="2479" name="Google Shape;2479;p75"/>
          <p:cNvCxnSpPr/>
          <p:nvPr/>
        </p:nvCxnSpPr>
        <p:spPr>
          <a:xfrm>
            <a:off x="5062461" y="3067646"/>
            <a:ext cx="0" cy="931200"/>
          </a:xfrm>
          <a:prstGeom prst="straightConnector1">
            <a:avLst/>
          </a:prstGeom>
          <a:noFill/>
          <a:ln cap="flat" cmpd="sng" w="38100">
            <a:solidFill>
              <a:srgbClr val="00AEEF"/>
            </a:solidFill>
            <a:prstDash val="solid"/>
            <a:round/>
            <a:headEnd len="med" w="med" type="triangle"/>
            <a:tailEnd len="sm" w="sm" type="none"/>
          </a:ln>
        </p:spPr>
      </p:cxnSp>
      <p:cxnSp>
        <p:nvCxnSpPr>
          <p:cNvPr id="2480" name="Google Shape;2480;p75"/>
          <p:cNvCxnSpPr>
            <a:endCxn id="2477" idx="1"/>
          </p:cNvCxnSpPr>
          <p:nvPr/>
        </p:nvCxnSpPr>
        <p:spPr>
          <a:xfrm>
            <a:off x="5055046" y="1735219"/>
            <a:ext cx="163500" cy="0"/>
          </a:xfrm>
          <a:prstGeom prst="straightConnector1">
            <a:avLst/>
          </a:prstGeom>
          <a:noFill/>
          <a:ln cap="flat" cmpd="sng" w="38100">
            <a:solidFill>
              <a:srgbClr val="00AEEF"/>
            </a:solidFill>
            <a:prstDash val="solid"/>
            <a:round/>
            <a:headEnd len="sm" w="sm" type="none"/>
            <a:tailEnd len="sm" w="sm" type="none"/>
          </a:ln>
        </p:spPr>
      </p:cxnSp>
      <p:sp>
        <p:nvSpPr>
          <p:cNvPr id="2481" name="Google Shape;2481;p75"/>
          <p:cNvSpPr/>
          <p:nvPr/>
        </p:nvSpPr>
        <p:spPr>
          <a:xfrm>
            <a:off x="653189" y="1040646"/>
            <a:ext cx="2012100" cy="1627500"/>
          </a:xfrm>
          <a:prstGeom prst="triangle">
            <a:avLst>
              <a:gd fmla="val 50000" name="adj"/>
            </a:avLst>
          </a:prstGeom>
          <a:solidFill>
            <a:srgbClr val="5F5F5F"/>
          </a:solid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On</a:t>
            </a:r>
            <a:br>
              <a:rPr b="0" i="0" lang="en-US" sz="1500" u="none" cap="none" strike="noStrike">
                <a:solidFill>
                  <a:srgbClr val="FFFFFF"/>
                </a:solidFill>
                <a:latin typeface="Quattrocento Sans"/>
                <a:ea typeface="Quattrocento Sans"/>
                <a:cs typeface="Quattrocento Sans"/>
                <a:sym typeface="Quattrocento Sans"/>
              </a:rPr>
            </a:br>
            <a:r>
              <a:rPr b="0" i="0" lang="en-US" sz="1500" u="none" cap="none" strike="noStrike">
                <a:solidFill>
                  <a:srgbClr val="FFFFFF"/>
                </a:solidFill>
                <a:latin typeface="Quattrocento Sans"/>
                <a:ea typeface="Quattrocento Sans"/>
                <a:cs typeface="Quattrocento Sans"/>
                <a:sym typeface="Quattrocento Sans"/>
              </a:rPr>
              <a:t>Premises</a:t>
            </a:r>
            <a:endParaRPr/>
          </a:p>
        </p:txBody>
      </p:sp>
      <p:sp>
        <p:nvSpPr>
          <p:cNvPr id="2482" name="Google Shape;2482;p75"/>
          <p:cNvSpPr/>
          <p:nvPr/>
        </p:nvSpPr>
        <p:spPr>
          <a:xfrm>
            <a:off x="1043853" y="2266671"/>
            <a:ext cx="554100" cy="328500"/>
          </a:xfrm>
          <a:prstGeom prst="rect">
            <a:avLst/>
          </a:prstGeom>
          <a:solidFill>
            <a:srgbClr val="FFFFFF"/>
          </a:solidFill>
          <a:ln>
            <a:noFill/>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5F5F5F"/>
              </a:buClr>
              <a:buSzPts val="1500"/>
              <a:buFont typeface="Quattrocento Sans"/>
              <a:buNone/>
            </a:pPr>
            <a:r>
              <a:rPr b="0" i="0" lang="en-US" sz="1500" u="none" cap="none" strike="noStrike">
                <a:solidFill>
                  <a:srgbClr val="5F5F5F"/>
                </a:solidFill>
                <a:latin typeface="Quattrocento Sans"/>
                <a:ea typeface="Quattrocento Sans"/>
                <a:cs typeface="Quattrocento Sans"/>
                <a:sym typeface="Quattrocento Sans"/>
              </a:rPr>
              <a:t>DC</a:t>
            </a:r>
            <a:endParaRPr/>
          </a:p>
        </p:txBody>
      </p:sp>
      <p:sp>
        <p:nvSpPr>
          <p:cNvPr id="2483" name="Google Shape;2483;p75"/>
          <p:cNvSpPr/>
          <p:nvPr/>
        </p:nvSpPr>
        <p:spPr>
          <a:xfrm>
            <a:off x="1651349" y="2266671"/>
            <a:ext cx="554100" cy="328500"/>
          </a:xfrm>
          <a:prstGeom prst="rect">
            <a:avLst/>
          </a:prstGeom>
          <a:solidFill>
            <a:srgbClr val="FFFFFF"/>
          </a:solidFill>
          <a:ln>
            <a:noFill/>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5F5F5F"/>
              </a:buClr>
              <a:buSzPts val="1500"/>
              <a:buFont typeface="Quattrocento Sans"/>
              <a:buNone/>
            </a:pPr>
            <a:r>
              <a:rPr b="0" i="0" lang="en-US" sz="1500" u="none" cap="none" strike="noStrike">
                <a:solidFill>
                  <a:srgbClr val="5F5F5F"/>
                </a:solidFill>
                <a:latin typeface="Quattrocento Sans"/>
                <a:ea typeface="Quattrocento Sans"/>
                <a:cs typeface="Quattrocento Sans"/>
                <a:sym typeface="Quattrocento Sans"/>
              </a:rPr>
              <a:t>DNS</a:t>
            </a:r>
            <a:endParaRPr/>
          </a:p>
        </p:txBody>
      </p:sp>
      <p:sp>
        <p:nvSpPr>
          <p:cNvPr id="2484" name="Google Shape;2484;p75"/>
          <p:cNvSpPr/>
          <p:nvPr/>
        </p:nvSpPr>
        <p:spPr>
          <a:xfrm>
            <a:off x="1382282" y="1587199"/>
            <a:ext cx="554100" cy="218400"/>
          </a:xfrm>
          <a:prstGeom prst="rect">
            <a:avLst/>
          </a:prstGeom>
          <a:solidFill>
            <a:srgbClr val="FFFFFF"/>
          </a:solidFill>
          <a:ln>
            <a:noFill/>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5F5F5F"/>
              </a:buClr>
              <a:buSzPts val="1100"/>
              <a:buFont typeface="Quattrocento Sans"/>
              <a:buNone/>
            </a:pPr>
            <a:r>
              <a:rPr b="0" i="0" lang="en-US" sz="1100" u="none" cap="none" strike="noStrike">
                <a:solidFill>
                  <a:srgbClr val="5F5F5F"/>
                </a:solidFill>
                <a:latin typeface="Quattrocento Sans"/>
                <a:ea typeface="Quattrocento Sans"/>
                <a:cs typeface="Quattrocento Sans"/>
                <a:sym typeface="Quattrocento Sans"/>
              </a:rPr>
              <a:t>10.8.8.x</a:t>
            </a:r>
            <a:endParaRPr/>
          </a:p>
        </p:txBody>
      </p:sp>
      <p:sp>
        <p:nvSpPr>
          <p:cNvPr id="2485" name="Google Shape;2485;p75"/>
          <p:cNvSpPr/>
          <p:nvPr/>
        </p:nvSpPr>
        <p:spPr>
          <a:xfrm>
            <a:off x="4379392" y="5704999"/>
            <a:ext cx="2010900" cy="544800"/>
          </a:xfrm>
          <a:prstGeom prst="wedgeRectCallout">
            <a:avLst>
              <a:gd fmla="val 20049" name="adj1"/>
              <a:gd fmla="val -100217" name="adj2"/>
            </a:avLst>
          </a:prstGeom>
          <a:solidFill>
            <a:srgbClr val="FFFFFF"/>
          </a:solidFill>
          <a:ln cap="flat" cmpd="sng" w="9525">
            <a:solidFill>
              <a:srgbClr val="8CC600"/>
            </a:solidFill>
            <a:prstDash val="solid"/>
            <a:round/>
            <a:headEnd len="sm" w="sm" type="none"/>
            <a:tailEnd len="sm" w="sm" type="none"/>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474747"/>
              </a:buClr>
              <a:buSzPts val="1200"/>
              <a:buFont typeface="Quattrocento Sans"/>
              <a:buNone/>
            </a:pPr>
            <a:r>
              <a:rPr b="0" i="0" lang="en-US" sz="1200" u="none" cap="none" strike="noStrike">
                <a:solidFill>
                  <a:srgbClr val="474747"/>
                </a:solidFill>
                <a:latin typeface="Quattrocento Sans"/>
                <a:ea typeface="Quattrocento Sans"/>
                <a:cs typeface="Quattrocento Sans"/>
                <a:sym typeface="Quattrocento Sans"/>
              </a:rPr>
              <a:t>Domain</a:t>
            </a:r>
            <a:r>
              <a:rPr b="0" i="0" lang="en-US" sz="1200" u="none" cap="none" strike="noStrike">
                <a:solidFill>
                  <a:srgbClr val="474747"/>
                </a:solidFill>
                <a:latin typeface="Quattrocento Sans"/>
                <a:ea typeface="Quattrocento Sans"/>
                <a:cs typeface="Quattrocento Sans"/>
                <a:sym typeface="Quattrocento Sans"/>
              </a:rPr>
              <a:t> </a:t>
            </a:r>
            <a:r>
              <a:rPr b="0" i="0" lang="en-US" sz="1200" u="none" cap="none" strike="noStrike">
                <a:solidFill>
                  <a:srgbClr val="474747"/>
                </a:solidFill>
                <a:latin typeface="Quattrocento Sans"/>
                <a:ea typeface="Quattrocento Sans"/>
                <a:cs typeface="Quattrocento Sans"/>
                <a:sym typeface="Quattrocento Sans"/>
              </a:rPr>
              <a:t>Joined to On-Premises Network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0" name="Shape 2490"/>
        <p:cNvGrpSpPr/>
        <p:nvPr/>
      </p:nvGrpSpPr>
      <p:grpSpPr>
        <a:xfrm>
          <a:off x="0" y="0"/>
          <a:ext cx="0" cy="0"/>
          <a:chOff x="0" y="0"/>
          <a:chExt cx="0" cy="0"/>
        </a:xfrm>
      </p:grpSpPr>
      <p:sp>
        <p:nvSpPr>
          <p:cNvPr id="2491" name="Google Shape;2491;p76"/>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Mixed Mode with Virtual Network</a:t>
            </a:r>
            <a:endParaRPr/>
          </a:p>
        </p:txBody>
      </p:sp>
      <p:sp>
        <p:nvSpPr>
          <p:cNvPr id="2492" name="Google Shape;2492;p76"/>
          <p:cNvSpPr/>
          <p:nvPr/>
        </p:nvSpPr>
        <p:spPr>
          <a:xfrm>
            <a:off x="9374322" y="1456394"/>
            <a:ext cx="1815300" cy="1815300"/>
          </a:xfrm>
          <a:prstGeom prst="rect">
            <a:avLst/>
          </a:prstGeom>
          <a:solidFill>
            <a:srgbClr val="FF8A00"/>
          </a:solidFill>
          <a:ln>
            <a:noFill/>
          </a:ln>
        </p:spPr>
        <p:txBody>
          <a:bodyPr anchorCtr="0" anchor="b"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IaaS VM</a:t>
            </a:r>
            <a:endParaRPr/>
          </a:p>
        </p:txBody>
      </p:sp>
      <p:sp>
        <p:nvSpPr>
          <p:cNvPr id="2493" name="Google Shape;2493;p76"/>
          <p:cNvSpPr/>
          <p:nvPr/>
        </p:nvSpPr>
        <p:spPr>
          <a:xfrm>
            <a:off x="1812697" y="1331690"/>
            <a:ext cx="2743200" cy="4768200"/>
          </a:xfrm>
          <a:prstGeom prst="rect">
            <a:avLst/>
          </a:prstGeom>
          <a:noFill/>
          <a:ln cap="flat" cmpd="sng" w="38100">
            <a:solidFill>
              <a:srgbClr val="00AEEF"/>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494" name="Google Shape;2494;p76"/>
          <p:cNvSpPr/>
          <p:nvPr/>
        </p:nvSpPr>
        <p:spPr>
          <a:xfrm>
            <a:off x="5361554" y="1331690"/>
            <a:ext cx="2743200" cy="4768200"/>
          </a:xfrm>
          <a:prstGeom prst="rect">
            <a:avLst/>
          </a:prstGeom>
          <a:noFill/>
          <a:ln cap="flat" cmpd="sng" w="38100">
            <a:solidFill>
              <a:srgbClr val="8CC6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495" name="Google Shape;2495;p76"/>
          <p:cNvSpPr/>
          <p:nvPr/>
        </p:nvSpPr>
        <p:spPr>
          <a:xfrm>
            <a:off x="8910411" y="1331689"/>
            <a:ext cx="2743200" cy="4768200"/>
          </a:xfrm>
          <a:prstGeom prst="rect">
            <a:avLst/>
          </a:prstGeom>
          <a:noFill/>
          <a:ln cap="flat" cmpd="sng" w="38100">
            <a:solidFill>
              <a:srgbClr val="FF8A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496" name="Google Shape;2496;p76"/>
          <p:cNvSpPr/>
          <p:nvPr/>
        </p:nvSpPr>
        <p:spPr>
          <a:xfrm>
            <a:off x="2283316" y="1824243"/>
            <a:ext cx="1815300" cy="1815300"/>
          </a:xfrm>
          <a:prstGeom prst="rect">
            <a:avLst/>
          </a:prstGeom>
          <a:solidFill>
            <a:srgbClr val="00AEEF"/>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200"/>
              <a:buFont typeface="Calibri"/>
              <a:buNone/>
            </a:pPr>
            <a:r>
              <a:t/>
            </a:r>
            <a:endParaRPr b="1" i="0" sz="1200" u="none" cap="none" strike="noStrike">
              <a:solidFill>
                <a:srgbClr val="FFB866"/>
              </a:solidFill>
              <a:latin typeface="Quattrocento Sans"/>
              <a:ea typeface="Quattrocento Sans"/>
              <a:cs typeface="Quattrocento Sans"/>
              <a:sym typeface="Quattrocento Sans"/>
            </a:endParaRPr>
          </a:p>
        </p:txBody>
      </p:sp>
      <p:sp>
        <p:nvSpPr>
          <p:cNvPr id="2497" name="Google Shape;2497;p76"/>
          <p:cNvSpPr/>
          <p:nvPr/>
        </p:nvSpPr>
        <p:spPr>
          <a:xfrm>
            <a:off x="2283316" y="3792026"/>
            <a:ext cx="1815300" cy="1815300"/>
          </a:xfrm>
          <a:prstGeom prst="rect">
            <a:avLst/>
          </a:prstGeom>
          <a:solidFill>
            <a:srgbClr val="00AEEF"/>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200"/>
              <a:buFont typeface="Calibri"/>
              <a:buNone/>
            </a:pPr>
            <a:r>
              <a:t/>
            </a:r>
            <a:endParaRPr b="1" i="0" sz="1200" u="none" cap="none" strike="noStrike">
              <a:solidFill>
                <a:srgbClr val="FFB866"/>
              </a:solidFill>
              <a:latin typeface="Quattrocento Sans"/>
              <a:ea typeface="Quattrocento Sans"/>
              <a:cs typeface="Quattrocento Sans"/>
              <a:sym typeface="Quattrocento Sans"/>
            </a:endParaRPr>
          </a:p>
        </p:txBody>
      </p:sp>
      <p:sp>
        <p:nvSpPr>
          <p:cNvPr id="2498" name="Google Shape;2498;p76"/>
          <p:cNvSpPr/>
          <p:nvPr/>
        </p:nvSpPr>
        <p:spPr>
          <a:xfrm>
            <a:off x="5825464" y="1788890"/>
            <a:ext cx="1815300" cy="1815300"/>
          </a:xfrm>
          <a:prstGeom prst="rect">
            <a:avLst/>
          </a:prstGeom>
          <a:solidFill>
            <a:srgbClr val="8CC600"/>
          </a:solidFill>
          <a:ln>
            <a:noFill/>
          </a:ln>
        </p:spPr>
        <p:txBody>
          <a:bodyPr anchorCtr="0" anchor="b"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IaaS VM</a:t>
            </a:r>
            <a:endParaRPr/>
          </a:p>
        </p:txBody>
      </p:sp>
      <p:sp>
        <p:nvSpPr>
          <p:cNvPr id="2499" name="Google Shape;2499;p76"/>
          <p:cNvSpPr/>
          <p:nvPr/>
        </p:nvSpPr>
        <p:spPr>
          <a:xfrm>
            <a:off x="9374322" y="4172291"/>
            <a:ext cx="1815300" cy="1815300"/>
          </a:xfrm>
          <a:prstGeom prst="rect">
            <a:avLst/>
          </a:prstGeom>
          <a:solidFill>
            <a:srgbClr val="FF8A00"/>
          </a:solidFill>
          <a:ln>
            <a:noFill/>
          </a:ln>
        </p:spPr>
        <p:txBody>
          <a:bodyPr anchorCtr="0" anchor="b"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IaaS VM</a:t>
            </a:r>
            <a:endParaRPr/>
          </a:p>
        </p:txBody>
      </p:sp>
      <p:sp>
        <p:nvSpPr>
          <p:cNvPr id="2500" name="Google Shape;2500;p76"/>
          <p:cNvSpPr/>
          <p:nvPr/>
        </p:nvSpPr>
        <p:spPr>
          <a:xfrm>
            <a:off x="5825464" y="3792026"/>
            <a:ext cx="1815300" cy="1815300"/>
          </a:xfrm>
          <a:prstGeom prst="rect">
            <a:avLst/>
          </a:prstGeom>
          <a:solidFill>
            <a:srgbClr val="8CC600"/>
          </a:solidFill>
          <a:ln>
            <a:noFill/>
          </a:ln>
        </p:spPr>
        <p:txBody>
          <a:bodyPr anchorCtr="0" anchor="b"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500"/>
              <a:buFont typeface="Quattrocento Sans"/>
              <a:buNone/>
            </a:pPr>
            <a:r>
              <a:rPr b="0" i="0" lang="en-US" sz="1500" u="none" cap="none" strike="noStrike">
                <a:solidFill>
                  <a:srgbClr val="FFFFFF"/>
                </a:solidFill>
                <a:latin typeface="Quattrocento Sans"/>
                <a:ea typeface="Quattrocento Sans"/>
                <a:cs typeface="Quattrocento Sans"/>
                <a:sym typeface="Quattrocento Sans"/>
              </a:rPr>
              <a:t>IaaS VM</a:t>
            </a:r>
            <a:endParaRPr/>
          </a:p>
        </p:txBody>
      </p:sp>
      <p:sp>
        <p:nvSpPr>
          <p:cNvPr id="2501" name="Google Shape;2501;p76"/>
          <p:cNvSpPr/>
          <p:nvPr/>
        </p:nvSpPr>
        <p:spPr>
          <a:xfrm>
            <a:off x="5894736" y="1838329"/>
            <a:ext cx="1655400" cy="525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5F5F5F"/>
              </a:buClr>
              <a:buSzPts val="1200"/>
              <a:buFont typeface="Quattrocento Sans"/>
              <a:buNone/>
            </a:pPr>
            <a:r>
              <a:rPr b="0" i="0" lang="en-US" sz="1200" u="none" cap="none" strike="noStrike">
                <a:solidFill>
                  <a:srgbClr val="5F5F5F"/>
                </a:solidFill>
                <a:latin typeface="Quattrocento Sans"/>
                <a:ea typeface="Quattrocento Sans"/>
                <a:cs typeface="Quattrocento Sans"/>
                <a:sym typeface="Quattrocento Sans"/>
              </a:rPr>
              <a:t>Business Components &amp; Entities</a:t>
            </a:r>
            <a:endParaRPr/>
          </a:p>
        </p:txBody>
      </p:sp>
      <p:sp>
        <p:nvSpPr>
          <p:cNvPr id="2502" name="Google Shape;2502;p76"/>
          <p:cNvSpPr/>
          <p:nvPr/>
        </p:nvSpPr>
        <p:spPr>
          <a:xfrm>
            <a:off x="5894736" y="3872469"/>
            <a:ext cx="1655400" cy="525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5F5F5F"/>
              </a:buClr>
              <a:buSzPts val="1200"/>
              <a:buFont typeface="Quattrocento Sans"/>
              <a:buNone/>
            </a:pPr>
            <a:r>
              <a:rPr b="0" i="0" lang="en-US" sz="1200" u="none" cap="none" strike="noStrike">
                <a:solidFill>
                  <a:srgbClr val="5F5F5F"/>
                </a:solidFill>
                <a:latin typeface="Quattrocento Sans"/>
                <a:ea typeface="Quattrocento Sans"/>
                <a:cs typeface="Quattrocento Sans"/>
                <a:sym typeface="Quattrocento Sans"/>
              </a:rPr>
              <a:t>Business Components &amp; Entities</a:t>
            </a:r>
            <a:endParaRPr/>
          </a:p>
        </p:txBody>
      </p:sp>
      <p:sp>
        <p:nvSpPr>
          <p:cNvPr id="2503" name="Google Shape;2503;p76"/>
          <p:cNvSpPr/>
          <p:nvPr/>
        </p:nvSpPr>
        <p:spPr>
          <a:xfrm>
            <a:off x="5894736" y="2682965"/>
            <a:ext cx="1655400" cy="525900"/>
          </a:xfrm>
          <a:prstGeom prst="cube">
            <a:avLst>
              <a:gd fmla="val 25000" name="adj"/>
            </a:avLst>
          </a:prstGeom>
          <a:solidFill>
            <a:srgbClr val="FFFFFF"/>
          </a:solidFill>
          <a:ln cap="flat" cmpd="sng" w="9525">
            <a:solidFill>
              <a:srgbClr val="8CC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373737"/>
              </a:buClr>
              <a:buSzPts val="1200"/>
              <a:buFont typeface="Quattrocento Sans"/>
              <a:buNone/>
            </a:pPr>
            <a:r>
              <a:rPr b="0" i="0" lang="en-US" sz="1200" u="none" cap="none" strike="noStrike">
                <a:solidFill>
                  <a:srgbClr val="373737"/>
                </a:solidFill>
                <a:latin typeface="Quattrocento Sans"/>
                <a:ea typeface="Quattrocento Sans"/>
                <a:cs typeface="Quattrocento Sans"/>
                <a:sym typeface="Quattrocento Sans"/>
              </a:rPr>
              <a:t>Persistent Disk</a:t>
            </a:r>
            <a:endParaRPr/>
          </a:p>
        </p:txBody>
      </p:sp>
      <p:sp>
        <p:nvSpPr>
          <p:cNvPr id="2504" name="Google Shape;2504;p76"/>
          <p:cNvSpPr/>
          <p:nvPr/>
        </p:nvSpPr>
        <p:spPr>
          <a:xfrm>
            <a:off x="5894736" y="4674397"/>
            <a:ext cx="1655400" cy="525900"/>
          </a:xfrm>
          <a:prstGeom prst="cube">
            <a:avLst>
              <a:gd fmla="val 25000" name="adj"/>
            </a:avLst>
          </a:prstGeom>
          <a:solidFill>
            <a:srgbClr val="FFFFFF"/>
          </a:solidFill>
          <a:ln cap="flat" cmpd="sng" w="9525">
            <a:solidFill>
              <a:srgbClr val="8CC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373737"/>
              </a:buClr>
              <a:buSzPts val="1200"/>
              <a:buFont typeface="Quattrocento Sans"/>
              <a:buNone/>
            </a:pPr>
            <a:r>
              <a:rPr b="0" i="0" lang="en-US" sz="1200" u="none" cap="none" strike="noStrike">
                <a:solidFill>
                  <a:srgbClr val="373737"/>
                </a:solidFill>
                <a:latin typeface="Quattrocento Sans"/>
                <a:ea typeface="Quattrocento Sans"/>
                <a:cs typeface="Quattrocento Sans"/>
                <a:sym typeface="Quattrocento Sans"/>
              </a:rPr>
              <a:t>Persistent Disk</a:t>
            </a:r>
            <a:endParaRPr/>
          </a:p>
        </p:txBody>
      </p:sp>
      <p:cxnSp>
        <p:nvCxnSpPr>
          <p:cNvPr id="2505" name="Google Shape;2505;p76"/>
          <p:cNvCxnSpPr/>
          <p:nvPr/>
        </p:nvCxnSpPr>
        <p:spPr>
          <a:xfrm>
            <a:off x="6722402" y="2364063"/>
            <a:ext cx="0" cy="318900"/>
          </a:xfrm>
          <a:prstGeom prst="straightConnector1">
            <a:avLst/>
          </a:prstGeom>
          <a:noFill/>
          <a:ln cap="flat" cmpd="sng" w="57150">
            <a:solidFill>
              <a:srgbClr val="FFFFFF"/>
            </a:solidFill>
            <a:prstDash val="solid"/>
            <a:round/>
            <a:headEnd len="med" w="med" type="triangle"/>
            <a:tailEnd len="sm" w="sm" type="none"/>
          </a:ln>
        </p:spPr>
      </p:cxnSp>
      <p:cxnSp>
        <p:nvCxnSpPr>
          <p:cNvPr id="2506" name="Google Shape;2506;p76"/>
          <p:cNvCxnSpPr/>
          <p:nvPr/>
        </p:nvCxnSpPr>
        <p:spPr>
          <a:xfrm>
            <a:off x="6722402" y="4370495"/>
            <a:ext cx="0" cy="318900"/>
          </a:xfrm>
          <a:prstGeom prst="straightConnector1">
            <a:avLst/>
          </a:prstGeom>
          <a:noFill/>
          <a:ln cap="flat" cmpd="sng" w="57150">
            <a:solidFill>
              <a:srgbClr val="FFFFFF"/>
            </a:solidFill>
            <a:prstDash val="solid"/>
            <a:round/>
            <a:headEnd len="med" w="med" type="triangle"/>
            <a:tailEnd len="sm" w="sm" type="none"/>
          </a:ln>
        </p:spPr>
      </p:cxnSp>
      <p:sp>
        <p:nvSpPr>
          <p:cNvPr id="2507" name="Google Shape;2507;p76"/>
          <p:cNvSpPr/>
          <p:nvPr/>
        </p:nvSpPr>
        <p:spPr>
          <a:xfrm>
            <a:off x="9606341" y="4689398"/>
            <a:ext cx="1351345" cy="658727"/>
          </a:xfrm>
          <a:prstGeom prst="flowChartMagneticDisk">
            <a:avLst/>
          </a:prstGeom>
          <a:solidFill>
            <a:srgbClr val="FFFFFF"/>
          </a:solidFill>
          <a:ln cap="flat" cmpd="sng" w="9525">
            <a:solidFill>
              <a:srgbClr val="FF8A00"/>
            </a:solidFill>
            <a:prstDash val="solid"/>
            <a:round/>
            <a:headEnd len="sm" w="sm" type="none"/>
            <a:tailEnd len="sm" w="sm" type="none"/>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373737"/>
              </a:buClr>
              <a:buSzPts val="1500"/>
              <a:buFont typeface="Quattrocento Sans"/>
              <a:buNone/>
            </a:pPr>
            <a:r>
              <a:rPr b="0" i="0" lang="en-US" sz="1500" u="none" cap="none" strike="noStrike">
                <a:solidFill>
                  <a:srgbClr val="373737"/>
                </a:solidFill>
                <a:latin typeface="Quattrocento Sans"/>
                <a:ea typeface="Quattrocento Sans"/>
                <a:cs typeface="Quattrocento Sans"/>
                <a:sym typeface="Quattrocento Sans"/>
              </a:rPr>
              <a:t>SQL</a:t>
            </a:r>
            <a:endParaRPr/>
          </a:p>
        </p:txBody>
      </p:sp>
      <p:sp>
        <p:nvSpPr>
          <p:cNvPr id="2508" name="Google Shape;2508;p76"/>
          <p:cNvSpPr/>
          <p:nvPr/>
        </p:nvSpPr>
        <p:spPr>
          <a:xfrm>
            <a:off x="9606342" y="2034723"/>
            <a:ext cx="1351345" cy="658727"/>
          </a:xfrm>
          <a:prstGeom prst="flowChartMagneticDisk">
            <a:avLst/>
          </a:prstGeom>
          <a:solidFill>
            <a:srgbClr val="FFFFFF"/>
          </a:solidFill>
          <a:ln cap="flat" cmpd="sng" w="9525">
            <a:solidFill>
              <a:srgbClr val="FF8A00"/>
            </a:solidFill>
            <a:prstDash val="solid"/>
            <a:round/>
            <a:headEnd len="sm" w="sm" type="none"/>
            <a:tailEnd len="sm" w="sm" type="none"/>
          </a:ln>
        </p:spPr>
        <p:txBody>
          <a:bodyPr anchorCtr="0" anchor="ctr" bIns="18275" lIns="27425" spcFirstLastPara="1" rIns="27425" wrap="square" tIns="18275">
            <a:noAutofit/>
          </a:bodyPr>
          <a:lstStyle/>
          <a:p>
            <a:pPr indent="0" lvl="0" marL="0" marR="0" rtl="0" algn="ctr">
              <a:lnSpc>
                <a:spcPct val="90000"/>
              </a:lnSpc>
              <a:spcBef>
                <a:spcPts val="0"/>
              </a:spcBef>
              <a:spcAft>
                <a:spcPts val="0"/>
              </a:spcAft>
              <a:buClr>
                <a:srgbClr val="373737"/>
              </a:buClr>
              <a:buSzPts val="1500"/>
              <a:buFont typeface="Quattrocento Sans"/>
              <a:buNone/>
            </a:pPr>
            <a:r>
              <a:rPr b="0" i="0" lang="en-US" sz="1500" u="none" cap="none" strike="noStrike">
                <a:solidFill>
                  <a:srgbClr val="373737"/>
                </a:solidFill>
                <a:latin typeface="Quattrocento Sans"/>
                <a:ea typeface="Quattrocento Sans"/>
                <a:cs typeface="Quattrocento Sans"/>
                <a:sym typeface="Quattrocento Sans"/>
              </a:rPr>
              <a:t>SQL</a:t>
            </a:r>
            <a:endParaRPr/>
          </a:p>
        </p:txBody>
      </p:sp>
      <p:cxnSp>
        <p:nvCxnSpPr>
          <p:cNvPr id="2509" name="Google Shape;2509;p76"/>
          <p:cNvCxnSpPr/>
          <p:nvPr/>
        </p:nvCxnSpPr>
        <p:spPr>
          <a:xfrm>
            <a:off x="10282011" y="3299512"/>
            <a:ext cx="0" cy="839100"/>
          </a:xfrm>
          <a:prstGeom prst="straightConnector1">
            <a:avLst/>
          </a:prstGeom>
          <a:noFill/>
          <a:ln cap="flat" cmpd="sng" w="57150">
            <a:solidFill>
              <a:srgbClr val="5F5F5F"/>
            </a:solidFill>
            <a:prstDash val="solid"/>
            <a:round/>
            <a:headEnd len="med" w="med" type="triangle"/>
            <a:tailEnd len="med" w="med" type="triangle"/>
          </a:ln>
        </p:spPr>
      </p:cxnSp>
      <p:sp>
        <p:nvSpPr>
          <p:cNvPr id="2510" name="Google Shape;2510;p76"/>
          <p:cNvSpPr/>
          <p:nvPr/>
        </p:nvSpPr>
        <p:spPr>
          <a:xfrm rot="-5400000">
            <a:off x="10365967" y="3524087"/>
            <a:ext cx="1018500" cy="387900"/>
          </a:xfrm>
          <a:prstGeom prst="rect">
            <a:avLst/>
          </a:prstGeom>
          <a:solidFill>
            <a:srgbClr val="5F5F5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200"/>
              <a:buFont typeface="Quattrocento Sans"/>
              <a:buNone/>
            </a:pPr>
            <a:r>
              <a:rPr b="0" i="0" lang="en-US" sz="1200" u="none" cap="none" strike="noStrike">
                <a:solidFill>
                  <a:srgbClr val="FFFFFF"/>
                </a:solidFill>
                <a:latin typeface="Quattrocento Sans"/>
                <a:ea typeface="Quattrocento Sans"/>
                <a:cs typeface="Quattrocento Sans"/>
                <a:sym typeface="Quattrocento Sans"/>
              </a:rPr>
              <a:t>SQL AlwaysOn</a:t>
            </a:r>
            <a:endParaRPr b="0" i="0" sz="1200" u="none" cap="none" strike="noStrike">
              <a:solidFill>
                <a:srgbClr val="FFFFFF"/>
              </a:solidFill>
              <a:latin typeface="Quattrocento Sans"/>
              <a:ea typeface="Quattrocento Sans"/>
              <a:cs typeface="Quattrocento Sans"/>
              <a:sym typeface="Quattrocento Sans"/>
            </a:endParaRPr>
          </a:p>
        </p:txBody>
      </p:sp>
      <p:sp>
        <p:nvSpPr>
          <p:cNvPr id="2511" name="Google Shape;2511;p76"/>
          <p:cNvSpPr/>
          <p:nvPr/>
        </p:nvSpPr>
        <p:spPr>
          <a:xfrm>
            <a:off x="2740518" y="4250007"/>
            <a:ext cx="900900" cy="899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5F5F5F"/>
              </a:buClr>
              <a:buSzPts val="2000"/>
              <a:buFont typeface="Quattrocento Sans"/>
              <a:buNone/>
            </a:pPr>
            <a:r>
              <a:rPr b="0" i="0" lang="en-US" sz="2000" u="none" cap="none" strike="noStrike">
                <a:solidFill>
                  <a:srgbClr val="5F5F5F"/>
                </a:solidFill>
                <a:latin typeface="Quattrocento Sans"/>
                <a:ea typeface="Quattrocento Sans"/>
                <a:cs typeface="Quattrocento Sans"/>
                <a:sym typeface="Quattrocento Sans"/>
              </a:rPr>
              <a:t>Web</a:t>
            </a:r>
            <a:br>
              <a:rPr b="0" i="0" lang="en-US" sz="2000" u="none" cap="none" strike="noStrike">
                <a:solidFill>
                  <a:srgbClr val="5F5F5F"/>
                </a:solidFill>
                <a:latin typeface="Quattrocento Sans"/>
                <a:ea typeface="Quattrocento Sans"/>
                <a:cs typeface="Quattrocento Sans"/>
                <a:sym typeface="Quattrocento Sans"/>
              </a:rPr>
            </a:br>
            <a:r>
              <a:rPr b="0" i="0" lang="en-US" sz="2000" u="none" cap="none" strike="noStrike">
                <a:solidFill>
                  <a:srgbClr val="5F5F5F"/>
                </a:solidFill>
                <a:latin typeface="Quattrocento Sans"/>
                <a:ea typeface="Quattrocento Sans"/>
                <a:cs typeface="Quattrocento Sans"/>
                <a:sym typeface="Quattrocento Sans"/>
              </a:rPr>
              <a:t>Role</a:t>
            </a:r>
            <a:endParaRPr/>
          </a:p>
        </p:txBody>
      </p:sp>
      <p:sp>
        <p:nvSpPr>
          <p:cNvPr id="2512" name="Google Shape;2512;p76"/>
          <p:cNvSpPr/>
          <p:nvPr/>
        </p:nvSpPr>
        <p:spPr>
          <a:xfrm>
            <a:off x="2740517" y="2282225"/>
            <a:ext cx="900900" cy="899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5F5F5F"/>
              </a:buClr>
              <a:buSzPts val="2000"/>
              <a:buFont typeface="Quattrocento Sans"/>
              <a:buNone/>
            </a:pPr>
            <a:r>
              <a:rPr b="0" i="0" lang="en-US" sz="2000" u="none" cap="none" strike="noStrike">
                <a:solidFill>
                  <a:srgbClr val="5F5F5F"/>
                </a:solidFill>
                <a:latin typeface="Quattrocento Sans"/>
                <a:ea typeface="Quattrocento Sans"/>
                <a:cs typeface="Quattrocento Sans"/>
                <a:sym typeface="Quattrocento Sans"/>
              </a:rPr>
              <a:t>Web</a:t>
            </a:r>
            <a:br>
              <a:rPr b="0" i="0" lang="en-US" sz="2000" u="none" cap="none" strike="noStrike">
                <a:solidFill>
                  <a:srgbClr val="5F5F5F"/>
                </a:solidFill>
                <a:latin typeface="Quattrocento Sans"/>
                <a:ea typeface="Quattrocento Sans"/>
                <a:cs typeface="Quattrocento Sans"/>
                <a:sym typeface="Quattrocento Sans"/>
              </a:rPr>
            </a:br>
            <a:r>
              <a:rPr b="0" i="0" lang="en-US" sz="2000" u="none" cap="none" strike="noStrike">
                <a:solidFill>
                  <a:srgbClr val="5F5F5F"/>
                </a:solidFill>
                <a:latin typeface="Quattrocento Sans"/>
                <a:ea typeface="Quattrocento Sans"/>
                <a:cs typeface="Quattrocento Sans"/>
                <a:sym typeface="Quattrocento Sans"/>
              </a:rPr>
              <a:t>Role</a:t>
            </a:r>
            <a:endParaRPr/>
          </a:p>
        </p:txBody>
      </p:sp>
      <p:sp>
        <p:nvSpPr>
          <p:cNvPr id="2513" name="Google Shape;2513;p76"/>
          <p:cNvSpPr/>
          <p:nvPr/>
        </p:nvSpPr>
        <p:spPr>
          <a:xfrm>
            <a:off x="504599" y="3235764"/>
            <a:ext cx="962700" cy="960000"/>
          </a:xfrm>
          <a:prstGeom prst="rect">
            <a:avLst/>
          </a:prstGeom>
          <a:solidFill>
            <a:srgbClr val="5F5F5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4000"/>
              <a:buFont typeface="Quattrocento Sans"/>
              <a:buNone/>
            </a:pPr>
            <a:r>
              <a:rPr b="0" i="0" lang="en-US" sz="4000" u="none" cap="none" strike="noStrike">
                <a:solidFill>
                  <a:srgbClr val="FFFFFF"/>
                </a:solidFill>
                <a:latin typeface="Quattrocento Sans"/>
                <a:ea typeface="Quattrocento Sans"/>
                <a:cs typeface="Quattrocento Sans"/>
                <a:sym typeface="Quattrocento Sans"/>
              </a:rPr>
              <a:t>LB</a:t>
            </a:r>
            <a:endParaRPr/>
          </a:p>
        </p:txBody>
      </p:sp>
      <p:cxnSp>
        <p:nvCxnSpPr>
          <p:cNvPr id="2514" name="Google Shape;2514;p76"/>
          <p:cNvCxnSpPr>
            <a:stCxn id="2512" idx="1"/>
            <a:endCxn id="2513" idx="3"/>
          </p:cNvCxnSpPr>
          <p:nvPr/>
        </p:nvCxnSpPr>
        <p:spPr>
          <a:xfrm flipH="1">
            <a:off x="1467317" y="2731925"/>
            <a:ext cx="1273200" cy="983700"/>
          </a:xfrm>
          <a:prstGeom prst="straightConnector1">
            <a:avLst/>
          </a:prstGeom>
          <a:noFill/>
          <a:ln cap="flat" cmpd="sng" w="38100">
            <a:solidFill>
              <a:srgbClr val="5F5F5F"/>
            </a:solidFill>
            <a:prstDash val="solid"/>
            <a:round/>
            <a:headEnd len="med" w="med" type="triangle"/>
            <a:tailEnd len="sm" w="sm" type="none"/>
          </a:ln>
        </p:spPr>
      </p:cxnSp>
      <p:cxnSp>
        <p:nvCxnSpPr>
          <p:cNvPr id="2515" name="Google Shape;2515;p76"/>
          <p:cNvCxnSpPr>
            <a:stCxn id="2511" idx="1"/>
            <a:endCxn id="2513" idx="3"/>
          </p:cNvCxnSpPr>
          <p:nvPr/>
        </p:nvCxnSpPr>
        <p:spPr>
          <a:xfrm rot="10800000">
            <a:off x="1467318" y="3715707"/>
            <a:ext cx="1273200" cy="984000"/>
          </a:xfrm>
          <a:prstGeom prst="straightConnector1">
            <a:avLst/>
          </a:prstGeom>
          <a:noFill/>
          <a:ln cap="flat" cmpd="sng" w="38100">
            <a:solidFill>
              <a:srgbClr val="5F5F5F"/>
            </a:solidFill>
            <a:prstDash val="solid"/>
            <a:round/>
            <a:headEnd len="med" w="med" type="triangle"/>
            <a:tailEnd len="sm" w="sm" type="none"/>
          </a:ln>
        </p:spPr>
      </p:cxnSp>
      <p:cxnSp>
        <p:nvCxnSpPr>
          <p:cNvPr id="2516" name="Google Shape;2516;p76"/>
          <p:cNvCxnSpPr/>
          <p:nvPr/>
        </p:nvCxnSpPr>
        <p:spPr>
          <a:xfrm flipH="1">
            <a:off x="3641439" y="2101207"/>
            <a:ext cx="2253300" cy="2598600"/>
          </a:xfrm>
          <a:prstGeom prst="straightConnector1">
            <a:avLst/>
          </a:prstGeom>
          <a:noFill/>
          <a:ln cap="flat" cmpd="sng" w="38100">
            <a:solidFill>
              <a:srgbClr val="5F5F5F"/>
            </a:solidFill>
            <a:prstDash val="solid"/>
            <a:round/>
            <a:headEnd len="med" w="med" type="triangle"/>
            <a:tailEnd len="sm" w="sm" type="none"/>
          </a:ln>
        </p:spPr>
      </p:cxnSp>
      <p:cxnSp>
        <p:nvCxnSpPr>
          <p:cNvPr id="2517" name="Google Shape;2517;p76"/>
          <p:cNvCxnSpPr>
            <a:stCxn id="2502" idx="1"/>
            <a:endCxn id="2512" idx="3"/>
          </p:cNvCxnSpPr>
          <p:nvPr/>
        </p:nvCxnSpPr>
        <p:spPr>
          <a:xfrm rot="10800000">
            <a:off x="3641436" y="2732019"/>
            <a:ext cx="2253300" cy="1403400"/>
          </a:xfrm>
          <a:prstGeom prst="straightConnector1">
            <a:avLst/>
          </a:prstGeom>
          <a:noFill/>
          <a:ln cap="flat" cmpd="sng" w="38100">
            <a:solidFill>
              <a:srgbClr val="5F5F5F"/>
            </a:solidFill>
            <a:prstDash val="solid"/>
            <a:round/>
            <a:headEnd len="med" w="med" type="triangle"/>
            <a:tailEnd len="sm" w="sm" type="none"/>
          </a:ln>
        </p:spPr>
      </p:cxnSp>
      <p:cxnSp>
        <p:nvCxnSpPr>
          <p:cNvPr id="2518" name="Google Shape;2518;p76"/>
          <p:cNvCxnSpPr>
            <a:stCxn id="2502" idx="1"/>
            <a:endCxn id="2511" idx="3"/>
          </p:cNvCxnSpPr>
          <p:nvPr/>
        </p:nvCxnSpPr>
        <p:spPr>
          <a:xfrm flipH="1">
            <a:off x="3641436" y="4135419"/>
            <a:ext cx="2253300" cy="564300"/>
          </a:xfrm>
          <a:prstGeom prst="straightConnector1">
            <a:avLst/>
          </a:prstGeom>
          <a:noFill/>
          <a:ln cap="flat" cmpd="sng" w="38100">
            <a:solidFill>
              <a:srgbClr val="5F5F5F"/>
            </a:solidFill>
            <a:prstDash val="solid"/>
            <a:round/>
            <a:headEnd len="med" w="med" type="triangle"/>
            <a:tailEnd len="sm" w="sm" type="none"/>
          </a:ln>
        </p:spPr>
      </p:cxnSp>
      <p:cxnSp>
        <p:nvCxnSpPr>
          <p:cNvPr id="2519" name="Google Shape;2519;p76"/>
          <p:cNvCxnSpPr>
            <a:stCxn id="2501" idx="1"/>
            <a:endCxn id="2512" idx="3"/>
          </p:cNvCxnSpPr>
          <p:nvPr/>
        </p:nvCxnSpPr>
        <p:spPr>
          <a:xfrm flipH="1">
            <a:off x="3641436" y="2101279"/>
            <a:ext cx="2253300" cy="630600"/>
          </a:xfrm>
          <a:prstGeom prst="straightConnector1">
            <a:avLst/>
          </a:prstGeom>
          <a:noFill/>
          <a:ln cap="flat" cmpd="sng" w="38100">
            <a:solidFill>
              <a:srgbClr val="5F5F5F"/>
            </a:solidFill>
            <a:prstDash val="solid"/>
            <a:round/>
            <a:headEnd len="med" w="med" type="triangle"/>
            <a:tailEnd len="sm" w="sm" type="none"/>
          </a:ln>
        </p:spPr>
      </p:cxnSp>
      <p:cxnSp>
        <p:nvCxnSpPr>
          <p:cNvPr id="2520" name="Google Shape;2520;p76"/>
          <p:cNvCxnSpPr>
            <a:stCxn id="2508" idx="2"/>
            <a:endCxn id="2502" idx="3"/>
          </p:cNvCxnSpPr>
          <p:nvPr/>
        </p:nvCxnSpPr>
        <p:spPr>
          <a:xfrm flipH="1">
            <a:off x="7550142" y="2364087"/>
            <a:ext cx="2056200" cy="1771200"/>
          </a:xfrm>
          <a:prstGeom prst="straightConnector1">
            <a:avLst/>
          </a:prstGeom>
          <a:noFill/>
          <a:ln cap="flat" cmpd="sng" w="38100">
            <a:solidFill>
              <a:srgbClr val="5F5F5F"/>
            </a:solidFill>
            <a:prstDash val="solid"/>
            <a:round/>
            <a:headEnd len="med" w="med" type="triangle"/>
            <a:tailEnd len="sm" w="sm" type="none"/>
          </a:ln>
        </p:spPr>
      </p:cxnSp>
      <p:cxnSp>
        <p:nvCxnSpPr>
          <p:cNvPr id="2521" name="Google Shape;2521;p76"/>
          <p:cNvCxnSpPr/>
          <p:nvPr/>
        </p:nvCxnSpPr>
        <p:spPr>
          <a:xfrm rot="10800000">
            <a:off x="7550137" y="2101285"/>
            <a:ext cx="2056200" cy="262800"/>
          </a:xfrm>
          <a:prstGeom prst="straightConnector1">
            <a:avLst/>
          </a:prstGeom>
          <a:noFill/>
          <a:ln cap="flat" cmpd="sng" w="38100">
            <a:solidFill>
              <a:srgbClr val="5F5F5F"/>
            </a:solidFill>
            <a:prstDash val="solid"/>
            <a:round/>
            <a:headEnd len="med" w="med" type="triangle"/>
            <a:tailEnd len="sm" w="sm" type="none"/>
          </a:ln>
        </p:spPr>
      </p:cxnSp>
      <p:cxnSp>
        <p:nvCxnSpPr>
          <p:cNvPr id="2522" name="Google Shape;2522;p76"/>
          <p:cNvCxnSpPr>
            <a:stCxn id="2507" idx="2"/>
            <a:endCxn id="2502" idx="3"/>
          </p:cNvCxnSpPr>
          <p:nvPr/>
        </p:nvCxnSpPr>
        <p:spPr>
          <a:xfrm rot="10800000">
            <a:off x="7550141" y="4135561"/>
            <a:ext cx="2056200" cy="883200"/>
          </a:xfrm>
          <a:prstGeom prst="straightConnector1">
            <a:avLst/>
          </a:prstGeom>
          <a:noFill/>
          <a:ln cap="flat" cmpd="sng" w="38100">
            <a:solidFill>
              <a:srgbClr val="5F5F5F"/>
            </a:solidFill>
            <a:prstDash val="solid"/>
            <a:round/>
            <a:headEnd len="med" w="med" type="triangle"/>
            <a:tailEnd len="sm" w="sm" type="none"/>
          </a:ln>
        </p:spPr>
      </p:cxnSp>
      <p:cxnSp>
        <p:nvCxnSpPr>
          <p:cNvPr id="2523" name="Google Shape;2523;p76"/>
          <p:cNvCxnSpPr>
            <a:stCxn id="2507" idx="2"/>
            <a:endCxn id="2501" idx="3"/>
          </p:cNvCxnSpPr>
          <p:nvPr/>
        </p:nvCxnSpPr>
        <p:spPr>
          <a:xfrm rot="10800000">
            <a:off x="7550141" y="2101262"/>
            <a:ext cx="2056200" cy="2917500"/>
          </a:xfrm>
          <a:prstGeom prst="straightConnector1">
            <a:avLst/>
          </a:prstGeom>
          <a:noFill/>
          <a:ln cap="flat" cmpd="sng" w="38100">
            <a:solidFill>
              <a:srgbClr val="5F5F5F"/>
            </a:solidFill>
            <a:prstDash val="solid"/>
            <a:round/>
            <a:headEnd len="med" w="med" type="triangle"/>
            <a:tailEnd len="sm" w="sm" type="none"/>
          </a:ln>
        </p:spPr>
      </p:cxnSp>
      <p:sp>
        <p:nvSpPr>
          <p:cNvPr id="2524" name="Google Shape;2524;p76"/>
          <p:cNvSpPr txBox="1"/>
          <p:nvPr/>
        </p:nvSpPr>
        <p:spPr>
          <a:xfrm>
            <a:off x="2889016" y="1374686"/>
            <a:ext cx="653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PaaS</a:t>
            </a:r>
            <a:endParaRPr sz="1800">
              <a:solidFill>
                <a:schemeClr val="dk1"/>
              </a:solidFill>
              <a:latin typeface="Calibri"/>
              <a:ea typeface="Calibri"/>
              <a:cs typeface="Calibri"/>
              <a:sym typeface="Calibri"/>
            </a:endParaRPr>
          </a:p>
        </p:txBody>
      </p:sp>
      <p:sp>
        <p:nvSpPr>
          <p:cNvPr id="2525" name="Google Shape;2525;p76"/>
          <p:cNvSpPr txBox="1"/>
          <p:nvPr/>
        </p:nvSpPr>
        <p:spPr>
          <a:xfrm>
            <a:off x="6379534" y="1394882"/>
            <a:ext cx="653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IaaS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3"/>
                                        </p:tgtEl>
                                        <p:attrNameLst>
                                          <p:attrName>style.visibility</p:attrName>
                                        </p:attrNameLst>
                                      </p:cBhvr>
                                      <p:to>
                                        <p:strVal val="visible"/>
                                      </p:to>
                                    </p:set>
                                    <p:animEffect filter="fade" transition="in">
                                      <p:cBhvr>
                                        <p:cTn dur="500"/>
                                        <p:tgtEl>
                                          <p:spTgt spid="2493"/>
                                        </p:tgtEl>
                                      </p:cBhvr>
                                    </p:animEffect>
                                  </p:childTnLst>
                                </p:cTn>
                              </p:par>
                              <p:par>
                                <p:cTn fill="hold" nodeType="withEffect" presetClass="entr" presetID="10" presetSubtype="0">
                                  <p:stCondLst>
                                    <p:cond delay="0"/>
                                  </p:stCondLst>
                                  <p:childTnLst>
                                    <p:set>
                                      <p:cBhvr>
                                        <p:cTn dur="1" fill="hold">
                                          <p:stCondLst>
                                            <p:cond delay="0"/>
                                          </p:stCondLst>
                                        </p:cTn>
                                        <p:tgtEl>
                                          <p:spTgt spid="2494"/>
                                        </p:tgtEl>
                                        <p:attrNameLst>
                                          <p:attrName>style.visibility</p:attrName>
                                        </p:attrNameLst>
                                      </p:cBhvr>
                                      <p:to>
                                        <p:strVal val="visible"/>
                                      </p:to>
                                    </p:set>
                                    <p:animEffect filter="fade" transition="in">
                                      <p:cBhvr>
                                        <p:cTn dur="500"/>
                                        <p:tgtEl>
                                          <p:spTgt spid="2494"/>
                                        </p:tgtEl>
                                      </p:cBhvr>
                                    </p:animEffect>
                                  </p:childTnLst>
                                </p:cTn>
                              </p:par>
                              <p:par>
                                <p:cTn fill="hold" nodeType="withEffect" presetClass="entr" presetID="10" presetSubtype="0">
                                  <p:stCondLst>
                                    <p:cond delay="0"/>
                                  </p:stCondLst>
                                  <p:childTnLst>
                                    <p:set>
                                      <p:cBhvr>
                                        <p:cTn dur="1" fill="hold">
                                          <p:stCondLst>
                                            <p:cond delay="0"/>
                                          </p:stCondLst>
                                        </p:cTn>
                                        <p:tgtEl>
                                          <p:spTgt spid="2495"/>
                                        </p:tgtEl>
                                        <p:attrNameLst>
                                          <p:attrName>style.visibility</p:attrName>
                                        </p:attrNameLst>
                                      </p:cBhvr>
                                      <p:to>
                                        <p:strVal val="visible"/>
                                      </p:to>
                                    </p:set>
                                    <p:animEffect filter="fade" transition="in">
                                      <p:cBhvr>
                                        <p:cTn dur="500"/>
                                        <p:tgtEl>
                                          <p:spTgt spid="2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41"/>
          <p:cNvSpPr txBox="1"/>
          <p:nvPr>
            <p:ph type="title"/>
          </p:nvPr>
        </p:nvSpPr>
        <p:spPr>
          <a:xfrm>
            <a:off x="0" y="1371600"/>
            <a:ext cx="4572000" cy="1828800"/>
          </a:xfrm>
          <a:prstGeom prst="rect">
            <a:avLst/>
          </a:prstGeom>
          <a:solidFill>
            <a:srgbClr val="0A5BBA"/>
          </a:solidFill>
          <a:ln>
            <a:noFill/>
          </a:ln>
        </p:spPr>
        <p:txBody>
          <a:bodyPr anchorCtr="0" anchor="t" bIns="45700" lIns="182875" spcFirstLastPara="1" rIns="91425" wrap="square" tIns="137150">
            <a:normAutofit/>
          </a:bodyPr>
          <a:lstStyle/>
          <a:p>
            <a:pPr indent="0" lvl="0" marL="0" rtl="0" algn="l">
              <a:lnSpc>
                <a:spcPct val="90000"/>
              </a:lnSpc>
              <a:spcBef>
                <a:spcPts val="0"/>
              </a:spcBef>
              <a:spcAft>
                <a:spcPts val="0"/>
              </a:spcAft>
              <a:buClr>
                <a:schemeClr val="lt1"/>
              </a:buClr>
              <a:buSzPts val="2400"/>
              <a:buFont typeface="Quattrocento Sans"/>
              <a:buNone/>
            </a:pPr>
            <a:r>
              <a:rPr lang="en-US"/>
              <a:t>Module 4: IaaS Virtual Networking</a:t>
            </a:r>
            <a:endParaRPr/>
          </a:p>
        </p:txBody>
      </p:sp>
      <p:sp>
        <p:nvSpPr>
          <p:cNvPr id="1438" name="Google Shape;1438;p41"/>
          <p:cNvSpPr txBox="1"/>
          <p:nvPr>
            <p:ph idx="1" type="body"/>
          </p:nvPr>
        </p:nvSpPr>
        <p:spPr>
          <a:xfrm>
            <a:off x="0" y="3200400"/>
            <a:ext cx="4572000" cy="1828800"/>
          </a:xfrm>
          <a:prstGeom prst="rect">
            <a:avLst/>
          </a:prstGeom>
          <a:solidFill>
            <a:srgbClr val="002050"/>
          </a:solidFill>
          <a:ln>
            <a:noFill/>
          </a:ln>
        </p:spPr>
        <p:txBody>
          <a:bodyPr anchorCtr="0" anchor="t" bIns="45700" lIns="182875" spcFirstLastPara="1" rIns="91425" wrap="square" tIns="137150">
            <a:normAutofit/>
          </a:bodyPr>
          <a:lstStyle/>
          <a:p>
            <a:pPr indent="0" lvl="0" marL="0" rtl="0" algn="l">
              <a:lnSpc>
                <a:spcPct val="100000"/>
              </a:lnSpc>
              <a:spcBef>
                <a:spcPts val="0"/>
              </a:spcBef>
              <a:spcAft>
                <a:spcPts val="0"/>
              </a:spcAft>
              <a:buClr>
                <a:schemeClr val="lt1"/>
              </a:buClr>
              <a:buSzPts val="2400"/>
              <a:buNone/>
            </a:pPr>
            <a:r>
              <a:rPr lang="en-US"/>
              <a:t>Azure Networking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sp>
        <p:nvSpPr>
          <p:cNvPr id="2531" name="Google Shape;2531;p77"/>
          <p:cNvSpPr txBox="1"/>
          <p:nvPr>
            <p:ph type="title"/>
          </p:nvPr>
        </p:nvSpPr>
        <p:spPr>
          <a:xfrm>
            <a:off x="-1" y="1371600"/>
            <a:ext cx="8850900" cy="1828800"/>
          </a:xfrm>
          <a:prstGeom prst="rect">
            <a:avLst/>
          </a:prstGeom>
          <a:solidFill>
            <a:srgbClr val="0A5BBA"/>
          </a:solidFill>
          <a:ln>
            <a:noFill/>
          </a:ln>
        </p:spPr>
        <p:txBody>
          <a:bodyPr anchorCtr="0" anchor="t" bIns="45700" lIns="182875" spcFirstLastPara="1" rIns="91425" wrap="square" tIns="137150">
            <a:normAutofit/>
          </a:bodyPr>
          <a:lstStyle/>
          <a:p>
            <a:pPr indent="0" lvl="0" marL="0" rtl="0" algn="l">
              <a:lnSpc>
                <a:spcPct val="90000"/>
              </a:lnSpc>
              <a:spcBef>
                <a:spcPts val="0"/>
              </a:spcBef>
              <a:spcAft>
                <a:spcPts val="0"/>
              </a:spcAft>
              <a:buClr>
                <a:schemeClr val="lt1"/>
              </a:buClr>
              <a:buSzPts val="2400"/>
              <a:buFont typeface="Quattrocento Sans"/>
              <a:buNone/>
            </a:pPr>
            <a:r>
              <a:rPr lang="en-US"/>
              <a:t>Module 4: IaaS Virtual Networking</a:t>
            </a:r>
            <a:endParaRPr/>
          </a:p>
        </p:txBody>
      </p:sp>
      <p:sp>
        <p:nvSpPr>
          <p:cNvPr id="2532" name="Google Shape;2532;p77"/>
          <p:cNvSpPr txBox="1"/>
          <p:nvPr>
            <p:ph idx="1" type="body"/>
          </p:nvPr>
        </p:nvSpPr>
        <p:spPr>
          <a:xfrm>
            <a:off x="0" y="3200400"/>
            <a:ext cx="4572000" cy="1828800"/>
          </a:xfrm>
          <a:prstGeom prst="rect">
            <a:avLst/>
          </a:prstGeom>
          <a:solidFill>
            <a:srgbClr val="002050"/>
          </a:solidFill>
          <a:ln>
            <a:noFill/>
          </a:ln>
        </p:spPr>
        <p:txBody>
          <a:bodyPr anchorCtr="0" anchor="t" bIns="45700" lIns="182875" spcFirstLastPara="1" rIns="91425" wrap="square" tIns="137150">
            <a:normAutofit/>
          </a:bodyPr>
          <a:lstStyle/>
          <a:p>
            <a:pPr indent="0" lvl="0" marL="0" rtl="0" algn="l">
              <a:lnSpc>
                <a:spcPct val="100000"/>
              </a:lnSpc>
              <a:spcBef>
                <a:spcPts val="0"/>
              </a:spcBef>
              <a:spcAft>
                <a:spcPts val="0"/>
              </a:spcAft>
              <a:buClr>
                <a:schemeClr val="lt1"/>
              </a:buClr>
              <a:buSzPts val="2400"/>
              <a:buNone/>
            </a:pPr>
            <a:r>
              <a:rPr lang="en-US"/>
              <a:t>High Availability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8" name="Shape 2538"/>
        <p:cNvGrpSpPr/>
        <p:nvPr/>
      </p:nvGrpSpPr>
      <p:grpSpPr>
        <a:xfrm>
          <a:off x="0" y="0"/>
          <a:ext cx="0" cy="0"/>
          <a:chOff x="0" y="0"/>
          <a:chExt cx="0" cy="0"/>
        </a:xfrm>
      </p:grpSpPr>
      <p:sp>
        <p:nvSpPr>
          <p:cNvPr id="2539" name="Google Shape;2539;p78"/>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Azure Load Balancer</a:t>
            </a:r>
            <a:endParaRPr/>
          </a:p>
        </p:txBody>
      </p:sp>
      <p:grpSp>
        <p:nvGrpSpPr>
          <p:cNvPr id="2540" name="Google Shape;2540;p78"/>
          <p:cNvGrpSpPr/>
          <p:nvPr/>
        </p:nvGrpSpPr>
        <p:grpSpPr>
          <a:xfrm>
            <a:off x="5206671" y="762000"/>
            <a:ext cx="1746900" cy="1746900"/>
            <a:chOff x="5220956" y="3282288"/>
            <a:chExt cx="1746900" cy="1746900"/>
          </a:xfrm>
        </p:grpSpPr>
        <p:sp>
          <p:nvSpPr>
            <p:cNvPr id="2541" name="Google Shape;2541;p78"/>
            <p:cNvSpPr/>
            <p:nvPr/>
          </p:nvSpPr>
          <p:spPr>
            <a:xfrm>
              <a:off x="5220956" y="3282288"/>
              <a:ext cx="1746900" cy="1746900"/>
            </a:xfrm>
            <a:prstGeom prst="rect">
              <a:avLst/>
            </a:prstGeom>
            <a:solidFill>
              <a:srgbClr val="00AEEF"/>
            </a:solid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US" sz="2000">
                  <a:solidFill>
                    <a:srgbClr val="FFFFFF"/>
                  </a:solidFill>
                  <a:latin typeface="Quattrocento Sans"/>
                  <a:ea typeface="Quattrocento Sans"/>
                  <a:cs typeface="Quattrocento Sans"/>
                  <a:sym typeface="Quattrocento Sans"/>
                </a:rPr>
                <a:t>Load Balancer</a:t>
              </a:r>
              <a:endParaRPr/>
            </a:p>
          </p:txBody>
        </p:sp>
        <p:sp>
          <p:nvSpPr>
            <p:cNvPr id="2542" name="Google Shape;2542;p78"/>
            <p:cNvSpPr/>
            <p:nvPr/>
          </p:nvSpPr>
          <p:spPr>
            <a:xfrm>
              <a:off x="5713412" y="3559507"/>
              <a:ext cx="762001" cy="7334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92929"/>
                </a:solidFill>
                <a:latin typeface="Quattrocento Sans"/>
                <a:ea typeface="Quattrocento Sans"/>
                <a:cs typeface="Quattrocento Sans"/>
                <a:sym typeface="Quattrocento Sans"/>
              </a:endParaRPr>
            </a:p>
          </p:txBody>
        </p:sp>
      </p:grpSp>
      <p:grpSp>
        <p:nvGrpSpPr>
          <p:cNvPr id="2543" name="Google Shape;2543;p78"/>
          <p:cNvGrpSpPr/>
          <p:nvPr/>
        </p:nvGrpSpPr>
        <p:grpSpPr>
          <a:xfrm>
            <a:off x="2891060" y="3595935"/>
            <a:ext cx="6632955" cy="3068410"/>
            <a:chOff x="1953709" y="1335640"/>
            <a:chExt cx="6317100" cy="3287700"/>
          </a:xfrm>
        </p:grpSpPr>
        <p:sp>
          <p:nvSpPr>
            <p:cNvPr id="2544" name="Google Shape;2544;p78"/>
            <p:cNvSpPr/>
            <p:nvPr/>
          </p:nvSpPr>
          <p:spPr>
            <a:xfrm>
              <a:off x="1953709" y="1335640"/>
              <a:ext cx="6317100" cy="3287700"/>
            </a:xfrm>
            <a:prstGeom prst="rect">
              <a:avLst/>
            </a:prstGeom>
            <a:solidFill>
              <a:srgbClr val="DDDDDD"/>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2500">
                  <a:solidFill>
                    <a:srgbClr val="292929"/>
                  </a:solidFill>
                  <a:latin typeface="Calibri"/>
                  <a:ea typeface="Calibri"/>
                  <a:cs typeface="Calibri"/>
                  <a:sym typeface="Calibri"/>
                </a:rPr>
                <a:t>Virtual Network</a:t>
              </a:r>
              <a:endParaRPr/>
            </a:p>
          </p:txBody>
        </p:sp>
        <p:sp>
          <p:nvSpPr>
            <p:cNvPr id="2545" name="Google Shape;2545;p78"/>
            <p:cNvSpPr/>
            <p:nvPr/>
          </p:nvSpPr>
          <p:spPr>
            <a:xfrm>
              <a:off x="3517093" y="1443505"/>
              <a:ext cx="427724" cy="236281"/>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2546" name="Google Shape;2546;p78"/>
          <p:cNvSpPr/>
          <p:nvPr/>
        </p:nvSpPr>
        <p:spPr>
          <a:xfrm>
            <a:off x="1248573" y="3595980"/>
            <a:ext cx="1642500" cy="1460100"/>
          </a:xfrm>
          <a:prstGeom prst="rect">
            <a:avLst/>
          </a:prstGeom>
          <a:solidFill>
            <a:srgbClr val="8CC600"/>
          </a:solidFill>
          <a:ln>
            <a:noFill/>
          </a:ln>
        </p:spPr>
        <p:txBody>
          <a:bodyPr anchorCtr="0" anchor="ctr" bIns="49050" lIns="49050" spcFirstLastPara="1" rIns="49050" wrap="square" tIns="49050">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547" name="Google Shape;2547;p78"/>
          <p:cNvSpPr/>
          <p:nvPr/>
        </p:nvSpPr>
        <p:spPr>
          <a:xfrm>
            <a:off x="1506088" y="4019123"/>
            <a:ext cx="1032589" cy="708954"/>
          </a:xfrm>
          <a:custGeom>
            <a:rect b="b" l="l" r="r" t="t"/>
            <a:pathLst>
              <a:path extrusionOk="0" h="1057" w="1369">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p:spPr>
        <p:txBody>
          <a:bodyPr anchorCtr="0" anchor="t" bIns="49050" lIns="98100" spcFirstLastPara="1" rIns="98100" wrap="square" tIns="4905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548" name="Google Shape;2548;p78"/>
          <p:cNvSpPr/>
          <p:nvPr/>
        </p:nvSpPr>
        <p:spPr>
          <a:xfrm>
            <a:off x="3231178" y="4019121"/>
            <a:ext cx="2839800" cy="2252400"/>
          </a:xfrm>
          <a:prstGeom prst="rect">
            <a:avLst/>
          </a:prstGeom>
          <a:solidFill>
            <a:srgbClr val="00AEEF"/>
          </a:solidFill>
          <a:ln>
            <a:noFill/>
          </a:ln>
        </p:spPr>
        <p:txBody>
          <a:bodyPr anchorCtr="0" anchor="t" bIns="36775" lIns="73575" spcFirstLastPara="1" rIns="73575" wrap="square" tIns="36775">
            <a:noAutofit/>
          </a:bodyPr>
          <a:lstStyle/>
          <a:p>
            <a:pPr indent="0" lvl="0" marL="0" marR="0" rtl="0" algn="ctr">
              <a:spcBef>
                <a:spcPts val="0"/>
              </a:spcBef>
              <a:spcAft>
                <a:spcPts val="0"/>
              </a:spcAft>
              <a:buNone/>
            </a:pPr>
            <a:r>
              <a:rPr lang="en-US" sz="2400">
                <a:solidFill>
                  <a:srgbClr val="FFFFFF"/>
                </a:solidFill>
                <a:latin typeface="Calibri"/>
                <a:ea typeface="Calibri"/>
                <a:cs typeface="Calibri"/>
                <a:sym typeface="Calibri"/>
              </a:rPr>
              <a:t>VM</a:t>
            </a:r>
            <a:endParaRPr/>
          </a:p>
        </p:txBody>
      </p:sp>
      <p:sp>
        <p:nvSpPr>
          <p:cNvPr id="2549" name="Google Shape;2549;p78"/>
          <p:cNvSpPr/>
          <p:nvPr/>
        </p:nvSpPr>
        <p:spPr>
          <a:xfrm>
            <a:off x="3852227" y="4574537"/>
            <a:ext cx="1724100" cy="1284600"/>
          </a:xfrm>
          <a:prstGeom prst="rect">
            <a:avLst/>
          </a:prstGeom>
          <a:solidFill>
            <a:srgbClr val="C8EFFE"/>
          </a:solidFill>
          <a:ln>
            <a:noFill/>
          </a:ln>
        </p:spPr>
        <p:txBody>
          <a:bodyPr anchorCtr="0" anchor="ctr" bIns="36775" lIns="73575" spcFirstLastPara="1" rIns="73575" wrap="square" tIns="36775">
            <a:noAutofit/>
          </a:bodyPr>
          <a:lstStyle/>
          <a:p>
            <a:pPr indent="0" lvl="0" marL="0" marR="0" rtl="0" algn="ctr">
              <a:spcBef>
                <a:spcPts val="0"/>
              </a:spcBef>
              <a:spcAft>
                <a:spcPts val="0"/>
              </a:spcAft>
              <a:buNone/>
            </a:pPr>
            <a:r>
              <a:rPr lang="en-US" sz="1900">
                <a:solidFill>
                  <a:srgbClr val="5F5F5F"/>
                </a:solidFill>
                <a:latin typeface="Calibri"/>
                <a:ea typeface="Calibri"/>
                <a:cs typeface="Calibri"/>
                <a:sym typeface="Calibri"/>
              </a:rPr>
              <a:t>VM</a:t>
            </a:r>
            <a:endParaRPr/>
          </a:p>
          <a:p>
            <a:pPr indent="0" lvl="0" marL="0" marR="0" rtl="0" algn="ctr">
              <a:spcBef>
                <a:spcPts val="0"/>
              </a:spcBef>
              <a:spcAft>
                <a:spcPts val="0"/>
              </a:spcAft>
              <a:buNone/>
            </a:pPr>
            <a:r>
              <a:t/>
            </a:r>
            <a:endParaRPr baseline="-25000" sz="1900">
              <a:solidFill>
                <a:srgbClr val="5F5F5F"/>
              </a:solidFill>
              <a:latin typeface="Calibri"/>
              <a:ea typeface="Calibri"/>
              <a:cs typeface="Calibri"/>
              <a:sym typeface="Calibri"/>
            </a:endParaRPr>
          </a:p>
        </p:txBody>
      </p:sp>
      <p:sp>
        <p:nvSpPr>
          <p:cNvPr id="2550" name="Google Shape;2550;p78"/>
          <p:cNvSpPr/>
          <p:nvPr/>
        </p:nvSpPr>
        <p:spPr>
          <a:xfrm>
            <a:off x="6309109" y="4019121"/>
            <a:ext cx="2808300" cy="2252400"/>
          </a:xfrm>
          <a:prstGeom prst="rect">
            <a:avLst/>
          </a:prstGeom>
          <a:solidFill>
            <a:srgbClr val="00AEEF"/>
          </a:solidFill>
          <a:ln>
            <a:noFill/>
          </a:ln>
        </p:spPr>
        <p:txBody>
          <a:bodyPr anchorCtr="0" anchor="t" bIns="36775" lIns="73575" spcFirstLastPara="1" rIns="73575" wrap="square" tIns="36775">
            <a:noAutofit/>
          </a:bodyPr>
          <a:lstStyle/>
          <a:p>
            <a:pPr indent="0" lvl="0" marL="0" marR="0" rtl="0" algn="ctr">
              <a:spcBef>
                <a:spcPts val="0"/>
              </a:spcBef>
              <a:spcAft>
                <a:spcPts val="0"/>
              </a:spcAft>
              <a:buNone/>
            </a:pPr>
            <a:r>
              <a:rPr lang="en-US" sz="2400">
                <a:solidFill>
                  <a:srgbClr val="FFFFFF"/>
                </a:solidFill>
                <a:latin typeface="Calibri"/>
                <a:ea typeface="Calibri"/>
                <a:cs typeface="Calibri"/>
                <a:sym typeface="Calibri"/>
              </a:rPr>
              <a:t>VM</a:t>
            </a:r>
            <a:endParaRPr/>
          </a:p>
        </p:txBody>
      </p:sp>
      <p:sp>
        <p:nvSpPr>
          <p:cNvPr id="2551" name="Google Shape;2551;p78"/>
          <p:cNvSpPr/>
          <p:nvPr/>
        </p:nvSpPr>
        <p:spPr>
          <a:xfrm>
            <a:off x="6930158" y="4574537"/>
            <a:ext cx="1604700" cy="1284600"/>
          </a:xfrm>
          <a:prstGeom prst="rect">
            <a:avLst/>
          </a:prstGeom>
          <a:solidFill>
            <a:srgbClr val="C8EFFE"/>
          </a:solidFill>
          <a:ln>
            <a:noFill/>
          </a:ln>
        </p:spPr>
        <p:txBody>
          <a:bodyPr anchorCtr="0" anchor="ctr" bIns="36775" lIns="73575" spcFirstLastPara="1" rIns="73575" wrap="square" tIns="36775">
            <a:noAutofit/>
          </a:bodyPr>
          <a:lstStyle/>
          <a:p>
            <a:pPr indent="0" lvl="0" marL="0" marR="0" rtl="0" algn="ctr">
              <a:spcBef>
                <a:spcPts val="0"/>
              </a:spcBef>
              <a:spcAft>
                <a:spcPts val="0"/>
              </a:spcAft>
              <a:buNone/>
            </a:pPr>
            <a:r>
              <a:rPr lang="en-US" sz="1900">
                <a:solidFill>
                  <a:srgbClr val="5F5F5F"/>
                </a:solidFill>
                <a:latin typeface="Calibri"/>
                <a:ea typeface="Calibri"/>
                <a:cs typeface="Calibri"/>
                <a:sym typeface="Calibri"/>
              </a:rPr>
              <a:t>VM</a:t>
            </a:r>
            <a:endParaRPr/>
          </a:p>
          <a:p>
            <a:pPr indent="0" lvl="0" marL="0" marR="0" rtl="0" algn="ctr">
              <a:spcBef>
                <a:spcPts val="0"/>
              </a:spcBef>
              <a:spcAft>
                <a:spcPts val="0"/>
              </a:spcAft>
              <a:buNone/>
            </a:pPr>
            <a:r>
              <a:t/>
            </a:r>
            <a:endParaRPr baseline="-25000" sz="1900">
              <a:solidFill>
                <a:srgbClr val="5F5F5F"/>
              </a:solidFill>
              <a:latin typeface="Calibri"/>
              <a:ea typeface="Calibri"/>
              <a:cs typeface="Calibri"/>
              <a:sym typeface="Calibri"/>
            </a:endParaRPr>
          </a:p>
        </p:txBody>
      </p:sp>
      <p:sp>
        <p:nvSpPr>
          <p:cNvPr id="2552" name="Google Shape;2552;p78"/>
          <p:cNvSpPr/>
          <p:nvPr/>
        </p:nvSpPr>
        <p:spPr>
          <a:xfrm>
            <a:off x="4363864" y="4826177"/>
            <a:ext cx="731400" cy="7314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cxnSp>
        <p:nvCxnSpPr>
          <p:cNvPr id="2553" name="Google Shape;2553;p78"/>
          <p:cNvCxnSpPr>
            <a:stCxn id="2541" idx="2"/>
            <a:endCxn id="2550" idx="0"/>
          </p:cNvCxnSpPr>
          <p:nvPr/>
        </p:nvCxnSpPr>
        <p:spPr>
          <a:xfrm>
            <a:off x="6080121" y="2508900"/>
            <a:ext cx="1633200" cy="1510200"/>
          </a:xfrm>
          <a:prstGeom prst="straightConnector1">
            <a:avLst/>
          </a:prstGeom>
          <a:noFill/>
          <a:ln cap="flat" cmpd="sng" w="57150">
            <a:solidFill>
              <a:srgbClr val="5F5F5F"/>
            </a:solidFill>
            <a:prstDash val="dash"/>
            <a:round/>
            <a:headEnd len="med" w="med" type="triangle"/>
            <a:tailEnd len="med" w="med" type="triangle"/>
          </a:ln>
        </p:spPr>
      </p:cxnSp>
      <p:cxnSp>
        <p:nvCxnSpPr>
          <p:cNvPr id="2554" name="Google Shape;2554;p78"/>
          <p:cNvCxnSpPr>
            <a:stCxn id="2548" idx="0"/>
            <a:endCxn id="2541" idx="2"/>
          </p:cNvCxnSpPr>
          <p:nvPr/>
        </p:nvCxnSpPr>
        <p:spPr>
          <a:xfrm flipH="1" rot="10800000">
            <a:off x="4651078" y="2508921"/>
            <a:ext cx="1428900" cy="1510200"/>
          </a:xfrm>
          <a:prstGeom prst="straightConnector1">
            <a:avLst/>
          </a:prstGeom>
          <a:noFill/>
          <a:ln cap="flat" cmpd="sng" w="57150">
            <a:solidFill>
              <a:srgbClr val="5F5F5F"/>
            </a:solidFill>
            <a:prstDash val="dash"/>
            <a:round/>
            <a:headEnd len="med" w="med" type="triangle"/>
            <a:tailEnd len="med" w="med" type="triangle"/>
          </a:ln>
        </p:spPr>
      </p:cxnSp>
      <p:sp>
        <p:nvSpPr>
          <p:cNvPr id="2555" name="Google Shape;2555;p78"/>
          <p:cNvSpPr/>
          <p:nvPr/>
        </p:nvSpPr>
        <p:spPr>
          <a:xfrm>
            <a:off x="5095396" y="2817879"/>
            <a:ext cx="731400" cy="7314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54"/>
                                        </p:tgtEl>
                                        <p:attrNameLst>
                                          <p:attrName>style.visibility</p:attrName>
                                        </p:attrNameLst>
                                      </p:cBhvr>
                                      <p:to>
                                        <p:strVal val="visible"/>
                                      </p:to>
                                    </p:set>
                                    <p:animEffect filter="fade" transition="in">
                                      <p:cBhvr>
                                        <p:cTn dur="500"/>
                                        <p:tgtEl>
                                          <p:spTgt spid="255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53"/>
                                        </p:tgtEl>
                                        <p:attrNameLst>
                                          <p:attrName>style.visibility</p:attrName>
                                        </p:attrNameLst>
                                      </p:cBhvr>
                                      <p:to>
                                        <p:strVal val="visible"/>
                                      </p:to>
                                    </p:set>
                                    <p:animEffect filter="fade" transition="in">
                                      <p:cBhvr>
                                        <p:cTn dur="500"/>
                                        <p:tgtEl>
                                          <p:spTgt spid="25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5"/>
                                        </p:tgtEl>
                                        <p:attrNameLst>
                                          <p:attrName>style.visibility</p:attrName>
                                        </p:attrNameLst>
                                      </p:cBhvr>
                                      <p:to>
                                        <p:strVal val="visible"/>
                                      </p:to>
                                    </p:set>
                                    <p:animEffect filter="fade" transition="in">
                                      <p:cBhvr>
                                        <p:cTn dur="500"/>
                                        <p:tgtEl>
                                          <p:spTgt spid="25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1" name="Shape 2561"/>
        <p:cNvGrpSpPr/>
        <p:nvPr/>
      </p:nvGrpSpPr>
      <p:grpSpPr>
        <a:xfrm>
          <a:off x="0" y="0"/>
          <a:ext cx="0" cy="0"/>
          <a:chOff x="0" y="0"/>
          <a:chExt cx="0" cy="0"/>
        </a:xfrm>
      </p:grpSpPr>
      <p:sp>
        <p:nvSpPr>
          <p:cNvPr id="2562" name="Google Shape;2562;p79"/>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Load Balancer: Default Health Probe for Load Balanced Sets</a:t>
            </a:r>
            <a:endParaRPr/>
          </a:p>
        </p:txBody>
      </p:sp>
      <p:grpSp>
        <p:nvGrpSpPr>
          <p:cNvPr id="2563" name="Google Shape;2563;p79"/>
          <p:cNvGrpSpPr/>
          <p:nvPr/>
        </p:nvGrpSpPr>
        <p:grpSpPr>
          <a:xfrm>
            <a:off x="5220958" y="1175457"/>
            <a:ext cx="1746900" cy="1746900"/>
            <a:chOff x="5220956" y="3282288"/>
            <a:chExt cx="1746900" cy="1746900"/>
          </a:xfrm>
        </p:grpSpPr>
        <p:sp>
          <p:nvSpPr>
            <p:cNvPr id="2564" name="Google Shape;2564;p79"/>
            <p:cNvSpPr/>
            <p:nvPr/>
          </p:nvSpPr>
          <p:spPr>
            <a:xfrm>
              <a:off x="5220956" y="3282288"/>
              <a:ext cx="1746900" cy="1746900"/>
            </a:xfrm>
            <a:prstGeom prst="rect">
              <a:avLst/>
            </a:prstGeom>
            <a:solidFill>
              <a:srgbClr val="00AEEF"/>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Quattrocento Sans"/>
                <a:buNone/>
              </a:pPr>
              <a:r>
                <a:rPr b="0" i="0" lang="en-US" sz="2000" u="none" cap="none" strike="noStrike">
                  <a:solidFill>
                    <a:srgbClr val="FFFFFF"/>
                  </a:solidFill>
                  <a:latin typeface="Quattrocento Sans"/>
                  <a:ea typeface="Quattrocento Sans"/>
                  <a:cs typeface="Quattrocento Sans"/>
                  <a:sym typeface="Quattrocento Sans"/>
                </a:rPr>
                <a:t>Load Balancer</a:t>
              </a:r>
              <a:endParaRPr/>
            </a:p>
          </p:txBody>
        </p:sp>
        <p:sp>
          <p:nvSpPr>
            <p:cNvPr id="2565" name="Google Shape;2565;p79"/>
            <p:cNvSpPr/>
            <p:nvPr/>
          </p:nvSpPr>
          <p:spPr>
            <a:xfrm>
              <a:off x="5713412" y="3559507"/>
              <a:ext cx="762001" cy="7334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292929"/>
                </a:solidFill>
                <a:latin typeface="Quattrocento Sans"/>
                <a:ea typeface="Quattrocento Sans"/>
                <a:cs typeface="Quattrocento Sans"/>
                <a:sym typeface="Quattrocento Sans"/>
              </a:endParaRPr>
            </a:p>
          </p:txBody>
        </p:sp>
      </p:grpSp>
      <p:sp>
        <p:nvSpPr>
          <p:cNvPr id="2566" name="Google Shape;2566;p79"/>
          <p:cNvSpPr/>
          <p:nvPr/>
        </p:nvSpPr>
        <p:spPr>
          <a:xfrm>
            <a:off x="2056950" y="3599601"/>
            <a:ext cx="2706000" cy="2706000"/>
          </a:xfrm>
          <a:prstGeom prst="rect">
            <a:avLst/>
          </a:prstGeom>
          <a:solidFill>
            <a:srgbClr val="8CC600"/>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Quattrocento Sans"/>
              <a:buNone/>
            </a:pPr>
            <a:r>
              <a:rPr b="0" i="0" lang="en-US" sz="3200" u="none" cap="none" strike="noStrike">
                <a:solidFill>
                  <a:srgbClr val="FFFFFF"/>
                </a:solidFill>
                <a:latin typeface="Quattrocento Sans"/>
                <a:ea typeface="Quattrocento Sans"/>
                <a:cs typeface="Quattrocento Sans"/>
                <a:sym typeface="Quattrocento Sans"/>
              </a:rPr>
              <a:t>VM</a:t>
            </a:r>
            <a:endParaRPr/>
          </a:p>
        </p:txBody>
      </p:sp>
      <p:sp>
        <p:nvSpPr>
          <p:cNvPr id="2567" name="Google Shape;2567;p79"/>
          <p:cNvSpPr/>
          <p:nvPr/>
        </p:nvSpPr>
        <p:spPr>
          <a:xfrm>
            <a:off x="7409149" y="3599601"/>
            <a:ext cx="2706000" cy="2706000"/>
          </a:xfrm>
          <a:prstGeom prst="rect">
            <a:avLst/>
          </a:prstGeom>
          <a:solidFill>
            <a:srgbClr val="8CC600"/>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Quattrocento Sans"/>
              <a:buNone/>
            </a:pPr>
            <a:r>
              <a:rPr b="0" i="0" lang="en-US" sz="3200" u="none" cap="none" strike="noStrike">
                <a:solidFill>
                  <a:srgbClr val="FFFFFF"/>
                </a:solidFill>
                <a:latin typeface="Quattrocento Sans"/>
                <a:ea typeface="Quattrocento Sans"/>
                <a:cs typeface="Quattrocento Sans"/>
                <a:sym typeface="Quattrocento Sans"/>
              </a:rPr>
              <a:t>VM</a:t>
            </a:r>
            <a:endParaRPr/>
          </a:p>
        </p:txBody>
      </p:sp>
      <p:sp>
        <p:nvSpPr>
          <p:cNvPr id="2568" name="Google Shape;2568;p79"/>
          <p:cNvSpPr/>
          <p:nvPr/>
        </p:nvSpPr>
        <p:spPr>
          <a:xfrm>
            <a:off x="2412930" y="3683759"/>
            <a:ext cx="1994100" cy="724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2F2F2F"/>
              </a:buClr>
              <a:buSzPts val="1600"/>
              <a:buFont typeface="Quattrocento Sans"/>
              <a:buNone/>
            </a:pPr>
            <a:r>
              <a:rPr b="0" i="0" lang="en-US" sz="1600" u="none" cap="none" strike="noStrike">
                <a:solidFill>
                  <a:srgbClr val="2F2F2F"/>
                </a:solidFill>
                <a:latin typeface="Quattrocento Sans"/>
                <a:ea typeface="Quattrocento Sans"/>
                <a:cs typeface="Quattrocento Sans"/>
                <a:sym typeface="Quattrocento Sans"/>
              </a:rPr>
              <a:t>Microsoft Azure</a:t>
            </a:r>
            <a:endParaRPr/>
          </a:p>
          <a:p>
            <a:pPr indent="0" lvl="0" marL="0" marR="0" rtl="0" algn="l">
              <a:lnSpc>
                <a:spcPct val="100000"/>
              </a:lnSpc>
              <a:spcBef>
                <a:spcPts val="0"/>
              </a:spcBef>
              <a:spcAft>
                <a:spcPts val="0"/>
              </a:spcAft>
              <a:buClr>
                <a:srgbClr val="2F2F2F"/>
              </a:buClr>
              <a:buSzPts val="1600"/>
              <a:buFont typeface="Quattrocento Sans"/>
              <a:buNone/>
            </a:pPr>
            <a:r>
              <a:rPr b="0" i="0" lang="en-US" sz="1600" u="none" cap="none" strike="noStrike">
                <a:solidFill>
                  <a:srgbClr val="2F2F2F"/>
                </a:solidFill>
                <a:latin typeface="Quattrocento Sans"/>
                <a:ea typeface="Quattrocento Sans"/>
                <a:cs typeface="Quattrocento Sans"/>
                <a:sym typeface="Quattrocento Sans"/>
              </a:rPr>
              <a:t>Agent</a:t>
            </a:r>
            <a:endParaRPr/>
          </a:p>
        </p:txBody>
      </p:sp>
      <p:sp>
        <p:nvSpPr>
          <p:cNvPr id="2569" name="Google Shape;2569;p79"/>
          <p:cNvSpPr/>
          <p:nvPr/>
        </p:nvSpPr>
        <p:spPr>
          <a:xfrm>
            <a:off x="2412930" y="5048194"/>
            <a:ext cx="1994100" cy="724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2F2F2F"/>
              </a:buClr>
              <a:buSzPts val="2000"/>
              <a:buFont typeface="Quattrocento Sans"/>
              <a:buNone/>
            </a:pPr>
            <a:r>
              <a:rPr b="0" i="0" lang="en-US" sz="2000" u="none" cap="none" strike="noStrike">
                <a:solidFill>
                  <a:srgbClr val="2F2F2F"/>
                </a:solidFill>
                <a:latin typeface="Quattrocento Sans"/>
                <a:ea typeface="Quattrocento Sans"/>
                <a:cs typeface="Quattrocento Sans"/>
                <a:sym typeface="Quattrocento Sans"/>
              </a:rPr>
              <a:t>Customer</a:t>
            </a:r>
            <a:endParaRPr/>
          </a:p>
          <a:p>
            <a:pPr indent="0" lvl="0" marL="0" marR="0" rtl="0" algn="l">
              <a:lnSpc>
                <a:spcPct val="100000"/>
              </a:lnSpc>
              <a:spcBef>
                <a:spcPts val="0"/>
              </a:spcBef>
              <a:spcAft>
                <a:spcPts val="0"/>
              </a:spcAft>
              <a:buClr>
                <a:srgbClr val="2F2F2F"/>
              </a:buClr>
              <a:buSzPts val="2000"/>
              <a:buFont typeface="Quattrocento Sans"/>
              <a:buNone/>
            </a:pPr>
            <a:r>
              <a:rPr b="0" i="0" lang="en-US" sz="2000" u="none" cap="none" strike="noStrike">
                <a:solidFill>
                  <a:srgbClr val="2F2F2F"/>
                </a:solidFill>
                <a:latin typeface="Quattrocento Sans"/>
                <a:ea typeface="Quattrocento Sans"/>
                <a:cs typeface="Quattrocento Sans"/>
                <a:sym typeface="Quattrocento Sans"/>
              </a:rPr>
              <a:t>Application</a:t>
            </a:r>
            <a:endParaRPr/>
          </a:p>
        </p:txBody>
      </p:sp>
      <p:sp>
        <p:nvSpPr>
          <p:cNvPr id="2570" name="Google Shape;2570;p79"/>
          <p:cNvSpPr/>
          <p:nvPr/>
        </p:nvSpPr>
        <p:spPr>
          <a:xfrm>
            <a:off x="7765125" y="3692291"/>
            <a:ext cx="1994100" cy="724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2F2F2F"/>
              </a:buClr>
              <a:buSzPts val="1600"/>
              <a:buFont typeface="Quattrocento Sans"/>
              <a:buNone/>
            </a:pPr>
            <a:r>
              <a:rPr b="0" i="0" lang="en-US" sz="1600" u="none" cap="none" strike="noStrike">
                <a:solidFill>
                  <a:srgbClr val="2F2F2F"/>
                </a:solidFill>
                <a:latin typeface="Quattrocento Sans"/>
                <a:ea typeface="Quattrocento Sans"/>
                <a:cs typeface="Quattrocento Sans"/>
                <a:sym typeface="Quattrocento Sans"/>
              </a:rPr>
              <a:t>Microsoft Azure</a:t>
            </a:r>
            <a:endParaRPr/>
          </a:p>
          <a:p>
            <a:pPr indent="0" lvl="0" marL="0" marR="0" rtl="0" algn="l">
              <a:lnSpc>
                <a:spcPct val="100000"/>
              </a:lnSpc>
              <a:spcBef>
                <a:spcPts val="0"/>
              </a:spcBef>
              <a:spcAft>
                <a:spcPts val="0"/>
              </a:spcAft>
              <a:buClr>
                <a:srgbClr val="2F2F2F"/>
              </a:buClr>
              <a:buSzPts val="1600"/>
              <a:buFont typeface="Quattrocento Sans"/>
              <a:buNone/>
            </a:pPr>
            <a:r>
              <a:rPr b="0" i="0" lang="en-US" sz="1600" u="none" cap="none" strike="noStrike">
                <a:solidFill>
                  <a:srgbClr val="2F2F2F"/>
                </a:solidFill>
                <a:latin typeface="Quattrocento Sans"/>
                <a:ea typeface="Quattrocento Sans"/>
                <a:cs typeface="Quattrocento Sans"/>
                <a:sym typeface="Quattrocento Sans"/>
              </a:rPr>
              <a:t>Agent</a:t>
            </a:r>
            <a:endParaRPr/>
          </a:p>
        </p:txBody>
      </p:sp>
      <p:sp>
        <p:nvSpPr>
          <p:cNvPr id="2571" name="Google Shape;2571;p79"/>
          <p:cNvSpPr/>
          <p:nvPr/>
        </p:nvSpPr>
        <p:spPr>
          <a:xfrm>
            <a:off x="7765125" y="5056727"/>
            <a:ext cx="1994100" cy="724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2F2F2F"/>
              </a:buClr>
              <a:buSzPts val="2000"/>
              <a:buFont typeface="Quattrocento Sans"/>
              <a:buNone/>
            </a:pPr>
            <a:r>
              <a:rPr b="0" i="0" lang="en-US" sz="2000" u="none" cap="none" strike="noStrike">
                <a:solidFill>
                  <a:srgbClr val="2F2F2F"/>
                </a:solidFill>
                <a:latin typeface="Quattrocento Sans"/>
                <a:ea typeface="Quattrocento Sans"/>
                <a:cs typeface="Quattrocento Sans"/>
                <a:sym typeface="Quattrocento Sans"/>
              </a:rPr>
              <a:t>Customer</a:t>
            </a:r>
            <a:endParaRPr/>
          </a:p>
          <a:p>
            <a:pPr indent="0" lvl="0" marL="0" marR="0" rtl="0" algn="l">
              <a:lnSpc>
                <a:spcPct val="100000"/>
              </a:lnSpc>
              <a:spcBef>
                <a:spcPts val="0"/>
              </a:spcBef>
              <a:spcAft>
                <a:spcPts val="0"/>
              </a:spcAft>
              <a:buClr>
                <a:srgbClr val="2F2F2F"/>
              </a:buClr>
              <a:buSzPts val="2000"/>
              <a:buFont typeface="Quattrocento Sans"/>
              <a:buNone/>
            </a:pPr>
            <a:r>
              <a:rPr b="0" i="0" lang="en-US" sz="2000" u="none" cap="none" strike="noStrike">
                <a:solidFill>
                  <a:srgbClr val="2F2F2F"/>
                </a:solidFill>
                <a:latin typeface="Quattrocento Sans"/>
                <a:ea typeface="Quattrocento Sans"/>
                <a:cs typeface="Quattrocento Sans"/>
                <a:sym typeface="Quattrocento Sans"/>
              </a:rPr>
              <a:t>Application</a:t>
            </a:r>
            <a:endParaRPr/>
          </a:p>
        </p:txBody>
      </p:sp>
      <p:sp>
        <p:nvSpPr>
          <p:cNvPr id="2572" name="Google Shape;2572;p79"/>
          <p:cNvSpPr/>
          <p:nvPr/>
        </p:nvSpPr>
        <p:spPr>
          <a:xfrm>
            <a:off x="3862801" y="3897155"/>
            <a:ext cx="490184" cy="471847"/>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8CC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573" name="Google Shape;2573;p79"/>
          <p:cNvSpPr/>
          <p:nvPr/>
        </p:nvSpPr>
        <p:spPr>
          <a:xfrm>
            <a:off x="9210667" y="3897199"/>
            <a:ext cx="490184" cy="471847"/>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8CC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cxnSp>
        <p:nvCxnSpPr>
          <p:cNvPr id="2574" name="Google Shape;2574;p79"/>
          <p:cNvCxnSpPr/>
          <p:nvPr/>
        </p:nvCxnSpPr>
        <p:spPr>
          <a:xfrm>
            <a:off x="3410009" y="4416695"/>
            <a:ext cx="0" cy="631500"/>
          </a:xfrm>
          <a:prstGeom prst="straightConnector1">
            <a:avLst/>
          </a:prstGeom>
          <a:noFill/>
          <a:ln cap="flat" cmpd="sng" w="57150">
            <a:solidFill>
              <a:srgbClr val="FFFFFF"/>
            </a:solidFill>
            <a:prstDash val="dash"/>
            <a:round/>
            <a:headEnd len="med" w="med" type="triangle"/>
            <a:tailEnd len="med" w="med" type="triangle"/>
          </a:ln>
        </p:spPr>
      </p:cxnSp>
      <p:cxnSp>
        <p:nvCxnSpPr>
          <p:cNvPr id="2575" name="Google Shape;2575;p79"/>
          <p:cNvCxnSpPr/>
          <p:nvPr/>
        </p:nvCxnSpPr>
        <p:spPr>
          <a:xfrm>
            <a:off x="8762206" y="4416695"/>
            <a:ext cx="0" cy="631500"/>
          </a:xfrm>
          <a:prstGeom prst="straightConnector1">
            <a:avLst/>
          </a:prstGeom>
          <a:noFill/>
          <a:ln cap="flat" cmpd="sng" w="57150">
            <a:solidFill>
              <a:srgbClr val="FFFFFF"/>
            </a:solidFill>
            <a:prstDash val="dash"/>
            <a:round/>
            <a:headEnd len="med" w="med" type="triangle"/>
            <a:tailEnd len="med" w="med" type="triangle"/>
          </a:ln>
        </p:spPr>
      </p:cxnSp>
      <p:sp>
        <p:nvSpPr>
          <p:cNvPr id="2576" name="Google Shape;2576;p79"/>
          <p:cNvSpPr/>
          <p:nvPr/>
        </p:nvSpPr>
        <p:spPr>
          <a:xfrm>
            <a:off x="2009739" y="4553240"/>
            <a:ext cx="1353900" cy="3387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FFFFFF"/>
                </a:solidFill>
                <a:latin typeface="Quattrocento Sans"/>
                <a:ea typeface="Quattrocento Sans"/>
                <a:cs typeface="Quattrocento Sans"/>
                <a:sym typeface="Quattrocento Sans"/>
              </a:rPr>
              <a:t>Role Status </a:t>
            </a:r>
            <a:endParaRPr/>
          </a:p>
        </p:txBody>
      </p:sp>
      <p:sp>
        <p:nvSpPr>
          <p:cNvPr id="2577" name="Google Shape;2577;p79"/>
          <p:cNvSpPr/>
          <p:nvPr/>
        </p:nvSpPr>
        <p:spPr>
          <a:xfrm>
            <a:off x="8761412" y="4560361"/>
            <a:ext cx="13539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FFFFFF"/>
                </a:solidFill>
                <a:latin typeface="Quattrocento Sans"/>
                <a:ea typeface="Quattrocento Sans"/>
                <a:cs typeface="Quattrocento Sans"/>
                <a:sym typeface="Quattrocento Sans"/>
              </a:rPr>
              <a:t>Role Status </a:t>
            </a:r>
            <a:endParaRPr/>
          </a:p>
        </p:txBody>
      </p:sp>
      <p:cxnSp>
        <p:nvCxnSpPr>
          <p:cNvPr id="2578" name="Google Shape;2578;p79"/>
          <p:cNvCxnSpPr>
            <a:stCxn id="2566" idx="0"/>
          </p:cNvCxnSpPr>
          <p:nvPr/>
        </p:nvCxnSpPr>
        <p:spPr>
          <a:xfrm flipH="1" rot="10800000">
            <a:off x="3409950" y="2922501"/>
            <a:ext cx="2670000" cy="677100"/>
          </a:xfrm>
          <a:prstGeom prst="straightConnector1">
            <a:avLst/>
          </a:prstGeom>
          <a:noFill/>
          <a:ln cap="flat" cmpd="sng" w="57150">
            <a:solidFill>
              <a:srgbClr val="5F5F5F"/>
            </a:solidFill>
            <a:prstDash val="dash"/>
            <a:round/>
            <a:headEnd len="med" w="med" type="triangle"/>
            <a:tailEnd len="med" w="med" type="triangle"/>
          </a:ln>
        </p:spPr>
      </p:cxnSp>
      <p:cxnSp>
        <p:nvCxnSpPr>
          <p:cNvPr id="2579" name="Google Shape;2579;p79"/>
          <p:cNvCxnSpPr>
            <a:stCxn id="2564" idx="2"/>
            <a:endCxn id="2567" idx="0"/>
          </p:cNvCxnSpPr>
          <p:nvPr/>
        </p:nvCxnSpPr>
        <p:spPr>
          <a:xfrm>
            <a:off x="6094408" y="2922357"/>
            <a:ext cx="2667600" cy="677100"/>
          </a:xfrm>
          <a:prstGeom prst="straightConnector1">
            <a:avLst/>
          </a:prstGeom>
          <a:noFill/>
          <a:ln cap="flat" cmpd="sng" w="57150">
            <a:solidFill>
              <a:srgbClr val="5F5F5F"/>
            </a:solidFill>
            <a:prstDash val="dash"/>
            <a:round/>
            <a:headEnd len="med" w="med" type="triangle"/>
            <a:tailEnd len="med" w="med" type="triangle"/>
          </a:ln>
        </p:spPr>
      </p:cxnSp>
      <p:sp>
        <p:nvSpPr>
          <p:cNvPr id="2580" name="Google Shape;2580;p79"/>
          <p:cNvSpPr/>
          <p:nvPr/>
        </p:nvSpPr>
        <p:spPr>
          <a:xfrm>
            <a:off x="4474638" y="2867094"/>
            <a:ext cx="731400" cy="7314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581" name="Google Shape;2581;p79"/>
          <p:cNvSpPr/>
          <p:nvPr/>
        </p:nvSpPr>
        <p:spPr>
          <a:xfrm>
            <a:off x="3044243" y="5041130"/>
            <a:ext cx="731400" cy="7314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78"/>
                                        </p:tgtEl>
                                        <p:attrNameLst>
                                          <p:attrName>style.visibility</p:attrName>
                                        </p:attrNameLst>
                                      </p:cBhvr>
                                      <p:to>
                                        <p:strVal val="visible"/>
                                      </p:to>
                                    </p:set>
                                    <p:animEffect filter="fade" transition="in">
                                      <p:cBhvr>
                                        <p:cTn dur="500"/>
                                        <p:tgtEl>
                                          <p:spTgt spid="257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79"/>
                                        </p:tgtEl>
                                        <p:attrNameLst>
                                          <p:attrName>style.visibility</p:attrName>
                                        </p:attrNameLst>
                                      </p:cBhvr>
                                      <p:to>
                                        <p:strVal val="visible"/>
                                      </p:to>
                                    </p:set>
                                    <p:animEffect filter="fade" transition="in">
                                      <p:cBhvr>
                                        <p:cTn dur="500"/>
                                        <p:tgtEl>
                                          <p:spTgt spid="2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0"/>
                                        </p:tgtEl>
                                        <p:attrNameLst>
                                          <p:attrName>style.visibility</p:attrName>
                                        </p:attrNameLst>
                                      </p:cBhvr>
                                      <p:to>
                                        <p:strVal val="visible"/>
                                      </p:to>
                                    </p:set>
                                    <p:animEffect filter="fade" transition="in">
                                      <p:cBhvr>
                                        <p:cTn dur="500"/>
                                        <p:tgtEl>
                                          <p:spTgt spid="25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6" name="Shape 2586"/>
        <p:cNvGrpSpPr/>
        <p:nvPr/>
      </p:nvGrpSpPr>
      <p:grpSpPr>
        <a:xfrm>
          <a:off x="0" y="0"/>
          <a:ext cx="0" cy="0"/>
          <a:chOff x="0" y="0"/>
          <a:chExt cx="0" cy="0"/>
        </a:xfrm>
      </p:grpSpPr>
      <p:sp>
        <p:nvSpPr>
          <p:cNvPr id="2587" name="Google Shape;2587;p80"/>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Load Balancer: Custom Health Probe for Load Balanced Sets</a:t>
            </a:r>
            <a:endParaRPr/>
          </a:p>
        </p:txBody>
      </p:sp>
      <p:grpSp>
        <p:nvGrpSpPr>
          <p:cNvPr id="2588" name="Google Shape;2588;p80"/>
          <p:cNvGrpSpPr/>
          <p:nvPr/>
        </p:nvGrpSpPr>
        <p:grpSpPr>
          <a:xfrm>
            <a:off x="5220958" y="1175457"/>
            <a:ext cx="1746900" cy="1746900"/>
            <a:chOff x="5220956" y="3282288"/>
            <a:chExt cx="1746900" cy="1746900"/>
          </a:xfrm>
        </p:grpSpPr>
        <p:sp>
          <p:nvSpPr>
            <p:cNvPr id="2589" name="Google Shape;2589;p80"/>
            <p:cNvSpPr/>
            <p:nvPr/>
          </p:nvSpPr>
          <p:spPr>
            <a:xfrm>
              <a:off x="5220956" y="3282288"/>
              <a:ext cx="1746900" cy="1746900"/>
            </a:xfrm>
            <a:prstGeom prst="rect">
              <a:avLst/>
            </a:prstGeom>
            <a:solidFill>
              <a:srgbClr val="00AEEF"/>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Quattrocento Sans"/>
                <a:buNone/>
              </a:pPr>
              <a:r>
                <a:rPr b="0" i="0" lang="en-US" sz="2000" u="none" cap="none" strike="noStrike">
                  <a:solidFill>
                    <a:srgbClr val="FFFFFF"/>
                  </a:solidFill>
                  <a:latin typeface="Quattrocento Sans"/>
                  <a:ea typeface="Quattrocento Sans"/>
                  <a:cs typeface="Quattrocento Sans"/>
                  <a:sym typeface="Quattrocento Sans"/>
                </a:rPr>
                <a:t>Load Balancer</a:t>
              </a:r>
              <a:endParaRPr/>
            </a:p>
          </p:txBody>
        </p:sp>
        <p:sp>
          <p:nvSpPr>
            <p:cNvPr id="2590" name="Google Shape;2590;p80"/>
            <p:cNvSpPr/>
            <p:nvPr/>
          </p:nvSpPr>
          <p:spPr>
            <a:xfrm>
              <a:off x="5713412" y="3559507"/>
              <a:ext cx="762001" cy="7334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292929"/>
                </a:solidFill>
                <a:latin typeface="Quattrocento Sans"/>
                <a:ea typeface="Quattrocento Sans"/>
                <a:cs typeface="Quattrocento Sans"/>
                <a:sym typeface="Quattrocento Sans"/>
              </a:endParaRPr>
            </a:p>
          </p:txBody>
        </p:sp>
      </p:grpSp>
      <p:sp>
        <p:nvSpPr>
          <p:cNvPr id="2591" name="Google Shape;2591;p80"/>
          <p:cNvSpPr/>
          <p:nvPr/>
        </p:nvSpPr>
        <p:spPr>
          <a:xfrm>
            <a:off x="2056950" y="3599601"/>
            <a:ext cx="2706000" cy="2706000"/>
          </a:xfrm>
          <a:prstGeom prst="rect">
            <a:avLst/>
          </a:prstGeom>
          <a:solidFill>
            <a:srgbClr val="8CC600"/>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Quattrocento Sans"/>
              <a:buNone/>
            </a:pPr>
            <a:r>
              <a:rPr b="0" i="0" lang="en-US" sz="3200" u="none" cap="none" strike="noStrike">
                <a:solidFill>
                  <a:srgbClr val="FFFFFF"/>
                </a:solidFill>
                <a:latin typeface="Quattrocento Sans"/>
                <a:ea typeface="Quattrocento Sans"/>
                <a:cs typeface="Quattrocento Sans"/>
                <a:sym typeface="Quattrocento Sans"/>
              </a:rPr>
              <a:t>VM</a:t>
            </a:r>
            <a:endParaRPr/>
          </a:p>
        </p:txBody>
      </p:sp>
      <p:sp>
        <p:nvSpPr>
          <p:cNvPr id="2592" name="Google Shape;2592;p80"/>
          <p:cNvSpPr/>
          <p:nvPr/>
        </p:nvSpPr>
        <p:spPr>
          <a:xfrm>
            <a:off x="7409147" y="3650231"/>
            <a:ext cx="2706000" cy="2706000"/>
          </a:xfrm>
          <a:prstGeom prst="rect">
            <a:avLst/>
          </a:prstGeom>
          <a:solidFill>
            <a:srgbClr val="8CC600"/>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Quattrocento Sans"/>
              <a:buNone/>
            </a:pPr>
            <a:r>
              <a:rPr b="0" i="0" lang="en-US" sz="3200" u="none" cap="none" strike="noStrike">
                <a:solidFill>
                  <a:srgbClr val="FFFFFF"/>
                </a:solidFill>
                <a:latin typeface="Quattrocento Sans"/>
                <a:ea typeface="Quattrocento Sans"/>
                <a:cs typeface="Quattrocento Sans"/>
                <a:sym typeface="Quattrocento Sans"/>
              </a:rPr>
              <a:t>VM</a:t>
            </a:r>
            <a:endParaRPr/>
          </a:p>
        </p:txBody>
      </p:sp>
      <p:sp>
        <p:nvSpPr>
          <p:cNvPr id="2593" name="Google Shape;2593;p80"/>
          <p:cNvSpPr/>
          <p:nvPr/>
        </p:nvSpPr>
        <p:spPr>
          <a:xfrm>
            <a:off x="2412930" y="3683759"/>
            <a:ext cx="1994100" cy="724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2F2F2F"/>
              </a:buClr>
              <a:buSzPts val="1600"/>
              <a:buFont typeface="Quattrocento Sans"/>
              <a:buNone/>
            </a:pPr>
            <a:r>
              <a:rPr b="0" i="0" lang="en-US" sz="1600" u="none" cap="none" strike="noStrike">
                <a:solidFill>
                  <a:srgbClr val="2F2F2F"/>
                </a:solidFill>
                <a:latin typeface="Quattrocento Sans"/>
                <a:ea typeface="Quattrocento Sans"/>
                <a:cs typeface="Quattrocento Sans"/>
                <a:sym typeface="Quattrocento Sans"/>
              </a:rPr>
              <a:t>Microsoft Azure</a:t>
            </a:r>
            <a:endParaRPr/>
          </a:p>
          <a:p>
            <a:pPr indent="0" lvl="0" marL="0" marR="0" rtl="0" algn="l">
              <a:lnSpc>
                <a:spcPct val="100000"/>
              </a:lnSpc>
              <a:spcBef>
                <a:spcPts val="0"/>
              </a:spcBef>
              <a:spcAft>
                <a:spcPts val="0"/>
              </a:spcAft>
              <a:buClr>
                <a:srgbClr val="2F2F2F"/>
              </a:buClr>
              <a:buSzPts val="1600"/>
              <a:buFont typeface="Quattrocento Sans"/>
              <a:buNone/>
            </a:pPr>
            <a:r>
              <a:rPr b="0" i="0" lang="en-US" sz="1600" u="none" cap="none" strike="noStrike">
                <a:solidFill>
                  <a:srgbClr val="2F2F2F"/>
                </a:solidFill>
                <a:latin typeface="Quattrocento Sans"/>
                <a:ea typeface="Quattrocento Sans"/>
                <a:cs typeface="Quattrocento Sans"/>
                <a:sym typeface="Quattrocento Sans"/>
              </a:rPr>
              <a:t>Agent</a:t>
            </a:r>
            <a:endParaRPr/>
          </a:p>
        </p:txBody>
      </p:sp>
      <p:sp>
        <p:nvSpPr>
          <p:cNvPr id="2594" name="Google Shape;2594;p80"/>
          <p:cNvSpPr/>
          <p:nvPr/>
        </p:nvSpPr>
        <p:spPr>
          <a:xfrm>
            <a:off x="2412930" y="5048194"/>
            <a:ext cx="1994100" cy="724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2F2F2F"/>
              </a:buClr>
              <a:buSzPts val="2000"/>
              <a:buFont typeface="Quattrocento Sans"/>
              <a:buNone/>
            </a:pPr>
            <a:r>
              <a:rPr b="0" i="0" lang="en-US" sz="2000" u="none" cap="none" strike="noStrike">
                <a:solidFill>
                  <a:srgbClr val="2F2F2F"/>
                </a:solidFill>
                <a:latin typeface="Quattrocento Sans"/>
                <a:ea typeface="Quattrocento Sans"/>
                <a:cs typeface="Quattrocento Sans"/>
                <a:sym typeface="Quattrocento Sans"/>
              </a:rPr>
              <a:t>Customer</a:t>
            </a:r>
            <a:endParaRPr/>
          </a:p>
          <a:p>
            <a:pPr indent="0" lvl="0" marL="0" marR="0" rtl="0" algn="l">
              <a:lnSpc>
                <a:spcPct val="100000"/>
              </a:lnSpc>
              <a:spcBef>
                <a:spcPts val="0"/>
              </a:spcBef>
              <a:spcAft>
                <a:spcPts val="0"/>
              </a:spcAft>
              <a:buClr>
                <a:srgbClr val="2F2F2F"/>
              </a:buClr>
              <a:buSzPts val="2000"/>
              <a:buFont typeface="Quattrocento Sans"/>
              <a:buNone/>
            </a:pPr>
            <a:r>
              <a:rPr b="0" i="0" lang="en-US" sz="2000" u="none" cap="none" strike="noStrike">
                <a:solidFill>
                  <a:srgbClr val="2F2F2F"/>
                </a:solidFill>
                <a:latin typeface="Quattrocento Sans"/>
                <a:ea typeface="Quattrocento Sans"/>
                <a:cs typeface="Quattrocento Sans"/>
                <a:sym typeface="Quattrocento Sans"/>
              </a:rPr>
              <a:t>Application</a:t>
            </a:r>
            <a:endParaRPr/>
          </a:p>
        </p:txBody>
      </p:sp>
      <p:sp>
        <p:nvSpPr>
          <p:cNvPr id="2595" name="Google Shape;2595;p80"/>
          <p:cNvSpPr/>
          <p:nvPr/>
        </p:nvSpPr>
        <p:spPr>
          <a:xfrm>
            <a:off x="7765125" y="3692291"/>
            <a:ext cx="1994100" cy="724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2F2F2F"/>
              </a:buClr>
              <a:buSzPts val="1600"/>
              <a:buFont typeface="Quattrocento Sans"/>
              <a:buNone/>
            </a:pPr>
            <a:r>
              <a:rPr b="0" i="0" lang="en-US" sz="1600" u="none" cap="none" strike="noStrike">
                <a:solidFill>
                  <a:srgbClr val="2F2F2F"/>
                </a:solidFill>
                <a:latin typeface="Quattrocento Sans"/>
                <a:ea typeface="Quattrocento Sans"/>
                <a:cs typeface="Quattrocento Sans"/>
                <a:sym typeface="Quattrocento Sans"/>
              </a:rPr>
              <a:t>Microsoft Azure</a:t>
            </a:r>
            <a:endParaRPr/>
          </a:p>
          <a:p>
            <a:pPr indent="0" lvl="0" marL="0" marR="0" rtl="0" algn="l">
              <a:lnSpc>
                <a:spcPct val="100000"/>
              </a:lnSpc>
              <a:spcBef>
                <a:spcPts val="0"/>
              </a:spcBef>
              <a:spcAft>
                <a:spcPts val="0"/>
              </a:spcAft>
              <a:buClr>
                <a:srgbClr val="2F2F2F"/>
              </a:buClr>
              <a:buSzPts val="1600"/>
              <a:buFont typeface="Quattrocento Sans"/>
              <a:buNone/>
            </a:pPr>
            <a:r>
              <a:rPr b="0" i="0" lang="en-US" sz="1600" u="none" cap="none" strike="noStrike">
                <a:solidFill>
                  <a:srgbClr val="2F2F2F"/>
                </a:solidFill>
                <a:latin typeface="Quattrocento Sans"/>
                <a:ea typeface="Quattrocento Sans"/>
                <a:cs typeface="Quattrocento Sans"/>
                <a:sym typeface="Quattrocento Sans"/>
              </a:rPr>
              <a:t>Agent</a:t>
            </a:r>
            <a:endParaRPr/>
          </a:p>
        </p:txBody>
      </p:sp>
      <p:sp>
        <p:nvSpPr>
          <p:cNvPr id="2596" name="Google Shape;2596;p80"/>
          <p:cNvSpPr/>
          <p:nvPr/>
        </p:nvSpPr>
        <p:spPr>
          <a:xfrm>
            <a:off x="7765125" y="5056727"/>
            <a:ext cx="1994100" cy="724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2F2F2F"/>
              </a:buClr>
              <a:buSzPts val="2000"/>
              <a:buFont typeface="Quattrocento Sans"/>
              <a:buNone/>
            </a:pPr>
            <a:r>
              <a:rPr b="0" i="0" lang="en-US" sz="2000" u="none" cap="none" strike="noStrike">
                <a:solidFill>
                  <a:srgbClr val="2F2F2F"/>
                </a:solidFill>
                <a:latin typeface="Quattrocento Sans"/>
                <a:ea typeface="Quattrocento Sans"/>
                <a:cs typeface="Quattrocento Sans"/>
                <a:sym typeface="Quattrocento Sans"/>
              </a:rPr>
              <a:t>Customer</a:t>
            </a:r>
            <a:endParaRPr/>
          </a:p>
          <a:p>
            <a:pPr indent="0" lvl="0" marL="0" marR="0" rtl="0" algn="l">
              <a:lnSpc>
                <a:spcPct val="100000"/>
              </a:lnSpc>
              <a:spcBef>
                <a:spcPts val="0"/>
              </a:spcBef>
              <a:spcAft>
                <a:spcPts val="0"/>
              </a:spcAft>
              <a:buClr>
                <a:srgbClr val="2F2F2F"/>
              </a:buClr>
              <a:buSzPts val="2000"/>
              <a:buFont typeface="Quattrocento Sans"/>
              <a:buNone/>
            </a:pPr>
            <a:r>
              <a:rPr b="0" i="0" lang="en-US" sz="2000" u="none" cap="none" strike="noStrike">
                <a:solidFill>
                  <a:srgbClr val="2F2F2F"/>
                </a:solidFill>
                <a:latin typeface="Quattrocento Sans"/>
                <a:ea typeface="Quattrocento Sans"/>
                <a:cs typeface="Quattrocento Sans"/>
                <a:sym typeface="Quattrocento Sans"/>
              </a:rPr>
              <a:t>Application</a:t>
            </a:r>
            <a:endParaRPr/>
          </a:p>
        </p:txBody>
      </p:sp>
      <p:sp>
        <p:nvSpPr>
          <p:cNvPr id="2597" name="Google Shape;2597;p80"/>
          <p:cNvSpPr/>
          <p:nvPr/>
        </p:nvSpPr>
        <p:spPr>
          <a:xfrm>
            <a:off x="3862801" y="3868127"/>
            <a:ext cx="490184" cy="471847"/>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8CC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2598" name="Google Shape;2598;p80"/>
          <p:cNvSpPr/>
          <p:nvPr/>
        </p:nvSpPr>
        <p:spPr>
          <a:xfrm>
            <a:off x="9225181" y="3897199"/>
            <a:ext cx="490184" cy="471847"/>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8CC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cxnSp>
        <p:nvCxnSpPr>
          <p:cNvPr id="2599" name="Google Shape;2599;p80"/>
          <p:cNvCxnSpPr/>
          <p:nvPr/>
        </p:nvCxnSpPr>
        <p:spPr>
          <a:xfrm>
            <a:off x="3410009" y="4416695"/>
            <a:ext cx="0" cy="631500"/>
          </a:xfrm>
          <a:prstGeom prst="straightConnector1">
            <a:avLst/>
          </a:prstGeom>
          <a:noFill/>
          <a:ln cap="flat" cmpd="sng" w="57150">
            <a:solidFill>
              <a:srgbClr val="FFFFFF"/>
            </a:solidFill>
            <a:prstDash val="dash"/>
            <a:round/>
            <a:headEnd len="med" w="med" type="triangle"/>
            <a:tailEnd len="med" w="med" type="triangle"/>
          </a:ln>
        </p:spPr>
      </p:cxnSp>
      <p:cxnSp>
        <p:nvCxnSpPr>
          <p:cNvPr id="2600" name="Google Shape;2600;p80"/>
          <p:cNvCxnSpPr/>
          <p:nvPr/>
        </p:nvCxnSpPr>
        <p:spPr>
          <a:xfrm>
            <a:off x="8762206" y="4416695"/>
            <a:ext cx="0" cy="631500"/>
          </a:xfrm>
          <a:prstGeom prst="straightConnector1">
            <a:avLst/>
          </a:prstGeom>
          <a:noFill/>
          <a:ln cap="flat" cmpd="sng" w="57150">
            <a:solidFill>
              <a:srgbClr val="FFFFFF"/>
            </a:solidFill>
            <a:prstDash val="dash"/>
            <a:round/>
            <a:headEnd len="med" w="med" type="triangle"/>
            <a:tailEnd len="med" w="med" type="triangle"/>
          </a:ln>
        </p:spPr>
      </p:cxnSp>
      <p:sp>
        <p:nvSpPr>
          <p:cNvPr id="2601" name="Google Shape;2601;p80"/>
          <p:cNvSpPr/>
          <p:nvPr/>
        </p:nvSpPr>
        <p:spPr>
          <a:xfrm>
            <a:off x="2009739" y="4553240"/>
            <a:ext cx="1353900" cy="3387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FFFFFF"/>
                </a:solidFill>
                <a:latin typeface="Quattrocento Sans"/>
                <a:ea typeface="Quattrocento Sans"/>
                <a:cs typeface="Quattrocento Sans"/>
                <a:sym typeface="Quattrocento Sans"/>
              </a:rPr>
              <a:t>Role Status </a:t>
            </a:r>
            <a:endParaRPr/>
          </a:p>
        </p:txBody>
      </p:sp>
      <p:sp>
        <p:nvSpPr>
          <p:cNvPr id="2602" name="Google Shape;2602;p80"/>
          <p:cNvSpPr/>
          <p:nvPr/>
        </p:nvSpPr>
        <p:spPr>
          <a:xfrm>
            <a:off x="8761412" y="4560361"/>
            <a:ext cx="13539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FFFFFF"/>
                </a:solidFill>
                <a:latin typeface="Quattrocento Sans"/>
                <a:ea typeface="Quattrocento Sans"/>
                <a:cs typeface="Quattrocento Sans"/>
                <a:sym typeface="Quattrocento Sans"/>
              </a:rPr>
              <a:t>Role Status </a:t>
            </a:r>
            <a:endParaRPr/>
          </a:p>
        </p:txBody>
      </p:sp>
      <p:cxnSp>
        <p:nvCxnSpPr>
          <p:cNvPr id="2603" name="Google Shape;2603;p80"/>
          <p:cNvCxnSpPr/>
          <p:nvPr/>
        </p:nvCxnSpPr>
        <p:spPr>
          <a:xfrm flipH="1" rot="10800000">
            <a:off x="4230806" y="2922228"/>
            <a:ext cx="1849200" cy="2134500"/>
          </a:xfrm>
          <a:prstGeom prst="straightConnector1">
            <a:avLst/>
          </a:prstGeom>
          <a:noFill/>
          <a:ln cap="flat" cmpd="sng" w="57150">
            <a:solidFill>
              <a:srgbClr val="5F5F5F"/>
            </a:solidFill>
            <a:prstDash val="dash"/>
            <a:round/>
            <a:headEnd len="med" w="med" type="triangle"/>
            <a:tailEnd len="med" w="med" type="triangle"/>
          </a:ln>
        </p:spPr>
      </p:cxnSp>
      <p:cxnSp>
        <p:nvCxnSpPr>
          <p:cNvPr id="2604" name="Google Shape;2604;p80"/>
          <p:cNvCxnSpPr>
            <a:stCxn id="2589" idx="2"/>
          </p:cNvCxnSpPr>
          <p:nvPr/>
        </p:nvCxnSpPr>
        <p:spPr>
          <a:xfrm>
            <a:off x="6094408" y="2922357"/>
            <a:ext cx="1875900" cy="2118900"/>
          </a:xfrm>
          <a:prstGeom prst="straightConnector1">
            <a:avLst/>
          </a:prstGeom>
          <a:noFill/>
          <a:ln cap="flat" cmpd="sng" w="57150">
            <a:solidFill>
              <a:srgbClr val="5F5F5F"/>
            </a:solidFill>
            <a:prstDash val="dash"/>
            <a:round/>
            <a:headEnd len="med" w="med" type="triangle"/>
            <a:tailEnd len="med" w="med" type="triangle"/>
          </a:ln>
        </p:spPr>
      </p:cxnSp>
      <p:sp>
        <p:nvSpPr>
          <p:cNvPr id="2605" name="Google Shape;2605;p80"/>
          <p:cNvSpPr/>
          <p:nvPr/>
        </p:nvSpPr>
        <p:spPr>
          <a:xfrm>
            <a:off x="4379103" y="4075066"/>
            <a:ext cx="731400" cy="7314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2606" name="Google Shape;2606;p80"/>
          <p:cNvSpPr/>
          <p:nvPr/>
        </p:nvSpPr>
        <p:spPr>
          <a:xfrm>
            <a:off x="3044243" y="5041130"/>
            <a:ext cx="731400" cy="7314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03"/>
                                        </p:tgtEl>
                                        <p:attrNameLst>
                                          <p:attrName>style.visibility</p:attrName>
                                        </p:attrNameLst>
                                      </p:cBhvr>
                                      <p:to>
                                        <p:strVal val="visible"/>
                                      </p:to>
                                    </p:set>
                                    <p:animEffect filter="fade" transition="in">
                                      <p:cBhvr>
                                        <p:cTn dur="500"/>
                                        <p:tgtEl>
                                          <p:spTgt spid="260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04"/>
                                        </p:tgtEl>
                                        <p:attrNameLst>
                                          <p:attrName>style.visibility</p:attrName>
                                        </p:attrNameLst>
                                      </p:cBhvr>
                                      <p:to>
                                        <p:strVal val="visible"/>
                                      </p:to>
                                    </p:set>
                                    <p:animEffect filter="fade" transition="in">
                                      <p:cBhvr>
                                        <p:cTn dur="500"/>
                                        <p:tgtEl>
                                          <p:spTgt spid="2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1" name="Shape 2611"/>
        <p:cNvGrpSpPr/>
        <p:nvPr/>
      </p:nvGrpSpPr>
      <p:grpSpPr>
        <a:xfrm>
          <a:off x="0" y="0"/>
          <a:ext cx="0" cy="0"/>
          <a:chOff x="0" y="0"/>
          <a:chExt cx="0" cy="0"/>
        </a:xfrm>
      </p:grpSpPr>
      <p:sp>
        <p:nvSpPr>
          <p:cNvPr id="2612" name="Google Shape;2612;p81"/>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Azure Internal Load Balancer - ILB</a:t>
            </a:r>
            <a:endParaRPr/>
          </a:p>
        </p:txBody>
      </p:sp>
      <p:sp>
        <p:nvSpPr>
          <p:cNvPr id="2613" name="Google Shape;2613;p81"/>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1800"/>
              <a:buChar char="•"/>
            </a:pPr>
            <a:r>
              <a:rPr lang="en-US"/>
              <a:t>Provides load balancing for machines inside of a Virtual network</a:t>
            </a:r>
            <a:endParaRPr/>
          </a:p>
          <a:p>
            <a:pPr indent="-228600" lvl="1" marL="685800" rtl="0" algn="l">
              <a:lnSpc>
                <a:spcPct val="90000"/>
              </a:lnSpc>
              <a:spcBef>
                <a:spcPts val="1200"/>
              </a:spcBef>
              <a:spcAft>
                <a:spcPts val="0"/>
              </a:spcAft>
              <a:buClr>
                <a:srgbClr val="3F3F3F"/>
              </a:buClr>
              <a:buSzPts val="1440"/>
              <a:buChar char="o"/>
            </a:pPr>
            <a:r>
              <a:rPr lang="en-US"/>
              <a:t>Within a virtual network, from virtual machines in a virtual network to a set of virtual machines that reside within the same virtual network.</a:t>
            </a:r>
            <a:endParaRPr/>
          </a:p>
          <a:p>
            <a:pPr indent="-228600" lvl="1" marL="685800" rtl="0" algn="l">
              <a:lnSpc>
                <a:spcPct val="90000"/>
              </a:lnSpc>
              <a:spcBef>
                <a:spcPts val="1200"/>
              </a:spcBef>
              <a:spcAft>
                <a:spcPts val="0"/>
              </a:spcAft>
              <a:buClr>
                <a:srgbClr val="3F3F3F"/>
              </a:buClr>
              <a:buSzPts val="1440"/>
              <a:buChar char="o"/>
            </a:pPr>
            <a:r>
              <a:rPr lang="en-US"/>
              <a:t>For a cross-premises virtual network, from on-premises computers to a set of virtual machines that reside within the same virtual network </a:t>
            </a:r>
            <a:endParaRPr/>
          </a:p>
          <a:p>
            <a:pPr indent="-228600" lvl="1" marL="685800" rtl="0" algn="l">
              <a:lnSpc>
                <a:spcPct val="90000"/>
              </a:lnSpc>
              <a:spcBef>
                <a:spcPts val="1200"/>
              </a:spcBef>
              <a:spcAft>
                <a:spcPts val="0"/>
              </a:spcAft>
              <a:buClr>
                <a:srgbClr val="3F3F3F"/>
              </a:buClr>
              <a:buSzPts val="1440"/>
              <a:buChar char="o"/>
            </a:pPr>
            <a:r>
              <a:rPr lang="en-US"/>
              <a:t>Between virtual machines in a virtual network</a:t>
            </a:r>
            <a:endParaRPr/>
          </a:p>
          <a:p>
            <a:pPr indent="-228600" lvl="0" marL="228600" rtl="0" algn="l">
              <a:lnSpc>
                <a:spcPct val="90000"/>
              </a:lnSpc>
              <a:spcBef>
                <a:spcPts val="1200"/>
              </a:spcBef>
              <a:spcAft>
                <a:spcPts val="0"/>
              </a:spcAft>
              <a:buClr>
                <a:srgbClr val="3F3F3F"/>
              </a:buClr>
              <a:buSzPts val="1800"/>
              <a:buChar char="•"/>
            </a:pPr>
            <a:r>
              <a:rPr lang="en-US"/>
              <a:t>Using ILB</a:t>
            </a:r>
            <a:endParaRPr/>
          </a:p>
          <a:p>
            <a:pPr indent="-228600" lvl="1" marL="685800" rtl="0" algn="l">
              <a:lnSpc>
                <a:spcPct val="90000"/>
              </a:lnSpc>
              <a:spcBef>
                <a:spcPts val="1200"/>
              </a:spcBef>
              <a:spcAft>
                <a:spcPts val="0"/>
              </a:spcAft>
              <a:buClr>
                <a:srgbClr val="3F3F3F"/>
              </a:buClr>
              <a:buSzPts val="1440"/>
              <a:buChar char="o"/>
            </a:pPr>
            <a:r>
              <a:rPr lang="en-US"/>
              <a:t>Internet-facing, multi-tier applications in which the back-end tiers are not Internet-facing but require load balancing for traffic from the Internet-facing tier.</a:t>
            </a:r>
            <a:endParaRPr/>
          </a:p>
          <a:p>
            <a:pPr indent="-228600" lvl="1" marL="685800" rtl="0" algn="l">
              <a:lnSpc>
                <a:spcPct val="90000"/>
              </a:lnSpc>
              <a:spcBef>
                <a:spcPts val="1200"/>
              </a:spcBef>
              <a:spcAft>
                <a:spcPts val="0"/>
              </a:spcAft>
              <a:buClr>
                <a:srgbClr val="3F3F3F"/>
              </a:buClr>
              <a:buSzPts val="1440"/>
              <a:buChar char="o"/>
            </a:pPr>
            <a:r>
              <a:rPr lang="en-US"/>
              <a:t>Load balancing for line-of-business (LOB) applications hosted in Azure without requiring additional load balancer hardware or software.</a:t>
            </a:r>
            <a:endParaRPr/>
          </a:p>
          <a:p>
            <a:pPr indent="-228600" lvl="0" marL="228600" rtl="0" algn="l">
              <a:lnSpc>
                <a:spcPct val="90000"/>
              </a:lnSpc>
              <a:spcBef>
                <a:spcPts val="1200"/>
              </a:spcBef>
              <a:spcAft>
                <a:spcPts val="0"/>
              </a:spcAft>
              <a:buClr>
                <a:srgbClr val="3F3F3F"/>
              </a:buClr>
              <a:buSzPts val="1800"/>
              <a:buChar char="•"/>
            </a:pPr>
            <a:r>
              <a:rPr lang="en-US"/>
              <a:t>ILB Setup</a:t>
            </a:r>
            <a:endParaRPr/>
          </a:p>
          <a:p>
            <a:pPr indent="-228600" lvl="1" marL="685800" rtl="0" algn="l">
              <a:lnSpc>
                <a:spcPct val="90000"/>
              </a:lnSpc>
              <a:spcBef>
                <a:spcPts val="1200"/>
              </a:spcBef>
              <a:spcAft>
                <a:spcPts val="0"/>
              </a:spcAft>
              <a:buClr>
                <a:srgbClr val="3F3F3F"/>
              </a:buClr>
              <a:buSzPts val="1440"/>
              <a:buChar char="o"/>
            </a:pPr>
            <a:r>
              <a:rPr lang="en-US"/>
              <a:t>PowerShell Only</a:t>
            </a:r>
            <a:endParaRPr/>
          </a:p>
          <a:p>
            <a:pPr indent="-228600" lvl="2" marL="1143000" rtl="0" algn="l">
              <a:lnSpc>
                <a:spcPct val="90000"/>
              </a:lnSpc>
              <a:spcBef>
                <a:spcPts val="1200"/>
              </a:spcBef>
              <a:spcAft>
                <a:spcPts val="0"/>
              </a:spcAft>
              <a:buClr>
                <a:srgbClr val="3F3F3F"/>
              </a:buClr>
              <a:buSzPts val="1400"/>
              <a:buChar char="▪"/>
            </a:pPr>
            <a:r>
              <a:rPr lang="en-US"/>
              <a:t>Add-AzureRMLoadBalancerFrontendIPConfig</a:t>
            </a:r>
            <a:endParaRPr/>
          </a:p>
          <a:p>
            <a:pPr indent="-228600" lvl="2" marL="1143000" rtl="0" algn="l">
              <a:lnSpc>
                <a:spcPct val="90000"/>
              </a:lnSpc>
              <a:spcBef>
                <a:spcPts val="1200"/>
              </a:spcBef>
              <a:spcAft>
                <a:spcPts val="0"/>
              </a:spcAft>
              <a:buClr>
                <a:srgbClr val="3F3F3F"/>
              </a:buClr>
              <a:buSzPts val="1400"/>
              <a:buChar char="▪"/>
            </a:pPr>
            <a:r>
              <a:rPr lang="en-US"/>
              <a:t>Add-AzureRMLoadBalancerBackendAddressPoolConfig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7" name="Shape 2617"/>
        <p:cNvGrpSpPr/>
        <p:nvPr/>
      </p:nvGrpSpPr>
      <p:grpSpPr>
        <a:xfrm>
          <a:off x="0" y="0"/>
          <a:ext cx="0" cy="0"/>
          <a:chOff x="0" y="0"/>
          <a:chExt cx="0" cy="0"/>
        </a:xfrm>
      </p:grpSpPr>
      <p:sp>
        <p:nvSpPr>
          <p:cNvPr id="2618" name="Google Shape;2618;p82"/>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ILB Scenario</a:t>
            </a:r>
            <a:endParaRPr/>
          </a:p>
        </p:txBody>
      </p:sp>
      <p:sp>
        <p:nvSpPr>
          <p:cNvPr id="2619" name="Google Shape;2619;p82"/>
          <p:cNvSpPr txBox="1"/>
          <p:nvPr>
            <p:ph idx="1" type="body"/>
          </p:nvPr>
        </p:nvSpPr>
        <p:spPr>
          <a:xfrm>
            <a:off x="423291" y="1084657"/>
            <a:ext cx="4015500" cy="12033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3F3F3F"/>
              </a:buClr>
              <a:buSzPct val="100000"/>
              <a:buChar char="•"/>
            </a:pPr>
            <a:r>
              <a:rPr lang="en-US"/>
              <a:t>Intranet app running on Azure IaaS</a:t>
            </a:r>
            <a:endParaRPr/>
          </a:p>
          <a:p>
            <a:pPr indent="-228600" lvl="0" marL="228600" rtl="0" algn="l">
              <a:lnSpc>
                <a:spcPct val="90000"/>
              </a:lnSpc>
              <a:spcBef>
                <a:spcPts val="1000"/>
              </a:spcBef>
              <a:spcAft>
                <a:spcPts val="0"/>
              </a:spcAft>
              <a:buClr>
                <a:srgbClr val="3F3F3F"/>
              </a:buClr>
              <a:buSzPct val="100000"/>
              <a:buChar char="•"/>
            </a:pPr>
            <a:r>
              <a:rPr lang="en-US"/>
              <a:t>Cross-premises Azure virtual network</a:t>
            </a:r>
            <a:endParaRPr/>
          </a:p>
          <a:p>
            <a:pPr indent="-228600" lvl="0" marL="228600" rtl="0" algn="l">
              <a:lnSpc>
                <a:spcPct val="90000"/>
              </a:lnSpc>
              <a:spcBef>
                <a:spcPts val="1000"/>
              </a:spcBef>
              <a:spcAft>
                <a:spcPts val="0"/>
              </a:spcAft>
              <a:buClr>
                <a:srgbClr val="3F3F3F"/>
              </a:buClr>
              <a:buSzPct val="100000"/>
              <a:buChar char="•"/>
            </a:pPr>
            <a:r>
              <a:rPr lang="en-US"/>
              <a:t>Load balance not internet facing machines</a:t>
            </a:r>
            <a:endParaRPr/>
          </a:p>
        </p:txBody>
      </p:sp>
      <p:pic>
        <p:nvPicPr>
          <p:cNvPr id="2620" name="Google Shape;2620;p82"/>
          <p:cNvPicPr preferRelativeResize="0"/>
          <p:nvPr/>
        </p:nvPicPr>
        <p:blipFill rotWithShape="1">
          <a:blip r:embed="rId3">
            <a:alphaModFix/>
          </a:blip>
          <a:srcRect b="0" l="0" r="0" t="0"/>
          <a:stretch/>
        </p:blipFill>
        <p:spPr>
          <a:xfrm>
            <a:off x="2642619" y="2384960"/>
            <a:ext cx="8145012" cy="361047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5" name="Shape 2625"/>
        <p:cNvGrpSpPr/>
        <p:nvPr/>
      </p:nvGrpSpPr>
      <p:grpSpPr>
        <a:xfrm>
          <a:off x="0" y="0"/>
          <a:ext cx="0" cy="0"/>
          <a:chOff x="0" y="0"/>
          <a:chExt cx="0" cy="0"/>
        </a:xfrm>
      </p:grpSpPr>
      <p:sp>
        <p:nvSpPr>
          <p:cNvPr id="2626" name="Google Shape;2626;p83"/>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Internet IP Addresses and Load Balancing</a:t>
            </a:r>
            <a:endParaRPr/>
          </a:p>
        </p:txBody>
      </p:sp>
      <p:sp>
        <p:nvSpPr>
          <p:cNvPr id="2627" name="Google Shape;2627;p83"/>
          <p:cNvSpPr txBox="1"/>
          <p:nvPr>
            <p:ph idx="1" type="body"/>
          </p:nvPr>
        </p:nvSpPr>
        <p:spPr>
          <a:xfrm>
            <a:off x="274640" y="1212849"/>
            <a:ext cx="6359700" cy="54849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Public IP Addresses in Azure</a:t>
            </a:r>
            <a:endParaRPr/>
          </a:p>
          <a:p>
            <a:pPr indent="-285750" lvl="1" marL="628615"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Can be used for instance (VM) level access or load balancing</a:t>
            </a:r>
            <a:endParaRPr/>
          </a:p>
          <a:p>
            <a:pPr indent="0" lvl="0" marL="0" marR="0" rtl="0" algn="l">
              <a:spcBef>
                <a:spcPts val="120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Instance-level IP (ILPIP)</a:t>
            </a:r>
            <a:endParaRPr/>
          </a:p>
          <a:p>
            <a:pPr indent="-285750" lvl="1" marL="628615"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Internet IP assigned exclusively to single VM</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Entire port range accessible by default</a:t>
            </a:r>
            <a:endParaRPr/>
          </a:p>
          <a:p>
            <a:pPr indent="-285750" lvl="1" marL="628615"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Primarily for targeting a specific VM</a:t>
            </a:r>
            <a:endParaRPr/>
          </a:p>
          <a:p>
            <a:pPr indent="0" lvl="0" marL="0" marR="0" rtl="0" algn="l">
              <a:spcBef>
                <a:spcPts val="120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Load balanced IP (VIP)</a:t>
            </a:r>
            <a:endParaRPr/>
          </a:p>
          <a:p>
            <a:pPr indent="-285750" lvl="1" marL="628615"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Internet IP load balanced among one or more VM instances</a:t>
            </a:r>
            <a:endParaRPr/>
          </a:p>
          <a:p>
            <a:pPr indent="-285750" lvl="1" marL="628615"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Allows port redirection</a:t>
            </a:r>
            <a:endParaRPr/>
          </a:p>
          <a:p>
            <a:pPr indent="-285750" lvl="1" marL="628615"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Primarily for load balanced, highly available, or auto-scale scenarios</a:t>
            </a:r>
            <a:endParaRPr/>
          </a:p>
          <a:p>
            <a:pPr indent="0" lvl="0" marL="0" marR="0" rtl="0" algn="l">
              <a:spcBef>
                <a:spcPts val="1000"/>
              </a:spcBef>
              <a:spcAft>
                <a:spcPts val="0"/>
              </a:spcAft>
              <a:buNone/>
            </a:pPr>
            <a:r>
              <a:t/>
            </a:r>
            <a:endParaRPr sz="1200">
              <a:solidFill>
                <a:srgbClr val="888888"/>
              </a:solidFill>
              <a:latin typeface="Calibri"/>
              <a:ea typeface="Calibri"/>
              <a:cs typeface="Calibri"/>
              <a:sym typeface="Calibri"/>
            </a:endParaRPr>
          </a:p>
        </p:txBody>
      </p:sp>
      <p:pic>
        <p:nvPicPr>
          <p:cNvPr id="2628" name="Google Shape;2628;p83"/>
          <p:cNvPicPr preferRelativeResize="0"/>
          <p:nvPr/>
        </p:nvPicPr>
        <p:blipFill rotWithShape="1">
          <a:blip r:embed="rId3">
            <a:alphaModFix/>
          </a:blip>
          <a:srcRect b="31384" l="0" r="0" t="0"/>
          <a:stretch/>
        </p:blipFill>
        <p:spPr>
          <a:xfrm>
            <a:off x="7396154" y="2452540"/>
            <a:ext cx="4065865" cy="3212436"/>
          </a:xfrm>
          <a:prstGeom prst="rect">
            <a:avLst/>
          </a:prstGeom>
          <a:noFill/>
          <a:ln>
            <a:noFill/>
          </a:ln>
        </p:spPr>
      </p:pic>
      <p:cxnSp>
        <p:nvCxnSpPr>
          <p:cNvPr id="2629" name="Google Shape;2629;p83"/>
          <p:cNvCxnSpPr/>
          <p:nvPr/>
        </p:nvCxnSpPr>
        <p:spPr>
          <a:xfrm rot="10800000">
            <a:off x="9413257" y="1810016"/>
            <a:ext cx="15300" cy="1190100"/>
          </a:xfrm>
          <a:prstGeom prst="straightConnector1">
            <a:avLst/>
          </a:prstGeom>
          <a:noFill/>
          <a:ln cap="rnd" cmpd="sng" w="28575">
            <a:solidFill>
              <a:srgbClr val="FFFF00"/>
            </a:solidFill>
            <a:prstDash val="dot"/>
            <a:round/>
            <a:headEnd len="sm" w="sm" type="none"/>
            <a:tailEnd len="sm" w="sm" type="none"/>
          </a:ln>
        </p:spPr>
      </p:cxnSp>
      <p:sp>
        <p:nvSpPr>
          <p:cNvPr id="2630" name="Google Shape;2630;p83"/>
          <p:cNvSpPr/>
          <p:nvPr/>
        </p:nvSpPr>
        <p:spPr>
          <a:xfrm>
            <a:off x="10925228" y="4980739"/>
            <a:ext cx="249600" cy="200700"/>
          </a:xfrm>
          <a:prstGeom prst="rect">
            <a:avLst/>
          </a:prstGeom>
          <a:solidFill>
            <a:srgbClr val="D2D2D2"/>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31" name="Google Shape;2631;p83"/>
          <p:cNvSpPr/>
          <p:nvPr/>
        </p:nvSpPr>
        <p:spPr>
          <a:xfrm>
            <a:off x="9105853" y="4667220"/>
            <a:ext cx="2346928" cy="688370"/>
          </a:xfrm>
          <a:custGeom>
            <a:rect b="b" l="l" r="r" t="t"/>
            <a:pathLst>
              <a:path extrusionOk="0" h="296" w="1014">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32" name="Google Shape;2632;p83"/>
          <p:cNvSpPr/>
          <p:nvPr/>
        </p:nvSpPr>
        <p:spPr>
          <a:xfrm>
            <a:off x="7363739" y="4737781"/>
            <a:ext cx="2524157" cy="580889"/>
          </a:xfrm>
          <a:custGeom>
            <a:rect b="b" l="l" r="r" t="t"/>
            <a:pathLst>
              <a:path extrusionOk="0" h="130" w="556">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79A500"/>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33" name="Google Shape;2633;p83"/>
          <p:cNvSpPr/>
          <p:nvPr/>
        </p:nvSpPr>
        <p:spPr>
          <a:xfrm>
            <a:off x="9390665" y="4991699"/>
            <a:ext cx="1796241" cy="327124"/>
          </a:xfrm>
          <a:custGeom>
            <a:rect b="b" l="l" r="r" t="t"/>
            <a:pathLst>
              <a:path extrusionOk="0" h="130" w="556">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34" name="Google Shape;2634;p83"/>
          <p:cNvSpPr/>
          <p:nvPr/>
        </p:nvSpPr>
        <p:spPr>
          <a:xfrm>
            <a:off x="7422003" y="5015618"/>
            <a:ext cx="2240409" cy="302935"/>
          </a:xfrm>
          <a:custGeom>
            <a:rect b="b" l="l" r="r" t="t"/>
            <a:pathLst>
              <a:path extrusionOk="0" h="130" w="556">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35" name="Google Shape;2635;p83"/>
          <p:cNvSpPr/>
          <p:nvPr/>
        </p:nvSpPr>
        <p:spPr>
          <a:xfrm>
            <a:off x="10327497" y="4951012"/>
            <a:ext cx="616322" cy="184572"/>
          </a:xfrm>
          <a:custGeom>
            <a:rect b="b" l="l" r="r" t="t"/>
            <a:pathLst>
              <a:path extrusionOk="0" h="127" w="589">
                <a:moveTo>
                  <a:pt x="186" y="0"/>
                </a:moveTo>
                <a:lnTo>
                  <a:pt x="589" y="0"/>
                </a:lnTo>
                <a:lnTo>
                  <a:pt x="407" y="127"/>
                </a:lnTo>
                <a:lnTo>
                  <a:pt x="0" y="127"/>
                </a:lnTo>
                <a:lnTo>
                  <a:pt x="186" y="0"/>
                </a:lnTo>
                <a:close/>
              </a:path>
            </a:pathLst>
          </a:custGeom>
          <a:solidFill>
            <a:srgbClr val="7F7F7F">
              <a:alpha val="18820"/>
            </a:srgb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cxnSp>
        <p:nvCxnSpPr>
          <p:cNvPr id="2636" name="Google Shape;2636;p83"/>
          <p:cNvCxnSpPr>
            <a:endCxn id="2637" idx="0"/>
          </p:cNvCxnSpPr>
          <p:nvPr/>
        </p:nvCxnSpPr>
        <p:spPr>
          <a:xfrm flipH="1">
            <a:off x="8535152" y="3485684"/>
            <a:ext cx="642900" cy="762900"/>
          </a:xfrm>
          <a:prstGeom prst="straightConnector1">
            <a:avLst/>
          </a:prstGeom>
          <a:noFill/>
          <a:ln cap="rnd" cmpd="sng" w="28575">
            <a:solidFill>
              <a:srgbClr val="FFFF00"/>
            </a:solidFill>
            <a:prstDash val="dot"/>
            <a:round/>
            <a:headEnd len="sm" w="sm" type="none"/>
            <a:tailEnd len="sm" w="sm" type="none"/>
          </a:ln>
        </p:spPr>
      </p:cxnSp>
      <p:sp>
        <p:nvSpPr>
          <p:cNvPr id="2638" name="Google Shape;2638;p83"/>
          <p:cNvSpPr/>
          <p:nvPr/>
        </p:nvSpPr>
        <p:spPr>
          <a:xfrm flipH="1">
            <a:off x="8801068" y="987552"/>
            <a:ext cx="1254981" cy="865596"/>
          </a:xfrm>
          <a:custGeom>
            <a:rect b="b" l="l" r="r" t="t"/>
            <a:pathLst>
              <a:path extrusionOk="0" h="484" w="736">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D8E2F3"/>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b="1" sz="1836">
              <a:solidFill>
                <a:schemeClr val="dk1"/>
              </a:solidFill>
              <a:latin typeface="Calibri"/>
              <a:ea typeface="Calibri"/>
              <a:cs typeface="Calibri"/>
              <a:sym typeface="Calibri"/>
            </a:endParaRPr>
          </a:p>
        </p:txBody>
      </p:sp>
      <p:cxnSp>
        <p:nvCxnSpPr>
          <p:cNvPr id="2639" name="Google Shape;2639;p83"/>
          <p:cNvCxnSpPr>
            <a:stCxn id="2640" idx="5"/>
            <a:endCxn id="2641" idx="0"/>
          </p:cNvCxnSpPr>
          <p:nvPr/>
        </p:nvCxnSpPr>
        <p:spPr>
          <a:xfrm>
            <a:off x="9677921" y="3465207"/>
            <a:ext cx="662700" cy="786000"/>
          </a:xfrm>
          <a:prstGeom prst="straightConnector1">
            <a:avLst/>
          </a:prstGeom>
          <a:noFill/>
          <a:ln cap="rnd" cmpd="sng" w="28575">
            <a:solidFill>
              <a:srgbClr val="FFFF00"/>
            </a:solidFill>
            <a:prstDash val="dot"/>
            <a:round/>
            <a:headEnd len="sm" w="sm" type="none"/>
            <a:tailEnd len="sm" w="sm" type="none"/>
          </a:ln>
        </p:spPr>
      </p:cxnSp>
      <p:sp>
        <p:nvSpPr>
          <p:cNvPr id="2642" name="Google Shape;2642;p83"/>
          <p:cNvSpPr/>
          <p:nvPr/>
        </p:nvSpPr>
        <p:spPr>
          <a:xfrm>
            <a:off x="8030780" y="5085600"/>
            <a:ext cx="1022400" cy="156300"/>
          </a:xfrm>
          <a:prstGeom prst="ellipse">
            <a:avLst/>
          </a:prstGeom>
          <a:noFill/>
          <a:ln cap="rnd" cmpd="sng" w="28575">
            <a:solidFill>
              <a:srgbClr val="FFFFFF"/>
            </a:solidFill>
            <a:prstDash val="dot"/>
            <a:round/>
            <a:headEnd len="sm" w="sm" type="none"/>
            <a:tailEnd len="sm" w="sm" type="none"/>
          </a:ln>
        </p:spPr>
        <p:txBody>
          <a:bodyPr anchorCtr="0" anchor="t" bIns="149175" lIns="186475" spcFirstLastPara="1" rIns="186475" wrap="square" tIns="149175">
            <a:noAutofit/>
          </a:bodyPr>
          <a:lstStyle/>
          <a:p>
            <a:pPr indent="0" lvl="0" marL="0" marR="0" rtl="0" algn="ctr">
              <a:lnSpc>
                <a:spcPct val="90000"/>
              </a:lnSpc>
              <a:spcBef>
                <a:spcPts val="0"/>
              </a:spcBef>
              <a:spcAft>
                <a:spcPts val="0"/>
              </a:spcAft>
              <a:buNone/>
            </a:pPr>
            <a:r>
              <a:t/>
            </a:r>
            <a:endParaRPr sz="2448">
              <a:solidFill>
                <a:schemeClr val="dk1"/>
              </a:solidFill>
              <a:latin typeface="Calibri"/>
              <a:ea typeface="Calibri"/>
              <a:cs typeface="Calibri"/>
              <a:sym typeface="Calibri"/>
            </a:endParaRPr>
          </a:p>
        </p:txBody>
      </p:sp>
      <p:grpSp>
        <p:nvGrpSpPr>
          <p:cNvPr id="2643" name="Google Shape;2643;p83"/>
          <p:cNvGrpSpPr/>
          <p:nvPr/>
        </p:nvGrpSpPr>
        <p:grpSpPr>
          <a:xfrm>
            <a:off x="8204796" y="4248584"/>
            <a:ext cx="837791" cy="929594"/>
            <a:chOff x="6061564" y="5195173"/>
            <a:chExt cx="1213663" cy="1346653"/>
          </a:xfrm>
        </p:grpSpPr>
        <p:sp>
          <p:nvSpPr>
            <p:cNvPr id="2644" name="Google Shape;2644;p83"/>
            <p:cNvSpPr/>
            <p:nvPr/>
          </p:nvSpPr>
          <p:spPr>
            <a:xfrm>
              <a:off x="6566555" y="6389023"/>
              <a:ext cx="708672" cy="152803"/>
            </a:xfrm>
            <a:custGeom>
              <a:rect b="b" l="l" r="r" t="t"/>
              <a:pathLst>
                <a:path extrusionOk="0" h="127" w="589">
                  <a:moveTo>
                    <a:pt x="186" y="0"/>
                  </a:moveTo>
                  <a:lnTo>
                    <a:pt x="589" y="0"/>
                  </a:lnTo>
                  <a:lnTo>
                    <a:pt x="407" y="127"/>
                  </a:lnTo>
                  <a:lnTo>
                    <a:pt x="0" y="127"/>
                  </a:lnTo>
                  <a:lnTo>
                    <a:pt x="186" y="0"/>
                  </a:lnTo>
                  <a:close/>
                </a:path>
              </a:pathLst>
            </a:custGeom>
            <a:solidFill>
              <a:srgbClr val="7F7F7F">
                <a:alpha val="18820"/>
              </a:srgb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grpSp>
          <p:nvGrpSpPr>
            <p:cNvPr id="2645" name="Google Shape;2645;p83"/>
            <p:cNvGrpSpPr/>
            <p:nvPr/>
          </p:nvGrpSpPr>
          <p:grpSpPr>
            <a:xfrm>
              <a:off x="6061564" y="5195173"/>
              <a:ext cx="957137" cy="1324973"/>
              <a:chOff x="13103226" y="2775830"/>
              <a:chExt cx="1039801" cy="1407300"/>
            </a:xfrm>
          </p:grpSpPr>
          <p:sp>
            <p:nvSpPr>
              <p:cNvPr id="2637" name="Google Shape;2637;p83"/>
              <p:cNvSpPr/>
              <p:nvPr/>
            </p:nvSpPr>
            <p:spPr>
              <a:xfrm>
                <a:off x="13103226" y="2775830"/>
                <a:ext cx="1039800" cy="1407300"/>
              </a:xfrm>
              <a:prstGeom prst="rect">
                <a:avLst/>
              </a:prstGeom>
              <a:solidFill>
                <a:srgbClr val="00B294"/>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46" name="Google Shape;2646;p83"/>
              <p:cNvSpPr/>
              <p:nvPr/>
            </p:nvSpPr>
            <p:spPr>
              <a:xfrm>
                <a:off x="13214598" y="2940285"/>
                <a:ext cx="817070" cy="143638"/>
              </a:xfrm>
              <a:custGeom>
                <a:rect b="b" l="l" r="r" t="t"/>
                <a:pathLst>
                  <a:path extrusionOk="0" h="58" w="330">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444444"/>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47" name="Google Shape;2647;p83"/>
              <p:cNvSpPr/>
              <p:nvPr/>
            </p:nvSpPr>
            <p:spPr>
              <a:xfrm>
                <a:off x="13214598" y="3194253"/>
                <a:ext cx="817070" cy="143638"/>
              </a:xfrm>
              <a:custGeom>
                <a:rect b="b" l="l" r="r" t="t"/>
                <a:pathLst>
                  <a:path extrusionOk="0" h="58" w="330">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444444"/>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48" name="Google Shape;2648;p83"/>
              <p:cNvSpPr/>
              <p:nvPr/>
            </p:nvSpPr>
            <p:spPr>
              <a:xfrm>
                <a:off x="13214598" y="3446139"/>
                <a:ext cx="817070" cy="143638"/>
              </a:xfrm>
              <a:custGeom>
                <a:rect b="b" l="l" r="r" t="t"/>
                <a:pathLst>
                  <a:path extrusionOk="0" h="58" w="330">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444444"/>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49" name="Google Shape;2649;p83"/>
              <p:cNvSpPr/>
              <p:nvPr/>
            </p:nvSpPr>
            <p:spPr>
              <a:xfrm>
                <a:off x="13214598" y="3700107"/>
                <a:ext cx="817070" cy="143638"/>
              </a:xfrm>
              <a:custGeom>
                <a:rect b="b" l="l" r="r" t="t"/>
                <a:pathLst>
                  <a:path extrusionOk="0" h="58" w="330">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444444"/>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50" name="Google Shape;2650;p83"/>
              <p:cNvSpPr/>
              <p:nvPr/>
            </p:nvSpPr>
            <p:spPr>
              <a:xfrm>
                <a:off x="13875539" y="2970470"/>
                <a:ext cx="79200" cy="79200"/>
              </a:xfrm>
              <a:prstGeom prst="ellipse">
                <a:avLst/>
              </a:prstGeom>
              <a:solidFill>
                <a:srgbClr val="7FBA00"/>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51" name="Google Shape;2651;p83"/>
              <p:cNvSpPr/>
              <p:nvPr/>
            </p:nvSpPr>
            <p:spPr>
              <a:xfrm>
                <a:off x="13875539" y="3224438"/>
                <a:ext cx="79200" cy="79200"/>
              </a:xfrm>
              <a:prstGeom prst="ellipse">
                <a:avLst/>
              </a:prstGeom>
              <a:solidFill>
                <a:srgbClr val="7FBA00"/>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52" name="Google Shape;2652;p83"/>
              <p:cNvSpPr/>
              <p:nvPr/>
            </p:nvSpPr>
            <p:spPr>
              <a:xfrm>
                <a:off x="13875539" y="3478406"/>
                <a:ext cx="79200" cy="79200"/>
              </a:xfrm>
              <a:prstGeom prst="ellipse">
                <a:avLst/>
              </a:prstGeom>
              <a:solidFill>
                <a:srgbClr val="7FBA00"/>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53" name="Google Shape;2653;p83"/>
              <p:cNvSpPr/>
              <p:nvPr/>
            </p:nvSpPr>
            <p:spPr>
              <a:xfrm>
                <a:off x="13875539" y="3732374"/>
                <a:ext cx="79200" cy="79200"/>
              </a:xfrm>
              <a:prstGeom prst="ellipse">
                <a:avLst/>
              </a:prstGeom>
              <a:solidFill>
                <a:srgbClr val="7FBA00"/>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grpSp>
      </p:grpSp>
      <p:sp>
        <p:nvSpPr>
          <p:cNvPr id="2654" name="Google Shape;2654;p83"/>
          <p:cNvSpPr/>
          <p:nvPr/>
        </p:nvSpPr>
        <p:spPr>
          <a:xfrm>
            <a:off x="9813033" y="5064218"/>
            <a:ext cx="1022400" cy="156300"/>
          </a:xfrm>
          <a:prstGeom prst="ellipse">
            <a:avLst/>
          </a:prstGeom>
          <a:noFill/>
          <a:ln cap="rnd" cmpd="sng" w="28575">
            <a:solidFill>
              <a:srgbClr val="FFFFFF"/>
            </a:solidFill>
            <a:prstDash val="dot"/>
            <a:round/>
            <a:headEnd len="sm" w="sm" type="none"/>
            <a:tailEnd len="sm" w="sm" type="none"/>
          </a:ln>
        </p:spPr>
        <p:txBody>
          <a:bodyPr anchorCtr="0" anchor="t" bIns="149175" lIns="186475" spcFirstLastPara="1" rIns="186475" wrap="square" tIns="149175">
            <a:noAutofit/>
          </a:bodyPr>
          <a:lstStyle/>
          <a:p>
            <a:pPr indent="0" lvl="0" marL="0" marR="0" rtl="0" algn="ctr">
              <a:lnSpc>
                <a:spcPct val="90000"/>
              </a:lnSpc>
              <a:spcBef>
                <a:spcPts val="0"/>
              </a:spcBef>
              <a:spcAft>
                <a:spcPts val="0"/>
              </a:spcAft>
              <a:buNone/>
            </a:pPr>
            <a:r>
              <a:t/>
            </a:r>
            <a:endParaRPr sz="2448">
              <a:solidFill>
                <a:schemeClr val="dk1"/>
              </a:solidFill>
              <a:latin typeface="Calibri"/>
              <a:ea typeface="Calibri"/>
              <a:cs typeface="Calibri"/>
              <a:sym typeface="Calibri"/>
            </a:endParaRPr>
          </a:p>
        </p:txBody>
      </p:sp>
      <p:grpSp>
        <p:nvGrpSpPr>
          <p:cNvPr id="2655" name="Google Shape;2655;p83"/>
          <p:cNvGrpSpPr/>
          <p:nvPr/>
        </p:nvGrpSpPr>
        <p:grpSpPr>
          <a:xfrm>
            <a:off x="10007113" y="4251290"/>
            <a:ext cx="667231" cy="903014"/>
            <a:chOff x="10520791" y="5710226"/>
            <a:chExt cx="813300" cy="1100700"/>
          </a:xfrm>
        </p:grpSpPr>
        <p:sp>
          <p:nvSpPr>
            <p:cNvPr id="2641" name="Google Shape;2641;p83"/>
            <p:cNvSpPr/>
            <p:nvPr/>
          </p:nvSpPr>
          <p:spPr>
            <a:xfrm>
              <a:off x="10520791" y="5710226"/>
              <a:ext cx="813300" cy="1100700"/>
            </a:xfrm>
            <a:prstGeom prst="rect">
              <a:avLst/>
            </a:prstGeom>
            <a:solidFill>
              <a:srgbClr val="0072C6"/>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56" name="Google Shape;2656;p83"/>
            <p:cNvSpPr/>
            <p:nvPr/>
          </p:nvSpPr>
          <p:spPr>
            <a:xfrm>
              <a:off x="10607894" y="5838844"/>
              <a:ext cx="639019" cy="112337"/>
            </a:xfrm>
            <a:custGeom>
              <a:rect b="b" l="l" r="r" t="t"/>
              <a:pathLst>
                <a:path extrusionOk="0" h="58" w="330">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444444"/>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57" name="Google Shape;2657;p83"/>
            <p:cNvSpPr/>
            <p:nvPr/>
          </p:nvSpPr>
          <p:spPr>
            <a:xfrm>
              <a:off x="10607894" y="6037469"/>
              <a:ext cx="639019" cy="112337"/>
            </a:xfrm>
            <a:custGeom>
              <a:rect b="b" l="l" r="r" t="t"/>
              <a:pathLst>
                <a:path extrusionOk="0" h="58" w="330">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444444"/>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58" name="Google Shape;2658;p83"/>
            <p:cNvSpPr/>
            <p:nvPr/>
          </p:nvSpPr>
          <p:spPr>
            <a:xfrm>
              <a:off x="10607894" y="6234465"/>
              <a:ext cx="639019" cy="112337"/>
            </a:xfrm>
            <a:custGeom>
              <a:rect b="b" l="l" r="r" t="t"/>
              <a:pathLst>
                <a:path extrusionOk="0" h="58" w="330">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444444"/>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59" name="Google Shape;2659;p83"/>
            <p:cNvSpPr/>
            <p:nvPr/>
          </p:nvSpPr>
          <p:spPr>
            <a:xfrm>
              <a:off x="10607894" y="6433090"/>
              <a:ext cx="639019" cy="112337"/>
            </a:xfrm>
            <a:custGeom>
              <a:rect b="b" l="l" r="r" t="t"/>
              <a:pathLst>
                <a:path extrusionOk="0" h="58" w="330">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444444"/>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60" name="Google Shape;2660;p83"/>
            <p:cNvSpPr/>
            <p:nvPr/>
          </p:nvSpPr>
          <p:spPr>
            <a:xfrm>
              <a:off x="11124807" y="5862451"/>
              <a:ext cx="61800" cy="61800"/>
            </a:xfrm>
            <a:prstGeom prst="ellipse">
              <a:avLst/>
            </a:prstGeom>
            <a:solidFill>
              <a:srgbClr val="7FBA00"/>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61" name="Google Shape;2661;p83"/>
            <p:cNvSpPr/>
            <p:nvPr/>
          </p:nvSpPr>
          <p:spPr>
            <a:xfrm>
              <a:off x="11124807" y="6061076"/>
              <a:ext cx="61800" cy="61800"/>
            </a:xfrm>
            <a:prstGeom prst="ellipse">
              <a:avLst/>
            </a:prstGeom>
            <a:solidFill>
              <a:srgbClr val="7FBA00"/>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62" name="Google Shape;2662;p83"/>
            <p:cNvSpPr/>
            <p:nvPr/>
          </p:nvSpPr>
          <p:spPr>
            <a:xfrm>
              <a:off x="11124807" y="6259701"/>
              <a:ext cx="61800" cy="61800"/>
            </a:xfrm>
            <a:prstGeom prst="ellipse">
              <a:avLst/>
            </a:prstGeom>
            <a:solidFill>
              <a:srgbClr val="7FBA00"/>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63" name="Google Shape;2663;p83"/>
            <p:cNvSpPr/>
            <p:nvPr/>
          </p:nvSpPr>
          <p:spPr>
            <a:xfrm>
              <a:off x="11124807" y="6458325"/>
              <a:ext cx="61800" cy="61800"/>
            </a:xfrm>
            <a:prstGeom prst="ellipse">
              <a:avLst/>
            </a:prstGeom>
            <a:solidFill>
              <a:srgbClr val="7FBA00"/>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grpSp>
      <p:sp>
        <p:nvSpPr>
          <p:cNvPr id="2664" name="Google Shape;2664;p83"/>
          <p:cNvSpPr txBox="1"/>
          <p:nvPr/>
        </p:nvSpPr>
        <p:spPr>
          <a:xfrm>
            <a:off x="8944315" y="1443280"/>
            <a:ext cx="1053000" cy="2493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Internet</a:t>
            </a:r>
            <a:endParaRPr sz="2400">
              <a:solidFill>
                <a:schemeClr val="dk1"/>
              </a:solidFill>
              <a:latin typeface="Calibri"/>
              <a:ea typeface="Calibri"/>
              <a:cs typeface="Calibri"/>
              <a:sym typeface="Calibri"/>
            </a:endParaRPr>
          </a:p>
        </p:txBody>
      </p:sp>
      <p:sp>
        <p:nvSpPr>
          <p:cNvPr id="2665" name="Google Shape;2665;p83"/>
          <p:cNvSpPr/>
          <p:nvPr/>
        </p:nvSpPr>
        <p:spPr>
          <a:xfrm>
            <a:off x="8489991" y="4132083"/>
            <a:ext cx="160500" cy="160500"/>
          </a:xfrm>
          <a:prstGeom prst="ellipse">
            <a:avLst/>
          </a:prstGeom>
          <a:solidFill>
            <a:srgbClr val="7FBA00"/>
          </a:solidFill>
          <a:ln>
            <a:noFill/>
          </a:ln>
        </p:spPr>
        <p:txBody>
          <a:bodyPr anchorCtr="0" anchor="t" bIns="149175" lIns="186475" spcFirstLastPara="1" rIns="186475" wrap="square" tIns="149175">
            <a:noAutofit/>
          </a:bodyPr>
          <a:lstStyle/>
          <a:p>
            <a:pPr indent="0" lvl="0" marL="0" marR="0" rtl="0" algn="ctr">
              <a:lnSpc>
                <a:spcPct val="90000"/>
              </a:lnSpc>
              <a:spcBef>
                <a:spcPts val="0"/>
              </a:spcBef>
              <a:spcAft>
                <a:spcPts val="0"/>
              </a:spcAft>
              <a:buNone/>
            </a:pPr>
            <a:r>
              <a:t/>
            </a:r>
            <a:endParaRPr sz="2448">
              <a:solidFill>
                <a:schemeClr val="dk1"/>
              </a:solidFill>
              <a:latin typeface="Calibri"/>
              <a:ea typeface="Calibri"/>
              <a:cs typeface="Calibri"/>
              <a:sym typeface="Calibri"/>
            </a:endParaRPr>
          </a:p>
        </p:txBody>
      </p:sp>
      <p:sp>
        <p:nvSpPr>
          <p:cNvPr id="2666" name="Google Shape;2666;p83"/>
          <p:cNvSpPr/>
          <p:nvPr/>
        </p:nvSpPr>
        <p:spPr>
          <a:xfrm>
            <a:off x="10247303" y="4141711"/>
            <a:ext cx="160500" cy="160500"/>
          </a:xfrm>
          <a:prstGeom prst="ellipse">
            <a:avLst/>
          </a:prstGeom>
          <a:solidFill>
            <a:srgbClr val="7FBA00"/>
          </a:solidFill>
          <a:ln>
            <a:noFill/>
          </a:ln>
        </p:spPr>
        <p:txBody>
          <a:bodyPr anchorCtr="0" anchor="t" bIns="149175" lIns="186475" spcFirstLastPara="1" rIns="186475" wrap="square" tIns="149175">
            <a:noAutofit/>
          </a:bodyPr>
          <a:lstStyle/>
          <a:p>
            <a:pPr indent="0" lvl="0" marL="0" marR="0" rtl="0" algn="ctr">
              <a:lnSpc>
                <a:spcPct val="90000"/>
              </a:lnSpc>
              <a:spcBef>
                <a:spcPts val="0"/>
              </a:spcBef>
              <a:spcAft>
                <a:spcPts val="0"/>
              </a:spcAft>
              <a:buNone/>
            </a:pPr>
            <a:r>
              <a:t/>
            </a:r>
            <a:endParaRPr sz="2448">
              <a:solidFill>
                <a:schemeClr val="dk1"/>
              </a:solidFill>
              <a:latin typeface="Calibri"/>
              <a:ea typeface="Calibri"/>
              <a:cs typeface="Calibri"/>
              <a:sym typeface="Calibri"/>
            </a:endParaRPr>
          </a:p>
        </p:txBody>
      </p:sp>
      <p:sp>
        <p:nvSpPr>
          <p:cNvPr id="2667" name="Google Shape;2667;p83"/>
          <p:cNvSpPr txBox="1"/>
          <p:nvPr/>
        </p:nvSpPr>
        <p:spPr>
          <a:xfrm>
            <a:off x="8151413" y="5302507"/>
            <a:ext cx="751200" cy="286200"/>
          </a:xfrm>
          <a:prstGeom prst="rect">
            <a:avLst/>
          </a:prstGeom>
          <a:noFill/>
          <a:ln>
            <a:noFill/>
          </a:ln>
        </p:spPr>
        <p:txBody>
          <a:bodyPr anchorCtr="0" anchor="ctr" bIns="0" lIns="93225" spcFirstLastPara="1" rIns="0" wrap="square" tIns="0">
            <a:noAutofit/>
          </a:bodyPr>
          <a:lstStyle/>
          <a:p>
            <a:pPr indent="0" lvl="0" marL="0" marR="0" rtl="0" algn="ctr">
              <a:lnSpc>
                <a:spcPct val="90000"/>
              </a:lnSpc>
              <a:spcBef>
                <a:spcPts val="0"/>
              </a:spcBef>
              <a:spcAft>
                <a:spcPts val="0"/>
              </a:spcAft>
              <a:buNone/>
            </a:pPr>
            <a:r>
              <a:rPr b="1" lang="en-US" sz="1800">
                <a:solidFill>
                  <a:schemeClr val="dk1"/>
                </a:solidFill>
                <a:latin typeface="Calibri"/>
                <a:ea typeface="Calibri"/>
                <a:cs typeface="Calibri"/>
                <a:sym typeface="Calibri"/>
              </a:rPr>
              <a:t>IP1</a:t>
            </a:r>
            <a:endParaRPr b="1" sz="1400">
              <a:solidFill>
                <a:schemeClr val="dk1"/>
              </a:solidFill>
              <a:latin typeface="Calibri"/>
              <a:ea typeface="Calibri"/>
              <a:cs typeface="Calibri"/>
              <a:sym typeface="Calibri"/>
            </a:endParaRPr>
          </a:p>
        </p:txBody>
      </p:sp>
      <p:sp>
        <p:nvSpPr>
          <p:cNvPr id="2668" name="Google Shape;2668;p83"/>
          <p:cNvSpPr txBox="1"/>
          <p:nvPr/>
        </p:nvSpPr>
        <p:spPr>
          <a:xfrm>
            <a:off x="9923475" y="5302507"/>
            <a:ext cx="751200" cy="286200"/>
          </a:xfrm>
          <a:prstGeom prst="rect">
            <a:avLst/>
          </a:prstGeom>
          <a:noFill/>
          <a:ln>
            <a:noFill/>
          </a:ln>
        </p:spPr>
        <p:txBody>
          <a:bodyPr anchorCtr="0" anchor="ctr" bIns="0" lIns="93225" spcFirstLastPara="1" rIns="0" wrap="square" tIns="0">
            <a:noAutofit/>
          </a:bodyPr>
          <a:lstStyle/>
          <a:p>
            <a:pPr indent="0" lvl="0" marL="0" marR="0" rtl="0" algn="ctr">
              <a:lnSpc>
                <a:spcPct val="90000"/>
              </a:lnSpc>
              <a:spcBef>
                <a:spcPts val="0"/>
              </a:spcBef>
              <a:spcAft>
                <a:spcPts val="0"/>
              </a:spcAft>
              <a:buNone/>
            </a:pPr>
            <a:r>
              <a:rPr b="1" lang="en-US" sz="1800">
                <a:solidFill>
                  <a:schemeClr val="dk1"/>
                </a:solidFill>
                <a:latin typeface="Calibri"/>
                <a:ea typeface="Calibri"/>
                <a:cs typeface="Calibri"/>
                <a:sym typeface="Calibri"/>
              </a:rPr>
              <a:t>IP2</a:t>
            </a:r>
            <a:endParaRPr b="1" sz="1400">
              <a:solidFill>
                <a:schemeClr val="dk1"/>
              </a:solidFill>
              <a:latin typeface="Calibri"/>
              <a:ea typeface="Calibri"/>
              <a:cs typeface="Calibri"/>
              <a:sym typeface="Calibri"/>
            </a:endParaRPr>
          </a:p>
        </p:txBody>
      </p:sp>
      <p:sp>
        <p:nvSpPr>
          <p:cNvPr id="2669" name="Google Shape;2669;p83"/>
          <p:cNvSpPr txBox="1"/>
          <p:nvPr/>
        </p:nvSpPr>
        <p:spPr>
          <a:xfrm>
            <a:off x="8235214" y="4934680"/>
            <a:ext cx="660900" cy="266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71">
                <a:solidFill>
                  <a:schemeClr val="dk1"/>
                </a:solidFill>
                <a:latin typeface="Calibri"/>
                <a:ea typeface="Calibri"/>
                <a:cs typeface="Calibri"/>
                <a:sym typeface="Calibri"/>
              </a:rPr>
              <a:t>VM1</a:t>
            </a:r>
            <a:endParaRPr b="1" sz="1071">
              <a:solidFill>
                <a:schemeClr val="dk1"/>
              </a:solidFill>
              <a:latin typeface="Calibri"/>
              <a:ea typeface="Calibri"/>
              <a:cs typeface="Calibri"/>
              <a:sym typeface="Calibri"/>
            </a:endParaRPr>
          </a:p>
        </p:txBody>
      </p:sp>
      <p:sp>
        <p:nvSpPr>
          <p:cNvPr id="2670" name="Google Shape;2670;p83"/>
          <p:cNvSpPr txBox="1"/>
          <p:nvPr/>
        </p:nvSpPr>
        <p:spPr>
          <a:xfrm>
            <a:off x="10010706" y="4930148"/>
            <a:ext cx="660900" cy="266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71">
                <a:solidFill>
                  <a:schemeClr val="dk1"/>
                </a:solidFill>
                <a:latin typeface="Calibri"/>
                <a:ea typeface="Calibri"/>
                <a:cs typeface="Calibri"/>
                <a:sym typeface="Calibri"/>
              </a:rPr>
              <a:t>VM2</a:t>
            </a:r>
            <a:endParaRPr b="1" sz="1071">
              <a:solidFill>
                <a:schemeClr val="dk1"/>
              </a:solidFill>
              <a:latin typeface="Calibri"/>
              <a:ea typeface="Calibri"/>
              <a:cs typeface="Calibri"/>
              <a:sym typeface="Calibri"/>
            </a:endParaRPr>
          </a:p>
        </p:txBody>
      </p:sp>
      <p:grpSp>
        <p:nvGrpSpPr>
          <p:cNvPr id="2671" name="Google Shape;2671;p83"/>
          <p:cNvGrpSpPr/>
          <p:nvPr/>
        </p:nvGrpSpPr>
        <p:grpSpPr>
          <a:xfrm>
            <a:off x="9056255" y="3000238"/>
            <a:ext cx="728327" cy="544746"/>
            <a:chOff x="6236487" y="4283536"/>
            <a:chExt cx="728400" cy="544800"/>
          </a:xfrm>
        </p:grpSpPr>
        <p:sp>
          <p:nvSpPr>
            <p:cNvPr id="2640" name="Google Shape;2640;p83"/>
            <p:cNvSpPr/>
            <p:nvPr/>
          </p:nvSpPr>
          <p:spPr>
            <a:xfrm>
              <a:off x="6236487" y="4283536"/>
              <a:ext cx="728400" cy="544800"/>
            </a:xfrm>
            <a:prstGeom prst="ellipse">
              <a:avLst/>
            </a:prstGeom>
            <a:solidFill>
              <a:srgbClr val="FE8051"/>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2672" name="Google Shape;2672;p83"/>
            <p:cNvSpPr txBox="1"/>
            <p:nvPr/>
          </p:nvSpPr>
          <p:spPr>
            <a:xfrm>
              <a:off x="6308803" y="4327563"/>
              <a:ext cx="583800" cy="495300"/>
            </a:xfrm>
            <a:prstGeom prst="rect">
              <a:avLst/>
            </a:prstGeom>
            <a:noFill/>
            <a:ln>
              <a:noFill/>
            </a:ln>
          </p:spPr>
          <p:txBody>
            <a:bodyPr anchorCtr="0" anchor="t" bIns="149175" lIns="186475" spcFirstLastPara="1" rIns="186475" wrap="square" tIns="149175">
              <a:spAutoFit/>
            </a:bodyPr>
            <a:lstStyle/>
            <a:p>
              <a:pPr indent="0" lvl="0" marL="0" marR="0" rtl="0" algn="l">
                <a:lnSpc>
                  <a:spcPct val="90000"/>
                </a:lnSpc>
                <a:spcBef>
                  <a:spcPts val="0"/>
                </a:spcBef>
                <a:spcAft>
                  <a:spcPts val="0"/>
                </a:spcAft>
                <a:buNone/>
              </a:pPr>
              <a:r>
                <a:rPr b="1" lang="en-US" sz="1400">
                  <a:solidFill>
                    <a:schemeClr val="dk1"/>
                  </a:solidFill>
                  <a:latin typeface="Calibri"/>
                  <a:ea typeface="Calibri"/>
                  <a:cs typeface="Calibri"/>
                  <a:sym typeface="Calibri"/>
                </a:rPr>
                <a:t>LB</a:t>
              </a:r>
              <a:endParaRPr/>
            </a:p>
          </p:txBody>
        </p:sp>
      </p:grpSp>
      <p:grpSp>
        <p:nvGrpSpPr>
          <p:cNvPr id="2673" name="Google Shape;2673;p83"/>
          <p:cNvGrpSpPr/>
          <p:nvPr/>
        </p:nvGrpSpPr>
        <p:grpSpPr>
          <a:xfrm>
            <a:off x="8615637" y="5301320"/>
            <a:ext cx="1728406" cy="852694"/>
            <a:chOff x="7250723" y="2477395"/>
            <a:chExt cx="1475630" cy="727989"/>
          </a:xfrm>
        </p:grpSpPr>
        <p:sp>
          <p:nvSpPr>
            <p:cNvPr id="2674" name="Google Shape;2674;p83"/>
            <p:cNvSpPr/>
            <p:nvPr/>
          </p:nvSpPr>
          <p:spPr>
            <a:xfrm flipH="1">
              <a:off x="7250723" y="2477395"/>
              <a:ext cx="1475630" cy="727989"/>
            </a:xfrm>
            <a:custGeom>
              <a:rect b="b" l="l" r="r" t="t"/>
              <a:pathLst>
                <a:path extrusionOk="0" h="484" w="736">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8DA9DB"/>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dk1"/>
                </a:solidFill>
                <a:latin typeface="Calibri"/>
                <a:ea typeface="Calibri"/>
                <a:cs typeface="Calibri"/>
                <a:sym typeface="Calibri"/>
              </a:endParaRPr>
            </a:p>
          </p:txBody>
        </p:sp>
        <p:sp>
          <p:nvSpPr>
            <p:cNvPr id="2675" name="Google Shape;2675;p83"/>
            <p:cNvSpPr/>
            <p:nvPr/>
          </p:nvSpPr>
          <p:spPr>
            <a:xfrm>
              <a:off x="7445891" y="2788360"/>
              <a:ext cx="1162200" cy="288900"/>
            </a:xfrm>
            <a:prstGeom prst="rect">
              <a:avLst/>
            </a:prstGeom>
            <a:solidFill>
              <a:srgbClr val="8DA9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Microsoft Azure</a:t>
              </a:r>
              <a:endParaRPr/>
            </a:p>
          </p:txBody>
        </p:sp>
      </p:grpSp>
      <p:sp>
        <p:nvSpPr>
          <p:cNvPr id="2676" name="Google Shape;2676;p83"/>
          <p:cNvSpPr txBox="1"/>
          <p:nvPr/>
        </p:nvSpPr>
        <p:spPr>
          <a:xfrm>
            <a:off x="8701332" y="2562561"/>
            <a:ext cx="1802400" cy="544800"/>
          </a:xfrm>
          <a:prstGeom prst="rect">
            <a:avLst/>
          </a:prstGeom>
          <a:noFill/>
          <a:ln>
            <a:noFill/>
          </a:ln>
        </p:spPr>
        <p:txBody>
          <a:bodyPr anchorCtr="0" anchor="t" bIns="146275" lIns="182850" spcFirstLastPara="1" rIns="182850" wrap="square" tIns="146275">
            <a:sp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151.2.3.4 (VIP)</a:t>
            </a:r>
            <a:endParaRPr sz="1800">
              <a:solidFill>
                <a:schemeClr val="dk1"/>
              </a:solidFill>
              <a:latin typeface="Calibri"/>
              <a:ea typeface="Calibri"/>
              <a:cs typeface="Calibri"/>
              <a:sym typeface="Calibri"/>
            </a:endParaRPr>
          </a:p>
        </p:txBody>
      </p:sp>
      <p:sp>
        <p:nvSpPr>
          <p:cNvPr id="2677" name="Google Shape;2677;p83"/>
          <p:cNvSpPr txBox="1"/>
          <p:nvPr/>
        </p:nvSpPr>
        <p:spPr>
          <a:xfrm>
            <a:off x="6634406" y="3401606"/>
            <a:ext cx="2018700" cy="815700"/>
          </a:xfrm>
          <a:prstGeom prst="rect">
            <a:avLst/>
          </a:prstGeom>
          <a:noFill/>
          <a:ln>
            <a:noFill/>
          </a:ln>
        </p:spPr>
        <p:txBody>
          <a:bodyPr anchorCtr="0" anchor="t" bIns="146275" lIns="182850" spcFirstLastPara="1" rIns="182850" wrap="square" tIns="146275">
            <a:spAutoFit/>
          </a:bodyPr>
          <a:lstStyle/>
          <a:p>
            <a:pPr indent="0" lvl="0" marL="0" marR="0" rtl="0" algn="r">
              <a:lnSpc>
                <a:spcPct val="90000"/>
              </a:lnSpc>
              <a:spcBef>
                <a:spcPts val="0"/>
              </a:spcBef>
              <a:spcAft>
                <a:spcPts val="0"/>
              </a:spcAft>
              <a:buNone/>
            </a:pPr>
            <a:r>
              <a:rPr lang="en-US" sz="1600">
                <a:solidFill>
                  <a:schemeClr val="dk1"/>
                </a:solidFill>
                <a:latin typeface="Calibri"/>
                <a:ea typeface="Calibri"/>
                <a:cs typeface="Calibri"/>
                <a:sym typeface="Calibri"/>
              </a:rPr>
              <a:t>131.3.3.3</a:t>
            </a:r>
            <a:endParaRPr/>
          </a:p>
          <a:p>
            <a:pPr indent="0" lvl="0" marL="0" marR="0" rtl="0" algn="r">
              <a:lnSpc>
                <a:spcPct val="90000"/>
              </a:lnSpc>
              <a:spcBef>
                <a:spcPts val="600"/>
              </a:spcBef>
              <a:spcAft>
                <a:spcPts val="0"/>
              </a:spcAft>
              <a:buNone/>
            </a:pPr>
            <a:r>
              <a:rPr lang="en-US" sz="1600">
                <a:solidFill>
                  <a:schemeClr val="dk1"/>
                </a:solidFill>
                <a:latin typeface="Calibri"/>
                <a:ea typeface="Calibri"/>
                <a:cs typeface="Calibri"/>
                <a:sym typeface="Calibri"/>
              </a:rPr>
              <a:t>(Instance-level IP)</a:t>
            </a:r>
            <a:endParaRPr/>
          </a:p>
        </p:txBody>
      </p:sp>
      <p:cxnSp>
        <p:nvCxnSpPr>
          <p:cNvPr id="2678" name="Google Shape;2678;p83"/>
          <p:cNvCxnSpPr>
            <a:stCxn id="2665" idx="0"/>
            <a:endCxn id="2638" idx="16"/>
          </p:cNvCxnSpPr>
          <p:nvPr/>
        </p:nvCxnSpPr>
        <p:spPr>
          <a:xfrm rot="-5400000">
            <a:off x="7424691" y="2755533"/>
            <a:ext cx="2522100" cy="231000"/>
          </a:xfrm>
          <a:prstGeom prst="bentConnector2">
            <a:avLst/>
          </a:prstGeom>
          <a:noFill/>
          <a:ln cap="rnd" cmpd="sng" w="38100">
            <a:solidFill>
              <a:srgbClr val="FF0000"/>
            </a:solidFill>
            <a:prstDash val="dot"/>
            <a:round/>
            <a:headEnd len="sm" w="sm" type="none"/>
            <a:tailEnd len="sm" w="sm" type="none"/>
          </a:ln>
        </p:spPr>
      </p:cxnSp>
      <p:cxnSp>
        <p:nvCxnSpPr>
          <p:cNvPr id="2679" name="Google Shape;2679;p83"/>
          <p:cNvCxnSpPr>
            <a:stCxn id="2666" idx="0"/>
            <a:endCxn id="2664" idx="3"/>
          </p:cNvCxnSpPr>
          <p:nvPr/>
        </p:nvCxnSpPr>
        <p:spPr>
          <a:xfrm flipH="1" rot="5400000">
            <a:off x="8875553" y="2689711"/>
            <a:ext cx="2573700" cy="330300"/>
          </a:xfrm>
          <a:prstGeom prst="bentConnector2">
            <a:avLst/>
          </a:prstGeom>
          <a:noFill/>
          <a:ln cap="rnd" cmpd="sng" w="38100">
            <a:solidFill>
              <a:srgbClr val="FF0000"/>
            </a:solidFill>
            <a:prstDash val="dot"/>
            <a:round/>
            <a:headEnd len="sm" w="sm" type="none"/>
            <a:tailEnd len="sm" w="sm" type="none"/>
          </a:ln>
        </p:spPr>
      </p:cxnSp>
      <p:sp>
        <p:nvSpPr>
          <p:cNvPr id="2680" name="Google Shape;2680;p83"/>
          <p:cNvSpPr txBox="1"/>
          <p:nvPr/>
        </p:nvSpPr>
        <p:spPr>
          <a:xfrm>
            <a:off x="9758606" y="3401606"/>
            <a:ext cx="1995000" cy="815700"/>
          </a:xfrm>
          <a:prstGeom prst="rect">
            <a:avLst/>
          </a:prstGeom>
          <a:noFill/>
          <a:ln>
            <a:noFill/>
          </a:ln>
        </p:spPr>
        <p:txBody>
          <a:bodyPr anchorCtr="0" anchor="t" bIns="146275" lIns="182850" spcFirstLastPara="1" rIns="182850" wrap="square" tIns="146275">
            <a:spAutoFit/>
          </a:bodyPr>
          <a:lstStyle/>
          <a:p>
            <a:pPr indent="0" lvl="0" marL="0" marR="0" rtl="0" algn="l">
              <a:lnSpc>
                <a:spcPct val="90000"/>
              </a:lnSpc>
              <a:spcBef>
                <a:spcPts val="0"/>
              </a:spcBef>
              <a:spcAft>
                <a:spcPts val="0"/>
              </a:spcAft>
              <a:buNone/>
            </a:pPr>
            <a:r>
              <a:rPr lang="en-US" sz="1600">
                <a:solidFill>
                  <a:schemeClr val="dk1"/>
                </a:solidFill>
                <a:latin typeface="Calibri"/>
                <a:ea typeface="Calibri"/>
                <a:cs typeface="Calibri"/>
                <a:sym typeface="Calibri"/>
              </a:rPr>
              <a:t>131.3.4.4</a:t>
            </a:r>
            <a:endParaRPr sz="16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rPr lang="en-US" sz="1600">
                <a:solidFill>
                  <a:schemeClr val="dk1"/>
                </a:solidFill>
                <a:latin typeface="Calibri"/>
                <a:ea typeface="Calibri"/>
                <a:cs typeface="Calibri"/>
                <a:sym typeface="Calibri"/>
              </a:rPr>
              <a:t>(Instance-level IP)</a:t>
            </a:r>
            <a:endParaRPr sz="16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84"/>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Azure DNS Services</a:t>
            </a:r>
            <a:endParaRPr/>
          </a:p>
        </p:txBody>
      </p:sp>
      <p:pic>
        <p:nvPicPr>
          <p:cNvPr id="2687" name="Google Shape;2687;p84"/>
          <p:cNvPicPr preferRelativeResize="0"/>
          <p:nvPr/>
        </p:nvPicPr>
        <p:blipFill/>
        <p:spPr>
          <a:xfrm>
            <a:off x="8282532" y="2610515"/>
            <a:ext cx="1360178" cy="1409146"/>
          </a:xfrm>
          <a:prstGeom prst="rect">
            <a:avLst/>
          </a:prstGeom>
          <a:noFill/>
          <a:ln>
            <a:noFill/>
          </a:ln>
        </p:spPr>
      </p:pic>
      <p:grpSp>
        <p:nvGrpSpPr>
          <p:cNvPr id="2688" name="Google Shape;2688;p84"/>
          <p:cNvGrpSpPr/>
          <p:nvPr/>
        </p:nvGrpSpPr>
        <p:grpSpPr>
          <a:xfrm>
            <a:off x="2890939" y="2630097"/>
            <a:ext cx="1476705" cy="1424065"/>
            <a:chOff x="2150647" y="2498241"/>
            <a:chExt cx="1737300" cy="1737300"/>
          </a:xfrm>
        </p:grpSpPr>
        <p:sp>
          <p:nvSpPr>
            <p:cNvPr id="2689" name="Google Shape;2689;p84"/>
            <p:cNvSpPr/>
            <p:nvPr/>
          </p:nvSpPr>
          <p:spPr>
            <a:xfrm>
              <a:off x="2150647" y="2498241"/>
              <a:ext cx="1737300" cy="1737300"/>
            </a:xfrm>
            <a:prstGeom prst="rect">
              <a:avLst/>
            </a:prstGeom>
            <a:solidFill>
              <a:srgbClr val="0078D7"/>
            </a:solidFill>
            <a:ln>
              <a:noFill/>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grpSp>
          <p:nvGrpSpPr>
            <p:cNvPr id="2690" name="Google Shape;2690;p84"/>
            <p:cNvGrpSpPr/>
            <p:nvPr/>
          </p:nvGrpSpPr>
          <p:grpSpPr>
            <a:xfrm>
              <a:off x="2242024" y="2567570"/>
              <a:ext cx="1579394" cy="1579394"/>
              <a:chOff x="5118203" y="1282520"/>
              <a:chExt cx="1579394" cy="1579394"/>
            </a:xfrm>
          </p:grpSpPr>
          <p:grpSp>
            <p:nvGrpSpPr>
              <p:cNvPr id="2691" name="Google Shape;2691;p84"/>
              <p:cNvGrpSpPr/>
              <p:nvPr/>
            </p:nvGrpSpPr>
            <p:grpSpPr>
              <a:xfrm>
                <a:off x="5118203" y="1282520"/>
                <a:ext cx="1579394" cy="1579394"/>
                <a:chOff x="5118265" y="1282535"/>
                <a:chExt cx="2458200" cy="2458200"/>
              </a:xfrm>
            </p:grpSpPr>
            <p:sp>
              <p:nvSpPr>
                <p:cNvPr id="2692" name="Google Shape;2692;p84"/>
                <p:cNvSpPr/>
                <p:nvPr/>
              </p:nvSpPr>
              <p:spPr>
                <a:xfrm>
                  <a:off x="5441574" y="1282535"/>
                  <a:ext cx="1811574" cy="593768"/>
                </a:xfrm>
                <a:custGeom>
                  <a:rect b="b" l="l" r="r" t="t"/>
                  <a:pathLst>
                    <a:path extrusionOk="0" h="593768" w="1811574">
                      <a:moveTo>
                        <a:pt x="905787" y="0"/>
                      </a:moveTo>
                      <a:cubicBezTo>
                        <a:pt x="1245193" y="0"/>
                        <a:pt x="1552467" y="137571"/>
                        <a:pt x="1774889" y="359994"/>
                      </a:cubicBezTo>
                      <a:lnTo>
                        <a:pt x="1811574" y="400358"/>
                      </a:lnTo>
                      <a:lnTo>
                        <a:pt x="1774889" y="419857"/>
                      </a:lnTo>
                      <a:cubicBezTo>
                        <a:pt x="1552467" y="527308"/>
                        <a:pt x="1245193" y="593768"/>
                        <a:pt x="905787" y="593768"/>
                      </a:cubicBezTo>
                      <a:cubicBezTo>
                        <a:pt x="566382" y="593768"/>
                        <a:pt x="259108" y="527308"/>
                        <a:pt x="36685" y="419857"/>
                      </a:cubicBezTo>
                      <a:lnTo>
                        <a:pt x="0" y="400358"/>
                      </a:lnTo>
                      <a:lnTo>
                        <a:pt x="36685" y="359994"/>
                      </a:lnTo>
                      <a:cubicBezTo>
                        <a:pt x="259108" y="137571"/>
                        <a:pt x="566382" y="0"/>
                        <a:pt x="905787" y="0"/>
                      </a:cubicBezTo>
                      <a:close/>
                    </a:path>
                  </a:pathLst>
                </a:custGeom>
                <a:solidFill>
                  <a:srgbClr val="0078D7"/>
                </a:solidFill>
                <a:ln cap="flat" cmpd="sng" w="666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93" name="Google Shape;2693;p84"/>
                <p:cNvSpPr/>
                <p:nvPr/>
              </p:nvSpPr>
              <p:spPr>
                <a:xfrm>
                  <a:off x="5441575" y="3146961"/>
                  <a:ext cx="1811572" cy="593766"/>
                </a:xfrm>
                <a:custGeom>
                  <a:rect b="b" l="l" r="r" t="t"/>
                  <a:pathLst>
                    <a:path extrusionOk="0" h="593766" w="1811572">
                      <a:moveTo>
                        <a:pt x="905786" y="0"/>
                      </a:moveTo>
                      <a:cubicBezTo>
                        <a:pt x="1245192" y="0"/>
                        <a:pt x="1552466" y="66460"/>
                        <a:pt x="1774888" y="173911"/>
                      </a:cubicBezTo>
                      <a:lnTo>
                        <a:pt x="1811572" y="193410"/>
                      </a:lnTo>
                      <a:lnTo>
                        <a:pt x="1774888" y="233772"/>
                      </a:lnTo>
                      <a:cubicBezTo>
                        <a:pt x="1552466" y="456195"/>
                        <a:pt x="1245192" y="593766"/>
                        <a:pt x="905786" y="593766"/>
                      </a:cubicBezTo>
                      <a:cubicBezTo>
                        <a:pt x="566381" y="593766"/>
                        <a:pt x="259107" y="456195"/>
                        <a:pt x="36684" y="233772"/>
                      </a:cubicBezTo>
                      <a:lnTo>
                        <a:pt x="0" y="193410"/>
                      </a:lnTo>
                      <a:lnTo>
                        <a:pt x="36684" y="173911"/>
                      </a:lnTo>
                      <a:cubicBezTo>
                        <a:pt x="259107" y="66460"/>
                        <a:pt x="566381" y="0"/>
                        <a:pt x="905786" y="0"/>
                      </a:cubicBezTo>
                      <a:close/>
                    </a:path>
                  </a:pathLst>
                </a:custGeom>
                <a:solidFill>
                  <a:srgbClr val="0078D7"/>
                </a:solidFill>
                <a:ln cap="flat" cmpd="sng" w="666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94" name="Google Shape;2694;p84"/>
                <p:cNvSpPr/>
                <p:nvPr/>
              </p:nvSpPr>
              <p:spPr>
                <a:xfrm>
                  <a:off x="5118265" y="1682893"/>
                  <a:ext cx="2458192" cy="1657478"/>
                </a:xfrm>
                <a:custGeom>
                  <a:rect b="b" l="l" r="r" t="t"/>
                  <a:pathLst>
                    <a:path extrusionOk="0" h="1657478" w="2458192">
                      <a:moveTo>
                        <a:pt x="323309" y="0"/>
                      </a:moveTo>
                      <a:lnTo>
                        <a:pt x="359994" y="19499"/>
                      </a:lnTo>
                      <a:cubicBezTo>
                        <a:pt x="582417" y="126950"/>
                        <a:pt x="889691" y="193410"/>
                        <a:pt x="1229096" y="193410"/>
                      </a:cubicBezTo>
                      <a:cubicBezTo>
                        <a:pt x="1568502" y="193410"/>
                        <a:pt x="1875776" y="126950"/>
                        <a:pt x="2098198" y="19499"/>
                      </a:cubicBezTo>
                      <a:lnTo>
                        <a:pt x="2134883" y="0"/>
                      </a:lnTo>
                      <a:lnTo>
                        <a:pt x="2177526" y="46919"/>
                      </a:lnTo>
                      <a:cubicBezTo>
                        <a:pt x="2352864" y="259379"/>
                        <a:pt x="2458192" y="531758"/>
                        <a:pt x="2458192" y="828738"/>
                      </a:cubicBezTo>
                      <a:cubicBezTo>
                        <a:pt x="2458192" y="1125718"/>
                        <a:pt x="2352864" y="1398097"/>
                        <a:pt x="2177526" y="1610557"/>
                      </a:cubicBezTo>
                      <a:lnTo>
                        <a:pt x="2134882" y="1657478"/>
                      </a:lnTo>
                      <a:lnTo>
                        <a:pt x="2098198" y="1637979"/>
                      </a:lnTo>
                      <a:cubicBezTo>
                        <a:pt x="1875776" y="1530528"/>
                        <a:pt x="1568502" y="1464068"/>
                        <a:pt x="1229096" y="1464068"/>
                      </a:cubicBezTo>
                      <a:cubicBezTo>
                        <a:pt x="889691" y="1464068"/>
                        <a:pt x="582417" y="1530528"/>
                        <a:pt x="359994" y="1637979"/>
                      </a:cubicBezTo>
                      <a:lnTo>
                        <a:pt x="323310" y="1657478"/>
                      </a:lnTo>
                      <a:lnTo>
                        <a:pt x="280666" y="1610557"/>
                      </a:lnTo>
                      <a:cubicBezTo>
                        <a:pt x="105328" y="1398097"/>
                        <a:pt x="0" y="1125718"/>
                        <a:pt x="0" y="828738"/>
                      </a:cubicBezTo>
                      <a:cubicBezTo>
                        <a:pt x="0" y="531758"/>
                        <a:pt x="105328" y="259379"/>
                        <a:pt x="280666" y="46919"/>
                      </a:cubicBezTo>
                      <a:lnTo>
                        <a:pt x="323309" y="0"/>
                      </a:lnTo>
                      <a:close/>
                    </a:path>
                  </a:pathLst>
                </a:custGeom>
                <a:solidFill>
                  <a:srgbClr val="0078D7"/>
                </a:solidFill>
                <a:ln cap="flat" cmpd="sng" w="666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95" name="Google Shape;2695;p84"/>
                <p:cNvSpPr/>
                <p:nvPr/>
              </p:nvSpPr>
              <p:spPr>
                <a:xfrm>
                  <a:off x="5747657" y="1282535"/>
                  <a:ext cx="1187400" cy="2458200"/>
                </a:xfrm>
                <a:prstGeom prst="ellipse">
                  <a:avLst/>
                </a:prstGeom>
                <a:solidFill>
                  <a:srgbClr val="0078D7"/>
                </a:solidFill>
                <a:ln cap="flat" cmpd="sng" w="666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696" name="Google Shape;2696;p84"/>
                <p:cNvCxnSpPr>
                  <a:stCxn id="2694" idx="14"/>
                  <a:endCxn id="2694" idx="6"/>
                </p:cNvCxnSpPr>
                <p:nvPr/>
              </p:nvCxnSpPr>
              <p:spPr>
                <a:xfrm>
                  <a:off x="5118265" y="2511632"/>
                  <a:ext cx="2458200" cy="0"/>
                </a:xfrm>
                <a:prstGeom prst="straightConnector1">
                  <a:avLst/>
                </a:prstGeom>
                <a:noFill/>
                <a:ln cap="flat" cmpd="sng" w="66675">
                  <a:solidFill>
                    <a:schemeClr val="dk1"/>
                  </a:solidFill>
                  <a:prstDash val="solid"/>
                  <a:miter lim="800000"/>
                  <a:headEnd len="sm" w="sm" type="none"/>
                  <a:tailEnd len="sm" w="sm" type="none"/>
                </a:ln>
              </p:spPr>
            </p:cxnSp>
          </p:grpSp>
          <p:sp>
            <p:nvSpPr>
              <p:cNvPr id="2697" name="Google Shape;2697;p84"/>
              <p:cNvSpPr txBox="1"/>
              <p:nvPr/>
            </p:nvSpPr>
            <p:spPr>
              <a:xfrm>
                <a:off x="5252745" y="1778773"/>
                <a:ext cx="1292700" cy="558300"/>
              </a:xfrm>
              <a:prstGeom prst="rect">
                <a:avLst/>
              </a:prstGeom>
              <a:solidFill>
                <a:srgbClr val="0078D7"/>
              </a:solidFill>
              <a:ln>
                <a:noFill/>
              </a:ln>
            </p:spPr>
            <p:txBody>
              <a:bodyPr anchorCtr="0" anchor="ctr" bIns="0" lIns="36000" spcFirstLastPara="1" rIns="36000" wrap="square" tIns="0">
                <a:noAutofit/>
              </a:bodyPr>
              <a:lstStyle/>
              <a:p>
                <a:pPr indent="0" lvl="0" marL="0" marR="0" rtl="0" algn="ctr">
                  <a:spcBef>
                    <a:spcPts val="0"/>
                  </a:spcBef>
                  <a:spcAft>
                    <a:spcPts val="0"/>
                  </a:spcAft>
                  <a:buNone/>
                </a:pPr>
                <a:r>
                  <a:rPr lang="en-US" sz="4400">
                    <a:solidFill>
                      <a:srgbClr val="FFFFFF"/>
                    </a:solidFill>
                    <a:latin typeface="Quattrocento Sans"/>
                    <a:ea typeface="Quattrocento Sans"/>
                    <a:cs typeface="Quattrocento Sans"/>
                    <a:sym typeface="Quattrocento Sans"/>
                  </a:rPr>
                  <a:t>DNS</a:t>
                </a:r>
                <a:endParaRPr/>
              </a:p>
            </p:txBody>
          </p:sp>
        </p:grpSp>
      </p:grpSp>
      <p:sp>
        <p:nvSpPr>
          <p:cNvPr id="2698" name="Google Shape;2698;p84"/>
          <p:cNvSpPr txBox="1"/>
          <p:nvPr/>
        </p:nvSpPr>
        <p:spPr>
          <a:xfrm>
            <a:off x="4604286" y="1536862"/>
            <a:ext cx="1075800" cy="332400"/>
          </a:xfrm>
          <a:prstGeom prst="rect">
            <a:avLst/>
          </a:prstGeom>
          <a:noFill/>
          <a:ln>
            <a:noFill/>
          </a:ln>
        </p:spPr>
        <p:txBody>
          <a:bodyPr anchorCtr="0" anchor="t" bIns="0" lIns="0" spcFirstLastPara="1" rIns="0" wrap="square" tIns="0">
            <a:spAutoFit/>
          </a:bodyPr>
          <a:lstStyle/>
          <a:p>
            <a:pPr indent="0" lvl="0" marL="3175" marR="0" rtl="0" algn="l">
              <a:lnSpc>
                <a:spcPct val="90000"/>
              </a:lnSpc>
              <a:spcBef>
                <a:spcPts val="0"/>
              </a:spcBef>
              <a:spcAft>
                <a:spcPts val="0"/>
              </a:spcAft>
              <a:buClr>
                <a:srgbClr val="C55A11"/>
              </a:buClr>
              <a:buSzPts val="1920"/>
              <a:buFont typeface="Arial"/>
              <a:buNone/>
            </a:pPr>
            <a:r>
              <a:rPr i="1" lang="en-US" sz="2400">
                <a:solidFill>
                  <a:srgbClr val="C55A11"/>
                </a:solidFill>
                <a:latin typeface="Quattrocento Sans"/>
                <a:ea typeface="Quattrocento Sans"/>
                <a:cs typeface="Quattrocento Sans"/>
                <a:sym typeface="Quattrocento Sans"/>
              </a:rPr>
              <a:t>Preview</a:t>
            </a:r>
            <a:endParaRPr/>
          </a:p>
        </p:txBody>
      </p:sp>
      <p:sp>
        <p:nvSpPr>
          <p:cNvPr id="2699" name="Google Shape;2699;p84"/>
          <p:cNvSpPr/>
          <p:nvPr/>
        </p:nvSpPr>
        <p:spPr>
          <a:xfrm>
            <a:off x="1341437" y="4524866"/>
            <a:ext cx="4575900" cy="1015800"/>
          </a:xfrm>
          <a:prstGeom prst="rect">
            <a:avLst/>
          </a:prstGeom>
          <a:solidFill>
            <a:srgbClr val="1E4E79"/>
          </a:solidFill>
          <a:ln>
            <a:noFill/>
          </a:ln>
        </p:spPr>
        <p:txBody>
          <a:bodyPr anchorCtr="0" anchor="t" bIns="0" lIns="0" spcFirstLastPara="1" rIns="0" wrap="square" tIns="0">
            <a:noAutofit/>
          </a:bodyPr>
          <a:lstStyle/>
          <a:p>
            <a:pPr indent="0" lvl="0" marL="0" marR="0" rtl="0" algn="ctr">
              <a:spcBef>
                <a:spcPts val="0"/>
              </a:spcBef>
              <a:spcAft>
                <a:spcPts val="0"/>
              </a:spcAft>
              <a:buNone/>
            </a:pPr>
            <a:br>
              <a:rPr lang="en-US" sz="800">
                <a:solidFill>
                  <a:srgbClr val="FFFFFF"/>
                </a:solidFill>
                <a:latin typeface="Calibri"/>
                <a:ea typeface="Calibri"/>
                <a:cs typeface="Calibri"/>
                <a:sym typeface="Calibri"/>
              </a:rPr>
            </a:br>
            <a:r>
              <a:rPr lang="en-US" sz="2000">
                <a:solidFill>
                  <a:srgbClr val="FFFFFF"/>
                </a:solidFill>
                <a:latin typeface="Calibri"/>
                <a:ea typeface="Calibri"/>
                <a:cs typeface="Calibri"/>
                <a:sym typeface="Calibri"/>
              </a:rPr>
              <a:t>Host your DNS domains in Azure</a:t>
            </a:r>
            <a:endParaRPr/>
          </a:p>
          <a:p>
            <a:pPr indent="0" lvl="0" marL="0" marR="0" rtl="0" algn="ctr">
              <a:spcBef>
                <a:spcPts val="600"/>
              </a:spcBef>
              <a:spcAft>
                <a:spcPts val="0"/>
              </a:spcAft>
              <a:buNone/>
            </a:pPr>
            <a:r>
              <a:rPr lang="en-US" sz="2000">
                <a:solidFill>
                  <a:srgbClr val="FFFFFF"/>
                </a:solidFill>
                <a:latin typeface="Calibri"/>
                <a:ea typeface="Calibri"/>
                <a:cs typeface="Calibri"/>
                <a:sym typeface="Calibri"/>
              </a:rPr>
              <a:t>Integrate your Web and Domain hosting</a:t>
            </a:r>
            <a:endParaRPr/>
          </a:p>
          <a:p>
            <a:pPr indent="0" lvl="0" marL="0" marR="0" rtl="0" algn="ctr">
              <a:spcBef>
                <a:spcPts val="600"/>
              </a:spcBef>
              <a:spcAft>
                <a:spcPts val="0"/>
              </a:spcAft>
              <a:buNone/>
            </a:pPr>
            <a:r>
              <a:t/>
            </a:r>
            <a:endParaRPr sz="800">
              <a:solidFill>
                <a:srgbClr val="FFFFFF"/>
              </a:solidFill>
              <a:latin typeface="Calibri"/>
              <a:ea typeface="Calibri"/>
              <a:cs typeface="Calibri"/>
              <a:sym typeface="Calibri"/>
            </a:endParaRPr>
          </a:p>
        </p:txBody>
      </p:sp>
      <p:sp>
        <p:nvSpPr>
          <p:cNvPr id="2700" name="Google Shape;2700;p84"/>
          <p:cNvSpPr/>
          <p:nvPr/>
        </p:nvSpPr>
        <p:spPr>
          <a:xfrm>
            <a:off x="6219421" y="4524866"/>
            <a:ext cx="5486400" cy="1015800"/>
          </a:xfrm>
          <a:prstGeom prst="rect">
            <a:avLst/>
          </a:prstGeom>
          <a:solidFill>
            <a:srgbClr val="1E4E79"/>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800">
              <a:solidFill>
                <a:srgbClr val="FFFFFF"/>
              </a:solidFill>
              <a:latin typeface="Calibri"/>
              <a:ea typeface="Calibri"/>
              <a:cs typeface="Calibri"/>
              <a:sym typeface="Calibri"/>
            </a:endParaRPr>
          </a:p>
          <a:p>
            <a:pPr indent="0" lvl="0" marL="0" marR="0" rtl="0" algn="ctr">
              <a:spcBef>
                <a:spcPts val="600"/>
              </a:spcBef>
              <a:spcAft>
                <a:spcPts val="0"/>
              </a:spcAft>
              <a:buNone/>
            </a:pPr>
            <a:r>
              <a:rPr lang="en-US" sz="2000">
                <a:solidFill>
                  <a:srgbClr val="FFFFFF"/>
                </a:solidFill>
                <a:latin typeface="Calibri"/>
                <a:ea typeface="Calibri"/>
                <a:cs typeface="Calibri"/>
                <a:sym typeface="Calibri"/>
              </a:rPr>
              <a:t>Globally route user traffic with flexible policies</a:t>
            </a:r>
            <a:endParaRPr/>
          </a:p>
          <a:p>
            <a:pPr indent="0" lvl="0" marL="0" marR="0" rtl="0" algn="ctr">
              <a:spcBef>
                <a:spcPts val="600"/>
              </a:spcBef>
              <a:spcAft>
                <a:spcPts val="0"/>
              </a:spcAft>
              <a:buNone/>
            </a:pPr>
            <a:r>
              <a:rPr lang="en-US" sz="2000">
                <a:solidFill>
                  <a:srgbClr val="FFFFFF"/>
                </a:solidFill>
                <a:latin typeface="Calibri"/>
                <a:ea typeface="Calibri"/>
                <a:cs typeface="Calibri"/>
                <a:sym typeface="Calibri"/>
              </a:rPr>
              <a:t>Enable best-of-class end to end user experience</a:t>
            </a:r>
            <a:br>
              <a:rPr lang="en-US" sz="800">
                <a:solidFill>
                  <a:srgbClr val="FFFFFF"/>
                </a:solidFill>
                <a:latin typeface="Calibri"/>
                <a:ea typeface="Calibri"/>
                <a:cs typeface="Calibri"/>
                <a:sym typeface="Calibri"/>
              </a:rPr>
            </a:br>
            <a:r>
              <a:rPr lang="en-US" sz="800">
                <a:solidFill>
                  <a:srgbClr val="FFFFFF"/>
                </a:solidFill>
                <a:latin typeface="Calibri"/>
                <a:ea typeface="Calibri"/>
                <a:cs typeface="Calibri"/>
                <a:sym typeface="Calibri"/>
              </a:rPr>
              <a:t>  </a:t>
            </a:r>
            <a:endParaRPr sz="800">
              <a:solidFill>
                <a:srgbClr val="FFFFFF"/>
              </a:solidFill>
              <a:latin typeface="Calibri"/>
              <a:ea typeface="Calibri"/>
              <a:cs typeface="Calibri"/>
              <a:sym typeface="Calibri"/>
            </a:endParaRPr>
          </a:p>
        </p:txBody>
      </p:sp>
      <p:sp>
        <p:nvSpPr>
          <p:cNvPr id="2701" name="Google Shape;2701;p84"/>
          <p:cNvSpPr txBox="1"/>
          <p:nvPr/>
        </p:nvSpPr>
        <p:spPr>
          <a:xfrm>
            <a:off x="2370400" y="1379895"/>
            <a:ext cx="19389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Azure DNS</a:t>
            </a:r>
            <a:endParaRPr/>
          </a:p>
        </p:txBody>
      </p:sp>
      <p:sp>
        <p:nvSpPr>
          <p:cNvPr id="2702" name="Google Shape;2702;p84"/>
          <p:cNvSpPr txBox="1"/>
          <p:nvPr/>
        </p:nvSpPr>
        <p:spPr>
          <a:xfrm>
            <a:off x="7728900" y="1352089"/>
            <a:ext cx="27939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Traffic Manager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7" name="Shape 2707"/>
        <p:cNvGrpSpPr/>
        <p:nvPr/>
      </p:nvGrpSpPr>
      <p:grpSpPr>
        <a:xfrm>
          <a:off x="0" y="0"/>
          <a:ext cx="0" cy="0"/>
          <a:chOff x="0" y="0"/>
          <a:chExt cx="0" cy="0"/>
        </a:xfrm>
      </p:grpSpPr>
      <p:sp>
        <p:nvSpPr>
          <p:cNvPr id="2708" name="Google Shape;2708;p85"/>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Traffic Manager</a:t>
            </a:r>
            <a:endParaRPr/>
          </a:p>
        </p:txBody>
      </p:sp>
      <p:grpSp>
        <p:nvGrpSpPr>
          <p:cNvPr id="2709" name="Google Shape;2709;p85"/>
          <p:cNvGrpSpPr/>
          <p:nvPr/>
        </p:nvGrpSpPr>
        <p:grpSpPr>
          <a:xfrm>
            <a:off x="4115158" y="1262902"/>
            <a:ext cx="8100692" cy="4520202"/>
            <a:chOff x="395371" y="1139688"/>
            <a:chExt cx="8399722" cy="4651371"/>
          </a:xfrm>
        </p:grpSpPr>
        <p:sp>
          <p:nvSpPr>
            <p:cNvPr id="2710" name="Google Shape;2710;p85"/>
            <p:cNvSpPr/>
            <p:nvPr/>
          </p:nvSpPr>
          <p:spPr>
            <a:xfrm>
              <a:off x="2417310"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11" name="Google Shape;2711;p85"/>
            <p:cNvSpPr/>
            <p:nvPr/>
          </p:nvSpPr>
          <p:spPr>
            <a:xfrm>
              <a:off x="2528886"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12" name="Google Shape;2712;p85"/>
            <p:cNvSpPr/>
            <p:nvPr/>
          </p:nvSpPr>
          <p:spPr>
            <a:xfrm>
              <a:off x="2641969"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13" name="Google Shape;2713;p85"/>
            <p:cNvSpPr/>
            <p:nvPr/>
          </p:nvSpPr>
          <p:spPr>
            <a:xfrm>
              <a:off x="2753545"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14" name="Google Shape;2714;p85"/>
            <p:cNvSpPr/>
            <p:nvPr/>
          </p:nvSpPr>
          <p:spPr>
            <a:xfrm>
              <a:off x="3091289"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15" name="Google Shape;2715;p85"/>
            <p:cNvSpPr/>
            <p:nvPr/>
          </p:nvSpPr>
          <p:spPr>
            <a:xfrm>
              <a:off x="3204373"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16" name="Google Shape;2716;p85"/>
            <p:cNvSpPr/>
            <p:nvPr/>
          </p:nvSpPr>
          <p:spPr>
            <a:xfrm>
              <a:off x="3315949"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17" name="Google Shape;2717;p85"/>
            <p:cNvSpPr/>
            <p:nvPr/>
          </p:nvSpPr>
          <p:spPr>
            <a:xfrm>
              <a:off x="3429033"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18" name="Google Shape;2718;p85"/>
            <p:cNvSpPr/>
            <p:nvPr/>
          </p:nvSpPr>
          <p:spPr>
            <a:xfrm>
              <a:off x="3540609"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19" name="Google Shape;2719;p85"/>
            <p:cNvSpPr/>
            <p:nvPr/>
          </p:nvSpPr>
          <p:spPr>
            <a:xfrm>
              <a:off x="3653693"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20" name="Google Shape;2720;p85"/>
            <p:cNvSpPr/>
            <p:nvPr/>
          </p:nvSpPr>
          <p:spPr>
            <a:xfrm>
              <a:off x="3765269"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21" name="Google Shape;2721;p85"/>
            <p:cNvSpPr/>
            <p:nvPr/>
          </p:nvSpPr>
          <p:spPr>
            <a:xfrm>
              <a:off x="3878352"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22" name="Google Shape;2722;p85"/>
            <p:cNvSpPr/>
            <p:nvPr/>
          </p:nvSpPr>
          <p:spPr>
            <a:xfrm>
              <a:off x="3989928"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23" name="Google Shape;2723;p85"/>
            <p:cNvSpPr/>
            <p:nvPr/>
          </p:nvSpPr>
          <p:spPr>
            <a:xfrm>
              <a:off x="6574270" y="11396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24" name="Google Shape;2724;p85"/>
            <p:cNvSpPr/>
            <p:nvPr/>
          </p:nvSpPr>
          <p:spPr>
            <a:xfrm>
              <a:off x="2192650"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25" name="Google Shape;2725;p85"/>
            <p:cNvSpPr/>
            <p:nvPr/>
          </p:nvSpPr>
          <p:spPr>
            <a:xfrm>
              <a:off x="2304226"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26" name="Google Shape;2726;p85"/>
            <p:cNvSpPr/>
            <p:nvPr/>
          </p:nvSpPr>
          <p:spPr>
            <a:xfrm>
              <a:off x="2417310"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27" name="Google Shape;2727;p85"/>
            <p:cNvSpPr/>
            <p:nvPr/>
          </p:nvSpPr>
          <p:spPr>
            <a:xfrm>
              <a:off x="2528886"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28" name="Google Shape;2728;p85"/>
            <p:cNvSpPr/>
            <p:nvPr/>
          </p:nvSpPr>
          <p:spPr>
            <a:xfrm>
              <a:off x="2641969"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29" name="Google Shape;2729;p85"/>
            <p:cNvSpPr/>
            <p:nvPr/>
          </p:nvSpPr>
          <p:spPr>
            <a:xfrm>
              <a:off x="2866630"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30" name="Google Shape;2730;p85"/>
            <p:cNvSpPr/>
            <p:nvPr/>
          </p:nvSpPr>
          <p:spPr>
            <a:xfrm>
              <a:off x="2978206"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31" name="Google Shape;2731;p85"/>
            <p:cNvSpPr/>
            <p:nvPr/>
          </p:nvSpPr>
          <p:spPr>
            <a:xfrm>
              <a:off x="3091289"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32" name="Google Shape;2732;p85"/>
            <p:cNvSpPr/>
            <p:nvPr/>
          </p:nvSpPr>
          <p:spPr>
            <a:xfrm>
              <a:off x="3204373"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33" name="Google Shape;2733;p85"/>
            <p:cNvSpPr/>
            <p:nvPr/>
          </p:nvSpPr>
          <p:spPr>
            <a:xfrm>
              <a:off x="3315949"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34" name="Google Shape;2734;p85"/>
            <p:cNvSpPr/>
            <p:nvPr/>
          </p:nvSpPr>
          <p:spPr>
            <a:xfrm>
              <a:off x="3429033"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35" name="Google Shape;2735;p85"/>
            <p:cNvSpPr/>
            <p:nvPr/>
          </p:nvSpPr>
          <p:spPr>
            <a:xfrm>
              <a:off x="3540609"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36" name="Google Shape;2736;p85"/>
            <p:cNvSpPr/>
            <p:nvPr/>
          </p:nvSpPr>
          <p:spPr>
            <a:xfrm>
              <a:off x="3653693"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37" name="Google Shape;2737;p85"/>
            <p:cNvSpPr/>
            <p:nvPr/>
          </p:nvSpPr>
          <p:spPr>
            <a:xfrm>
              <a:off x="3765269"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38" name="Google Shape;2738;p85"/>
            <p:cNvSpPr/>
            <p:nvPr/>
          </p:nvSpPr>
          <p:spPr>
            <a:xfrm>
              <a:off x="3878352"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39" name="Google Shape;2739;p85"/>
            <p:cNvSpPr/>
            <p:nvPr/>
          </p:nvSpPr>
          <p:spPr>
            <a:xfrm>
              <a:off x="4663908"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40" name="Google Shape;2740;p85"/>
            <p:cNvSpPr/>
            <p:nvPr/>
          </p:nvSpPr>
          <p:spPr>
            <a:xfrm>
              <a:off x="4776992"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41" name="Google Shape;2741;p85"/>
            <p:cNvSpPr/>
            <p:nvPr/>
          </p:nvSpPr>
          <p:spPr>
            <a:xfrm>
              <a:off x="6462694"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42" name="Google Shape;2742;p85"/>
            <p:cNvSpPr/>
            <p:nvPr/>
          </p:nvSpPr>
          <p:spPr>
            <a:xfrm>
              <a:off x="6574270"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43" name="Google Shape;2743;p85"/>
            <p:cNvSpPr/>
            <p:nvPr/>
          </p:nvSpPr>
          <p:spPr>
            <a:xfrm>
              <a:off x="6687355" y="12437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44" name="Google Shape;2744;p85"/>
            <p:cNvSpPr/>
            <p:nvPr/>
          </p:nvSpPr>
          <p:spPr>
            <a:xfrm>
              <a:off x="1518671"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45" name="Google Shape;2745;p85"/>
            <p:cNvSpPr/>
            <p:nvPr/>
          </p:nvSpPr>
          <p:spPr>
            <a:xfrm>
              <a:off x="1630247"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46" name="Google Shape;2746;p85"/>
            <p:cNvSpPr/>
            <p:nvPr/>
          </p:nvSpPr>
          <p:spPr>
            <a:xfrm>
              <a:off x="1743330"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47" name="Google Shape;2747;p85"/>
            <p:cNvSpPr/>
            <p:nvPr/>
          </p:nvSpPr>
          <p:spPr>
            <a:xfrm>
              <a:off x="1854906"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48" name="Google Shape;2748;p85"/>
            <p:cNvSpPr/>
            <p:nvPr/>
          </p:nvSpPr>
          <p:spPr>
            <a:xfrm>
              <a:off x="1967990"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49" name="Google Shape;2749;p85"/>
            <p:cNvSpPr/>
            <p:nvPr/>
          </p:nvSpPr>
          <p:spPr>
            <a:xfrm>
              <a:off x="2192650"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50" name="Google Shape;2750;p85"/>
            <p:cNvSpPr/>
            <p:nvPr/>
          </p:nvSpPr>
          <p:spPr>
            <a:xfrm>
              <a:off x="2304226"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51" name="Google Shape;2751;p85"/>
            <p:cNvSpPr/>
            <p:nvPr/>
          </p:nvSpPr>
          <p:spPr>
            <a:xfrm>
              <a:off x="2417310"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52" name="Google Shape;2752;p85"/>
            <p:cNvSpPr/>
            <p:nvPr/>
          </p:nvSpPr>
          <p:spPr>
            <a:xfrm>
              <a:off x="2528886"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53" name="Google Shape;2753;p85"/>
            <p:cNvSpPr/>
            <p:nvPr/>
          </p:nvSpPr>
          <p:spPr>
            <a:xfrm>
              <a:off x="2753545"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54" name="Google Shape;2754;p85"/>
            <p:cNvSpPr/>
            <p:nvPr/>
          </p:nvSpPr>
          <p:spPr>
            <a:xfrm>
              <a:off x="2866630"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55" name="Google Shape;2755;p85"/>
            <p:cNvSpPr/>
            <p:nvPr/>
          </p:nvSpPr>
          <p:spPr>
            <a:xfrm>
              <a:off x="2978206"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56" name="Google Shape;2756;p85"/>
            <p:cNvSpPr/>
            <p:nvPr/>
          </p:nvSpPr>
          <p:spPr>
            <a:xfrm>
              <a:off x="3091289"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57" name="Google Shape;2757;p85"/>
            <p:cNvSpPr/>
            <p:nvPr/>
          </p:nvSpPr>
          <p:spPr>
            <a:xfrm>
              <a:off x="3204373"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58" name="Google Shape;2758;p85"/>
            <p:cNvSpPr/>
            <p:nvPr/>
          </p:nvSpPr>
          <p:spPr>
            <a:xfrm>
              <a:off x="3315949"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59" name="Google Shape;2759;p85"/>
            <p:cNvSpPr/>
            <p:nvPr/>
          </p:nvSpPr>
          <p:spPr>
            <a:xfrm>
              <a:off x="3429033"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60" name="Google Shape;2760;p85"/>
            <p:cNvSpPr/>
            <p:nvPr/>
          </p:nvSpPr>
          <p:spPr>
            <a:xfrm>
              <a:off x="3540609"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61" name="Google Shape;2761;p85"/>
            <p:cNvSpPr/>
            <p:nvPr/>
          </p:nvSpPr>
          <p:spPr>
            <a:xfrm>
              <a:off x="3653693"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62" name="Google Shape;2762;p85"/>
            <p:cNvSpPr/>
            <p:nvPr/>
          </p:nvSpPr>
          <p:spPr>
            <a:xfrm>
              <a:off x="3765269"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63" name="Google Shape;2763;p85"/>
            <p:cNvSpPr/>
            <p:nvPr/>
          </p:nvSpPr>
          <p:spPr>
            <a:xfrm>
              <a:off x="4663908"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64" name="Google Shape;2764;p85"/>
            <p:cNvSpPr/>
            <p:nvPr/>
          </p:nvSpPr>
          <p:spPr>
            <a:xfrm>
              <a:off x="6687355"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65" name="Google Shape;2765;p85"/>
            <p:cNvSpPr/>
            <p:nvPr/>
          </p:nvSpPr>
          <p:spPr>
            <a:xfrm>
              <a:off x="6798931" y="13477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66" name="Google Shape;2766;p85"/>
            <p:cNvSpPr/>
            <p:nvPr/>
          </p:nvSpPr>
          <p:spPr>
            <a:xfrm>
              <a:off x="1405586"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67" name="Google Shape;2767;p85"/>
            <p:cNvSpPr/>
            <p:nvPr/>
          </p:nvSpPr>
          <p:spPr>
            <a:xfrm>
              <a:off x="1518671"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68" name="Google Shape;2768;p85"/>
            <p:cNvSpPr/>
            <p:nvPr/>
          </p:nvSpPr>
          <p:spPr>
            <a:xfrm>
              <a:off x="1630247"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69" name="Google Shape;2769;p85"/>
            <p:cNvSpPr/>
            <p:nvPr/>
          </p:nvSpPr>
          <p:spPr>
            <a:xfrm>
              <a:off x="1743330"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70" name="Google Shape;2770;p85"/>
            <p:cNvSpPr/>
            <p:nvPr/>
          </p:nvSpPr>
          <p:spPr>
            <a:xfrm>
              <a:off x="1854906"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71" name="Google Shape;2771;p85"/>
            <p:cNvSpPr/>
            <p:nvPr/>
          </p:nvSpPr>
          <p:spPr>
            <a:xfrm>
              <a:off x="1967990"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72" name="Google Shape;2772;p85"/>
            <p:cNvSpPr/>
            <p:nvPr/>
          </p:nvSpPr>
          <p:spPr>
            <a:xfrm>
              <a:off x="2079566"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73" name="Google Shape;2773;p85"/>
            <p:cNvSpPr/>
            <p:nvPr/>
          </p:nvSpPr>
          <p:spPr>
            <a:xfrm>
              <a:off x="2192650"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74" name="Google Shape;2774;p85"/>
            <p:cNvSpPr/>
            <p:nvPr/>
          </p:nvSpPr>
          <p:spPr>
            <a:xfrm>
              <a:off x="2304226"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75" name="Google Shape;2775;p85"/>
            <p:cNvSpPr/>
            <p:nvPr/>
          </p:nvSpPr>
          <p:spPr>
            <a:xfrm>
              <a:off x="2417310"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76" name="Google Shape;2776;p85"/>
            <p:cNvSpPr/>
            <p:nvPr/>
          </p:nvSpPr>
          <p:spPr>
            <a:xfrm>
              <a:off x="2753545"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77" name="Google Shape;2777;p85"/>
            <p:cNvSpPr/>
            <p:nvPr/>
          </p:nvSpPr>
          <p:spPr>
            <a:xfrm>
              <a:off x="2866630"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78" name="Google Shape;2778;p85"/>
            <p:cNvSpPr/>
            <p:nvPr/>
          </p:nvSpPr>
          <p:spPr>
            <a:xfrm>
              <a:off x="2978206"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79" name="Google Shape;2779;p85"/>
            <p:cNvSpPr/>
            <p:nvPr/>
          </p:nvSpPr>
          <p:spPr>
            <a:xfrm>
              <a:off x="3091289"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80" name="Google Shape;2780;p85"/>
            <p:cNvSpPr/>
            <p:nvPr/>
          </p:nvSpPr>
          <p:spPr>
            <a:xfrm>
              <a:off x="3204373"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81" name="Google Shape;2781;p85"/>
            <p:cNvSpPr/>
            <p:nvPr/>
          </p:nvSpPr>
          <p:spPr>
            <a:xfrm>
              <a:off x="3315949"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82" name="Google Shape;2782;p85"/>
            <p:cNvSpPr/>
            <p:nvPr/>
          </p:nvSpPr>
          <p:spPr>
            <a:xfrm>
              <a:off x="3429033"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83" name="Google Shape;2783;p85"/>
            <p:cNvSpPr/>
            <p:nvPr/>
          </p:nvSpPr>
          <p:spPr>
            <a:xfrm>
              <a:off x="3540609"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84" name="Google Shape;2784;p85"/>
            <p:cNvSpPr/>
            <p:nvPr/>
          </p:nvSpPr>
          <p:spPr>
            <a:xfrm>
              <a:off x="3653693"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85" name="Google Shape;2785;p85"/>
            <p:cNvSpPr/>
            <p:nvPr/>
          </p:nvSpPr>
          <p:spPr>
            <a:xfrm>
              <a:off x="3765269"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86" name="Google Shape;2786;p85"/>
            <p:cNvSpPr/>
            <p:nvPr/>
          </p:nvSpPr>
          <p:spPr>
            <a:xfrm>
              <a:off x="5787207"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87" name="Google Shape;2787;p85"/>
            <p:cNvSpPr/>
            <p:nvPr/>
          </p:nvSpPr>
          <p:spPr>
            <a:xfrm>
              <a:off x="5900291"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88" name="Google Shape;2788;p85"/>
            <p:cNvSpPr/>
            <p:nvPr/>
          </p:nvSpPr>
          <p:spPr>
            <a:xfrm>
              <a:off x="6574270"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89" name="Google Shape;2789;p85"/>
            <p:cNvSpPr/>
            <p:nvPr/>
          </p:nvSpPr>
          <p:spPr>
            <a:xfrm>
              <a:off x="6687355"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90" name="Google Shape;2790;p85"/>
            <p:cNvSpPr/>
            <p:nvPr/>
          </p:nvSpPr>
          <p:spPr>
            <a:xfrm>
              <a:off x="6798931"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91" name="Google Shape;2791;p85"/>
            <p:cNvSpPr/>
            <p:nvPr/>
          </p:nvSpPr>
          <p:spPr>
            <a:xfrm>
              <a:off x="6912014"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92" name="Google Shape;2792;p85"/>
            <p:cNvSpPr/>
            <p:nvPr/>
          </p:nvSpPr>
          <p:spPr>
            <a:xfrm>
              <a:off x="7585994"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93" name="Google Shape;2793;p85"/>
            <p:cNvSpPr/>
            <p:nvPr/>
          </p:nvSpPr>
          <p:spPr>
            <a:xfrm>
              <a:off x="7697570"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94" name="Google Shape;2794;p85"/>
            <p:cNvSpPr/>
            <p:nvPr/>
          </p:nvSpPr>
          <p:spPr>
            <a:xfrm>
              <a:off x="7810653" y="145179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95" name="Google Shape;2795;p85"/>
            <p:cNvSpPr/>
            <p:nvPr/>
          </p:nvSpPr>
          <p:spPr>
            <a:xfrm>
              <a:off x="1405586"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96" name="Google Shape;2796;p85"/>
            <p:cNvSpPr/>
            <p:nvPr/>
          </p:nvSpPr>
          <p:spPr>
            <a:xfrm>
              <a:off x="1518671"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97" name="Google Shape;2797;p85"/>
            <p:cNvSpPr/>
            <p:nvPr/>
          </p:nvSpPr>
          <p:spPr>
            <a:xfrm>
              <a:off x="1630247"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98" name="Google Shape;2798;p85"/>
            <p:cNvSpPr/>
            <p:nvPr/>
          </p:nvSpPr>
          <p:spPr>
            <a:xfrm>
              <a:off x="1743330"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799" name="Google Shape;2799;p85"/>
            <p:cNvSpPr/>
            <p:nvPr/>
          </p:nvSpPr>
          <p:spPr>
            <a:xfrm>
              <a:off x="1854906"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00" name="Google Shape;2800;p85"/>
            <p:cNvSpPr/>
            <p:nvPr/>
          </p:nvSpPr>
          <p:spPr>
            <a:xfrm>
              <a:off x="1967990"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01" name="Google Shape;2801;p85"/>
            <p:cNvSpPr/>
            <p:nvPr/>
          </p:nvSpPr>
          <p:spPr>
            <a:xfrm>
              <a:off x="2079566"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02" name="Google Shape;2802;p85"/>
            <p:cNvSpPr/>
            <p:nvPr/>
          </p:nvSpPr>
          <p:spPr>
            <a:xfrm>
              <a:off x="2192650"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03" name="Google Shape;2803;p85"/>
            <p:cNvSpPr/>
            <p:nvPr/>
          </p:nvSpPr>
          <p:spPr>
            <a:xfrm>
              <a:off x="2304226"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04" name="Google Shape;2804;p85"/>
            <p:cNvSpPr/>
            <p:nvPr/>
          </p:nvSpPr>
          <p:spPr>
            <a:xfrm>
              <a:off x="2417310"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05" name="Google Shape;2805;p85"/>
            <p:cNvSpPr/>
            <p:nvPr/>
          </p:nvSpPr>
          <p:spPr>
            <a:xfrm>
              <a:off x="3091289"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06" name="Google Shape;2806;p85"/>
            <p:cNvSpPr/>
            <p:nvPr/>
          </p:nvSpPr>
          <p:spPr>
            <a:xfrm>
              <a:off x="3204373"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07" name="Google Shape;2807;p85"/>
            <p:cNvSpPr/>
            <p:nvPr/>
          </p:nvSpPr>
          <p:spPr>
            <a:xfrm>
              <a:off x="3315949"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08" name="Google Shape;2808;p85"/>
            <p:cNvSpPr/>
            <p:nvPr/>
          </p:nvSpPr>
          <p:spPr>
            <a:xfrm>
              <a:off x="3429033"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09" name="Google Shape;2809;p85"/>
            <p:cNvSpPr/>
            <p:nvPr/>
          </p:nvSpPr>
          <p:spPr>
            <a:xfrm>
              <a:off x="3540609"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10" name="Google Shape;2810;p85"/>
            <p:cNvSpPr/>
            <p:nvPr/>
          </p:nvSpPr>
          <p:spPr>
            <a:xfrm>
              <a:off x="3653693"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11" name="Google Shape;2811;p85"/>
            <p:cNvSpPr/>
            <p:nvPr/>
          </p:nvSpPr>
          <p:spPr>
            <a:xfrm>
              <a:off x="3765269"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12" name="Google Shape;2812;p85"/>
            <p:cNvSpPr/>
            <p:nvPr/>
          </p:nvSpPr>
          <p:spPr>
            <a:xfrm>
              <a:off x="5675631"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13" name="Google Shape;2813;p85"/>
            <p:cNvSpPr/>
            <p:nvPr/>
          </p:nvSpPr>
          <p:spPr>
            <a:xfrm>
              <a:off x="6238035"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14" name="Google Shape;2814;p85"/>
            <p:cNvSpPr/>
            <p:nvPr/>
          </p:nvSpPr>
          <p:spPr>
            <a:xfrm>
              <a:off x="6349611"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15" name="Google Shape;2815;p85"/>
            <p:cNvSpPr/>
            <p:nvPr/>
          </p:nvSpPr>
          <p:spPr>
            <a:xfrm>
              <a:off x="6462694"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16" name="Google Shape;2816;p85"/>
            <p:cNvSpPr/>
            <p:nvPr/>
          </p:nvSpPr>
          <p:spPr>
            <a:xfrm>
              <a:off x="6574270"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17" name="Google Shape;2817;p85"/>
            <p:cNvSpPr/>
            <p:nvPr/>
          </p:nvSpPr>
          <p:spPr>
            <a:xfrm>
              <a:off x="6687355"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18" name="Google Shape;2818;p85"/>
            <p:cNvSpPr/>
            <p:nvPr/>
          </p:nvSpPr>
          <p:spPr>
            <a:xfrm>
              <a:off x="6798931"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19" name="Google Shape;2819;p85"/>
            <p:cNvSpPr/>
            <p:nvPr/>
          </p:nvSpPr>
          <p:spPr>
            <a:xfrm>
              <a:off x="6912014"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20" name="Google Shape;2820;p85"/>
            <p:cNvSpPr/>
            <p:nvPr/>
          </p:nvSpPr>
          <p:spPr>
            <a:xfrm>
              <a:off x="7023590"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21" name="Google Shape;2821;p85"/>
            <p:cNvSpPr/>
            <p:nvPr/>
          </p:nvSpPr>
          <p:spPr>
            <a:xfrm>
              <a:off x="7136674"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22" name="Google Shape;2822;p85"/>
            <p:cNvSpPr/>
            <p:nvPr/>
          </p:nvSpPr>
          <p:spPr>
            <a:xfrm>
              <a:off x="7248250"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23" name="Google Shape;2823;p85"/>
            <p:cNvSpPr/>
            <p:nvPr/>
          </p:nvSpPr>
          <p:spPr>
            <a:xfrm>
              <a:off x="7585994" y="15558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24" name="Google Shape;2824;p85"/>
            <p:cNvSpPr/>
            <p:nvPr/>
          </p:nvSpPr>
          <p:spPr>
            <a:xfrm>
              <a:off x="1405586"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25" name="Google Shape;2825;p85"/>
            <p:cNvSpPr/>
            <p:nvPr/>
          </p:nvSpPr>
          <p:spPr>
            <a:xfrm>
              <a:off x="1518671"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26" name="Google Shape;2826;p85"/>
            <p:cNvSpPr/>
            <p:nvPr/>
          </p:nvSpPr>
          <p:spPr>
            <a:xfrm>
              <a:off x="1630247"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27" name="Google Shape;2827;p85"/>
            <p:cNvSpPr/>
            <p:nvPr/>
          </p:nvSpPr>
          <p:spPr>
            <a:xfrm>
              <a:off x="1743330"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28" name="Google Shape;2828;p85"/>
            <p:cNvSpPr/>
            <p:nvPr/>
          </p:nvSpPr>
          <p:spPr>
            <a:xfrm>
              <a:off x="1854906"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29" name="Google Shape;2829;p85"/>
            <p:cNvSpPr/>
            <p:nvPr/>
          </p:nvSpPr>
          <p:spPr>
            <a:xfrm>
              <a:off x="1967990"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30" name="Google Shape;2830;p85"/>
            <p:cNvSpPr/>
            <p:nvPr/>
          </p:nvSpPr>
          <p:spPr>
            <a:xfrm>
              <a:off x="2079566"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31" name="Google Shape;2831;p85"/>
            <p:cNvSpPr/>
            <p:nvPr/>
          </p:nvSpPr>
          <p:spPr>
            <a:xfrm>
              <a:off x="2192650"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32" name="Google Shape;2832;p85"/>
            <p:cNvSpPr/>
            <p:nvPr/>
          </p:nvSpPr>
          <p:spPr>
            <a:xfrm>
              <a:off x="2304226"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33" name="Google Shape;2833;p85"/>
            <p:cNvSpPr/>
            <p:nvPr/>
          </p:nvSpPr>
          <p:spPr>
            <a:xfrm>
              <a:off x="2417310"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34" name="Google Shape;2834;p85"/>
            <p:cNvSpPr/>
            <p:nvPr/>
          </p:nvSpPr>
          <p:spPr>
            <a:xfrm>
              <a:off x="2528886"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35" name="Google Shape;2835;p85"/>
            <p:cNvSpPr/>
            <p:nvPr/>
          </p:nvSpPr>
          <p:spPr>
            <a:xfrm>
              <a:off x="3091289"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36" name="Google Shape;2836;p85"/>
            <p:cNvSpPr/>
            <p:nvPr/>
          </p:nvSpPr>
          <p:spPr>
            <a:xfrm>
              <a:off x="3204373"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37" name="Google Shape;2837;p85"/>
            <p:cNvSpPr/>
            <p:nvPr/>
          </p:nvSpPr>
          <p:spPr>
            <a:xfrm>
              <a:off x="3315949"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38" name="Google Shape;2838;p85"/>
            <p:cNvSpPr/>
            <p:nvPr/>
          </p:nvSpPr>
          <p:spPr>
            <a:xfrm>
              <a:off x="3429033"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39" name="Google Shape;2839;p85"/>
            <p:cNvSpPr/>
            <p:nvPr/>
          </p:nvSpPr>
          <p:spPr>
            <a:xfrm>
              <a:off x="3540609"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40" name="Google Shape;2840;p85"/>
            <p:cNvSpPr/>
            <p:nvPr/>
          </p:nvSpPr>
          <p:spPr>
            <a:xfrm>
              <a:off x="3653693"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41" name="Google Shape;2841;p85"/>
            <p:cNvSpPr/>
            <p:nvPr/>
          </p:nvSpPr>
          <p:spPr>
            <a:xfrm>
              <a:off x="3765269"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42" name="Google Shape;2842;p85"/>
            <p:cNvSpPr/>
            <p:nvPr/>
          </p:nvSpPr>
          <p:spPr>
            <a:xfrm>
              <a:off x="4776992"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43" name="Google Shape;2843;p85"/>
            <p:cNvSpPr/>
            <p:nvPr/>
          </p:nvSpPr>
          <p:spPr>
            <a:xfrm>
              <a:off x="4888568"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44" name="Google Shape;2844;p85"/>
            <p:cNvSpPr/>
            <p:nvPr/>
          </p:nvSpPr>
          <p:spPr>
            <a:xfrm>
              <a:off x="5001652"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45" name="Google Shape;2845;p85"/>
            <p:cNvSpPr/>
            <p:nvPr/>
          </p:nvSpPr>
          <p:spPr>
            <a:xfrm>
              <a:off x="5562548"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46" name="Google Shape;2846;p85"/>
            <p:cNvSpPr/>
            <p:nvPr/>
          </p:nvSpPr>
          <p:spPr>
            <a:xfrm>
              <a:off x="6013375"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47" name="Google Shape;2847;p85"/>
            <p:cNvSpPr/>
            <p:nvPr/>
          </p:nvSpPr>
          <p:spPr>
            <a:xfrm>
              <a:off x="6124951"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48" name="Google Shape;2848;p85"/>
            <p:cNvSpPr/>
            <p:nvPr/>
          </p:nvSpPr>
          <p:spPr>
            <a:xfrm>
              <a:off x="6238035"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49" name="Google Shape;2849;p85"/>
            <p:cNvSpPr/>
            <p:nvPr/>
          </p:nvSpPr>
          <p:spPr>
            <a:xfrm>
              <a:off x="6349611"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50" name="Google Shape;2850;p85"/>
            <p:cNvSpPr/>
            <p:nvPr/>
          </p:nvSpPr>
          <p:spPr>
            <a:xfrm>
              <a:off x="6462694"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51" name="Google Shape;2851;p85"/>
            <p:cNvSpPr/>
            <p:nvPr/>
          </p:nvSpPr>
          <p:spPr>
            <a:xfrm>
              <a:off x="6574270"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52" name="Google Shape;2852;p85"/>
            <p:cNvSpPr/>
            <p:nvPr/>
          </p:nvSpPr>
          <p:spPr>
            <a:xfrm>
              <a:off x="6687355"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53" name="Google Shape;2853;p85"/>
            <p:cNvSpPr/>
            <p:nvPr/>
          </p:nvSpPr>
          <p:spPr>
            <a:xfrm>
              <a:off x="6798931"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54" name="Google Shape;2854;p85"/>
            <p:cNvSpPr/>
            <p:nvPr/>
          </p:nvSpPr>
          <p:spPr>
            <a:xfrm>
              <a:off x="6912014"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55" name="Google Shape;2855;p85"/>
            <p:cNvSpPr/>
            <p:nvPr/>
          </p:nvSpPr>
          <p:spPr>
            <a:xfrm>
              <a:off x="7023590"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56" name="Google Shape;2856;p85"/>
            <p:cNvSpPr/>
            <p:nvPr/>
          </p:nvSpPr>
          <p:spPr>
            <a:xfrm>
              <a:off x="7136674"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57" name="Google Shape;2857;p85"/>
            <p:cNvSpPr/>
            <p:nvPr/>
          </p:nvSpPr>
          <p:spPr>
            <a:xfrm>
              <a:off x="7248250"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58" name="Google Shape;2858;p85"/>
            <p:cNvSpPr/>
            <p:nvPr/>
          </p:nvSpPr>
          <p:spPr>
            <a:xfrm>
              <a:off x="7361334"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59" name="Google Shape;2859;p85"/>
            <p:cNvSpPr/>
            <p:nvPr/>
          </p:nvSpPr>
          <p:spPr>
            <a:xfrm>
              <a:off x="7472910"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60" name="Google Shape;2860;p85"/>
            <p:cNvSpPr/>
            <p:nvPr/>
          </p:nvSpPr>
          <p:spPr>
            <a:xfrm>
              <a:off x="7585994"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61" name="Google Shape;2861;p85"/>
            <p:cNvSpPr/>
            <p:nvPr/>
          </p:nvSpPr>
          <p:spPr>
            <a:xfrm>
              <a:off x="7697570"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62" name="Google Shape;2862;p85"/>
            <p:cNvSpPr/>
            <p:nvPr/>
          </p:nvSpPr>
          <p:spPr>
            <a:xfrm>
              <a:off x="7810653" y="16583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63" name="Google Shape;2863;p85"/>
            <p:cNvSpPr/>
            <p:nvPr/>
          </p:nvSpPr>
          <p:spPr>
            <a:xfrm>
              <a:off x="844691"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64" name="Google Shape;2864;p85"/>
            <p:cNvSpPr/>
            <p:nvPr/>
          </p:nvSpPr>
          <p:spPr>
            <a:xfrm>
              <a:off x="956267"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65" name="Google Shape;2865;p85"/>
            <p:cNvSpPr/>
            <p:nvPr/>
          </p:nvSpPr>
          <p:spPr>
            <a:xfrm>
              <a:off x="1069351"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66" name="Google Shape;2866;p85"/>
            <p:cNvSpPr/>
            <p:nvPr/>
          </p:nvSpPr>
          <p:spPr>
            <a:xfrm>
              <a:off x="1180927"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67" name="Google Shape;2867;p85"/>
            <p:cNvSpPr/>
            <p:nvPr/>
          </p:nvSpPr>
          <p:spPr>
            <a:xfrm>
              <a:off x="1294010"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68" name="Google Shape;2868;p85"/>
            <p:cNvSpPr/>
            <p:nvPr/>
          </p:nvSpPr>
          <p:spPr>
            <a:xfrm>
              <a:off x="1405586"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69" name="Google Shape;2869;p85"/>
            <p:cNvSpPr/>
            <p:nvPr/>
          </p:nvSpPr>
          <p:spPr>
            <a:xfrm>
              <a:off x="1518671"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70" name="Google Shape;2870;p85"/>
            <p:cNvSpPr/>
            <p:nvPr/>
          </p:nvSpPr>
          <p:spPr>
            <a:xfrm>
              <a:off x="1630247"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71" name="Google Shape;2871;p85"/>
            <p:cNvSpPr/>
            <p:nvPr/>
          </p:nvSpPr>
          <p:spPr>
            <a:xfrm>
              <a:off x="1743330"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72" name="Google Shape;2872;p85"/>
            <p:cNvSpPr/>
            <p:nvPr/>
          </p:nvSpPr>
          <p:spPr>
            <a:xfrm>
              <a:off x="1854906"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73" name="Google Shape;2873;p85"/>
            <p:cNvSpPr/>
            <p:nvPr/>
          </p:nvSpPr>
          <p:spPr>
            <a:xfrm>
              <a:off x="1967990"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74" name="Google Shape;2874;p85"/>
            <p:cNvSpPr/>
            <p:nvPr/>
          </p:nvSpPr>
          <p:spPr>
            <a:xfrm>
              <a:off x="2079566"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75" name="Google Shape;2875;p85"/>
            <p:cNvSpPr/>
            <p:nvPr/>
          </p:nvSpPr>
          <p:spPr>
            <a:xfrm>
              <a:off x="2192650"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76" name="Google Shape;2876;p85"/>
            <p:cNvSpPr/>
            <p:nvPr/>
          </p:nvSpPr>
          <p:spPr>
            <a:xfrm>
              <a:off x="2304226"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77" name="Google Shape;2877;p85"/>
            <p:cNvSpPr/>
            <p:nvPr/>
          </p:nvSpPr>
          <p:spPr>
            <a:xfrm>
              <a:off x="2417310"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78" name="Google Shape;2878;p85"/>
            <p:cNvSpPr/>
            <p:nvPr/>
          </p:nvSpPr>
          <p:spPr>
            <a:xfrm>
              <a:off x="2528886"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79" name="Google Shape;2879;p85"/>
            <p:cNvSpPr/>
            <p:nvPr/>
          </p:nvSpPr>
          <p:spPr>
            <a:xfrm>
              <a:off x="2641969"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80" name="Google Shape;2880;p85"/>
            <p:cNvSpPr/>
            <p:nvPr/>
          </p:nvSpPr>
          <p:spPr>
            <a:xfrm>
              <a:off x="2753545"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81" name="Google Shape;2881;p85"/>
            <p:cNvSpPr/>
            <p:nvPr/>
          </p:nvSpPr>
          <p:spPr>
            <a:xfrm>
              <a:off x="3204373"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82" name="Google Shape;2882;p85"/>
            <p:cNvSpPr/>
            <p:nvPr/>
          </p:nvSpPr>
          <p:spPr>
            <a:xfrm>
              <a:off x="3315949"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83" name="Google Shape;2883;p85"/>
            <p:cNvSpPr/>
            <p:nvPr/>
          </p:nvSpPr>
          <p:spPr>
            <a:xfrm>
              <a:off x="3429033"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84" name="Google Shape;2884;p85"/>
            <p:cNvSpPr/>
            <p:nvPr/>
          </p:nvSpPr>
          <p:spPr>
            <a:xfrm>
              <a:off x="3540609"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85" name="Google Shape;2885;p85"/>
            <p:cNvSpPr/>
            <p:nvPr/>
          </p:nvSpPr>
          <p:spPr>
            <a:xfrm>
              <a:off x="3653693"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86" name="Google Shape;2886;p85"/>
            <p:cNvSpPr/>
            <p:nvPr/>
          </p:nvSpPr>
          <p:spPr>
            <a:xfrm>
              <a:off x="4663908"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87" name="Google Shape;2887;p85"/>
            <p:cNvSpPr/>
            <p:nvPr/>
          </p:nvSpPr>
          <p:spPr>
            <a:xfrm>
              <a:off x="4776992"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88" name="Google Shape;2888;p85"/>
            <p:cNvSpPr/>
            <p:nvPr/>
          </p:nvSpPr>
          <p:spPr>
            <a:xfrm>
              <a:off x="4888568"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89" name="Google Shape;2889;p85"/>
            <p:cNvSpPr/>
            <p:nvPr/>
          </p:nvSpPr>
          <p:spPr>
            <a:xfrm>
              <a:off x="5001652"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90" name="Google Shape;2890;p85"/>
            <p:cNvSpPr/>
            <p:nvPr/>
          </p:nvSpPr>
          <p:spPr>
            <a:xfrm>
              <a:off x="5113228"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91" name="Google Shape;2891;p85"/>
            <p:cNvSpPr/>
            <p:nvPr/>
          </p:nvSpPr>
          <p:spPr>
            <a:xfrm>
              <a:off x="5562548"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92" name="Google Shape;2892;p85"/>
            <p:cNvSpPr/>
            <p:nvPr/>
          </p:nvSpPr>
          <p:spPr>
            <a:xfrm>
              <a:off x="5675631"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93" name="Google Shape;2893;p85"/>
            <p:cNvSpPr/>
            <p:nvPr/>
          </p:nvSpPr>
          <p:spPr>
            <a:xfrm>
              <a:off x="5787207"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94" name="Google Shape;2894;p85"/>
            <p:cNvSpPr/>
            <p:nvPr/>
          </p:nvSpPr>
          <p:spPr>
            <a:xfrm>
              <a:off x="5900291"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95" name="Google Shape;2895;p85"/>
            <p:cNvSpPr/>
            <p:nvPr/>
          </p:nvSpPr>
          <p:spPr>
            <a:xfrm>
              <a:off x="6013375"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96" name="Google Shape;2896;p85"/>
            <p:cNvSpPr/>
            <p:nvPr/>
          </p:nvSpPr>
          <p:spPr>
            <a:xfrm>
              <a:off x="6124951"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97" name="Google Shape;2897;p85"/>
            <p:cNvSpPr/>
            <p:nvPr/>
          </p:nvSpPr>
          <p:spPr>
            <a:xfrm>
              <a:off x="6238035"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98" name="Google Shape;2898;p85"/>
            <p:cNvSpPr/>
            <p:nvPr/>
          </p:nvSpPr>
          <p:spPr>
            <a:xfrm>
              <a:off x="6349611"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899" name="Google Shape;2899;p85"/>
            <p:cNvSpPr/>
            <p:nvPr/>
          </p:nvSpPr>
          <p:spPr>
            <a:xfrm>
              <a:off x="6462694"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00" name="Google Shape;2900;p85"/>
            <p:cNvSpPr/>
            <p:nvPr/>
          </p:nvSpPr>
          <p:spPr>
            <a:xfrm>
              <a:off x="6574270"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01" name="Google Shape;2901;p85"/>
            <p:cNvSpPr/>
            <p:nvPr/>
          </p:nvSpPr>
          <p:spPr>
            <a:xfrm>
              <a:off x="6687355"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02" name="Google Shape;2902;p85"/>
            <p:cNvSpPr/>
            <p:nvPr/>
          </p:nvSpPr>
          <p:spPr>
            <a:xfrm>
              <a:off x="6798931"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03" name="Google Shape;2903;p85"/>
            <p:cNvSpPr/>
            <p:nvPr/>
          </p:nvSpPr>
          <p:spPr>
            <a:xfrm>
              <a:off x="6912014"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04" name="Google Shape;2904;p85"/>
            <p:cNvSpPr/>
            <p:nvPr/>
          </p:nvSpPr>
          <p:spPr>
            <a:xfrm>
              <a:off x="7023590"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05" name="Google Shape;2905;p85"/>
            <p:cNvSpPr/>
            <p:nvPr/>
          </p:nvSpPr>
          <p:spPr>
            <a:xfrm>
              <a:off x="7136674"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06" name="Google Shape;2906;p85"/>
            <p:cNvSpPr/>
            <p:nvPr/>
          </p:nvSpPr>
          <p:spPr>
            <a:xfrm>
              <a:off x="7248250"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07" name="Google Shape;2907;p85"/>
            <p:cNvSpPr/>
            <p:nvPr/>
          </p:nvSpPr>
          <p:spPr>
            <a:xfrm>
              <a:off x="7361334"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08" name="Google Shape;2908;p85"/>
            <p:cNvSpPr/>
            <p:nvPr/>
          </p:nvSpPr>
          <p:spPr>
            <a:xfrm>
              <a:off x="7472910"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09" name="Google Shape;2909;p85"/>
            <p:cNvSpPr/>
            <p:nvPr/>
          </p:nvSpPr>
          <p:spPr>
            <a:xfrm>
              <a:off x="7585994"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10" name="Google Shape;2910;p85"/>
            <p:cNvSpPr/>
            <p:nvPr/>
          </p:nvSpPr>
          <p:spPr>
            <a:xfrm>
              <a:off x="7697570"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11" name="Google Shape;2911;p85"/>
            <p:cNvSpPr/>
            <p:nvPr/>
          </p:nvSpPr>
          <p:spPr>
            <a:xfrm>
              <a:off x="7810653"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12" name="Google Shape;2912;p85"/>
            <p:cNvSpPr/>
            <p:nvPr/>
          </p:nvSpPr>
          <p:spPr>
            <a:xfrm>
              <a:off x="7922229"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13" name="Google Shape;2913;p85"/>
            <p:cNvSpPr/>
            <p:nvPr/>
          </p:nvSpPr>
          <p:spPr>
            <a:xfrm>
              <a:off x="8035314"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14" name="Google Shape;2914;p85"/>
            <p:cNvSpPr/>
            <p:nvPr/>
          </p:nvSpPr>
          <p:spPr>
            <a:xfrm>
              <a:off x="8146890"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15" name="Google Shape;2915;p85"/>
            <p:cNvSpPr/>
            <p:nvPr/>
          </p:nvSpPr>
          <p:spPr>
            <a:xfrm>
              <a:off x="8259973"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16" name="Google Shape;2916;p85"/>
            <p:cNvSpPr/>
            <p:nvPr/>
          </p:nvSpPr>
          <p:spPr>
            <a:xfrm>
              <a:off x="8371549"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17" name="Google Shape;2917;p85"/>
            <p:cNvSpPr/>
            <p:nvPr/>
          </p:nvSpPr>
          <p:spPr>
            <a:xfrm>
              <a:off x="8484633"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18" name="Google Shape;2918;p85"/>
            <p:cNvSpPr/>
            <p:nvPr/>
          </p:nvSpPr>
          <p:spPr>
            <a:xfrm>
              <a:off x="8596209"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19" name="Google Shape;2919;p85"/>
            <p:cNvSpPr/>
            <p:nvPr/>
          </p:nvSpPr>
          <p:spPr>
            <a:xfrm>
              <a:off x="506947"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20" name="Google Shape;2920;p85"/>
            <p:cNvSpPr/>
            <p:nvPr/>
          </p:nvSpPr>
          <p:spPr>
            <a:xfrm>
              <a:off x="620031"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21" name="Google Shape;2921;p85"/>
            <p:cNvSpPr/>
            <p:nvPr/>
          </p:nvSpPr>
          <p:spPr>
            <a:xfrm>
              <a:off x="731607" y="176240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22" name="Google Shape;2922;p85"/>
            <p:cNvSpPr/>
            <p:nvPr/>
          </p:nvSpPr>
          <p:spPr>
            <a:xfrm>
              <a:off x="844691"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23" name="Google Shape;2923;p85"/>
            <p:cNvSpPr/>
            <p:nvPr/>
          </p:nvSpPr>
          <p:spPr>
            <a:xfrm>
              <a:off x="956267"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24" name="Google Shape;2924;p85"/>
            <p:cNvSpPr/>
            <p:nvPr/>
          </p:nvSpPr>
          <p:spPr>
            <a:xfrm>
              <a:off x="1069351"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25" name="Google Shape;2925;p85"/>
            <p:cNvSpPr/>
            <p:nvPr/>
          </p:nvSpPr>
          <p:spPr>
            <a:xfrm>
              <a:off x="1180927"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26" name="Google Shape;2926;p85"/>
            <p:cNvSpPr/>
            <p:nvPr/>
          </p:nvSpPr>
          <p:spPr>
            <a:xfrm>
              <a:off x="1294010"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27" name="Google Shape;2927;p85"/>
            <p:cNvSpPr/>
            <p:nvPr/>
          </p:nvSpPr>
          <p:spPr>
            <a:xfrm>
              <a:off x="1405586"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28" name="Google Shape;2928;p85"/>
            <p:cNvSpPr/>
            <p:nvPr/>
          </p:nvSpPr>
          <p:spPr>
            <a:xfrm>
              <a:off x="1518671"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29" name="Google Shape;2929;p85"/>
            <p:cNvSpPr/>
            <p:nvPr/>
          </p:nvSpPr>
          <p:spPr>
            <a:xfrm>
              <a:off x="1630247"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30" name="Google Shape;2930;p85"/>
            <p:cNvSpPr/>
            <p:nvPr/>
          </p:nvSpPr>
          <p:spPr>
            <a:xfrm>
              <a:off x="1743330"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31" name="Google Shape;2931;p85"/>
            <p:cNvSpPr/>
            <p:nvPr/>
          </p:nvSpPr>
          <p:spPr>
            <a:xfrm>
              <a:off x="1854906"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32" name="Google Shape;2932;p85"/>
            <p:cNvSpPr/>
            <p:nvPr/>
          </p:nvSpPr>
          <p:spPr>
            <a:xfrm>
              <a:off x="1967990"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33" name="Google Shape;2933;p85"/>
            <p:cNvSpPr/>
            <p:nvPr/>
          </p:nvSpPr>
          <p:spPr>
            <a:xfrm>
              <a:off x="2079566"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34" name="Google Shape;2934;p85"/>
            <p:cNvSpPr/>
            <p:nvPr/>
          </p:nvSpPr>
          <p:spPr>
            <a:xfrm>
              <a:off x="2192650"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35" name="Google Shape;2935;p85"/>
            <p:cNvSpPr/>
            <p:nvPr/>
          </p:nvSpPr>
          <p:spPr>
            <a:xfrm>
              <a:off x="2304226"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36" name="Google Shape;2936;p85"/>
            <p:cNvSpPr/>
            <p:nvPr/>
          </p:nvSpPr>
          <p:spPr>
            <a:xfrm>
              <a:off x="2528886"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37" name="Google Shape;2937;p85"/>
            <p:cNvSpPr/>
            <p:nvPr/>
          </p:nvSpPr>
          <p:spPr>
            <a:xfrm>
              <a:off x="2641969"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38" name="Google Shape;2938;p85"/>
            <p:cNvSpPr/>
            <p:nvPr/>
          </p:nvSpPr>
          <p:spPr>
            <a:xfrm>
              <a:off x="2753545"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39" name="Google Shape;2939;p85"/>
            <p:cNvSpPr/>
            <p:nvPr/>
          </p:nvSpPr>
          <p:spPr>
            <a:xfrm>
              <a:off x="3204373"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40" name="Google Shape;2940;p85"/>
            <p:cNvSpPr/>
            <p:nvPr/>
          </p:nvSpPr>
          <p:spPr>
            <a:xfrm>
              <a:off x="3315949"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41" name="Google Shape;2941;p85"/>
            <p:cNvSpPr/>
            <p:nvPr/>
          </p:nvSpPr>
          <p:spPr>
            <a:xfrm>
              <a:off x="3429033"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42" name="Google Shape;2942;p85"/>
            <p:cNvSpPr/>
            <p:nvPr/>
          </p:nvSpPr>
          <p:spPr>
            <a:xfrm>
              <a:off x="3878352"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43" name="Google Shape;2943;p85"/>
            <p:cNvSpPr/>
            <p:nvPr/>
          </p:nvSpPr>
          <p:spPr>
            <a:xfrm>
              <a:off x="4663908"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44" name="Google Shape;2944;p85"/>
            <p:cNvSpPr/>
            <p:nvPr/>
          </p:nvSpPr>
          <p:spPr>
            <a:xfrm>
              <a:off x="4776992"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45" name="Google Shape;2945;p85"/>
            <p:cNvSpPr/>
            <p:nvPr/>
          </p:nvSpPr>
          <p:spPr>
            <a:xfrm>
              <a:off x="4888568"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46" name="Google Shape;2946;p85"/>
            <p:cNvSpPr/>
            <p:nvPr/>
          </p:nvSpPr>
          <p:spPr>
            <a:xfrm>
              <a:off x="5001652"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47" name="Google Shape;2947;p85"/>
            <p:cNvSpPr/>
            <p:nvPr/>
          </p:nvSpPr>
          <p:spPr>
            <a:xfrm>
              <a:off x="5113228"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48" name="Google Shape;2948;p85"/>
            <p:cNvSpPr/>
            <p:nvPr/>
          </p:nvSpPr>
          <p:spPr>
            <a:xfrm>
              <a:off x="5226311"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49" name="Google Shape;2949;p85"/>
            <p:cNvSpPr/>
            <p:nvPr/>
          </p:nvSpPr>
          <p:spPr>
            <a:xfrm>
              <a:off x="5337887"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50" name="Google Shape;2950;p85"/>
            <p:cNvSpPr/>
            <p:nvPr/>
          </p:nvSpPr>
          <p:spPr>
            <a:xfrm>
              <a:off x="5450972"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51" name="Google Shape;2951;p85"/>
            <p:cNvSpPr/>
            <p:nvPr/>
          </p:nvSpPr>
          <p:spPr>
            <a:xfrm>
              <a:off x="5562548"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52" name="Google Shape;2952;p85"/>
            <p:cNvSpPr/>
            <p:nvPr/>
          </p:nvSpPr>
          <p:spPr>
            <a:xfrm>
              <a:off x="5675631"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53" name="Google Shape;2953;p85"/>
            <p:cNvSpPr/>
            <p:nvPr/>
          </p:nvSpPr>
          <p:spPr>
            <a:xfrm>
              <a:off x="5787207"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54" name="Google Shape;2954;p85"/>
            <p:cNvSpPr/>
            <p:nvPr/>
          </p:nvSpPr>
          <p:spPr>
            <a:xfrm>
              <a:off x="5900291"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55" name="Google Shape;2955;p85"/>
            <p:cNvSpPr/>
            <p:nvPr/>
          </p:nvSpPr>
          <p:spPr>
            <a:xfrm>
              <a:off x="6013375"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56" name="Google Shape;2956;p85"/>
            <p:cNvSpPr/>
            <p:nvPr/>
          </p:nvSpPr>
          <p:spPr>
            <a:xfrm>
              <a:off x="6124951"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57" name="Google Shape;2957;p85"/>
            <p:cNvSpPr/>
            <p:nvPr/>
          </p:nvSpPr>
          <p:spPr>
            <a:xfrm>
              <a:off x="6238035"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58" name="Google Shape;2958;p85"/>
            <p:cNvSpPr/>
            <p:nvPr/>
          </p:nvSpPr>
          <p:spPr>
            <a:xfrm>
              <a:off x="6349611"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59" name="Google Shape;2959;p85"/>
            <p:cNvSpPr/>
            <p:nvPr/>
          </p:nvSpPr>
          <p:spPr>
            <a:xfrm>
              <a:off x="6462694"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60" name="Google Shape;2960;p85"/>
            <p:cNvSpPr/>
            <p:nvPr/>
          </p:nvSpPr>
          <p:spPr>
            <a:xfrm>
              <a:off x="6574270"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61" name="Google Shape;2961;p85"/>
            <p:cNvSpPr/>
            <p:nvPr/>
          </p:nvSpPr>
          <p:spPr>
            <a:xfrm>
              <a:off x="6687355"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62" name="Google Shape;2962;p85"/>
            <p:cNvSpPr/>
            <p:nvPr/>
          </p:nvSpPr>
          <p:spPr>
            <a:xfrm>
              <a:off x="6798931"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63" name="Google Shape;2963;p85"/>
            <p:cNvSpPr/>
            <p:nvPr/>
          </p:nvSpPr>
          <p:spPr>
            <a:xfrm>
              <a:off x="6912014"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64" name="Google Shape;2964;p85"/>
            <p:cNvSpPr/>
            <p:nvPr/>
          </p:nvSpPr>
          <p:spPr>
            <a:xfrm>
              <a:off x="7023590"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65" name="Google Shape;2965;p85"/>
            <p:cNvSpPr/>
            <p:nvPr/>
          </p:nvSpPr>
          <p:spPr>
            <a:xfrm>
              <a:off x="7136674"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66" name="Google Shape;2966;p85"/>
            <p:cNvSpPr/>
            <p:nvPr/>
          </p:nvSpPr>
          <p:spPr>
            <a:xfrm>
              <a:off x="7248250"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67" name="Google Shape;2967;p85"/>
            <p:cNvSpPr/>
            <p:nvPr/>
          </p:nvSpPr>
          <p:spPr>
            <a:xfrm>
              <a:off x="7361334"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68" name="Google Shape;2968;p85"/>
            <p:cNvSpPr/>
            <p:nvPr/>
          </p:nvSpPr>
          <p:spPr>
            <a:xfrm>
              <a:off x="7472910"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69" name="Google Shape;2969;p85"/>
            <p:cNvSpPr/>
            <p:nvPr/>
          </p:nvSpPr>
          <p:spPr>
            <a:xfrm>
              <a:off x="7585994"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70" name="Google Shape;2970;p85"/>
            <p:cNvSpPr/>
            <p:nvPr/>
          </p:nvSpPr>
          <p:spPr>
            <a:xfrm>
              <a:off x="7697570"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71" name="Google Shape;2971;p85"/>
            <p:cNvSpPr/>
            <p:nvPr/>
          </p:nvSpPr>
          <p:spPr>
            <a:xfrm>
              <a:off x="7810653"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72" name="Google Shape;2972;p85"/>
            <p:cNvSpPr/>
            <p:nvPr/>
          </p:nvSpPr>
          <p:spPr>
            <a:xfrm>
              <a:off x="7922229"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73" name="Google Shape;2973;p85"/>
            <p:cNvSpPr/>
            <p:nvPr/>
          </p:nvSpPr>
          <p:spPr>
            <a:xfrm>
              <a:off x="8035314"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74" name="Google Shape;2974;p85"/>
            <p:cNvSpPr/>
            <p:nvPr/>
          </p:nvSpPr>
          <p:spPr>
            <a:xfrm>
              <a:off x="8146890"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75" name="Google Shape;2975;p85"/>
            <p:cNvSpPr/>
            <p:nvPr/>
          </p:nvSpPr>
          <p:spPr>
            <a:xfrm>
              <a:off x="8259973"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76" name="Google Shape;2976;p85"/>
            <p:cNvSpPr/>
            <p:nvPr/>
          </p:nvSpPr>
          <p:spPr>
            <a:xfrm>
              <a:off x="8371549"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77" name="Google Shape;2977;p85"/>
            <p:cNvSpPr/>
            <p:nvPr/>
          </p:nvSpPr>
          <p:spPr>
            <a:xfrm>
              <a:off x="8484633"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78" name="Google Shape;2978;p85"/>
            <p:cNvSpPr/>
            <p:nvPr/>
          </p:nvSpPr>
          <p:spPr>
            <a:xfrm>
              <a:off x="8596209"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79" name="Google Shape;2979;p85"/>
            <p:cNvSpPr/>
            <p:nvPr/>
          </p:nvSpPr>
          <p:spPr>
            <a:xfrm>
              <a:off x="8709293"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80" name="Google Shape;2980;p85"/>
            <p:cNvSpPr/>
            <p:nvPr/>
          </p:nvSpPr>
          <p:spPr>
            <a:xfrm>
              <a:off x="506947"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81" name="Google Shape;2981;p85"/>
            <p:cNvSpPr/>
            <p:nvPr/>
          </p:nvSpPr>
          <p:spPr>
            <a:xfrm>
              <a:off x="620031"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82" name="Google Shape;2982;p85"/>
            <p:cNvSpPr/>
            <p:nvPr/>
          </p:nvSpPr>
          <p:spPr>
            <a:xfrm>
              <a:off x="731607" y="18664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83" name="Google Shape;2983;p85"/>
            <p:cNvSpPr/>
            <p:nvPr/>
          </p:nvSpPr>
          <p:spPr>
            <a:xfrm>
              <a:off x="844691"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84" name="Google Shape;2984;p85"/>
            <p:cNvSpPr/>
            <p:nvPr/>
          </p:nvSpPr>
          <p:spPr>
            <a:xfrm>
              <a:off x="956267"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85" name="Google Shape;2985;p85"/>
            <p:cNvSpPr/>
            <p:nvPr/>
          </p:nvSpPr>
          <p:spPr>
            <a:xfrm>
              <a:off x="1069351"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86" name="Google Shape;2986;p85"/>
            <p:cNvSpPr/>
            <p:nvPr/>
          </p:nvSpPr>
          <p:spPr>
            <a:xfrm>
              <a:off x="1180927"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87" name="Google Shape;2987;p85"/>
            <p:cNvSpPr/>
            <p:nvPr/>
          </p:nvSpPr>
          <p:spPr>
            <a:xfrm>
              <a:off x="1294010"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88" name="Google Shape;2988;p85"/>
            <p:cNvSpPr/>
            <p:nvPr/>
          </p:nvSpPr>
          <p:spPr>
            <a:xfrm>
              <a:off x="1405586"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89" name="Google Shape;2989;p85"/>
            <p:cNvSpPr/>
            <p:nvPr/>
          </p:nvSpPr>
          <p:spPr>
            <a:xfrm>
              <a:off x="1518671"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90" name="Google Shape;2990;p85"/>
            <p:cNvSpPr/>
            <p:nvPr/>
          </p:nvSpPr>
          <p:spPr>
            <a:xfrm>
              <a:off x="1630247"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91" name="Google Shape;2991;p85"/>
            <p:cNvSpPr/>
            <p:nvPr/>
          </p:nvSpPr>
          <p:spPr>
            <a:xfrm>
              <a:off x="1743330"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92" name="Google Shape;2992;p85"/>
            <p:cNvSpPr/>
            <p:nvPr/>
          </p:nvSpPr>
          <p:spPr>
            <a:xfrm>
              <a:off x="1854906"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93" name="Google Shape;2993;p85"/>
            <p:cNvSpPr/>
            <p:nvPr/>
          </p:nvSpPr>
          <p:spPr>
            <a:xfrm>
              <a:off x="1967990"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94" name="Google Shape;2994;p85"/>
            <p:cNvSpPr/>
            <p:nvPr/>
          </p:nvSpPr>
          <p:spPr>
            <a:xfrm>
              <a:off x="2079566"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95" name="Google Shape;2995;p85"/>
            <p:cNvSpPr/>
            <p:nvPr/>
          </p:nvSpPr>
          <p:spPr>
            <a:xfrm>
              <a:off x="2192650"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96" name="Google Shape;2996;p85"/>
            <p:cNvSpPr/>
            <p:nvPr/>
          </p:nvSpPr>
          <p:spPr>
            <a:xfrm>
              <a:off x="2304226"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97" name="Google Shape;2997;p85"/>
            <p:cNvSpPr/>
            <p:nvPr/>
          </p:nvSpPr>
          <p:spPr>
            <a:xfrm>
              <a:off x="2641969"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98" name="Google Shape;2998;p85"/>
            <p:cNvSpPr/>
            <p:nvPr/>
          </p:nvSpPr>
          <p:spPr>
            <a:xfrm>
              <a:off x="2753545"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2999" name="Google Shape;2999;p85"/>
            <p:cNvSpPr/>
            <p:nvPr/>
          </p:nvSpPr>
          <p:spPr>
            <a:xfrm>
              <a:off x="3204373"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00" name="Google Shape;3000;p85"/>
            <p:cNvSpPr/>
            <p:nvPr/>
          </p:nvSpPr>
          <p:spPr>
            <a:xfrm>
              <a:off x="3315949"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01" name="Google Shape;3001;p85"/>
            <p:cNvSpPr/>
            <p:nvPr/>
          </p:nvSpPr>
          <p:spPr>
            <a:xfrm>
              <a:off x="3878352"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02" name="Google Shape;3002;p85"/>
            <p:cNvSpPr/>
            <p:nvPr/>
          </p:nvSpPr>
          <p:spPr>
            <a:xfrm>
              <a:off x="3989928"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03" name="Google Shape;3003;p85"/>
            <p:cNvSpPr/>
            <p:nvPr/>
          </p:nvSpPr>
          <p:spPr>
            <a:xfrm>
              <a:off x="4552332"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04" name="Google Shape;3004;p85"/>
            <p:cNvSpPr/>
            <p:nvPr/>
          </p:nvSpPr>
          <p:spPr>
            <a:xfrm>
              <a:off x="4663908"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05" name="Google Shape;3005;p85"/>
            <p:cNvSpPr/>
            <p:nvPr/>
          </p:nvSpPr>
          <p:spPr>
            <a:xfrm>
              <a:off x="4776992"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06" name="Google Shape;3006;p85"/>
            <p:cNvSpPr/>
            <p:nvPr/>
          </p:nvSpPr>
          <p:spPr>
            <a:xfrm>
              <a:off x="4888568"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07" name="Google Shape;3007;p85"/>
            <p:cNvSpPr/>
            <p:nvPr/>
          </p:nvSpPr>
          <p:spPr>
            <a:xfrm>
              <a:off x="5001652"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08" name="Google Shape;3008;p85"/>
            <p:cNvSpPr/>
            <p:nvPr/>
          </p:nvSpPr>
          <p:spPr>
            <a:xfrm>
              <a:off x="5113228"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09" name="Google Shape;3009;p85"/>
            <p:cNvSpPr/>
            <p:nvPr/>
          </p:nvSpPr>
          <p:spPr>
            <a:xfrm>
              <a:off x="5226311"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10" name="Google Shape;3010;p85"/>
            <p:cNvSpPr/>
            <p:nvPr/>
          </p:nvSpPr>
          <p:spPr>
            <a:xfrm>
              <a:off x="5337887"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11" name="Google Shape;3011;p85"/>
            <p:cNvSpPr/>
            <p:nvPr/>
          </p:nvSpPr>
          <p:spPr>
            <a:xfrm>
              <a:off x="5450972"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12" name="Google Shape;3012;p85"/>
            <p:cNvSpPr/>
            <p:nvPr/>
          </p:nvSpPr>
          <p:spPr>
            <a:xfrm>
              <a:off x="5562548"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13" name="Google Shape;3013;p85"/>
            <p:cNvSpPr/>
            <p:nvPr/>
          </p:nvSpPr>
          <p:spPr>
            <a:xfrm>
              <a:off x="5675631"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14" name="Google Shape;3014;p85"/>
            <p:cNvSpPr/>
            <p:nvPr/>
          </p:nvSpPr>
          <p:spPr>
            <a:xfrm>
              <a:off x="5787207"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15" name="Google Shape;3015;p85"/>
            <p:cNvSpPr/>
            <p:nvPr/>
          </p:nvSpPr>
          <p:spPr>
            <a:xfrm>
              <a:off x="5900291"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16" name="Google Shape;3016;p85"/>
            <p:cNvSpPr/>
            <p:nvPr/>
          </p:nvSpPr>
          <p:spPr>
            <a:xfrm>
              <a:off x="6013375"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17" name="Google Shape;3017;p85"/>
            <p:cNvSpPr/>
            <p:nvPr/>
          </p:nvSpPr>
          <p:spPr>
            <a:xfrm>
              <a:off x="6124951"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18" name="Google Shape;3018;p85"/>
            <p:cNvSpPr/>
            <p:nvPr/>
          </p:nvSpPr>
          <p:spPr>
            <a:xfrm>
              <a:off x="6238035"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19" name="Google Shape;3019;p85"/>
            <p:cNvSpPr/>
            <p:nvPr/>
          </p:nvSpPr>
          <p:spPr>
            <a:xfrm>
              <a:off x="6349611"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20" name="Google Shape;3020;p85"/>
            <p:cNvSpPr/>
            <p:nvPr/>
          </p:nvSpPr>
          <p:spPr>
            <a:xfrm>
              <a:off x="6462694"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21" name="Google Shape;3021;p85"/>
            <p:cNvSpPr/>
            <p:nvPr/>
          </p:nvSpPr>
          <p:spPr>
            <a:xfrm>
              <a:off x="6574270"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22" name="Google Shape;3022;p85"/>
            <p:cNvSpPr/>
            <p:nvPr/>
          </p:nvSpPr>
          <p:spPr>
            <a:xfrm>
              <a:off x="6687355"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23" name="Google Shape;3023;p85"/>
            <p:cNvSpPr/>
            <p:nvPr/>
          </p:nvSpPr>
          <p:spPr>
            <a:xfrm>
              <a:off x="6798931"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24" name="Google Shape;3024;p85"/>
            <p:cNvSpPr/>
            <p:nvPr/>
          </p:nvSpPr>
          <p:spPr>
            <a:xfrm>
              <a:off x="6912014"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25" name="Google Shape;3025;p85"/>
            <p:cNvSpPr/>
            <p:nvPr/>
          </p:nvSpPr>
          <p:spPr>
            <a:xfrm>
              <a:off x="7023590"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26" name="Google Shape;3026;p85"/>
            <p:cNvSpPr/>
            <p:nvPr/>
          </p:nvSpPr>
          <p:spPr>
            <a:xfrm>
              <a:off x="7136674"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27" name="Google Shape;3027;p85"/>
            <p:cNvSpPr/>
            <p:nvPr/>
          </p:nvSpPr>
          <p:spPr>
            <a:xfrm>
              <a:off x="7248250"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28" name="Google Shape;3028;p85"/>
            <p:cNvSpPr/>
            <p:nvPr/>
          </p:nvSpPr>
          <p:spPr>
            <a:xfrm>
              <a:off x="7361334"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29" name="Google Shape;3029;p85"/>
            <p:cNvSpPr/>
            <p:nvPr/>
          </p:nvSpPr>
          <p:spPr>
            <a:xfrm>
              <a:off x="7472910"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30" name="Google Shape;3030;p85"/>
            <p:cNvSpPr/>
            <p:nvPr/>
          </p:nvSpPr>
          <p:spPr>
            <a:xfrm>
              <a:off x="7585994"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31" name="Google Shape;3031;p85"/>
            <p:cNvSpPr/>
            <p:nvPr/>
          </p:nvSpPr>
          <p:spPr>
            <a:xfrm>
              <a:off x="7697570"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32" name="Google Shape;3032;p85"/>
            <p:cNvSpPr/>
            <p:nvPr/>
          </p:nvSpPr>
          <p:spPr>
            <a:xfrm>
              <a:off x="7810653"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33" name="Google Shape;3033;p85"/>
            <p:cNvSpPr/>
            <p:nvPr/>
          </p:nvSpPr>
          <p:spPr>
            <a:xfrm>
              <a:off x="7922229"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34" name="Google Shape;3034;p85"/>
            <p:cNvSpPr/>
            <p:nvPr/>
          </p:nvSpPr>
          <p:spPr>
            <a:xfrm>
              <a:off x="8035314"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35" name="Google Shape;3035;p85"/>
            <p:cNvSpPr/>
            <p:nvPr/>
          </p:nvSpPr>
          <p:spPr>
            <a:xfrm>
              <a:off x="8146890"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36" name="Google Shape;3036;p85"/>
            <p:cNvSpPr/>
            <p:nvPr/>
          </p:nvSpPr>
          <p:spPr>
            <a:xfrm>
              <a:off x="8259973"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37" name="Google Shape;3037;p85"/>
            <p:cNvSpPr/>
            <p:nvPr/>
          </p:nvSpPr>
          <p:spPr>
            <a:xfrm>
              <a:off x="8371549"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38" name="Google Shape;3038;p85"/>
            <p:cNvSpPr/>
            <p:nvPr/>
          </p:nvSpPr>
          <p:spPr>
            <a:xfrm>
              <a:off x="8484633"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39" name="Google Shape;3039;p85"/>
            <p:cNvSpPr/>
            <p:nvPr/>
          </p:nvSpPr>
          <p:spPr>
            <a:xfrm>
              <a:off x="395371"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40" name="Google Shape;3040;p85"/>
            <p:cNvSpPr/>
            <p:nvPr/>
          </p:nvSpPr>
          <p:spPr>
            <a:xfrm>
              <a:off x="506947"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41" name="Google Shape;3041;p85"/>
            <p:cNvSpPr/>
            <p:nvPr/>
          </p:nvSpPr>
          <p:spPr>
            <a:xfrm>
              <a:off x="620031"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42" name="Google Shape;3042;p85"/>
            <p:cNvSpPr/>
            <p:nvPr/>
          </p:nvSpPr>
          <p:spPr>
            <a:xfrm>
              <a:off x="731607"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43" name="Google Shape;3043;p85"/>
            <p:cNvSpPr/>
            <p:nvPr/>
          </p:nvSpPr>
          <p:spPr>
            <a:xfrm>
              <a:off x="844691"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44" name="Google Shape;3044;p85"/>
            <p:cNvSpPr/>
            <p:nvPr/>
          </p:nvSpPr>
          <p:spPr>
            <a:xfrm>
              <a:off x="956267"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45" name="Google Shape;3045;p85"/>
            <p:cNvSpPr/>
            <p:nvPr/>
          </p:nvSpPr>
          <p:spPr>
            <a:xfrm>
              <a:off x="1069351"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46" name="Google Shape;3046;p85"/>
            <p:cNvSpPr/>
            <p:nvPr/>
          </p:nvSpPr>
          <p:spPr>
            <a:xfrm>
              <a:off x="1180927"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47" name="Google Shape;3047;p85"/>
            <p:cNvSpPr/>
            <p:nvPr/>
          </p:nvSpPr>
          <p:spPr>
            <a:xfrm>
              <a:off x="1294010"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48" name="Google Shape;3048;p85"/>
            <p:cNvSpPr/>
            <p:nvPr/>
          </p:nvSpPr>
          <p:spPr>
            <a:xfrm>
              <a:off x="1405586"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49" name="Google Shape;3049;p85"/>
            <p:cNvSpPr/>
            <p:nvPr/>
          </p:nvSpPr>
          <p:spPr>
            <a:xfrm>
              <a:off x="1518671"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50" name="Google Shape;3050;p85"/>
            <p:cNvSpPr/>
            <p:nvPr/>
          </p:nvSpPr>
          <p:spPr>
            <a:xfrm>
              <a:off x="1630247"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51" name="Google Shape;3051;p85"/>
            <p:cNvSpPr/>
            <p:nvPr/>
          </p:nvSpPr>
          <p:spPr>
            <a:xfrm>
              <a:off x="1743330"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52" name="Google Shape;3052;p85"/>
            <p:cNvSpPr/>
            <p:nvPr/>
          </p:nvSpPr>
          <p:spPr>
            <a:xfrm>
              <a:off x="1854906"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53" name="Google Shape;3053;p85"/>
            <p:cNvSpPr/>
            <p:nvPr/>
          </p:nvSpPr>
          <p:spPr>
            <a:xfrm>
              <a:off x="1967990"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54" name="Google Shape;3054;p85"/>
            <p:cNvSpPr/>
            <p:nvPr/>
          </p:nvSpPr>
          <p:spPr>
            <a:xfrm>
              <a:off x="2079566"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55" name="Google Shape;3055;p85"/>
            <p:cNvSpPr/>
            <p:nvPr/>
          </p:nvSpPr>
          <p:spPr>
            <a:xfrm>
              <a:off x="2528886"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56" name="Google Shape;3056;p85"/>
            <p:cNvSpPr/>
            <p:nvPr/>
          </p:nvSpPr>
          <p:spPr>
            <a:xfrm>
              <a:off x="3315949"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57" name="Google Shape;3057;p85"/>
            <p:cNvSpPr/>
            <p:nvPr/>
          </p:nvSpPr>
          <p:spPr>
            <a:xfrm>
              <a:off x="3765269" y="19704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58" name="Google Shape;3058;p85"/>
            <p:cNvSpPr/>
            <p:nvPr/>
          </p:nvSpPr>
          <p:spPr>
            <a:xfrm>
              <a:off x="4439248"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59" name="Google Shape;3059;p85"/>
            <p:cNvSpPr/>
            <p:nvPr/>
          </p:nvSpPr>
          <p:spPr>
            <a:xfrm>
              <a:off x="4552332"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60" name="Google Shape;3060;p85"/>
            <p:cNvSpPr/>
            <p:nvPr/>
          </p:nvSpPr>
          <p:spPr>
            <a:xfrm>
              <a:off x="4663908"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61" name="Google Shape;3061;p85"/>
            <p:cNvSpPr/>
            <p:nvPr/>
          </p:nvSpPr>
          <p:spPr>
            <a:xfrm>
              <a:off x="4888568"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62" name="Google Shape;3062;p85"/>
            <p:cNvSpPr/>
            <p:nvPr/>
          </p:nvSpPr>
          <p:spPr>
            <a:xfrm>
              <a:off x="5001652"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63" name="Google Shape;3063;p85"/>
            <p:cNvSpPr/>
            <p:nvPr/>
          </p:nvSpPr>
          <p:spPr>
            <a:xfrm>
              <a:off x="5113228"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64" name="Google Shape;3064;p85"/>
            <p:cNvSpPr/>
            <p:nvPr/>
          </p:nvSpPr>
          <p:spPr>
            <a:xfrm>
              <a:off x="5226311"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65" name="Google Shape;3065;p85"/>
            <p:cNvSpPr/>
            <p:nvPr/>
          </p:nvSpPr>
          <p:spPr>
            <a:xfrm>
              <a:off x="5337887"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66" name="Google Shape;3066;p85"/>
            <p:cNvSpPr/>
            <p:nvPr/>
          </p:nvSpPr>
          <p:spPr>
            <a:xfrm>
              <a:off x="5450972"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67" name="Google Shape;3067;p85"/>
            <p:cNvSpPr/>
            <p:nvPr/>
          </p:nvSpPr>
          <p:spPr>
            <a:xfrm>
              <a:off x="5562548"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68" name="Google Shape;3068;p85"/>
            <p:cNvSpPr/>
            <p:nvPr/>
          </p:nvSpPr>
          <p:spPr>
            <a:xfrm>
              <a:off x="5675631"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69" name="Google Shape;3069;p85"/>
            <p:cNvSpPr/>
            <p:nvPr/>
          </p:nvSpPr>
          <p:spPr>
            <a:xfrm>
              <a:off x="5787207"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70" name="Google Shape;3070;p85"/>
            <p:cNvSpPr/>
            <p:nvPr/>
          </p:nvSpPr>
          <p:spPr>
            <a:xfrm>
              <a:off x="5900291"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71" name="Google Shape;3071;p85"/>
            <p:cNvSpPr/>
            <p:nvPr/>
          </p:nvSpPr>
          <p:spPr>
            <a:xfrm>
              <a:off x="6013375"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72" name="Google Shape;3072;p85"/>
            <p:cNvSpPr/>
            <p:nvPr/>
          </p:nvSpPr>
          <p:spPr>
            <a:xfrm>
              <a:off x="6124951"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73" name="Google Shape;3073;p85"/>
            <p:cNvSpPr/>
            <p:nvPr/>
          </p:nvSpPr>
          <p:spPr>
            <a:xfrm>
              <a:off x="6238035"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74" name="Google Shape;3074;p85"/>
            <p:cNvSpPr/>
            <p:nvPr/>
          </p:nvSpPr>
          <p:spPr>
            <a:xfrm>
              <a:off x="6349611"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75" name="Google Shape;3075;p85"/>
            <p:cNvSpPr/>
            <p:nvPr/>
          </p:nvSpPr>
          <p:spPr>
            <a:xfrm>
              <a:off x="6462694"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76" name="Google Shape;3076;p85"/>
            <p:cNvSpPr/>
            <p:nvPr/>
          </p:nvSpPr>
          <p:spPr>
            <a:xfrm>
              <a:off x="6574270"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77" name="Google Shape;3077;p85"/>
            <p:cNvSpPr/>
            <p:nvPr/>
          </p:nvSpPr>
          <p:spPr>
            <a:xfrm>
              <a:off x="6687355"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78" name="Google Shape;3078;p85"/>
            <p:cNvSpPr/>
            <p:nvPr/>
          </p:nvSpPr>
          <p:spPr>
            <a:xfrm>
              <a:off x="6798931"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79" name="Google Shape;3079;p85"/>
            <p:cNvSpPr/>
            <p:nvPr/>
          </p:nvSpPr>
          <p:spPr>
            <a:xfrm>
              <a:off x="6912014"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80" name="Google Shape;3080;p85"/>
            <p:cNvSpPr/>
            <p:nvPr/>
          </p:nvSpPr>
          <p:spPr>
            <a:xfrm>
              <a:off x="7023590"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81" name="Google Shape;3081;p85"/>
            <p:cNvSpPr/>
            <p:nvPr/>
          </p:nvSpPr>
          <p:spPr>
            <a:xfrm>
              <a:off x="7136674"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82" name="Google Shape;3082;p85"/>
            <p:cNvSpPr/>
            <p:nvPr/>
          </p:nvSpPr>
          <p:spPr>
            <a:xfrm>
              <a:off x="7248250"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83" name="Google Shape;3083;p85"/>
            <p:cNvSpPr/>
            <p:nvPr/>
          </p:nvSpPr>
          <p:spPr>
            <a:xfrm>
              <a:off x="7361334"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84" name="Google Shape;3084;p85"/>
            <p:cNvSpPr/>
            <p:nvPr/>
          </p:nvSpPr>
          <p:spPr>
            <a:xfrm>
              <a:off x="7472910"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85" name="Google Shape;3085;p85"/>
            <p:cNvSpPr/>
            <p:nvPr/>
          </p:nvSpPr>
          <p:spPr>
            <a:xfrm>
              <a:off x="7585994"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86" name="Google Shape;3086;p85"/>
            <p:cNvSpPr/>
            <p:nvPr/>
          </p:nvSpPr>
          <p:spPr>
            <a:xfrm>
              <a:off x="7697570"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87" name="Google Shape;3087;p85"/>
            <p:cNvSpPr/>
            <p:nvPr/>
          </p:nvSpPr>
          <p:spPr>
            <a:xfrm>
              <a:off x="7810653"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88" name="Google Shape;3088;p85"/>
            <p:cNvSpPr/>
            <p:nvPr/>
          </p:nvSpPr>
          <p:spPr>
            <a:xfrm>
              <a:off x="7922229"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89" name="Google Shape;3089;p85"/>
            <p:cNvSpPr/>
            <p:nvPr/>
          </p:nvSpPr>
          <p:spPr>
            <a:xfrm>
              <a:off x="8035314"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90" name="Google Shape;3090;p85"/>
            <p:cNvSpPr/>
            <p:nvPr/>
          </p:nvSpPr>
          <p:spPr>
            <a:xfrm>
              <a:off x="8146890"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91" name="Google Shape;3091;p85"/>
            <p:cNvSpPr/>
            <p:nvPr/>
          </p:nvSpPr>
          <p:spPr>
            <a:xfrm>
              <a:off x="8259973"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92" name="Google Shape;3092;p85"/>
            <p:cNvSpPr/>
            <p:nvPr/>
          </p:nvSpPr>
          <p:spPr>
            <a:xfrm>
              <a:off x="8371549"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93" name="Google Shape;3093;p85"/>
            <p:cNvSpPr/>
            <p:nvPr/>
          </p:nvSpPr>
          <p:spPr>
            <a:xfrm>
              <a:off x="395371"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94" name="Google Shape;3094;p85"/>
            <p:cNvSpPr/>
            <p:nvPr/>
          </p:nvSpPr>
          <p:spPr>
            <a:xfrm>
              <a:off x="506947"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95" name="Google Shape;3095;p85"/>
            <p:cNvSpPr/>
            <p:nvPr/>
          </p:nvSpPr>
          <p:spPr>
            <a:xfrm>
              <a:off x="620031"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96" name="Google Shape;3096;p85"/>
            <p:cNvSpPr/>
            <p:nvPr/>
          </p:nvSpPr>
          <p:spPr>
            <a:xfrm>
              <a:off x="731607" y="20745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97" name="Google Shape;3097;p85"/>
            <p:cNvSpPr/>
            <p:nvPr/>
          </p:nvSpPr>
          <p:spPr>
            <a:xfrm>
              <a:off x="1180927"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98" name="Google Shape;3098;p85"/>
            <p:cNvSpPr/>
            <p:nvPr/>
          </p:nvSpPr>
          <p:spPr>
            <a:xfrm>
              <a:off x="1294010"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099" name="Google Shape;3099;p85"/>
            <p:cNvSpPr/>
            <p:nvPr/>
          </p:nvSpPr>
          <p:spPr>
            <a:xfrm>
              <a:off x="1405586"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00" name="Google Shape;3100;p85"/>
            <p:cNvSpPr/>
            <p:nvPr/>
          </p:nvSpPr>
          <p:spPr>
            <a:xfrm>
              <a:off x="1518671"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01" name="Google Shape;3101;p85"/>
            <p:cNvSpPr/>
            <p:nvPr/>
          </p:nvSpPr>
          <p:spPr>
            <a:xfrm>
              <a:off x="1630247"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02" name="Google Shape;3102;p85"/>
            <p:cNvSpPr/>
            <p:nvPr/>
          </p:nvSpPr>
          <p:spPr>
            <a:xfrm>
              <a:off x="1743330"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03" name="Google Shape;3103;p85"/>
            <p:cNvSpPr/>
            <p:nvPr/>
          </p:nvSpPr>
          <p:spPr>
            <a:xfrm>
              <a:off x="1854906"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04" name="Google Shape;3104;p85"/>
            <p:cNvSpPr/>
            <p:nvPr/>
          </p:nvSpPr>
          <p:spPr>
            <a:xfrm>
              <a:off x="1967990"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05" name="Google Shape;3105;p85"/>
            <p:cNvSpPr/>
            <p:nvPr/>
          </p:nvSpPr>
          <p:spPr>
            <a:xfrm>
              <a:off x="2079566"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06" name="Google Shape;3106;p85"/>
            <p:cNvSpPr/>
            <p:nvPr/>
          </p:nvSpPr>
          <p:spPr>
            <a:xfrm>
              <a:off x="2528886"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07" name="Google Shape;3107;p85"/>
            <p:cNvSpPr/>
            <p:nvPr/>
          </p:nvSpPr>
          <p:spPr>
            <a:xfrm>
              <a:off x="2641969"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08" name="Google Shape;3108;p85"/>
            <p:cNvSpPr/>
            <p:nvPr/>
          </p:nvSpPr>
          <p:spPr>
            <a:xfrm>
              <a:off x="2753545"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09" name="Google Shape;3109;p85"/>
            <p:cNvSpPr/>
            <p:nvPr/>
          </p:nvSpPr>
          <p:spPr>
            <a:xfrm>
              <a:off x="4214589"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10" name="Google Shape;3110;p85"/>
            <p:cNvSpPr/>
            <p:nvPr/>
          </p:nvSpPr>
          <p:spPr>
            <a:xfrm>
              <a:off x="4439248"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11" name="Google Shape;3111;p85"/>
            <p:cNvSpPr/>
            <p:nvPr/>
          </p:nvSpPr>
          <p:spPr>
            <a:xfrm>
              <a:off x="4552332"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12" name="Google Shape;3112;p85"/>
            <p:cNvSpPr/>
            <p:nvPr/>
          </p:nvSpPr>
          <p:spPr>
            <a:xfrm>
              <a:off x="4663908"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13" name="Google Shape;3113;p85"/>
            <p:cNvSpPr/>
            <p:nvPr/>
          </p:nvSpPr>
          <p:spPr>
            <a:xfrm>
              <a:off x="4888568"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14" name="Google Shape;3114;p85"/>
            <p:cNvSpPr/>
            <p:nvPr/>
          </p:nvSpPr>
          <p:spPr>
            <a:xfrm>
              <a:off x="5001652"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15" name="Google Shape;3115;p85"/>
            <p:cNvSpPr/>
            <p:nvPr/>
          </p:nvSpPr>
          <p:spPr>
            <a:xfrm>
              <a:off x="5113228"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16" name="Google Shape;3116;p85"/>
            <p:cNvSpPr/>
            <p:nvPr/>
          </p:nvSpPr>
          <p:spPr>
            <a:xfrm>
              <a:off x="5226311"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17" name="Google Shape;3117;p85"/>
            <p:cNvSpPr/>
            <p:nvPr/>
          </p:nvSpPr>
          <p:spPr>
            <a:xfrm>
              <a:off x="5337887"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18" name="Google Shape;3118;p85"/>
            <p:cNvSpPr/>
            <p:nvPr/>
          </p:nvSpPr>
          <p:spPr>
            <a:xfrm>
              <a:off x="5450972"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19" name="Google Shape;3119;p85"/>
            <p:cNvSpPr/>
            <p:nvPr/>
          </p:nvSpPr>
          <p:spPr>
            <a:xfrm>
              <a:off x="5562548"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20" name="Google Shape;3120;p85"/>
            <p:cNvSpPr/>
            <p:nvPr/>
          </p:nvSpPr>
          <p:spPr>
            <a:xfrm>
              <a:off x="5675631"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21" name="Google Shape;3121;p85"/>
            <p:cNvSpPr/>
            <p:nvPr/>
          </p:nvSpPr>
          <p:spPr>
            <a:xfrm>
              <a:off x="5787207"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22" name="Google Shape;3122;p85"/>
            <p:cNvSpPr/>
            <p:nvPr/>
          </p:nvSpPr>
          <p:spPr>
            <a:xfrm>
              <a:off x="5900291"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23" name="Google Shape;3123;p85"/>
            <p:cNvSpPr/>
            <p:nvPr/>
          </p:nvSpPr>
          <p:spPr>
            <a:xfrm>
              <a:off x="6013375"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24" name="Google Shape;3124;p85"/>
            <p:cNvSpPr/>
            <p:nvPr/>
          </p:nvSpPr>
          <p:spPr>
            <a:xfrm>
              <a:off x="6124951"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25" name="Google Shape;3125;p85"/>
            <p:cNvSpPr/>
            <p:nvPr/>
          </p:nvSpPr>
          <p:spPr>
            <a:xfrm>
              <a:off x="6238035"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26" name="Google Shape;3126;p85"/>
            <p:cNvSpPr/>
            <p:nvPr/>
          </p:nvSpPr>
          <p:spPr>
            <a:xfrm>
              <a:off x="6349611"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27" name="Google Shape;3127;p85"/>
            <p:cNvSpPr/>
            <p:nvPr/>
          </p:nvSpPr>
          <p:spPr>
            <a:xfrm>
              <a:off x="6462694"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28" name="Google Shape;3128;p85"/>
            <p:cNvSpPr/>
            <p:nvPr/>
          </p:nvSpPr>
          <p:spPr>
            <a:xfrm>
              <a:off x="6574270"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29" name="Google Shape;3129;p85"/>
            <p:cNvSpPr/>
            <p:nvPr/>
          </p:nvSpPr>
          <p:spPr>
            <a:xfrm>
              <a:off x="6687355"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30" name="Google Shape;3130;p85"/>
            <p:cNvSpPr/>
            <p:nvPr/>
          </p:nvSpPr>
          <p:spPr>
            <a:xfrm>
              <a:off x="6798931"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31" name="Google Shape;3131;p85"/>
            <p:cNvSpPr/>
            <p:nvPr/>
          </p:nvSpPr>
          <p:spPr>
            <a:xfrm>
              <a:off x="6912014"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32" name="Google Shape;3132;p85"/>
            <p:cNvSpPr/>
            <p:nvPr/>
          </p:nvSpPr>
          <p:spPr>
            <a:xfrm>
              <a:off x="7023590"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33" name="Google Shape;3133;p85"/>
            <p:cNvSpPr/>
            <p:nvPr/>
          </p:nvSpPr>
          <p:spPr>
            <a:xfrm>
              <a:off x="7136674"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34" name="Google Shape;3134;p85"/>
            <p:cNvSpPr/>
            <p:nvPr/>
          </p:nvSpPr>
          <p:spPr>
            <a:xfrm>
              <a:off x="7248250"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35" name="Google Shape;3135;p85"/>
            <p:cNvSpPr/>
            <p:nvPr/>
          </p:nvSpPr>
          <p:spPr>
            <a:xfrm>
              <a:off x="7361334"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36" name="Google Shape;3136;p85"/>
            <p:cNvSpPr/>
            <p:nvPr/>
          </p:nvSpPr>
          <p:spPr>
            <a:xfrm>
              <a:off x="7472910"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37" name="Google Shape;3137;p85"/>
            <p:cNvSpPr/>
            <p:nvPr/>
          </p:nvSpPr>
          <p:spPr>
            <a:xfrm>
              <a:off x="7585994"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38" name="Google Shape;3138;p85"/>
            <p:cNvSpPr/>
            <p:nvPr/>
          </p:nvSpPr>
          <p:spPr>
            <a:xfrm>
              <a:off x="8035314"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39" name="Google Shape;3139;p85"/>
            <p:cNvSpPr/>
            <p:nvPr/>
          </p:nvSpPr>
          <p:spPr>
            <a:xfrm>
              <a:off x="8146890"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40" name="Google Shape;3140;p85"/>
            <p:cNvSpPr/>
            <p:nvPr/>
          </p:nvSpPr>
          <p:spPr>
            <a:xfrm>
              <a:off x="506947"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41" name="Google Shape;3141;p85"/>
            <p:cNvSpPr/>
            <p:nvPr/>
          </p:nvSpPr>
          <p:spPr>
            <a:xfrm>
              <a:off x="620031"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42" name="Google Shape;3142;p85"/>
            <p:cNvSpPr/>
            <p:nvPr/>
          </p:nvSpPr>
          <p:spPr>
            <a:xfrm>
              <a:off x="731607" y="21785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43" name="Google Shape;3143;p85"/>
            <p:cNvSpPr/>
            <p:nvPr/>
          </p:nvSpPr>
          <p:spPr>
            <a:xfrm>
              <a:off x="1180927"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44" name="Google Shape;3144;p85"/>
            <p:cNvSpPr/>
            <p:nvPr/>
          </p:nvSpPr>
          <p:spPr>
            <a:xfrm>
              <a:off x="1294010"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45" name="Google Shape;3145;p85"/>
            <p:cNvSpPr/>
            <p:nvPr/>
          </p:nvSpPr>
          <p:spPr>
            <a:xfrm>
              <a:off x="1405586"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46" name="Google Shape;3146;p85"/>
            <p:cNvSpPr/>
            <p:nvPr/>
          </p:nvSpPr>
          <p:spPr>
            <a:xfrm>
              <a:off x="1518671"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47" name="Google Shape;3147;p85"/>
            <p:cNvSpPr/>
            <p:nvPr/>
          </p:nvSpPr>
          <p:spPr>
            <a:xfrm>
              <a:off x="1630247"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48" name="Google Shape;3148;p85"/>
            <p:cNvSpPr/>
            <p:nvPr/>
          </p:nvSpPr>
          <p:spPr>
            <a:xfrm>
              <a:off x="1743330"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49" name="Google Shape;3149;p85"/>
            <p:cNvSpPr/>
            <p:nvPr/>
          </p:nvSpPr>
          <p:spPr>
            <a:xfrm>
              <a:off x="1854906"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50" name="Google Shape;3150;p85"/>
            <p:cNvSpPr/>
            <p:nvPr/>
          </p:nvSpPr>
          <p:spPr>
            <a:xfrm>
              <a:off x="1967990"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51" name="Google Shape;3151;p85"/>
            <p:cNvSpPr/>
            <p:nvPr/>
          </p:nvSpPr>
          <p:spPr>
            <a:xfrm>
              <a:off x="2079566"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52" name="Google Shape;3152;p85"/>
            <p:cNvSpPr/>
            <p:nvPr/>
          </p:nvSpPr>
          <p:spPr>
            <a:xfrm>
              <a:off x="2192650"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53" name="Google Shape;3153;p85"/>
            <p:cNvSpPr/>
            <p:nvPr/>
          </p:nvSpPr>
          <p:spPr>
            <a:xfrm>
              <a:off x="2528886"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54" name="Google Shape;3154;p85"/>
            <p:cNvSpPr/>
            <p:nvPr/>
          </p:nvSpPr>
          <p:spPr>
            <a:xfrm>
              <a:off x="2641969"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55" name="Google Shape;3155;p85"/>
            <p:cNvSpPr/>
            <p:nvPr/>
          </p:nvSpPr>
          <p:spPr>
            <a:xfrm>
              <a:off x="2753545"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56" name="Google Shape;3156;p85"/>
            <p:cNvSpPr/>
            <p:nvPr/>
          </p:nvSpPr>
          <p:spPr>
            <a:xfrm>
              <a:off x="2866630"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57" name="Google Shape;3157;p85"/>
            <p:cNvSpPr/>
            <p:nvPr/>
          </p:nvSpPr>
          <p:spPr>
            <a:xfrm>
              <a:off x="4214589"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58" name="Google Shape;3158;p85"/>
            <p:cNvSpPr/>
            <p:nvPr/>
          </p:nvSpPr>
          <p:spPr>
            <a:xfrm>
              <a:off x="4552332"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59" name="Google Shape;3159;p85"/>
            <p:cNvSpPr/>
            <p:nvPr/>
          </p:nvSpPr>
          <p:spPr>
            <a:xfrm>
              <a:off x="4888568"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60" name="Google Shape;3160;p85"/>
            <p:cNvSpPr/>
            <p:nvPr/>
          </p:nvSpPr>
          <p:spPr>
            <a:xfrm>
              <a:off x="5001652"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61" name="Google Shape;3161;p85"/>
            <p:cNvSpPr/>
            <p:nvPr/>
          </p:nvSpPr>
          <p:spPr>
            <a:xfrm>
              <a:off x="5113228"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62" name="Google Shape;3162;p85"/>
            <p:cNvSpPr/>
            <p:nvPr/>
          </p:nvSpPr>
          <p:spPr>
            <a:xfrm>
              <a:off x="5226311"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63" name="Google Shape;3163;p85"/>
            <p:cNvSpPr/>
            <p:nvPr/>
          </p:nvSpPr>
          <p:spPr>
            <a:xfrm>
              <a:off x="5337887"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64" name="Google Shape;3164;p85"/>
            <p:cNvSpPr/>
            <p:nvPr/>
          </p:nvSpPr>
          <p:spPr>
            <a:xfrm>
              <a:off x="5450972"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65" name="Google Shape;3165;p85"/>
            <p:cNvSpPr/>
            <p:nvPr/>
          </p:nvSpPr>
          <p:spPr>
            <a:xfrm>
              <a:off x="5562548"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66" name="Google Shape;3166;p85"/>
            <p:cNvSpPr/>
            <p:nvPr/>
          </p:nvSpPr>
          <p:spPr>
            <a:xfrm>
              <a:off x="5675631"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67" name="Google Shape;3167;p85"/>
            <p:cNvSpPr/>
            <p:nvPr/>
          </p:nvSpPr>
          <p:spPr>
            <a:xfrm>
              <a:off x="5787207"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68" name="Google Shape;3168;p85"/>
            <p:cNvSpPr/>
            <p:nvPr/>
          </p:nvSpPr>
          <p:spPr>
            <a:xfrm>
              <a:off x="5900291"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69" name="Google Shape;3169;p85"/>
            <p:cNvSpPr/>
            <p:nvPr/>
          </p:nvSpPr>
          <p:spPr>
            <a:xfrm>
              <a:off x="6013375"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70" name="Google Shape;3170;p85"/>
            <p:cNvSpPr/>
            <p:nvPr/>
          </p:nvSpPr>
          <p:spPr>
            <a:xfrm>
              <a:off x="6124951"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71" name="Google Shape;3171;p85"/>
            <p:cNvSpPr/>
            <p:nvPr/>
          </p:nvSpPr>
          <p:spPr>
            <a:xfrm>
              <a:off x="6238035"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72" name="Google Shape;3172;p85"/>
            <p:cNvSpPr/>
            <p:nvPr/>
          </p:nvSpPr>
          <p:spPr>
            <a:xfrm>
              <a:off x="6349611"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73" name="Google Shape;3173;p85"/>
            <p:cNvSpPr/>
            <p:nvPr/>
          </p:nvSpPr>
          <p:spPr>
            <a:xfrm>
              <a:off x="6462694"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74" name="Google Shape;3174;p85"/>
            <p:cNvSpPr/>
            <p:nvPr/>
          </p:nvSpPr>
          <p:spPr>
            <a:xfrm>
              <a:off x="6574270"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75" name="Google Shape;3175;p85"/>
            <p:cNvSpPr/>
            <p:nvPr/>
          </p:nvSpPr>
          <p:spPr>
            <a:xfrm>
              <a:off x="6687355"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76" name="Google Shape;3176;p85"/>
            <p:cNvSpPr/>
            <p:nvPr/>
          </p:nvSpPr>
          <p:spPr>
            <a:xfrm>
              <a:off x="6798931"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77" name="Google Shape;3177;p85"/>
            <p:cNvSpPr/>
            <p:nvPr/>
          </p:nvSpPr>
          <p:spPr>
            <a:xfrm>
              <a:off x="6912014"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78" name="Google Shape;3178;p85"/>
            <p:cNvSpPr/>
            <p:nvPr/>
          </p:nvSpPr>
          <p:spPr>
            <a:xfrm>
              <a:off x="7023590"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79" name="Google Shape;3179;p85"/>
            <p:cNvSpPr/>
            <p:nvPr/>
          </p:nvSpPr>
          <p:spPr>
            <a:xfrm>
              <a:off x="7136674"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80" name="Google Shape;3180;p85"/>
            <p:cNvSpPr/>
            <p:nvPr/>
          </p:nvSpPr>
          <p:spPr>
            <a:xfrm>
              <a:off x="7248250"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81" name="Google Shape;3181;p85"/>
            <p:cNvSpPr/>
            <p:nvPr/>
          </p:nvSpPr>
          <p:spPr>
            <a:xfrm>
              <a:off x="7361334"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82" name="Google Shape;3182;p85"/>
            <p:cNvSpPr/>
            <p:nvPr/>
          </p:nvSpPr>
          <p:spPr>
            <a:xfrm>
              <a:off x="7472910"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83" name="Google Shape;3183;p85"/>
            <p:cNvSpPr/>
            <p:nvPr/>
          </p:nvSpPr>
          <p:spPr>
            <a:xfrm>
              <a:off x="8035314"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84" name="Google Shape;3184;p85"/>
            <p:cNvSpPr/>
            <p:nvPr/>
          </p:nvSpPr>
          <p:spPr>
            <a:xfrm>
              <a:off x="8146890"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85" name="Google Shape;3185;p85"/>
            <p:cNvSpPr/>
            <p:nvPr/>
          </p:nvSpPr>
          <p:spPr>
            <a:xfrm>
              <a:off x="506947" y="228108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86" name="Google Shape;3186;p85"/>
            <p:cNvSpPr/>
            <p:nvPr/>
          </p:nvSpPr>
          <p:spPr>
            <a:xfrm>
              <a:off x="1180927"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87" name="Google Shape;3187;p85"/>
            <p:cNvSpPr/>
            <p:nvPr/>
          </p:nvSpPr>
          <p:spPr>
            <a:xfrm>
              <a:off x="1294010"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88" name="Google Shape;3188;p85"/>
            <p:cNvSpPr/>
            <p:nvPr/>
          </p:nvSpPr>
          <p:spPr>
            <a:xfrm>
              <a:off x="1405586"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89" name="Google Shape;3189;p85"/>
            <p:cNvSpPr/>
            <p:nvPr/>
          </p:nvSpPr>
          <p:spPr>
            <a:xfrm>
              <a:off x="1518671"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90" name="Google Shape;3190;p85"/>
            <p:cNvSpPr/>
            <p:nvPr/>
          </p:nvSpPr>
          <p:spPr>
            <a:xfrm>
              <a:off x="1630247"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91" name="Google Shape;3191;p85"/>
            <p:cNvSpPr/>
            <p:nvPr/>
          </p:nvSpPr>
          <p:spPr>
            <a:xfrm>
              <a:off x="1743330"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92" name="Google Shape;3192;p85"/>
            <p:cNvSpPr/>
            <p:nvPr/>
          </p:nvSpPr>
          <p:spPr>
            <a:xfrm>
              <a:off x="1854906"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93" name="Google Shape;3193;p85"/>
            <p:cNvSpPr/>
            <p:nvPr/>
          </p:nvSpPr>
          <p:spPr>
            <a:xfrm>
              <a:off x="1967990"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94" name="Google Shape;3194;p85"/>
            <p:cNvSpPr/>
            <p:nvPr/>
          </p:nvSpPr>
          <p:spPr>
            <a:xfrm>
              <a:off x="2079566"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95" name="Google Shape;3195;p85"/>
            <p:cNvSpPr/>
            <p:nvPr/>
          </p:nvSpPr>
          <p:spPr>
            <a:xfrm>
              <a:off x="2192650"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96" name="Google Shape;3196;p85"/>
            <p:cNvSpPr/>
            <p:nvPr/>
          </p:nvSpPr>
          <p:spPr>
            <a:xfrm>
              <a:off x="2304226"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97" name="Google Shape;3197;p85"/>
            <p:cNvSpPr/>
            <p:nvPr/>
          </p:nvSpPr>
          <p:spPr>
            <a:xfrm>
              <a:off x="2417310"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98" name="Google Shape;3198;p85"/>
            <p:cNvSpPr/>
            <p:nvPr/>
          </p:nvSpPr>
          <p:spPr>
            <a:xfrm>
              <a:off x="2528886"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199" name="Google Shape;3199;p85"/>
            <p:cNvSpPr/>
            <p:nvPr/>
          </p:nvSpPr>
          <p:spPr>
            <a:xfrm>
              <a:off x="2641969"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00" name="Google Shape;3200;p85"/>
            <p:cNvSpPr/>
            <p:nvPr/>
          </p:nvSpPr>
          <p:spPr>
            <a:xfrm>
              <a:off x="2753545"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01" name="Google Shape;3201;p85"/>
            <p:cNvSpPr/>
            <p:nvPr/>
          </p:nvSpPr>
          <p:spPr>
            <a:xfrm>
              <a:off x="2866630"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02" name="Google Shape;3202;p85"/>
            <p:cNvSpPr/>
            <p:nvPr/>
          </p:nvSpPr>
          <p:spPr>
            <a:xfrm>
              <a:off x="2978206"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03" name="Google Shape;3203;p85"/>
            <p:cNvSpPr/>
            <p:nvPr/>
          </p:nvSpPr>
          <p:spPr>
            <a:xfrm>
              <a:off x="4103013"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04" name="Google Shape;3204;p85"/>
            <p:cNvSpPr/>
            <p:nvPr/>
          </p:nvSpPr>
          <p:spPr>
            <a:xfrm>
              <a:off x="4214589"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05" name="Google Shape;3205;p85"/>
            <p:cNvSpPr/>
            <p:nvPr/>
          </p:nvSpPr>
          <p:spPr>
            <a:xfrm>
              <a:off x="4327672"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06" name="Google Shape;3206;p85"/>
            <p:cNvSpPr/>
            <p:nvPr/>
          </p:nvSpPr>
          <p:spPr>
            <a:xfrm>
              <a:off x="4439248"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07" name="Google Shape;3207;p85"/>
            <p:cNvSpPr/>
            <p:nvPr/>
          </p:nvSpPr>
          <p:spPr>
            <a:xfrm>
              <a:off x="4552332"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08" name="Google Shape;3208;p85"/>
            <p:cNvSpPr/>
            <p:nvPr/>
          </p:nvSpPr>
          <p:spPr>
            <a:xfrm>
              <a:off x="4663908"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09" name="Google Shape;3209;p85"/>
            <p:cNvSpPr/>
            <p:nvPr/>
          </p:nvSpPr>
          <p:spPr>
            <a:xfrm>
              <a:off x="4776992"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10" name="Google Shape;3210;p85"/>
            <p:cNvSpPr/>
            <p:nvPr/>
          </p:nvSpPr>
          <p:spPr>
            <a:xfrm>
              <a:off x="4888568"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11" name="Google Shape;3211;p85"/>
            <p:cNvSpPr/>
            <p:nvPr/>
          </p:nvSpPr>
          <p:spPr>
            <a:xfrm>
              <a:off x="5001652"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12" name="Google Shape;3212;p85"/>
            <p:cNvSpPr/>
            <p:nvPr/>
          </p:nvSpPr>
          <p:spPr>
            <a:xfrm>
              <a:off x="5113228"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13" name="Google Shape;3213;p85"/>
            <p:cNvSpPr/>
            <p:nvPr/>
          </p:nvSpPr>
          <p:spPr>
            <a:xfrm>
              <a:off x="5226311"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14" name="Google Shape;3214;p85"/>
            <p:cNvSpPr/>
            <p:nvPr/>
          </p:nvSpPr>
          <p:spPr>
            <a:xfrm>
              <a:off x="5337887"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15" name="Google Shape;3215;p85"/>
            <p:cNvSpPr/>
            <p:nvPr/>
          </p:nvSpPr>
          <p:spPr>
            <a:xfrm>
              <a:off x="5450972"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16" name="Google Shape;3216;p85"/>
            <p:cNvSpPr/>
            <p:nvPr/>
          </p:nvSpPr>
          <p:spPr>
            <a:xfrm>
              <a:off x="5562548"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17" name="Google Shape;3217;p85"/>
            <p:cNvSpPr/>
            <p:nvPr/>
          </p:nvSpPr>
          <p:spPr>
            <a:xfrm>
              <a:off x="5675631"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18" name="Google Shape;3218;p85"/>
            <p:cNvSpPr/>
            <p:nvPr/>
          </p:nvSpPr>
          <p:spPr>
            <a:xfrm>
              <a:off x="5787207"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19" name="Google Shape;3219;p85"/>
            <p:cNvSpPr/>
            <p:nvPr/>
          </p:nvSpPr>
          <p:spPr>
            <a:xfrm>
              <a:off x="5900291"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20" name="Google Shape;3220;p85"/>
            <p:cNvSpPr/>
            <p:nvPr/>
          </p:nvSpPr>
          <p:spPr>
            <a:xfrm>
              <a:off x="6013375"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21" name="Google Shape;3221;p85"/>
            <p:cNvSpPr/>
            <p:nvPr/>
          </p:nvSpPr>
          <p:spPr>
            <a:xfrm>
              <a:off x="6124951"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22" name="Google Shape;3222;p85"/>
            <p:cNvSpPr/>
            <p:nvPr/>
          </p:nvSpPr>
          <p:spPr>
            <a:xfrm>
              <a:off x="6238035"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23" name="Google Shape;3223;p85"/>
            <p:cNvSpPr/>
            <p:nvPr/>
          </p:nvSpPr>
          <p:spPr>
            <a:xfrm>
              <a:off x="6349611"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24" name="Google Shape;3224;p85"/>
            <p:cNvSpPr/>
            <p:nvPr/>
          </p:nvSpPr>
          <p:spPr>
            <a:xfrm>
              <a:off x="6462694"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25" name="Google Shape;3225;p85"/>
            <p:cNvSpPr/>
            <p:nvPr/>
          </p:nvSpPr>
          <p:spPr>
            <a:xfrm>
              <a:off x="6574270"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26" name="Google Shape;3226;p85"/>
            <p:cNvSpPr/>
            <p:nvPr/>
          </p:nvSpPr>
          <p:spPr>
            <a:xfrm>
              <a:off x="6687355"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27" name="Google Shape;3227;p85"/>
            <p:cNvSpPr/>
            <p:nvPr/>
          </p:nvSpPr>
          <p:spPr>
            <a:xfrm>
              <a:off x="6798931"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28" name="Google Shape;3228;p85"/>
            <p:cNvSpPr/>
            <p:nvPr/>
          </p:nvSpPr>
          <p:spPr>
            <a:xfrm>
              <a:off x="6912014"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29" name="Google Shape;3229;p85"/>
            <p:cNvSpPr/>
            <p:nvPr/>
          </p:nvSpPr>
          <p:spPr>
            <a:xfrm>
              <a:off x="7023590"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30" name="Google Shape;3230;p85"/>
            <p:cNvSpPr/>
            <p:nvPr/>
          </p:nvSpPr>
          <p:spPr>
            <a:xfrm>
              <a:off x="7136674"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31" name="Google Shape;3231;p85"/>
            <p:cNvSpPr/>
            <p:nvPr/>
          </p:nvSpPr>
          <p:spPr>
            <a:xfrm>
              <a:off x="7248250"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32" name="Google Shape;3232;p85"/>
            <p:cNvSpPr/>
            <p:nvPr/>
          </p:nvSpPr>
          <p:spPr>
            <a:xfrm>
              <a:off x="7361334"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33" name="Google Shape;3233;p85"/>
            <p:cNvSpPr/>
            <p:nvPr/>
          </p:nvSpPr>
          <p:spPr>
            <a:xfrm>
              <a:off x="7472910"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34" name="Google Shape;3234;p85"/>
            <p:cNvSpPr/>
            <p:nvPr/>
          </p:nvSpPr>
          <p:spPr>
            <a:xfrm>
              <a:off x="7585994"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35" name="Google Shape;3235;p85"/>
            <p:cNvSpPr/>
            <p:nvPr/>
          </p:nvSpPr>
          <p:spPr>
            <a:xfrm>
              <a:off x="7697570"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36" name="Google Shape;3236;p85"/>
            <p:cNvSpPr/>
            <p:nvPr/>
          </p:nvSpPr>
          <p:spPr>
            <a:xfrm>
              <a:off x="8035314" y="23851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37" name="Google Shape;3237;p85"/>
            <p:cNvSpPr/>
            <p:nvPr/>
          </p:nvSpPr>
          <p:spPr>
            <a:xfrm>
              <a:off x="1405586"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38" name="Google Shape;3238;p85"/>
            <p:cNvSpPr/>
            <p:nvPr/>
          </p:nvSpPr>
          <p:spPr>
            <a:xfrm>
              <a:off x="1518671"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39" name="Google Shape;3239;p85"/>
            <p:cNvSpPr/>
            <p:nvPr/>
          </p:nvSpPr>
          <p:spPr>
            <a:xfrm>
              <a:off x="1630247"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40" name="Google Shape;3240;p85"/>
            <p:cNvSpPr/>
            <p:nvPr/>
          </p:nvSpPr>
          <p:spPr>
            <a:xfrm>
              <a:off x="1743330"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41" name="Google Shape;3241;p85"/>
            <p:cNvSpPr/>
            <p:nvPr/>
          </p:nvSpPr>
          <p:spPr>
            <a:xfrm>
              <a:off x="1854906"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42" name="Google Shape;3242;p85"/>
            <p:cNvSpPr/>
            <p:nvPr/>
          </p:nvSpPr>
          <p:spPr>
            <a:xfrm>
              <a:off x="1967990"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43" name="Google Shape;3243;p85"/>
            <p:cNvSpPr/>
            <p:nvPr/>
          </p:nvSpPr>
          <p:spPr>
            <a:xfrm>
              <a:off x="2079566"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44" name="Google Shape;3244;p85"/>
            <p:cNvSpPr/>
            <p:nvPr/>
          </p:nvSpPr>
          <p:spPr>
            <a:xfrm>
              <a:off x="2192650"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45" name="Google Shape;3245;p85"/>
            <p:cNvSpPr/>
            <p:nvPr/>
          </p:nvSpPr>
          <p:spPr>
            <a:xfrm>
              <a:off x="2304226"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46" name="Google Shape;3246;p85"/>
            <p:cNvSpPr/>
            <p:nvPr/>
          </p:nvSpPr>
          <p:spPr>
            <a:xfrm>
              <a:off x="2417310"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47" name="Google Shape;3247;p85"/>
            <p:cNvSpPr/>
            <p:nvPr/>
          </p:nvSpPr>
          <p:spPr>
            <a:xfrm>
              <a:off x="2528886"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48" name="Google Shape;3248;p85"/>
            <p:cNvSpPr/>
            <p:nvPr/>
          </p:nvSpPr>
          <p:spPr>
            <a:xfrm>
              <a:off x="2641969"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49" name="Google Shape;3249;p85"/>
            <p:cNvSpPr/>
            <p:nvPr/>
          </p:nvSpPr>
          <p:spPr>
            <a:xfrm>
              <a:off x="2753545"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50" name="Google Shape;3250;p85"/>
            <p:cNvSpPr/>
            <p:nvPr/>
          </p:nvSpPr>
          <p:spPr>
            <a:xfrm>
              <a:off x="2866630"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51" name="Google Shape;3251;p85"/>
            <p:cNvSpPr/>
            <p:nvPr/>
          </p:nvSpPr>
          <p:spPr>
            <a:xfrm>
              <a:off x="2978206"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52" name="Google Shape;3252;p85"/>
            <p:cNvSpPr/>
            <p:nvPr/>
          </p:nvSpPr>
          <p:spPr>
            <a:xfrm>
              <a:off x="4214589"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53" name="Google Shape;3253;p85"/>
            <p:cNvSpPr/>
            <p:nvPr/>
          </p:nvSpPr>
          <p:spPr>
            <a:xfrm>
              <a:off x="4327672"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54" name="Google Shape;3254;p85"/>
            <p:cNvSpPr/>
            <p:nvPr/>
          </p:nvSpPr>
          <p:spPr>
            <a:xfrm>
              <a:off x="4439248"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55" name="Google Shape;3255;p85"/>
            <p:cNvSpPr/>
            <p:nvPr/>
          </p:nvSpPr>
          <p:spPr>
            <a:xfrm>
              <a:off x="4552332"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56" name="Google Shape;3256;p85"/>
            <p:cNvSpPr/>
            <p:nvPr/>
          </p:nvSpPr>
          <p:spPr>
            <a:xfrm>
              <a:off x="4663908"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57" name="Google Shape;3257;p85"/>
            <p:cNvSpPr/>
            <p:nvPr/>
          </p:nvSpPr>
          <p:spPr>
            <a:xfrm>
              <a:off x="4776992"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58" name="Google Shape;3258;p85"/>
            <p:cNvSpPr/>
            <p:nvPr/>
          </p:nvSpPr>
          <p:spPr>
            <a:xfrm>
              <a:off x="4888568"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59" name="Google Shape;3259;p85"/>
            <p:cNvSpPr/>
            <p:nvPr/>
          </p:nvSpPr>
          <p:spPr>
            <a:xfrm>
              <a:off x="5001652"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60" name="Google Shape;3260;p85"/>
            <p:cNvSpPr/>
            <p:nvPr/>
          </p:nvSpPr>
          <p:spPr>
            <a:xfrm>
              <a:off x="5113228"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61" name="Google Shape;3261;p85"/>
            <p:cNvSpPr/>
            <p:nvPr/>
          </p:nvSpPr>
          <p:spPr>
            <a:xfrm>
              <a:off x="5226311"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62" name="Google Shape;3262;p85"/>
            <p:cNvSpPr/>
            <p:nvPr/>
          </p:nvSpPr>
          <p:spPr>
            <a:xfrm>
              <a:off x="5337887"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63" name="Google Shape;3263;p85"/>
            <p:cNvSpPr/>
            <p:nvPr/>
          </p:nvSpPr>
          <p:spPr>
            <a:xfrm>
              <a:off x="5450972"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64" name="Google Shape;3264;p85"/>
            <p:cNvSpPr/>
            <p:nvPr/>
          </p:nvSpPr>
          <p:spPr>
            <a:xfrm>
              <a:off x="5562548"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65" name="Google Shape;3265;p85"/>
            <p:cNvSpPr/>
            <p:nvPr/>
          </p:nvSpPr>
          <p:spPr>
            <a:xfrm>
              <a:off x="5675631"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66" name="Google Shape;3266;p85"/>
            <p:cNvSpPr/>
            <p:nvPr/>
          </p:nvSpPr>
          <p:spPr>
            <a:xfrm>
              <a:off x="5787207"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67" name="Google Shape;3267;p85"/>
            <p:cNvSpPr/>
            <p:nvPr/>
          </p:nvSpPr>
          <p:spPr>
            <a:xfrm>
              <a:off x="5900291"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68" name="Google Shape;3268;p85"/>
            <p:cNvSpPr/>
            <p:nvPr/>
          </p:nvSpPr>
          <p:spPr>
            <a:xfrm>
              <a:off x="6013375"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69" name="Google Shape;3269;p85"/>
            <p:cNvSpPr/>
            <p:nvPr/>
          </p:nvSpPr>
          <p:spPr>
            <a:xfrm>
              <a:off x="6124951"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70" name="Google Shape;3270;p85"/>
            <p:cNvSpPr/>
            <p:nvPr/>
          </p:nvSpPr>
          <p:spPr>
            <a:xfrm>
              <a:off x="6238035"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71" name="Google Shape;3271;p85"/>
            <p:cNvSpPr/>
            <p:nvPr/>
          </p:nvSpPr>
          <p:spPr>
            <a:xfrm>
              <a:off x="6349611"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72" name="Google Shape;3272;p85"/>
            <p:cNvSpPr/>
            <p:nvPr/>
          </p:nvSpPr>
          <p:spPr>
            <a:xfrm>
              <a:off x="6462694"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73" name="Google Shape;3273;p85"/>
            <p:cNvSpPr/>
            <p:nvPr/>
          </p:nvSpPr>
          <p:spPr>
            <a:xfrm>
              <a:off x="6574270"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74" name="Google Shape;3274;p85"/>
            <p:cNvSpPr/>
            <p:nvPr/>
          </p:nvSpPr>
          <p:spPr>
            <a:xfrm>
              <a:off x="6687355"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75" name="Google Shape;3275;p85"/>
            <p:cNvSpPr/>
            <p:nvPr/>
          </p:nvSpPr>
          <p:spPr>
            <a:xfrm>
              <a:off x="6798931"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76" name="Google Shape;3276;p85"/>
            <p:cNvSpPr/>
            <p:nvPr/>
          </p:nvSpPr>
          <p:spPr>
            <a:xfrm>
              <a:off x="6912014"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77" name="Google Shape;3277;p85"/>
            <p:cNvSpPr/>
            <p:nvPr/>
          </p:nvSpPr>
          <p:spPr>
            <a:xfrm>
              <a:off x="7023590"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78" name="Google Shape;3278;p85"/>
            <p:cNvSpPr/>
            <p:nvPr/>
          </p:nvSpPr>
          <p:spPr>
            <a:xfrm>
              <a:off x="7136674"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79" name="Google Shape;3279;p85"/>
            <p:cNvSpPr/>
            <p:nvPr/>
          </p:nvSpPr>
          <p:spPr>
            <a:xfrm>
              <a:off x="7248250"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80" name="Google Shape;3280;p85"/>
            <p:cNvSpPr/>
            <p:nvPr/>
          </p:nvSpPr>
          <p:spPr>
            <a:xfrm>
              <a:off x="7361334"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81" name="Google Shape;3281;p85"/>
            <p:cNvSpPr/>
            <p:nvPr/>
          </p:nvSpPr>
          <p:spPr>
            <a:xfrm>
              <a:off x="7472910"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82" name="Google Shape;3282;p85"/>
            <p:cNvSpPr/>
            <p:nvPr/>
          </p:nvSpPr>
          <p:spPr>
            <a:xfrm>
              <a:off x="7585994"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83" name="Google Shape;3283;p85"/>
            <p:cNvSpPr/>
            <p:nvPr/>
          </p:nvSpPr>
          <p:spPr>
            <a:xfrm>
              <a:off x="7697570"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84" name="Google Shape;3284;p85"/>
            <p:cNvSpPr/>
            <p:nvPr/>
          </p:nvSpPr>
          <p:spPr>
            <a:xfrm>
              <a:off x="8035314" y="248915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85" name="Google Shape;3285;p85"/>
            <p:cNvSpPr/>
            <p:nvPr/>
          </p:nvSpPr>
          <p:spPr>
            <a:xfrm>
              <a:off x="1405586"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86" name="Google Shape;3286;p85"/>
            <p:cNvSpPr/>
            <p:nvPr/>
          </p:nvSpPr>
          <p:spPr>
            <a:xfrm>
              <a:off x="1518671"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87" name="Google Shape;3287;p85"/>
            <p:cNvSpPr/>
            <p:nvPr/>
          </p:nvSpPr>
          <p:spPr>
            <a:xfrm>
              <a:off x="1630247"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88" name="Google Shape;3288;p85"/>
            <p:cNvSpPr/>
            <p:nvPr/>
          </p:nvSpPr>
          <p:spPr>
            <a:xfrm>
              <a:off x="1743330"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89" name="Google Shape;3289;p85"/>
            <p:cNvSpPr/>
            <p:nvPr/>
          </p:nvSpPr>
          <p:spPr>
            <a:xfrm>
              <a:off x="1854906"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90" name="Google Shape;3290;p85"/>
            <p:cNvSpPr/>
            <p:nvPr/>
          </p:nvSpPr>
          <p:spPr>
            <a:xfrm>
              <a:off x="1967990"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91" name="Google Shape;3291;p85"/>
            <p:cNvSpPr/>
            <p:nvPr/>
          </p:nvSpPr>
          <p:spPr>
            <a:xfrm>
              <a:off x="2079566"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92" name="Google Shape;3292;p85"/>
            <p:cNvSpPr/>
            <p:nvPr/>
          </p:nvSpPr>
          <p:spPr>
            <a:xfrm>
              <a:off x="2192650"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93" name="Google Shape;3293;p85"/>
            <p:cNvSpPr/>
            <p:nvPr/>
          </p:nvSpPr>
          <p:spPr>
            <a:xfrm>
              <a:off x="2304226"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94" name="Google Shape;3294;p85"/>
            <p:cNvSpPr/>
            <p:nvPr/>
          </p:nvSpPr>
          <p:spPr>
            <a:xfrm>
              <a:off x="2417310"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95" name="Google Shape;3295;p85"/>
            <p:cNvSpPr/>
            <p:nvPr/>
          </p:nvSpPr>
          <p:spPr>
            <a:xfrm>
              <a:off x="2528886"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96" name="Google Shape;3296;p85"/>
            <p:cNvSpPr/>
            <p:nvPr/>
          </p:nvSpPr>
          <p:spPr>
            <a:xfrm>
              <a:off x="2641969"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97" name="Google Shape;3297;p85"/>
            <p:cNvSpPr/>
            <p:nvPr/>
          </p:nvSpPr>
          <p:spPr>
            <a:xfrm>
              <a:off x="2753545"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98" name="Google Shape;3298;p85"/>
            <p:cNvSpPr/>
            <p:nvPr/>
          </p:nvSpPr>
          <p:spPr>
            <a:xfrm>
              <a:off x="2866630"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299" name="Google Shape;3299;p85"/>
            <p:cNvSpPr/>
            <p:nvPr/>
          </p:nvSpPr>
          <p:spPr>
            <a:xfrm>
              <a:off x="2978206"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00" name="Google Shape;3300;p85"/>
            <p:cNvSpPr/>
            <p:nvPr/>
          </p:nvSpPr>
          <p:spPr>
            <a:xfrm>
              <a:off x="4327672"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01" name="Google Shape;3301;p85"/>
            <p:cNvSpPr/>
            <p:nvPr/>
          </p:nvSpPr>
          <p:spPr>
            <a:xfrm>
              <a:off x="4439248"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02" name="Google Shape;3302;p85"/>
            <p:cNvSpPr/>
            <p:nvPr/>
          </p:nvSpPr>
          <p:spPr>
            <a:xfrm>
              <a:off x="4552332"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03" name="Google Shape;3303;p85"/>
            <p:cNvSpPr/>
            <p:nvPr/>
          </p:nvSpPr>
          <p:spPr>
            <a:xfrm>
              <a:off x="4663908"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04" name="Google Shape;3304;p85"/>
            <p:cNvSpPr/>
            <p:nvPr/>
          </p:nvSpPr>
          <p:spPr>
            <a:xfrm>
              <a:off x="4776992"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05" name="Google Shape;3305;p85"/>
            <p:cNvSpPr/>
            <p:nvPr/>
          </p:nvSpPr>
          <p:spPr>
            <a:xfrm>
              <a:off x="4888568"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06" name="Google Shape;3306;p85"/>
            <p:cNvSpPr/>
            <p:nvPr/>
          </p:nvSpPr>
          <p:spPr>
            <a:xfrm>
              <a:off x="5001652"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07" name="Google Shape;3307;p85"/>
            <p:cNvSpPr/>
            <p:nvPr/>
          </p:nvSpPr>
          <p:spPr>
            <a:xfrm>
              <a:off x="5113228"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08" name="Google Shape;3308;p85"/>
            <p:cNvSpPr/>
            <p:nvPr/>
          </p:nvSpPr>
          <p:spPr>
            <a:xfrm>
              <a:off x="5226311"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09" name="Google Shape;3309;p85"/>
            <p:cNvSpPr/>
            <p:nvPr/>
          </p:nvSpPr>
          <p:spPr>
            <a:xfrm>
              <a:off x="5337887"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10" name="Google Shape;3310;p85"/>
            <p:cNvSpPr/>
            <p:nvPr/>
          </p:nvSpPr>
          <p:spPr>
            <a:xfrm>
              <a:off x="5450972"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11" name="Google Shape;3311;p85"/>
            <p:cNvSpPr/>
            <p:nvPr/>
          </p:nvSpPr>
          <p:spPr>
            <a:xfrm>
              <a:off x="5562548"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12" name="Google Shape;3312;p85"/>
            <p:cNvSpPr/>
            <p:nvPr/>
          </p:nvSpPr>
          <p:spPr>
            <a:xfrm>
              <a:off x="5675631"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13" name="Google Shape;3313;p85"/>
            <p:cNvSpPr/>
            <p:nvPr/>
          </p:nvSpPr>
          <p:spPr>
            <a:xfrm>
              <a:off x="5787207"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14" name="Google Shape;3314;p85"/>
            <p:cNvSpPr/>
            <p:nvPr/>
          </p:nvSpPr>
          <p:spPr>
            <a:xfrm>
              <a:off x="5900291"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15" name="Google Shape;3315;p85"/>
            <p:cNvSpPr/>
            <p:nvPr/>
          </p:nvSpPr>
          <p:spPr>
            <a:xfrm>
              <a:off x="6013375"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16" name="Google Shape;3316;p85"/>
            <p:cNvSpPr/>
            <p:nvPr/>
          </p:nvSpPr>
          <p:spPr>
            <a:xfrm>
              <a:off x="6124951"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17" name="Google Shape;3317;p85"/>
            <p:cNvSpPr/>
            <p:nvPr/>
          </p:nvSpPr>
          <p:spPr>
            <a:xfrm>
              <a:off x="6238035"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18" name="Google Shape;3318;p85"/>
            <p:cNvSpPr/>
            <p:nvPr/>
          </p:nvSpPr>
          <p:spPr>
            <a:xfrm>
              <a:off x="6349611"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19" name="Google Shape;3319;p85"/>
            <p:cNvSpPr/>
            <p:nvPr/>
          </p:nvSpPr>
          <p:spPr>
            <a:xfrm>
              <a:off x="6462694"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20" name="Google Shape;3320;p85"/>
            <p:cNvSpPr/>
            <p:nvPr/>
          </p:nvSpPr>
          <p:spPr>
            <a:xfrm>
              <a:off x="6574270"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21" name="Google Shape;3321;p85"/>
            <p:cNvSpPr/>
            <p:nvPr/>
          </p:nvSpPr>
          <p:spPr>
            <a:xfrm>
              <a:off x="6687355"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22" name="Google Shape;3322;p85"/>
            <p:cNvSpPr/>
            <p:nvPr/>
          </p:nvSpPr>
          <p:spPr>
            <a:xfrm>
              <a:off x="6798931"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23" name="Google Shape;3323;p85"/>
            <p:cNvSpPr/>
            <p:nvPr/>
          </p:nvSpPr>
          <p:spPr>
            <a:xfrm>
              <a:off x="6912014"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24" name="Google Shape;3324;p85"/>
            <p:cNvSpPr/>
            <p:nvPr/>
          </p:nvSpPr>
          <p:spPr>
            <a:xfrm>
              <a:off x="7023590"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25" name="Google Shape;3325;p85"/>
            <p:cNvSpPr/>
            <p:nvPr/>
          </p:nvSpPr>
          <p:spPr>
            <a:xfrm>
              <a:off x="7136674"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26" name="Google Shape;3326;p85"/>
            <p:cNvSpPr/>
            <p:nvPr/>
          </p:nvSpPr>
          <p:spPr>
            <a:xfrm>
              <a:off x="7248250"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27" name="Google Shape;3327;p85"/>
            <p:cNvSpPr/>
            <p:nvPr/>
          </p:nvSpPr>
          <p:spPr>
            <a:xfrm>
              <a:off x="7361334"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28" name="Google Shape;3328;p85"/>
            <p:cNvSpPr/>
            <p:nvPr/>
          </p:nvSpPr>
          <p:spPr>
            <a:xfrm>
              <a:off x="7472910"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29" name="Google Shape;3329;p85"/>
            <p:cNvSpPr/>
            <p:nvPr/>
          </p:nvSpPr>
          <p:spPr>
            <a:xfrm>
              <a:off x="7585994"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30" name="Google Shape;3330;p85"/>
            <p:cNvSpPr/>
            <p:nvPr/>
          </p:nvSpPr>
          <p:spPr>
            <a:xfrm>
              <a:off x="7697570"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31" name="Google Shape;3331;p85"/>
            <p:cNvSpPr/>
            <p:nvPr/>
          </p:nvSpPr>
          <p:spPr>
            <a:xfrm>
              <a:off x="7810653" y="259319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32" name="Google Shape;3332;p85"/>
            <p:cNvSpPr/>
            <p:nvPr/>
          </p:nvSpPr>
          <p:spPr>
            <a:xfrm>
              <a:off x="1405586"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33" name="Google Shape;3333;p85"/>
            <p:cNvSpPr/>
            <p:nvPr/>
          </p:nvSpPr>
          <p:spPr>
            <a:xfrm>
              <a:off x="1518671"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34" name="Google Shape;3334;p85"/>
            <p:cNvSpPr/>
            <p:nvPr/>
          </p:nvSpPr>
          <p:spPr>
            <a:xfrm>
              <a:off x="1630247"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35" name="Google Shape;3335;p85"/>
            <p:cNvSpPr/>
            <p:nvPr/>
          </p:nvSpPr>
          <p:spPr>
            <a:xfrm>
              <a:off x="1743330"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36" name="Google Shape;3336;p85"/>
            <p:cNvSpPr/>
            <p:nvPr/>
          </p:nvSpPr>
          <p:spPr>
            <a:xfrm>
              <a:off x="1854906"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37" name="Google Shape;3337;p85"/>
            <p:cNvSpPr/>
            <p:nvPr/>
          </p:nvSpPr>
          <p:spPr>
            <a:xfrm>
              <a:off x="1967990"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38" name="Google Shape;3338;p85"/>
            <p:cNvSpPr/>
            <p:nvPr/>
          </p:nvSpPr>
          <p:spPr>
            <a:xfrm>
              <a:off x="2079566"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39" name="Google Shape;3339;p85"/>
            <p:cNvSpPr/>
            <p:nvPr/>
          </p:nvSpPr>
          <p:spPr>
            <a:xfrm>
              <a:off x="2192650"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40" name="Google Shape;3340;p85"/>
            <p:cNvSpPr/>
            <p:nvPr/>
          </p:nvSpPr>
          <p:spPr>
            <a:xfrm>
              <a:off x="2304226"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41" name="Google Shape;3341;p85"/>
            <p:cNvSpPr/>
            <p:nvPr/>
          </p:nvSpPr>
          <p:spPr>
            <a:xfrm>
              <a:off x="2417310"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42" name="Google Shape;3342;p85"/>
            <p:cNvSpPr/>
            <p:nvPr/>
          </p:nvSpPr>
          <p:spPr>
            <a:xfrm>
              <a:off x="2528886"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43" name="Google Shape;3343;p85"/>
            <p:cNvSpPr/>
            <p:nvPr/>
          </p:nvSpPr>
          <p:spPr>
            <a:xfrm>
              <a:off x="2641969"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44" name="Google Shape;3344;p85"/>
            <p:cNvSpPr/>
            <p:nvPr/>
          </p:nvSpPr>
          <p:spPr>
            <a:xfrm>
              <a:off x="2753545"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45" name="Google Shape;3345;p85"/>
            <p:cNvSpPr/>
            <p:nvPr/>
          </p:nvSpPr>
          <p:spPr>
            <a:xfrm>
              <a:off x="4327672"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46" name="Google Shape;3346;p85"/>
            <p:cNvSpPr/>
            <p:nvPr/>
          </p:nvSpPr>
          <p:spPr>
            <a:xfrm>
              <a:off x="4439248"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47" name="Google Shape;3347;p85"/>
            <p:cNvSpPr/>
            <p:nvPr/>
          </p:nvSpPr>
          <p:spPr>
            <a:xfrm>
              <a:off x="4552332"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48" name="Google Shape;3348;p85"/>
            <p:cNvSpPr/>
            <p:nvPr/>
          </p:nvSpPr>
          <p:spPr>
            <a:xfrm>
              <a:off x="4663908"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49" name="Google Shape;3349;p85"/>
            <p:cNvSpPr/>
            <p:nvPr/>
          </p:nvSpPr>
          <p:spPr>
            <a:xfrm>
              <a:off x="4776992"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50" name="Google Shape;3350;p85"/>
            <p:cNvSpPr/>
            <p:nvPr/>
          </p:nvSpPr>
          <p:spPr>
            <a:xfrm>
              <a:off x="4888568"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51" name="Google Shape;3351;p85"/>
            <p:cNvSpPr/>
            <p:nvPr/>
          </p:nvSpPr>
          <p:spPr>
            <a:xfrm>
              <a:off x="5001652"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52" name="Google Shape;3352;p85"/>
            <p:cNvSpPr/>
            <p:nvPr/>
          </p:nvSpPr>
          <p:spPr>
            <a:xfrm>
              <a:off x="5226311"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53" name="Google Shape;3353;p85"/>
            <p:cNvSpPr/>
            <p:nvPr/>
          </p:nvSpPr>
          <p:spPr>
            <a:xfrm>
              <a:off x="5337887"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54" name="Google Shape;3354;p85"/>
            <p:cNvSpPr/>
            <p:nvPr/>
          </p:nvSpPr>
          <p:spPr>
            <a:xfrm>
              <a:off x="5450972"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55" name="Google Shape;3355;p85"/>
            <p:cNvSpPr/>
            <p:nvPr/>
          </p:nvSpPr>
          <p:spPr>
            <a:xfrm>
              <a:off x="5562548"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56" name="Google Shape;3356;p85"/>
            <p:cNvSpPr/>
            <p:nvPr/>
          </p:nvSpPr>
          <p:spPr>
            <a:xfrm>
              <a:off x="5675631"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57" name="Google Shape;3357;p85"/>
            <p:cNvSpPr/>
            <p:nvPr/>
          </p:nvSpPr>
          <p:spPr>
            <a:xfrm>
              <a:off x="5900291"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58" name="Google Shape;3358;p85"/>
            <p:cNvSpPr/>
            <p:nvPr/>
          </p:nvSpPr>
          <p:spPr>
            <a:xfrm>
              <a:off x="6013375"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59" name="Google Shape;3359;p85"/>
            <p:cNvSpPr/>
            <p:nvPr/>
          </p:nvSpPr>
          <p:spPr>
            <a:xfrm>
              <a:off x="6124951"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60" name="Google Shape;3360;p85"/>
            <p:cNvSpPr/>
            <p:nvPr/>
          </p:nvSpPr>
          <p:spPr>
            <a:xfrm>
              <a:off x="6238035"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61" name="Google Shape;3361;p85"/>
            <p:cNvSpPr/>
            <p:nvPr/>
          </p:nvSpPr>
          <p:spPr>
            <a:xfrm>
              <a:off x="6349611"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62" name="Google Shape;3362;p85"/>
            <p:cNvSpPr/>
            <p:nvPr/>
          </p:nvSpPr>
          <p:spPr>
            <a:xfrm>
              <a:off x="6462694"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63" name="Google Shape;3363;p85"/>
            <p:cNvSpPr/>
            <p:nvPr/>
          </p:nvSpPr>
          <p:spPr>
            <a:xfrm>
              <a:off x="6574270"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64" name="Google Shape;3364;p85"/>
            <p:cNvSpPr/>
            <p:nvPr/>
          </p:nvSpPr>
          <p:spPr>
            <a:xfrm>
              <a:off x="6687355"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65" name="Google Shape;3365;p85"/>
            <p:cNvSpPr/>
            <p:nvPr/>
          </p:nvSpPr>
          <p:spPr>
            <a:xfrm>
              <a:off x="6798931"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66" name="Google Shape;3366;p85"/>
            <p:cNvSpPr/>
            <p:nvPr/>
          </p:nvSpPr>
          <p:spPr>
            <a:xfrm>
              <a:off x="6912014"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67" name="Google Shape;3367;p85"/>
            <p:cNvSpPr/>
            <p:nvPr/>
          </p:nvSpPr>
          <p:spPr>
            <a:xfrm>
              <a:off x="7023590"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68" name="Google Shape;3368;p85"/>
            <p:cNvSpPr/>
            <p:nvPr/>
          </p:nvSpPr>
          <p:spPr>
            <a:xfrm>
              <a:off x="7136674"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69" name="Google Shape;3369;p85"/>
            <p:cNvSpPr/>
            <p:nvPr/>
          </p:nvSpPr>
          <p:spPr>
            <a:xfrm>
              <a:off x="7248250"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70" name="Google Shape;3370;p85"/>
            <p:cNvSpPr/>
            <p:nvPr/>
          </p:nvSpPr>
          <p:spPr>
            <a:xfrm>
              <a:off x="7361334"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71" name="Google Shape;3371;p85"/>
            <p:cNvSpPr/>
            <p:nvPr/>
          </p:nvSpPr>
          <p:spPr>
            <a:xfrm>
              <a:off x="7472910"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72" name="Google Shape;3372;p85"/>
            <p:cNvSpPr/>
            <p:nvPr/>
          </p:nvSpPr>
          <p:spPr>
            <a:xfrm>
              <a:off x="1405586"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73" name="Google Shape;3373;p85"/>
            <p:cNvSpPr/>
            <p:nvPr/>
          </p:nvSpPr>
          <p:spPr>
            <a:xfrm>
              <a:off x="1518671"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74" name="Google Shape;3374;p85"/>
            <p:cNvSpPr/>
            <p:nvPr/>
          </p:nvSpPr>
          <p:spPr>
            <a:xfrm>
              <a:off x="1630247"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75" name="Google Shape;3375;p85"/>
            <p:cNvSpPr/>
            <p:nvPr/>
          </p:nvSpPr>
          <p:spPr>
            <a:xfrm>
              <a:off x="1743330"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76" name="Google Shape;3376;p85"/>
            <p:cNvSpPr/>
            <p:nvPr/>
          </p:nvSpPr>
          <p:spPr>
            <a:xfrm>
              <a:off x="1854906"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77" name="Google Shape;3377;p85"/>
            <p:cNvSpPr/>
            <p:nvPr/>
          </p:nvSpPr>
          <p:spPr>
            <a:xfrm>
              <a:off x="1967990"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78" name="Google Shape;3378;p85"/>
            <p:cNvSpPr/>
            <p:nvPr/>
          </p:nvSpPr>
          <p:spPr>
            <a:xfrm>
              <a:off x="2079566"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79" name="Google Shape;3379;p85"/>
            <p:cNvSpPr/>
            <p:nvPr/>
          </p:nvSpPr>
          <p:spPr>
            <a:xfrm>
              <a:off x="2192650"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80" name="Google Shape;3380;p85"/>
            <p:cNvSpPr/>
            <p:nvPr/>
          </p:nvSpPr>
          <p:spPr>
            <a:xfrm>
              <a:off x="2304226"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81" name="Google Shape;3381;p85"/>
            <p:cNvSpPr/>
            <p:nvPr/>
          </p:nvSpPr>
          <p:spPr>
            <a:xfrm>
              <a:off x="2417310"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82" name="Google Shape;3382;p85"/>
            <p:cNvSpPr/>
            <p:nvPr/>
          </p:nvSpPr>
          <p:spPr>
            <a:xfrm>
              <a:off x="2528886"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83" name="Google Shape;3383;p85"/>
            <p:cNvSpPr/>
            <p:nvPr/>
          </p:nvSpPr>
          <p:spPr>
            <a:xfrm>
              <a:off x="2641969"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84" name="Google Shape;3384;p85"/>
            <p:cNvSpPr/>
            <p:nvPr/>
          </p:nvSpPr>
          <p:spPr>
            <a:xfrm>
              <a:off x="4103013"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85" name="Google Shape;3385;p85"/>
            <p:cNvSpPr/>
            <p:nvPr/>
          </p:nvSpPr>
          <p:spPr>
            <a:xfrm>
              <a:off x="4214589"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86" name="Google Shape;3386;p85"/>
            <p:cNvSpPr/>
            <p:nvPr/>
          </p:nvSpPr>
          <p:spPr>
            <a:xfrm>
              <a:off x="4327672"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87" name="Google Shape;3387;p85"/>
            <p:cNvSpPr/>
            <p:nvPr/>
          </p:nvSpPr>
          <p:spPr>
            <a:xfrm>
              <a:off x="4663908"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88" name="Google Shape;3388;p85"/>
            <p:cNvSpPr/>
            <p:nvPr/>
          </p:nvSpPr>
          <p:spPr>
            <a:xfrm>
              <a:off x="4776992"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89" name="Google Shape;3389;p85"/>
            <p:cNvSpPr/>
            <p:nvPr/>
          </p:nvSpPr>
          <p:spPr>
            <a:xfrm>
              <a:off x="4888568"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90" name="Google Shape;3390;p85"/>
            <p:cNvSpPr/>
            <p:nvPr/>
          </p:nvSpPr>
          <p:spPr>
            <a:xfrm>
              <a:off x="5001652"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91" name="Google Shape;3391;p85"/>
            <p:cNvSpPr/>
            <p:nvPr/>
          </p:nvSpPr>
          <p:spPr>
            <a:xfrm>
              <a:off x="5113228"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92" name="Google Shape;3392;p85"/>
            <p:cNvSpPr/>
            <p:nvPr/>
          </p:nvSpPr>
          <p:spPr>
            <a:xfrm>
              <a:off x="5226311"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93" name="Google Shape;3393;p85"/>
            <p:cNvSpPr/>
            <p:nvPr/>
          </p:nvSpPr>
          <p:spPr>
            <a:xfrm>
              <a:off x="5337887"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94" name="Google Shape;3394;p85"/>
            <p:cNvSpPr/>
            <p:nvPr/>
          </p:nvSpPr>
          <p:spPr>
            <a:xfrm>
              <a:off x="5450972"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95" name="Google Shape;3395;p85"/>
            <p:cNvSpPr/>
            <p:nvPr/>
          </p:nvSpPr>
          <p:spPr>
            <a:xfrm>
              <a:off x="5675631"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96" name="Google Shape;3396;p85"/>
            <p:cNvSpPr/>
            <p:nvPr/>
          </p:nvSpPr>
          <p:spPr>
            <a:xfrm>
              <a:off x="5787207"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97" name="Google Shape;3397;p85"/>
            <p:cNvSpPr/>
            <p:nvPr/>
          </p:nvSpPr>
          <p:spPr>
            <a:xfrm>
              <a:off x="5900291"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98" name="Google Shape;3398;p85"/>
            <p:cNvSpPr/>
            <p:nvPr/>
          </p:nvSpPr>
          <p:spPr>
            <a:xfrm>
              <a:off x="6013375"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399" name="Google Shape;3399;p85"/>
            <p:cNvSpPr/>
            <p:nvPr/>
          </p:nvSpPr>
          <p:spPr>
            <a:xfrm>
              <a:off x="6124951"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00" name="Google Shape;3400;p85"/>
            <p:cNvSpPr/>
            <p:nvPr/>
          </p:nvSpPr>
          <p:spPr>
            <a:xfrm>
              <a:off x="6238035"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01" name="Google Shape;3401;p85"/>
            <p:cNvSpPr/>
            <p:nvPr/>
          </p:nvSpPr>
          <p:spPr>
            <a:xfrm>
              <a:off x="6349611"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02" name="Google Shape;3402;p85"/>
            <p:cNvSpPr/>
            <p:nvPr/>
          </p:nvSpPr>
          <p:spPr>
            <a:xfrm>
              <a:off x="6462694"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03" name="Google Shape;3403;p85"/>
            <p:cNvSpPr/>
            <p:nvPr/>
          </p:nvSpPr>
          <p:spPr>
            <a:xfrm>
              <a:off x="6574270"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04" name="Google Shape;3404;p85"/>
            <p:cNvSpPr/>
            <p:nvPr/>
          </p:nvSpPr>
          <p:spPr>
            <a:xfrm>
              <a:off x="6687355"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05" name="Google Shape;3405;p85"/>
            <p:cNvSpPr/>
            <p:nvPr/>
          </p:nvSpPr>
          <p:spPr>
            <a:xfrm>
              <a:off x="6798931"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06" name="Google Shape;3406;p85"/>
            <p:cNvSpPr/>
            <p:nvPr/>
          </p:nvSpPr>
          <p:spPr>
            <a:xfrm>
              <a:off x="6912014"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07" name="Google Shape;3407;p85"/>
            <p:cNvSpPr/>
            <p:nvPr/>
          </p:nvSpPr>
          <p:spPr>
            <a:xfrm>
              <a:off x="7023590"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08" name="Google Shape;3408;p85"/>
            <p:cNvSpPr/>
            <p:nvPr/>
          </p:nvSpPr>
          <p:spPr>
            <a:xfrm>
              <a:off x="7136674"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09" name="Google Shape;3409;p85"/>
            <p:cNvSpPr/>
            <p:nvPr/>
          </p:nvSpPr>
          <p:spPr>
            <a:xfrm>
              <a:off x="7248250"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10" name="Google Shape;3410;p85"/>
            <p:cNvSpPr/>
            <p:nvPr/>
          </p:nvSpPr>
          <p:spPr>
            <a:xfrm>
              <a:off x="7361334"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11" name="Google Shape;3411;p85"/>
            <p:cNvSpPr/>
            <p:nvPr/>
          </p:nvSpPr>
          <p:spPr>
            <a:xfrm>
              <a:off x="7585994" y="279975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12" name="Google Shape;3412;p85"/>
            <p:cNvSpPr/>
            <p:nvPr/>
          </p:nvSpPr>
          <p:spPr>
            <a:xfrm>
              <a:off x="1405586"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13" name="Google Shape;3413;p85"/>
            <p:cNvSpPr/>
            <p:nvPr/>
          </p:nvSpPr>
          <p:spPr>
            <a:xfrm>
              <a:off x="1518671"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14" name="Google Shape;3414;p85"/>
            <p:cNvSpPr/>
            <p:nvPr/>
          </p:nvSpPr>
          <p:spPr>
            <a:xfrm>
              <a:off x="1630247"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15" name="Google Shape;3415;p85"/>
            <p:cNvSpPr/>
            <p:nvPr/>
          </p:nvSpPr>
          <p:spPr>
            <a:xfrm>
              <a:off x="1743330"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16" name="Google Shape;3416;p85"/>
            <p:cNvSpPr/>
            <p:nvPr/>
          </p:nvSpPr>
          <p:spPr>
            <a:xfrm>
              <a:off x="1854906"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17" name="Google Shape;3417;p85"/>
            <p:cNvSpPr/>
            <p:nvPr/>
          </p:nvSpPr>
          <p:spPr>
            <a:xfrm>
              <a:off x="1967990"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18" name="Google Shape;3418;p85"/>
            <p:cNvSpPr/>
            <p:nvPr/>
          </p:nvSpPr>
          <p:spPr>
            <a:xfrm>
              <a:off x="2079566"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19" name="Google Shape;3419;p85"/>
            <p:cNvSpPr/>
            <p:nvPr/>
          </p:nvSpPr>
          <p:spPr>
            <a:xfrm>
              <a:off x="2192650"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20" name="Google Shape;3420;p85"/>
            <p:cNvSpPr/>
            <p:nvPr/>
          </p:nvSpPr>
          <p:spPr>
            <a:xfrm>
              <a:off x="2304226"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21" name="Google Shape;3421;p85"/>
            <p:cNvSpPr/>
            <p:nvPr/>
          </p:nvSpPr>
          <p:spPr>
            <a:xfrm>
              <a:off x="2417310"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22" name="Google Shape;3422;p85"/>
            <p:cNvSpPr/>
            <p:nvPr/>
          </p:nvSpPr>
          <p:spPr>
            <a:xfrm>
              <a:off x="2528886"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23" name="Google Shape;3423;p85"/>
            <p:cNvSpPr/>
            <p:nvPr/>
          </p:nvSpPr>
          <p:spPr>
            <a:xfrm>
              <a:off x="4103013"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24" name="Google Shape;3424;p85"/>
            <p:cNvSpPr/>
            <p:nvPr/>
          </p:nvSpPr>
          <p:spPr>
            <a:xfrm>
              <a:off x="4214589"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25" name="Google Shape;3425;p85"/>
            <p:cNvSpPr/>
            <p:nvPr/>
          </p:nvSpPr>
          <p:spPr>
            <a:xfrm>
              <a:off x="4663908"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26" name="Google Shape;3426;p85"/>
            <p:cNvSpPr/>
            <p:nvPr/>
          </p:nvSpPr>
          <p:spPr>
            <a:xfrm>
              <a:off x="4888568"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27" name="Google Shape;3427;p85"/>
            <p:cNvSpPr/>
            <p:nvPr/>
          </p:nvSpPr>
          <p:spPr>
            <a:xfrm>
              <a:off x="5001652"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28" name="Google Shape;3428;p85"/>
            <p:cNvSpPr/>
            <p:nvPr/>
          </p:nvSpPr>
          <p:spPr>
            <a:xfrm>
              <a:off x="5113228"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29" name="Google Shape;3429;p85"/>
            <p:cNvSpPr/>
            <p:nvPr/>
          </p:nvSpPr>
          <p:spPr>
            <a:xfrm>
              <a:off x="5226311"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30" name="Google Shape;3430;p85"/>
            <p:cNvSpPr/>
            <p:nvPr/>
          </p:nvSpPr>
          <p:spPr>
            <a:xfrm>
              <a:off x="5337887"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31" name="Google Shape;3431;p85"/>
            <p:cNvSpPr/>
            <p:nvPr/>
          </p:nvSpPr>
          <p:spPr>
            <a:xfrm>
              <a:off x="5450972"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32" name="Google Shape;3432;p85"/>
            <p:cNvSpPr/>
            <p:nvPr/>
          </p:nvSpPr>
          <p:spPr>
            <a:xfrm>
              <a:off x="5675631"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33" name="Google Shape;3433;p85"/>
            <p:cNvSpPr/>
            <p:nvPr/>
          </p:nvSpPr>
          <p:spPr>
            <a:xfrm>
              <a:off x="5787207"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34" name="Google Shape;3434;p85"/>
            <p:cNvSpPr/>
            <p:nvPr/>
          </p:nvSpPr>
          <p:spPr>
            <a:xfrm>
              <a:off x="5900291"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35" name="Google Shape;3435;p85"/>
            <p:cNvSpPr/>
            <p:nvPr/>
          </p:nvSpPr>
          <p:spPr>
            <a:xfrm>
              <a:off x="6013375"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36" name="Google Shape;3436;p85"/>
            <p:cNvSpPr/>
            <p:nvPr/>
          </p:nvSpPr>
          <p:spPr>
            <a:xfrm>
              <a:off x="6124951"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37" name="Google Shape;3437;p85"/>
            <p:cNvSpPr/>
            <p:nvPr/>
          </p:nvSpPr>
          <p:spPr>
            <a:xfrm>
              <a:off x="6238035"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38" name="Google Shape;3438;p85"/>
            <p:cNvSpPr/>
            <p:nvPr/>
          </p:nvSpPr>
          <p:spPr>
            <a:xfrm>
              <a:off x="6349611"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39" name="Google Shape;3439;p85"/>
            <p:cNvSpPr/>
            <p:nvPr/>
          </p:nvSpPr>
          <p:spPr>
            <a:xfrm>
              <a:off x="6462694"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40" name="Google Shape;3440;p85"/>
            <p:cNvSpPr/>
            <p:nvPr/>
          </p:nvSpPr>
          <p:spPr>
            <a:xfrm>
              <a:off x="6574270"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41" name="Google Shape;3441;p85"/>
            <p:cNvSpPr/>
            <p:nvPr/>
          </p:nvSpPr>
          <p:spPr>
            <a:xfrm>
              <a:off x="6687355"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42" name="Google Shape;3442;p85"/>
            <p:cNvSpPr/>
            <p:nvPr/>
          </p:nvSpPr>
          <p:spPr>
            <a:xfrm>
              <a:off x="6798931"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43" name="Google Shape;3443;p85"/>
            <p:cNvSpPr/>
            <p:nvPr/>
          </p:nvSpPr>
          <p:spPr>
            <a:xfrm>
              <a:off x="6912014"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44" name="Google Shape;3444;p85"/>
            <p:cNvSpPr/>
            <p:nvPr/>
          </p:nvSpPr>
          <p:spPr>
            <a:xfrm>
              <a:off x="7023590"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45" name="Google Shape;3445;p85"/>
            <p:cNvSpPr/>
            <p:nvPr/>
          </p:nvSpPr>
          <p:spPr>
            <a:xfrm>
              <a:off x="7136674"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46" name="Google Shape;3446;p85"/>
            <p:cNvSpPr/>
            <p:nvPr/>
          </p:nvSpPr>
          <p:spPr>
            <a:xfrm>
              <a:off x="7361334"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47" name="Google Shape;3447;p85"/>
            <p:cNvSpPr/>
            <p:nvPr/>
          </p:nvSpPr>
          <p:spPr>
            <a:xfrm>
              <a:off x="7585994" y="290379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48" name="Google Shape;3448;p85"/>
            <p:cNvSpPr/>
            <p:nvPr/>
          </p:nvSpPr>
          <p:spPr>
            <a:xfrm>
              <a:off x="1518671"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49" name="Google Shape;3449;p85"/>
            <p:cNvSpPr/>
            <p:nvPr/>
          </p:nvSpPr>
          <p:spPr>
            <a:xfrm>
              <a:off x="1630247"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50" name="Google Shape;3450;p85"/>
            <p:cNvSpPr/>
            <p:nvPr/>
          </p:nvSpPr>
          <p:spPr>
            <a:xfrm>
              <a:off x="1743330"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51" name="Google Shape;3451;p85"/>
            <p:cNvSpPr/>
            <p:nvPr/>
          </p:nvSpPr>
          <p:spPr>
            <a:xfrm>
              <a:off x="1854906"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52" name="Google Shape;3452;p85"/>
            <p:cNvSpPr/>
            <p:nvPr/>
          </p:nvSpPr>
          <p:spPr>
            <a:xfrm>
              <a:off x="1967990"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53" name="Google Shape;3453;p85"/>
            <p:cNvSpPr/>
            <p:nvPr/>
          </p:nvSpPr>
          <p:spPr>
            <a:xfrm>
              <a:off x="2079566"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54" name="Google Shape;3454;p85"/>
            <p:cNvSpPr/>
            <p:nvPr/>
          </p:nvSpPr>
          <p:spPr>
            <a:xfrm>
              <a:off x="2192650"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55" name="Google Shape;3455;p85"/>
            <p:cNvSpPr/>
            <p:nvPr/>
          </p:nvSpPr>
          <p:spPr>
            <a:xfrm>
              <a:off x="2304226"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56" name="Google Shape;3456;p85"/>
            <p:cNvSpPr/>
            <p:nvPr/>
          </p:nvSpPr>
          <p:spPr>
            <a:xfrm>
              <a:off x="2417310"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57" name="Google Shape;3457;p85"/>
            <p:cNvSpPr/>
            <p:nvPr/>
          </p:nvSpPr>
          <p:spPr>
            <a:xfrm>
              <a:off x="4214589"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58" name="Google Shape;3458;p85"/>
            <p:cNvSpPr/>
            <p:nvPr/>
          </p:nvSpPr>
          <p:spPr>
            <a:xfrm>
              <a:off x="4327672"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59" name="Google Shape;3459;p85"/>
            <p:cNvSpPr/>
            <p:nvPr/>
          </p:nvSpPr>
          <p:spPr>
            <a:xfrm>
              <a:off x="4439248"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60" name="Google Shape;3460;p85"/>
            <p:cNvSpPr/>
            <p:nvPr/>
          </p:nvSpPr>
          <p:spPr>
            <a:xfrm>
              <a:off x="4552332"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61" name="Google Shape;3461;p85"/>
            <p:cNvSpPr/>
            <p:nvPr/>
          </p:nvSpPr>
          <p:spPr>
            <a:xfrm>
              <a:off x="5226311"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62" name="Google Shape;3462;p85"/>
            <p:cNvSpPr/>
            <p:nvPr/>
          </p:nvSpPr>
          <p:spPr>
            <a:xfrm>
              <a:off x="5337887"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63" name="Google Shape;3463;p85"/>
            <p:cNvSpPr/>
            <p:nvPr/>
          </p:nvSpPr>
          <p:spPr>
            <a:xfrm>
              <a:off x="5450972"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64" name="Google Shape;3464;p85"/>
            <p:cNvSpPr/>
            <p:nvPr/>
          </p:nvSpPr>
          <p:spPr>
            <a:xfrm>
              <a:off x="5562548"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65" name="Google Shape;3465;p85"/>
            <p:cNvSpPr/>
            <p:nvPr/>
          </p:nvSpPr>
          <p:spPr>
            <a:xfrm>
              <a:off x="5675631"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66" name="Google Shape;3466;p85"/>
            <p:cNvSpPr/>
            <p:nvPr/>
          </p:nvSpPr>
          <p:spPr>
            <a:xfrm>
              <a:off x="5787207"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67" name="Google Shape;3467;p85"/>
            <p:cNvSpPr/>
            <p:nvPr/>
          </p:nvSpPr>
          <p:spPr>
            <a:xfrm>
              <a:off x="5900291"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68" name="Google Shape;3468;p85"/>
            <p:cNvSpPr/>
            <p:nvPr/>
          </p:nvSpPr>
          <p:spPr>
            <a:xfrm>
              <a:off x="6013375"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69" name="Google Shape;3469;p85"/>
            <p:cNvSpPr/>
            <p:nvPr/>
          </p:nvSpPr>
          <p:spPr>
            <a:xfrm>
              <a:off x="6124951"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70" name="Google Shape;3470;p85"/>
            <p:cNvSpPr/>
            <p:nvPr/>
          </p:nvSpPr>
          <p:spPr>
            <a:xfrm>
              <a:off x="6238035"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71" name="Google Shape;3471;p85"/>
            <p:cNvSpPr/>
            <p:nvPr/>
          </p:nvSpPr>
          <p:spPr>
            <a:xfrm>
              <a:off x="6349611"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72" name="Google Shape;3472;p85"/>
            <p:cNvSpPr/>
            <p:nvPr/>
          </p:nvSpPr>
          <p:spPr>
            <a:xfrm>
              <a:off x="6462694"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73" name="Google Shape;3473;p85"/>
            <p:cNvSpPr/>
            <p:nvPr/>
          </p:nvSpPr>
          <p:spPr>
            <a:xfrm>
              <a:off x="6574270"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74" name="Google Shape;3474;p85"/>
            <p:cNvSpPr/>
            <p:nvPr/>
          </p:nvSpPr>
          <p:spPr>
            <a:xfrm>
              <a:off x="6687355"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75" name="Google Shape;3475;p85"/>
            <p:cNvSpPr/>
            <p:nvPr/>
          </p:nvSpPr>
          <p:spPr>
            <a:xfrm>
              <a:off x="6798931"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76" name="Google Shape;3476;p85"/>
            <p:cNvSpPr/>
            <p:nvPr/>
          </p:nvSpPr>
          <p:spPr>
            <a:xfrm>
              <a:off x="6912014"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77" name="Google Shape;3477;p85"/>
            <p:cNvSpPr/>
            <p:nvPr/>
          </p:nvSpPr>
          <p:spPr>
            <a:xfrm>
              <a:off x="7023590"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78" name="Google Shape;3478;p85"/>
            <p:cNvSpPr/>
            <p:nvPr/>
          </p:nvSpPr>
          <p:spPr>
            <a:xfrm>
              <a:off x="7136674"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79" name="Google Shape;3479;p85"/>
            <p:cNvSpPr/>
            <p:nvPr/>
          </p:nvSpPr>
          <p:spPr>
            <a:xfrm>
              <a:off x="7472910"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80" name="Google Shape;3480;p85"/>
            <p:cNvSpPr/>
            <p:nvPr/>
          </p:nvSpPr>
          <p:spPr>
            <a:xfrm>
              <a:off x="7585994" y="300783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81" name="Google Shape;3481;p85"/>
            <p:cNvSpPr/>
            <p:nvPr/>
          </p:nvSpPr>
          <p:spPr>
            <a:xfrm>
              <a:off x="1630247"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82" name="Google Shape;3482;p85"/>
            <p:cNvSpPr/>
            <p:nvPr/>
          </p:nvSpPr>
          <p:spPr>
            <a:xfrm>
              <a:off x="1743330"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83" name="Google Shape;3483;p85"/>
            <p:cNvSpPr/>
            <p:nvPr/>
          </p:nvSpPr>
          <p:spPr>
            <a:xfrm>
              <a:off x="1854906"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84" name="Google Shape;3484;p85"/>
            <p:cNvSpPr/>
            <p:nvPr/>
          </p:nvSpPr>
          <p:spPr>
            <a:xfrm>
              <a:off x="1967990"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85" name="Google Shape;3485;p85"/>
            <p:cNvSpPr/>
            <p:nvPr/>
          </p:nvSpPr>
          <p:spPr>
            <a:xfrm>
              <a:off x="2079566"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86" name="Google Shape;3486;p85"/>
            <p:cNvSpPr/>
            <p:nvPr/>
          </p:nvSpPr>
          <p:spPr>
            <a:xfrm>
              <a:off x="2192650"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87" name="Google Shape;3487;p85"/>
            <p:cNvSpPr/>
            <p:nvPr/>
          </p:nvSpPr>
          <p:spPr>
            <a:xfrm>
              <a:off x="2304226"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88" name="Google Shape;3488;p85"/>
            <p:cNvSpPr/>
            <p:nvPr/>
          </p:nvSpPr>
          <p:spPr>
            <a:xfrm>
              <a:off x="2417310"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89" name="Google Shape;3489;p85"/>
            <p:cNvSpPr/>
            <p:nvPr/>
          </p:nvSpPr>
          <p:spPr>
            <a:xfrm>
              <a:off x="4103013"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90" name="Google Shape;3490;p85"/>
            <p:cNvSpPr/>
            <p:nvPr/>
          </p:nvSpPr>
          <p:spPr>
            <a:xfrm>
              <a:off x="4214589"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91" name="Google Shape;3491;p85"/>
            <p:cNvSpPr/>
            <p:nvPr/>
          </p:nvSpPr>
          <p:spPr>
            <a:xfrm>
              <a:off x="4327672"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92" name="Google Shape;3492;p85"/>
            <p:cNvSpPr/>
            <p:nvPr/>
          </p:nvSpPr>
          <p:spPr>
            <a:xfrm>
              <a:off x="4439248"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93" name="Google Shape;3493;p85"/>
            <p:cNvSpPr/>
            <p:nvPr/>
          </p:nvSpPr>
          <p:spPr>
            <a:xfrm>
              <a:off x="4552332"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94" name="Google Shape;3494;p85"/>
            <p:cNvSpPr/>
            <p:nvPr/>
          </p:nvSpPr>
          <p:spPr>
            <a:xfrm>
              <a:off x="4663908"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95" name="Google Shape;3495;p85"/>
            <p:cNvSpPr/>
            <p:nvPr/>
          </p:nvSpPr>
          <p:spPr>
            <a:xfrm>
              <a:off x="4776992"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96" name="Google Shape;3496;p85"/>
            <p:cNvSpPr/>
            <p:nvPr/>
          </p:nvSpPr>
          <p:spPr>
            <a:xfrm>
              <a:off x="4888568"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97" name="Google Shape;3497;p85"/>
            <p:cNvSpPr/>
            <p:nvPr/>
          </p:nvSpPr>
          <p:spPr>
            <a:xfrm>
              <a:off x="5001652"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98" name="Google Shape;3498;p85"/>
            <p:cNvSpPr/>
            <p:nvPr/>
          </p:nvSpPr>
          <p:spPr>
            <a:xfrm>
              <a:off x="5226311"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499" name="Google Shape;3499;p85"/>
            <p:cNvSpPr/>
            <p:nvPr/>
          </p:nvSpPr>
          <p:spPr>
            <a:xfrm>
              <a:off x="5337887"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00" name="Google Shape;3500;p85"/>
            <p:cNvSpPr/>
            <p:nvPr/>
          </p:nvSpPr>
          <p:spPr>
            <a:xfrm>
              <a:off x="5450972"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01" name="Google Shape;3501;p85"/>
            <p:cNvSpPr/>
            <p:nvPr/>
          </p:nvSpPr>
          <p:spPr>
            <a:xfrm>
              <a:off x="5562548"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02" name="Google Shape;3502;p85"/>
            <p:cNvSpPr/>
            <p:nvPr/>
          </p:nvSpPr>
          <p:spPr>
            <a:xfrm>
              <a:off x="5675631"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03" name="Google Shape;3503;p85"/>
            <p:cNvSpPr/>
            <p:nvPr/>
          </p:nvSpPr>
          <p:spPr>
            <a:xfrm>
              <a:off x="5787207"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04" name="Google Shape;3504;p85"/>
            <p:cNvSpPr/>
            <p:nvPr/>
          </p:nvSpPr>
          <p:spPr>
            <a:xfrm>
              <a:off x="5900291"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05" name="Google Shape;3505;p85"/>
            <p:cNvSpPr/>
            <p:nvPr/>
          </p:nvSpPr>
          <p:spPr>
            <a:xfrm>
              <a:off x="6013375"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06" name="Google Shape;3506;p85"/>
            <p:cNvSpPr/>
            <p:nvPr/>
          </p:nvSpPr>
          <p:spPr>
            <a:xfrm>
              <a:off x="6124951"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07" name="Google Shape;3507;p85"/>
            <p:cNvSpPr/>
            <p:nvPr/>
          </p:nvSpPr>
          <p:spPr>
            <a:xfrm>
              <a:off x="6238035"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08" name="Google Shape;3508;p85"/>
            <p:cNvSpPr/>
            <p:nvPr/>
          </p:nvSpPr>
          <p:spPr>
            <a:xfrm>
              <a:off x="6349611"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09" name="Google Shape;3509;p85"/>
            <p:cNvSpPr/>
            <p:nvPr/>
          </p:nvSpPr>
          <p:spPr>
            <a:xfrm>
              <a:off x="6462694"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10" name="Google Shape;3510;p85"/>
            <p:cNvSpPr/>
            <p:nvPr/>
          </p:nvSpPr>
          <p:spPr>
            <a:xfrm>
              <a:off x="6574270"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11" name="Google Shape;3511;p85"/>
            <p:cNvSpPr/>
            <p:nvPr/>
          </p:nvSpPr>
          <p:spPr>
            <a:xfrm>
              <a:off x="6687355"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12" name="Google Shape;3512;p85"/>
            <p:cNvSpPr/>
            <p:nvPr/>
          </p:nvSpPr>
          <p:spPr>
            <a:xfrm>
              <a:off x="6798931"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13" name="Google Shape;3513;p85"/>
            <p:cNvSpPr/>
            <p:nvPr/>
          </p:nvSpPr>
          <p:spPr>
            <a:xfrm>
              <a:off x="6912014"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14" name="Google Shape;3514;p85"/>
            <p:cNvSpPr/>
            <p:nvPr/>
          </p:nvSpPr>
          <p:spPr>
            <a:xfrm>
              <a:off x="7023590"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15" name="Google Shape;3515;p85"/>
            <p:cNvSpPr/>
            <p:nvPr/>
          </p:nvSpPr>
          <p:spPr>
            <a:xfrm>
              <a:off x="7136674" y="311187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16" name="Google Shape;3516;p85"/>
            <p:cNvSpPr/>
            <p:nvPr/>
          </p:nvSpPr>
          <p:spPr>
            <a:xfrm>
              <a:off x="1630247"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17" name="Google Shape;3517;p85"/>
            <p:cNvSpPr/>
            <p:nvPr/>
          </p:nvSpPr>
          <p:spPr>
            <a:xfrm>
              <a:off x="1743330"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18" name="Google Shape;3518;p85"/>
            <p:cNvSpPr/>
            <p:nvPr/>
          </p:nvSpPr>
          <p:spPr>
            <a:xfrm>
              <a:off x="1854906"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19" name="Google Shape;3519;p85"/>
            <p:cNvSpPr/>
            <p:nvPr/>
          </p:nvSpPr>
          <p:spPr>
            <a:xfrm>
              <a:off x="1967990"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20" name="Google Shape;3520;p85"/>
            <p:cNvSpPr/>
            <p:nvPr/>
          </p:nvSpPr>
          <p:spPr>
            <a:xfrm>
              <a:off x="2417310"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21" name="Google Shape;3521;p85"/>
            <p:cNvSpPr/>
            <p:nvPr/>
          </p:nvSpPr>
          <p:spPr>
            <a:xfrm>
              <a:off x="4103013"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22" name="Google Shape;3522;p85"/>
            <p:cNvSpPr/>
            <p:nvPr/>
          </p:nvSpPr>
          <p:spPr>
            <a:xfrm>
              <a:off x="4214589"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23" name="Google Shape;3523;p85"/>
            <p:cNvSpPr/>
            <p:nvPr/>
          </p:nvSpPr>
          <p:spPr>
            <a:xfrm>
              <a:off x="4327672"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24" name="Google Shape;3524;p85"/>
            <p:cNvSpPr/>
            <p:nvPr/>
          </p:nvSpPr>
          <p:spPr>
            <a:xfrm>
              <a:off x="4439248"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25" name="Google Shape;3525;p85"/>
            <p:cNvSpPr/>
            <p:nvPr/>
          </p:nvSpPr>
          <p:spPr>
            <a:xfrm>
              <a:off x="4552332"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26" name="Google Shape;3526;p85"/>
            <p:cNvSpPr/>
            <p:nvPr/>
          </p:nvSpPr>
          <p:spPr>
            <a:xfrm>
              <a:off x="4663908"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27" name="Google Shape;3527;p85"/>
            <p:cNvSpPr/>
            <p:nvPr/>
          </p:nvSpPr>
          <p:spPr>
            <a:xfrm>
              <a:off x="4776992"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28" name="Google Shape;3528;p85"/>
            <p:cNvSpPr/>
            <p:nvPr/>
          </p:nvSpPr>
          <p:spPr>
            <a:xfrm>
              <a:off x="4888568"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29" name="Google Shape;3529;p85"/>
            <p:cNvSpPr/>
            <p:nvPr/>
          </p:nvSpPr>
          <p:spPr>
            <a:xfrm>
              <a:off x="5001652"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30" name="Google Shape;3530;p85"/>
            <p:cNvSpPr/>
            <p:nvPr/>
          </p:nvSpPr>
          <p:spPr>
            <a:xfrm>
              <a:off x="5113228"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31" name="Google Shape;3531;p85"/>
            <p:cNvSpPr/>
            <p:nvPr/>
          </p:nvSpPr>
          <p:spPr>
            <a:xfrm>
              <a:off x="5226311"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32" name="Google Shape;3532;p85"/>
            <p:cNvSpPr/>
            <p:nvPr/>
          </p:nvSpPr>
          <p:spPr>
            <a:xfrm>
              <a:off x="5337887"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33" name="Google Shape;3533;p85"/>
            <p:cNvSpPr/>
            <p:nvPr/>
          </p:nvSpPr>
          <p:spPr>
            <a:xfrm>
              <a:off x="5450972"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34" name="Google Shape;3534;p85"/>
            <p:cNvSpPr/>
            <p:nvPr/>
          </p:nvSpPr>
          <p:spPr>
            <a:xfrm>
              <a:off x="5562548"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35" name="Google Shape;3535;p85"/>
            <p:cNvSpPr/>
            <p:nvPr/>
          </p:nvSpPr>
          <p:spPr>
            <a:xfrm>
              <a:off x="5675631"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36" name="Google Shape;3536;p85"/>
            <p:cNvSpPr/>
            <p:nvPr/>
          </p:nvSpPr>
          <p:spPr>
            <a:xfrm>
              <a:off x="5787207"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37" name="Google Shape;3537;p85"/>
            <p:cNvSpPr/>
            <p:nvPr/>
          </p:nvSpPr>
          <p:spPr>
            <a:xfrm>
              <a:off x="5900291"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38" name="Google Shape;3538;p85"/>
            <p:cNvSpPr/>
            <p:nvPr/>
          </p:nvSpPr>
          <p:spPr>
            <a:xfrm>
              <a:off x="6013375"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39" name="Google Shape;3539;p85"/>
            <p:cNvSpPr/>
            <p:nvPr/>
          </p:nvSpPr>
          <p:spPr>
            <a:xfrm>
              <a:off x="6124951"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40" name="Google Shape;3540;p85"/>
            <p:cNvSpPr/>
            <p:nvPr/>
          </p:nvSpPr>
          <p:spPr>
            <a:xfrm>
              <a:off x="6238035"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41" name="Google Shape;3541;p85"/>
            <p:cNvSpPr/>
            <p:nvPr/>
          </p:nvSpPr>
          <p:spPr>
            <a:xfrm>
              <a:off x="6349611"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42" name="Google Shape;3542;p85"/>
            <p:cNvSpPr/>
            <p:nvPr/>
          </p:nvSpPr>
          <p:spPr>
            <a:xfrm>
              <a:off x="6462694"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43" name="Google Shape;3543;p85"/>
            <p:cNvSpPr/>
            <p:nvPr/>
          </p:nvSpPr>
          <p:spPr>
            <a:xfrm>
              <a:off x="6574270"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44" name="Google Shape;3544;p85"/>
            <p:cNvSpPr/>
            <p:nvPr/>
          </p:nvSpPr>
          <p:spPr>
            <a:xfrm>
              <a:off x="6687355"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45" name="Google Shape;3545;p85"/>
            <p:cNvSpPr/>
            <p:nvPr/>
          </p:nvSpPr>
          <p:spPr>
            <a:xfrm>
              <a:off x="6798931"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46" name="Google Shape;3546;p85"/>
            <p:cNvSpPr/>
            <p:nvPr/>
          </p:nvSpPr>
          <p:spPr>
            <a:xfrm>
              <a:off x="6912014"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47" name="Google Shape;3547;p85"/>
            <p:cNvSpPr/>
            <p:nvPr/>
          </p:nvSpPr>
          <p:spPr>
            <a:xfrm>
              <a:off x="7023590"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48" name="Google Shape;3548;p85"/>
            <p:cNvSpPr/>
            <p:nvPr/>
          </p:nvSpPr>
          <p:spPr>
            <a:xfrm>
              <a:off x="7136674" y="321590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49" name="Google Shape;3549;p85"/>
            <p:cNvSpPr/>
            <p:nvPr/>
          </p:nvSpPr>
          <p:spPr>
            <a:xfrm>
              <a:off x="1743330"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50" name="Google Shape;3550;p85"/>
            <p:cNvSpPr/>
            <p:nvPr/>
          </p:nvSpPr>
          <p:spPr>
            <a:xfrm>
              <a:off x="1854906"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51" name="Google Shape;3551;p85"/>
            <p:cNvSpPr/>
            <p:nvPr/>
          </p:nvSpPr>
          <p:spPr>
            <a:xfrm>
              <a:off x="1967990"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52" name="Google Shape;3552;p85"/>
            <p:cNvSpPr/>
            <p:nvPr/>
          </p:nvSpPr>
          <p:spPr>
            <a:xfrm>
              <a:off x="3989928"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53" name="Google Shape;3553;p85"/>
            <p:cNvSpPr/>
            <p:nvPr/>
          </p:nvSpPr>
          <p:spPr>
            <a:xfrm>
              <a:off x="4103013"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54" name="Google Shape;3554;p85"/>
            <p:cNvSpPr/>
            <p:nvPr/>
          </p:nvSpPr>
          <p:spPr>
            <a:xfrm>
              <a:off x="4214589"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55" name="Google Shape;3555;p85"/>
            <p:cNvSpPr/>
            <p:nvPr/>
          </p:nvSpPr>
          <p:spPr>
            <a:xfrm>
              <a:off x="4327672"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56" name="Google Shape;3556;p85"/>
            <p:cNvSpPr/>
            <p:nvPr/>
          </p:nvSpPr>
          <p:spPr>
            <a:xfrm>
              <a:off x="4439248"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57" name="Google Shape;3557;p85"/>
            <p:cNvSpPr/>
            <p:nvPr/>
          </p:nvSpPr>
          <p:spPr>
            <a:xfrm>
              <a:off x="4552332"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58" name="Google Shape;3558;p85"/>
            <p:cNvSpPr/>
            <p:nvPr/>
          </p:nvSpPr>
          <p:spPr>
            <a:xfrm>
              <a:off x="4663908"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59" name="Google Shape;3559;p85"/>
            <p:cNvSpPr/>
            <p:nvPr/>
          </p:nvSpPr>
          <p:spPr>
            <a:xfrm>
              <a:off x="4776992"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60" name="Google Shape;3560;p85"/>
            <p:cNvSpPr/>
            <p:nvPr/>
          </p:nvSpPr>
          <p:spPr>
            <a:xfrm>
              <a:off x="4888568"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61" name="Google Shape;3561;p85"/>
            <p:cNvSpPr/>
            <p:nvPr/>
          </p:nvSpPr>
          <p:spPr>
            <a:xfrm>
              <a:off x="5001652"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62" name="Google Shape;3562;p85"/>
            <p:cNvSpPr/>
            <p:nvPr/>
          </p:nvSpPr>
          <p:spPr>
            <a:xfrm>
              <a:off x="5113228"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63" name="Google Shape;3563;p85"/>
            <p:cNvSpPr/>
            <p:nvPr/>
          </p:nvSpPr>
          <p:spPr>
            <a:xfrm>
              <a:off x="5226311"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64" name="Google Shape;3564;p85"/>
            <p:cNvSpPr/>
            <p:nvPr/>
          </p:nvSpPr>
          <p:spPr>
            <a:xfrm>
              <a:off x="5337887"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65" name="Google Shape;3565;p85"/>
            <p:cNvSpPr/>
            <p:nvPr/>
          </p:nvSpPr>
          <p:spPr>
            <a:xfrm>
              <a:off x="5450972"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66" name="Google Shape;3566;p85"/>
            <p:cNvSpPr/>
            <p:nvPr/>
          </p:nvSpPr>
          <p:spPr>
            <a:xfrm>
              <a:off x="5562548"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67" name="Google Shape;3567;p85"/>
            <p:cNvSpPr/>
            <p:nvPr/>
          </p:nvSpPr>
          <p:spPr>
            <a:xfrm>
              <a:off x="5675631"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68" name="Google Shape;3568;p85"/>
            <p:cNvSpPr/>
            <p:nvPr/>
          </p:nvSpPr>
          <p:spPr>
            <a:xfrm>
              <a:off x="5787207"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69" name="Google Shape;3569;p85"/>
            <p:cNvSpPr/>
            <p:nvPr/>
          </p:nvSpPr>
          <p:spPr>
            <a:xfrm>
              <a:off x="5900291"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70" name="Google Shape;3570;p85"/>
            <p:cNvSpPr/>
            <p:nvPr/>
          </p:nvSpPr>
          <p:spPr>
            <a:xfrm>
              <a:off x="6013375"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71" name="Google Shape;3571;p85"/>
            <p:cNvSpPr/>
            <p:nvPr/>
          </p:nvSpPr>
          <p:spPr>
            <a:xfrm>
              <a:off x="6124951"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72" name="Google Shape;3572;p85"/>
            <p:cNvSpPr/>
            <p:nvPr/>
          </p:nvSpPr>
          <p:spPr>
            <a:xfrm>
              <a:off x="6238035"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73" name="Google Shape;3573;p85"/>
            <p:cNvSpPr/>
            <p:nvPr/>
          </p:nvSpPr>
          <p:spPr>
            <a:xfrm>
              <a:off x="6349611"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74" name="Google Shape;3574;p85"/>
            <p:cNvSpPr/>
            <p:nvPr/>
          </p:nvSpPr>
          <p:spPr>
            <a:xfrm>
              <a:off x="6462694"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75" name="Google Shape;3575;p85"/>
            <p:cNvSpPr/>
            <p:nvPr/>
          </p:nvSpPr>
          <p:spPr>
            <a:xfrm>
              <a:off x="6574270"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76" name="Google Shape;3576;p85"/>
            <p:cNvSpPr/>
            <p:nvPr/>
          </p:nvSpPr>
          <p:spPr>
            <a:xfrm>
              <a:off x="6687355"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77" name="Google Shape;3577;p85"/>
            <p:cNvSpPr/>
            <p:nvPr/>
          </p:nvSpPr>
          <p:spPr>
            <a:xfrm>
              <a:off x="6798931"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78" name="Google Shape;3578;p85"/>
            <p:cNvSpPr/>
            <p:nvPr/>
          </p:nvSpPr>
          <p:spPr>
            <a:xfrm>
              <a:off x="6912014"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79" name="Google Shape;3579;p85"/>
            <p:cNvSpPr/>
            <p:nvPr/>
          </p:nvSpPr>
          <p:spPr>
            <a:xfrm>
              <a:off x="7023590"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80" name="Google Shape;3580;p85"/>
            <p:cNvSpPr/>
            <p:nvPr/>
          </p:nvSpPr>
          <p:spPr>
            <a:xfrm>
              <a:off x="7136674" y="331843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81" name="Google Shape;3581;p85"/>
            <p:cNvSpPr/>
            <p:nvPr/>
          </p:nvSpPr>
          <p:spPr>
            <a:xfrm>
              <a:off x="1854906"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82" name="Google Shape;3582;p85"/>
            <p:cNvSpPr/>
            <p:nvPr/>
          </p:nvSpPr>
          <p:spPr>
            <a:xfrm>
              <a:off x="1967990"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83" name="Google Shape;3583;p85"/>
            <p:cNvSpPr/>
            <p:nvPr/>
          </p:nvSpPr>
          <p:spPr>
            <a:xfrm>
              <a:off x="2192650"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84" name="Google Shape;3584;p85"/>
            <p:cNvSpPr/>
            <p:nvPr/>
          </p:nvSpPr>
          <p:spPr>
            <a:xfrm>
              <a:off x="2417310"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85" name="Google Shape;3585;p85"/>
            <p:cNvSpPr/>
            <p:nvPr/>
          </p:nvSpPr>
          <p:spPr>
            <a:xfrm>
              <a:off x="3989928"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86" name="Google Shape;3586;p85"/>
            <p:cNvSpPr/>
            <p:nvPr/>
          </p:nvSpPr>
          <p:spPr>
            <a:xfrm>
              <a:off x="4103013"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87" name="Google Shape;3587;p85"/>
            <p:cNvSpPr/>
            <p:nvPr/>
          </p:nvSpPr>
          <p:spPr>
            <a:xfrm>
              <a:off x="4214589"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88" name="Google Shape;3588;p85"/>
            <p:cNvSpPr/>
            <p:nvPr/>
          </p:nvSpPr>
          <p:spPr>
            <a:xfrm>
              <a:off x="4327672"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89" name="Google Shape;3589;p85"/>
            <p:cNvSpPr/>
            <p:nvPr/>
          </p:nvSpPr>
          <p:spPr>
            <a:xfrm>
              <a:off x="4439248"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90" name="Google Shape;3590;p85"/>
            <p:cNvSpPr/>
            <p:nvPr/>
          </p:nvSpPr>
          <p:spPr>
            <a:xfrm>
              <a:off x="4552332"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91" name="Google Shape;3591;p85"/>
            <p:cNvSpPr/>
            <p:nvPr/>
          </p:nvSpPr>
          <p:spPr>
            <a:xfrm>
              <a:off x="4663908"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92" name="Google Shape;3592;p85"/>
            <p:cNvSpPr/>
            <p:nvPr/>
          </p:nvSpPr>
          <p:spPr>
            <a:xfrm>
              <a:off x="4776992"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93" name="Google Shape;3593;p85"/>
            <p:cNvSpPr/>
            <p:nvPr/>
          </p:nvSpPr>
          <p:spPr>
            <a:xfrm>
              <a:off x="4888568"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94" name="Google Shape;3594;p85"/>
            <p:cNvSpPr/>
            <p:nvPr/>
          </p:nvSpPr>
          <p:spPr>
            <a:xfrm>
              <a:off x="5001652"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95" name="Google Shape;3595;p85"/>
            <p:cNvSpPr/>
            <p:nvPr/>
          </p:nvSpPr>
          <p:spPr>
            <a:xfrm>
              <a:off x="5113228"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96" name="Google Shape;3596;p85"/>
            <p:cNvSpPr/>
            <p:nvPr/>
          </p:nvSpPr>
          <p:spPr>
            <a:xfrm>
              <a:off x="5337887"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97" name="Google Shape;3597;p85"/>
            <p:cNvSpPr/>
            <p:nvPr/>
          </p:nvSpPr>
          <p:spPr>
            <a:xfrm>
              <a:off x="5450972"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98" name="Google Shape;3598;p85"/>
            <p:cNvSpPr/>
            <p:nvPr/>
          </p:nvSpPr>
          <p:spPr>
            <a:xfrm>
              <a:off x="5562548"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599" name="Google Shape;3599;p85"/>
            <p:cNvSpPr/>
            <p:nvPr/>
          </p:nvSpPr>
          <p:spPr>
            <a:xfrm>
              <a:off x="5675631"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00" name="Google Shape;3600;p85"/>
            <p:cNvSpPr/>
            <p:nvPr/>
          </p:nvSpPr>
          <p:spPr>
            <a:xfrm>
              <a:off x="6013375"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01" name="Google Shape;3601;p85"/>
            <p:cNvSpPr/>
            <p:nvPr/>
          </p:nvSpPr>
          <p:spPr>
            <a:xfrm>
              <a:off x="6124951"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02" name="Google Shape;3602;p85"/>
            <p:cNvSpPr/>
            <p:nvPr/>
          </p:nvSpPr>
          <p:spPr>
            <a:xfrm>
              <a:off x="6238035"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03" name="Google Shape;3603;p85"/>
            <p:cNvSpPr/>
            <p:nvPr/>
          </p:nvSpPr>
          <p:spPr>
            <a:xfrm>
              <a:off x="6349611"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04" name="Google Shape;3604;p85"/>
            <p:cNvSpPr/>
            <p:nvPr/>
          </p:nvSpPr>
          <p:spPr>
            <a:xfrm>
              <a:off x="6574270"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05" name="Google Shape;3605;p85"/>
            <p:cNvSpPr/>
            <p:nvPr/>
          </p:nvSpPr>
          <p:spPr>
            <a:xfrm>
              <a:off x="6687355"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06" name="Google Shape;3606;p85"/>
            <p:cNvSpPr/>
            <p:nvPr/>
          </p:nvSpPr>
          <p:spPr>
            <a:xfrm>
              <a:off x="6798931" y="342247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07" name="Google Shape;3607;p85"/>
            <p:cNvSpPr/>
            <p:nvPr/>
          </p:nvSpPr>
          <p:spPr>
            <a:xfrm>
              <a:off x="1854906"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08" name="Google Shape;3608;p85"/>
            <p:cNvSpPr/>
            <p:nvPr/>
          </p:nvSpPr>
          <p:spPr>
            <a:xfrm>
              <a:off x="1967990"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09" name="Google Shape;3609;p85"/>
            <p:cNvSpPr/>
            <p:nvPr/>
          </p:nvSpPr>
          <p:spPr>
            <a:xfrm>
              <a:off x="2079566"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10" name="Google Shape;3610;p85"/>
            <p:cNvSpPr/>
            <p:nvPr/>
          </p:nvSpPr>
          <p:spPr>
            <a:xfrm>
              <a:off x="2192650"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11" name="Google Shape;3611;p85"/>
            <p:cNvSpPr/>
            <p:nvPr/>
          </p:nvSpPr>
          <p:spPr>
            <a:xfrm>
              <a:off x="2641969"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12" name="Google Shape;3612;p85"/>
            <p:cNvSpPr/>
            <p:nvPr/>
          </p:nvSpPr>
          <p:spPr>
            <a:xfrm>
              <a:off x="3989928"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13" name="Google Shape;3613;p85"/>
            <p:cNvSpPr/>
            <p:nvPr/>
          </p:nvSpPr>
          <p:spPr>
            <a:xfrm>
              <a:off x="4103013"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14" name="Google Shape;3614;p85"/>
            <p:cNvSpPr/>
            <p:nvPr/>
          </p:nvSpPr>
          <p:spPr>
            <a:xfrm>
              <a:off x="4214589"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15" name="Google Shape;3615;p85"/>
            <p:cNvSpPr/>
            <p:nvPr/>
          </p:nvSpPr>
          <p:spPr>
            <a:xfrm>
              <a:off x="4327672"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16" name="Google Shape;3616;p85"/>
            <p:cNvSpPr/>
            <p:nvPr/>
          </p:nvSpPr>
          <p:spPr>
            <a:xfrm>
              <a:off x="4439248"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17" name="Google Shape;3617;p85"/>
            <p:cNvSpPr/>
            <p:nvPr/>
          </p:nvSpPr>
          <p:spPr>
            <a:xfrm>
              <a:off x="4552332"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18" name="Google Shape;3618;p85"/>
            <p:cNvSpPr/>
            <p:nvPr/>
          </p:nvSpPr>
          <p:spPr>
            <a:xfrm>
              <a:off x="4663908"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19" name="Google Shape;3619;p85"/>
            <p:cNvSpPr/>
            <p:nvPr/>
          </p:nvSpPr>
          <p:spPr>
            <a:xfrm>
              <a:off x="4776992"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20" name="Google Shape;3620;p85"/>
            <p:cNvSpPr/>
            <p:nvPr/>
          </p:nvSpPr>
          <p:spPr>
            <a:xfrm>
              <a:off x="4888568"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21" name="Google Shape;3621;p85"/>
            <p:cNvSpPr/>
            <p:nvPr/>
          </p:nvSpPr>
          <p:spPr>
            <a:xfrm>
              <a:off x="5001652"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22" name="Google Shape;3622;p85"/>
            <p:cNvSpPr/>
            <p:nvPr/>
          </p:nvSpPr>
          <p:spPr>
            <a:xfrm>
              <a:off x="5113228"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23" name="Google Shape;3623;p85"/>
            <p:cNvSpPr/>
            <p:nvPr/>
          </p:nvSpPr>
          <p:spPr>
            <a:xfrm>
              <a:off x="5337887"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24" name="Google Shape;3624;p85"/>
            <p:cNvSpPr/>
            <p:nvPr/>
          </p:nvSpPr>
          <p:spPr>
            <a:xfrm>
              <a:off x="5450972"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25" name="Google Shape;3625;p85"/>
            <p:cNvSpPr/>
            <p:nvPr/>
          </p:nvSpPr>
          <p:spPr>
            <a:xfrm>
              <a:off x="5562548"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26" name="Google Shape;3626;p85"/>
            <p:cNvSpPr/>
            <p:nvPr/>
          </p:nvSpPr>
          <p:spPr>
            <a:xfrm>
              <a:off x="6124951"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27" name="Google Shape;3627;p85"/>
            <p:cNvSpPr/>
            <p:nvPr/>
          </p:nvSpPr>
          <p:spPr>
            <a:xfrm>
              <a:off x="6238035"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28" name="Google Shape;3628;p85"/>
            <p:cNvSpPr/>
            <p:nvPr/>
          </p:nvSpPr>
          <p:spPr>
            <a:xfrm>
              <a:off x="6574270"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29" name="Google Shape;3629;p85"/>
            <p:cNvSpPr/>
            <p:nvPr/>
          </p:nvSpPr>
          <p:spPr>
            <a:xfrm>
              <a:off x="6687355"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30" name="Google Shape;3630;p85"/>
            <p:cNvSpPr/>
            <p:nvPr/>
          </p:nvSpPr>
          <p:spPr>
            <a:xfrm>
              <a:off x="6798931"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31" name="Google Shape;3631;p85"/>
            <p:cNvSpPr/>
            <p:nvPr/>
          </p:nvSpPr>
          <p:spPr>
            <a:xfrm>
              <a:off x="6912014"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32" name="Google Shape;3632;p85"/>
            <p:cNvSpPr/>
            <p:nvPr/>
          </p:nvSpPr>
          <p:spPr>
            <a:xfrm>
              <a:off x="7136674"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33" name="Google Shape;3633;p85"/>
            <p:cNvSpPr/>
            <p:nvPr/>
          </p:nvSpPr>
          <p:spPr>
            <a:xfrm>
              <a:off x="7248250" y="352651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34" name="Google Shape;3634;p85"/>
            <p:cNvSpPr/>
            <p:nvPr/>
          </p:nvSpPr>
          <p:spPr>
            <a:xfrm>
              <a:off x="2192650"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35" name="Google Shape;3635;p85"/>
            <p:cNvSpPr/>
            <p:nvPr/>
          </p:nvSpPr>
          <p:spPr>
            <a:xfrm>
              <a:off x="2304226"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36" name="Google Shape;3636;p85"/>
            <p:cNvSpPr/>
            <p:nvPr/>
          </p:nvSpPr>
          <p:spPr>
            <a:xfrm>
              <a:off x="3989928"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37" name="Google Shape;3637;p85"/>
            <p:cNvSpPr/>
            <p:nvPr/>
          </p:nvSpPr>
          <p:spPr>
            <a:xfrm>
              <a:off x="4103013"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38" name="Google Shape;3638;p85"/>
            <p:cNvSpPr/>
            <p:nvPr/>
          </p:nvSpPr>
          <p:spPr>
            <a:xfrm>
              <a:off x="4214589"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39" name="Google Shape;3639;p85"/>
            <p:cNvSpPr/>
            <p:nvPr/>
          </p:nvSpPr>
          <p:spPr>
            <a:xfrm>
              <a:off x="4327672"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40" name="Google Shape;3640;p85"/>
            <p:cNvSpPr/>
            <p:nvPr/>
          </p:nvSpPr>
          <p:spPr>
            <a:xfrm>
              <a:off x="4439248"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41" name="Google Shape;3641;p85"/>
            <p:cNvSpPr/>
            <p:nvPr/>
          </p:nvSpPr>
          <p:spPr>
            <a:xfrm>
              <a:off x="4552332"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42" name="Google Shape;3642;p85"/>
            <p:cNvSpPr/>
            <p:nvPr/>
          </p:nvSpPr>
          <p:spPr>
            <a:xfrm>
              <a:off x="4663908"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43" name="Google Shape;3643;p85"/>
            <p:cNvSpPr/>
            <p:nvPr/>
          </p:nvSpPr>
          <p:spPr>
            <a:xfrm>
              <a:off x="4776992"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44" name="Google Shape;3644;p85"/>
            <p:cNvSpPr/>
            <p:nvPr/>
          </p:nvSpPr>
          <p:spPr>
            <a:xfrm>
              <a:off x="4888568"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45" name="Google Shape;3645;p85"/>
            <p:cNvSpPr/>
            <p:nvPr/>
          </p:nvSpPr>
          <p:spPr>
            <a:xfrm>
              <a:off x="5001652"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46" name="Google Shape;3646;p85"/>
            <p:cNvSpPr/>
            <p:nvPr/>
          </p:nvSpPr>
          <p:spPr>
            <a:xfrm>
              <a:off x="5113228"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47" name="Google Shape;3647;p85"/>
            <p:cNvSpPr/>
            <p:nvPr/>
          </p:nvSpPr>
          <p:spPr>
            <a:xfrm>
              <a:off x="5226311"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48" name="Google Shape;3648;p85"/>
            <p:cNvSpPr/>
            <p:nvPr/>
          </p:nvSpPr>
          <p:spPr>
            <a:xfrm>
              <a:off x="6124951"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49" name="Google Shape;3649;p85"/>
            <p:cNvSpPr/>
            <p:nvPr/>
          </p:nvSpPr>
          <p:spPr>
            <a:xfrm>
              <a:off x="6238035"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50" name="Google Shape;3650;p85"/>
            <p:cNvSpPr/>
            <p:nvPr/>
          </p:nvSpPr>
          <p:spPr>
            <a:xfrm>
              <a:off x="6687355"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51" name="Google Shape;3651;p85"/>
            <p:cNvSpPr/>
            <p:nvPr/>
          </p:nvSpPr>
          <p:spPr>
            <a:xfrm>
              <a:off x="6798931"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52" name="Google Shape;3652;p85"/>
            <p:cNvSpPr/>
            <p:nvPr/>
          </p:nvSpPr>
          <p:spPr>
            <a:xfrm>
              <a:off x="7248250" y="363054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53" name="Google Shape;3653;p85"/>
            <p:cNvSpPr/>
            <p:nvPr/>
          </p:nvSpPr>
          <p:spPr>
            <a:xfrm>
              <a:off x="2304226"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54" name="Google Shape;3654;p85"/>
            <p:cNvSpPr/>
            <p:nvPr/>
          </p:nvSpPr>
          <p:spPr>
            <a:xfrm>
              <a:off x="2417310"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55" name="Google Shape;3655;p85"/>
            <p:cNvSpPr/>
            <p:nvPr/>
          </p:nvSpPr>
          <p:spPr>
            <a:xfrm>
              <a:off x="2528886"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56" name="Google Shape;3656;p85"/>
            <p:cNvSpPr/>
            <p:nvPr/>
          </p:nvSpPr>
          <p:spPr>
            <a:xfrm>
              <a:off x="2641969"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57" name="Google Shape;3657;p85"/>
            <p:cNvSpPr/>
            <p:nvPr/>
          </p:nvSpPr>
          <p:spPr>
            <a:xfrm>
              <a:off x="2753545"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58" name="Google Shape;3658;p85"/>
            <p:cNvSpPr/>
            <p:nvPr/>
          </p:nvSpPr>
          <p:spPr>
            <a:xfrm>
              <a:off x="3989928"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59" name="Google Shape;3659;p85"/>
            <p:cNvSpPr/>
            <p:nvPr/>
          </p:nvSpPr>
          <p:spPr>
            <a:xfrm>
              <a:off x="4103013"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60" name="Google Shape;3660;p85"/>
            <p:cNvSpPr/>
            <p:nvPr/>
          </p:nvSpPr>
          <p:spPr>
            <a:xfrm>
              <a:off x="4214589"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61" name="Google Shape;3661;p85"/>
            <p:cNvSpPr/>
            <p:nvPr/>
          </p:nvSpPr>
          <p:spPr>
            <a:xfrm>
              <a:off x="4327672"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62" name="Google Shape;3662;p85"/>
            <p:cNvSpPr/>
            <p:nvPr/>
          </p:nvSpPr>
          <p:spPr>
            <a:xfrm>
              <a:off x="4439248"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63" name="Google Shape;3663;p85"/>
            <p:cNvSpPr/>
            <p:nvPr/>
          </p:nvSpPr>
          <p:spPr>
            <a:xfrm>
              <a:off x="4552332"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64" name="Google Shape;3664;p85"/>
            <p:cNvSpPr/>
            <p:nvPr/>
          </p:nvSpPr>
          <p:spPr>
            <a:xfrm>
              <a:off x="4663908"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65" name="Google Shape;3665;p85"/>
            <p:cNvSpPr/>
            <p:nvPr/>
          </p:nvSpPr>
          <p:spPr>
            <a:xfrm>
              <a:off x="4776992"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66" name="Google Shape;3666;p85"/>
            <p:cNvSpPr/>
            <p:nvPr/>
          </p:nvSpPr>
          <p:spPr>
            <a:xfrm>
              <a:off x="4888568"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67" name="Google Shape;3667;p85"/>
            <p:cNvSpPr/>
            <p:nvPr/>
          </p:nvSpPr>
          <p:spPr>
            <a:xfrm>
              <a:off x="5001652"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68" name="Google Shape;3668;p85"/>
            <p:cNvSpPr/>
            <p:nvPr/>
          </p:nvSpPr>
          <p:spPr>
            <a:xfrm>
              <a:off x="5113228"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69" name="Google Shape;3669;p85"/>
            <p:cNvSpPr/>
            <p:nvPr/>
          </p:nvSpPr>
          <p:spPr>
            <a:xfrm>
              <a:off x="5226311"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70" name="Google Shape;3670;p85"/>
            <p:cNvSpPr/>
            <p:nvPr/>
          </p:nvSpPr>
          <p:spPr>
            <a:xfrm>
              <a:off x="5337887"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71" name="Google Shape;3671;p85"/>
            <p:cNvSpPr/>
            <p:nvPr/>
          </p:nvSpPr>
          <p:spPr>
            <a:xfrm>
              <a:off x="5450972"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72" name="Google Shape;3672;p85"/>
            <p:cNvSpPr/>
            <p:nvPr/>
          </p:nvSpPr>
          <p:spPr>
            <a:xfrm>
              <a:off x="5562548"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73" name="Google Shape;3673;p85"/>
            <p:cNvSpPr/>
            <p:nvPr/>
          </p:nvSpPr>
          <p:spPr>
            <a:xfrm>
              <a:off x="6124951"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74" name="Google Shape;3674;p85"/>
            <p:cNvSpPr/>
            <p:nvPr/>
          </p:nvSpPr>
          <p:spPr>
            <a:xfrm>
              <a:off x="6687355"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75" name="Google Shape;3675;p85"/>
            <p:cNvSpPr/>
            <p:nvPr/>
          </p:nvSpPr>
          <p:spPr>
            <a:xfrm>
              <a:off x="6798931"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76" name="Google Shape;3676;p85"/>
            <p:cNvSpPr/>
            <p:nvPr/>
          </p:nvSpPr>
          <p:spPr>
            <a:xfrm>
              <a:off x="7248250" y="373458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77" name="Google Shape;3677;p85"/>
            <p:cNvSpPr/>
            <p:nvPr/>
          </p:nvSpPr>
          <p:spPr>
            <a:xfrm>
              <a:off x="2528886"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78" name="Google Shape;3678;p85"/>
            <p:cNvSpPr/>
            <p:nvPr/>
          </p:nvSpPr>
          <p:spPr>
            <a:xfrm>
              <a:off x="2641969"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79" name="Google Shape;3679;p85"/>
            <p:cNvSpPr/>
            <p:nvPr/>
          </p:nvSpPr>
          <p:spPr>
            <a:xfrm>
              <a:off x="2753545"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80" name="Google Shape;3680;p85"/>
            <p:cNvSpPr/>
            <p:nvPr/>
          </p:nvSpPr>
          <p:spPr>
            <a:xfrm>
              <a:off x="2866630"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81" name="Google Shape;3681;p85"/>
            <p:cNvSpPr/>
            <p:nvPr/>
          </p:nvSpPr>
          <p:spPr>
            <a:xfrm>
              <a:off x="4103013"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82" name="Google Shape;3682;p85"/>
            <p:cNvSpPr/>
            <p:nvPr/>
          </p:nvSpPr>
          <p:spPr>
            <a:xfrm>
              <a:off x="4214589"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83" name="Google Shape;3683;p85"/>
            <p:cNvSpPr/>
            <p:nvPr/>
          </p:nvSpPr>
          <p:spPr>
            <a:xfrm>
              <a:off x="4327672"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84" name="Google Shape;3684;p85"/>
            <p:cNvSpPr/>
            <p:nvPr/>
          </p:nvSpPr>
          <p:spPr>
            <a:xfrm>
              <a:off x="4439248"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85" name="Google Shape;3685;p85"/>
            <p:cNvSpPr/>
            <p:nvPr/>
          </p:nvSpPr>
          <p:spPr>
            <a:xfrm>
              <a:off x="4552332"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86" name="Google Shape;3686;p85"/>
            <p:cNvSpPr/>
            <p:nvPr/>
          </p:nvSpPr>
          <p:spPr>
            <a:xfrm>
              <a:off x="4663908"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87" name="Google Shape;3687;p85"/>
            <p:cNvSpPr/>
            <p:nvPr/>
          </p:nvSpPr>
          <p:spPr>
            <a:xfrm>
              <a:off x="4776992"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88" name="Google Shape;3688;p85"/>
            <p:cNvSpPr/>
            <p:nvPr/>
          </p:nvSpPr>
          <p:spPr>
            <a:xfrm>
              <a:off x="4888568"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89" name="Google Shape;3689;p85"/>
            <p:cNvSpPr/>
            <p:nvPr/>
          </p:nvSpPr>
          <p:spPr>
            <a:xfrm>
              <a:off x="5001652"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90" name="Google Shape;3690;p85"/>
            <p:cNvSpPr/>
            <p:nvPr/>
          </p:nvSpPr>
          <p:spPr>
            <a:xfrm>
              <a:off x="5113228"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91" name="Google Shape;3691;p85"/>
            <p:cNvSpPr/>
            <p:nvPr/>
          </p:nvSpPr>
          <p:spPr>
            <a:xfrm>
              <a:off x="5226311"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92" name="Google Shape;3692;p85"/>
            <p:cNvSpPr/>
            <p:nvPr/>
          </p:nvSpPr>
          <p:spPr>
            <a:xfrm>
              <a:off x="5337887"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93" name="Google Shape;3693;p85"/>
            <p:cNvSpPr/>
            <p:nvPr/>
          </p:nvSpPr>
          <p:spPr>
            <a:xfrm>
              <a:off x="5450972"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94" name="Google Shape;3694;p85"/>
            <p:cNvSpPr/>
            <p:nvPr/>
          </p:nvSpPr>
          <p:spPr>
            <a:xfrm>
              <a:off x="6238035"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95" name="Google Shape;3695;p85"/>
            <p:cNvSpPr/>
            <p:nvPr/>
          </p:nvSpPr>
          <p:spPr>
            <a:xfrm>
              <a:off x="6687355"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96" name="Google Shape;3696;p85"/>
            <p:cNvSpPr/>
            <p:nvPr/>
          </p:nvSpPr>
          <p:spPr>
            <a:xfrm>
              <a:off x="7248250" y="3837114"/>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97" name="Google Shape;3697;p85"/>
            <p:cNvSpPr/>
            <p:nvPr/>
          </p:nvSpPr>
          <p:spPr>
            <a:xfrm>
              <a:off x="2528886"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98" name="Google Shape;3698;p85"/>
            <p:cNvSpPr/>
            <p:nvPr/>
          </p:nvSpPr>
          <p:spPr>
            <a:xfrm>
              <a:off x="2641969"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699" name="Google Shape;3699;p85"/>
            <p:cNvSpPr/>
            <p:nvPr/>
          </p:nvSpPr>
          <p:spPr>
            <a:xfrm>
              <a:off x="2753545"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00" name="Google Shape;3700;p85"/>
            <p:cNvSpPr/>
            <p:nvPr/>
          </p:nvSpPr>
          <p:spPr>
            <a:xfrm>
              <a:off x="2866630"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01" name="Google Shape;3701;p85"/>
            <p:cNvSpPr/>
            <p:nvPr/>
          </p:nvSpPr>
          <p:spPr>
            <a:xfrm>
              <a:off x="2978206"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02" name="Google Shape;3702;p85"/>
            <p:cNvSpPr/>
            <p:nvPr/>
          </p:nvSpPr>
          <p:spPr>
            <a:xfrm>
              <a:off x="3091289"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03" name="Google Shape;3703;p85"/>
            <p:cNvSpPr/>
            <p:nvPr/>
          </p:nvSpPr>
          <p:spPr>
            <a:xfrm>
              <a:off x="4552332"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04" name="Google Shape;3704;p85"/>
            <p:cNvSpPr/>
            <p:nvPr/>
          </p:nvSpPr>
          <p:spPr>
            <a:xfrm>
              <a:off x="4663908"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05" name="Google Shape;3705;p85"/>
            <p:cNvSpPr/>
            <p:nvPr/>
          </p:nvSpPr>
          <p:spPr>
            <a:xfrm>
              <a:off x="4776992"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06" name="Google Shape;3706;p85"/>
            <p:cNvSpPr/>
            <p:nvPr/>
          </p:nvSpPr>
          <p:spPr>
            <a:xfrm>
              <a:off x="4888568"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07" name="Google Shape;3707;p85"/>
            <p:cNvSpPr/>
            <p:nvPr/>
          </p:nvSpPr>
          <p:spPr>
            <a:xfrm>
              <a:off x="5001652"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08" name="Google Shape;3708;p85"/>
            <p:cNvSpPr/>
            <p:nvPr/>
          </p:nvSpPr>
          <p:spPr>
            <a:xfrm>
              <a:off x="5113228"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09" name="Google Shape;3709;p85"/>
            <p:cNvSpPr/>
            <p:nvPr/>
          </p:nvSpPr>
          <p:spPr>
            <a:xfrm>
              <a:off x="5226311"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10" name="Google Shape;3710;p85"/>
            <p:cNvSpPr/>
            <p:nvPr/>
          </p:nvSpPr>
          <p:spPr>
            <a:xfrm>
              <a:off x="5337887"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11" name="Google Shape;3711;p85"/>
            <p:cNvSpPr/>
            <p:nvPr/>
          </p:nvSpPr>
          <p:spPr>
            <a:xfrm>
              <a:off x="5450972"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12" name="Google Shape;3712;p85"/>
            <p:cNvSpPr/>
            <p:nvPr/>
          </p:nvSpPr>
          <p:spPr>
            <a:xfrm>
              <a:off x="6687355"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13" name="Google Shape;3713;p85"/>
            <p:cNvSpPr/>
            <p:nvPr/>
          </p:nvSpPr>
          <p:spPr>
            <a:xfrm>
              <a:off x="7023590" y="394115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14" name="Google Shape;3714;p85"/>
            <p:cNvSpPr/>
            <p:nvPr/>
          </p:nvSpPr>
          <p:spPr>
            <a:xfrm>
              <a:off x="2417310"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15" name="Google Shape;3715;p85"/>
            <p:cNvSpPr/>
            <p:nvPr/>
          </p:nvSpPr>
          <p:spPr>
            <a:xfrm>
              <a:off x="2528886"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16" name="Google Shape;3716;p85"/>
            <p:cNvSpPr/>
            <p:nvPr/>
          </p:nvSpPr>
          <p:spPr>
            <a:xfrm>
              <a:off x="2641969"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17" name="Google Shape;3717;p85"/>
            <p:cNvSpPr/>
            <p:nvPr/>
          </p:nvSpPr>
          <p:spPr>
            <a:xfrm>
              <a:off x="2753545"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18" name="Google Shape;3718;p85"/>
            <p:cNvSpPr/>
            <p:nvPr/>
          </p:nvSpPr>
          <p:spPr>
            <a:xfrm>
              <a:off x="2866630"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19" name="Google Shape;3719;p85"/>
            <p:cNvSpPr/>
            <p:nvPr/>
          </p:nvSpPr>
          <p:spPr>
            <a:xfrm>
              <a:off x="2978206"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20" name="Google Shape;3720;p85"/>
            <p:cNvSpPr/>
            <p:nvPr/>
          </p:nvSpPr>
          <p:spPr>
            <a:xfrm>
              <a:off x="3091289"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21" name="Google Shape;3721;p85"/>
            <p:cNvSpPr/>
            <p:nvPr/>
          </p:nvSpPr>
          <p:spPr>
            <a:xfrm>
              <a:off x="3204373"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22" name="Google Shape;3722;p85"/>
            <p:cNvSpPr/>
            <p:nvPr/>
          </p:nvSpPr>
          <p:spPr>
            <a:xfrm>
              <a:off x="4552332"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23" name="Google Shape;3723;p85"/>
            <p:cNvSpPr/>
            <p:nvPr/>
          </p:nvSpPr>
          <p:spPr>
            <a:xfrm>
              <a:off x="4663908"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24" name="Google Shape;3724;p85"/>
            <p:cNvSpPr/>
            <p:nvPr/>
          </p:nvSpPr>
          <p:spPr>
            <a:xfrm>
              <a:off x="4776992"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25" name="Google Shape;3725;p85"/>
            <p:cNvSpPr/>
            <p:nvPr/>
          </p:nvSpPr>
          <p:spPr>
            <a:xfrm>
              <a:off x="4888568"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26" name="Google Shape;3726;p85"/>
            <p:cNvSpPr/>
            <p:nvPr/>
          </p:nvSpPr>
          <p:spPr>
            <a:xfrm>
              <a:off x="5001652"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27" name="Google Shape;3727;p85"/>
            <p:cNvSpPr/>
            <p:nvPr/>
          </p:nvSpPr>
          <p:spPr>
            <a:xfrm>
              <a:off x="5113228"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28" name="Google Shape;3728;p85"/>
            <p:cNvSpPr/>
            <p:nvPr/>
          </p:nvSpPr>
          <p:spPr>
            <a:xfrm>
              <a:off x="5226311"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29" name="Google Shape;3729;p85"/>
            <p:cNvSpPr/>
            <p:nvPr/>
          </p:nvSpPr>
          <p:spPr>
            <a:xfrm>
              <a:off x="5337887"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30" name="Google Shape;3730;p85"/>
            <p:cNvSpPr/>
            <p:nvPr/>
          </p:nvSpPr>
          <p:spPr>
            <a:xfrm>
              <a:off x="6687355"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31" name="Google Shape;3731;p85"/>
            <p:cNvSpPr/>
            <p:nvPr/>
          </p:nvSpPr>
          <p:spPr>
            <a:xfrm>
              <a:off x="6912014"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32" name="Google Shape;3732;p85"/>
            <p:cNvSpPr/>
            <p:nvPr/>
          </p:nvSpPr>
          <p:spPr>
            <a:xfrm>
              <a:off x="7023590"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33" name="Google Shape;3733;p85"/>
            <p:cNvSpPr/>
            <p:nvPr/>
          </p:nvSpPr>
          <p:spPr>
            <a:xfrm>
              <a:off x="7136674" y="404518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34" name="Google Shape;3734;p85"/>
            <p:cNvSpPr/>
            <p:nvPr/>
          </p:nvSpPr>
          <p:spPr>
            <a:xfrm>
              <a:off x="2417310"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35" name="Google Shape;3735;p85"/>
            <p:cNvSpPr/>
            <p:nvPr/>
          </p:nvSpPr>
          <p:spPr>
            <a:xfrm>
              <a:off x="2528886"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36" name="Google Shape;3736;p85"/>
            <p:cNvSpPr/>
            <p:nvPr/>
          </p:nvSpPr>
          <p:spPr>
            <a:xfrm>
              <a:off x="2641969"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37" name="Google Shape;3737;p85"/>
            <p:cNvSpPr/>
            <p:nvPr/>
          </p:nvSpPr>
          <p:spPr>
            <a:xfrm>
              <a:off x="2753545"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38" name="Google Shape;3738;p85"/>
            <p:cNvSpPr/>
            <p:nvPr/>
          </p:nvSpPr>
          <p:spPr>
            <a:xfrm>
              <a:off x="2866630"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39" name="Google Shape;3739;p85"/>
            <p:cNvSpPr/>
            <p:nvPr/>
          </p:nvSpPr>
          <p:spPr>
            <a:xfrm>
              <a:off x="2978206"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40" name="Google Shape;3740;p85"/>
            <p:cNvSpPr/>
            <p:nvPr/>
          </p:nvSpPr>
          <p:spPr>
            <a:xfrm>
              <a:off x="3091289"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41" name="Google Shape;3741;p85"/>
            <p:cNvSpPr/>
            <p:nvPr/>
          </p:nvSpPr>
          <p:spPr>
            <a:xfrm>
              <a:off x="3204373"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42" name="Google Shape;3742;p85"/>
            <p:cNvSpPr/>
            <p:nvPr/>
          </p:nvSpPr>
          <p:spPr>
            <a:xfrm>
              <a:off x="3315949"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43" name="Google Shape;3743;p85"/>
            <p:cNvSpPr/>
            <p:nvPr/>
          </p:nvSpPr>
          <p:spPr>
            <a:xfrm>
              <a:off x="3429033"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44" name="Google Shape;3744;p85"/>
            <p:cNvSpPr/>
            <p:nvPr/>
          </p:nvSpPr>
          <p:spPr>
            <a:xfrm>
              <a:off x="4663908"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45" name="Google Shape;3745;p85"/>
            <p:cNvSpPr/>
            <p:nvPr/>
          </p:nvSpPr>
          <p:spPr>
            <a:xfrm>
              <a:off x="4776992"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46" name="Google Shape;3746;p85"/>
            <p:cNvSpPr/>
            <p:nvPr/>
          </p:nvSpPr>
          <p:spPr>
            <a:xfrm>
              <a:off x="4888568"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47" name="Google Shape;3747;p85"/>
            <p:cNvSpPr/>
            <p:nvPr/>
          </p:nvSpPr>
          <p:spPr>
            <a:xfrm>
              <a:off x="5001652"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48" name="Google Shape;3748;p85"/>
            <p:cNvSpPr/>
            <p:nvPr/>
          </p:nvSpPr>
          <p:spPr>
            <a:xfrm>
              <a:off x="5113228"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49" name="Google Shape;3749;p85"/>
            <p:cNvSpPr/>
            <p:nvPr/>
          </p:nvSpPr>
          <p:spPr>
            <a:xfrm>
              <a:off x="5226311"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50" name="Google Shape;3750;p85"/>
            <p:cNvSpPr/>
            <p:nvPr/>
          </p:nvSpPr>
          <p:spPr>
            <a:xfrm>
              <a:off x="6798931"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51" name="Google Shape;3751;p85"/>
            <p:cNvSpPr/>
            <p:nvPr/>
          </p:nvSpPr>
          <p:spPr>
            <a:xfrm>
              <a:off x="7136674"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52" name="Google Shape;3752;p85"/>
            <p:cNvSpPr/>
            <p:nvPr/>
          </p:nvSpPr>
          <p:spPr>
            <a:xfrm>
              <a:off x="7472910"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53" name="Google Shape;3753;p85"/>
            <p:cNvSpPr/>
            <p:nvPr/>
          </p:nvSpPr>
          <p:spPr>
            <a:xfrm>
              <a:off x="7585994"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54" name="Google Shape;3754;p85"/>
            <p:cNvSpPr/>
            <p:nvPr/>
          </p:nvSpPr>
          <p:spPr>
            <a:xfrm>
              <a:off x="7697570" y="414922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55" name="Google Shape;3755;p85"/>
            <p:cNvSpPr/>
            <p:nvPr/>
          </p:nvSpPr>
          <p:spPr>
            <a:xfrm>
              <a:off x="2528886"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56" name="Google Shape;3756;p85"/>
            <p:cNvSpPr/>
            <p:nvPr/>
          </p:nvSpPr>
          <p:spPr>
            <a:xfrm>
              <a:off x="2641969"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57" name="Google Shape;3757;p85"/>
            <p:cNvSpPr/>
            <p:nvPr/>
          </p:nvSpPr>
          <p:spPr>
            <a:xfrm>
              <a:off x="2753545"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58" name="Google Shape;3758;p85"/>
            <p:cNvSpPr/>
            <p:nvPr/>
          </p:nvSpPr>
          <p:spPr>
            <a:xfrm>
              <a:off x="2866630"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59" name="Google Shape;3759;p85"/>
            <p:cNvSpPr/>
            <p:nvPr/>
          </p:nvSpPr>
          <p:spPr>
            <a:xfrm>
              <a:off x="2978206"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60" name="Google Shape;3760;p85"/>
            <p:cNvSpPr/>
            <p:nvPr/>
          </p:nvSpPr>
          <p:spPr>
            <a:xfrm>
              <a:off x="3091289"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61" name="Google Shape;3761;p85"/>
            <p:cNvSpPr/>
            <p:nvPr/>
          </p:nvSpPr>
          <p:spPr>
            <a:xfrm>
              <a:off x="3204373"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62" name="Google Shape;3762;p85"/>
            <p:cNvSpPr/>
            <p:nvPr/>
          </p:nvSpPr>
          <p:spPr>
            <a:xfrm>
              <a:off x="3315949"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63" name="Google Shape;3763;p85"/>
            <p:cNvSpPr/>
            <p:nvPr/>
          </p:nvSpPr>
          <p:spPr>
            <a:xfrm>
              <a:off x="3429033"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64" name="Google Shape;3764;p85"/>
            <p:cNvSpPr/>
            <p:nvPr/>
          </p:nvSpPr>
          <p:spPr>
            <a:xfrm>
              <a:off x="4663908"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65" name="Google Shape;3765;p85"/>
            <p:cNvSpPr/>
            <p:nvPr/>
          </p:nvSpPr>
          <p:spPr>
            <a:xfrm>
              <a:off x="4776992"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66" name="Google Shape;3766;p85"/>
            <p:cNvSpPr/>
            <p:nvPr/>
          </p:nvSpPr>
          <p:spPr>
            <a:xfrm>
              <a:off x="4888568"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67" name="Google Shape;3767;p85"/>
            <p:cNvSpPr/>
            <p:nvPr/>
          </p:nvSpPr>
          <p:spPr>
            <a:xfrm>
              <a:off x="5001652"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68" name="Google Shape;3768;p85"/>
            <p:cNvSpPr/>
            <p:nvPr/>
          </p:nvSpPr>
          <p:spPr>
            <a:xfrm>
              <a:off x="5113228"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69" name="Google Shape;3769;p85"/>
            <p:cNvSpPr/>
            <p:nvPr/>
          </p:nvSpPr>
          <p:spPr>
            <a:xfrm>
              <a:off x="5226311"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70" name="Google Shape;3770;p85"/>
            <p:cNvSpPr/>
            <p:nvPr/>
          </p:nvSpPr>
          <p:spPr>
            <a:xfrm>
              <a:off x="6912014"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71" name="Google Shape;3771;p85"/>
            <p:cNvSpPr/>
            <p:nvPr/>
          </p:nvSpPr>
          <p:spPr>
            <a:xfrm>
              <a:off x="7023590"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72" name="Google Shape;3772;p85"/>
            <p:cNvSpPr/>
            <p:nvPr/>
          </p:nvSpPr>
          <p:spPr>
            <a:xfrm>
              <a:off x="7697570" y="4253262"/>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73" name="Google Shape;3773;p85"/>
            <p:cNvSpPr/>
            <p:nvPr/>
          </p:nvSpPr>
          <p:spPr>
            <a:xfrm>
              <a:off x="2528886"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74" name="Google Shape;3774;p85"/>
            <p:cNvSpPr/>
            <p:nvPr/>
          </p:nvSpPr>
          <p:spPr>
            <a:xfrm>
              <a:off x="2641969"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75" name="Google Shape;3775;p85"/>
            <p:cNvSpPr/>
            <p:nvPr/>
          </p:nvSpPr>
          <p:spPr>
            <a:xfrm>
              <a:off x="2753545"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76" name="Google Shape;3776;p85"/>
            <p:cNvSpPr/>
            <p:nvPr/>
          </p:nvSpPr>
          <p:spPr>
            <a:xfrm>
              <a:off x="2866630"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77" name="Google Shape;3777;p85"/>
            <p:cNvSpPr/>
            <p:nvPr/>
          </p:nvSpPr>
          <p:spPr>
            <a:xfrm>
              <a:off x="2978206"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78" name="Google Shape;3778;p85"/>
            <p:cNvSpPr/>
            <p:nvPr/>
          </p:nvSpPr>
          <p:spPr>
            <a:xfrm>
              <a:off x="3091289"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79" name="Google Shape;3779;p85"/>
            <p:cNvSpPr/>
            <p:nvPr/>
          </p:nvSpPr>
          <p:spPr>
            <a:xfrm>
              <a:off x="3204373"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80" name="Google Shape;3780;p85"/>
            <p:cNvSpPr/>
            <p:nvPr/>
          </p:nvSpPr>
          <p:spPr>
            <a:xfrm>
              <a:off x="3315949"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81" name="Google Shape;3781;p85"/>
            <p:cNvSpPr/>
            <p:nvPr/>
          </p:nvSpPr>
          <p:spPr>
            <a:xfrm>
              <a:off x="3429033"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82" name="Google Shape;3782;p85"/>
            <p:cNvSpPr/>
            <p:nvPr/>
          </p:nvSpPr>
          <p:spPr>
            <a:xfrm>
              <a:off x="4663908"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83" name="Google Shape;3783;p85"/>
            <p:cNvSpPr/>
            <p:nvPr/>
          </p:nvSpPr>
          <p:spPr>
            <a:xfrm>
              <a:off x="4776992"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84" name="Google Shape;3784;p85"/>
            <p:cNvSpPr/>
            <p:nvPr/>
          </p:nvSpPr>
          <p:spPr>
            <a:xfrm>
              <a:off x="4888568"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85" name="Google Shape;3785;p85"/>
            <p:cNvSpPr/>
            <p:nvPr/>
          </p:nvSpPr>
          <p:spPr>
            <a:xfrm>
              <a:off x="5001652"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86" name="Google Shape;3786;p85"/>
            <p:cNvSpPr/>
            <p:nvPr/>
          </p:nvSpPr>
          <p:spPr>
            <a:xfrm>
              <a:off x="5113228"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87" name="Google Shape;3787;p85"/>
            <p:cNvSpPr/>
            <p:nvPr/>
          </p:nvSpPr>
          <p:spPr>
            <a:xfrm>
              <a:off x="5226311"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88" name="Google Shape;3788;p85"/>
            <p:cNvSpPr/>
            <p:nvPr/>
          </p:nvSpPr>
          <p:spPr>
            <a:xfrm>
              <a:off x="7472910" y="435730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89" name="Google Shape;3789;p85"/>
            <p:cNvSpPr/>
            <p:nvPr/>
          </p:nvSpPr>
          <p:spPr>
            <a:xfrm>
              <a:off x="2641969"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90" name="Google Shape;3790;p85"/>
            <p:cNvSpPr/>
            <p:nvPr/>
          </p:nvSpPr>
          <p:spPr>
            <a:xfrm>
              <a:off x="2753545"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91" name="Google Shape;3791;p85"/>
            <p:cNvSpPr/>
            <p:nvPr/>
          </p:nvSpPr>
          <p:spPr>
            <a:xfrm>
              <a:off x="2866630"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92" name="Google Shape;3792;p85"/>
            <p:cNvSpPr/>
            <p:nvPr/>
          </p:nvSpPr>
          <p:spPr>
            <a:xfrm>
              <a:off x="2978206"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93" name="Google Shape;3793;p85"/>
            <p:cNvSpPr/>
            <p:nvPr/>
          </p:nvSpPr>
          <p:spPr>
            <a:xfrm>
              <a:off x="3091289"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94" name="Google Shape;3794;p85"/>
            <p:cNvSpPr/>
            <p:nvPr/>
          </p:nvSpPr>
          <p:spPr>
            <a:xfrm>
              <a:off x="3204373"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95" name="Google Shape;3795;p85"/>
            <p:cNvSpPr/>
            <p:nvPr/>
          </p:nvSpPr>
          <p:spPr>
            <a:xfrm>
              <a:off x="3315949"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96" name="Google Shape;3796;p85"/>
            <p:cNvSpPr/>
            <p:nvPr/>
          </p:nvSpPr>
          <p:spPr>
            <a:xfrm>
              <a:off x="4663908"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97" name="Google Shape;3797;p85"/>
            <p:cNvSpPr/>
            <p:nvPr/>
          </p:nvSpPr>
          <p:spPr>
            <a:xfrm>
              <a:off x="4776992"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98" name="Google Shape;3798;p85"/>
            <p:cNvSpPr/>
            <p:nvPr/>
          </p:nvSpPr>
          <p:spPr>
            <a:xfrm>
              <a:off x="4888568"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799" name="Google Shape;3799;p85"/>
            <p:cNvSpPr/>
            <p:nvPr/>
          </p:nvSpPr>
          <p:spPr>
            <a:xfrm>
              <a:off x="5001652"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00" name="Google Shape;3800;p85"/>
            <p:cNvSpPr/>
            <p:nvPr/>
          </p:nvSpPr>
          <p:spPr>
            <a:xfrm>
              <a:off x="5113228"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01" name="Google Shape;3801;p85"/>
            <p:cNvSpPr/>
            <p:nvPr/>
          </p:nvSpPr>
          <p:spPr>
            <a:xfrm>
              <a:off x="5226311"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02" name="Google Shape;3802;p85"/>
            <p:cNvSpPr/>
            <p:nvPr/>
          </p:nvSpPr>
          <p:spPr>
            <a:xfrm>
              <a:off x="5450972"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03" name="Google Shape;3803;p85"/>
            <p:cNvSpPr/>
            <p:nvPr/>
          </p:nvSpPr>
          <p:spPr>
            <a:xfrm>
              <a:off x="7361334"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04" name="Google Shape;3804;p85"/>
            <p:cNvSpPr/>
            <p:nvPr/>
          </p:nvSpPr>
          <p:spPr>
            <a:xfrm>
              <a:off x="7472910"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05" name="Google Shape;3805;p85"/>
            <p:cNvSpPr/>
            <p:nvPr/>
          </p:nvSpPr>
          <p:spPr>
            <a:xfrm>
              <a:off x="7697570" y="44598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06" name="Google Shape;3806;p85"/>
            <p:cNvSpPr/>
            <p:nvPr/>
          </p:nvSpPr>
          <p:spPr>
            <a:xfrm>
              <a:off x="2753545"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07" name="Google Shape;3807;p85"/>
            <p:cNvSpPr/>
            <p:nvPr/>
          </p:nvSpPr>
          <p:spPr>
            <a:xfrm>
              <a:off x="2866630"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08" name="Google Shape;3808;p85"/>
            <p:cNvSpPr/>
            <p:nvPr/>
          </p:nvSpPr>
          <p:spPr>
            <a:xfrm>
              <a:off x="2978206"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09" name="Google Shape;3809;p85"/>
            <p:cNvSpPr/>
            <p:nvPr/>
          </p:nvSpPr>
          <p:spPr>
            <a:xfrm>
              <a:off x="3091289"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10" name="Google Shape;3810;p85"/>
            <p:cNvSpPr/>
            <p:nvPr/>
          </p:nvSpPr>
          <p:spPr>
            <a:xfrm>
              <a:off x="3204373"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11" name="Google Shape;3811;p85"/>
            <p:cNvSpPr/>
            <p:nvPr/>
          </p:nvSpPr>
          <p:spPr>
            <a:xfrm>
              <a:off x="3315949"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12" name="Google Shape;3812;p85"/>
            <p:cNvSpPr/>
            <p:nvPr/>
          </p:nvSpPr>
          <p:spPr>
            <a:xfrm>
              <a:off x="4663908"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13" name="Google Shape;3813;p85"/>
            <p:cNvSpPr/>
            <p:nvPr/>
          </p:nvSpPr>
          <p:spPr>
            <a:xfrm>
              <a:off x="4776992"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14" name="Google Shape;3814;p85"/>
            <p:cNvSpPr/>
            <p:nvPr/>
          </p:nvSpPr>
          <p:spPr>
            <a:xfrm>
              <a:off x="4888568"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15" name="Google Shape;3815;p85"/>
            <p:cNvSpPr/>
            <p:nvPr/>
          </p:nvSpPr>
          <p:spPr>
            <a:xfrm>
              <a:off x="5001652"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16" name="Google Shape;3816;p85"/>
            <p:cNvSpPr/>
            <p:nvPr/>
          </p:nvSpPr>
          <p:spPr>
            <a:xfrm>
              <a:off x="5113228"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17" name="Google Shape;3817;p85"/>
            <p:cNvSpPr/>
            <p:nvPr/>
          </p:nvSpPr>
          <p:spPr>
            <a:xfrm>
              <a:off x="5226311"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18" name="Google Shape;3818;p85"/>
            <p:cNvSpPr/>
            <p:nvPr/>
          </p:nvSpPr>
          <p:spPr>
            <a:xfrm>
              <a:off x="5450972"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19" name="Google Shape;3819;p85"/>
            <p:cNvSpPr/>
            <p:nvPr/>
          </p:nvSpPr>
          <p:spPr>
            <a:xfrm>
              <a:off x="7248250"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20" name="Google Shape;3820;p85"/>
            <p:cNvSpPr/>
            <p:nvPr/>
          </p:nvSpPr>
          <p:spPr>
            <a:xfrm>
              <a:off x="7361334"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21" name="Google Shape;3821;p85"/>
            <p:cNvSpPr/>
            <p:nvPr/>
          </p:nvSpPr>
          <p:spPr>
            <a:xfrm>
              <a:off x="7472910"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22" name="Google Shape;3822;p85"/>
            <p:cNvSpPr/>
            <p:nvPr/>
          </p:nvSpPr>
          <p:spPr>
            <a:xfrm>
              <a:off x="7585994"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23" name="Google Shape;3823;p85"/>
            <p:cNvSpPr/>
            <p:nvPr/>
          </p:nvSpPr>
          <p:spPr>
            <a:xfrm>
              <a:off x="7697570" y="4563866"/>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24" name="Google Shape;3824;p85"/>
            <p:cNvSpPr/>
            <p:nvPr/>
          </p:nvSpPr>
          <p:spPr>
            <a:xfrm>
              <a:off x="2753545"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25" name="Google Shape;3825;p85"/>
            <p:cNvSpPr/>
            <p:nvPr/>
          </p:nvSpPr>
          <p:spPr>
            <a:xfrm>
              <a:off x="2866630"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26" name="Google Shape;3826;p85"/>
            <p:cNvSpPr/>
            <p:nvPr/>
          </p:nvSpPr>
          <p:spPr>
            <a:xfrm>
              <a:off x="2978206"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27" name="Google Shape;3827;p85"/>
            <p:cNvSpPr/>
            <p:nvPr/>
          </p:nvSpPr>
          <p:spPr>
            <a:xfrm>
              <a:off x="3091289"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28" name="Google Shape;3828;p85"/>
            <p:cNvSpPr/>
            <p:nvPr/>
          </p:nvSpPr>
          <p:spPr>
            <a:xfrm>
              <a:off x="3204373"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29" name="Google Shape;3829;p85"/>
            <p:cNvSpPr/>
            <p:nvPr/>
          </p:nvSpPr>
          <p:spPr>
            <a:xfrm>
              <a:off x="3315949"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30" name="Google Shape;3830;p85"/>
            <p:cNvSpPr/>
            <p:nvPr/>
          </p:nvSpPr>
          <p:spPr>
            <a:xfrm>
              <a:off x="4663908"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31" name="Google Shape;3831;p85"/>
            <p:cNvSpPr/>
            <p:nvPr/>
          </p:nvSpPr>
          <p:spPr>
            <a:xfrm>
              <a:off x="4776992"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32" name="Google Shape;3832;p85"/>
            <p:cNvSpPr/>
            <p:nvPr/>
          </p:nvSpPr>
          <p:spPr>
            <a:xfrm>
              <a:off x="4888568"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33" name="Google Shape;3833;p85"/>
            <p:cNvSpPr/>
            <p:nvPr/>
          </p:nvSpPr>
          <p:spPr>
            <a:xfrm>
              <a:off x="5001652"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34" name="Google Shape;3834;p85"/>
            <p:cNvSpPr/>
            <p:nvPr/>
          </p:nvSpPr>
          <p:spPr>
            <a:xfrm>
              <a:off x="5113228"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35" name="Google Shape;3835;p85"/>
            <p:cNvSpPr/>
            <p:nvPr/>
          </p:nvSpPr>
          <p:spPr>
            <a:xfrm>
              <a:off x="5450972"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36" name="Google Shape;3836;p85"/>
            <p:cNvSpPr/>
            <p:nvPr/>
          </p:nvSpPr>
          <p:spPr>
            <a:xfrm>
              <a:off x="7136674"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37" name="Google Shape;3837;p85"/>
            <p:cNvSpPr/>
            <p:nvPr/>
          </p:nvSpPr>
          <p:spPr>
            <a:xfrm>
              <a:off x="7248250"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38" name="Google Shape;3838;p85"/>
            <p:cNvSpPr/>
            <p:nvPr/>
          </p:nvSpPr>
          <p:spPr>
            <a:xfrm>
              <a:off x="7361334"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39" name="Google Shape;3839;p85"/>
            <p:cNvSpPr/>
            <p:nvPr/>
          </p:nvSpPr>
          <p:spPr>
            <a:xfrm>
              <a:off x="7472910"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40" name="Google Shape;3840;p85"/>
            <p:cNvSpPr/>
            <p:nvPr/>
          </p:nvSpPr>
          <p:spPr>
            <a:xfrm>
              <a:off x="7585994"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41" name="Google Shape;3841;p85"/>
            <p:cNvSpPr/>
            <p:nvPr/>
          </p:nvSpPr>
          <p:spPr>
            <a:xfrm>
              <a:off x="7697570"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42" name="Google Shape;3842;p85"/>
            <p:cNvSpPr/>
            <p:nvPr/>
          </p:nvSpPr>
          <p:spPr>
            <a:xfrm>
              <a:off x="7810653" y="466790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43" name="Google Shape;3843;p85"/>
            <p:cNvSpPr/>
            <p:nvPr/>
          </p:nvSpPr>
          <p:spPr>
            <a:xfrm>
              <a:off x="2641969"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44" name="Google Shape;3844;p85"/>
            <p:cNvSpPr/>
            <p:nvPr/>
          </p:nvSpPr>
          <p:spPr>
            <a:xfrm>
              <a:off x="2753545"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45" name="Google Shape;3845;p85"/>
            <p:cNvSpPr/>
            <p:nvPr/>
          </p:nvSpPr>
          <p:spPr>
            <a:xfrm>
              <a:off x="2866630"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46" name="Google Shape;3846;p85"/>
            <p:cNvSpPr/>
            <p:nvPr/>
          </p:nvSpPr>
          <p:spPr>
            <a:xfrm>
              <a:off x="2978206"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47" name="Google Shape;3847;p85"/>
            <p:cNvSpPr/>
            <p:nvPr/>
          </p:nvSpPr>
          <p:spPr>
            <a:xfrm>
              <a:off x="3091289"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48" name="Google Shape;3848;p85"/>
            <p:cNvSpPr/>
            <p:nvPr/>
          </p:nvSpPr>
          <p:spPr>
            <a:xfrm>
              <a:off x="3204373"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49" name="Google Shape;3849;p85"/>
            <p:cNvSpPr/>
            <p:nvPr/>
          </p:nvSpPr>
          <p:spPr>
            <a:xfrm>
              <a:off x="4663908"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50" name="Google Shape;3850;p85"/>
            <p:cNvSpPr/>
            <p:nvPr/>
          </p:nvSpPr>
          <p:spPr>
            <a:xfrm>
              <a:off x="4776992"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51" name="Google Shape;3851;p85"/>
            <p:cNvSpPr/>
            <p:nvPr/>
          </p:nvSpPr>
          <p:spPr>
            <a:xfrm>
              <a:off x="4888568"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52" name="Google Shape;3852;p85"/>
            <p:cNvSpPr/>
            <p:nvPr/>
          </p:nvSpPr>
          <p:spPr>
            <a:xfrm>
              <a:off x="5001652"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53" name="Google Shape;3853;p85"/>
            <p:cNvSpPr/>
            <p:nvPr/>
          </p:nvSpPr>
          <p:spPr>
            <a:xfrm>
              <a:off x="5113228"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54" name="Google Shape;3854;p85"/>
            <p:cNvSpPr/>
            <p:nvPr/>
          </p:nvSpPr>
          <p:spPr>
            <a:xfrm>
              <a:off x="5450972"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55" name="Google Shape;3855;p85"/>
            <p:cNvSpPr/>
            <p:nvPr/>
          </p:nvSpPr>
          <p:spPr>
            <a:xfrm>
              <a:off x="7023590"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56" name="Google Shape;3856;p85"/>
            <p:cNvSpPr/>
            <p:nvPr/>
          </p:nvSpPr>
          <p:spPr>
            <a:xfrm>
              <a:off x="7136674"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57" name="Google Shape;3857;p85"/>
            <p:cNvSpPr/>
            <p:nvPr/>
          </p:nvSpPr>
          <p:spPr>
            <a:xfrm>
              <a:off x="7248250"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58" name="Google Shape;3858;p85"/>
            <p:cNvSpPr/>
            <p:nvPr/>
          </p:nvSpPr>
          <p:spPr>
            <a:xfrm>
              <a:off x="7361334"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59" name="Google Shape;3859;p85"/>
            <p:cNvSpPr/>
            <p:nvPr/>
          </p:nvSpPr>
          <p:spPr>
            <a:xfrm>
              <a:off x="7472910"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60" name="Google Shape;3860;p85"/>
            <p:cNvSpPr/>
            <p:nvPr/>
          </p:nvSpPr>
          <p:spPr>
            <a:xfrm>
              <a:off x="7585994"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61" name="Google Shape;3861;p85"/>
            <p:cNvSpPr/>
            <p:nvPr/>
          </p:nvSpPr>
          <p:spPr>
            <a:xfrm>
              <a:off x="7697570"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62" name="Google Shape;3862;p85"/>
            <p:cNvSpPr/>
            <p:nvPr/>
          </p:nvSpPr>
          <p:spPr>
            <a:xfrm>
              <a:off x="7810653"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63" name="Google Shape;3863;p85"/>
            <p:cNvSpPr/>
            <p:nvPr/>
          </p:nvSpPr>
          <p:spPr>
            <a:xfrm>
              <a:off x="7922229" y="4771940"/>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64" name="Google Shape;3864;p85"/>
            <p:cNvSpPr/>
            <p:nvPr/>
          </p:nvSpPr>
          <p:spPr>
            <a:xfrm>
              <a:off x="2641969"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65" name="Google Shape;3865;p85"/>
            <p:cNvSpPr/>
            <p:nvPr/>
          </p:nvSpPr>
          <p:spPr>
            <a:xfrm>
              <a:off x="2753545"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66" name="Google Shape;3866;p85"/>
            <p:cNvSpPr/>
            <p:nvPr/>
          </p:nvSpPr>
          <p:spPr>
            <a:xfrm>
              <a:off x="2866630"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67" name="Google Shape;3867;p85"/>
            <p:cNvSpPr/>
            <p:nvPr/>
          </p:nvSpPr>
          <p:spPr>
            <a:xfrm>
              <a:off x="2978206"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68" name="Google Shape;3868;p85"/>
            <p:cNvSpPr/>
            <p:nvPr/>
          </p:nvSpPr>
          <p:spPr>
            <a:xfrm>
              <a:off x="3091289"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69" name="Google Shape;3869;p85"/>
            <p:cNvSpPr/>
            <p:nvPr/>
          </p:nvSpPr>
          <p:spPr>
            <a:xfrm>
              <a:off x="4663908"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70" name="Google Shape;3870;p85"/>
            <p:cNvSpPr/>
            <p:nvPr/>
          </p:nvSpPr>
          <p:spPr>
            <a:xfrm>
              <a:off x="4776992"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71" name="Google Shape;3871;p85"/>
            <p:cNvSpPr/>
            <p:nvPr/>
          </p:nvSpPr>
          <p:spPr>
            <a:xfrm>
              <a:off x="4888568"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72" name="Google Shape;3872;p85"/>
            <p:cNvSpPr/>
            <p:nvPr/>
          </p:nvSpPr>
          <p:spPr>
            <a:xfrm>
              <a:off x="5001652"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73" name="Google Shape;3873;p85"/>
            <p:cNvSpPr/>
            <p:nvPr/>
          </p:nvSpPr>
          <p:spPr>
            <a:xfrm>
              <a:off x="7023590"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74" name="Google Shape;3874;p85"/>
            <p:cNvSpPr/>
            <p:nvPr/>
          </p:nvSpPr>
          <p:spPr>
            <a:xfrm>
              <a:off x="7136674"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75" name="Google Shape;3875;p85"/>
            <p:cNvSpPr/>
            <p:nvPr/>
          </p:nvSpPr>
          <p:spPr>
            <a:xfrm>
              <a:off x="7248250"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76" name="Google Shape;3876;p85"/>
            <p:cNvSpPr/>
            <p:nvPr/>
          </p:nvSpPr>
          <p:spPr>
            <a:xfrm>
              <a:off x="7361334"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77" name="Google Shape;3877;p85"/>
            <p:cNvSpPr/>
            <p:nvPr/>
          </p:nvSpPr>
          <p:spPr>
            <a:xfrm>
              <a:off x="7472910"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78" name="Google Shape;3878;p85"/>
            <p:cNvSpPr/>
            <p:nvPr/>
          </p:nvSpPr>
          <p:spPr>
            <a:xfrm>
              <a:off x="7585994"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79" name="Google Shape;3879;p85"/>
            <p:cNvSpPr/>
            <p:nvPr/>
          </p:nvSpPr>
          <p:spPr>
            <a:xfrm>
              <a:off x="7697570"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80" name="Google Shape;3880;p85"/>
            <p:cNvSpPr/>
            <p:nvPr/>
          </p:nvSpPr>
          <p:spPr>
            <a:xfrm>
              <a:off x="7810653"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81" name="Google Shape;3881;p85"/>
            <p:cNvSpPr/>
            <p:nvPr/>
          </p:nvSpPr>
          <p:spPr>
            <a:xfrm>
              <a:off x="7922229" y="487597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82" name="Google Shape;3882;p85"/>
            <p:cNvSpPr/>
            <p:nvPr/>
          </p:nvSpPr>
          <p:spPr>
            <a:xfrm>
              <a:off x="2641969"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83" name="Google Shape;3883;p85"/>
            <p:cNvSpPr/>
            <p:nvPr/>
          </p:nvSpPr>
          <p:spPr>
            <a:xfrm>
              <a:off x="2753545"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84" name="Google Shape;3884;p85"/>
            <p:cNvSpPr/>
            <p:nvPr/>
          </p:nvSpPr>
          <p:spPr>
            <a:xfrm>
              <a:off x="2866630"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85" name="Google Shape;3885;p85"/>
            <p:cNvSpPr/>
            <p:nvPr/>
          </p:nvSpPr>
          <p:spPr>
            <a:xfrm>
              <a:off x="2978206"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86" name="Google Shape;3886;p85"/>
            <p:cNvSpPr/>
            <p:nvPr/>
          </p:nvSpPr>
          <p:spPr>
            <a:xfrm>
              <a:off x="3091289"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87" name="Google Shape;3887;p85"/>
            <p:cNvSpPr/>
            <p:nvPr/>
          </p:nvSpPr>
          <p:spPr>
            <a:xfrm>
              <a:off x="4776992"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88" name="Google Shape;3888;p85"/>
            <p:cNvSpPr/>
            <p:nvPr/>
          </p:nvSpPr>
          <p:spPr>
            <a:xfrm>
              <a:off x="4888568"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89" name="Google Shape;3889;p85"/>
            <p:cNvSpPr/>
            <p:nvPr/>
          </p:nvSpPr>
          <p:spPr>
            <a:xfrm>
              <a:off x="5001652"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90" name="Google Shape;3890;p85"/>
            <p:cNvSpPr/>
            <p:nvPr/>
          </p:nvSpPr>
          <p:spPr>
            <a:xfrm>
              <a:off x="7023590"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91" name="Google Shape;3891;p85"/>
            <p:cNvSpPr/>
            <p:nvPr/>
          </p:nvSpPr>
          <p:spPr>
            <a:xfrm>
              <a:off x="7136674"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92" name="Google Shape;3892;p85"/>
            <p:cNvSpPr/>
            <p:nvPr/>
          </p:nvSpPr>
          <p:spPr>
            <a:xfrm>
              <a:off x="7472910"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93" name="Google Shape;3893;p85"/>
            <p:cNvSpPr/>
            <p:nvPr/>
          </p:nvSpPr>
          <p:spPr>
            <a:xfrm>
              <a:off x="7585994"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94" name="Google Shape;3894;p85"/>
            <p:cNvSpPr/>
            <p:nvPr/>
          </p:nvSpPr>
          <p:spPr>
            <a:xfrm>
              <a:off x="7697570"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95" name="Google Shape;3895;p85"/>
            <p:cNvSpPr/>
            <p:nvPr/>
          </p:nvSpPr>
          <p:spPr>
            <a:xfrm>
              <a:off x="7810653" y="4978507"/>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96" name="Google Shape;3896;p85"/>
            <p:cNvSpPr/>
            <p:nvPr/>
          </p:nvSpPr>
          <p:spPr>
            <a:xfrm>
              <a:off x="2641969" y="508254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97" name="Google Shape;3897;p85"/>
            <p:cNvSpPr/>
            <p:nvPr/>
          </p:nvSpPr>
          <p:spPr>
            <a:xfrm>
              <a:off x="2753545" y="508254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98" name="Google Shape;3898;p85"/>
            <p:cNvSpPr/>
            <p:nvPr/>
          </p:nvSpPr>
          <p:spPr>
            <a:xfrm>
              <a:off x="2866630" y="508254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899" name="Google Shape;3899;p85"/>
            <p:cNvSpPr/>
            <p:nvPr/>
          </p:nvSpPr>
          <p:spPr>
            <a:xfrm>
              <a:off x="2978206" y="508254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00" name="Google Shape;3900;p85"/>
            <p:cNvSpPr/>
            <p:nvPr/>
          </p:nvSpPr>
          <p:spPr>
            <a:xfrm>
              <a:off x="4776992" y="508254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01" name="Google Shape;3901;p85"/>
            <p:cNvSpPr/>
            <p:nvPr/>
          </p:nvSpPr>
          <p:spPr>
            <a:xfrm>
              <a:off x="7585994" y="508254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02" name="Google Shape;3902;p85"/>
            <p:cNvSpPr/>
            <p:nvPr/>
          </p:nvSpPr>
          <p:spPr>
            <a:xfrm>
              <a:off x="7697570" y="508254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03" name="Google Shape;3903;p85"/>
            <p:cNvSpPr/>
            <p:nvPr/>
          </p:nvSpPr>
          <p:spPr>
            <a:xfrm>
              <a:off x="7810653" y="508254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04" name="Google Shape;3904;p85"/>
            <p:cNvSpPr/>
            <p:nvPr/>
          </p:nvSpPr>
          <p:spPr>
            <a:xfrm>
              <a:off x="8484633" y="5082543"/>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05" name="Google Shape;3905;p85"/>
            <p:cNvSpPr/>
            <p:nvPr/>
          </p:nvSpPr>
          <p:spPr>
            <a:xfrm>
              <a:off x="2641969" y="518658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06" name="Google Shape;3906;p85"/>
            <p:cNvSpPr/>
            <p:nvPr/>
          </p:nvSpPr>
          <p:spPr>
            <a:xfrm>
              <a:off x="2753545" y="518658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07" name="Google Shape;3907;p85"/>
            <p:cNvSpPr/>
            <p:nvPr/>
          </p:nvSpPr>
          <p:spPr>
            <a:xfrm>
              <a:off x="2866630" y="518658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08" name="Google Shape;3908;p85"/>
            <p:cNvSpPr/>
            <p:nvPr/>
          </p:nvSpPr>
          <p:spPr>
            <a:xfrm>
              <a:off x="7697570" y="518658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09" name="Google Shape;3909;p85"/>
            <p:cNvSpPr/>
            <p:nvPr/>
          </p:nvSpPr>
          <p:spPr>
            <a:xfrm>
              <a:off x="7810653" y="518658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10" name="Google Shape;3910;p85"/>
            <p:cNvSpPr/>
            <p:nvPr/>
          </p:nvSpPr>
          <p:spPr>
            <a:xfrm>
              <a:off x="8484633" y="518658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11" name="Google Shape;3911;p85"/>
            <p:cNvSpPr/>
            <p:nvPr/>
          </p:nvSpPr>
          <p:spPr>
            <a:xfrm>
              <a:off x="2641969" y="52906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12" name="Google Shape;3912;p85"/>
            <p:cNvSpPr/>
            <p:nvPr/>
          </p:nvSpPr>
          <p:spPr>
            <a:xfrm>
              <a:off x="2753545" y="52906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13" name="Google Shape;3913;p85"/>
            <p:cNvSpPr/>
            <p:nvPr/>
          </p:nvSpPr>
          <p:spPr>
            <a:xfrm>
              <a:off x="7810653" y="52906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14" name="Google Shape;3914;p85"/>
            <p:cNvSpPr/>
            <p:nvPr/>
          </p:nvSpPr>
          <p:spPr>
            <a:xfrm>
              <a:off x="8371549" y="5290618"/>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15" name="Google Shape;3915;p85"/>
            <p:cNvSpPr/>
            <p:nvPr/>
          </p:nvSpPr>
          <p:spPr>
            <a:xfrm>
              <a:off x="2641969" y="539465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16" name="Google Shape;3916;p85"/>
            <p:cNvSpPr/>
            <p:nvPr/>
          </p:nvSpPr>
          <p:spPr>
            <a:xfrm>
              <a:off x="2753545" y="539465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17" name="Google Shape;3917;p85"/>
            <p:cNvSpPr/>
            <p:nvPr/>
          </p:nvSpPr>
          <p:spPr>
            <a:xfrm>
              <a:off x="8259973" y="539465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18" name="Google Shape;3918;p85"/>
            <p:cNvSpPr/>
            <p:nvPr/>
          </p:nvSpPr>
          <p:spPr>
            <a:xfrm>
              <a:off x="2641969" y="549718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19" name="Google Shape;3919;p85"/>
            <p:cNvSpPr/>
            <p:nvPr/>
          </p:nvSpPr>
          <p:spPr>
            <a:xfrm>
              <a:off x="2753545" y="5497185"/>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20" name="Google Shape;3920;p85"/>
            <p:cNvSpPr/>
            <p:nvPr/>
          </p:nvSpPr>
          <p:spPr>
            <a:xfrm>
              <a:off x="2641969" y="5601221"/>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21" name="Google Shape;3921;p85"/>
            <p:cNvSpPr/>
            <p:nvPr/>
          </p:nvSpPr>
          <p:spPr>
            <a:xfrm>
              <a:off x="2641969" y="570525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22" name="Google Shape;3922;p85"/>
            <p:cNvSpPr/>
            <p:nvPr/>
          </p:nvSpPr>
          <p:spPr>
            <a:xfrm>
              <a:off x="2753545" y="570525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23" name="Google Shape;3923;p85"/>
            <p:cNvSpPr/>
            <p:nvPr/>
          </p:nvSpPr>
          <p:spPr>
            <a:xfrm>
              <a:off x="4103013"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sp>
          <p:nvSpPr>
            <p:cNvPr id="3924" name="Google Shape;3924;p85"/>
            <p:cNvSpPr/>
            <p:nvPr/>
          </p:nvSpPr>
          <p:spPr>
            <a:xfrm>
              <a:off x="4214589" y="2697229"/>
              <a:ext cx="85800" cy="858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7">
                <a:solidFill>
                  <a:srgbClr val="292929"/>
                </a:solidFill>
                <a:latin typeface="Calibri"/>
                <a:ea typeface="Calibri"/>
                <a:cs typeface="Calibri"/>
                <a:sym typeface="Calibri"/>
              </a:endParaRPr>
            </a:p>
          </p:txBody>
        </p:sp>
      </p:grpSp>
      <p:sp>
        <p:nvSpPr>
          <p:cNvPr id="3925" name="Google Shape;3925;p85"/>
          <p:cNvSpPr txBox="1"/>
          <p:nvPr/>
        </p:nvSpPr>
        <p:spPr>
          <a:xfrm>
            <a:off x="7132626" y="5706693"/>
            <a:ext cx="3441300" cy="485100"/>
          </a:xfrm>
          <a:prstGeom prst="rect">
            <a:avLst/>
          </a:prstGeom>
          <a:solidFill>
            <a:srgbClr val="1E4E79"/>
          </a:solidFill>
          <a:ln>
            <a:noFill/>
          </a:ln>
        </p:spPr>
        <p:txBody>
          <a:bodyPr anchorCtr="0" anchor="t" bIns="46625" lIns="93250" spcFirstLastPara="1" rIns="93250" wrap="square" tIns="46625">
            <a:normAutofit/>
          </a:bodyPr>
          <a:lstStyle/>
          <a:p>
            <a:pPr indent="0" lvl="0" marL="0" marR="0" rtl="0" algn="ctr">
              <a:lnSpc>
                <a:spcPct val="90000"/>
              </a:lnSpc>
              <a:spcBef>
                <a:spcPts val="0"/>
              </a:spcBef>
              <a:spcAft>
                <a:spcPts val="0"/>
              </a:spcAft>
              <a:buClr>
                <a:srgbClr val="FFFFFF"/>
              </a:buClr>
              <a:buSzPts val="2856"/>
              <a:buFont typeface="Quattrocento Sans"/>
              <a:buNone/>
            </a:pPr>
            <a:r>
              <a:rPr lang="en-US" sz="2856">
                <a:solidFill>
                  <a:srgbClr val="FFFFFF"/>
                </a:solidFill>
                <a:latin typeface="Quattrocento Sans"/>
                <a:ea typeface="Quattrocento Sans"/>
                <a:cs typeface="Quattrocento Sans"/>
                <a:sym typeface="Quattrocento Sans"/>
              </a:rPr>
              <a:t>www.contoso.com</a:t>
            </a:r>
            <a:endParaRPr sz="2856">
              <a:solidFill>
                <a:srgbClr val="505050"/>
              </a:solidFill>
              <a:latin typeface="Quattrocento Sans"/>
              <a:ea typeface="Quattrocento Sans"/>
              <a:cs typeface="Quattrocento Sans"/>
              <a:sym typeface="Quattrocento Sans"/>
            </a:endParaRPr>
          </a:p>
        </p:txBody>
      </p:sp>
      <p:sp>
        <p:nvSpPr>
          <p:cNvPr id="3926" name="Google Shape;3926;p85"/>
          <p:cNvSpPr/>
          <p:nvPr/>
        </p:nvSpPr>
        <p:spPr>
          <a:xfrm>
            <a:off x="4453117" y="2675218"/>
            <a:ext cx="305100" cy="29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36">
              <a:solidFill>
                <a:srgbClr val="FFFFFF"/>
              </a:solidFill>
              <a:latin typeface="Calibri"/>
              <a:ea typeface="Calibri"/>
              <a:cs typeface="Calibri"/>
              <a:sym typeface="Calibri"/>
            </a:endParaRPr>
          </a:p>
        </p:txBody>
      </p:sp>
      <p:sp>
        <p:nvSpPr>
          <p:cNvPr id="3927" name="Google Shape;3927;p85"/>
          <p:cNvSpPr txBox="1"/>
          <p:nvPr>
            <p:ph idx="4294967295" type="body"/>
          </p:nvPr>
        </p:nvSpPr>
        <p:spPr>
          <a:xfrm>
            <a:off x="183263" y="3200323"/>
            <a:ext cx="5759400" cy="281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n-US" sz="2800"/>
              <a:t>Traffic Management Policies</a:t>
            </a:r>
            <a:endParaRPr/>
          </a:p>
          <a:p>
            <a:pPr indent="-50800" lvl="0" marL="228600" rtl="0" algn="l">
              <a:lnSpc>
                <a:spcPct val="90000"/>
              </a:lnSpc>
              <a:spcBef>
                <a:spcPts val="1000"/>
              </a:spcBef>
              <a:spcAft>
                <a:spcPts val="0"/>
              </a:spcAft>
              <a:buClr>
                <a:srgbClr val="3F3F3F"/>
              </a:buClr>
              <a:buSzPts val="2800"/>
              <a:buNone/>
            </a:pPr>
            <a:r>
              <a:t/>
            </a:r>
            <a:endParaRPr sz="2800"/>
          </a:p>
          <a:p>
            <a:pPr indent="-228600" lvl="0" marL="228600" rtl="0" algn="l">
              <a:lnSpc>
                <a:spcPct val="90000"/>
              </a:lnSpc>
              <a:spcBef>
                <a:spcPts val="1000"/>
              </a:spcBef>
              <a:spcAft>
                <a:spcPts val="0"/>
              </a:spcAft>
              <a:buClr>
                <a:srgbClr val="3F3F3F"/>
              </a:buClr>
              <a:buSzPts val="2000"/>
              <a:buChar char="•"/>
            </a:pPr>
            <a:r>
              <a:rPr b="1" lang="en-US" sz="2000"/>
              <a:t>Latency</a:t>
            </a:r>
            <a:r>
              <a:rPr lang="en-US" sz="2000"/>
              <a:t> – Direct to “closest” service</a:t>
            </a:r>
            <a:endParaRPr/>
          </a:p>
          <a:p>
            <a:pPr indent="-228600" lvl="0" marL="228600" rtl="0" algn="l">
              <a:lnSpc>
                <a:spcPct val="90000"/>
              </a:lnSpc>
              <a:spcBef>
                <a:spcPts val="1000"/>
              </a:spcBef>
              <a:spcAft>
                <a:spcPts val="0"/>
              </a:spcAft>
              <a:buClr>
                <a:srgbClr val="3F3F3F"/>
              </a:buClr>
              <a:buSzPts val="2000"/>
              <a:buChar char="•"/>
            </a:pPr>
            <a:r>
              <a:rPr b="1" lang="en-US" sz="2000"/>
              <a:t>Round Robin </a:t>
            </a:r>
            <a:r>
              <a:rPr lang="en-US" sz="2000"/>
              <a:t>– Distribute across all services</a:t>
            </a:r>
            <a:endParaRPr/>
          </a:p>
          <a:p>
            <a:pPr indent="-228600" lvl="0" marL="228600" rtl="0" algn="l">
              <a:lnSpc>
                <a:spcPct val="90000"/>
              </a:lnSpc>
              <a:spcBef>
                <a:spcPts val="1000"/>
              </a:spcBef>
              <a:spcAft>
                <a:spcPts val="0"/>
              </a:spcAft>
              <a:buClr>
                <a:srgbClr val="3F3F3F"/>
              </a:buClr>
              <a:buSzPts val="2000"/>
              <a:buChar char="•"/>
            </a:pPr>
            <a:r>
              <a:rPr b="1" lang="en-US" sz="2000"/>
              <a:t>Failove</a:t>
            </a:r>
            <a:r>
              <a:rPr lang="en-US" sz="2000"/>
              <a:t>r – Direct to “backup” if primary fails</a:t>
            </a:r>
            <a:endParaRPr/>
          </a:p>
          <a:p>
            <a:pPr indent="-228600" lvl="0" marL="228600" rtl="0" algn="l">
              <a:lnSpc>
                <a:spcPct val="90000"/>
              </a:lnSpc>
              <a:spcBef>
                <a:spcPts val="1000"/>
              </a:spcBef>
              <a:spcAft>
                <a:spcPts val="0"/>
              </a:spcAft>
              <a:buClr>
                <a:srgbClr val="3F3F3F"/>
              </a:buClr>
              <a:buSzPts val="2000"/>
              <a:buChar char="•"/>
            </a:pPr>
            <a:r>
              <a:rPr b="1" lang="en-US" sz="2000"/>
              <a:t>Nested</a:t>
            </a:r>
            <a:r>
              <a:rPr lang="en-US" sz="2000"/>
              <a:t> – Flexible multi-level policies</a:t>
            </a:r>
            <a:endParaRPr/>
          </a:p>
          <a:p>
            <a:pPr indent="-165100" lvl="1" marL="685800" rtl="0" algn="l">
              <a:lnSpc>
                <a:spcPct val="90000"/>
              </a:lnSpc>
              <a:spcBef>
                <a:spcPts val="500"/>
              </a:spcBef>
              <a:spcAft>
                <a:spcPts val="0"/>
              </a:spcAft>
              <a:buClr>
                <a:srgbClr val="3F3F3F"/>
              </a:buClr>
              <a:buSzPts val="1000"/>
              <a:buNone/>
            </a:pPr>
            <a:r>
              <a:t/>
            </a:r>
            <a:endParaRPr sz="1000"/>
          </a:p>
          <a:p>
            <a:pPr indent="-165100" lvl="1" marL="685800" rtl="0" algn="l">
              <a:lnSpc>
                <a:spcPct val="90000"/>
              </a:lnSpc>
              <a:spcBef>
                <a:spcPts val="500"/>
              </a:spcBef>
              <a:spcAft>
                <a:spcPts val="0"/>
              </a:spcAft>
              <a:buClr>
                <a:srgbClr val="3F3F3F"/>
              </a:buClr>
              <a:buSzPts val="1000"/>
              <a:buNone/>
            </a:pPr>
            <a:r>
              <a:t/>
            </a:r>
            <a:endParaRPr sz="1000"/>
          </a:p>
        </p:txBody>
      </p:sp>
      <p:pic>
        <p:nvPicPr>
          <p:cNvPr id="3928" name="Google Shape;3928;p85"/>
          <p:cNvPicPr preferRelativeResize="0"/>
          <p:nvPr/>
        </p:nvPicPr>
        <p:blipFill/>
        <p:spPr>
          <a:xfrm>
            <a:off x="5584914" y="2021681"/>
            <a:ext cx="801940" cy="800215"/>
          </a:xfrm>
          <a:prstGeom prst="rect">
            <a:avLst/>
          </a:prstGeom>
          <a:noFill/>
          <a:ln>
            <a:noFill/>
          </a:ln>
        </p:spPr>
      </p:pic>
      <p:pic>
        <p:nvPicPr>
          <p:cNvPr id="3929" name="Google Shape;3929;p85"/>
          <p:cNvPicPr preferRelativeResize="0"/>
          <p:nvPr/>
        </p:nvPicPr>
        <p:blipFill/>
        <p:spPr>
          <a:xfrm>
            <a:off x="8255335" y="4136020"/>
            <a:ext cx="1195830" cy="1238881"/>
          </a:xfrm>
          <a:prstGeom prst="rect">
            <a:avLst/>
          </a:prstGeom>
          <a:noFill/>
          <a:ln>
            <a:noFill/>
          </a:ln>
        </p:spPr>
      </p:pic>
      <p:cxnSp>
        <p:nvCxnSpPr>
          <p:cNvPr id="3930" name="Google Shape;3930;p85"/>
          <p:cNvCxnSpPr>
            <a:endCxn id="3782" idx="3"/>
          </p:cNvCxnSpPr>
          <p:nvPr/>
        </p:nvCxnSpPr>
        <p:spPr>
          <a:xfrm>
            <a:off x="6219753" y="2821747"/>
            <a:ext cx="2024100" cy="1639200"/>
          </a:xfrm>
          <a:prstGeom prst="straightConnector1">
            <a:avLst/>
          </a:prstGeom>
          <a:noFill/>
          <a:ln cap="flat" cmpd="sng" w="25400">
            <a:solidFill>
              <a:schemeClr val="dk1"/>
            </a:solidFill>
            <a:prstDash val="solid"/>
            <a:miter lim="800000"/>
            <a:headEnd len="med" w="med" type="triangle"/>
            <a:tailEnd len="sm" w="sm" type="none"/>
          </a:ln>
        </p:spPr>
      </p:cxnSp>
      <p:cxnSp>
        <p:nvCxnSpPr>
          <p:cNvPr id="3931" name="Google Shape;3931;p85"/>
          <p:cNvCxnSpPr>
            <a:stCxn id="3358" idx="5"/>
          </p:cNvCxnSpPr>
          <p:nvPr/>
        </p:nvCxnSpPr>
        <p:spPr>
          <a:xfrm flipH="1">
            <a:off x="9085689" y="2847690"/>
            <a:ext cx="518100" cy="1254600"/>
          </a:xfrm>
          <a:prstGeom prst="straightConnector1">
            <a:avLst/>
          </a:prstGeom>
          <a:noFill/>
          <a:ln cap="flat" cmpd="sng" w="25400">
            <a:solidFill>
              <a:schemeClr val="dk1"/>
            </a:solidFill>
            <a:prstDash val="solid"/>
            <a:miter lim="800000"/>
            <a:headEnd len="med" w="med" type="triangle"/>
            <a:tailEnd len="sm" w="sm" type="none"/>
          </a:ln>
        </p:spPr>
      </p:cxnSp>
      <p:cxnSp>
        <p:nvCxnSpPr>
          <p:cNvPr id="3932" name="Google Shape;3932;p85"/>
          <p:cNvCxnSpPr>
            <a:stCxn id="3751" idx="4"/>
            <a:endCxn id="3929" idx="3"/>
          </p:cNvCxnSpPr>
          <p:nvPr/>
        </p:nvCxnSpPr>
        <p:spPr>
          <a:xfrm flipH="1">
            <a:off x="9451244" y="4270951"/>
            <a:ext cx="1206600" cy="484500"/>
          </a:xfrm>
          <a:prstGeom prst="straightConnector1">
            <a:avLst/>
          </a:prstGeom>
          <a:noFill/>
          <a:ln cap="flat" cmpd="sng" w="9525">
            <a:solidFill>
              <a:schemeClr val="dk1"/>
            </a:solidFill>
            <a:prstDash val="solid"/>
            <a:miter lim="800000"/>
            <a:headEnd len="med" w="med" type="triangle"/>
            <a:tailEnd len="sm" w="sm" type="none"/>
          </a:ln>
        </p:spPr>
      </p:cxnSp>
      <p:pic>
        <p:nvPicPr>
          <p:cNvPr id="3933" name="Google Shape;3933;p85"/>
          <p:cNvPicPr preferRelativeResize="0"/>
          <p:nvPr/>
        </p:nvPicPr>
        <p:blipFill/>
        <p:spPr>
          <a:xfrm>
            <a:off x="9239036" y="2124205"/>
            <a:ext cx="801940" cy="800215"/>
          </a:xfrm>
          <a:prstGeom prst="rect">
            <a:avLst/>
          </a:prstGeom>
          <a:noFill/>
          <a:ln>
            <a:noFill/>
          </a:ln>
        </p:spPr>
      </p:pic>
      <p:pic>
        <p:nvPicPr>
          <p:cNvPr id="3934" name="Google Shape;3934;p85"/>
          <p:cNvPicPr preferRelativeResize="0"/>
          <p:nvPr/>
        </p:nvPicPr>
        <p:blipFill/>
        <p:spPr>
          <a:xfrm>
            <a:off x="10641224" y="3864858"/>
            <a:ext cx="801940" cy="800215"/>
          </a:xfrm>
          <a:prstGeom prst="rect">
            <a:avLst/>
          </a:prstGeom>
          <a:noFill/>
          <a:ln>
            <a:noFill/>
          </a:ln>
        </p:spPr>
      </p:pic>
      <p:cxnSp>
        <p:nvCxnSpPr>
          <p:cNvPr id="3935" name="Google Shape;3935;p85"/>
          <p:cNvCxnSpPr>
            <a:stCxn id="3929" idx="2"/>
            <a:endCxn id="3925" idx="0"/>
          </p:cNvCxnSpPr>
          <p:nvPr/>
        </p:nvCxnSpPr>
        <p:spPr>
          <a:xfrm>
            <a:off x="8853250" y="5374901"/>
            <a:ext cx="0" cy="331800"/>
          </a:xfrm>
          <a:prstGeom prst="straightConnector1">
            <a:avLst/>
          </a:prstGeom>
          <a:noFill/>
          <a:ln cap="flat" cmpd="sng" w="38100">
            <a:solidFill>
              <a:schemeClr val="dk1"/>
            </a:solidFill>
            <a:prstDash val="solid"/>
            <a:miter lim="800000"/>
            <a:headEnd len="med" w="med" type="triangle"/>
            <a:tailEnd len="sm" w="sm"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0" name="Shape 3940"/>
        <p:cNvGrpSpPr/>
        <p:nvPr/>
      </p:nvGrpSpPr>
      <p:grpSpPr>
        <a:xfrm>
          <a:off x="0" y="0"/>
          <a:ext cx="0" cy="0"/>
          <a:chOff x="0" y="0"/>
          <a:chExt cx="0" cy="0"/>
        </a:xfrm>
      </p:grpSpPr>
      <p:sp>
        <p:nvSpPr>
          <p:cNvPr id="3941" name="Google Shape;3941;p86"/>
          <p:cNvSpPr txBox="1"/>
          <p:nvPr>
            <p:ph type="title"/>
          </p:nvPr>
        </p:nvSpPr>
        <p:spPr>
          <a:xfrm>
            <a:off x="-1" y="1371600"/>
            <a:ext cx="8850900" cy="1828800"/>
          </a:xfrm>
          <a:prstGeom prst="rect">
            <a:avLst/>
          </a:prstGeom>
          <a:solidFill>
            <a:srgbClr val="0A5BBA"/>
          </a:solidFill>
          <a:ln>
            <a:noFill/>
          </a:ln>
        </p:spPr>
        <p:txBody>
          <a:bodyPr anchorCtr="0" anchor="t" bIns="45700" lIns="182875" spcFirstLastPara="1" rIns="91425" wrap="square" tIns="137150">
            <a:normAutofit/>
          </a:bodyPr>
          <a:lstStyle/>
          <a:p>
            <a:pPr indent="0" lvl="0" marL="0" rtl="0" algn="l">
              <a:lnSpc>
                <a:spcPct val="90000"/>
              </a:lnSpc>
              <a:spcBef>
                <a:spcPts val="0"/>
              </a:spcBef>
              <a:spcAft>
                <a:spcPts val="0"/>
              </a:spcAft>
              <a:buClr>
                <a:schemeClr val="lt1"/>
              </a:buClr>
              <a:buSzPts val="2400"/>
              <a:buFont typeface="Quattrocento Sans"/>
              <a:buNone/>
            </a:pPr>
            <a:r>
              <a:rPr lang="en-US"/>
              <a:t>Module 04: IaaS Virtual Networking</a:t>
            </a:r>
            <a:endParaRPr/>
          </a:p>
        </p:txBody>
      </p:sp>
      <p:sp>
        <p:nvSpPr>
          <p:cNvPr id="3942" name="Google Shape;3942;p86"/>
          <p:cNvSpPr txBox="1"/>
          <p:nvPr>
            <p:ph idx="1" type="body"/>
          </p:nvPr>
        </p:nvSpPr>
        <p:spPr>
          <a:xfrm>
            <a:off x="0" y="3200400"/>
            <a:ext cx="4572000" cy="1828800"/>
          </a:xfrm>
          <a:prstGeom prst="rect">
            <a:avLst/>
          </a:prstGeom>
          <a:solidFill>
            <a:srgbClr val="002050"/>
          </a:solidFill>
          <a:ln>
            <a:noFill/>
          </a:ln>
        </p:spPr>
        <p:txBody>
          <a:bodyPr anchorCtr="0" anchor="t" bIns="45700" lIns="182875" spcFirstLastPara="1" rIns="91425" wrap="square" tIns="137150">
            <a:normAutofit/>
          </a:bodyPr>
          <a:lstStyle/>
          <a:p>
            <a:pPr indent="0" lvl="0" marL="0" rtl="0" algn="l">
              <a:lnSpc>
                <a:spcPct val="100000"/>
              </a:lnSpc>
              <a:spcBef>
                <a:spcPts val="0"/>
              </a:spcBef>
              <a:spcAft>
                <a:spcPts val="0"/>
              </a:spcAft>
              <a:buClr>
                <a:schemeClr val="lt1"/>
              </a:buClr>
              <a:buSzPts val="2400"/>
              <a:buNone/>
            </a:pPr>
            <a:r>
              <a:rPr lang="en-US"/>
              <a:t>Other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42"/>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Microsoft Azure Virtual Networks</a:t>
            </a:r>
            <a:endParaRPr/>
          </a:p>
        </p:txBody>
      </p:sp>
      <p:sp>
        <p:nvSpPr>
          <p:cNvPr id="1446" name="Google Shape;1446;p42"/>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400"/>
              <a:buChar char="•"/>
            </a:pPr>
            <a:r>
              <a:rPr lang="en-US" sz="2400"/>
              <a:t>Your virtual branch office/data center in the cloud</a:t>
            </a:r>
            <a:endParaRPr/>
          </a:p>
          <a:p>
            <a:pPr indent="-228600" lvl="1" marL="685800" rtl="0" algn="l">
              <a:lnSpc>
                <a:spcPct val="90000"/>
              </a:lnSpc>
              <a:spcBef>
                <a:spcPts val="1200"/>
              </a:spcBef>
              <a:spcAft>
                <a:spcPts val="0"/>
              </a:spcAft>
              <a:buClr>
                <a:srgbClr val="3F3F3F"/>
              </a:buClr>
              <a:buSzPts val="1800"/>
              <a:buChar char="o"/>
            </a:pPr>
            <a:r>
              <a:rPr lang="en-US" sz="2000"/>
              <a:t>Allows customers to extend their Enterprise Networks into Microsoft Azure</a:t>
            </a:r>
            <a:endParaRPr/>
          </a:p>
          <a:p>
            <a:pPr indent="-228600" lvl="1" marL="685800" rtl="0" algn="l">
              <a:lnSpc>
                <a:spcPct val="90000"/>
              </a:lnSpc>
              <a:spcBef>
                <a:spcPts val="1200"/>
              </a:spcBef>
              <a:spcAft>
                <a:spcPts val="0"/>
              </a:spcAft>
              <a:buClr>
                <a:srgbClr val="3F3F3F"/>
              </a:buClr>
              <a:buSzPts val="1800"/>
              <a:buChar char="o"/>
            </a:pPr>
            <a:r>
              <a:rPr lang="en-US" sz="2000"/>
              <a:t>Networking on-ramp for migrating existing apps and services to Microsoft Azure</a:t>
            </a:r>
            <a:endParaRPr/>
          </a:p>
          <a:p>
            <a:pPr indent="-228600" lvl="1" marL="685800" rtl="0" algn="l">
              <a:lnSpc>
                <a:spcPct val="90000"/>
              </a:lnSpc>
              <a:spcBef>
                <a:spcPts val="1200"/>
              </a:spcBef>
              <a:spcAft>
                <a:spcPts val="0"/>
              </a:spcAft>
              <a:buClr>
                <a:srgbClr val="3F3F3F"/>
              </a:buClr>
              <a:buSzPts val="1800"/>
              <a:buChar char="o"/>
            </a:pPr>
            <a:r>
              <a:rPr lang="en-US" sz="2000"/>
              <a:t>Allows customers to run hybrid apps that span the cloud and their on-premises setup</a:t>
            </a:r>
            <a:endParaRPr/>
          </a:p>
          <a:p>
            <a:pPr indent="-228600" lvl="0" marL="228600" rtl="0" algn="l">
              <a:lnSpc>
                <a:spcPct val="90000"/>
              </a:lnSpc>
              <a:spcBef>
                <a:spcPts val="1200"/>
              </a:spcBef>
              <a:spcAft>
                <a:spcPts val="0"/>
              </a:spcAft>
              <a:buClr>
                <a:srgbClr val="3F3F3F"/>
              </a:buClr>
              <a:buSzPts val="2400"/>
              <a:buChar char="•"/>
            </a:pPr>
            <a:r>
              <a:rPr lang="en-US" sz="2400"/>
              <a:t>A protected private virtual network in the cloud</a:t>
            </a:r>
            <a:endParaRPr/>
          </a:p>
          <a:p>
            <a:pPr indent="-228600" lvl="1" marL="685800" rtl="0" algn="l">
              <a:lnSpc>
                <a:spcPct val="90000"/>
              </a:lnSpc>
              <a:spcBef>
                <a:spcPts val="1200"/>
              </a:spcBef>
              <a:spcAft>
                <a:spcPts val="0"/>
              </a:spcAft>
              <a:buClr>
                <a:srgbClr val="3F3F3F"/>
              </a:buClr>
              <a:buSzPts val="1800"/>
              <a:buChar char="o"/>
            </a:pPr>
            <a:r>
              <a:rPr lang="en-US" sz="2000"/>
              <a:t>Allows customers to set up secure private IPv4 networks fully contained within Microsoft Azure</a:t>
            </a:r>
            <a:endParaRPr/>
          </a:p>
          <a:p>
            <a:pPr indent="-228600" lvl="1" marL="685800" rtl="0" algn="l">
              <a:lnSpc>
                <a:spcPct val="90000"/>
              </a:lnSpc>
              <a:spcBef>
                <a:spcPts val="1200"/>
              </a:spcBef>
              <a:spcAft>
                <a:spcPts val="0"/>
              </a:spcAft>
              <a:buClr>
                <a:srgbClr val="3F3F3F"/>
              </a:buClr>
              <a:buSzPts val="1800"/>
              <a:buChar char="o"/>
            </a:pPr>
            <a:r>
              <a:rPr lang="en-US" sz="2000"/>
              <a:t>IP address persistence capability</a:t>
            </a:r>
            <a:endParaRPr/>
          </a:p>
          <a:p>
            <a:pPr indent="-228600" lvl="1" marL="685800" rtl="0" algn="l">
              <a:lnSpc>
                <a:spcPct val="90000"/>
              </a:lnSpc>
              <a:spcBef>
                <a:spcPts val="1200"/>
              </a:spcBef>
              <a:spcAft>
                <a:spcPts val="0"/>
              </a:spcAft>
              <a:buClr>
                <a:srgbClr val="3F3F3F"/>
              </a:buClr>
              <a:buSzPts val="1800"/>
              <a:buChar char="o"/>
            </a:pPr>
            <a:r>
              <a:rPr lang="en-US" sz="2000"/>
              <a:t>Inter-service (Dynamic IP address) DIP-to-DIP communication ~ PaaS/IaaS communication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7" name="Shape 3947"/>
        <p:cNvGrpSpPr/>
        <p:nvPr/>
      </p:nvGrpSpPr>
      <p:grpSpPr>
        <a:xfrm>
          <a:off x="0" y="0"/>
          <a:ext cx="0" cy="0"/>
          <a:chOff x="0" y="0"/>
          <a:chExt cx="0" cy="0"/>
        </a:xfrm>
      </p:grpSpPr>
      <p:sp>
        <p:nvSpPr>
          <p:cNvPr id="3948" name="Google Shape;3948;p87"/>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Network Security Groups (NSG)</a:t>
            </a:r>
            <a:endParaRPr/>
          </a:p>
        </p:txBody>
      </p:sp>
      <p:sp>
        <p:nvSpPr>
          <p:cNvPr id="3949" name="Google Shape;3949;p87"/>
          <p:cNvSpPr txBox="1"/>
          <p:nvPr/>
        </p:nvSpPr>
        <p:spPr>
          <a:xfrm>
            <a:off x="657225" y="1311369"/>
            <a:ext cx="3905400" cy="5247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Define access control rules for inbound/outbound traffic to a VM or group of VMs in a subnet</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NSG rules can be changed at any time and apply to all instances</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NSG can be associated with:</a:t>
            </a:r>
            <a:endParaRPr/>
          </a:p>
          <a:p>
            <a:pPr indent="-285750" lvl="1" marL="742950" marR="0" rtl="0" algn="l">
              <a:spcBef>
                <a:spcPts val="600"/>
              </a:spcBef>
              <a:spcAft>
                <a:spcPts val="0"/>
              </a:spcAft>
              <a:buClr>
                <a:srgbClr val="3F3F3F"/>
              </a:buClr>
              <a:buSzPts val="2000"/>
              <a:buFont typeface="Arial"/>
              <a:buChar char="•"/>
            </a:pPr>
            <a:r>
              <a:rPr b="0" i="0" lang="en-US" sz="2000" u="none" cap="none" strike="noStrike">
                <a:solidFill>
                  <a:srgbClr val="3F3F3F"/>
                </a:solidFill>
                <a:latin typeface="Calibri"/>
                <a:ea typeface="Calibri"/>
                <a:cs typeface="Calibri"/>
                <a:sym typeface="Calibri"/>
              </a:rPr>
              <a:t>A single VM in a VNet</a:t>
            </a:r>
            <a:endParaRPr b="0" i="0" sz="2000" u="none" cap="none" strike="noStrike">
              <a:solidFill>
                <a:srgbClr val="3F3F3F"/>
              </a:solidFill>
              <a:latin typeface="Calibri"/>
              <a:ea typeface="Calibri"/>
              <a:cs typeface="Calibri"/>
              <a:sym typeface="Calibri"/>
            </a:endParaRPr>
          </a:p>
          <a:p>
            <a:pPr indent="-285750" lvl="1" marL="742950" marR="0" rtl="0" algn="l">
              <a:spcBef>
                <a:spcPts val="600"/>
              </a:spcBef>
              <a:spcAft>
                <a:spcPts val="0"/>
              </a:spcAft>
              <a:buClr>
                <a:srgbClr val="3F3F3F"/>
              </a:buClr>
              <a:buSzPts val="2000"/>
              <a:buFont typeface="Arial"/>
              <a:buChar char="•"/>
            </a:pPr>
            <a:r>
              <a:rPr b="0" i="0" lang="en-US" sz="2000" u="none" cap="none" strike="noStrike">
                <a:solidFill>
                  <a:srgbClr val="3F3F3F"/>
                </a:solidFill>
                <a:latin typeface="Calibri"/>
                <a:ea typeface="Calibri"/>
                <a:cs typeface="Calibri"/>
                <a:sym typeface="Calibri"/>
              </a:rPr>
              <a:t>A subnet in a VNet</a:t>
            </a:r>
            <a:endParaRPr b="0" i="0" sz="2000" u="none" cap="none" strike="noStrike">
              <a:solidFill>
                <a:srgbClr val="3F3F3F"/>
              </a:solidFill>
              <a:latin typeface="Calibri"/>
              <a:ea typeface="Calibri"/>
              <a:cs typeface="Calibri"/>
              <a:sym typeface="Calibri"/>
            </a:endParaRPr>
          </a:p>
          <a:p>
            <a:pPr indent="-285750" lvl="1" marL="742950" marR="0" rtl="0" algn="l">
              <a:spcBef>
                <a:spcPts val="600"/>
              </a:spcBef>
              <a:spcAft>
                <a:spcPts val="0"/>
              </a:spcAft>
              <a:buClr>
                <a:srgbClr val="3F3F3F"/>
              </a:buClr>
              <a:buSzPts val="2000"/>
              <a:buFont typeface="Arial"/>
              <a:buChar char="•"/>
            </a:pPr>
            <a:r>
              <a:rPr b="0" i="0" lang="en-US" sz="2000" u="none" cap="none" strike="noStrike">
                <a:solidFill>
                  <a:srgbClr val="3F3F3F"/>
                </a:solidFill>
                <a:latin typeface="Calibri"/>
                <a:ea typeface="Calibri"/>
                <a:cs typeface="Calibri"/>
                <a:sym typeface="Calibri"/>
              </a:rPr>
              <a:t>A VM and a Subnet together for added security</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Rules are processed in order of priority</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Rules are based on 5-tuple (source/dest IP/port, protocol)</a:t>
            </a:r>
            <a:endParaRPr sz="2000">
              <a:solidFill>
                <a:srgbClr val="3F3F3F"/>
              </a:solidFill>
              <a:latin typeface="Calibri"/>
              <a:ea typeface="Calibri"/>
              <a:cs typeface="Calibri"/>
              <a:sym typeface="Calibri"/>
            </a:endParaRPr>
          </a:p>
          <a:p>
            <a:pPr indent="0" lvl="0" marL="0" marR="0" rtl="0" algn="l">
              <a:spcBef>
                <a:spcPts val="0"/>
              </a:spcBef>
              <a:spcAft>
                <a:spcPts val="0"/>
              </a:spcAft>
              <a:buNone/>
            </a:pPr>
            <a:r>
              <a:t/>
            </a:r>
            <a:endParaRPr sz="2000">
              <a:solidFill>
                <a:srgbClr val="3F3F3F"/>
              </a:solidFill>
              <a:latin typeface="Calibri"/>
              <a:ea typeface="Calibri"/>
              <a:cs typeface="Calibri"/>
              <a:sym typeface="Calibri"/>
            </a:endParaRPr>
          </a:p>
        </p:txBody>
      </p:sp>
      <p:pic>
        <p:nvPicPr>
          <p:cNvPr id="3950" name="Google Shape;3950;p87"/>
          <p:cNvPicPr preferRelativeResize="0"/>
          <p:nvPr/>
        </p:nvPicPr>
        <p:blipFill rotWithShape="1">
          <a:blip r:embed="rId3">
            <a:alphaModFix/>
          </a:blip>
          <a:srcRect b="0" l="0" r="0" t="0"/>
          <a:stretch/>
        </p:blipFill>
        <p:spPr>
          <a:xfrm>
            <a:off x="5316855" y="1299210"/>
            <a:ext cx="5806440" cy="4640580"/>
          </a:xfrm>
          <a:prstGeom prst="rect">
            <a:avLst/>
          </a:prstGeom>
          <a:noFill/>
          <a:ln>
            <a:noFill/>
          </a:ln>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5" name="Shape 3955"/>
        <p:cNvGrpSpPr/>
        <p:nvPr/>
      </p:nvGrpSpPr>
      <p:grpSpPr>
        <a:xfrm>
          <a:off x="0" y="0"/>
          <a:ext cx="0" cy="0"/>
          <a:chOff x="0" y="0"/>
          <a:chExt cx="0" cy="0"/>
        </a:xfrm>
      </p:grpSpPr>
      <p:sp>
        <p:nvSpPr>
          <p:cNvPr id="3956" name="Google Shape;3956;p88"/>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Network Security Groups (continued)</a:t>
            </a:r>
            <a:endParaRPr/>
          </a:p>
        </p:txBody>
      </p:sp>
      <p:sp>
        <p:nvSpPr>
          <p:cNvPr id="3957" name="Google Shape;3957;p88"/>
          <p:cNvSpPr txBox="1"/>
          <p:nvPr/>
        </p:nvSpPr>
        <p:spPr>
          <a:xfrm>
            <a:off x="657225" y="1119983"/>
            <a:ext cx="3905400" cy="301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Two different ACL groups, one for individual VM, one for Subnet</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Rules are applied to inbound traffic for subnet followed by rules for the VM</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Outbound rules are applied for VM first and then followed by subnet rules</a:t>
            </a:r>
            <a:endParaRPr/>
          </a:p>
          <a:p>
            <a:pPr indent="0" lvl="0" marL="0" marR="0" rtl="0" algn="l">
              <a:spcBef>
                <a:spcPts val="0"/>
              </a:spcBef>
              <a:spcAft>
                <a:spcPts val="0"/>
              </a:spcAft>
              <a:buNone/>
            </a:pPr>
            <a:r>
              <a:t/>
            </a:r>
            <a:endParaRPr sz="2000">
              <a:solidFill>
                <a:srgbClr val="3F3F3F"/>
              </a:solidFill>
              <a:latin typeface="Calibri"/>
              <a:ea typeface="Calibri"/>
              <a:cs typeface="Calibri"/>
              <a:sym typeface="Calibri"/>
            </a:endParaRPr>
          </a:p>
        </p:txBody>
      </p:sp>
      <p:pic>
        <p:nvPicPr>
          <p:cNvPr id="3958" name="Google Shape;3958;p88"/>
          <p:cNvPicPr preferRelativeResize="0"/>
          <p:nvPr/>
        </p:nvPicPr>
        <p:blipFill rotWithShape="1">
          <a:blip r:embed="rId3">
            <a:alphaModFix/>
          </a:blip>
          <a:srcRect b="0" l="0" r="0" t="0"/>
          <a:stretch/>
        </p:blipFill>
        <p:spPr>
          <a:xfrm>
            <a:off x="6714992" y="1137108"/>
            <a:ext cx="3724407" cy="4972083"/>
          </a:xfrm>
          <a:prstGeom prst="rect">
            <a:avLst/>
          </a:prstGeom>
          <a:noFill/>
          <a:ln>
            <a:noFill/>
          </a:ln>
        </p:spPr>
      </p:pic>
      <p:sp>
        <p:nvSpPr>
          <p:cNvPr id="3959" name="Google Shape;3959;p88"/>
          <p:cNvSpPr txBox="1"/>
          <p:nvPr/>
        </p:nvSpPr>
        <p:spPr>
          <a:xfrm>
            <a:off x="752475" y="4478397"/>
            <a:ext cx="6029400" cy="175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Example PowerShell:</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New-AzureNetworkSecurityGroup -Name "MyVNetSG" -Location uswest -Label "Security group for my Vnet in West US“</a:t>
            </a:r>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Get-AzureNetworkSecurityGroup -Name "MyVNetSG" | Set-AzureNetworkSecurityRule -Name WEB -Type Inbound -Priority 100 -Action Allow -SourceAddressPrefix 'INTERNET'  -SourcePortRange '*' -DestinationAddressPrefix '*' -DestinationPortRange '*' -Protocol TCP</a:t>
            </a:r>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4" name="Shape 3964"/>
        <p:cNvGrpSpPr/>
        <p:nvPr/>
      </p:nvGrpSpPr>
      <p:grpSpPr>
        <a:xfrm>
          <a:off x="0" y="0"/>
          <a:ext cx="0" cy="0"/>
          <a:chOff x="0" y="0"/>
          <a:chExt cx="0" cy="0"/>
        </a:xfrm>
      </p:grpSpPr>
      <p:sp>
        <p:nvSpPr>
          <p:cNvPr id="3965" name="Google Shape;3965;p89"/>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Multi-NIC Support</a:t>
            </a:r>
            <a:endParaRPr/>
          </a:p>
        </p:txBody>
      </p:sp>
      <p:pic>
        <p:nvPicPr>
          <p:cNvPr id="3966" name="Google Shape;3966;p89"/>
          <p:cNvPicPr preferRelativeResize="0"/>
          <p:nvPr/>
        </p:nvPicPr>
        <p:blipFill rotWithShape="1">
          <a:blip r:embed="rId3">
            <a:alphaModFix/>
          </a:blip>
          <a:srcRect b="0" l="0" r="0" t="0"/>
          <a:stretch/>
        </p:blipFill>
        <p:spPr>
          <a:xfrm>
            <a:off x="5276850" y="1552575"/>
            <a:ext cx="6057900" cy="2590800"/>
          </a:xfrm>
          <a:prstGeom prst="rect">
            <a:avLst/>
          </a:prstGeom>
          <a:noFill/>
          <a:ln>
            <a:noFill/>
          </a:ln>
        </p:spPr>
      </p:pic>
      <p:sp>
        <p:nvSpPr>
          <p:cNvPr id="3967" name="Google Shape;3967;p89"/>
          <p:cNvSpPr txBox="1"/>
          <p:nvPr/>
        </p:nvSpPr>
        <p:spPr>
          <a:xfrm>
            <a:off x="733424" y="1257329"/>
            <a:ext cx="4543500" cy="5863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Using multiple NICs on your VM allows you to manage network traffic better (max ~ 8)</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Isolate traffic between front-end NICs and backend NICs</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Cannot add or remove NICs once VM is created</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Can have multiple NICs on any VM except for Basic SKU</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VMs must be in an Azure Virtual Network</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Additional NICs cannot be used in a load balanced set</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On-premise VM’s with multiple NIC’s migrated to Azure won’t work – VM must be built in Azure</a:t>
            </a:r>
            <a:endParaRPr sz="2000">
              <a:solidFill>
                <a:schemeClr val="dk1"/>
              </a:solidFill>
              <a:latin typeface="Calibri"/>
              <a:ea typeface="Calibri"/>
              <a:cs typeface="Calibri"/>
              <a:sym typeface="Calibri"/>
            </a:endParaRPr>
          </a:p>
          <a:p>
            <a:pPr indent="-158750" lvl="0" marL="285750" marR="0" rtl="0" algn="l">
              <a:spcBef>
                <a:spcPts val="600"/>
              </a:spcBef>
              <a:spcAft>
                <a:spcPts val="0"/>
              </a:spcAft>
              <a:buClr>
                <a:schemeClr val="dk1"/>
              </a:buClr>
              <a:buSzPts val="2000"/>
              <a:buFont typeface="Arial"/>
              <a:buNone/>
            </a:pPr>
            <a:r>
              <a:t/>
            </a:r>
            <a:endParaRPr sz="2000">
              <a:solidFill>
                <a:srgbClr val="3F3F3F"/>
              </a:solidFill>
              <a:latin typeface="Calibri"/>
              <a:ea typeface="Calibri"/>
              <a:cs typeface="Calibri"/>
              <a:sym typeface="Calibri"/>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2" name="Shape 3972"/>
        <p:cNvGrpSpPr/>
        <p:nvPr/>
      </p:nvGrpSpPr>
      <p:grpSpPr>
        <a:xfrm>
          <a:off x="0" y="0"/>
          <a:ext cx="0" cy="0"/>
          <a:chOff x="0" y="0"/>
          <a:chExt cx="0" cy="0"/>
        </a:xfrm>
      </p:grpSpPr>
      <p:sp>
        <p:nvSpPr>
          <p:cNvPr id="3973" name="Google Shape;3973;p90"/>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Forced Tunneling</a:t>
            </a:r>
            <a:endParaRPr/>
          </a:p>
        </p:txBody>
      </p:sp>
      <p:sp>
        <p:nvSpPr>
          <p:cNvPr id="3974" name="Google Shape;3974;p90"/>
          <p:cNvSpPr txBox="1"/>
          <p:nvPr/>
        </p:nvSpPr>
        <p:spPr>
          <a:xfrm>
            <a:off x="733425" y="1353026"/>
            <a:ext cx="3905400" cy="3324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Force internet-bound traffic from a Cloud application back through on-premises network via Site-to-Site VPN/ExpressRoute</a:t>
            </a:r>
            <a:endParaRPr sz="2000">
              <a:solidFill>
                <a:srgbClr val="3F3F3F"/>
              </a:solidFill>
              <a:latin typeface="Calibri"/>
              <a:ea typeface="Calibri"/>
              <a:cs typeface="Calibri"/>
              <a:sym typeface="Calibri"/>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Allows scenario for inspection and auditing of traffic</a:t>
            </a:r>
            <a:endParaRPr/>
          </a:p>
          <a:p>
            <a:pPr indent="-285750" lvl="0" marL="285750" marR="0" rtl="0" algn="l">
              <a:spcBef>
                <a:spcPts val="600"/>
              </a:spcBef>
              <a:spcAft>
                <a:spcPts val="0"/>
              </a:spcAft>
              <a:buClr>
                <a:srgbClr val="3F3F3F"/>
              </a:buClr>
              <a:buSzPts val="2000"/>
              <a:buFont typeface="Arial"/>
              <a:buChar char="•"/>
            </a:pPr>
            <a:r>
              <a:rPr lang="en-US" sz="2000">
                <a:solidFill>
                  <a:srgbClr val="3F3F3F"/>
                </a:solidFill>
                <a:latin typeface="Calibri"/>
                <a:ea typeface="Calibri"/>
                <a:cs typeface="Calibri"/>
                <a:sym typeface="Calibri"/>
              </a:rPr>
              <a:t>Can create a routing table to create a default route, then associate routing table to VNet subnets</a:t>
            </a:r>
            <a:endParaRPr/>
          </a:p>
        </p:txBody>
      </p:sp>
      <p:pic>
        <p:nvPicPr>
          <p:cNvPr id="3975" name="Google Shape;3975;p90"/>
          <p:cNvPicPr preferRelativeResize="0"/>
          <p:nvPr/>
        </p:nvPicPr>
        <p:blipFill rotWithShape="1">
          <a:blip r:embed="rId3">
            <a:alphaModFix/>
          </a:blip>
          <a:srcRect b="0" l="0" r="0" t="0"/>
          <a:stretch/>
        </p:blipFill>
        <p:spPr>
          <a:xfrm>
            <a:off x="6172035" y="1184757"/>
            <a:ext cx="5117800" cy="4749318"/>
          </a:xfrm>
          <a:prstGeom prst="rect">
            <a:avLst/>
          </a:prstGeom>
          <a:noFill/>
          <a:ln>
            <a:noFill/>
          </a:ln>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0" name="Shape 3980"/>
        <p:cNvGrpSpPr/>
        <p:nvPr/>
      </p:nvGrpSpPr>
      <p:grpSpPr>
        <a:xfrm>
          <a:off x="0" y="0"/>
          <a:ext cx="0" cy="0"/>
          <a:chOff x="0" y="0"/>
          <a:chExt cx="0" cy="0"/>
        </a:xfrm>
      </p:grpSpPr>
      <p:sp>
        <p:nvSpPr>
          <p:cNvPr id="3981" name="Google Shape;3981;p91"/>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Source IP Affinity</a:t>
            </a:r>
            <a:endParaRPr/>
          </a:p>
        </p:txBody>
      </p:sp>
      <p:sp>
        <p:nvSpPr>
          <p:cNvPr id="3982" name="Google Shape;3982;p91"/>
          <p:cNvSpPr txBox="1"/>
          <p:nvPr/>
        </p:nvSpPr>
        <p:spPr>
          <a:xfrm>
            <a:off x="733425" y="1353026"/>
            <a:ext cx="3009300" cy="1554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Azure Load Balancer – new distribution mode = Source IP Affinity</a:t>
            </a:r>
            <a:endParaRPr/>
          </a:p>
          <a:p>
            <a:pPr indent="-285750" lvl="0" marL="285750" marR="0" rtl="0" algn="l">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Load balance traffic based on 2 or 3 tuple modes</a:t>
            </a:r>
            <a:endParaRPr/>
          </a:p>
        </p:txBody>
      </p:sp>
      <p:pic>
        <p:nvPicPr>
          <p:cNvPr id="3983" name="Google Shape;3983;p91"/>
          <p:cNvPicPr preferRelativeResize="0"/>
          <p:nvPr/>
        </p:nvPicPr>
        <p:blipFill rotWithShape="1">
          <a:blip r:embed="rId3">
            <a:alphaModFix/>
          </a:blip>
          <a:srcRect b="0" l="0" r="0" t="0"/>
          <a:stretch/>
        </p:blipFill>
        <p:spPr>
          <a:xfrm>
            <a:off x="3642990" y="1260132"/>
            <a:ext cx="7849378" cy="3216175"/>
          </a:xfrm>
          <a:prstGeom prst="rect">
            <a:avLst/>
          </a:prstGeom>
          <a:noFill/>
          <a:ln>
            <a:noFill/>
          </a:ln>
        </p:spPr>
      </p:pic>
      <p:sp>
        <p:nvSpPr>
          <p:cNvPr id="3984" name="Google Shape;3984;p91"/>
          <p:cNvSpPr txBox="1"/>
          <p:nvPr/>
        </p:nvSpPr>
        <p:spPr>
          <a:xfrm>
            <a:off x="822029" y="4269891"/>
            <a:ext cx="8151900" cy="22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Scenarios</a:t>
            </a:r>
            <a:endParaRPr/>
          </a:p>
          <a:p>
            <a:pPr indent="-285750" lvl="0" marL="285750" marR="0" rtl="0" algn="l">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Configure load balancer distribution to an endpoint on a VM via PowerShell/Service Management API</a:t>
            </a:r>
            <a:endParaRPr/>
          </a:p>
          <a:p>
            <a:pPr indent="-285750" lvl="0" marL="285750" marR="0" rtl="0" algn="l">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Configure load balancer distribution for your Load-Balanced Endpoint Sets via PowerShell/Service Management API.</a:t>
            </a:r>
            <a:endParaRPr/>
          </a:p>
          <a:p>
            <a:pPr indent="-285750" lvl="0" marL="285750" marR="0" rtl="0" algn="l">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Configure load balancer distribution for your Web/Worker roles via the Service model (.csdef file)</a:t>
            </a:r>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9" name="Shape 3989"/>
        <p:cNvGrpSpPr/>
        <p:nvPr/>
      </p:nvGrpSpPr>
      <p:grpSpPr>
        <a:xfrm>
          <a:off x="0" y="0"/>
          <a:ext cx="0" cy="0"/>
          <a:chOff x="0" y="0"/>
          <a:chExt cx="0" cy="0"/>
        </a:xfrm>
      </p:grpSpPr>
      <p:sp>
        <p:nvSpPr>
          <p:cNvPr id="3990" name="Google Shape;3990;p92"/>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User Defined Routing</a:t>
            </a:r>
            <a:endParaRPr/>
          </a:p>
        </p:txBody>
      </p:sp>
      <p:sp>
        <p:nvSpPr>
          <p:cNvPr id="3991" name="Google Shape;3991;p92"/>
          <p:cNvSpPr txBox="1"/>
          <p:nvPr/>
        </p:nvSpPr>
        <p:spPr>
          <a:xfrm>
            <a:off x="786809" y="1123955"/>
            <a:ext cx="9803100" cy="2339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Calibri"/>
                <a:ea typeface="Calibri"/>
                <a:cs typeface="Calibri"/>
                <a:sym typeface="Calibri"/>
              </a:rPr>
              <a:t>By default, Azure provides a route table based on your virtual network settings</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Calibri"/>
                <a:ea typeface="Calibri"/>
                <a:cs typeface="Calibri"/>
                <a:sym typeface="Calibri"/>
              </a:rPr>
              <a:t>Need for custom routing may include</a:t>
            </a:r>
            <a:endParaRPr/>
          </a:p>
          <a:p>
            <a:pPr indent="-285750" lvl="1" marL="742950" marR="0" rtl="0" algn="l">
              <a:spcBef>
                <a:spcPts val="600"/>
              </a:spcBef>
              <a:spcAft>
                <a:spcPts val="0"/>
              </a:spcAft>
              <a:buClr>
                <a:srgbClr val="3F3F3F"/>
              </a:buClr>
              <a:buSzPts val="1800"/>
              <a:buFont typeface="Arial"/>
              <a:buChar char="•"/>
            </a:pPr>
            <a:r>
              <a:rPr b="0" i="0" lang="en-US" sz="1800" u="none" cap="none" strike="noStrike">
                <a:solidFill>
                  <a:srgbClr val="3F3F3F"/>
                </a:solidFill>
                <a:latin typeface="Calibri"/>
                <a:ea typeface="Calibri"/>
                <a:cs typeface="Calibri"/>
                <a:sym typeface="Calibri"/>
              </a:rPr>
              <a:t>Use of a virtual appliance in your Azure environment, ex. Firewall</a:t>
            </a:r>
            <a:endParaRPr/>
          </a:p>
          <a:p>
            <a:pPr indent="-285750" lvl="1" marL="742950" marR="0" rtl="0" algn="l">
              <a:spcBef>
                <a:spcPts val="600"/>
              </a:spcBef>
              <a:spcAft>
                <a:spcPts val="0"/>
              </a:spcAft>
              <a:buClr>
                <a:srgbClr val="3F3F3F"/>
              </a:buClr>
              <a:buSzPts val="1800"/>
              <a:buFont typeface="Arial"/>
              <a:buChar char="•"/>
            </a:pPr>
            <a:r>
              <a:rPr b="0" i="0" lang="en-US" sz="1800" u="none" cap="none" strike="noStrike">
                <a:solidFill>
                  <a:srgbClr val="3F3F3F"/>
                </a:solidFill>
                <a:latin typeface="Calibri"/>
                <a:ea typeface="Calibri"/>
                <a:cs typeface="Calibri"/>
                <a:sym typeface="Calibri"/>
              </a:rPr>
              <a:t>Implementing a virtual NAT appliance to control traffic between your Azure virtual network and the Internet</a:t>
            </a:r>
            <a:endParaRPr/>
          </a:p>
          <a:p>
            <a:pPr indent="-285750" lvl="1" marL="742950" marR="0" rtl="0" algn="l">
              <a:spcBef>
                <a:spcPts val="600"/>
              </a:spcBef>
              <a:spcAft>
                <a:spcPts val="0"/>
              </a:spcAft>
              <a:buClr>
                <a:srgbClr val="3F3F3F"/>
              </a:buClr>
              <a:buSzPts val="1800"/>
              <a:buFont typeface="Arial"/>
              <a:buChar char="•"/>
            </a:pPr>
            <a:r>
              <a:rPr b="0" i="0" lang="en-US" sz="1800" u="none" cap="none" strike="noStrike">
                <a:solidFill>
                  <a:srgbClr val="3F3F3F"/>
                </a:solidFill>
                <a:latin typeface="Calibri"/>
                <a:ea typeface="Calibri"/>
                <a:cs typeface="Calibri"/>
                <a:sym typeface="Calibri"/>
              </a:rPr>
              <a:t>BGP Route – if you are using ExpressRoute, you can enable BGP to propagate routes from your on-premises network to Azure</a:t>
            </a:r>
            <a:endParaRPr/>
          </a:p>
        </p:txBody>
      </p:sp>
      <p:pic>
        <p:nvPicPr>
          <p:cNvPr id="3992" name="Google Shape;3992;p92"/>
          <p:cNvPicPr preferRelativeResize="0"/>
          <p:nvPr/>
        </p:nvPicPr>
        <p:blipFill rotWithShape="1">
          <a:blip r:embed="rId3">
            <a:alphaModFix/>
          </a:blip>
          <a:srcRect b="0" l="0" r="0" t="0"/>
          <a:stretch/>
        </p:blipFill>
        <p:spPr>
          <a:xfrm>
            <a:off x="1997847" y="3601279"/>
            <a:ext cx="6805910" cy="2401251"/>
          </a:xfrm>
          <a:prstGeom prst="rect">
            <a:avLst/>
          </a:prstGeom>
          <a:noFill/>
          <a:ln>
            <a:noFill/>
          </a:ln>
        </p:spPr>
      </p:pic>
      <p:sp>
        <p:nvSpPr>
          <p:cNvPr id="3993" name="Google Shape;3993;p92"/>
          <p:cNvSpPr txBox="1"/>
          <p:nvPr/>
        </p:nvSpPr>
        <p:spPr>
          <a:xfrm>
            <a:off x="1786270" y="6151385"/>
            <a:ext cx="83892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Calibri"/>
                <a:ea typeface="Calibri"/>
                <a:cs typeface="Calibri"/>
                <a:sym typeface="Calibri"/>
              </a:rPr>
              <a:t>Ex. - All traffic directed to the mid-tier and backed subnets initiated from the front end subnet goes through a virtual firewall appliance</a:t>
            </a:r>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8" name="Shape 3998"/>
        <p:cNvGrpSpPr/>
        <p:nvPr/>
      </p:nvGrpSpPr>
      <p:grpSpPr>
        <a:xfrm>
          <a:off x="0" y="0"/>
          <a:ext cx="0" cy="0"/>
          <a:chOff x="0" y="0"/>
          <a:chExt cx="0" cy="0"/>
        </a:xfrm>
      </p:grpSpPr>
      <p:sp>
        <p:nvSpPr>
          <p:cNvPr id="3999" name="Google Shape;3999;p93"/>
          <p:cNvSpPr txBox="1"/>
          <p:nvPr>
            <p:ph type="title"/>
          </p:nvPr>
        </p:nvSpPr>
        <p:spPr>
          <a:xfrm>
            <a:off x="-1" y="1371600"/>
            <a:ext cx="8850900" cy="1828800"/>
          </a:xfrm>
          <a:prstGeom prst="rect">
            <a:avLst/>
          </a:prstGeom>
          <a:solidFill>
            <a:srgbClr val="0A5BBA"/>
          </a:solidFill>
          <a:ln>
            <a:noFill/>
          </a:ln>
        </p:spPr>
        <p:txBody>
          <a:bodyPr anchorCtr="0" anchor="t" bIns="45700" lIns="182875" spcFirstLastPara="1" rIns="91425" wrap="square" tIns="137150">
            <a:normAutofit/>
          </a:bodyPr>
          <a:lstStyle/>
          <a:p>
            <a:pPr indent="0" lvl="0" marL="0" rtl="0" algn="l">
              <a:lnSpc>
                <a:spcPct val="90000"/>
              </a:lnSpc>
              <a:spcBef>
                <a:spcPts val="0"/>
              </a:spcBef>
              <a:spcAft>
                <a:spcPts val="0"/>
              </a:spcAft>
              <a:buClr>
                <a:schemeClr val="lt1"/>
              </a:buClr>
              <a:buSzPts val="2400"/>
              <a:buFont typeface="Quattrocento Sans"/>
              <a:buNone/>
            </a:pPr>
            <a:r>
              <a:rPr lang="en-US"/>
              <a:t>Module 4: IaaS Virtual Networking</a:t>
            </a:r>
            <a:endParaRPr/>
          </a:p>
        </p:txBody>
      </p:sp>
      <p:sp>
        <p:nvSpPr>
          <p:cNvPr id="4000" name="Google Shape;4000;p93"/>
          <p:cNvSpPr txBox="1"/>
          <p:nvPr>
            <p:ph idx="1" type="body"/>
          </p:nvPr>
        </p:nvSpPr>
        <p:spPr>
          <a:xfrm>
            <a:off x="0" y="3200400"/>
            <a:ext cx="4572000" cy="1828800"/>
          </a:xfrm>
          <a:prstGeom prst="rect">
            <a:avLst/>
          </a:prstGeom>
          <a:solidFill>
            <a:srgbClr val="002050"/>
          </a:solidFill>
          <a:ln>
            <a:noFill/>
          </a:ln>
        </p:spPr>
        <p:txBody>
          <a:bodyPr anchorCtr="0" anchor="t" bIns="45700" lIns="182875" spcFirstLastPara="1" rIns="91425" wrap="square" tIns="137150">
            <a:normAutofit/>
          </a:bodyPr>
          <a:lstStyle/>
          <a:p>
            <a:pPr indent="0" lvl="0" marL="0" rtl="0" algn="l">
              <a:lnSpc>
                <a:spcPct val="100000"/>
              </a:lnSpc>
              <a:spcBef>
                <a:spcPts val="0"/>
              </a:spcBef>
              <a:spcAft>
                <a:spcPts val="0"/>
              </a:spcAft>
              <a:buClr>
                <a:schemeClr val="lt1"/>
              </a:buClr>
              <a:buSzPts val="2400"/>
              <a:buNone/>
            </a:pPr>
            <a:r>
              <a:rPr lang="en-US"/>
              <a:t>Virtual Network Appliances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5" name="Shape 4005"/>
        <p:cNvGrpSpPr/>
        <p:nvPr/>
      </p:nvGrpSpPr>
      <p:grpSpPr>
        <a:xfrm>
          <a:off x="0" y="0"/>
          <a:ext cx="0" cy="0"/>
          <a:chOff x="0" y="0"/>
          <a:chExt cx="0" cy="0"/>
        </a:xfrm>
      </p:grpSpPr>
      <p:sp>
        <p:nvSpPr>
          <p:cNvPr id="4006" name="Google Shape;4006;p94"/>
          <p:cNvSpPr txBox="1"/>
          <p:nvPr>
            <p:ph type="title"/>
          </p:nvPr>
        </p:nvSpPr>
        <p:spPr>
          <a:xfrm>
            <a:off x="152154" y="172563"/>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Virtual Network Appliances</a:t>
            </a:r>
            <a:endParaRPr/>
          </a:p>
        </p:txBody>
      </p:sp>
      <p:sp>
        <p:nvSpPr>
          <p:cNvPr id="4007" name="Google Shape;4007;p94"/>
          <p:cNvSpPr txBox="1"/>
          <p:nvPr/>
        </p:nvSpPr>
        <p:spPr>
          <a:xfrm>
            <a:off x="274638" y="1212851"/>
            <a:ext cx="6309300" cy="5395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Overview</a:t>
            </a:r>
            <a:endParaRPr/>
          </a:p>
          <a:p>
            <a:pPr indent="-228600" lvl="1" marL="685800" marR="0" rtl="0" algn="l">
              <a:lnSpc>
                <a:spcPct val="90000"/>
              </a:lnSpc>
              <a:spcBef>
                <a:spcPts val="500"/>
              </a:spcBef>
              <a:spcAft>
                <a:spcPts val="0"/>
              </a:spcAft>
              <a:buClr>
                <a:srgbClr val="3F3F3F"/>
              </a:buClr>
              <a:buSzPts val="180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VMs that perform specific network functions </a:t>
            </a:r>
            <a:endParaRPr/>
          </a:p>
          <a:p>
            <a:pPr indent="-228600" lvl="1" marL="685800" marR="0" rtl="0" algn="l">
              <a:lnSpc>
                <a:spcPct val="90000"/>
              </a:lnSpc>
              <a:spcBef>
                <a:spcPts val="500"/>
              </a:spcBef>
              <a:spcAft>
                <a:spcPts val="0"/>
              </a:spcAft>
              <a:buClr>
                <a:srgbClr val="3F3F3F"/>
              </a:buClr>
              <a:buSzPts val="180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Focus: Security (Firewall, IDS , IPS), Router/VPN, ADC (Application Delivery Controller), WAN Optimization</a:t>
            </a:r>
            <a:endParaRPr/>
          </a:p>
          <a:p>
            <a:pPr indent="-228600" lvl="1" marL="685800" marR="0" rtl="0" algn="l">
              <a:lnSpc>
                <a:spcPct val="90000"/>
              </a:lnSpc>
              <a:spcBef>
                <a:spcPts val="500"/>
              </a:spcBef>
              <a:spcAft>
                <a:spcPts val="0"/>
              </a:spcAft>
              <a:buClr>
                <a:srgbClr val="3F3F3F"/>
              </a:buClr>
              <a:buSzPts val="180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Typically Linux or FreeBSD-based platforms</a:t>
            </a:r>
            <a:endParaRPr/>
          </a:p>
          <a:p>
            <a:pPr indent="-228600" lvl="1" marL="685800" marR="0" rtl="0" algn="l">
              <a:lnSpc>
                <a:spcPct val="90000"/>
              </a:lnSpc>
              <a:spcBef>
                <a:spcPts val="500"/>
              </a:spcBef>
              <a:spcAft>
                <a:spcPts val="0"/>
              </a:spcAft>
              <a:buClr>
                <a:srgbClr val="3F3F3F"/>
              </a:buClr>
              <a:buSzPts val="180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1</a:t>
            </a:r>
            <a:r>
              <a:rPr b="0" baseline="30000" i="0" lang="en-US" sz="1800" u="none" cap="none" strike="noStrike">
                <a:solidFill>
                  <a:srgbClr val="3F3F3F"/>
                </a:solidFill>
                <a:latin typeface="Quattrocento Sans"/>
                <a:ea typeface="Quattrocento Sans"/>
                <a:cs typeface="Quattrocento Sans"/>
                <a:sym typeface="Quattrocento Sans"/>
              </a:rPr>
              <a:t>st</a:t>
            </a:r>
            <a:r>
              <a:rPr b="0" i="0" lang="en-US" sz="1800" u="none" cap="none" strike="noStrike">
                <a:solidFill>
                  <a:srgbClr val="3F3F3F"/>
                </a:solidFill>
                <a:latin typeface="Quattrocento Sans"/>
                <a:ea typeface="Quattrocento Sans"/>
                <a:cs typeface="Quattrocento Sans"/>
                <a:sym typeface="Quattrocento Sans"/>
              </a:rPr>
              <a:t> and 3</a:t>
            </a:r>
            <a:r>
              <a:rPr b="0" baseline="30000" i="0" lang="en-US" sz="1800" u="none" cap="none" strike="noStrike">
                <a:solidFill>
                  <a:srgbClr val="3F3F3F"/>
                </a:solidFill>
                <a:latin typeface="Quattrocento Sans"/>
                <a:ea typeface="Quattrocento Sans"/>
                <a:cs typeface="Quattrocento Sans"/>
                <a:sym typeface="Quattrocento Sans"/>
              </a:rPr>
              <a:t>rd</a:t>
            </a:r>
            <a:r>
              <a:rPr b="0" i="0" lang="en-US" sz="1800" u="none" cap="none" strike="noStrike">
                <a:solidFill>
                  <a:srgbClr val="3F3F3F"/>
                </a:solidFill>
                <a:latin typeface="Quattrocento Sans"/>
                <a:ea typeface="Quattrocento Sans"/>
                <a:cs typeface="Quattrocento Sans"/>
                <a:sym typeface="Quattrocento Sans"/>
              </a:rPr>
              <a:t> Party Appliances </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Scenarios</a:t>
            </a:r>
            <a:endParaRPr/>
          </a:p>
          <a:p>
            <a:pPr indent="-228600" lvl="1" marL="685800" marR="0" rtl="0" algn="l">
              <a:lnSpc>
                <a:spcPct val="90000"/>
              </a:lnSpc>
              <a:spcBef>
                <a:spcPts val="500"/>
              </a:spcBef>
              <a:spcAft>
                <a:spcPts val="0"/>
              </a:spcAft>
              <a:buClr>
                <a:srgbClr val="3F3F3F"/>
              </a:buClr>
              <a:buSzPts val="180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IT Policy &amp; Compliance – Consistency between on premises &amp; Azure</a:t>
            </a:r>
            <a:endParaRPr/>
          </a:p>
          <a:p>
            <a:pPr indent="-228600" lvl="1" marL="685800" marR="0" rtl="0" algn="l">
              <a:lnSpc>
                <a:spcPct val="90000"/>
              </a:lnSpc>
              <a:spcBef>
                <a:spcPts val="500"/>
              </a:spcBef>
              <a:spcAft>
                <a:spcPts val="0"/>
              </a:spcAft>
              <a:buClr>
                <a:srgbClr val="3F3F3F"/>
              </a:buClr>
              <a:buSzPts val="180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Supplement/complement Azure capabilities</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Azure Marketplace</a:t>
            </a:r>
            <a:endParaRPr/>
          </a:p>
          <a:p>
            <a:pPr indent="-228600" lvl="1" marL="685800" marR="0" rtl="0" algn="l">
              <a:lnSpc>
                <a:spcPct val="90000"/>
              </a:lnSpc>
              <a:spcBef>
                <a:spcPts val="500"/>
              </a:spcBef>
              <a:spcAft>
                <a:spcPts val="0"/>
              </a:spcAft>
              <a:buClr>
                <a:srgbClr val="3F3F3F"/>
              </a:buClr>
              <a:buSzPts val="180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Available through Azure Certified Program to ensure quality</a:t>
            </a:r>
            <a:br>
              <a:rPr b="0" i="0" lang="en-US" sz="1800" u="none" cap="none" strike="noStrike">
                <a:solidFill>
                  <a:srgbClr val="3F3F3F"/>
                </a:solidFill>
                <a:latin typeface="Quattrocento Sans"/>
                <a:ea typeface="Quattrocento Sans"/>
                <a:cs typeface="Quattrocento Sans"/>
                <a:sym typeface="Quattrocento Sans"/>
              </a:rPr>
            </a:br>
            <a:r>
              <a:rPr b="0" i="0" lang="en-US" sz="1800" u="none" cap="none" strike="noStrike">
                <a:solidFill>
                  <a:srgbClr val="3F3F3F"/>
                </a:solidFill>
                <a:latin typeface="Quattrocento Sans"/>
                <a:ea typeface="Quattrocento Sans"/>
                <a:cs typeface="Quattrocento Sans"/>
                <a:sym typeface="Quattrocento Sans"/>
              </a:rPr>
              <a:t>and simplify deployment</a:t>
            </a:r>
            <a:endParaRPr/>
          </a:p>
          <a:p>
            <a:pPr indent="-228600" lvl="1" marL="685800" marR="0" rtl="0" algn="l">
              <a:lnSpc>
                <a:spcPct val="90000"/>
              </a:lnSpc>
              <a:spcBef>
                <a:spcPts val="500"/>
              </a:spcBef>
              <a:spcAft>
                <a:spcPts val="0"/>
              </a:spcAft>
              <a:buClr>
                <a:srgbClr val="3F3F3F"/>
              </a:buClr>
              <a:buSzPts val="1800"/>
              <a:buFont typeface="Courier New"/>
              <a:buChar char="o"/>
            </a:pPr>
            <a:r>
              <a:rPr b="0" i="0" lang="en-US" sz="1800" u="none" cap="none" strike="noStrike">
                <a:solidFill>
                  <a:srgbClr val="3F3F3F"/>
                </a:solidFill>
                <a:latin typeface="Quattrocento Sans"/>
                <a:ea typeface="Quattrocento Sans"/>
                <a:cs typeface="Quattrocento Sans"/>
                <a:sym typeface="Quattrocento Sans"/>
              </a:rPr>
              <a:t>You can also bring your own</a:t>
            </a:r>
            <a:br>
              <a:rPr b="0" i="0" lang="en-US" sz="1800" u="none" cap="none" strike="noStrike">
                <a:solidFill>
                  <a:srgbClr val="3F3F3F"/>
                </a:solidFill>
                <a:latin typeface="Quattrocento Sans"/>
                <a:ea typeface="Quattrocento Sans"/>
                <a:cs typeface="Quattrocento Sans"/>
                <a:sym typeface="Quattrocento Sans"/>
              </a:rPr>
            </a:br>
            <a:r>
              <a:rPr b="0" i="0" lang="en-US" sz="1800" u="none" cap="none" strike="noStrike">
                <a:solidFill>
                  <a:srgbClr val="3F3F3F"/>
                </a:solidFill>
                <a:latin typeface="Quattrocento Sans"/>
                <a:ea typeface="Quattrocento Sans"/>
                <a:cs typeface="Quattrocento Sans"/>
                <a:sym typeface="Quattrocento Sans"/>
              </a:rPr>
              <a:t> appliance and license</a:t>
            </a:r>
            <a:endParaRPr/>
          </a:p>
        </p:txBody>
      </p:sp>
      <p:grpSp>
        <p:nvGrpSpPr>
          <p:cNvPr id="4008" name="Google Shape;4008;p94"/>
          <p:cNvGrpSpPr/>
          <p:nvPr/>
        </p:nvGrpSpPr>
        <p:grpSpPr>
          <a:xfrm>
            <a:off x="7071095" y="1615872"/>
            <a:ext cx="4790471" cy="5107360"/>
            <a:chOff x="29907" y="1705271"/>
            <a:chExt cx="4790471" cy="5107360"/>
          </a:xfrm>
        </p:grpSpPr>
        <p:grpSp>
          <p:nvGrpSpPr>
            <p:cNvPr id="4009" name="Google Shape;4009;p94"/>
            <p:cNvGrpSpPr/>
            <p:nvPr/>
          </p:nvGrpSpPr>
          <p:grpSpPr>
            <a:xfrm>
              <a:off x="2838310" y="4060776"/>
              <a:ext cx="1918861" cy="2751856"/>
              <a:chOff x="288931" y="3981544"/>
              <a:chExt cx="1881421" cy="2698162"/>
            </a:xfrm>
          </p:grpSpPr>
          <p:sp>
            <p:nvSpPr>
              <p:cNvPr id="4010" name="Google Shape;4010;p94"/>
              <p:cNvSpPr/>
              <p:nvPr/>
            </p:nvSpPr>
            <p:spPr>
              <a:xfrm>
                <a:off x="308852" y="3981544"/>
                <a:ext cx="1861500" cy="2374800"/>
              </a:xfrm>
              <a:prstGeom prst="rect">
                <a:avLst/>
              </a:prstGeom>
              <a:solidFill>
                <a:srgbClr val="7F6000"/>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36" u="sng">
                  <a:solidFill>
                    <a:srgbClr val="505050"/>
                  </a:solidFill>
                  <a:latin typeface="Calibri"/>
                  <a:ea typeface="Calibri"/>
                  <a:cs typeface="Calibri"/>
                  <a:sym typeface="Calibri"/>
                </a:endParaRPr>
              </a:p>
            </p:txBody>
          </p:sp>
          <p:sp>
            <p:nvSpPr>
              <p:cNvPr id="4011" name="Google Shape;4011;p94"/>
              <p:cNvSpPr txBox="1"/>
              <p:nvPr/>
            </p:nvSpPr>
            <p:spPr>
              <a:xfrm>
                <a:off x="469996" y="4029556"/>
                <a:ext cx="1361400" cy="92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36">
                    <a:solidFill>
                      <a:srgbClr val="FFFFFF"/>
                    </a:solidFill>
                    <a:latin typeface="Calibri"/>
                    <a:ea typeface="Calibri"/>
                    <a:cs typeface="Calibri"/>
                    <a:sym typeface="Calibri"/>
                  </a:rPr>
                  <a:t>3rd Party</a:t>
                </a:r>
                <a:endParaRPr/>
              </a:p>
              <a:p>
                <a:pPr indent="0" lvl="0" marL="0" marR="0" rtl="0" algn="ctr">
                  <a:spcBef>
                    <a:spcPts val="0"/>
                  </a:spcBef>
                  <a:spcAft>
                    <a:spcPts val="0"/>
                  </a:spcAft>
                  <a:buNone/>
                </a:pPr>
                <a:r>
                  <a:rPr b="1" lang="en-US" sz="1836">
                    <a:solidFill>
                      <a:srgbClr val="FFFFFF"/>
                    </a:solidFill>
                    <a:latin typeface="Calibri"/>
                    <a:ea typeface="Calibri"/>
                    <a:cs typeface="Calibri"/>
                    <a:sym typeface="Calibri"/>
                  </a:rPr>
                  <a:t>Appliances</a:t>
                </a:r>
                <a:endParaRPr/>
              </a:p>
              <a:p>
                <a:pPr indent="0" lvl="0" marL="0" marR="0" rtl="0" algn="ctr">
                  <a:spcBef>
                    <a:spcPts val="0"/>
                  </a:spcBef>
                  <a:spcAft>
                    <a:spcPts val="0"/>
                  </a:spcAft>
                  <a:buNone/>
                </a:pPr>
                <a:r>
                  <a:t/>
                </a:r>
                <a:endParaRPr sz="1836">
                  <a:solidFill>
                    <a:srgbClr val="505050"/>
                  </a:solidFill>
                  <a:latin typeface="Calibri"/>
                  <a:ea typeface="Calibri"/>
                  <a:cs typeface="Calibri"/>
                  <a:sym typeface="Calibri"/>
                </a:endParaRPr>
              </a:p>
            </p:txBody>
          </p:sp>
          <p:sp>
            <p:nvSpPr>
              <p:cNvPr id="4012" name="Google Shape;4012;p94"/>
              <p:cNvSpPr txBox="1"/>
              <p:nvPr/>
            </p:nvSpPr>
            <p:spPr>
              <a:xfrm>
                <a:off x="288931" y="4742006"/>
                <a:ext cx="1834200" cy="1937700"/>
              </a:xfrm>
              <a:prstGeom prst="rect">
                <a:avLst/>
              </a:prstGeom>
              <a:noFill/>
              <a:ln>
                <a:noFill/>
              </a:ln>
            </p:spPr>
            <p:txBody>
              <a:bodyPr anchorCtr="0" anchor="t" bIns="45700" lIns="91425" spcFirstLastPara="1" rIns="91425" wrap="square" tIns="45700">
                <a:spAutoFit/>
              </a:bodyPr>
              <a:lstStyle/>
              <a:p>
                <a:pPr indent="-291435" lvl="0" marL="291435" marR="0" rtl="0" algn="l">
                  <a:spcBef>
                    <a:spcPts val="0"/>
                  </a:spcBef>
                  <a:spcAft>
                    <a:spcPts val="0"/>
                  </a:spcAft>
                  <a:buClr>
                    <a:srgbClr val="FFFFFF"/>
                  </a:buClr>
                  <a:buSzPts val="1224"/>
                  <a:buFont typeface="Arial"/>
                  <a:buChar char="•"/>
                </a:pPr>
                <a:r>
                  <a:rPr lang="en-US" sz="1224">
                    <a:solidFill>
                      <a:srgbClr val="FFFFFF"/>
                    </a:solidFill>
                    <a:latin typeface="Calibri"/>
                    <a:ea typeface="Calibri"/>
                    <a:cs typeface="Calibri"/>
                    <a:sym typeface="Calibri"/>
                  </a:rPr>
                  <a:t>WAN Accelerator</a:t>
                </a:r>
                <a:endParaRPr/>
              </a:p>
              <a:p>
                <a:pPr indent="-291435" lvl="0" marL="291435" marR="0" rtl="0" algn="l">
                  <a:spcBef>
                    <a:spcPts val="0"/>
                  </a:spcBef>
                  <a:spcAft>
                    <a:spcPts val="0"/>
                  </a:spcAft>
                  <a:buClr>
                    <a:srgbClr val="FFFFFF"/>
                  </a:buClr>
                  <a:buSzPts val="1224"/>
                  <a:buFont typeface="Arial"/>
                  <a:buChar char="•"/>
                </a:pPr>
                <a:r>
                  <a:rPr lang="en-US" sz="1224">
                    <a:solidFill>
                      <a:srgbClr val="FFFFFF"/>
                    </a:solidFill>
                    <a:latin typeface="Calibri"/>
                    <a:ea typeface="Calibri"/>
                    <a:cs typeface="Calibri"/>
                    <a:sym typeface="Calibri"/>
                  </a:rPr>
                  <a:t>WAF</a:t>
                </a:r>
                <a:endParaRPr/>
              </a:p>
              <a:p>
                <a:pPr indent="-291435" lvl="0" marL="291435" marR="0" rtl="0" algn="l">
                  <a:spcBef>
                    <a:spcPts val="0"/>
                  </a:spcBef>
                  <a:spcAft>
                    <a:spcPts val="0"/>
                  </a:spcAft>
                  <a:buClr>
                    <a:srgbClr val="FFFFFF"/>
                  </a:buClr>
                  <a:buSzPts val="1224"/>
                  <a:buFont typeface="Arial"/>
                  <a:buChar char="•"/>
                </a:pPr>
                <a:r>
                  <a:rPr lang="en-US" sz="1224">
                    <a:solidFill>
                      <a:srgbClr val="FFFFFF"/>
                    </a:solidFill>
                    <a:latin typeface="Calibri"/>
                    <a:ea typeface="Calibri"/>
                    <a:cs typeface="Calibri"/>
                    <a:sym typeface="Calibri"/>
                  </a:rPr>
                  <a:t>Load Balancer</a:t>
                </a:r>
                <a:endParaRPr/>
              </a:p>
              <a:p>
                <a:pPr indent="-291435" lvl="0" marL="291435" marR="0" rtl="0" algn="l">
                  <a:spcBef>
                    <a:spcPts val="0"/>
                  </a:spcBef>
                  <a:spcAft>
                    <a:spcPts val="0"/>
                  </a:spcAft>
                  <a:buClr>
                    <a:srgbClr val="FFFFFF"/>
                  </a:buClr>
                  <a:buSzPts val="1224"/>
                  <a:buFont typeface="Arial"/>
                  <a:buChar char="•"/>
                </a:pPr>
                <a:r>
                  <a:rPr lang="en-US" sz="1224">
                    <a:solidFill>
                      <a:srgbClr val="FFFFFF"/>
                    </a:solidFill>
                    <a:latin typeface="Calibri"/>
                    <a:ea typeface="Calibri"/>
                    <a:cs typeface="Calibri"/>
                    <a:sym typeface="Calibri"/>
                  </a:rPr>
                  <a:t>Intrusion Prevention</a:t>
                </a:r>
                <a:endParaRPr/>
              </a:p>
              <a:p>
                <a:pPr indent="-291435" lvl="0" marL="291435" marR="0" rtl="0" algn="l">
                  <a:spcBef>
                    <a:spcPts val="0"/>
                  </a:spcBef>
                  <a:spcAft>
                    <a:spcPts val="0"/>
                  </a:spcAft>
                  <a:buClr>
                    <a:srgbClr val="FFFFFF"/>
                  </a:buClr>
                  <a:buSzPts val="1224"/>
                  <a:buFont typeface="Arial"/>
                  <a:buChar char="•"/>
                </a:pPr>
                <a:r>
                  <a:rPr lang="en-US" sz="1224">
                    <a:solidFill>
                      <a:srgbClr val="FFFFFF"/>
                    </a:solidFill>
                    <a:latin typeface="Calibri"/>
                    <a:ea typeface="Calibri"/>
                    <a:cs typeface="Calibri"/>
                    <a:sym typeface="Calibri"/>
                  </a:rPr>
                  <a:t>Bring Your Own</a:t>
                </a:r>
                <a:br>
                  <a:rPr lang="en-US" sz="1224">
                    <a:solidFill>
                      <a:srgbClr val="FFFFFF"/>
                    </a:solidFill>
                    <a:latin typeface="Calibri"/>
                    <a:ea typeface="Calibri"/>
                    <a:cs typeface="Calibri"/>
                    <a:sym typeface="Calibri"/>
                  </a:rPr>
                </a:br>
                <a:r>
                  <a:rPr lang="en-US" sz="1224">
                    <a:solidFill>
                      <a:srgbClr val="FFFFFF"/>
                    </a:solidFill>
                    <a:latin typeface="Calibri"/>
                    <a:ea typeface="Calibri"/>
                    <a:cs typeface="Calibri"/>
                    <a:sym typeface="Calibri"/>
                  </a:rPr>
                  <a:t> Appliance</a:t>
                </a:r>
                <a:endParaRPr/>
              </a:p>
              <a:p>
                <a:pPr indent="-213711" lvl="0" marL="291435" marR="0" rtl="0" algn="l">
                  <a:spcBef>
                    <a:spcPts val="0"/>
                  </a:spcBef>
                  <a:spcAft>
                    <a:spcPts val="0"/>
                  </a:spcAft>
                  <a:buClr>
                    <a:schemeClr val="dk1"/>
                  </a:buClr>
                  <a:buSzPts val="1224"/>
                  <a:buFont typeface="Arial"/>
                  <a:buNone/>
                </a:pPr>
                <a:r>
                  <a:t/>
                </a:r>
                <a:endParaRPr b="1" sz="1224">
                  <a:solidFill>
                    <a:srgbClr val="505050"/>
                  </a:solidFill>
                  <a:latin typeface="Calibri"/>
                  <a:ea typeface="Calibri"/>
                  <a:cs typeface="Calibri"/>
                  <a:sym typeface="Calibri"/>
                </a:endParaRPr>
              </a:p>
              <a:p>
                <a:pPr indent="-213711" lvl="0" marL="291435" marR="0" rtl="0" algn="l">
                  <a:spcBef>
                    <a:spcPts val="0"/>
                  </a:spcBef>
                  <a:spcAft>
                    <a:spcPts val="0"/>
                  </a:spcAft>
                  <a:buClr>
                    <a:schemeClr val="dk1"/>
                  </a:buClr>
                  <a:buSzPts val="1224"/>
                  <a:buFont typeface="Arial"/>
                  <a:buNone/>
                </a:pPr>
                <a:r>
                  <a:t/>
                </a:r>
                <a:endParaRPr b="1" sz="1224">
                  <a:solidFill>
                    <a:srgbClr val="505050"/>
                  </a:solidFill>
                  <a:latin typeface="Calibri"/>
                  <a:ea typeface="Calibri"/>
                  <a:cs typeface="Calibri"/>
                  <a:sym typeface="Calibri"/>
                </a:endParaRPr>
              </a:p>
              <a:p>
                <a:pPr indent="-213711" lvl="0" marL="291435" marR="0" rtl="0" algn="l">
                  <a:spcBef>
                    <a:spcPts val="0"/>
                  </a:spcBef>
                  <a:spcAft>
                    <a:spcPts val="0"/>
                  </a:spcAft>
                  <a:buClr>
                    <a:schemeClr val="dk1"/>
                  </a:buClr>
                  <a:buSzPts val="1224"/>
                  <a:buFont typeface="Arial"/>
                  <a:buNone/>
                </a:pPr>
                <a:r>
                  <a:t/>
                </a:r>
                <a:endParaRPr b="1" sz="1224">
                  <a:solidFill>
                    <a:srgbClr val="505050"/>
                  </a:solidFill>
                  <a:latin typeface="Calibri"/>
                  <a:ea typeface="Calibri"/>
                  <a:cs typeface="Calibri"/>
                  <a:sym typeface="Calibri"/>
                </a:endParaRPr>
              </a:p>
              <a:p>
                <a:pPr indent="-213711" lvl="0" marL="291435" marR="0" rtl="0" algn="l">
                  <a:spcBef>
                    <a:spcPts val="0"/>
                  </a:spcBef>
                  <a:spcAft>
                    <a:spcPts val="0"/>
                  </a:spcAft>
                  <a:buClr>
                    <a:schemeClr val="dk1"/>
                  </a:buClr>
                  <a:buSzPts val="1224"/>
                  <a:buFont typeface="Arial"/>
                  <a:buNone/>
                </a:pPr>
                <a:r>
                  <a:t/>
                </a:r>
                <a:endParaRPr b="1" sz="1224">
                  <a:solidFill>
                    <a:srgbClr val="505050"/>
                  </a:solidFill>
                  <a:latin typeface="Calibri"/>
                  <a:ea typeface="Calibri"/>
                  <a:cs typeface="Calibri"/>
                  <a:sym typeface="Calibri"/>
                </a:endParaRPr>
              </a:p>
            </p:txBody>
          </p:sp>
        </p:grpSp>
        <p:grpSp>
          <p:nvGrpSpPr>
            <p:cNvPr id="4013" name="Google Shape;4013;p94"/>
            <p:cNvGrpSpPr/>
            <p:nvPr/>
          </p:nvGrpSpPr>
          <p:grpSpPr>
            <a:xfrm>
              <a:off x="29907" y="1705271"/>
              <a:ext cx="4790471" cy="4354734"/>
              <a:chOff x="29907" y="1705271"/>
              <a:chExt cx="4790471" cy="4354734"/>
            </a:xfrm>
          </p:grpSpPr>
          <p:sp>
            <p:nvSpPr>
              <p:cNvPr id="4014" name="Google Shape;4014;p94"/>
              <p:cNvSpPr txBox="1"/>
              <p:nvPr/>
            </p:nvSpPr>
            <p:spPr>
              <a:xfrm>
                <a:off x="422378" y="1705271"/>
                <a:ext cx="4398000" cy="1253700"/>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36">
                    <a:solidFill>
                      <a:srgbClr val="FFFFFF"/>
                    </a:solidFill>
                    <a:latin typeface="Calibri"/>
                    <a:ea typeface="Calibri"/>
                    <a:cs typeface="Calibri"/>
                    <a:sym typeface="Calibri"/>
                  </a:rPr>
                  <a:t>ExpressRoute / Virtual Networks make Azure part of customer’s network</a:t>
                </a:r>
                <a:r>
                  <a:rPr b="1" lang="en-US" sz="2040">
                    <a:solidFill>
                      <a:srgbClr val="FFFFFF"/>
                    </a:solidFill>
                    <a:latin typeface="Calibri"/>
                    <a:ea typeface="Calibri"/>
                    <a:cs typeface="Calibri"/>
                    <a:sym typeface="Calibri"/>
                  </a:rPr>
                  <a:t> </a:t>
                </a:r>
                <a:r>
                  <a:rPr b="1" lang="en-US" sz="1836">
                    <a:solidFill>
                      <a:srgbClr val="FFFFFF"/>
                    </a:solidFill>
                    <a:latin typeface="Calibri"/>
                    <a:ea typeface="Calibri"/>
                    <a:cs typeface="Calibri"/>
                    <a:sym typeface="Calibri"/>
                  </a:rPr>
                  <a:t>driving demand for security, compliance, performance, scalability</a:t>
                </a:r>
                <a:endParaRPr b="1" sz="2040">
                  <a:solidFill>
                    <a:srgbClr val="FFFFFF"/>
                  </a:solidFill>
                  <a:latin typeface="Calibri"/>
                  <a:ea typeface="Calibri"/>
                  <a:cs typeface="Calibri"/>
                  <a:sym typeface="Calibri"/>
                </a:endParaRPr>
              </a:p>
            </p:txBody>
          </p:sp>
          <p:grpSp>
            <p:nvGrpSpPr>
              <p:cNvPr id="4015" name="Google Shape;4015;p94"/>
              <p:cNvGrpSpPr/>
              <p:nvPr/>
            </p:nvGrpSpPr>
            <p:grpSpPr>
              <a:xfrm>
                <a:off x="29907" y="4060799"/>
                <a:ext cx="2591784" cy="1999207"/>
                <a:chOff x="308852" y="3981546"/>
                <a:chExt cx="1727050" cy="1340400"/>
              </a:xfrm>
            </p:grpSpPr>
            <p:sp>
              <p:nvSpPr>
                <p:cNvPr id="4016" name="Google Shape;4016;p94"/>
                <p:cNvSpPr/>
                <p:nvPr/>
              </p:nvSpPr>
              <p:spPr>
                <a:xfrm>
                  <a:off x="308852" y="3981546"/>
                  <a:ext cx="1683600" cy="1340400"/>
                </a:xfrm>
                <a:prstGeom prst="rect">
                  <a:avLst/>
                </a:prstGeom>
                <a:solidFill>
                  <a:schemeClr val="accent3"/>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36" u="sng">
                    <a:solidFill>
                      <a:srgbClr val="505050"/>
                    </a:solidFill>
                    <a:latin typeface="Calibri"/>
                    <a:ea typeface="Calibri"/>
                    <a:cs typeface="Calibri"/>
                    <a:sym typeface="Calibri"/>
                  </a:endParaRPr>
                </a:p>
              </p:txBody>
            </p:sp>
            <p:sp>
              <p:nvSpPr>
                <p:cNvPr id="4017" name="Google Shape;4017;p94"/>
                <p:cNvSpPr txBox="1"/>
                <p:nvPr/>
              </p:nvSpPr>
              <p:spPr>
                <a:xfrm>
                  <a:off x="506639" y="4029556"/>
                  <a:ext cx="1288200" cy="63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36">
                      <a:solidFill>
                        <a:srgbClr val="002050"/>
                      </a:solidFill>
                      <a:latin typeface="Calibri"/>
                      <a:ea typeface="Calibri"/>
                      <a:cs typeface="Calibri"/>
                      <a:sym typeface="Calibri"/>
                    </a:rPr>
                    <a:t>1</a:t>
                  </a:r>
                  <a:r>
                    <a:rPr b="1" baseline="30000" lang="en-US" sz="1836">
                      <a:solidFill>
                        <a:srgbClr val="002050"/>
                      </a:solidFill>
                      <a:latin typeface="Calibri"/>
                      <a:ea typeface="Calibri"/>
                      <a:cs typeface="Calibri"/>
                      <a:sym typeface="Calibri"/>
                    </a:rPr>
                    <a:t>st</a:t>
                  </a:r>
                  <a:r>
                    <a:rPr b="1" lang="en-US" sz="1836">
                      <a:solidFill>
                        <a:srgbClr val="002050"/>
                      </a:solidFill>
                      <a:latin typeface="Calibri"/>
                      <a:ea typeface="Calibri"/>
                      <a:cs typeface="Calibri"/>
                      <a:sym typeface="Calibri"/>
                    </a:rPr>
                    <a:t> Party</a:t>
                  </a:r>
                  <a:endParaRPr/>
                </a:p>
                <a:p>
                  <a:pPr indent="0" lvl="0" marL="0" marR="0" rtl="0" algn="ctr">
                    <a:spcBef>
                      <a:spcPts val="0"/>
                    </a:spcBef>
                    <a:spcAft>
                      <a:spcPts val="0"/>
                    </a:spcAft>
                    <a:buNone/>
                  </a:pPr>
                  <a:r>
                    <a:rPr b="1" lang="en-US" sz="1836">
                      <a:solidFill>
                        <a:srgbClr val="002050"/>
                      </a:solidFill>
                      <a:latin typeface="Calibri"/>
                      <a:ea typeface="Calibri"/>
                      <a:cs typeface="Calibri"/>
                      <a:sym typeface="Calibri"/>
                    </a:rPr>
                    <a:t>Appliances</a:t>
                  </a:r>
                  <a:endParaRPr/>
                </a:p>
                <a:p>
                  <a:pPr indent="0" lvl="0" marL="0" marR="0" rtl="0" algn="ctr">
                    <a:spcBef>
                      <a:spcPts val="0"/>
                    </a:spcBef>
                    <a:spcAft>
                      <a:spcPts val="0"/>
                    </a:spcAft>
                    <a:buNone/>
                  </a:pPr>
                  <a:r>
                    <a:t/>
                  </a:r>
                  <a:endParaRPr sz="1836">
                    <a:solidFill>
                      <a:srgbClr val="FFFFFF"/>
                    </a:solidFill>
                    <a:latin typeface="Calibri"/>
                    <a:ea typeface="Calibri"/>
                    <a:cs typeface="Calibri"/>
                    <a:sym typeface="Calibri"/>
                  </a:endParaRPr>
                </a:p>
              </p:txBody>
            </p:sp>
            <p:sp>
              <p:nvSpPr>
                <p:cNvPr id="4018" name="Google Shape;4018;p94"/>
                <p:cNvSpPr txBox="1"/>
                <p:nvPr/>
              </p:nvSpPr>
              <p:spPr>
                <a:xfrm>
                  <a:off x="345702" y="4475046"/>
                  <a:ext cx="1690200" cy="693300"/>
                </a:xfrm>
                <a:prstGeom prst="rect">
                  <a:avLst/>
                </a:prstGeom>
                <a:noFill/>
                <a:ln>
                  <a:noFill/>
                </a:ln>
              </p:spPr>
              <p:txBody>
                <a:bodyPr anchorCtr="0" anchor="t" bIns="45700" lIns="91425" spcFirstLastPara="1" rIns="91425" wrap="square" tIns="45700">
                  <a:spAutoFit/>
                </a:bodyPr>
                <a:lstStyle/>
                <a:p>
                  <a:pPr indent="-291435" lvl="0" marL="291435" marR="0" rtl="0" algn="l">
                    <a:spcBef>
                      <a:spcPts val="0"/>
                    </a:spcBef>
                    <a:spcAft>
                      <a:spcPts val="0"/>
                    </a:spcAft>
                    <a:buClr>
                      <a:srgbClr val="002050"/>
                    </a:buClr>
                    <a:buSzPts val="1224"/>
                    <a:buFont typeface="Arial"/>
                    <a:buChar char="•"/>
                  </a:pPr>
                  <a:r>
                    <a:rPr b="1" lang="en-US" sz="1224">
                      <a:solidFill>
                        <a:srgbClr val="002050"/>
                      </a:solidFill>
                      <a:latin typeface="Calibri"/>
                      <a:ea typeface="Calibri"/>
                      <a:cs typeface="Calibri"/>
                      <a:sym typeface="Calibri"/>
                    </a:rPr>
                    <a:t>L7 Load Balancer</a:t>
                  </a:r>
                  <a:endParaRPr/>
                </a:p>
                <a:p>
                  <a:pPr indent="0" lvl="1" marL="457200" marR="0" rtl="0" algn="l">
                    <a:spcBef>
                      <a:spcPts val="0"/>
                    </a:spcBef>
                    <a:spcAft>
                      <a:spcPts val="0"/>
                    </a:spcAft>
                    <a:buNone/>
                  </a:pPr>
                  <a:r>
                    <a:rPr b="1" i="0" lang="en-US" sz="1224" u="none" cap="none" strike="noStrike">
                      <a:solidFill>
                        <a:srgbClr val="002050"/>
                      </a:solidFill>
                      <a:latin typeface="Calibri"/>
                      <a:ea typeface="Calibri"/>
                      <a:cs typeface="Calibri"/>
                      <a:sym typeface="Calibri"/>
                    </a:rPr>
                    <a:t>Cookie Session Affinity</a:t>
                  </a:r>
                  <a:endParaRPr/>
                </a:p>
                <a:p>
                  <a:pPr indent="0" lvl="1" marL="457200" marR="0" rtl="0" algn="l">
                    <a:spcBef>
                      <a:spcPts val="0"/>
                    </a:spcBef>
                    <a:spcAft>
                      <a:spcPts val="0"/>
                    </a:spcAft>
                    <a:buNone/>
                  </a:pPr>
                  <a:r>
                    <a:rPr b="1" i="0" lang="en-US" sz="1224" u="none" cap="none" strike="noStrike">
                      <a:solidFill>
                        <a:srgbClr val="002050"/>
                      </a:solidFill>
                      <a:latin typeface="Calibri"/>
                      <a:ea typeface="Calibri"/>
                      <a:cs typeface="Calibri"/>
                      <a:sym typeface="Calibri"/>
                    </a:rPr>
                    <a:t>SSL Offload</a:t>
                  </a:r>
                  <a:br>
                    <a:rPr b="1" i="0" lang="en-US" sz="1224" u="none" cap="none" strike="noStrike">
                      <a:solidFill>
                        <a:srgbClr val="002050"/>
                      </a:solidFill>
                      <a:latin typeface="Calibri"/>
                      <a:ea typeface="Calibri"/>
                      <a:cs typeface="Calibri"/>
                      <a:sym typeface="Calibri"/>
                    </a:rPr>
                  </a:br>
                  <a:endParaRPr b="1" i="0" sz="1224" u="none" cap="none" strike="noStrike">
                    <a:solidFill>
                      <a:srgbClr val="002050"/>
                    </a:solidFill>
                    <a:latin typeface="Calibri"/>
                    <a:ea typeface="Calibri"/>
                    <a:cs typeface="Calibri"/>
                    <a:sym typeface="Calibri"/>
                  </a:endParaRPr>
                </a:p>
                <a:p>
                  <a:pPr indent="-285750" lvl="0" marL="285750" marR="0" rtl="0" algn="l">
                    <a:spcBef>
                      <a:spcPts val="0"/>
                    </a:spcBef>
                    <a:spcAft>
                      <a:spcPts val="0"/>
                    </a:spcAft>
                    <a:buClr>
                      <a:srgbClr val="002050"/>
                    </a:buClr>
                    <a:buSzPts val="1224"/>
                    <a:buFont typeface="Arial"/>
                    <a:buChar char="•"/>
                  </a:pPr>
                  <a:r>
                    <a:rPr b="1" lang="en-US" sz="1224">
                      <a:solidFill>
                        <a:srgbClr val="002050"/>
                      </a:solidFill>
                      <a:latin typeface="Calibri"/>
                      <a:ea typeface="Calibri"/>
                      <a:cs typeface="Calibri"/>
                      <a:sym typeface="Calibri"/>
                    </a:rPr>
                    <a:t>Future Opportunities</a:t>
                  </a:r>
                  <a:endParaRPr b="1" sz="1224">
                    <a:solidFill>
                      <a:srgbClr val="505050"/>
                    </a:solidFill>
                    <a:latin typeface="Calibri"/>
                    <a:ea typeface="Calibri"/>
                    <a:cs typeface="Calibri"/>
                    <a:sym typeface="Calibri"/>
                  </a:endParaRPr>
                </a:p>
              </p:txBody>
            </p:sp>
          </p:grpSp>
          <p:cxnSp>
            <p:nvCxnSpPr>
              <p:cNvPr id="4019" name="Google Shape;4019;p94"/>
              <p:cNvCxnSpPr>
                <a:stCxn id="4014" idx="2"/>
                <a:endCxn id="4010" idx="0"/>
              </p:cNvCxnSpPr>
              <p:nvPr/>
            </p:nvCxnSpPr>
            <p:spPr>
              <a:xfrm>
                <a:off x="2621378" y="2958971"/>
                <a:ext cx="1186500" cy="1101900"/>
              </a:xfrm>
              <a:prstGeom prst="straightConnector1">
                <a:avLst/>
              </a:prstGeom>
              <a:noFill/>
              <a:ln cap="flat" cmpd="sng" w="38100">
                <a:solidFill>
                  <a:schemeClr val="dk1"/>
                </a:solidFill>
                <a:prstDash val="solid"/>
                <a:miter lim="800000"/>
                <a:headEnd len="sm" w="sm" type="none"/>
                <a:tailEnd len="med" w="med" type="stealth"/>
              </a:ln>
            </p:spPr>
          </p:cxnSp>
          <p:cxnSp>
            <p:nvCxnSpPr>
              <p:cNvPr id="4020" name="Google Shape;4020;p94"/>
              <p:cNvCxnSpPr>
                <a:stCxn id="4014" idx="2"/>
                <a:endCxn id="4016" idx="0"/>
              </p:cNvCxnSpPr>
              <p:nvPr/>
            </p:nvCxnSpPr>
            <p:spPr>
              <a:xfrm flipH="1">
                <a:off x="1293278" y="2958971"/>
                <a:ext cx="1328100" cy="1101900"/>
              </a:xfrm>
              <a:prstGeom prst="straightConnector1">
                <a:avLst/>
              </a:prstGeom>
              <a:noFill/>
              <a:ln cap="flat" cmpd="sng" w="38100">
                <a:solidFill>
                  <a:schemeClr val="dk1"/>
                </a:solidFill>
                <a:prstDash val="solid"/>
                <a:miter lim="800000"/>
                <a:headEnd len="sm" w="sm" type="none"/>
                <a:tailEnd len="med" w="med" type="stealth"/>
              </a:ln>
            </p:spPr>
          </p:cxnSp>
        </p:grpSp>
      </p:gr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5" name="Shape 4025"/>
        <p:cNvGrpSpPr/>
        <p:nvPr/>
      </p:nvGrpSpPr>
      <p:grpSpPr>
        <a:xfrm>
          <a:off x="0" y="0"/>
          <a:ext cx="0" cy="0"/>
          <a:chOff x="0" y="0"/>
          <a:chExt cx="0" cy="0"/>
        </a:xfrm>
      </p:grpSpPr>
      <p:sp>
        <p:nvSpPr>
          <p:cNvPr id="4026" name="Google Shape;4026;p95"/>
          <p:cNvSpPr txBox="1"/>
          <p:nvPr>
            <p:ph type="title"/>
          </p:nvPr>
        </p:nvSpPr>
        <p:spPr>
          <a:xfrm>
            <a:off x="275482" y="179111"/>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Azure Application Gateway</a:t>
            </a:r>
            <a:endParaRPr/>
          </a:p>
        </p:txBody>
      </p:sp>
      <p:sp>
        <p:nvSpPr>
          <p:cNvPr id="4027" name="Google Shape;4027;p95"/>
          <p:cNvSpPr txBox="1"/>
          <p:nvPr/>
        </p:nvSpPr>
        <p:spPr>
          <a:xfrm>
            <a:off x="275482" y="1213173"/>
            <a:ext cx="5485500" cy="5379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3F3F3F"/>
              </a:buClr>
              <a:buSzPts val="2800"/>
              <a:buFont typeface="Arial"/>
              <a:buChar char="•"/>
            </a:pPr>
            <a:r>
              <a:rPr lang="en-US" sz="2800">
                <a:solidFill>
                  <a:srgbClr val="3F3F3F"/>
                </a:solidFill>
                <a:latin typeface="Quattrocento Sans"/>
                <a:ea typeface="Quattrocento Sans"/>
                <a:cs typeface="Quattrocento Sans"/>
                <a:sym typeface="Quattrocento Sans"/>
              </a:rPr>
              <a:t>Azure-managed, first-party virtual appliances</a:t>
            </a:r>
            <a:endParaRPr/>
          </a:p>
          <a:p>
            <a:pPr indent="-228600" lvl="0" marL="228600" marR="0" rtl="0" algn="l">
              <a:lnSpc>
                <a:spcPct val="90000"/>
              </a:lnSpc>
              <a:spcBef>
                <a:spcPts val="1000"/>
              </a:spcBef>
              <a:spcAft>
                <a:spcPts val="0"/>
              </a:spcAft>
              <a:buClr>
                <a:srgbClr val="3F3F3F"/>
              </a:buClr>
              <a:buSzPts val="2800"/>
              <a:buFont typeface="Arial"/>
              <a:buChar char="•"/>
            </a:pPr>
            <a:r>
              <a:rPr lang="en-US" sz="2800">
                <a:solidFill>
                  <a:srgbClr val="3F3F3F"/>
                </a:solidFill>
                <a:latin typeface="Quattrocento Sans"/>
                <a:ea typeface="Quattrocento Sans"/>
                <a:cs typeface="Quattrocento Sans"/>
                <a:sym typeface="Quattrocento Sans"/>
              </a:rPr>
              <a:t>HTTP routing based on app-level policies:</a:t>
            </a:r>
            <a:endParaRPr/>
          </a:p>
          <a:p>
            <a:pPr indent="-228600" lvl="1" marL="685800" marR="0" rtl="0" algn="l">
              <a:lnSpc>
                <a:spcPct val="90000"/>
              </a:lnSpc>
              <a:spcBef>
                <a:spcPts val="500"/>
              </a:spcBef>
              <a:spcAft>
                <a:spcPts val="0"/>
              </a:spcAft>
              <a:buClr>
                <a:srgbClr val="3F3F3F"/>
              </a:buClr>
              <a:buSzPts val="1836"/>
              <a:buFont typeface="Courier New"/>
              <a:buChar char="o"/>
            </a:pPr>
            <a:r>
              <a:rPr b="0" i="0" lang="en-US" sz="1836" u="none" cap="none" strike="noStrike">
                <a:solidFill>
                  <a:srgbClr val="3F3F3F"/>
                </a:solidFill>
                <a:latin typeface="Quattrocento Sans"/>
                <a:ea typeface="Quattrocento Sans"/>
                <a:cs typeface="Quattrocento Sans"/>
                <a:sym typeface="Quattrocento Sans"/>
              </a:rPr>
              <a:t>Cookie based session affinity</a:t>
            </a:r>
            <a:endParaRPr/>
          </a:p>
          <a:p>
            <a:pPr indent="-228600" lvl="1" marL="685800" marR="0" rtl="0" algn="l">
              <a:lnSpc>
                <a:spcPct val="90000"/>
              </a:lnSpc>
              <a:spcBef>
                <a:spcPts val="500"/>
              </a:spcBef>
              <a:spcAft>
                <a:spcPts val="0"/>
              </a:spcAft>
              <a:buClr>
                <a:srgbClr val="3F3F3F"/>
              </a:buClr>
              <a:buSzPts val="1836"/>
              <a:buFont typeface="Courier New"/>
              <a:buChar char="o"/>
            </a:pPr>
            <a:r>
              <a:rPr b="0" i="0" lang="en-US" sz="1836" u="none" cap="none" strike="noStrike">
                <a:solidFill>
                  <a:srgbClr val="3F3F3F"/>
                </a:solidFill>
                <a:latin typeface="Quattrocento Sans"/>
                <a:ea typeface="Quattrocento Sans"/>
                <a:cs typeface="Quattrocento Sans"/>
                <a:sym typeface="Quattrocento Sans"/>
              </a:rPr>
              <a:t>URL hash</a:t>
            </a:r>
            <a:endParaRPr/>
          </a:p>
          <a:p>
            <a:pPr indent="-228600" lvl="1" marL="685800" marR="0" rtl="0" algn="l">
              <a:lnSpc>
                <a:spcPct val="90000"/>
              </a:lnSpc>
              <a:spcBef>
                <a:spcPts val="500"/>
              </a:spcBef>
              <a:spcAft>
                <a:spcPts val="0"/>
              </a:spcAft>
              <a:buClr>
                <a:srgbClr val="3F3F3F"/>
              </a:buClr>
              <a:buSzPts val="1836"/>
              <a:buFont typeface="Courier New"/>
              <a:buChar char="o"/>
            </a:pPr>
            <a:r>
              <a:rPr b="0" i="0" lang="en-US" sz="1836" u="none" cap="none" strike="noStrike">
                <a:solidFill>
                  <a:srgbClr val="3F3F3F"/>
                </a:solidFill>
                <a:latin typeface="Quattrocento Sans"/>
                <a:ea typeface="Quattrocento Sans"/>
                <a:cs typeface="Quattrocento Sans"/>
                <a:sym typeface="Quattrocento Sans"/>
              </a:rPr>
              <a:t>Weight (load)</a:t>
            </a:r>
            <a:endParaRPr/>
          </a:p>
          <a:p>
            <a:pPr indent="-228600" lvl="0" marL="228600" marR="0" rtl="0" algn="l">
              <a:lnSpc>
                <a:spcPct val="90000"/>
              </a:lnSpc>
              <a:spcBef>
                <a:spcPts val="1000"/>
              </a:spcBef>
              <a:spcAft>
                <a:spcPts val="0"/>
              </a:spcAft>
              <a:buClr>
                <a:srgbClr val="3F3F3F"/>
              </a:buClr>
              <a:buSzPts val="2800"/>
              <a:buFont typeface="Arial"/>
              <a:buChar char="•"/>
            </a:pPr>
            <a:r>
              <a:rPr lang="en-US" sz="2800">
                <a:solidFill>
                  <a:srgbClr val="3F3F3F"/>
                </a:solidFill>
                <a:latin typeface="Quattrocento Sans"/>
                <a:ea typeface="Quattrocento Sans"/>
                <a:cs typeface="Quattrocento Sans"/>
                <a:sym typeface="Quattrocento Sans"/>
              </a:rPr>
              <a:t>SSL termination and caching </a:t>
            </a:r>
            <a:endParaRPr/>
          </a:p>
          <a:p>
            <a:pPr indent="-228600" lvl="1" marL="685800" marR="0" rtl="0" algn="l">
              <a:lnSpc>
                <a:spcPct val="90000"/>
              </a:lnSpc>
              <a:spcBef>
                <a:spcPts val="500"/>
              </a:spcBef>
              <a:spcAft>
                <a:spcPts val="0"/>
              </a:spcAft>
              <a:buClr>
                <a:srgbClr val="3F3F3F"/>
              </a:buClr>
              <a:buSzPts val="1835"/>
              <a:buFont typeface="Courier New"/>
              <a:buChar char="o"/>
            </a:pPr>
            <a:r>
              <a:rPr b="0" i="0" lang="en-US" sz="1835" u="none" cap="none" strike="noStrike">
                <a:solidFill>
                  <a:srgbClr val="3F3F3F"/>
                </a:solidFill>
                <a:latin typeface="Quattrocento Sans"/>
                <a:ea typeface="Quattrocento Sans"/>
                <a:cs typeface="Quattrocento Sans"/>
                <a:sym typeface="Quattrocento Sans"/>
              </a:rPr>
              <a:t>Centralize certificate management</a:t>
            </a:r>
            <a:endParaRPr/>
          </a:p>
          <a:p>
            <a:pPr indent="-228600" lvl="1" marL="685800" marR="0" rtl="0" algn="l">
              <a:lnSpc>
                <a:spcPct val="90000"/>
              </a:lnSpc>
              <a:spcBef>
                <a:spcPts val="500"/>
              </a:spcBef>
              <a:spcAft>
                <a:spcPts val="0"/>
              </a:spcAft>
              <a:buClr>
                <a:srgbClr val="3F3F3F"/>
              </a:buClr>
              <a:buSzPts val="1835"/>
              <a:buFont typeface="Courier New"/>
              <a:buChar char="o"/>
            </a:pPr>
            <a:r>
              <a:rPr b="0" i="0" lang="en-US" sz="1835" u="none" cap="none" strike="noStrike">
                <a:solidFill>
                  <a:srgbClr val="3F3F3F"/>
                </a:solidFill>
                <a:latin typeface="Quattrocento Sans"/>
                <a:ea typeface="Quattrocento Sans"/>
                <a:cs typeface="Quattrocento Sans"/>
                <a:sym typeface="Quattrocento Sans"/>
              </a:rPr>
              <a:t>Scalable backend provisioning</a:t>
            </a:r>
            <a:endParaRPr/>
          </a:p>
        </p:txBody>
      </p:sp>
      <p:sp>
        <p:nvSpPr>
          <p:cNvPr id="4028" name="Google Shape;4028;p95"/>
          <p:cNvSpPr/>
          <p:nvPr/>
        </p:nvSpPr>
        <p:spPr>
          <a:xfrm>
            <a:off x="8850053" y="3092255"/>
            <a:ext cx="1218900" cy="1582800"/>
          </a:xfrm>
          <a:prstGeom prst="roundRect">
            <a:avLst>
              <a:gd fmla="val 9414" name="adj"/>
            </a:avLst>
          </a:prstGeom>
          <a:solidFill>
            <a:srgbClr val="C9C9C9"/>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App</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Gateway</a:t>
            </a:r>
            <a:endParaRPr/>
          </a:p>
        </p:txBody>
      </p:sp>
      <p:sp>
        <p:nvSpPr>
          <p:cNvPr id="4029" name="Google Shape;4029;p95"/>
          <p:cNvSpPr/>
          <p:nvPr/>
        </p:nvSpPr>
        <p:spPr>
          <a:xfrm>
            <a:off x="10069079" y="3646117"/>
            <a:ext cx="1939500" cy="469200"/>
          </a:xfrm>
          <a:prstGeom prst="leftArrow">
            <a:avLst>
              <a:gd fmla="val 50000" name="adj1"/>
              <a:gd fmla="val 50000" name="adj2"/>
            </a:avLst>
          </a:prstGeom>
          <a:gradFill>
            <a:gsLst>
              <a:gs pos="0">
                <a:srgbClr val="70A5DA"/>
              </a:gs>
              <a:gs pos="50000">
                <a:srgbClr val="539BDB"/>
              </a:gs>
              <a:gs pos="100000">
                <a:srgbClr val="4288C8"/>
              </a:gs>
            </a:gsLst>
            <a:lin ang="5400012"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30" name="Google Shape;4030;p95"/>
          <p:cNvCxnSpPr>
            <a:stCxn id="4028" idx="1"/>
          </p:cNvCxnSpPr>
          <p:nvPr/>
        </p:nvCxnSpPr>
        <p:spPr>
          <a:xfrm rot="10800000">
            <a:off x="7065953" y="2585555"/>
            <a:ext cx="1784100" cy="1298100"/>
          </a:xfrm>
          <a:prstGeom prst="straightConnector1">
            <a:avLst/>
          </a:prstGeom>
          <a:noFill/>
          <a:ln cap="flat" cmpd="sng" w="9525">
            <a:solidFill>
              <a:schemeClr val="accent2"/>
            </a:solidFill>
            <a:prstDash val="solid"/>
            <a:miter lim="800000"/>
            <a:headEnd len="sm" w="sm" type="none"/>
            <a:tailEnd len="med" w="med" type="triangle"/>
          </a:ln>
        </p:spPr>
      </p:cxnSp>
      <p:cxnSp>
        <p:nvCxnSpPr>
          <p:cNvPr id="4031" name="Google Shape;4031;p95"/>
          <p:cNvCxnSpPr>
            <a:stCxn id="4028" idx="1"/>
          </p:cNvCxnSpPr>
          <p:nvPr/>
        </p:nvCxnSpPr>
        <p:spPr>
          <a:xfrm rot="10800000">
            <a:off x="7065953" y="3880655"/>
            <a:ext cx="1784100" cy="3000"/>
          </a:xfrm>
          <a:prstGeom prst="straightConnector1">
            <a:avLst/>
          </a:prstGeom>
          <a:noFill/>
          <a:ln cap="flat" cmpd="sng" w="9525">
            <a:solidFill>
              <a:schemeClr val="accent2"/>
            </a:solidFill>
            <a:prstDash val="solid"/>
            <a:miter lim="800000"/>
            <a:headEnd len="sm" w="sm" type="none"/>
            <a:tailEnd len="med" w="med" type="triangle"/>
          </a:ln>
        </p:spPr>
      </p:cxnSp>
      <p:cxnSp>
        <p:nvCxnSpPr>
          <p:cNvPr id="4032" name="Google Shape;4032;p95"/>
          <p:cNvCxnSpPr>
            <a:stCxn id="4028" idx="1"/>
          </p:cNvCxnSpPr>
          <p:nvPr/>
        </p:nvCxnSpPr>
        <p:spPr>
          <a:xfrm flipH="1">
            <a:off x="7065953" y="3883655"/>
            <a:ext cx="1784100" cy="1292100"/>
          </a:xfrm>
          <a:prstGeom prst="straightConnector1">
            <a:avLst/>
          </a:prstGeom>
          <a:noFill/>
          <a:ln cap="flat" cmpd="sng" w="9525">
            <a:solidFill>
              <a:schemeClr val="accent2"/>
            </a:solidFill>
            <a:prstDash val="solid"/>
            <a:miter lim="800000"/>
            <a:headEnd len="sm" w="sm" type="none"/>
            <a:tailEnd len="med" w="med" type="triangle"/>
          </a:ln>
        </p:spPr>
      </p:cxnSp>
      <p:sp>
        <p:nvSpPr>
          <p:cNvPr id="4033" name="Google Shape;4033;p95"/>
          <p:cNvSpPr txBox="1"/>
          <p:nvPr/>
        </p:nvSpPr>
        <p:spPr>
          <a:xfrm>
            <a:off x="10314932" y="3325899"/>
            <a:ext cx="1534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 &amp; HTTPS</a:t>
            </a:r>
            <a:endParaRPr/>
          </a:p>
        </p:txBody>
      </p:sp>
      <p:sp>
        <p:nvSpPr>
          <p:cNvPr id="4034" name="Google Shape;4034;p95"/>
          <p:cNvSpPr txBox="1"/>
          <p:nvPr/>
        </p:nvSpPr>
        <p:spPr>
          <a:xfrm>
            <a:off x="7452767" y="2033495"/>
            <a:ext cx="1880700" cy="646200"/>
          </a:xfrm>
          <a:prstGeom prst="rect">
            <a:avLst/>
          </a:prstGeom>
          <a:noFill/>
          <a:ln>
            <a:noFill/>
          </a:ln>
        </p:spPr>
        <p:txBody>
          <a:bodyPr anchorCtr="0" anchor="t" bIns="45700" lIns="91425" spcFirstLastPara="1" rIns="91425" wrap="square" tIns="45700">
            <a:spAutoFit/>
          </a:bodyPr>
          <a:lstStyle/>
          <a:p>
            <a:pPr indent="-285695" lvl="0" marL="285695"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Load Balancing</a:t>
            </a:r>
            <a:endParaRPr/>
          </a:p>
          <a:p>
            <a:pPr indent="-285695" lvl="0" marL="285695"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Cookie Affinity</a:t>
            </a:r>
            <a:endParaRPr/>
          </a:p>
        </p:txBody>
      </p:sp>
      <p:pic>
        <p:nvPicPr>
          <p:cNvPr id="4035" name="Google Shape;4035;p95"/>
          <p:cNvPicPr preferRelativeResize="0"/>
          <p:nvPr/>
        </p:nvPicPr>
        <p:blipFill rotWithShape="1">
          <a:blip r:embed="rId3">
            <a:alphaModFix/>
          </a:blip>
          <a:srcRect b="0" l="0" r="0" t="0"/>
          <a:stretch/>
        </p:blipFill>
        <p:spPr>
          <a:xfrm>
            <a:off x="9135819" y="4005382"/>
            <a:ext cx="647495" cy="647495"/>
          </a:xfrm>
          <a:prstGeom prst="rect">
            <a:avLst/>
          </a:prstGeom>
          <a:noFill/>
          <a:ln>
            <a:noFill/>
          </a:ln>
        </p:spPr>
      </p:pic>
      <p:sp>
        <p:nvSpPr>
          <p:cNvPr id="4036" name="Google Shape;4036;p95"/>
          <p:cNvSpPr txBox="1"/>
          <p:nvPr/>
        </p:nvSpPr>
        <p:spPr>
          <a:xfrm>
            <a:off x="8641817" y="4693753"/>
            <a:ext cx="1533900" cy="369300"/>
          </a:xfrm>
          <a:prstGeom prst="rect">
            <a:avLst/>
          </a:prstGeom>
          <a:noFill/>
          <a:ln>
            <a:noFill/>
          </a:ln>
        </p:spPr>
        <p:txBody>
          <a:bodyPr anchorCtr="0" anchor="t" bIns="45700" lIns="91425" spcFirstLastPara="1" rIns="91425" wrap="square" tIns="45700">
            <a:spAutoFit/>
          </a:bodyPr>
          <a:lstStyle/>
          <a:p>
            <a:pPr indent="-285695" lvl="0" marL="285695"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SSL Offload</a:t>
            </a:r>
            <a:endParaRPr/>
          </a:p>
        </p:txBody>
      </p:sp>
      <p:sp>
        <p:nvSpPr>
          <p:cNvPr id="4037" name="Google Shape;4037;p95"/>
          <p:cNvSpPr txBox="1"/>
          <p:nvPr/>
        </p:nvSpPr>
        <p:spPr>
          <a:xfrm>
            <a:off x="5690247" y="1705061"/>
            <a:ext cx="156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Customer VMs</a:t>
            </a:r>
            <a:endParaRPr/>
          </a:p>
        </p:txBody>
      </p:sp>
      <p:sp>
        <p:nvSpPr>
          <p:cNvPr id="4038" name="Google Shape;4038;p95"/>
          <p:cNvSpPr/>
          <p:nvPr/>
        </p:nvSpPr>
        <p:spPr>
          <a:xfrm>
            <a:off x="5989670" y="2131096"/>
            <a:ext cx="1076100" cy="914400"/>
          </a:xfrm>
          <a:prstGeom prst="rect">
            <a:avLst/>
          </a:prstGeom>
          <a:solidFill>
            <a:schemeClr val="accent1"/>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rPr lang="en-US" sz="2000">
                <a:solidFill>
                  <a:schemeClr val="dk1"/>
                </a:solidFill>
                <a:latin typeface="Calibri"/>
                <a:ea typeface="Calibri"/>
                <a:cs typeface="Calibri"/>
                <a:sym typeface="Calibri"/>
              </a:rPr>
              <a:t>VM</a:t>
            </a:r>
            <a:endParaRPr/>
          </a:p>
          <a:p>
            <a:pPr indent="0" lvl="0" marL="0" marR="0" rtl="0" algn="ctr">
              <a:lnSpc>
                <a:spcPct val="90000"/>
              </a:lnSpc>
              <a:spcBef>
                <a:spcPts val="0"/>
              </a:spcBef>
              <a:spcAft>
                <a:spcPts val="0"/>
              </a:spcAft>
              <a:buNone/>
            </a:pPr>
            <a:r>
              <a:rPr lang="en-US" sz="2000">
                <a:solidFill>
                  <a:schemeClr val="dk1"/>
                </a:solidFill>
                <a:latin typeface="Calibri"/>
                <a:ea typeface="Calibri"/>
                <a:cs typeface="Calibri"/>
                <a:sym typeface="Calibri"/>
              </a:rPr>
              <a:t>Web1</a:t>
            </a:r>
            <a:endParaRPr/>
          </a:p>
        </p:txBody>
      </p:sp>
      <p:sp>
        <p:nvSpPr>
          <p:cNvPr id="4039" name="Google Shape;4039;p95"/>
          <p:cNvSpPr/>
          <p:nvPr/>
        </p:nvSpPr>
        <p:spPr>
          <a:xfrm>
            <a:off x="5989669" y="3424341"/>
            <a:ext cx="1076100" cy="914400"/>
          </a:xfrm>
          <a:prstGeom prst="rect">
            <a:avLst/>
          </a:prstGeom>
          <a:solidFill>
            <a:schemeClr val="accent1"/>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rPr lang="en-US" sz="2000">
                <a:solidFill>
                  <a:schemeClr val="dk1"/>
                </a:solidFill>
                <a:latin typeface="Calibri"/>
                <a:ea typeface="Calibri"/>
                <a:cs typeface="Calibri"/>
                <a:sym typeface="Calibri"/>
              </a:rPr>
              <a:t>VM</a:t>
            </a:r>
            <a:endParaRPr/>
          </a:p>
          <a:p>
            <a:pPr indent="0" lvl="0" marL="0" marR="0" rtl="0" algn="ctr">
              <a:lnSpc>
                <a:spcPct val="90000"/>
              </a:lnSpc>
              <a:spcBef>
                <a:spcPts val="0"/>
              </a:spcBef>
              <a:spcAft>
                <a:spcPts val="0"/>
              </a:spcAft>
              <a:buNone/>
            </a:pPr>
            <a:r>
              <a:rPr lang="en-US" sz="2000">
                <a:solidFill>
                  <a:schemeClr val="dk1"/>
                </a:solidFill>
                <a:latin typeface="Calibri"/>
                <a:ea typeface="Calibri"/>
                <a:cs typeface="Calibri"/>
                <a:sym typeface="Calibri"/>
              </a:rPr>
              <a:t>Web2</a:t>
            </a:r>
            <a:endParaRPr/>
          </a:p>
        </p:txBody>
      </p:sp>
      <p:sp>
        <p:nvSpPr>
          <p:cNvPr id="4040" name="Google Shape;4040;p95"/>
          <p:cNvSpPr/>
          <p:nvPr/>
        </p:nvSpPr>
        <p:spPr>
          <a:xfrm>
            <a:off x="5989669" y="4711692"/>
            <a:ext cx="1076100" cy="914400"/>
          </a:xfrm>
          <a:prstGeom prst="rect">
            <a:avLst/>
          </a:prstGeom>
          <a:solidFill>
            <a:schemeClr val="accent1"/>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rPr lang="en-US" sz="2000">
                <a:solidFill>
                  <a:schemeClr val="dk1"/>
                </a:solidFill>
                <a:latin typeface="Calibri"/>
                <a:ea typeface="Calibri"/>
                <a:cs typeface="Calibri"/>
                <a:sym typeface="Calibri"/>
              </a:rPr>
              <a:t>VM</a:t>
            </a:r>
            <a:endParaRPr/>
          </a:p>
          <a:p>
            <a:pPr indent="0" lvl="0" marL="0" marR="0" rtl="0" algn="ctr">
              <a:lnSpc>
                <a:spcPct val="90000"/>
              </a:lnSpc>
              <a:spcBef>
                <a:spcPts val="0"/>
              </a:spcBef>
              <a:spcAft>
                <a:spcPts val="0"/>
              </a:spcAft>
              <a:buNone/>
            </a:pPr>
            <a:r>
              <a:rPr lang="en-US" sz="2000">
                <a:solidFill>
                  <a:schemeClr val="dk1"/>
                </a:solidFill>
                <a:latin typeface="Calibri"/>
                <a:ea typeface="Calibri"/>
                <a:cs typeface="Calibri"/>
                <a:sym typeface="Calibri"/>
              </a:rPr>
              <a:t>Web3</a:t>
            </a:r>
            <a:endParaRPr/>
          </a:p>
        </p:txBody>
      </p:sp>
      <p:cxnSp>
        <p:nvCxnSpPr>
          <p:cNvPr id="4041" name="Google Shape;4041;p95"/>
          <p:cNvCxnSpPr>
            <a:stCxn id="4028" idx="1"/>
            <a:endCxn id="4039" idx="3"/>
          </p:cNvCxnSpPr>
          <p:nvPr/>
        </p:nvCxnSpPr>
        <p:spPr>
          <a:xfrm rot="10800000">
            <a:off x="7065653" y="3881555"/>
            <a:ext cx="1784400" cy="2100"/>
          </a:xfrm>
          <a:prstGeom prst="straightConnector1">
            <a:avLst/>
          </a:prstGeom>
          <a:noFill/>
          <a:ln cap="flat" cmpd="sng" w="41275">
            <a:solidFill>
              <a:schemeClr val="dk1"/>
            </a:solidFill>
            <a:prstDash val="solid"/>
            <a:miter lim="800000"/>
            <a:headEnd len="sm" w="sm" type="none"/>
            <a:tailEnd len="med" w="med" type="triangle"/>
          </a:ln>
        </p:spPr>
      </p:cxnSp>
      <p:cxnSp>
        <p:nvCxnSpPr>
          <p:cNvPr id="4042" name="Google Shape;4042;p95"/>
          <p:cNvCxnSpPr>
            <a:stCxn id="4028" idx="1"/>
            <a:endCxn id="4040" idx="3"/>
          </p:cNvCxnSpPr>
          <p:nvPr/>
        </p:nvCxnSpPr>
        <p:spPr>
          <a:xfrm flipH="1">
            <a:off x="7065653" y="3883655"/>
            <a:ext cx="1784400" cy="1285200"/>
          </a:xfrm>
          <a:prstGeom prst="straightConnector1">
            <a:avLst/>
          </a:prstGeom>
          <a:noFill/>
          <a:ln cap="flat" cmpd="sng" w="41275">
            <a:solidFill>
              <a:schemeClr val="dk1"/>
            </a:solidFill>
            <a:prstDash val="solid"/>
            <a:miter lim="800000"/>
            <a:headEnd len="sm" w="sm" type="none"/>
            <a:tailEnd len="med" w="med" type="triangle"/>
          </a:ln>
        </p:spPr>
      </p:cxnSp>
      <p:cxnSp>
        <p:nvCxnSpPr>
          <p:cNvPr id="4043" name="Google Shape;4043;p95"/>
          <p:cNvCxnSpPr>
            <a:stCxn id="4028" idx="1"/>
            <a:endCxn id="4038" idx="3"/>
          </p:cNvCxnSpPr>
          <p:nvPr/>
        </p:nvCxnSpPr>
        <p:spPr>
          <a:xfrm rot="10800000">
            <a:off x="7065653" y="2588255"/>
            <a:ext cx="1784400" cy="1295400"/>
          </a:xfrm>
          <a:prstGeom prst="straightConnector1">
            <a:avLst/>
          </a:prstGeom>
          <a:noFill/>
          <a:ln cap="flat" cmpd="sng" w="41275">
            <a:solidFill>
              <a:schemeClr val="dk1"/>
            </a:solidFill>
            <a:prstDash val="solid"/>
            <a:miter lim="800000"/>
            <a:headEnd len="sm" w="sm" type="none"/>
            <a:tailEnd len="med" w="med" type="triangle"/>
          </a:ln>
        </p:spPr>
      </p:cxn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8" name="Shape 4048"/>
        <p:cNvGrpSpPr/>
        <p:nvPr/>
      </p:nvGrpSpPr>
      <p:grpSpPr>
        <a:xfrm>
          <a:off x="0" y="0"/>
          <a:ext cx="0" cy="0"/>
          <a:chOff x="0" y="0"/>
          <a:chExt cx="0" cy="0"/>
        </a:xfrm>
      </p:grpSpPr>
      <p:sp>
        <p:nvSpPr>
          <p:cNvPr id="4049" name="Google Shape;4049;p96"/>
          <p:cNvSpPr txBox="1"/>
          <p:nvPr>
            <p:ph type="title"/>
          </p:nvPr>
        </p:nvSpPr>
        <p:spPr>
          <a:xfrm>
            <a:off x="164407" y="118928"/>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Application Gateway – LB Hierarchy</a:t>
            </a:r>
            <a:endParaRPr/>
          </a:p>
        </p:txBody>
      </p:sp>
      <p:sp>
        <p:nvSpPr>
          <p:cNvPr id="4050" name="Google Shape;4050;p96"/>
          <p:cNvSpPr/>
          <p:nvPr/>
        </p:nvSpPr>
        <p:spPr>
          <a:xfrm>
            <a:off x="5905084" y="5376093"/>
            <a:ext cx="576300" cy="578400"/>
          </a:xfrm>
          <a:prstGeom prst="rect">
            <a:avLst/>
          </a:prstGeom>
          <a:solidFill>
            <a:srgbClr val="757070"/>
          </a:solidFill>
          <a:ln>
            <a:noFill/>
          </a:ln>
          <a:effectLst>
            <a:outerShdw blurRad="57150" rotWithShape="0" algn="ctr" dir="5400000" dist="19050">
              <a:srgbClr val="000000">
                <a:alpha val="62750"/>
              </a:srgbClr>
            </a:outerShdw>
          </a:effectLst>
        </p:spPr>
        <p:txBody>
          <a:bodyPr anchorCtr="0" anchor="ctr" bIns="47550" lIns="0" spcFirstLastPara="1" rIns="0" wrap="square" tIns="47550">
            <a:noAutofit/>
          </a:bodyPr>
          <a:lstStyle/>
          <a:p>
            <a:pPr indent="0" lvl="0" marL="0" marR="0" rtl="0" algn="ctr">
              <a:spcBef>
                <a:spcPts val="0"/>
              </a:spcBef>
              <a:spcAft>
                <a:spcPts val="0"/>
              </a:spcAft>
              <a:buNone/>
            </a:pPr>
            <a:r>
              <a:rPr lang="en-US" sz="1836">
                <a:solidFill>
                  <a:schemeClr val="dk1"/>
                </a:solidFill>
                <a:latin typeface="Calibri"/>
                <a:ea typeface="Calibri"/>
                <a:cs typeface="Calibri"/>
                <a:sym typeface="Calibri"/>
              </a:rPr>
              <a:t>VM</a:t>
            </a:r>
            <a:endParaRPr/>
          </a:p>
        </p:txBody>
      </p:sp>
      <p:sp>
        <p:nvSpPr>
          <p:cNvPr id="4051" name="Google Shape;4051;p96"/>
          <p:cNvSpPr/>
          <p:nvPr/>
        </p:nvSpPr>
        <p:spPr>
          <a:xfrm>
            <a:off x="5903488" y="4428935"/>
            <a:ext cx="976200" cy="630900"/>
          </a:xfrm>
          <a:prstGeom prst="rect">
            <a:avLst/>
          </a:prstGeom>
          <a:solidFill>
            <a:srgbClr val="C9C9C9"/>
          </a:solidFill>
          <a:ln cap="flat" cmpd="sng" w="9525">
            <a:solidFill>
              <a:srgbClr val="EDEDED"/>
            </a:solidFill>
            <a:prstDash val="solid"/>
            <a:miter lim="800000"/>
            <a:headEnd len="sm" w="sm" type="none"/>
            <a:tailEnd len="sm" w="sm" type="none"/>
          </a:ln>
        </p:spPr>
        <p:txBody>
          <a:bodyPr anchorCtr="0" anchor="ctr" bIns="47550" lIns="0" spcFirstLastPara="1" rIns="0" wrap="square" tIns="47550">
            <a:no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Application</a:t>
            </a:r>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Gateway</a:t>
            </a:r>
            <a:endParaRPr/>
          </a:p>
        </p:txBody>
      </p:sp>
      <p:cxnSp>
        <p:nvCxnSpPr>
          <p:cNvPr id="4052" name="Google Shape;4052;p96"/>
          <p:cNvCxnSpPr>
            <a:stCxn id="4053" idx="2"/>
            <a:endCxn id="4054" idx="0"/>
          </p:cNvCxnSpPr>
          <p:nvPr/>
        </p:nvCxnSpPr>
        <p:spPr>
          <a:xfrm>
            <a:off x="9185542" y="3140591"/>
            <a:ext cx="1681500" cy="363600"/>
          </a:xfrm>
          <a:prstGeom prst="straightConnector1">
            <a:avLst/>
          </a:prstGeom>
          <a:noFill/>
          <a:ln cap="flat" cmpd="sng" w="38100">
            <a:solidFill>
              <a:schemeClr val="dk1"/>
            </a:solidFill>
            <a:prstDash val="solid"/>
            <a:miter lim="800000"/>
            <a:headEnd len="sm" w="sm" type="none"/>
            <a:tailEnd len="med" w="med" type="triangle"/>
          </a:ln>
        </p:spPr>
      </p:cxnSp>
      <p:cxnSp>
        <p:nvCxnSpPr>
          <p:cNvPr id="4055" name="Google Shape;4055;p96"/>
          <p:cNvCxnSpPr>
            <a:stCxn id="4051" idx="2"/>
            <a:endCxn id="4050" idx="0"/>
          </p:cNvCxnSpPr>
          <p:nvPr/>
        </p:nvCxnSpPr>
        <p:spPr>
          <a:xfrm flipH="1">
            <a:off x="6193288" y="5059835"/>
            <a:ext cx="198300" cy="316200"/>
          </a:xfrm>
          <a:prstGeom prst="straightConnector1">
            <a:avLst/>
          </a:prstGeom>
          <a:noFill/>
          <a:ln cap="flat" cmpd="sng" w="22225">
            <a:solidFill>
              <a:schemeClr val="accent4"/>
            </a:solidFill>
            <a:prstDash val="solid"/>
            <a:miter lim="800000"/>
            <a:headEnd len="sm" w="sm" type="none"/>
            <a:tailEnd len="med" w="med" type="triangle"/>
          </a:ln>
        </p:spPr>
      </p:cxnSp>
      <p:sp>
        <p:nvSpPr>
          <p:cNvPr id="4056" name="Google Shape;4056;p96"/>
          <p:cNvSpPr/>
          <p:nvPr/>
        </p:nvSpPr>
        <p:spPr>
          <a:xfrm>
            <a:off x="6171292" y="3504048"/>
            <a:ext cx="2665200" cy="526800"/>
          </a:xfrm>
          <a:prstGeom prst="rect">
            <a:avLst/>
          </a:prstGeom>
          <a:solidFill>
            <a:srgbClr val="2E75B5"/>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rPr lang="en-US" sz="2040">
                <a:solidFill>
                  <a:schemeClr val="dk1"/>
                </a:solidFill>
                <a:latin typeface="Calibri"/>
                <a:ea typeface="Calibri"/>
                <a:cs typeface="Calibri"/>
                <a:sym typeface="Calibri"/>
              </a:rPr>
              <a:t>SLB (L4 Load Balancer)</a:t>
            </a:r>
            <a:endParaRPr/>
          </a:p>
        </p:txBody>
      </p:sp>
      <p:cxnSp>
        <p:nvCxnSpPr>
          <p:cNvPr id="4057" name="Google Shape;4057;p96"/>
          <p:cNvCxnSpPr>
            <a:stCxn id="4056" idx="2"/>
            <a:endCxn id="4051" idx="0"/>
          </p:cNvCxnSpPr>
          <p:nvPr/>
        </p:nvCxnSpPr>
        <p:spPr>
          <a:xfrm flipH="1">
            <a:off x="6391492" y="4030848"/>
            <a:ext cx="1112400" cy="398100"/>
          </a:xfrm>
          <a:prstGeom prst="straightConnector1">
            <a:avLst/>
          </a:prstGeom>
          <a:noFill/>
          <a:ln cap="flat" cmpd="sng" w="38100">
            <a:solidFill>
              <a:schemeClr val="dk1"/>
            </a:solidFill>
            <a:prstDash val="solid"/>
            <a:miter lim="800000"/>
            <a:headEnd len="sm" w="sm" type="none"/>
            <a:tailEnd len="med" w="med" type="triangle"/>
          </a:ln>
        </p:spPr>
      </p:cxnSp>
      <p:cxnSp>
        <p:nvCxnSpPr>
          <p:cNvPr id="4058" name="Google Shape;4058;p96"/>
          <p:cNvCxnSpPr>
            <a:stCxn id="4056" idx="2"/>
            <a:endCxn id="4059" idx="0"/>
          </p:cNvCxnSpPr>
          <p:nvPr/>
        </p:nvCxnSpPr>
        <p:spPr>
          <a:xfrm>
            <a:off x="7503892" y="4030848"/>
            <a:ext cx="0" cy="396300"/>
          </a:xfrm>
          <a:prstGeom prst="straightConnector1">
            <a:avLst/>
          </a:prstGeom>
          <a:noFill/>
          <a:ln cap="flat" cmpd="sng" w="38100">
            <a:solidFill>
              <a:schemeClr val="dk1"/>
            </a:solidFill>
            <a:prstDash val="solid"/>
            <a:miter lim="800000"/>
            <a:headEnd len="sm" w="sm" type="none"/>
            <a:tailEnd len="med" w="med" type="triangle"/>
          </a:ln>
        </p:spPr>
      </p:cxnSp>
      <p:cxnSp>
        <p:nvCxnSpPr>
          <p:cNvPr id="4060" name="Google Shape;4060;p96"/>
          <p:cNvCxnSpPr>
            <a:stCxn id="4056" idx="2"/>
            <a:endCxn id="4061" idx="0"/>
          </p:cNvCxnSpPr>
          <p:nvPr/>
        </p:nvCxnSpPr>
        <p:spPr>
          <a:xfrm>
            <a:off x="7503892" y="4030848"/>
            <a:ext cx="1117800" cy="396300"/>
          </a:xfrm>
          <a:prstGeom prst="straightConnector1">
            <a:avLst/>
          </a:prstGeom>
          <a:noFill/>
          <a:ln cap="flat" cmpd="sng" w="38100">
            <a:solidFill>
              <a:schemeClr val="dk1"/>
            </a:solidFill>
            <a:prstDash val="solid"/>
            <a:miter lim="800000"/>
            <a:headEnd len="sm" w="sm" type="none"/>
            <a:tailEnd len="med" w="med" type="triangle"/>
          </a:ln>
        </p:spPr>
      </p:cxnSp>
      <p:cxnSp>
        <p:nvCxnSpPr>
          <p:cNvPr id="4062" name="Google Shape;4062;p96"/>
          <p:cNvCxnSpPr>
            <a:stCxn id="4053" idx="2"/>
            <a:endCxn id="4056" idx="0"/>
          </p:cNvCxnSpPr>
          <p:nvPr/>
        </p:nvCxnSpPr>
        <p:spPr>
          <a:xfrm flipH="1">
            <a:off x="7504042" y="3140591"/>
            <a:ext cx="1681500" cy="363600"/>
          </a:xfrm>
          <a:prstGeom prst="straightConnector1">
            <a:avLst/>
          </a:prstGeom>
          <a:noFill/>
          <a:ln cap="flat" cmpd="sng" w="38100">
            <a:solidFill>
              <a:schemeClr val="dk1"/>
            </a:solidFill>
            <a:prstDash val="solid"/>
            <a:miter lim="800000"/>
            <a:headEnd len="sm" w="sm" type="none"/>
            <a:tailEnd len="med" w="med" type="triangle"/>
          </a:ln>
        </p:spPr>
      </p:cxnSp>
      <p:sp>
        <p:nvSpPr>
          <p:cNvPr id="4053" name="Google Shape;4053;p96"/>
          <p:cNvSpPr/>
          <p:nvPr/>
        </p:nvSpPr>
        <p:spPr>
          <a:xfrm>
            <a:off x="6171292" y="2716691"/>
            <a:ext cx="6028500" cy="423900"/>
          </a:xfrm>
          <a:prstGeom prst="rect">
            <a:avLst/>
          </a:prstGeom>
          <a:solidFill>
            <a:srgbClr val="FFC000"/>
          </a:solidFill>
          <a:ln cap="flat" cmpd="sng" w="9525">
            <a:solidFill>
              <a:schemeClr val="accent4"/>
            </a:solidFill>
            <a:prstDash val="solid"/>
            <a:miter lim="800000"/>
            <a:headEnd len="sm" w="sm" type="none"/>
            <a:tailEnd len="sm" w="sm" type="none"/>
          </a:ln>
        </p:spPr>
        <p:txBody>
          <a:bodyPr anchorCtr="0" anchor="ctr" bIns="47550" lIns="0" spcFirstLastPara="1" rIns="0" wrap="square" tIns="47550">
            <a:noAutofit/>
          </a:bodyPr>
          <a:lstStyle/>
          <a:p>
            <a:pPr indent="0" lvl="0" marL="0" marR="0" rtl="0" algn="ctr">
              <a:spcBef>
                <a:spcPts val="0"/>
              </a:spcBef>
              <a:spcAft>
                <a:spcPts val="0"/>
              </a:spcAft>
              <a:buNone/>
            </a:pPr>
            <a:r>
              <a:rPr lang="en-US" sz="2040">
                <a:solidFill>
                  <a:schemeClr val="dk1"/>
                </a:solidFill>
                <a:latin typeface="Calibri"/>
                <a:ea typeface="Calibri"/>
                <a:cs typeface="Calibri"/>
                <a:sym typeface="Calibri"/>
              </a:rPr>
              <a:t>Azure Traffic Manager (DNS Load Balancer)</a:t>
            </a:r>
            <a:endParaRPr/>
          </a:p>
        </p:txBody>
      </p:sp>
      <p:cxnSp>
        <p:nvCxnSpPr>
          <p:cNvPr id="4063" name="Google Shape;4063;p96"/>
          <p:cNvCxnSpPr>
            <a:stCxn id="4064" idx="4"/>
            <a:endCxn id="4053" idx="0"/>
          </p:cNvCxnSpPr>
          <p:nvPr/>
        </p:nvCxnSpPr>
        <p:spPr>
          <a:xfrm>
            <a:off x="9185674" y="2276425"/>
            <a:ext cx="0" cy="440400"/>
          </a:xfrm>
          <a:prstGeom prst="straightConnector1">
            <a:avLst/>
          </a:prstGeom>
          <a:noFill/>
          <a:ln cap="flat" cmpd="sng" w="38100">
            <a:solidFill>
              <a:schemeClr val="dk1"/>
            </a:solidFill>
            <a:prstDash val="solid"/>
            <a:miter lim="800000"/>
            <a:headEnd len="sm" w="sm" type="none"/>
            <a:tailEnd len="med" w="med" type="triangle"/>
          </a:ln>
        </p:spPr>
      </p:cxnSp>
      <p:sp>
        <p:nvSpPr>
          <p:cNvPr id="4065" name="Google Shape;4065;p96"/>
          <p:cNvSpPr txBox="1"/>
          <p:nvPr/>
        </p:nvSpPr>
        <p:spPr>
          <a:xfrm>
            <a:off x="6693167" y="6023072"/>
            <a:ext cx="1475700" cy="640500"/>
          </a:xfrm>
          <a:prstGeom prst="rect">
            <a:avLst/>
          </a:prstGeom>
          <a:noFill/>
          <a:ln>
            <a:noFill/>
          </a:ln>
        </p:spPr>
        <p:txBody>
          <a:bodyPr anchorCtr="0" anchor="t" bIns="149175" lIns="186475" spcFirstLastPara="1" rIns="186475" wrap="square" tIns="149175">
            <a:spAutoFit/>
          </a:bodyPr>
          <a:lstStyle/>
          <a:p>
            <a:pPr indent="0" lvl="0" marL="0" marR="0" rtl="0" algn="l">
              <a:lnSpc>
                <a:spcPct val="90000"/>
              </a:lnSpc>
              <a:spcBef>
                <a:spcPts val="0"/>
              </a:spcBef>
              <a:spcAft>
                <a:spcPts val="0"/>
              </a:spcAft>
              <a:buNone/>
            </a:pPr>
            <a:r>
              <a:rPr lang="en-US" sz="2448">
                <a:solidFill>
                  <a:schemeClr val="dk1"/>
                </a:solidFill>
                <a:latin typeface="Calibri"/>
                <a:ea typeface="Calibri"/>
                <a:cs typeface="Calibri"/>
                <a:sym typeface="Calibri"/>
              </a:rPr>
              <a:t>Region 1</a:t>
            </a:r>
            <a:endParaRPr/>
          </a:p>
        </p:txBody>
      </p:sp>
      <p:sp>
        <p:nvSpPr>
          <p:cNvPr id="4066" name="Google Shape;4066;p96"/>
          <p:cNvSpPr txBox="1"/>
          <p:nvPr/>
        </p:nvSpPr>
        <p:spPr>
          <a:xfrm>
            <a:off x="10056385" y="6023072"/>
            <a:ext cx="1475700" cy="640500"/>
          </a:xfrm>
          <a:prstGeom prst="rect">
            <a:avLst/>
          </a:prstGeom>
          <a:noFill/>
          <a:ln>
            <a:noFill/>
          </a:ln>
        </p:spPr>
        <p:txBody>
          <a:bodyPr anchorCtr="0" anchor="t" bIns="149175" lIns="186475" spcFirstLastPara="1" rIns="186475" wrap="square" tIns="149175">
            <a:spAutoFit/>
          </a:bodyPr>
          <a:lstStyle/>
          <a:p>
            <a:pPr indent="0" lvl="0" marL="0" marR="0" rtl="0" algn="l">
              <a:lnSpc>
                <a:spcPct val="90000"/>
              </a:lnSpc>
              <a:spcBef>
                <a:spcPts val="0"/>
              </a:spcBef>
              <a:spcAft>
                <a:spcPts val="0"/>
              </a:spcAft>
              <a:buNone/>
            </a:pPr>
            <a:r>
              <a:rPr lang="en-US" sz="2448">
                <a:solidFill>
                  <a:schemeClr val="dk1"/>
                </a:solidFill>
                <a:latin typeface="Calibri"/>
                <a:ea typeface="Calibri"/>
                <a:cs typeface="Calibri"/>
                <a:sym typeface="Calibri"/>
              </a:rPr>
              <a:t>Region 2</a:t>
            </a:r>
            <a:endParaRPr/>
          </a:p>
        </p:txBody>
      </p:sp>
      <p:grpSp>
        <p:nvGrpSpPr>
          <p:cNvPr id="4067" name="Google Shape;4067;p96"/>
          <p:cNvGrpSpPr/>
          <p:nvPr/>
        </p:nvGrpSpPr>
        <p:grpSpPr>
          <a:xfrm>
            <a:off x="8679691" y="1361997"/>
            <a:ext cx="1011911" cy="914428"/>
            <a:chOff x="1427969" y="2335312"/>
            <a:chExt cx="1236300" cy="1117200"/>
          </a:xfrm>
        </p:grpSpPr>
        <p:sp>
          <p:nvSpPr>
            <p:cNvPr id="4064" name="Google Shape;4064;p96"/>
            <p:cNvSpPr/>
            <p:nvPr/>
          </p:nvSpPr>
          <p:spPr>
            <a:xfrm>
              <a:off x="1487553" y="2335312"/>
              <a:ext cx="1117200" cy="1117200"/>
            </a:xfrm>
            <a:prstGeom prst="ellipse">
              <a:avLst/>
            </a:prstGeom>
            <a:solidFill>
              <a:srgbClr val="FFFFFF"/>
            </a:solidFill>
            <a:ln cap="flat" cmpd="sng" w="57150">
              <a:solidFill>
                <a:srgbClr val="4F81BD"/>
              </a:solidFill>
              <a:prstDash val="solid"/>
              <a:round/>
              <a:headEnd len="sm" w="sm" type="none"/>
              <a:tailEnd len="sm" w="sm" type="none"/>
            </a:ln>
          </p:spPr>
          <p:txBody>
            <a:bodyPr anchorCtr="0" anchor="t" bIns="146275" lIns="182850" spcFirstLastPara="1" rIns="182850" wrap="square" tIns="146275">
              <a:noAutofit/>
            </a:bodyPr>
            <a:lstStyle/>
            <a:p>
              <a:pPr indent="0" lvl="0" marL="0" marR="0" rtl="0" algn="l">
                <a:lnSpc>
                  <a:spcPct val="9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4068" name="Google Shape;4068;p96"/>
            <p:cNvSpPr/>
            <p:nvPr/>
          </p:nvSpPr>
          <p:spPr>
            <a:xfrm>
              <a:off x="1794197" y="2563571"/>
              <a:ext cx="514350" cy="386305"/>
            </a:xfrm>
            <a:custGeom>
              <a:rect b="b" l="l" r="r" t="t"/>
              <a:pathLst>
                <a:path extrusionOk="0" h="300" w="4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9" name="Google Shape;4069;p96"/>
            <p:cNvSpPr txBox="1"/>
            <p:nvPr/>
          </p:nvSpPr>
          <p:spPr>
            <a:xfrm>
              <a:off x="1427969" y="2769054"/>
              <a:ext cx="1236300" cy="636900"/>
            </a:xfrm>
            <a:prstGeom prst="rect">
              <a:avLst/>
            </a:prstGeom>
            <a:noFill/>
            <a:ln>
              <a:noFill/>
            </a:ln>
          </p:spPr>
          <p:txBody>
            <a:bodyPr anchorCtr="0" anchor="ctr" bIns="146275" lIns="182850" spcFirstLastPara="1" rIns="182850" wrap="square" tIns="146275">
              <a:spAutoFit/>
            </a:bodyPr>
            <a:lstStyle/>
            <a:p>
              <a:pPr indent="0" lvl="0" marL="0" marR="0" rtl="0" algn="ctr">
                <a:lnSpc>
                  <a:spcPct val="90000"/>
                </a:lnSpc>
                <a:spcBef>
                  <a:spcPts val="0"/>
                </a:spcBef>
                <a:spcAft>
                  <a:spcPts val="0"/>
                </a:spcAft>
                <a:buNone/>
              </a:pPr>
              <a:r>
                <a:rPr lang="en-US" sz="1599">
                  <a:solidFill>
                    <a:schemeClr val="dk1"/>
                  </a:solidFill>
                  <a:latin typeface="Calibri"/>
                  <a:ea typeface="Calibri"/>
                  <a:cs typeface="Calibri"/>
                  <a:sym typeface="Calibri"/>
                </a:rPr>
                <a:t>Internet</a:t>
              </a:r>
              <a:endParaRPr/>
            </a:p>
          </p:txBody>
        </p:sp>
      </p:grpSp>
      <p:sp>
        <p:nvSpPr>
          <p:cNvPr id="4059" name="Google Shape;4059;p96"/>
          <p:cNvSpPr/>
          <p:nvPr/>
        </p:nvSpPr>
        <p:spPr>
          <a:xfrm>
            <a:off x="7015828" y="4427203"/>
            <a:ext cx="976200" cy="630900"/>
          </a:xfrm>
          <a:prstGeom prst="rect">
            <a:avLst/>
          </a:prstGeom>
          <a:solidFill>
            <a:srgbClr val="C9C9C9"/>
          </a:solidFill>
          <a:ln cap="flat" cmpd="sng" w="9525">
            <a:solidFill>
              <a:srgbClr val="EDEDED"/>
            </a:solidFill>
            <a:prstDash val="solid"/>
            <a:miter lim="800000"/>
            <a:headEnd len="sm" w="sm" type="none"/>
            <a:tailEnd len="sm" w="sm" type="none"/>
          </a:ln>
        </p:spPr>
        <p:txBody>
          <a:bodyPr anchorCtr="0" anchor="ctr" bIns="47550" lIns="0" spcFirstLastPara="1" rIns="0" wrap="square" tIns="47550">
            <a:no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Application</a:t>
            </a:r>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Gateway</a:t>
            </a:r>
            <a:endParaRPr/>
          </a:p>
        </p:txBody>
      </p:sp>
      <p:sp>
        <p:nvSpPr>
          <p:cNvPr id="4061" name="Google Shape;4061;p96"/>
          <p:cNvSpPr/>
          <p:nvPr/>
        </p:nvSpPr>
        <p:spPr>
          <a:xfrm>
            <a:off x="8133610" y="4427203"/>
            <a:ext cx="976200" cy="630900"/>
          </a:xfrm>
          <a:prstGeom prst="rect">
            <a:avLst/>
          </a:prstGeom>
          <a:solidFill>
            <a:srgbClr val="C9C9C9"/>
          </a:solidFill>
          <a:ln cap="flat" cmpd="sng" w="9525">
            <a:solidFill>
              <a:srgbClr val="EDEDED"/>
            </a:solidFill>
            <a:prstDash val="solid"/>
            <a:miter lim="800000"/>
            <a:headEnd len="sm" w="sm" type="none"/>
            <a:tailEnd len="sm" w="sm" type="none"/>
          </a:ln>
        </p:spPr>
        <p:txBody>
          <a:bodyPr anchorCtr="0" anchor="ctr" bIns="47550" lIns="0" spcFirstLastPara="1" rIns="0" wrap="square" tIns="47550">
            <a:no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Application</a:t>
            </a:r>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Gateway</a:t>
            </a:r>
            <a:endParaRPr/>
          </a:p>
        </p:txBody>
      </p:sp>
      <p:sp>
        <p:nvSpPr>
          <p:cNvPr id="4070" name="Google Shape;4070;p96"/>
          <p:cNvSpPr/>
          <p:nvPr/>
        </p:nvSpPr>
        <p:spPr>
          <a:xfrm>
            <a:off x="8533383" y="5376093"/>
            <a:ext cx="576300" cy="578400"/>
          </a:xfrm>
          <a:prstGeom prst="rect">
            <a:avLst/>
          </a:prstGeom>
          <a:solidFill>
            <a:srgbClr val="757070"/>
          </a:solidFill>
          <a:ln>
            <a:noFill/>
          </a:ln>
          <a:effectLst>
            <a:outerShdw blurRad="57150" rotWithShape="0" algn="ctr" dir="5400000" dist="19050">
              <a:srgbClr val="000000">
                <a:alpha val="62750"/>
              </a:srgbClr>
            </a:outerShdw>
          </a:effectLst>
        </p:spPr>
        <p:txBody>
          <a:bodyPr anchorCtr="0" anchor="ctr" bIns="47550" lIns="0" spcFirstLastPara="1" rIns="0" wrap="square" tIns="47550">
            <a:noAutofit/>
          </a:bodyPr>
          <a:lstStyle/>
          <a:p>
            <a:pPr indent="0" lvl="0" marL="0" marR="0" rtl="0" algn="ctr">
              <a:spcBef>
                <a:spcPts val="0"/>
              </a:spcBef>
              <a:spcAft>
                <a:spcPts val="0"/>
              </a:spcAft>
              <a:buNone/>
            </a:pPr>
            <a:r>
              <a:rPr lang="en-US" sz="1836">
                <a:solidFill>
                  <a:schemeClr val="dk1"/>
                </a:solidFill>
                <a:latin typeface="Calibri"/>
                <a:ea typeface="Calibri"/>
                <a:cs typeface="Calibri"/>
                <a:sym typeface="Calibri"/>
              </a:rPr>
              <a:t>VM</a:t>
            </a:r>
            <a:endParaRPr/>
          </a:p>
        </p:txBody>
      </p:sp>
      <p:sp>
        <p:nvSpPr>
          <p:cNvPr id="4071" name="Google Shape;4071;p96"/>
          <p:cNvSpPr/>
          <p:nvPr/>
        </p:nvSpPr>
        <p:spPr>
          <a:xfrm>
            <a:off x="6562158" y="5376093"/>
            <a:ext cx="576300" cy="578400"/>
          </a:xfrm>
          <a:prstGeom prst="rect">
            <a:avLst/>
          </a:prstGeom>
          <a:solidFill>
            <a:srgbClr val="757070"/>
          </a:solidFill>
          <a:ln>
            <a:noFill/>
          </a:ln>
          <a:effectLst>
            <a:outerShdw blurRad="57150" rotWithShape="0" algn="ctr" dir="5400000" dist="19050">
              <a:srgbClr val="000000">
                <a:alpha val="62750"/>
              </a:srgbClr>
            </a:outerShdw>
          </a:effectLst>
        </p:spPr>
        <p:txBody>
          <a:bodyPr anchorCtr="0" anchor="ctr" bIns="47550" lIns="0" spcFirstLastPara="1" rIns="0" wrap="square" tIns="47550">
            <a:noAutofit/>
          </a:bodyPr>
          <a:lstStyle/>
          <a:p>
            <a:pPr indent="0" lvl="0" marL="0" marR="0" rtl="0" algn="ctr">
              <a:spcBef>
                <a:spcPts val="0"/>
              </a:spcBef>
              <a:spcAft>
                <a:spcPts val="0"/>
              </a:spcAft>
              <a:buNone/>
            </a:pPr>
            <a:r>
              <a:rPr lang="en-US" sz="1836">
                <a:solidFill>
                  <a:schemeClr val="dk1"/>
                </a:solidFill>
                <a:latin typeface="Calibri"/>
                <a:ea typeface="Calibri"/>
                <a:cs typeface="Calibri"/>
                <a:sym typeface="Calibri"/>
              </a:rPr>
              <a:t>VM</a:t>
            </a:r>
            <a:endParaRPr/>
          </a:p>
        </p:txBody>
      </p:sp>
      <p:sp>
        <p:nvSpPr>
          <p:cNvPr id="4072" name="Google Shape;4072;p96"/>
          <p:cNvSpPr/>
          <p:nvPr/>
        </p:nvSpPr>
        <p:spPr>
          <a:xfrm>
            <a:off x="7219233" y="5376093"/>
            <a:ext cx="576300" cy="578400"/>
          </a:xfrm>
          <a:prstGeom prst="rect">
            <a:avLst/>
          </a:prstGeom>
          <a:solidFill>
            <a:srgbClr val="757070"/>
          </a:solidFill>
          <a:ln>
            <a:noFill/>
          </a:ln>
          <a:effectLst>
            <a:outerShdw blurRad="57150" rotWithShape="0" algn="ctr" dir="5400000" dist="19050">
              <a:srgbClr val="000000">
                <a:alpha val="62750"/>
              </a:srgbClr>
            </a:outerShdw>
          </a:effectLst>
        </p:spPr>
        <p:txBody>
          <a:bodyPr anchorCtr="0" anchor="ctr" bIns="47550" lIns="0" spcFirstLastPara="1" rIns="0" wrap="square" tIns="47550">
            <a:noAutofit/>
          </a:bodyPr>
          <a:lstStyle/>
          <a:p>
            <a:pPr indent="0" lvl="0" marL="0" marR="0" rtl="0" algn="ctr">
              <a:spcBef>
                <a:spcPts val="0"/>
              </a:spcBef>
              <a:spcAft>
                <a:spcPts val="0"/>
              </a:spcAft>
              <a:buNone/>
            </a:pPr>
            <a:r>
              <a:rPr lang="en-US" sz="1836">
                <a:solidFill>
                  <a:schemeClr val="dk1"/>
                </a:solidFill>
                <a:latin typeface="Calibri"/>
                <a:ea typeface="Calibri"/>
                <a:cs typeface="Calibri"/>
                <a:sym typeface="Calibri"/>
              </a:rPr>
              <a:t>VM</a:t>
            </a:r>
            <a:endParaRPr/>
          </a:p>
        </p:txBody>
      </p:sp>
      <p:sp>
        <p:nvSpPr>
          <p:cNvPr id="4073" name="Google Shape;4073;p96"/>
          <p:cNvSpPr/>
          <p:nvPr/>
        </p:nvSpPr>
        <p:spPr>
          <a:xfrm>
            <a:off x="7876307" y="5376093"/>
            <a:ext cx="576300" cy="578400"/>
          </a:xfrm>
          <a:prstGeom prst="rect">
            <a:avLst/>
          </a:prstGeom>
          <a:solidFill>
            <a:srgbClr val="757070"/>
          </a:solidFill>
          <a:ln>
            <a:noFill/>
          </a:ln>
          <a:effectLst>
            <a:outerShdw blurRad="57150" rotWithShape="0" algn="ctr" dir="5400000" dist="19050">
              <a:srgbClr val="000000">
                <a:alpha val="62750"/>
              </a:srgbClr>
            </a:outerShdw>
          </a:effectLst>
        </p:spPr>
        <p:txBody>
          <a:bodyPr anchorCtr="0" anchor="ctr" bIns="47550" lIns="0" spcFirstLastPara="1" rIns="0" wrap="square" tIns="47550">
            <a:noAutofit/>
          </a:bodyPr>
          <a:lstStyle/>
          <a:p>
            <a:pPr indent="0" lvl="0" marL="0" marR="0" rtl="0" algn="ctr">
              <a:spcBef>
                <a:spcPts val="0"/>
              </a:spcBef>
              <a:spcAft>
                <a:spcPts val="0"/>
              </a:spcAft>
              <a:buNone/>
            </a:pPr>
            <a:r>
              <a:rPr lang="en-US" sz="1836">
                <a:solidFill>
                  <a:schemeClr val="dk1"/>
                </a:solidFill>
                <a:latin typeface="Calibri"/>
                <a:ea typeface="Calibri"/>
                <a:cs typeface="Calibri"/>
                <a:sym typeface="Calibri"/>
              </a:rPr>
              <a:t>VM</a:t>
            </a:r>
            <a:endParaRPr/>
          </a:p>
        </p:txBody>
      </p:sp>
      <p:cxnSp>
        <p:nvCxnSpPr>
          <p:cNvPr id="4074" name="Google Shape;4074;p96"/>
          <p:cNvCxnSpPr>
            <a:stCxn id="4051" idx="2"/>
            <a:endCxn id="4071" idx="0"/>
          </p:cNvCxnSpPr>
          <p:nvPr/>
        </p:nvCxnSpPr>
        <p:spPr>
          <a:xfrm>
            <a:off x="6391588" y="5059835"/>
            <a:ext cx="458700" cy="316200"/>
          </a:xfrm>
          <a:prstGeom prst="straightConnector1">
            <a:avLst/>
          </a:prstGeom>
          <a:noFill/>
          <a:ln cap="flat" cmpd="sng" w="22225">
            <a:solidFill>
              <a:schemeClr val="accent4"/>
            </a:solidFill>
            <a:prstDash val="solid"/>
            <a:miter lim="800000"/>
            <a:headEnd len="sm" w="sm" type="none"/>
            <a:tailEnd len="med" w="med" type="triangle"/>
          </a:ln>
        </p:spPr>
      </p:cxnSp>
      <p:cxnSp>
        <p:nvCxnSpPr>
          <p:cNvPr id="4075" name="Google Shape;4075;p96"/>
          <p:cNvCxnSpPr>
            <a:stCxn id="4059" idx="2"/>
            <a:endCxn id="4071" idx="0"/>
          </p:cNvCxnSpPr>
          <p:nvPr/>
        </p:nvCxnSpPr>
        <p:spPr>
          <a:xfrm flipH="1">
            <a:off x="6850228" y="5058103"/>
            <a:ext cx="653700" cy="318000"/>
          </a:xfrm>
          <a:prstGeom prst="straightConnector1">
            <a:avLst/>
          </a:prstGeom>
          <a:noFill/>
          <a:ln cap="flat" cmpd="sng" w="22225">
            <a:solidFill>
              <a:schemeClr val="accent4"/>
            </a:solidFill>
            <a:prstDash val="solid"/>
            <a:miter lim="800000"/>
            <a:headEnd len="sm" w="sm" type="none"/>
            <a:tailEnd len="med" w="med" type="triangle"/>
          </a:ln>
        </p:spPr>
      </p:cxnSp>
      <p:cxnSp>
        <p:nvCxnSpPr>
          <p:cNvPr id="4076" name="Google Shape;4076;p96"/>
          <p:cNvCxnSpPr>
            <a:stCxn id="4059" idx="2"/>
            <a:endCxn id="4072" idx="0"/>
          </p:cNvCxnSpPr>
          <p:nvPr/>
        </p:nvCxnSpPr>
        <p:spPr>
          <a:xfrm>
            <a:off x="7503928" y="5058103"/>
            <a:ext cx="3600" cy="318000"/>
          </a:xfrm>
          <a:prstGeom prst="straightConnector1">
            <a:avLst/>
          </a:prstGeom>
          <a:noFill/>
          <a:ln cap="flat" cmpd="sng" w="22225">
            <a:solidFill>
              <a:schemeClr val="accent4"/>
            </a:solidFill>
            <a:prstDash val="solid"/>
            <a:miter lim="800000"/>
            <a:headEnd len="sm" w="sm" type="none"/>
            <a:tailEnd len="med" w="med" type="triangle"/>
          </a:ln>
        </p:spPr>
      </p:cxnSp>
      <p:cxnSp>
        <p:nvCxnSpPr>
          <p:cNvPr id="4077" name="Google Shape;4077;p96"/>
          <p:cNvCxnSpPr>
            <a:stCxn id="4059" idx="2"/>
            <a:endCxn id="4073" idx="0"/>
          </p:cNvCxnSpPr>
          <p:nvPr/>
        </p:nvCxnSpPr>
        <p:spPr>
          <a:xfrm>
            <a:off x="7503928" y="5058103"/>
            <a:ext cx="660600" cy="318000"/>
          </a:xfrm>
          <a:prstGeom prst="straightConnector1">
            <a:avLst/>
          </a:prstGeom>
          <a:noFill/>
          <a:ln cap="flat" cmpd="sng" w="22225">
            <a:solidFill>
              <a:schemeClr val="accent4"/>
            </a:solidFill>
            <a:prstDash val="solid"/>
            <a:miter lim="800000"/>
            <a:headEnd len="sm" w="sm" type="none"/>
            <a:tailEnd len="med" w="med" type="triangle"/>
          </a:ln>
        </p:spPr>
      </p:cxnSp>
      <p:cxnSp>
        <p:nvCxnSpPr>
          <p:cNvPr id="4078" name="Google Shape;4078;p96"/>
          <p:cNvCxnSpPr>
            <a:stCxn id="4061" idx="2"/>
            <a:endCxn id="4070" idx="0"/>
          </p:cNvCxnSpPr>
          <p:nvPr/>
        </p:nvCxnSpPr>
        <p:spPr>
          <a:xfrm>
            <a:off x="8621710" y="5058103"/>
            <a:ext cx="199800" cy="318000"/>
          </a:xfrm>
          <a:prstGeom prst="straightConnector1">
            <a:avLst/>
          </a:prstGeom>
          <a:noFill/>
          <a:ln cap="flat" cmpd="sng" w="22225">
            <a:solidFill>
              <a:schemeClr val="accent4"/>
            </a:solidFill>
            <a:prstDash val="solid"/>
            <a:miter lim="800000"/>
            <a:headEnd len="sm" w="sm" type="none"/>
            <a:tailEnd len="med" w="med" type="triangle"/>
          </a:ln>
        </p:spPr>
      </p:cxnSp>
      <p:cxnSp>
        <p:nvCxnSpPr>
          <p:cNvPr id="4079" name="Google Shape;4079;p96"/>
          <p:cNvCxnSpPr>
            <a:stCxn id="4061" idx="2"/>
            <a:endCxn id="4073" idx="0"/>
          </p:cNvCxnSpPr>
          <p:nvPr/>
        </p:nvCxnSpPr>
        <p:spPr>
          <a:xfrm flipH="1">
            <a:off x="8164510" y="5058103"/>
            <a:ext cx="457200" cy="318000"/>
          </a:xfrm>
          <a:prstGeom prst="straightConnector1">
            <a:avLst/>
          </a:prstGeom>
          <a:noFill/>
          <a:ln cap="flat" cmpd="sng" w="22225">
            <a:solidFill>
              <a:schemeClr val="accent4"/>
            </a:solidFill>
            <a:prstDash val="solid"/>
            <a:miter lim="800000"/>
            <a:headEnd len="sm" w="sm" type="none"/>
            <a:tailEnd len="med" w="med" type="triangle"/>
          </a:ln>
        </p:spPr>
      </p:cxnSp>
      <p:sp>
        <p:nvSpPr>
          <p:cNvPr id="4054" name="Google Shape;4054;p96"/>
          <p:cNvSpPr/>
          <p:nvPr/>
        </p:nvSpPr>
        <p:spPr>
          <a:xfrm>
            <a:off x="9534511" y="3504048"/>
            <a:ext cx="2665200" cy="526800"/>
          </a:xfrm>
          <a:prstGeom prst="rect">
            <a:avLst/>
          </a:prstGeom>
          <a:solidFill>
            <a:srgbClr val="2E75B5"/>
          </a:solidFill>
          <a:ln>
            <a:noFill/>
          </a:ln>
        </p:spPr>
        <p:txBody>
          <a:bodyPr anchorCtr="0" anchor="ctr" bIns="47550" lIns="0" spcFirstLastPara="1" rIns="0" wrap="square" tIns="47550">
            <a:noAutofit/>
          </a:bodyPr>
          <a:lstStyle/>
          <a:p>
            <a:pPr indent="0" lvl="0" marL="0" marR="0" rtl="0" algn="ctr">
              <a:spcBef>
                <a:spcPts val="0"/>
              </a:spcBef>
              <a:spcAft>
                <a:spcPts val="0"/>
              </a:spcAft>
              <a:buNone/>
            </a:pPr>
            <a:r>
              <a:rPr lang="en-US" sz="2040">
                <a:solidFill>
                  <a:schemeClr val="dk1"/>
                </a:solidFill>
                <a:latin typeface="Calibri"/>
                <a:ea typeface="Calibri"/>
                <a:cs typeface="Calibri"/>
                <a:sym typeface="Calibri"/>
              </a:rPr>
              <a:t>SLB (L4 Load Balancer)</a:t>
            </a:r>
            <a:endParaRPr/>
          </a:p>
        </p:txBody>
      </p:sp>
      <p:cxnSp>
        <p:nvCxnSpPr>
          <p:cNvPr id="4080" name="Google Shape;4080;p96"/>
          <p:cNvCxnSpPr>
            <a:stCxn id="4054" idx="2"/>
            <a:endCxn id="4081" idx="0"/>
          </p:cNvCxnSpPr>
          <p:nvPr/>
        </p:nvCxnSpPr>
        <p:spPr>
          <a:xfrm>
            <a:off x="10867111" y="4030848"/>
            <a:ext cx="0" cy="396300"/>
          </a:xfrm>
          <a:prstGeom prst="straightConnector1">
            <a:avLst/>
          </a:prstGeom>
          <a:noFill/>
          <a:ln cap="flat" cmpd="sng" w="38100">
            <a:solidFill>
              <a:schemeClr val="dk1"/>
            </a:solidFill>
            <a:prstDash val="solid"/>
            <a:miter lim="800000"/>
            <a:headEnd len="sm" w="sm" type="none"/>
            <a:tailEnd len="med" w="med" type="triangle"/>
          </a:ln>
        </p:spPr>
      </p:cxnSp>
      <p:sp>
        <p:nvSpPr>
          <p:cNvPr id="4081" name="Google Shape;4081;p96"/>
          <p:cNvSpPr/>
          <p:nvPr/>
        </p:nvSpPr>
        <p:spPr>
          <a:xfrm>
            <a:off x="10379047" y="4427203"/>
            <a:ext cx="976200" cy="630900"/>
          </a:xfrm>
          <a:prstGeom prst="rect">
            <a:avLst/>
          </a:prstGeom>
          <a:solidFill>
            <a:srgbClr val="C9C9C9"/>
          </a:solidFill>
          <a:ln cap="flat" cmpd="sng" w="9525">
            <a:solidFill>
              <a:srgbClr val="EDEDED"/>
            </a:solidFill>
            <a:prstDash val="solid"/>
            <a:miter lim="800000"/>
            <a:headEnd len="sm" w="sm" type="none"/>
            <a:tailEnd len="sm" w="sm" type="none"/>
          </a:ln>
        </p:spPr>
        <p:txBody>
          <a:bodyPr anchorCtr="0" anchor="ctr" bIns="47550" lIns="0" spcFirstLastPara="1" rIns="0" wrap="square" tIns="47550">
            <a:no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Application</a:t>
            </a:r>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Gateway</a:t>
            </a:r>
            <a:endParaRPr/>
          </a:p>
        </p:txBody>
      </p:sp>
      <p:sp>
        <p:nvSpPr>
          <p:cNvPr id="4082" name="Google Shape;4082;p96"/>
          <p:cNvSpPr/>
          <p:nvPr/>
        </p:nvSpPr>
        <p:spPr>
          <a:xfrm>
            <a:off x="9925376" y="5376093"/>
            <a:ext cx="576300" cy="578400"/>
          </a:xfrm>
          <a:prstGeom prst="rect">
            <a:avLst/>
          </a:prstGeom>
          <a:solidFill>
            <a:srgbClr val="757070"/>
          </a:solidFill>
          <a:ln>
            <a:noFill/>
          </a:ln>
          <a:effectLst>
            <a:outerShdw blurRad="57150" rotWithShape="0" algn="ctr" dir="5400000" dist="19050">
              <a:srgbClr val="000000">
                <a:alpha val="62750"/>
              </a:srgbClr>
            </a:outerShdw>
          </a:effectLst>
        </p:spPr>
        <p:txBody>
          <a:bodyPr anchorCtr="0" anchor="ctr" bIns="47550" lIns="0" spcFirstLastPara="1" rIns="0" wrap="square" tIns="47550">
            <a:noAutofit/>
          </a:bodyPr>
          <a:lstStyle/>
          <a:p>
            <a:pPr indent="0" lvl="0" marL="0" marR="0" rtl="0" algn="ctr">
              <a:spcBef>
                <a:spcPts val="0"/>
              </a:spcBef>
              <a:spcAft>
                <a:spcPts val="0"/>
              </a:spcAft>
              <a:buNone/>
            </a:pPr>
            <a:r>
              <a:rPr lang="en-US" sz="1836">
                <a:solidFill>
                  <a:schemeClr val="dk1"/>
                </a:solidFill>
                <a:latin typeface="Calibri"/>
                <a:ea typeface="Calibri"/>
                <a:cs typeface="Calibri"/>
                <a:sym typeface="Calibri"/>
              </a:rPr>
              <a:t>VM</a:t>
            </a:r>
            <a:endParaRPr/>
          </a:p>
        </p:txBody>
      </p:sp>
      <p:sp>
        <p:nvSpPr>
          <p:cNvPr id="4083" name="Google Shape;4083;p96"/>
          <p:cNvSpPr/>
          <p:nvPr/>
        </p:nvSpPr>
        <p:spPr>
          <a:xfrm>
            <a:off x="10582451" y="5376093"/>
            <a:ext cx="576300" cy="578400"/>
          </a:xfrm>
          <a:prstGeom prst="rect">
            <a:avLst/>
          </a:prstGeom>
          <a:solidFill>
            <a:srgbClr val="757070"/>
          </a:solidFill>
          <a:ln>
            <a:noFill/>
          </a:ln>
          <a:effectLst>
            <a:outerShdw blurRad="57150" rotWithShape="0" algn="ctr" dir="5400000" dist="19050">
              <a:srgbClr val="000000">
                <a:alpha val="62750"/>
              </a:srgbClr>
            </a:outerShdw>
          </a:effectLst>
        </p:spPr>
        <p:txBody>
          <a:bodyPr anchorCtr="0" anchor="ctr" bIns="47550" lIns="0" spcFirstLastPara="1" rIns="0" wrap="square" tIns="47550">
            <a:noAutofit/>
          </a:bodyPr>
          <a:lstStyle/>
          <a:p>
            <a:pPr indent="0" lvl="0" marL="0" marR="0" rtl="0" algn="ctr">
              <a:spcBef>
                <a:spcPts val="0"/>
              </a:spcBef>
              <a:spcAft>
                <a:spcPts val="0"/>
              </a:spcAft>
              <a:buNone/>
            </a:pPr>
            <a:r>
              <a:rPr lang="en-US" sz="1836">
                <a:solidFill>
                  <a:schemeClr val="dk1"/>
                </a:solidFill>
                <a:latin typeface="Calibri"/>
                <a:ea typeface="Calibri"/>
                <a:cs typeface="Calibri"/>
                <a:sym typeface="Calibri"/>
              </a:rPr>
              <a:t>VM</a:t>
            </a:r>
            <a:endParaRPr/>
          </a:p>
        </p:txBody>
      </p:sp>
      <p:sp>
        <p:nvSpPr>
          <p:cNvPr id="4084" name="Google Shape;4084;p96"/>
          <p:cNvSpPr/>
          <p:nvPr/>
        </p:nvSpPr>
        <p:spPr>
          <a:xfrm>
            <a:off x="11239525" y="5376093"/>
            <a:ext cx="576300" cy="578400"/>
          </a:xfrm>
          <a:prstGeom prst="rect">
            <a:avLst/>
          </a:prstGeom>
          <a:solidFill>
            <a:srgbClr val="757070"/>
          </a:solidFill>
          <a:ln>
            <a:noFill/>
          </a:ln>
          <a:effectLst>
            <a:outerShdw blurRad="57150" rotWithShape="0" algn="ctr" dir="5400000" dist="19050">
              <a:srgbClr val="000000">
                <a:alpha val="62750"/>
              </a:srgbClr>
            </a:outerShdw>
          </a:effectLst>
        </p:spPr>
        <p:txBody>
          <a:bodyPr anchorCtr="0" anchor="ctr" bIns="47550" lIns="0" spcFirstLastPara="1" rIns="0" wrap="square" tIns="47550">
            <a:noAutofit/>
          </a:bodyPr>
          <a:lstStyle/>
          <a:p>
            <a:pPr indent="0" lvl="0" marL="0" marR="0" rtl="0" algn="ctr">
              <a:spcBef>
                <a:spcPts val="0"/>
              </a:spcBef>
              <a:spcAft>
                <a:spcPts val="0"/>
              </a:spcAft>
              <a:buNone/>
            </a:pPr>
            <a:r>
              <a:rPr lang="en-US" sz="1836">
                <a:solidFill>
                  <a:schemeClr val="dk1"/>
                </a:solidFill>
                <a:latin typeface="Calibri"/>
                <a:ea typeface="Calibri"/>
                <a:cs typeface="Calibri"/>
                <a:sym typeface="Calibri"/>
              </a:rPr>
              <a:t>VM</a:t>
            </a:r>
            <a:endParaRPr/>
          </a:p>
        </p:txBody>
      </p:sp>
      <p:cxnSp>
        <p:nvCxnSpPr>
          <p:cNvPr id="4085" name="Google Shape;4085;p96"/>
          <p:cNvCxnSpPr>
            <a:stCxn id="4081" idx="2"/>
            <a:endCxn id="4082" idx="0"/>
          </p:cNvCxnSpPr>
          <p:nvPr/>
        </p:nvCxnSpPr>
        <p:spPr>
          <a:xfrm flipH="1">
            <a:off x="10213447" y="5058103"/>
            <a:ext cx="653700" cy="318000"/>
          </a:xfrm>
          <a:prstGeom prst="straightConnector1">
            <a:avLst/>
          </a:prstGeom>
          <a:noFill/>
          <a:ln cap="flat" cmpd="sng" w="22225">
            <a:solidFill>
              <a:schemeClr val="accent4"/>
            </a:solidFill>
            <a:prstDash val="solid"/>
            <a:miter lim="800000"/>
            <a:headEnd len="sm" w="sm" type="none"/>
            <a:tailEnd len="med" w="med" type="triangle"/>
          </a:ln>
        </p:spPr>
      </p:cxnSp>
      <p:cxnSp>
        <p:nvCxnSpPr>
          <p:cNvPr id="4086" name="Google Shape;4086;p96"/>
          <p:cNvCxnSpPr>
            <a:stCxn id="4081" idx="2"/>
            <a:endCxn id="4083" idx="0"/>
          </p:cNvCxnSpPr>
          <p:nvPr/>
        </p:nvCxnSpPr>
        <p:spPr>
          <a:xfrm>
            <a:off x="10867147" y="5058103"/>
            <a:ext cx="3600" cy="318000"/>
          </a:xfrm>
          <a:prstGeom prst="straightConnector1">
            <a:avLst/>
          </a:prstGeom>
          <a:noFill/>
          <a:ln cap="flat" cmpd="sng" w="22225">
            <a:solidFill>
              <a:schemeClr val="accent4"/>
            </a:solidFill>
            <a:prstDash val="solid"/>
            <a:miter lim="800000"/>
            <a:headEnd len="sm" w="sm" type="none"/>
            <a:tailEnd len="med" w="med" type="triangle"/>
          </a:ln>
        </p:spPr>
      </p:cxnSp>
      <p:cxnSp>
        <p:nvCxnSpPr>
          <p:cNvPr id="4087" name="Google Shape;4087;p96"/>
          <p:cNvCxnSpPr>
            <a:stCxn id="4081" idx="2"/>
            <a:endCxn id="4084" idx="0"/>
          </p:cNvCxnSpPr>
          <p:nvPr/>
        </p:nvCxnSpPr>
        <p:spPr>
          <a:xfrm>
            <a:off x="10867147" y="5058103"/>
            <a:ext cx="660600" cy="318000"/>
          </a:xfrm>
          <a:prstGeom prst="straightConnector1">
            <a:avLst/>
          </a:prstGeom>
          <a:noFill/>
          <a:ln cap="flat" cmpd="sng" w="22225">
            <a:solidFill>
              <a:schemeClr val="accent4"/>
            </a:solidFill>
            <a:prstDash val="solid"/>
            <a:miter lim="800000"/>
            <a:headEnd len="sm" w="sm" type="none"/>
            <a:tailEnd len="med" w="med" type="triangle"/>
          </a:ln>
        </p:spPr>
      </p:cxnSp>
      <p:graphicFrame>
        <p:nvGraphicFramePr>
          <p:cNvPr id="4088" name="Google Shape;4088;p96"/>
          <p:cNvGraphicFramePr/>
          <p:nvPr/>
        </p:nvGraphicFramePr>
        <p:xfrm>
          <a:off x="164407" y="1156737"/>
          <a:ext cx="3000000" cy="3000000"/>
        </p:xfrm>
        <a:graphic>
          <a:graphicData uri="http://schemas.openxmlformats.org/drawingml/2006/table">
            <a:tbl>
              <a:tblPr bandRow="1" firstRow="1">
                <a:noFill/>
                <a:tableStyleId>{FA68BF5E-579A-4505-8FC7-2BAE33946B3B}</a:tableStyleId>
              </a:tblPr>
              <a:tblGrid>
                <a:gridCol w="1500900"/>
                <a:gridCol w="1835450"/>
                <a:gridCol w="2265000"/>
              </a:tblGrid>
              <a:tr h="1019925">
                <a:tc>
                  <a:txBody>
                    <a:bodyPr/>
                    <a:lstStyle/>
                    <a:p>
                      <a:pPr indent="0" lvl="0" marL="0" marR="0" rtl="0" algn="l">
                        <a:spcBef>
                          <a:spcPts val="0"/>
                        </a:spcBef>
                        <a:spcAft>
                          <a:spcPts val="0"/>
                        </a:spcAft>
                        <a:buNone/>
                      </a:pPr>
                      <a:r>
                        <a:rPr lang="en-US" sz="1800" u="none" cap="none" strike="noStrike"/>
                        <a:t>Azure Service</a:t>
                      </a:r>
                      <a:endParaRPr sz="1800"/>
                    </a:p>
                  </a:txBody>
                  <a:tcPr marT="46625" marB="46625" marR="93250" marL="93250"/>
                </a:tc>
                <a:tc>
                  <a:txBody>
                    <a:bodyPr/>
                    <a:lstStyle/>
                    <a:p>
                      <a:pPr indent="0" lvl="0" marL="0" marR="0" rtl="0" algn="l">
                        <a:spcBef>
                          <a:spcPts val="0"/>
                        </a:spcBef>
                        <a:spcAft>
                          <a:spcPts val="0"/>
                        </a:spcAft>
                        <a:buNone/>
                      </a:pPr>
                      <a:r>
                        <a:rPr lang="en-US" sz="1800"/>
                        <a:t>What</a:t>
                      </a:r>
                      <a:endParaRPr/>
                    </a:p>
                  </a:txBody>
                  <a:tcPr marT="46625" marB="46625" marR="93250" marL="93250"/>
                </a:tc>
                <a:tc>
                  <a:txBody>
                    <a:bodyPr/>
                    <a:lstStyle/>
                    <a:p>
                      <a:pPr indent="0" lvl="0" marL="0" marR="0" rtl="0" algn="l">
                        <a:spcBef>
                          <a:spcPts val="0"/>
                        </a:spcBef>
                        <a:spcAft>
                          <a:spcPts val="0"/>
                        </a:spcAft>
                        <a:buNone/>
                      </a:pPr>
                      <a:r>
                        <a:rPr lang="en-US" sz="1800"/>
                        <a:t>Example</a:t>
                      </a:r>
                      <a:endParaRPr/>
                    </a:p>
                  </a:txBody>
                  <a:tcPr marT="46625" marB="46625" marR="93250" marL="93250"/>
                </a:tc>
              </a:tr>
              <a:tr h="1212375">
                <a:tc>
                  <a:txBody>
                    <a:bodyPr/>
                    <a:lstStyle/>
                    <a:p>
                      <a:pPr indent="0" lvl="0" marL="0" marR="0" rtl="0" algn="l">
                        <a:spcBef>
                          <a:spcPts val="0"/>
                        </a:spcBef>
                        <a:spcAft>
                          <a:spcPts val="0"/>
                        </a:spcAft>
                        <a:buNone/>
                      </a:pPr>
                      <a:r>
                        <a:rPr lang="en-US" sz="1800">
                          <a:solidFill>
                            <a:srgbClr val="7F7F7F"/>
                          </a:solidFill>
                        </a:rPr>
                        <a:t>Traffic Manager</a:t>
                      </a:r>
                      <a:endParaRPr/>
                    </a:p>
                  </a:txBody>
                  <a:tcPr marT="46625" marB="46625" marR="93250" marL="93250"/>
                </a:tc>
                <a:tc>
                  <a:txBody>
                    <a:bodyPr/>
                    <a:lstStyle/>
                    <a:p>
                      <a:pPr indent="0" lvl="0" marL="0" marR="0" rtl="0" algn="l">
                        <a:spcBef>
                          <a:spcPts val="0"/>
                        </a:spcBef>
                        <a:spcAft>
                          <a:spcPts val="0"/>
                        </a:spcAft>
                        <a:buNone/>
                      </a:pPr>
                      <a:r>
                        <a:rPr lang="en-US" sz="1800">
                          <a:solidFill>
                            <a:srgbClr val="7F7F7F"/>
                          </a:solidFill>
                        </a:rPr>
                        <a:t>Cross</a:t>
                      </a:r>
                      <a:r>
                        <a:rPr lang="en-US" sz="1800">
                          <a:solidFill>
                            <a:srgbClr val="7F7F7F"/>
                          </a:solidFill>
                        </a:rPr>
                        <a:t>-region redirection &amp; availability </a:t>
                      </a:r>
                      <a:endParaRPr sz="1800">
                        <a:solidFill>
                          <a:srgbClr val="7F7F7F"/>
                        </a:solidFill>
                      </a:endParaRPr>
                    </a:p>
                  </a:txBody>
                  <a:tcPr marT="46625" marB="46625" marR="93250" marL="93250"/>
                </a:tc>
                <a:tc>
                  <a:txBody>
                    <a:bodyPr/>
                    <a:lstStyle/>
                    <a:p>
                      <a:pPr indent="0" lvl="0" marL="0" marR="0" rtl="0" algn="l">
                        <a:spcBef>
                          <a:spcPts val="0"/>
                        </a:spcBef>
                        <a:spcAft>
                          <a:spcPts val="0"/>
                        </a:spcAft>
                        <a:buNone/>
                      </a:pPr>
                      <a:r>
                        <a:rPr lang="en-US" sz="1800" u="sng">
                          <a:solidFill>
                            <a:schemeClr val="hlink"/>
                          </a:solidFill>
                          <a:hlinkClick r:id="rId3"/>
                        </a:rPr>
                        <a:t>http://news.com</a:t>
                      </a:r>
                      <a:br>
                        <a:rPr lang="en-US" sz="1800">
                          <a:solidFill>
                            <a:srgbClr val="7F7F7F"/>
                          </a:solidFill>
                        </a:rPr>
                      </a:br>
                      <a:r>
                        <a:rPr lang="en-US" sz="1800">
                          <a:solidFill>
                            <a:srgbClr val="7F7F7F"/>
                          </a:solidFill>
                        </a:rPr>
                        <a:t>🡺 apac.news.com</a:t>
                      </a:r>
                      <a:br>
                        <a:rPr lang="en-US" sz="1800">
                          <a:solidFill>
                            <a:srgbClr val="7F7F7F"/>
                          </a:solidFill>
                        </a:rPr>
                      </a:br>
                      <a:r>
                        <a:rPr lang="en-US" sz="1800">
                          <a:solidFill>
                            <a:srgbClr val="7F7F7F"/>
                          </a:solidFill>
                        </a:rPr>
                        <a:t>🡺 emea.news.com</a:t>
                      </a:r>
                      <a:br>
                        <a:rPr lang="en-US" sz="1800">
                          <a:solidFill>
                            <a:srgbClr val="7F7F7F"/>
                          </a:solidFill>
                        </a:rPr>
                      </a:br>
                      <a:r>
                        <a:rPr lang="en-US" sz="1800">
                          <a:solidFill>
                            <a:srgbClr val="7F7F7F"/>
                          </a:solidFill>
                        </a:rPr>
                        <a:t>🡺 us.news.com</a:t>
                      </a:r>
                      <a:endParaRPr/>
                    </a:p>
                  </a:txBody>
                  <a:tcPr marT="46625" marB="46625" marR="93250" marL="93250"/>
                </a:tc>
              </a:tr>
              <a:tr h="1119125">
                <a:tc>
                  <a:txBody>
                    <a:bodyPr/>
                    <a:lstStyle/>
                    <a:p>
                      <a:pPr indent="0" lvl="0" marL="0" marR="0" rtl="0" algn="l">
                        <a:spcBef>
                          <a:spcPts val="0"/>
                        </a:spcBef>
                        <a:spcAft>
                          <a:spcPts val="0"/>
                        </a:spcAft>
                        <a:buNone/>
                      </a:pPr>
                      <a:r>
                        <a:rPr lang="en-US" sz="1800">
                          <a:solidFill>
                            <a:srgbClr val="7F7F7F"/>
                          </a:solidFill>
                        </a:rPr>
                        <a:t>SLB</a:t>
                      </a:r>
                      <a:endParaRPr/>
                    </a:p>
                  </a:txBody>
                  <a:tcPr marT="46625" marB="46625" marR="93250" marL="93250"/>
                </a:tc>
                <a:tc>
                  <a:txBody>
                    <a:bodyPr/>
                    <a:lstStyle/>
                    <a:p>
                      <a:pPr indent="0" lvl="0" marL="0" marR="0" rtl="0" algn="l">
                        <a:spcBef>
                          <a:spcPts val="0"/>
                        </a:spcBef>
                        <a:spcAft>
                          <a:spcPts val="0"/>
                        </a:spcAft>
                        <a:buNone/>
                      </a:pPr>
                      <a:r>
                        <a:rPr lang="en-US" sz="1800">
                          <a:solidFill>
                            <a:srgbClr val="7F7F7F"/>
                          </a:solidFill>
                        </a:rPr>
                        <a:t>In-region</a:t>
                      </a:r>
                      <a:r>
                        <a:rPr lang="en-US" sz="1800">
                          <a:solidFill>
                            <a:srgbClr val="7F7F7F"/>
                          </a:solidFill>
                        </a:rPr>
                        <a:t> scalability &amp; availability</a:t>
                      </a:r>
                      <a:endParaRPr sz="1800">
                        <a:solidFill>
                          <a:srgbClr val="7F7F7F"/>
                        </a:solidFill>
                      </a:endParaRPr>
                    </a:p>
                  </a:txBody>
                  <a:tcPr marT="46625" marB="46625" marR="93250" marL="93250"/>
                </a:tc>
                <a:tc>
                  <a:txBody>
                    <a:bodyPr/>
                    <a:lstStyle/>
                    <a:p>
                      <a:pPr indent="0" lvl="0" marL="0" marR="0" rtl="0" algn="l">
                        <a:spcBef>
                          <a:spcPts val="0"/>
                        </a:spcBef>
                        <a:spcAft>
                          <a:spcPts val="0"/>
                        </a:spcAft>
                        <a:buNone/>
                      </a:pPr>
                      <a:r>
                        <a:rPr lang="en-US" sz="1800">
                          <a:solidFill>
                            <a:srgbClr val="7F7F7F"/>
                          </a:solidFill>
                        </a:rPr>
                        <a:t>emea.news.com</a:t>
                      </a:r>
                      <a:endParaRPr/>
                    </a:p>
                    <a:p>
                      <a:pPr indent="-285750" lvl="0" marL="285750" marR="0" rtl="0" algn="l">
                        <a:spcBef>
                          <a:spcPts val="0"/>
                        </a:spcBef>
                        <a:spcAft>
                          <a:spcPts val="0"/>
                        </a:spcAft>
                        <a:buClr>
                          <a:srgbClr val="7F7F7F"/>
                        </a:buClr>
                        <a:buSzPts val="1600"/>
                        <a:buFont typeface="Noto Sans Symbols"/>
                        <a:buChar char="🡺"/>
                      </a:pPr>
                      <a:r>
                        <a:rPr lang="en-US" sz="1600">
                          <a:solidFill>
                            <a:srgbClr val="7F7F7F"/>
                          </a:solidFill>
                        </a:rPr>
                        <a:t>AppGw1</a:t>
                      </a:r>
                      <a:endParaRPr/>
                    </a:p>
                    <a:p>
                      <a:pPr indent="-285750" lvl="0" marL="285750" marR="0" rtl="0" algn="l">
                        <a:spcBef>
                          <a:spcPts val="0"/>
                        </a:spcBef>
                        <a:spcAft>
                          <a:spcPts val="0"/>
                        </a:spcAft>
                        <a:buClr>
                          <a:srgbClr val="7F7F7F"/>
                        </a:buClr>
                        <a:buSzPts val="1600"/>
                        <a:buFont typeface="Noto Sans Symbols"/>
                        <a:buChar char="🡺"/>
                      </a:pPr>
                      <a:r>
                        <a:rPr lang="en-US" sz="1600">
                          <a:solidFill>
                            <a:srgbClr val="7F7F7F"/>
                          </a:solidFill>
                        </a:rPr>
                        <a:t>AppGw2</a:t>
                      </a:r>
                      <a:endParaRPr/>
                    </a:p>
                    <a:p>
                      <a:pPr indent="-285750" lvl="0" marL="285750" marR="0" rtl="0" algn="l">
                        <a:spcBef>
                          <a:spcPts val="0"/>
                        </a:spcBef>
                        <a:spcAft>
                          <a:spcPts val="0"/>
                        </a:spcAft>
                        <a:buClr>
                          <a:srgbClr val="7F7F7F"/>
                        </a:buClr>
                        <a:buSzPts val="1600"/>
                        <a:buFont typeface="Noto Sans Symbols"/>
                        <a:buChar char="🡺"/>
                      </a:pPr>
                      <a:r>
                        <a:rPr lang="en-US" sz="1600">
                          <a:solidFill>
                            <a:srgbClr val="7F7F7F"/>
                          </a:solidFill>
                        </a:rPr>
                        <a:t>AppGw2</a:t>
                      </a:r>
                      <a:endParaRPr/>
                    </a:p>
                  </a:txBody>
                  <a:tcPr marT="46625" marB="46625" marR="93250" marL="93250"/>
                </a:tc>
              </a:tr>
              <a:tr h="1299925">
                <a:tc>
                  <a:txBody>
                    <a:bodyPr/>
                    <a:lstStyle/>
                    <a:p>
                      <a:pPr indent="0" lvl="0" marL="0" marR="0" rtl="0" algn="l">
                        <a:spcBef>
                          <a:spcPts val="0"/>
                        </a:spcBef>
                        <a:spcAft>
                          <a:spcPts val="0"/>
                        </a:spcAft>
                        <a:buNone/>
                      </a:pPr>
                      <a:r>
                        <a:rPr lang="en-US" sz="1800">
                          <a:solidFill>
                            <a:srgbClr val="7F7F7F"/>
                          </a:solidFill>
                        </a:rPr>
                        <a:t>Application Gateway</a:t>
                      </a:r>
                      <a:endParaRPr/>
                    </a:p>
                  </a:txBody>
                  <a:tcPr marT="46625" marB="46625" marR="93250" marL="93250"/>
                </a:tc>
                <a:tc>
                  <a:txBody>
                    <a:bodyPr/>
                    <a:lstStyle/>
                    <a:p>
                      <a:pPr indent="0" lvl="0" marL="0" marR="0" rtl="0" algn="l">
                        <a:spcBef>
                          <a:spcPts val="0"/>
                        </a:spcBef>
                        <a:spcAft>
                          <a:spcPts val="0"/>
                        </a:spcAft>
                        <a:buNone/>
                      </a:pPr>
                      <a:r>
                        <a:rPr lang="en-US" sz="1800">
                          <a:solidFill>
                            <a:srgbClr val="7F7F7F"/>
                          </a:solidFill>
                        </a:rPr>
                        <a:t>URL/content-based</a:t>
                      </a:r>
                      <a:r>
                        <a:rPr lang="en-US" sz="1800">
                          <a:solidFill>
                            <a:srgbClr val="7F7F7F"/>
                          </a:solidFill>
                        </a:rPr>
                        <a:t> routing &amp; load balancing</a:t>
                      </a:r>
                      <a:endParaRPr sz="1800">
                        <a:solidFill>
                          <a:srgbClr val="7F7F7F"/>
                        </a:solidFill>
                      </a:endParaRPr>
                    </a:p>
                  </a:txBody>
                  <a:tcPr marT="46625" marB="46625" marR="93250" marL="93250"/>
                </a:tc>
                <a:tc>
                  <a:txBody>
                    <a:bodyPr/>
                    <a:lstStyle/>
                    <a:p>
                      <a:pPr indent="0" lvl="0" marL="0" marR="0" rtl="0" algn="l">
                        <a:spcBef>
                          <a:spcPts val="0"/>
                        </a:spcBef>
                        <a:spcAft>
                          <a:spcPts val="0"/>
                        </a:spcAft>
                        <a:buNone/>
                      </a:pPr>
                      <a:r>
                        <a:rPr lang="en-US" sz="1800">
                          <a:solidFill>
                            <a:srgbClr val="7F7F7F"/>
                          </a:solidFill>
                        </a:rPr>
                        <a:t>news.com/topnews</a:t>
                      </a:r>
                      <a:endParaRPr sz="1800">
                        <a:solidFill>
                          <a:srgbClr val="7F7F7F"/>
                        </a:solidFill>
                      </a:endParaRPr>
                    </a:p>
                    <a:p>
                      <a:pPr indent="0" lvl="0" marL="0" marR="0" rtl="0" algn="l">
                        <a:spcBef>
                          <a:spcPts val="0"/>
                        </a:spcBef>
                        <a:spcAft>
                          <a:spcPts val="0"/>
                        </a:spcAft>
                        <a:buNone/>
                      </a:pPr>
                      <a:r>
                        <a:rPr lang="en-US" sz="1800">
                          <a:solidFill>
                            <a:srgbClr val="7F7F7F"/>
                          </a:solidFill>
                        </a:rPr>
                        <a:t>news.com/sports</a:t>
                      </a:r>
                      <a:endParaRPr/>
                    </a:p>
                    <a:p>
                      <a:pPr indent="0" lvl="0" marL="0" marR="0" rtl="0" algn="l">
                        <a:spcBef>
                          <a:spcPts val="0"/>
                        </a:spcBef>
                        <a:spcAft>
                          <a:spcPts val="0"/>
                        </a:spcAft>
                        <a:buNone/>
                      </a:pPr>
                      <a:r>
                        <a:rPr lang="en-US" sz="1800">
                          <a:solidFill>
                            <a:srgbClr val="7F7F7F"/>
                          </a:solidFill>
                        </a:rPr>
                        <a:t>news.com/images</a:t>
                      </a:r>
                      <a:endParaRPr/>
                    </a:p>
                  </a:txBody>
                  <a:tcPr marT="46625" marB="46625" marR="93250" marL="93250"/>
                </a:tc>
              </a:tr>
              <a:tr h="862050">
                <a:tc>
                  <a:txBody>
                    <a:bodyPr/>
                    <a:lstStyle/>
                    <a:p>
                      <a:pPr indent="0" lvl="0" marL="0" marR="0" rtl="0" algn="l">
                        <a:spcBef>
                          <a:spcPts val="0"/>
                        </a:spcBef>
                        <a:spcAft>
                          <a:spcPts val="0"/>
                        </a:spcAft>
                        <a:buNone/>
                      </a:pPr>
                      <a:r>
                        <a:rPr lang="en-US" sz="1800">
                          <a:solidFill>
                            <a:srgbClr val="7F7F7F"/>
                          </a:solidFill>
                        </a:rPr>
                        <a:t>VMs</a:t>
                      </a:r>
                      <a:endParaRPr/>
                    </a:p>
                  </a:txBody>
                  <a:tcPr marT="46625" marB="46625" marR="93250" marL="93250"/>
                </a:tc>
                <a:tc>
                  <a:txBody>
                    <a:bodyPr/>
                    <a:lstStyle/>
                    <a:p>
                      <a:pPr indent="0" lvl="0" marL="0" marR="0" rtl="0" algn="l">
                        <a:spcBef>
                          <a:spcPts val="0"/>
                        </a:spcBef>
                        <a:spcAft>
                          <a:spcPts val="0"/>
                        </a:spcAft>
                        <a:buNone/>
                      </a:pPr>
                      <a:r>
                        <a:rPr lang="en-US" sz="1800">
                          <a:solidFill>
                            <a:srgbClr val="7F7F7F"/>
                          </a:solidFill>
                        </a:rPr>
                        <a:t>Web Servers</a:t>
                      </a:r>
                      <a:endParaRPr/>
                    </a:p>
                  </a:txBody>
                  <a:tcPr marT="46625" marB="46625" marR="93250" marL="93250"/>
                </a:tc>
                <a:tc>
                  <a:txBody>
                    <a:bodyPr/>
                    <a:lstStyle/>
                    <a:p>
                      <a:pPr indent="0" lvl="0" marL="0" marR="0" rtl="0" algn="l">
                        <a:spcBef>
                          <a:spcPts val="0"/>
                        </a:spcBef>
                        <a:spcAft>
                          <a:spcPts val="0"/>
                        </a:spcAft>
                        <a:buNone/>
                      </a:pPr>
                      <a:r>
                        <a:t/>
                      </a:r>
                      <a:endParaRPr sz="1800">
                        <a:solidFill>
                          <a:srgbClr val="7F7F7F"/>
                        </a:solidFill>
                      </a:endParaRPr>
                    </a:p>
                  </a:txBody>
                  <a:tcPr marT="46625" marB="46625" marR="93250" marL="93250"/>
                </a:tc>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43"/>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Virtual Network Features</a:t>
            </a:r>
            <a:endParaRPr/>
          </a:p>
        </p:txBody>
      </p:sp>
      <p:sp>
        <p:nvSpPr>
          <p:cNvPr id="1454" name="Google Shape;1454;p43"/>
          <p:cNvSpPr txBox="1"/>
          <p:nvPr>
            <p:ph idx="1" type="body"/>
          </p:nvPr>
        </p:nvSpPr>
        <p:spPr>
          <a:xfrm>
            <a:off x="402336" y="1142999"/>
            <a:ext cx="11174100" cy="52284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3F3F3F"/>
              </a:buClr>
              <a:buSzPts val="2000"/>
              <a:buChar char="•"/>
            </a:pPr>
            <a:r>
              <a:rPr lang="en-US" sz="2000"/>
              <a:t>Customer-managed private virtual networks within Microsoft Azure</a:t>
            </a:r>
            <a:endParaRPr/>
          </a:p>
          <a:p>
            <a:pPr indent="-228600" lvl="1" marL="685800" rtl="0" algn="l">
              <a:lnSpc>
                <a:spcPct val="90000"/>
              </a:lnSpc>
              <a:spcBef>
                <a:spcPts val="1200"/>
              </a:spcBef>
              <a:spcAft>
                <a:spcPts val="0"/>
              </a:spcAft>
              <a:buClr>
                <a:srgbClr val="3F3F3F"/>
              </a:buClr>
              <a:buSzPts val="1620"/>
              <a:buChar char="o"/>
            </a:pPr>
            <a:r>
              <a:rPr lang="en-US" sz="1800"/>
              <a:t>“Bring your own IPv4 addresses”</a:t>
            </a:r>
            <a:endParaRPr/>
          </a:p>
          <a:p>
            <a:pPr indent="-228600" lvl="1" marL="685800" rtl="0" algn="l">
              <a:lnSpc>
                <a:spcPct val="90000"/>
              </a:lnSpc>
              <a:spcBef>
                <a:spcPts val="1200"/>
              </a:spcBef>
              <a:spcAft>
                <a:spcPts val="0"/>
              </a:spcAft>
              <a:buClr>
                <a:srgbClr val="3F3F3F"/>
              </a:buClr>
              <a:buSzPts val="1620"/>
              <a:buChar char="o"/>
            </a:pPr>
            <a:r>
              <a:rPr lang="en-US" sz="1800"/>
              <a:t>Provides control over placement of Microsoft Azure VMs and roles within the network</a:t>
            </a:r>
            <a:endParaRPr/>
          </a:p>
          <a:p>
            <a:pPr indent="-228600" lvl="1" marL="685800" rtl="0" algn="l">
              <a:lnSpc>
                <a:spcPct val="90000"/>
              </a:lnSpc>
              <a:spcBef>
                <a:spcPts val="1200"/>
              </a:spcBef>
              <a:spcAft>
                <a:spcPts val="0"/>
              </a:spcAft>
              <a:buClr>
                <a:srgbClr val="3F3F3F"/>
              </a:buClr>
              <a:buSzPts val="1620"/>
              <a:buChar char="o"/>
            </a:pPr>
            <a:r>
              <a:rPr lang="en-US" sz="1800"/>
              <a:t>Stable IPv4 addresses for VMs</a:t>
            </a:r>
            <a:endParaRPr/>
          </a:p>
          <a:p>
            <a:pPr indent="-228600" lvl="0" marL="228600" rtl="0" algn="l">
              <a:lnSpc>
                <a:spcPct val="90000"/>
              </a:lnSpc>
              <a:spcBef>
                <a:spcPts val="1200"/>
              </a:spcBef>
              <a:spcAft>
                <a:spcPts val="0"/>
              </a:spcAft>
              <a:buClr>
                <a:srgbClr val="3F3F3F"/>
              </a:buClr>
              <a:buSzPts val="2000"/>
              <a:buChar char="•"/>
            </a:pPr>
            <a:r>
              <a:rPr lang="en-US" sz="2000"/>
              <a:t>Hosted VPN Gateway that enables site-to-site connectivity</a:t>
            </a:r>
            <a:endParaRPr/>
          </a:p>
          <a:p>
            <a:pPr indent="-228600" lvl="1" marL="685800" rtl="0" algn="l">
              <a:lnSpc>
                <a:spcPct val="90000"/>
              </a:lnSpc>
              <a:spcBef>
                <a:spcPts val="1200"/>
              </a:spcBef>
              <a:spcAft>
                <a:spcPts val="0"/>
              </a:spcAft>
              <a:buClr>
                <a:srgbClr val="3F3F3F"/>
              </a:buClr>
              <a:buSzPts val="1620"/>
              <a:buChar char="o"/>
            </a:pPr>
            <a:r>
              <a:rPr lang="en-US" sz="1800"/>
              <a:t>Automated provisioning and management</a:t>
            </a:r>
            <a:endParaRPr/>
          </a:p>
          <a:p>
            <a:pPr indent="-228600" lvl="1" marL="685800" rtl="0" algn="l">
              <a:lnSpc>
                <a:spcPct val="90000"/>
              </a:lnSpc>
              <a:spcBef>
                <a:spcPts val="1200"/>
              </a:spcBef>
              <a:spcAft>
                <a:spcPts val="0"/>
              </a:spcAft>
              <a:buClr>
                <a:srgbClr val="3F3F3F"/>
              </a:buClr>
              <a:buSzPts val="1620"/>
              <a:buChar char="o"/>
            </a:pPr>
            <a:r>
              <a:rPr lang="en-US" sz="1800"/>
              <a:t>Support existing on-premises VPN devices</a:t>
            </a:r>
            <a:endParaRPr/>
          </a:p>
          <a:p>
            <a:pPr indent="-228600" lvl="0" marL="228600" rtl="0" algn="l">
              <a:lnSpc>
                <a:spcPct val="90000"/>
              </a:lnSpc>
              <a:spcBef>
                <a:spcPts val="1200"/>
              </a:spcBef>
              <a:spcAft>
                <a:spcPts val="0"/>
              </a:spcAft>
              <a:buClr>
                <a:srgbClr val="3F3F3F"/>
              </a:buClr>
              <a:buSzPts val="2000"/>
              <a:buChar char="•"/>
            </a:pPr>
            <a:r>
              <a:rPr lang="en-US" sz="2000"/>
              <a:t>Use on-premises DNS servers for name resolution or Azure DNS</a:t>
            </a:r>
            <a:endParaRPr/>
          </a:p>
          <a:p>
            <a:pPr indent="-228600" lvl="1" marL="685800" rtl="0" algn="l">
              <a:lnSpc>
                <a:spcPct val="90000"/>
              </a:lnSpc>
              <a:spcBef>
                <a:spcPts val="1200"/>
              </a:spcBef>
              <a:spcAft>
                <a:spcPts val="0"/>
              </a:spcAft>
              <a:buClr>
                <a:srgbClr val="3F3F3F"/>
              </a:buClr>
              <a:buSzPts val="1620"/>
              <a:buChar char="o"/>
            </a:pPr>
            <a:r>
              <a:rPr lang="en-US" sz="1800"/>
              <a:t>Allows you to use your own on-premises DNS servers for name resolution</a:t>
            </a:r>
            <a:endParaRPr/>
          </a:p>
          <a:p>
            <a:pPr indent="-228600" lvl="1" marL="685800" rtl="0" algn="l">
              <a:lnSpc>
                <a:spcPct val="90000"/>
              </a:lnSpc>
              <a:spcBef>
                <a:spcPts val="1200"/>
              </a:spcBef>
              <a:spcAft>
                <a:spcPts val="0"/>
              </a:spcAft>
              <a:buClr>
                <a:srgbClr val="3F3F3F"/>
              </a:buClr>
              <a:buSzPts val="1620"/>
              <a:buChar char="o"/>
            </a:pPr>
            <a:r>
              <a:rPr lang="en-US" sz="1800"/>
              <a:t>Allows VMs running in Microsoft Azure to be joined to corporate domains running </a:t>
            </a:r>
            <a:br>
              <a:rPr lang="en-US" sz="1800"/>
            </a:br>
            <a:r>
              <a:rPr lang="en-US" sz="1800"/>
              <a:t>on-premises (use your on-premises Active Directory)</a:t>
            </a:r>
            <a:endParaRPr/>
          </a:p>
          <a:p>
            <a:pPr indent="-228600" lvl="0" marL="228600" rtl="0" algn="l">
              <a:lnSpc>
                <a:spcPct val="90000"/>
              </a:lnSpc>
              <a:spcBef>
                <a:spcPts val="1200"/>
              </a:spcBef>
              <a:spcAft>
                <a:spcPts val="0"/>
              </a:spcAft>
              <a:buClr>
                <a:srgbClr val="3F3F3F"/>
              </a:buClr>
              <a:buSzPts val="2000"/>
              <a:buChar char="•"/>
            </a:pPr>
            <a:r>
              <a:rPr lang="en-US" sz="2000"/>
              <a:t>Can provide internal static IP addresses (via PowerShell) [DIP]</a:t>
            </a:r>
            <a:endParaRPr/>
          </a:p>
          <a:p>
            <a:pPr indent="-228600" lvl="0" marL="228600" rtl="0" algn="l">
              <a:lnSpc>
                <a:spcPct val="90000"/>
              </a:lnSpc>
              <a:spcBef>
                <a:spcPts val="1200"/>
              </a:spcBef>
              <a:spcAft>
                <a:spcPts val="0"/>
              </a:spcAft>
              <a:buClr>
                <a:srgbClr val="3F3F3F"/>
              </a:buClr>
              <a:buSzPts val="2000"/>
              <a:buChar char="•"/>
            </a:pPr>
            <a:r>
              <a:rPr lang="en-US" sz="2000"/>
              <a:t>Can provide public reserved IP addresses (via PowerShell) [VIP]</a:t>
            </a:r>
            <a:endParaRPr/>
          </a:p>
          <a:p>
            <a:pPr indent="-228600" lvl="0" marL="228600" rtl="0" algn="l">
              <a:lnSpc>
                <a:spcPct val="90000"/>
              </a:lnSpc>
              <a:spcBef>
                <a:spcPts val="1200"/>
              </a:spcBef>
              <a:spcAft>
                <a:spcPts val="0"/>
              </a:spcAft>
              <a:buClr>
                <a:srgbClr val="3F3F3F"/>
              </a:buClr>
              <a:buSzPts val="2000"/>
              <a:buChar char="•"/>
            </a:pPr>
            <a:r>
              <a:rPr lang="en-US" sz="2000"/>
              <a:t>Multiple virtual IP addresses per VM [ILPIP]</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93" name="Shape 4093"/>
        <p:cNvGrpSpPr/>
        <p:nvPr/>
      </p:nvGrpSpPr>
      <p:grpSpPr>
        <a:xfrm>
          <a:off x="0" y="0"/>
          <a:ext cx="0" cy="0"/>
          <a:chOff x="0" y="0"/>
          <a:chExt cx="0" cy="0"/>
        </a:xfrm>
      </p:grpSpPr>
      <p:sp>
        <p:nvSpPr>
          <p:cNvPr id="4094" name="Google Shape;4094;p97"/>
          <p:cNvSpPr txBox="1"/>
          <p:nvPr>
            <p:ph type="title"/>
          </p:nvPr>
        </p:nvSpPr>
        <p:spPr>
          <a:xfrm>
            <a:off x="-1" y="1371600"/>
            <a:ext cx="8850900" cy="1828800"/>
          </a:xfrm>
          <a:prstGeom prst="rect">
            <a:avLst/>
          </a:prstGeom>
          <a:solidFill>
            <a:srgbClr val="0A5BBA"/>
          </a:solidFill>
          <a:ln>
            <a:noFill/>
          </a:ln>
        </p:spPr>
        <p:txBody>
          <a:bodyPr anchorCtr="0" anchor="t" bIns="45700" lIns="182875" spcFirstLastPara="1" rIns="91425" wrap="square" tIns="137150">
            <a:normAutofit/>
          </a:bodyPr>
          <a:lstStyle/>
          <a:p>
            <a:pPr indent="0" lvl="0" marL="0" rtl="0" algn="l">
              <a:lnSpc>
                <a:spcPct val="90000"/>
              </a:lnSpc>
              <a:spcBef>
                <a:spcPts val="0"/>
              </a:spcBef>
              <a:spcAft>
                <a:spcPts val="0"/>
              </a:spcAft>
              <a:buClr>
                <a:schemeClr val="lt1"/>
              </a:buClr>
              <a:buSzPts val="2400"/>
              <a:buFont typeface="Quattrocento Sans"/>
              <a:buNone/>
            </a:pPr>
            <a:r>
              <a:rPr lang="en-US"/>
              <a:t>Module 04: IaaS Virtual Networking</a:t>
            </a:r>
            <a:endParaRPr/>
          </a:p>
        </p:txBody>
      </p:sp>
      <p:sp>
        <p:nvSpPr>
          <p:cNvPr id="4095" name="Google Shape;4095;p97"/>
          <p:cNvSpPr txBox="1"/>
          <p:nvPr>
            <p:ph idx="1" type="body"/>
          </p:nvPr>
        </p:nvSpPr>
        <p:spPr>
          <a:xfrm>
            <a:off x="0" y="3200400"/>
            <a:ext cx="4572000" cy="1828800"/>
          </a:xfrm>
          <a:prstGeom prst="rect">
            <a:avLst/>
          </a:prstGeom>
          <a:solidFill>
            <a:srgbClr val="002050"/>
          </a:solidFill>
          <a:ln>
            <a:noFill/>
          </a:ln>
        </p:spPr>
        <p:txBody>
          <a:bodyPr anchorCtr="0" anchor="t" bIns="45700" lIns="182875" spcFirstLastPara="1" rIns="91425" wrap="square" tIns="137150">
            <a:normAutofit/>
          </a:bodyPr>
          <a:lstStyle/>
          <a:p>
            <a:pPr indent="0" lvl="0" marL="0" rtl="0" algn="l">
              <a:lnSpc>
                <a:spcPct val="100000"/>
              </a:lnSpc>
              <a:spcBef>
                <a:spcPts val="0"/>
              </a:spcBef>
              <a:spcAft>
                <a:spcPts val="0"/>
              </a:spcAft>
              <a:buClr>
                <a:schemeClr val="lt1"/>
              </a:buClr>
              <a:buSzPts val="2400"/>
              <a:buNone/>
            </a:pPr>
            <a:r>
              <a:rPr lang="en-US"/>
              <a:t>Preview Features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00" name="Shape 4100"/>
        <p:cNvGrpSpPr/>
        <p:nvPr/>
      </p:nvGrpSpPr>
      <p:grpSpPr>
        <a:xfrm>
          <a:off x="0" y="0"/>
          <a:ext cx="0" cy="0"/>
          <a:chOff x="0" y="0"/>
          <a:chExt cx="0" cy="0"/>
        </a:xfrm>
      </p:grpSpPr>
      <p:sp>
        <p:nvSpPr>
          <p:cNvPr id="4101" name="Google Shape;4101;p98"/>
          <p:cNvSpPr txBox="1"/>
          <p:nvPr>
            <p:ph type="title"/>
          </p:nvPr>
        </p:nvSpPr>
        <p:spPr>
          <a:xfrm>
            <a:off x="519249" y="228602"/>
            <a:ext cx="11151900" cy="1652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Infrastructure Services Implementation Guidelines</a:t>
            </a:r>
            <a:endParaRPr/>
          </a:p>
        </p:txBody>
      </p:sp>
      <p:sp>
        <p:nvSpPr>
          <p:cNvPr id="4102" name="Google Shape;4102;p98"/>
          <p:cNvSpPr/>
          <p:nvPr/>
        </p:nvSpPr>
        <p:spPr>
          <a:xfrm>
            <a:off x="519249" y="5447565"/>
            <a:ext cx="105054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F3F3F"/>
                </a:solidFill>
                <a:latin typeface="Quattrocento Sans"/>
                <a:ea typeface="Quattrocento Sans"/>
                <a:cs typeface="Quattrocento Sans"/>
                <a:sym typeface="Quattrocento Sans"/>
              </a:rPr>
              <a:t>https://azure.microsoft.com/en-us/documentation/articles/virtual-machines-infrastructure-services-implementation-guidelines/</a:t>
            </a:r>
            <a:endParaRPr/>
          </a:p>
        </p:txBody>
      </p:sp>
      <p:sp>
        <p:nvSpPr>
          <p:cNvPr id="4103" name="Google Shape;4103;p98"/>
          <p:cNvSpPr txBox="1"/>
          <p:nvPr/>
        </p:nvSpPr>
        <p:spPr>
          <a:xfrm>
            <a:off x="618187" y="1669665"/>
            <a:ext cx="11052900" cy="369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latin typeface="Quattrocento Sans"/>
                <a:ea typeface="Quattrocento Sans"/>
                <a:cs typeface="Quattrocento Sans"/>
                <a:sym typeface="Quattrocento Sans"/>
              </a:rPr>
              <a:t>Decisions</a:t>
            </a:r>
            <a:r>
              <a:rPr lang="en-US" sz="1800">
                <a:solidFill>
                  <a:srgbClr val="3F3F3F"/>
                </a:solidFill>
                <a:latin typeface="Quattrocento Sans"/>
                <a:ea typeface="Quattrocento Sans"/>
                <a:cs typeface="Quattrocento Sans"/>
                <a:sym typeface="Quattrocento Sans"/>
              </a:rPr>
              <a:t>: </a:t>
            </a:r>
            <a:endParaRPr/>
          </a:p>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What type of virtual network do you need to host your IT workload or infrastructure (cloud-only or cross-premises)?</a:t>
            </a:r>
            <a:endParaRPr/>
          </a:p>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For cross-premises virtual networks, how much address space do you need to host the subnets and virtual machines now and for reasonable expansion in the future?</a:t>
            </a:r>
            <a:endParaRPr/>
          </a:p>
          <a:p>
            <a:pPr indent="0" lvl="0" marL="0" marR="0" rtl="0" algn="l">
              <a:spcBef>
                <a:spcPts val="0"/>
              </a:spcBef>
              <a:spcAft>
                <a:spcPts val="0"/>
              </a:spcAft>
              <a:buNone/>
            </a:pPr>
            <a:r>
              <a:rPr b="1" lang="en-US" sz="1800">
                <a:solidFill>
                  <a:srgbClr val="3F3F3F"/>
                </a:solidFill>
                <a:latin typeface="Quattrocento Sans"/>
                <a:ea typeface="Quattrocento Sans"/>
                <a:cs typeface="Quattrocento Sans"/>
                <a:sym typeface="Quattrocento Sans"/>
              </a:rPr>
              <a:t>Tasks</a:t>
            </a:r>
            <a:r>
              <a:rPr lang="en-US" sz="1800">
                <a:solidFill>
                  <a:srgbClr val="3F3F3F"/>
                </a:solidFill>
                <a:latin typeface="Quattrocento Sans"/>
                <a:ea typeface="Quattrocento Sans"/>
                <a:cs typeface="Quattrocento Sans"/>
                <a:sym typeface="Quattrocento Sans"/>
              </a:rPr>
              <a:t>:</a:t>
            </a:r>
            <a:endParaRPr/>
          </a:p>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Define the address space for the virtual network.</a:t>
            </a:r>
            <a:endParaRPr/>
          </a:p>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Define the set of subnets and the address space for each.</a:t>
            </a:r>
            <a:endParaRPr/>
          </a:p>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For cross-premises virtual networks, define the set of local network address spaces for the on-premises locations that the virtual machines in the virtual network need to reach.</a:t>
            </a:r>
            <a:endParaRPr/>
          </a:p>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Create the virtual network using your naming convention. You can use the Azure Portal </a:t>
            </a:r>
            <a:r>
              <a:rPr lang="en-US" sz="1800">
                <a:solidFill>
                  <a:schemeClr val="dk1"/>
                </a:solidFill>
                <a:latin typeface="Calibri"/>
                <a:ea typeface="Calibri"/>
                <a:cs typeface="Calibri"/>
                <a:sym typeface="Calibri"/>
              </a:rPr>
              <a:t>https://portal.azure.com</a:t>
            </a:r>
            <a:r>
              <a:rPr lang="en-US" sz="1800">
                <a:solidFill>
                  <a:srgbClr val="3F3F3F"/>
                </a:solidFill>
                <a:latin typeface="Quattrocento Sans"/>
                <a:ea typeface="Quattrocento Sans"/>
                <a:cs typeface="Quattrocento Sans"/>
                <a:sym typeface="Quattrocento Sans"/>
              </a:rPr>
              <a:t> or the Azure Management Portal https://manage.windowsazure.com.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08" name="Shape 4108"/>
        <p:cNvGrpSpPr/>
        <p:nvPr/>
      </p:nvGrpSpPr>
      <p:grpSpPr>
        <a:xfrm>
          <a:off x="0" y="0"/>
          <a:ext cx="0" cy="0"/>
          <a:chOff x="0" y="0"/>
          <a:chExt cx="0" cy="0"/>
        </a:xfrm>
      </p:grpSpPr>
      <p:sp>
        <p:nvSpPr>
          <p:cNvPr id="4109" name="Google Shape;4109;p99"/>
          <p:cNvSpPr txBox="1"/>
          <p:nvPr>
            <p:ph type="title"/>
          </p:nvPr>
        </p:nvSpPr>
        <p:spPr>
          <a:xfrm>
            <a:off x="519249" y="228602"/>
            <a:ext cx="11151900" cy="1652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4000"/>
              <a:buFont typeface="Quattrocento Sans"/>
              <a:buNone/>
            </a:pPr>
            <a:r>
              <a:rPr lang="en-US" sz="4000"/>
              <a:t>Azure Subscription and Service Limits, Quotas, and Constraints</a:t>
            </a:r>
            <a:endParaRPr/>
          </a:p>
        </p:txBody>
      </p:sp>
      <p:sp>
        <p:nvSpPr>
          <p:cNvPr id="4110" name="Google Shape;4110;p99"/>
          <p:cNvSpPr/>
          <p:nvPr/>
        </p:nvSpPr>
        <p:spPr>
          <a:xfrm>
            <a:off x="655883" y="5552179"/>
            <a:ext cx="10505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F3F3F"/>
                </a:solidFill>
                <a:latin typeface="Quattrocento Sans"/>
                <a:ea typeface="Quattrocento Sans"/>
                <a:cs typeface="Quattrocento Sans"/>
                <a:sym typeface="Quattrocento Sans"/>
              </a:rPr>
              <a:t>https://azure.microsoft.com/en-us/documentation/articles/azure-subscription-service-limits/</a:t>
            </a:r>
            <a:endParaRPr/>
          </a:p>
        </p:txBody>
      </p:sp>
      <p:pic>
        <p:nvPicPr>
          <p:cNvPr id="4111" name="Google Shape;4111;p99"/>
          <p:cNvPicPr preferRelativeResize="0"/>
          <p:nvPr/>
        </p:nvPicPr>
        <p:blipFill rotWithShape="1">
          <a:blip r:embed="rId3">
            <a:alphaModFix/>
          </a:blip>
          <a:srcRect b="0" l="0" r="0" t="0"/>
          <a:stretch/>
        </p:blipFill>
        <p:spPr>
          <a:xfrm>
            <a:off x="655883" y="1880558"/>
            <a:ext cx="9220200" cy="3667125"/>
          </a:xfrm>
          <a:prstGeom prst="rect">
            <a:avLst/>
          </a:prstGeom>
          <a:noFill/>
          <a:ln>
            <a:noFill/>
          </a:ln>
        </p:spPr>
      </p:pic>
    </p:spTree>
  </p:cSld>
  <p:clrMapOvr>
    <a:masterClrMapping/>
  </p:clrMapOvr>
  <p:transition>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16" name="Shape 4116"/>
        <p:cNvGrpSpPr/>
        <p:nvPr/>
      </p:nvGrpSpPr>
      <p:grpSpPr>
        <a:xfrm>
          <a:off x="0" y="0"/>
          <a:ext cx="0" cy="0"/>
          <a:chOff x="0" y="0"/>
          <a:chExt cx="0" cy="0"/>
        </a:xfrm>
      </p:grpSpPr>
      <p:sp>
        <p:nvSpPr>
          <p:cNvPr id="4117" name="Google Shape;4117;p100"/>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Common issues / mistakes</a:t>
            </a:r>
            <a:endParaRPr/>
          </a:p>
        </p:txBody>
      </p:sp>
      <p:sp>
        <p:nvSpPr>
          <p:cNvPr id="4118" name="Google Shape;4118;p100"/>
          <p:cNvSpPr txBox="1"/>
          <p:nvPr/>
        </p:nvSpPr>
        <p:spPr>
          <a:xfrm>
            <a:off x="733424" y="1353026"/>
            <a:ext cx="10806000" cy="5047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Do not put static IP configuration inside the OS</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Although we support Multiple VIPs per Virtual Network, you cannot create 2 endpoint with the same LocalPort using 2 different VIPs</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VMs lose IPs when are deallocated, use static IP for your VMs</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Machines in a virtual network lose the IP when all the instances are deallocated, use Reserved IP</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VMs secondary NIC cannot be used for public facing</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VMs requires Internet Access to contact license server (while using force tunneling). You can use custom routes in this scenario</a:t>
            </a:r>
            <a:endParaRPr/>
          </a:p>
          <a:p>
            <a:pPr indent="-285750" lvl="1" marL="742950" marR="0" rtl="0" algn="l">
              <a:spcBef>
                <a:spcPts val="600"/>
              </a:spcBef>
              <a:spcAft>
                <a:spcPts val="0"/>
              </a:spcAft>
              <a:buClr>
                <a:srgbClr val="3F3F3F"/>
              </a:buClr>
              <a:buSzPts val="1800"/>
              <a:buFont typeface="Arial"/>
              <a:buChar char="•"/>
            </a:pPr>
            <a:r>
              <a:rPr b="0" i="0" lang="en-US" sz="1800" u="none" cap="none" strike="noStrike">
                <a:solidFill>
                  <a:srgbClr val="3F3F3F"/>
                </a:solidFill>
                <a:latin typeface="Quattrocento Sans"/>
                <a:ea typeface="Quattrocento Sans"/>
                <a:cs typeface="Quattrocento Sans"/>
                <a:sym typeface="Quattrocento Sans"/>
              </a:rPr>
              <a:t>http://blogs.msdn.com/b/mast/archive/2015/05/20/use-azure-custom-routes-to-enable-kms-activation-with-forced-tunneling.aspx</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ILPIP do not persist – similar to VIP</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Do not block (Allow) the IP address is 168.63.129.16. Microsoft Azure platform uses a static, publicly routable IPv4 address for a variety of administrative scenarios like ILB monitoring.</a:t>
            </a:r>
            <a:endParaRPr/>
          </a:p>
          <a:p>
            <a:pPr indent="-171450" lvl="0" marL="285750" marR="0" rtl="0" algn="l">
              <a:spcBef>
                <a:spcPts val="600"/>
              </a:spcBef>
              <a:spcAft>
                <a:spcPts val="0"/>
              </a:spcAft>
              <a:buClr>
                <a:schemeClr val="dk1"/>
              </a:buClr>
              <a:buSzPts val="1800"/>
              <a:buFont typeface="Arial"/>
              <a:buNone/>
            </a:pPr>
            <a:r>
              <a:t/>
            </a:r>
            <a:endParaRPr sz="1800">
              <a:solidFill>
                <a:srgbClr val="3F3F3F"/>
              </a:solidFill>
              <a:latin typeface="Quattrocento Sans"/>
              <a:ea typeface="Quattrocento Sans"/>
              <a:cs typeface="Quattrocento Sans"/>
              <a:sym typeface="Quattrocento Sans"/>
            </a:endParaRPr>
          </a:p>
          <a:p>
            <a:pPr indent="-158750" lvl="0" marL="285750" marR="0" rtl="0" algn="l">
              <a:spcBef>
                <a:spcPts val="600"/>
              </a:spcBef>
              <a:spcAft>
                <a:spcPts val="0"/>
              </a:spcAft>
              <a:buClr>
                <a:schemeClr val="dk1"/>
              </a:buClr>
              <a:buSzPts val="2000"/>
              <a:buFont typeface="Arial"/>
              <a:buNone/>
            </a:pPr>
            <a:r>
              <a:t/>
            </a:r>
            <a:endParaRPr sz="2000">
              <a:solidFill>
                <a:srgbClr val="3F3F3F"/>
              </a:solidFill>
              <a:latin typeface="Calibri"/>
              <a:ea typeface="Calibri"/>
              <a:cs typeface="Calibri"/>
              <a:sym typeface="Calibri"/>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23" name="Shape 4123"/>
        <p:cNvGrpSpPr/>
        <p:nvPr/>
      </p:nvGrpSpPr>
      <p:grpSpPr>
        <a:xfrm>
          <a:off x="0" y="0"/>
          <a:ext cx="0" cy="0"/>
          <a:chOff x="0" y="0"/>
          <a:chExt cx="0" cy="0"/>
        </a:xfrm>
      </p:grpSpPr>
      <p:sp>
        <p:nvSpPr>
          <p:cNvPr id="4124" name="Google Shape;4124;p101"/>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Common issues / mistakes</a:t>
            </a:r>
            <a:endParaRPr/>
          </a:p>
        </p:txBody>
      </p:sp>
      <p:sp>
        <p:nvSpPr>
          <p:cNvPr id="4125" name="Google Shape;4125;p101"/>
          <p:cNvSpPr txBox="1"/>
          <p:nvPr/>
        </p:nvSpPr>
        <p:spPr>
          <a:xfrm>
            <a:off x="733424" y="1353026"/>
            <a:ext cx="10484100" cy="3985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NSG : First matching NSG is applied (not most restrictive)</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NSG: VM NSGs processed before subnet NSGs</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Express Route  - Forced routing works with ExpressRoute enabled VNETS by BGP advertisement of default route:</a:t>
            </a:r>
            <a:endParaRPr/>
          </a:p>
          <a:p>
            <a:pPr indent="0" lvl="2" marL="914400" marR="0" rtl="0" algn="l">
              <a:spcBef>
                <a:spcPts val="0"/>
              </a:spcBef>
              <a:spcAft>
                <a:spcPts val="0"/>
              </a:spcAft>
              <a:buNone/>
            </a:pPr>
            <a:r>
              <a:rPr b="0" i="0" lang="en-US" sz="1800" u="none" cap="none" strike="noStrike">
                <a:solidFill>
                  <a:srgbClr val="3F3F3F"/>
                </a:solidFill>
                <a:latin typeface="Quattrocento Sans"/>
                <a:ea typeface="Quattrocento Sans"/>
                <a:cs typeface="Quattrocento Sans"/>
                <a:sym typeface="Quattrocento Sans"/>
              </a:rPr>
              <a:t>Windows Activation failures – be sure to setup Public Peering</a:t>
            </a:r>
            <a:endParaRPr/>
          </a:p>
          <a:p>
            <a:pPr indent="0" lvl="2" marL="914400" marR="0" rtl="0" algn="l">
              <a:spcBef>
                <a:spcPts val="0"/>
              </a:spcBef>
              <a:spcAft>
                <a:spcPts val="0"/>
              </a:spcAft>
              <a:buNone/>
            </a:pPr>
            <a:r>
              <a:rPr b="0" i="0" lang="en-US" sz="1800" u="none" cap="none" strike="noStrike">
                <a:solidFill>
                  <a:srgbClr val="3F3F3F"/>
                </a:solidFill>
                <a:latin typeface="Quattrocento Sans"/>
                <a:ea typeface="Quattrocento Sans"/>
                <a:cs typeface="Quattrocento Sans"/>
                <a:sym typeface="Quattrocento Sans"/>
              </a:rPr>
              <a:t>Effectively disables RDP access to VIP Endpoint</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Express Route  - Billing begins with New-AzureDedicatedCircuit (not with connectivity)</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Azure PowerShell Version obsolete, check or use available scripts to be up to date.</a:t>
            </a:r>
            <a:endParaRPr/>
          </a:p>
          <a:p>
            <a:pPr indent="-285750" lvl="0" marL="285750" marR="0" rtl="0" algn="l">
              <a:spcBef>
                <a:spcPts val="600"/>
              </a:spcBef>
              <a:spcAft>
                <a:spcPts val="0"/>
              </a:spcAft>
              <a:buClr>
                <a:srgbClr val="3F3F3F"/>
              </a:buClr>
              <a:buSzPts val="1800"/>
              <a:buFont typeface="Arial"/>
              <a:buChar char="•"/>
            </a:pPr>
            <a:r>
              <a:rPr lang="en-US" sz="1800">
                <a:solidFill>
                  <a:srgbClr val="3F3F3F"/>
                </a:solidFill>
                <a:latin typeface="Quattrocento Sans"/>
                <a:ea typeface="Quattrocento Sans"/>
                <a:cs typeface="Quattrocento Sans"/>
                <a:sym typeface="Quattrocento Sans"/>
              </a:rPr>
              <a:t>A region do not have the same services than other - Review Networking service availability in your region</a:t>
            </a:r>
            <a:endParaRPr/>
          </a:p>
          <a:p>
            <a:pPr indent="-285750" lvl="1" marL="742950" marR="0" rtl="0" algn="l">
              <a:spcBef>
                <a:spcPts val="600"/>
              </a:spcBef>
              <a:spcAft>
                <a:spcPts val="0"/>
              </a:spcAft>
              <a:buClr>
                <a:srgbClr val="3F3F3F"/>
              </a:buClr>
              <a:buSzPts val="1800"/>
              <a:buFont typeface="Arial"/>
              <a:buChar char="•"/>
            </a:pPr>
            <a:r>
              <a:rPr b="0" i="0" lang="en-US" sz="1800" u="sng" cap="none" strike="noStrike">
                <a:solidFill>
                  <a:schemeClr val="hlink"/>
                </a:solidFill>
                <a:latin typeface="Quattrocento Sans"/>
                <a:ea typeface="Quattrocento Sans"/>
                <a:cs typeface="Quattrocento Sans"/>
                <a:sym typeface="Quattrocento Sans"/>
                <a:hlinkClick r:id="rId3"/>
              </a:rPr>
              <a:t>http://azure.microsoft.com/en-us/regions/#services</a:t>
            </a:r>
            <a:r>
              <a:rPr b="0" i="0" lang="en-US" sz="1800" u="none" cap="none" strike="noStrike">
                <a:solidFill>
                  <a:srgbClr val="3F3F3F"/>
                </a:solidFill>
                <a:latin typeface="Quattrocento Sans"/>
                <a:ea typeface="Quattrocento Sans"/>
                <a:cs typeface="Quattrocento Sans"/>
                <a:sym typeface="Quattrocento Sans"/>
              </a:rPr>
              <a:t> </a:t>
            </a:r>
            <a:endParaRPr/>
          </a:p>
          <a:p>
            <a:pPr indent="-158750" lvl="0" marL="285750" marR="0" rtl="0" algn="l">
              <a:spcBef>
                <a:spcPts val="600"/>
              </a:spcBef>
              <a:spcAft>
                <a:spcPts val="0"/>
              </a:spcAft>
              <a:buClr>
                <a:schemeClr val="dk1"/>
              </a:buClr>
              <a:buSzPts val="2000"/>
              <a:buFont typeface="Arial"/>
              <a:buNone/>
            </a:pPr>
            <a:r>
              <a:t/>
            </a:r>
            <a:endParaRPr sz="2000">
              <a:solidFill>
                <a:srgbClr val="3F3F3F"/>
              </a:solidFill>
              <a:latin typeface="Calibri"/>
              <a:ea typeface="Calibri"/>
              <a:cs typeface="Calibri"/>
              <a:sym typeface="Calibri"/>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30" name="Shape 4130"/>
        <p:cNvGrpSpPr/>
        <p:nvPr/>
      </p:nvGrpSpPr>
      <p:grpSpPr>
        <a:xfrm>
          <a:off x="0" y="0"/>
          <a:ext cx="0" cy="0"/>
          <a:chOff x="0" y="0"/>
          <a:chExt cx="0" cy="0"/>
        </a:xfrm>
      </p:grpSpPr>
      <p:sp>
        <p:nvSpPr>
          <p:cNvPr id="4131" name="Google Shape;4131;p102"/>
          <p:cNvSpPr txBox="1"/>
          <p:nvPr>
            <p:ph type="title"/>
          </p:nvPr>
        </p:nvSpPr>
        <p:spPr>
          <a:xfrm>
            <a:off x="519249" y="228602"/>
            <a:ext cx="11151900" cy="7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Troubleshooting</a:t>
            </a:r>
            <a:endParaRPr/>
          </a:p>
        </p:txBody>
      </p:sp>
      <p:sp>
        <p:nvSpPr>
          <p:cNvPr id="4132" name="Google Shape;4132;p102"/>
          <p:cNvSpPr txBox="1"/>
          <p:nvPr/>
        </p:nvSpPr>
        <p:spPr>
          <a:xfrm>
            <a:off x="693683" y="1530513"/>
            <a:ext cx="10699500" cy="41550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Quattrocento Sans"/>
                <a:ea typeface="Quattrocento Sans"/>
                <a:cs typeface="Quattrocento Sans"/>
                <a:sym typeface="Quattrocento Sans"/>
              </a:rPr>
              <a:t>Network standard practices</a:t>
            </a:r>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Quattrocento Sans"/>
                <a:ea typeface="Quattrocento Sans"/>
                <a:cs typeface="Quattrocento Sans"/>
                <a:sym typeface="Quattrocento Sans"/>
              </a:rPr>
              <a:t>Remember OS Firewalls</a:t>
            </a:r>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Quattrocento Sans"/>
                <a:ea typeface="Quattrocento Sans"/>
                <a:cs typeface="Quattrocento Sans"/>
                <a:sym typeface="Quattrocento Sans"/>
              </a:rPr>
              <a:t>Remember Limits</a:t>
            </a:r>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Quattrocento Sans"/>
                <a:ea typeface="Quattrocento Sans"/>
                <a:cs typeface="Quattrocento Sans"/>
                <a:sym typeface="Quattrocento Sans"/>
              </a:rPr>
              <a:t>Enabling VPN Gateway logging for VNET connectivity insight on Azure side</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3F3F3F"/>
                </a:solidFill>
                <a:latin typeface="Quattrocento Sans"/>
                <a:ea typeface="Quattrocento Sans"/>
                <a:cs typeface="Quattrocento Sans"/>
                <a:sym typeface="Quattrocento Sans"/>
              </a:rPr>
              <a:t>http://blogs.technet.com/b/keithmayer/archive/2014/12/18/diagnose-azure-virtual-network-vpn-connectivity-issues-with-powershell.aspx </a:t>
            </a:r>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Quattrocento Sans"/>
                <a:ea typeface="Quattrocento Sans"/>
                <a:cs typeface="Quattrocento Sans"/>
                <a:sym typeface="Quattrocento Sans"/>
              </a:rPr>
              <a:t>Check Service status: -&gt; </a:t>
            </a:r>
            <a:r>
              <a:rPr lang="en-US" sz="2400" u="sng">
                <a:solidFill>
                  <a:schemeClr val="hlink"/>
                </a:solidFill>
                <a:latin typeface="Quattrocento Sans"/>
                <a:ea typeface="Quattrocento Sans"/>
                <a:cs typeface="Quattrocento Sans"/>
                <a:sym typeface="Quattrocento Sans"/>
                <a:hlinkClick r:id="rId3"/>
              </a:rPr>
              <a:t>http://azure.microsoft.com/en-us/status/</a:t>
            </a:r>
            <a:endParaRPr sz="2400">
              <a:solidFill>
                <a:srgbClr val="3F3F3F"/>
              </a:solidFill>
              <a:latin typeface="Quattrocento Sans"/>
              <a:ea typeface="Quattrocento Sans"/>
              <a:cs typeface="Quattrocento Sans"/>
              <a:sym typeface="Quattrocento Sans"/>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Quattrocento Sans"/>
                <a:ea typeface="Quattrocento Sans"/>
                <a:cs typeface="Quattrocento Sans"/>
                <a:sym typeface="Quattrocento Sans"/>
              </a:rPr>
              <a:t>Check Azure Incidents reported -&gt; Management Services /OperationalLogs</a:t>
            </a:r>
            <a:endParaRPr sz="2400">
              <a:solidFill>
                <a:srgbClr val="3F3F3F"/>
              </a:solidFill>
              <a:latin typeface="Quattrocento Sans"/>
              <a:ea typeface="Quattrocento Sans"/>
              <a:cs typeface="Quattrocento Sans"/>
              <a:sym typeface="Quattrocento Sans"/>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Quattrocento Sans"/>
                <a:ea typeface="Quattrocento Sans"/>
                <a:cs typeface="Quattrocento Sans"/>
                <a:sym typeface="Quattrocento Sans"/>
              </a:rPr>
              <a:t>Check and follow Azure support team blog </a:t>
            </a:r>
            <a:r>
              <a:rPr lang="en-US" sz="2400" u="sng">
                <a:solidFill>
                  <a:schemeClr val="hlink"/>
                </a:solidFill>
                <a:latin typeface="Quattrocento Sans"/>
                <a:ea typeface="Quattrocento Sans"/>
                <a:cs typeface="Quattrocento Sans"/>
                <a:sym typeface="Quattrocento Sans"/>
                <a:hlinkClick r:id="rId4"/>
              </a:rPr>
              <a:t>http://blogs.msdn.com/b/mast/</a:t>
            </a:r>
            <a:endParaRPr sz="2400">
              <a:solidFill>
                <a:srgbClr val="3F3F3F"/>
              </a:solidFill>
              <a:latin typeface="Quattrocento Sans"/>
              <a:ea typeface="Quattrocento Sans"/>
              <a:cs typeface="Quattrocento Sans"/>
              <a:sym typeface="Quattrocento Sans"/>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Quattrocento Sans"/>
                <a:ea typeface="Quattrocento Sans"/>
                <a:cs typeface="Quattrocento Sans"/>
                <a:sym typeface="Quattrocento Sans"/>
              </a:rPr>
              <a:t>Open a Support case</a:t>
            </a:r>
            <a:endParaRPr/>
          </a:p>
          <a:p>
            <a:pPr indent="0" lvl="0" marL="0" marR="0" rtl="0" algn="l">
              <a:spcBef>
                <a:spcPts val="0"/>
              </a:spcBef>
              <a:spcAft>
                <a:spcPts val="0"/>
              </a:spcAft>
              <a:buNone/>
            </a:pPr>
            <a:r>
              <a:t/>
            </a:r>
            <a:endParaRPr sz="2400">
              <a:solidFill>
                <a:srgbClr val="3F3F3F"/>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37" name="Shape 4137"/>
        <p:cNvGrpSpPr/>
        <p:nvPr/>
      </p:nvGrpSpPr>
      <p:grpSpPr>
        <a:xfrm>
          <a:off x="0" y="0"/>
          <a:ext cx="0" cy="0"/>
          <a:chOff x="0" y="0"/>
          <a:chExt cx="0" cy="0"/>
        </a:xfrm>
      </p:grpSpPr>
      <p:sp>
        <p:nvSpPr>
          <p:cNvPr id="4138" name="Google Shape;4138;p103"/>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Module Knowledge Check</a:t>
            </a:r>
            <a:endParaRPr/>
          </a:p>
        </p:txBody>
      </p:sp>
      <p:sp>
        <p:nvSpPr>
          <p:cNvPr id="4139" name="Google Shape;4139;p103"/>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rgbClr val="3F3F3F"/>
              </a:buClr>
              <a:buSzPts val="1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44" name="Shape 4144"/>
        <p:cNvGrpSpPr/>
        <p:nvPr/>
      </p:nvGrpSpPr>
      <p:grpSpPr>
        <a:xfrm>
          <a:off x="0" y="0"/>
          <a:ext cx="0" cy="0"/>
          <a:chOff x="0" y="0"/>
          <a:chExt cx="0" cy="0"/>
        </a:xfrm>
      </p:grpSpPr>
      <p:sp>
        <p:nvSpPr>
          <p:cNvPr id="4145" name="Google Shape;4145;p104"/>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Answers – Module Knowledge Check</a:t>
            </a:r>
            <a:endParaRPr/>
          </a:p>
        </p:txBody>
      </p:sp>
      <p:sp>
        <p:nvSpPr>
          <p:cNvPr id="4146" name="Google Shape;4146;p104"/>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rgbClr val="3F3F3F"/>
              </a:buClr>
              <a:buSzPts val="1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1" name="Shape 4151"/>
        <p:cNvGrpSpPr/>
        <p:nvPr/>
      </p:nvGrpSpPr>
      <p:grpSpPr>
        <a:xfrm>
          <a:off x="0" y="0"/>
          <a:ext cx="0" cy="0"/>
          <a:chOff x="0" y="0"/>
          <a:chExt cx="0" cy="0"/>
        </a:xfrm>
      </p:grpSpPr>
      <p:pic>
        <p:nvPicPr>
          <p:cNvPr id="4152" name="Google Shape;4152;p105"/>
          <p:cNvPicPr preferRelativeResize="0"/>
          <p:nvPr/>
        </p:nvPicPr>
        <p:blipFill rotWithShape="1">
          <a:blip r:embed="rId3">
            <a:alphaModFix/>
          </a:blip>
          <a:srcRect b="0" l="0" r="0" t="0"/>
          <a:stretch/>
        </p:blipFill>
        <p:spPr>
          <a:xfrm>
            <a:off x="4358418" y="2895601"/>
            <a:ext cx="3566382" cy="84296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57" name="Shape 4157"/>
        <p:cNvGrpSpPr/>
        <p:nvPr/>
      </p:nvGrpSpPr>
      <p:grpSpPr>
        <a:xfrm>
          <a:off x="0" y="0"/>
          <a:ext cx="0" cy="0"/>
          <a:chOff x="0" y="0"/>
          <a:chExt cx="0" cy="0"/>
        </a:xfrm>
      </p:grpSpPr>
      <p:sp>
        <p:nvSpPr>
          <p:cNvPr id="4158" name="Google Shape;4158;p106"/>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Classic and ARM Comparison</a:t>
            </a:r>
            <a:endParaRPr/>
          </a:p>
        </p:txBody>
      </p:sp>
      <p:graphicFrame>
        <p:nvGraphicFramePr>
          <p:cNvPr id="4159" name="Google Shape;4159;p106"/>
          <p:cNvGraphicFramePr/>
          <p:nvPr/>
        </p:nvGraphicFramePr>
        <p:xfrm>
          <a:off x="1343511" y="987552"/>
          <a:ext cx="3000000" cy="3000000"/>
        </p:xfrm>
        <a:graphic>
          <a:graphicData uri="http://schemas.openxmlformats.org/drawingml/2006/table">
            <a:tbl>
              <a:tblPr bandRow="1" firstRow="1">
                <a:noFill/>
                <a:tableStyleId>{FA68BF5E-579A-4505-8FC7-2BAE33946B3B}</a:tableStyleId>
              </a:tblPr>
              <a:tblGrid>
                <a:gridCol w="3130875"/>
                <a:gridCol w="2808550"/>
                <a:gridCol w="34532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Classic</a:t>
                      </a:r>
                      <a:endParaRPr/>
                    </a:p>
                  </a:txBody>
                  <a:tcPr marT="45725" marB="45725" marR="91450" marL="91450"/>
                </a:tc>
                <a:tc>
                  <a:txBody>
                    <a:bodyPr/>
                    <a:lstStyle/>
                    <a:p>
                      <a:pPr indent="0" lvl="0" marL="0" marR="0" rtl="0" algn="l">
                        <a:spcBef>
                          <a:spcPts val="0"/>
                        </a:spcBef>
                        <a:spcAft>
                          <a:spcPts val="0"/>
                        </a:spcAft>
                        <a:buNone/>
                      </a:pPr>
                      <a:r>
                        <a:rPr lang="en-US" sz="1800"/>
                        <a:t>ARM</a:t>
                      </a:r>
                      <a:endParaRPr/>
                    </a:p>
                  </a:txBody>
                  <a:tcPr marT="45725" marB="45725" marR="91450" marL="91450"/>
                </a:tc>
              </a:tr>
              <a:tr h="370850">
                <a:tc>
                  <a:txBody>
                    <a:bodyPr/>
                    <a:lstStyle/>
                    <a:p>
                      <a:pPr indent="0" lvl="0" marL="0" marR="0" rtl="0" algn="l">
                        <a:spcBef>
                          <a:spcPts val="0"/>
                        </a:spcBef>
                        <a:spcAft>
                          <a:spcPts val="0"/>
                        </a:spcAft>
                        <a:buNone/>
                      </a:pPr>
                      <a:r>
                        <a:rPr lang="en-US" sz="1800"/>
                        <a:t>VM Container</a:t>
                      </a:r>
                      <a:endParaRPr/>
                    </a:p>
                  </a:txBody>
                  <a:tcPr marT="45725" marB="45725" marR="91450" marL="91450"/>
                </a:tc>
                <a:tc>
                  <a:txBody>
                    <a:bodyPr/>
                    <a:lstStyle/>
                    <a:p>
                      <a:pPr indent="0" lvl="0" marL="0" marR="0" rtl="0" algn="l">
                        <a:spcBef>
                          <a:spcPts val="0"/>
                        </a:spcBef>
                        <a:spcAft>
                          <a:spcPts val="0"/>
                        </a:spcAft>
                        <a:buNone/>
                      </a:pPr>
                      <a:r>
                        <a:rPr lang="en-US" sz="1800"/>
                        <a:t>Cloud Service</a:t>
                      </a:r>
                      <a:endParaRPr/>
                    </a:p>
                  </a:txBody>
                  <a:tcPr marT="45725" marB="45725" marR="91450" marL="91450"/>
                </a:tc>
                <a:tc>
                  <a:txBody>
                    <a:bodyPr/>
                    <a:lstStyle/>
                    <a:p>
                      <a:pPr indent="0" lvl="0" marL="0" marR="0" rtl="0" algn="l">
                        <a:spcBef>
                          <a:spcPts val="0"/>
                        </a:spcBef>
                        <a:spcAft>
                          <a:spcPts val="0"/>
                        </a:spcAft>
                        <a:buNone/>
                      </a:pPr>
                      <a:r>
                        <a:rPr lang="en-US" sz="1800"/>
                        <a:t>Resource Group + VNet</a:t>
                      </a:r>
                      <a:endParaRPr sz="1800"/>
                    </a:p>
                  </a:txBody>
                  <a:tcPr marT="45725" marB="45725" marR="91450" marL="91450"/>
                </a:tc>
              </a:tr>
              <a:tr h="370850">
                <a:tc>
                  <a:txBody>
                    <a:bodyPr/>
                    <a:lstStyle/>
                    <a:p>
                      <a:pPr indent="0" lvl="0" marL="0" marR="0" rtl="0" algn="l">
                        <a:spcBef>
                          <a:spcPts val="0"/>
                        </a:spcBef>
                        <a:spcAft>
                          <a:spcPts val="0"/>
                        </a:spcAft>
                        <a:buNone/>
                      </a:pPr>
                      <a:r>
                        <a:rPr lang="en-US" sz="1800"/>
                        <a:t>Region span</a:t>
                      </a:r>
                      <a:endParaRPr/>
                    </a:p>
                  </a:txBody>
                  <a:tcPr marT="45725" marB="45725" marR="91450" marL="91450"/>
                </a:tc>
                <a:tc>
                  <a:txBody>
                    <a:bodyPr/>
                    <a:lstStyle/>
                    <a:p>
                      <a:pPr indent="0" lvl="0" marL="0" marR="0" rtl="0" algn="l">
                        <a:spcBef>
                          <a:spcPts val="0"/>
                        </a:spcBef>
                        <a:spcAft>
                          <a:spcPts val="0"/>
                        </a:spcAft>
                        <a:buNone/>
                      </a:pPr>
                      <a:r>
                        <a:rPr lang="en-US" sz="1800"/>
                        <a:t>Single region</a:t>
                      </a:r>
                      <a:endParaRPr/>
                    </a:p>
                  </a:txBody>
                  <a:tcPr marT="45725" marB="45725" marR="91450" marL="91450"/>
                </a:tc>
                <a:tc>
                  <a:txBody>
                    <a:bodyPr/>
                    <a:lstStyle/>
                    <a:p>
                      <a:pPr indent="0" lvl="0" marL="0" marR="0" rtl="0" algn="l">
                        <a:spcBef>
                          <a:spcPts val="0"/>
                        </a:spcBef>
                        <a:spcAft>
                          <a:spcPts val="0"/>
                        </a:spcAft>
                        <a:buNone/>
                      </a:pPr>
                      <a:r>
                        <a:rPr lang="en-US" sz="1800"/>
                        <a:t>Multi-region</a:t>
                      </a:r>
                      <a:endParaRPr/>
                    </a:p>
                  </a:txBody>
                  <a:tcPr marT="45725" marB="45725" marR="91450" marL="91450"/>
                </a:tc>
              </a:tr>
              <a:tr h="370850">
                <a:tc>
                  <a:txBody>
                    <a:bodyPr/>
                    <a:lstStyle/>
                    <a:p>
                      <a:pPr indent="0" lvl="0" marL="0" marR="0" rtl="0" algn="l">
                        <a:spcBef>
                          <a:spcPts val="0"/>
                        </a:spcBef>
                        <a:spcAft>
                          <a:spcPts val="0"/>
                        </a:spcAft>
                        <a:buNone/>
                      </a:pPr>
                      <a:r>
                        <a:rPr lang="en-US" sz="1800"/>
                        <a:t>FQDN</a:t>
                      </a:r>
                      <a:endParaRPr/>
                    </a:p>
                  </a:txBody>
                  <a:tcPr marT="45725" marB="45725" marR="91450" marL="91450"/>
                </a:tc>
                <a:tc>
                  <a:txBody>
                    <a:bodyPr/>
                    <a:lstStyle/>
                    <a:p>
                      <a:pPr indent="0" lvl="0" marL="0" marR="0" rtl="0" algn="l">
                        <a:spcBef>
                          <a:spcPts val="0"/>
                        </a:spcBef>
                        <a:spcAft>
                          <a:spcPts val="0"/>
                        </a:spcAft>
                        <a:buNone/>
                      </a:pPr>
                      <a:r>
                        <a:rPr lang="en-US" sz="1800"/>
                        <a:t>Myapp.cloudapp.net</a:t>
                      </a:r>
                      <a:endParaRPr/>
                    </a:p>
                  </a:txBody>
                  <a:tcPr marT="45725" marB="45725" marR="91450" marL="91450"/>
                </a:tc>
                <a:tc>
                  <a:txBody>
                    <a:bodyPr/>
                    <a:lstStyle/>
                    <a:p>
                      <a:pPr indent="0" lvl="0" marL="0" marR="0" rtl="0" algn="l">
                        <a:spcBef>
                          <a:spcPts val="0"/>
                        </a:spcBef>
                        <a:spcAft>
                          <a:spcPts val="0"/>
                        </a:spcAft>
                        <a:buNone/>
                      </a:pPr>
                      <a:r>
                        <a:rPr lang="en-US" sz="1800"/>
                        <a:t>Optional -myDNS.region.cloudapp.azure.com</a:t>
                      </a:r>
                      <a:endParaRPr/>
                    </a:p>
                  </a:txBody>
                  <a:tcPr marT="45725" marB="45725" marR="91450" marL="91450"/>
                </a:tc>
              </a:tr>
              <a:tr h="370850">
                <a:tc>
                  <a:txBody>
                    <a:bodyPr/>
                    <a:lstStyle/>
                    <a:p>
                      <a:pPr indent="0" lvl="0" marL="0" marR="0" rtl="0" algn="l">
                        <a:spcBef>
                          <a:spcPts val="0"/>
                        </a:spcBef>
                        <a:spcAft>
                          <a:spcPts val="0"/>
                        </a:spcAft>
                        <a:buNone/>
                      </a:pPr>
                      <a:r>
                        <a:rPr lang="en-US" sz="1800"/>
                        <a:t>ILPIP</a:t>
                      </a:r>
                      <a:endParaRPr/>
                    </a:p>
                  </a:txBody>
                  <a:tcPr marT="45725" marB="45725" marR="91450" marL="91450"/>
                </a:tc>
                <a:tc>
                  <a:txBody>
                    <a:bodyPr/>
                    <a:lstStyle/>
                    <a:p>
                      <a:pPr indent="0" lvl="0" marL="0" marR="0" rtl="0" algn="l">
                        <a:spcBef>
                          <a:spcPts val="0"/>
                        </a:spcBef>
                        <a:spcAft>
                          <a:spcPts val="0"/>
                        </a:spcAft>
                        <a:buNone/>
                      </a:pPr>
                      <a:r>
                        <a:rPr lang="en-US" sz="1800"/>
                        <a:t>Optional - Supplied</a:t>
                      </a:r>
                      <a:r>
                        <a:rPr lang="en-US" sz="1800"/>
                        <a:t> by Azure</a:t>
                      </a:r>
                      <a:endParaRPr sz="1800"/>
                    </a:p>
                  </a:txBody>
                  <a:tcPr marT="45725" marB="45725" marR="91450" marL="91450"/>
                </a:tc>
                <a:tc>
                  <a:txBody>
                    <a:bodyPr/>
                    <a:lstStyle/>
                    <a:p>
                      <a:pPr indent="0" lvl="0" marL="0" marR="0" rtl="0" algn="l">
                        <a:spcBef>
                          <a:spcPts val="0"/>
                        </a:spcBef>
                        <a:spcAft>
                          <a:spcPts val="0"/>
                        </a:spcAft>
                        <a:buNone/>
                      </a:pPr>
                      <a:r>
                        <a:rPr lang="en-US" sz="1800"/>
                        <a:t>Optional – supplied by Azure</a:t>
                      </a:r>
                      <a:endParaRPr/>
                    </a:p>
                  </a:txBody>
                  <a:tcPr marT="45725" marB="45725" marR="91450" marL="91450"/>
                </a:tc>
              </a:tr>
              <a:tr h="370850">
                <a:tc>
                  <a:txBody>
                    <a:bodyPr/>
                    <a:lstStyle/>
                    <a:p>
                      <a:pPr indent="0" lvl="0" marL="0" marR="0" rtl="0" algn="l">
                        <a:spcBef>
                          <a:spcPts val="0"/>
                        </a:spcBef>
                        <a:spcAft>
                          <a:spcPts val="0"/>
                        </a:spcAft>
                        <a:buNone/>
                      </a:pPr>
                      <a:r>
                        <a:rPr lang="en-US" sz="1800"/>
                        <a:t>VIP</a:t>
                      </a:r>
                      <a:endParaRPr/>
                    </a:p>
                  </a:txBody>
                  <a:tcPr marT="45725" marB="45725" marR="91450" marL="91450"/>
                </a:tc>
                <a:tc>
                  <a:txBody>
                    <a:bodyPr/>
                    <a:lstStyle/>
                    <a:p>
                      <a:pPr indent="0" lvl="0" marL="0" marR="0" rtl="0" algn="l">
                        <a:spcBef>
                          <a:spcPts val="0"/>
                        </a:spcBef>
                        <a:spcAft>
                          <a:spcPts val="0"/>
                        </a:spcAft>
                        <a:buNone/>
                      </a:pPr>
                      <a:r>
                        <a:rPr lang="en-US" sz="1800"/>
                        <a:t>Supplied</a:t>
                      </a:r>
                      <a:r>
                        <a:rPr lang="en-US" sz="1800"/>
                        <a:t> by Azure</a:t>
                      </a:r>
                      <a:endParaRPr sz="1800"/>
                    </a:p>
                  </a:txBody>
                  <a:tcPr marT="45725" marB="45725" marR="91450" marL="91450"/>
                </a:tc>
                <a:tc>
                  <a:txBody>
                    <a:bodyPr/>
                    <a:lstStyle/>
                    <a:p>
                      <a:pPr indent="0" lvl="0" marL="0" marR="0" rtl="0" algn="l">
                        <a:spcBef>
                          <a:spcPts val="0"/>
                        </a:spcBef>
                        <a:spcAft>
                          <a:spcPts val="0"/>
                        </a:spcAft>
                        <a:buNone/>
                      </a:pPr>
                      <a:r>
                        <a:rPr lang="en-US" sz="1800"/>
                        <a:t>Optional – supplied by Azure</a:t>
                      </a:r>
                      <a:endParaRPr/>
                    </a:p>
                  </a:txBody>
                  <a:tcPr marT="45725" marB="45725" marR="91450" marL="91450"/>
                </a:tc>
              </a:tr>
              <a:tr h="370850">
                <a:tc>
                  <a:txBody>
                    <a:bodyPr/>
                    <a:lstStyle/>
                    <a:p>
                      <a:pPr indent="0" lvl="0" marL="0" marR="0" rtl="0" algn="l">
                        <a:spcBef>
                          <a:spcPts val="0"/>
                        </a:spcBef>
                        <a:spcAft>
                          <a:spcPts val="0"/>
                        </a:spcAft>
                        <a:buNone/>
                      </a:pPr>
                      <a:r>
                        <a:rPr lang="en-US" sz="1800"/>
                        <a:t>External Connectivity</a:t>
                      </a:r>
                      <a:endParaRPr/>
                    </a:p>
                  </a:txBody>
                  <a:tcPr marT="45725" marB="45725" marR="91450" marL="91450"/>
                </a:tc>
                <a:tc>
                  <a:txBody>
                    <a:bodyPr/>
                    <a:lstStyle/>
                    <a:p>
                      <a:pPr indent="0" lvl="0" marL="0" marR="0" rtl="0" algn="l">
                        <a:spcBef>
                          <a:spcPts val="0"/>
                        </a:spcBef>
                        <a:spcAft>
                          <a:spcPts val="0"/>
                        </a:spcAft>
                        <a:buNone/>
                      </a:pPr>
                      <a:r>
                        <a:rPr lang="en-US" sz="1800"/>
                        <a:t>Endpoints – RDP/SSH default</a:t>
                      </a:r>
                      <a:endParaRPr/>
                    </a:p>
                  </a:txBody>
                  <a:tcPr marT="45725" marB="45725" marR="91450" marL="91450"/>
                </a:tc>
                <a:tc>
                  <a:txBody>
                    <a:bodyPr/>
                    <a:lstStyle/>
                    <a:p>
                      <a:pPr indent="0" lvl="0" marL="0" marR="0" rtl="0" algn="l">
                        <a:spcBef>
                          <a:spcPts val="0"/>
                        </a:spcBef>
                        <a:spcAft>
                          <a:spcPts val="0"/>
                        </a:spcAft>
                        <a:buNone/>
                      </a:pPr>
                      <a:r>
                        <a:rPr lang="en-US" sz="1800"/>
                        <a:t>Inbound Security Rule – RDP by default</a:t>
                      </a:r>
                      <a:endParaRPr/>
                    </a:p>
                  </a:txBody>
                  <a:tcPr marT="45725" marB="45725" marR="91450" marL="91450"/>
                </a:tc>
              </a:tr>
              <a:tr h="370850">
                <a:tc>
                  <a:txBody>
                    <a:bodyPr/>
                    <a:lstStyle/>
                    <a:p>
                      <a:pPr indent="0" lvl="0" marL="0" marR="0" rtl="0" algn="l">
                        <a:spcBef>
                          <a:spcPts val="0"/>
                        </a:spcBef>
                        <a:spcAft>
                          <a:spcPts val="0"/>
                        </a:spcAft>
                        <a:buNone/>
                      </a:pPr>
                      <a:r>
                        <a:rPr lang="en-US" sz="1800"/>
                        <a:t>Virtual Network</a:t>
                      </a:r>
                      <a:endParaRPr/>
                    </a:p>
                  </a:txBody>
                  <a:tcPr marT="45725" marB="45725" marR="91450" marL="91450"/>
                </a:tc>
                <a:tc>
                  <a:txBody>
                    <a:bodyPr/>
                    <a:lstStyle/>
                    <a:p>
                      <a:pPr indent="0" lvl="0" marL="0" marR="0" rtl="0" algn="l">
                        <a:spcBef>
                          <a:spcPts val="0"/>
                        </a:spcBef>
                        <a:spcAft>
                          <a:spcPts val="0"/>
                        </a:spcAft>
                        <a:buNone/>
                      </a:pPr>
                      <a:r>
                        <a:rPr lang="en-US" sz="1800"/>
                        <a:t>Not required</a:t>
                      </a:r>
                      <a:endParaRPr/>
                    </a:p>
                  </a:txBody>
                  <a:tcPr marT="45725" marB="45725" marR="91450" marL="91450"/>
                </a:tc>
                <a:tc>
                  <a:txBody>
                    <a:bodyPr/>
                    <a:lstStyle/>
                    <a:p>
                      <a:pPr indent="0" lvl="0" marL="0" marR="0" rtl="0" algn="l">
                        <a:spcBef>
                          <a:spcPts val="0"/>
                        </a:spcBef>
                        <a:spcAft>
                          <a:spcPts val="0"/>
                        </a:spcAft>
                        <a:buNone/>
                      </a:pPr>
                      <a:r>
                        <a:rPr lang="en-US" sz="1800"/>
                        <a:t>Required</a:t>
                      </a:r>
                      <a:endParaRPr/>
                    </a:p>
                  </a:txBody>
                  <a:tcPr marT="45725" marB="45725" marR="91450" marL="91450"/>
                </a:tc>
              </a:tr>
              <a:tr h="370850">
                <a:tc>
                  <a:txBody>
                    <a:bodyPr/>
                    <a:lstStyle/>
                    <a:p>
                      <a:pPr indent="0" lvl="0" marL="0" marR="0" rtl="0" algn="l">
                        <a:spcBef>
                          <a:spcPts val="0"/>
                        </a:spcBef>
                        <a:spcAft>
                          <a:spcPts val="0"/>
                        </a:spcAft>
                        <a:buNone/>
                      </a:pPr>
                      <a:r>
                        <a:rPr lang="en-US" sz="1800"/>
                        <a:t>Azure DNS</a:t>
                      </a:r>
                      <a:endParaRPr/>
                    </a:p>
                  </a:txBody>
                  <a:tcPr marT="45725" marB="45725" marR="91450" marL="91450"/>
                </a:tc>
                <a:tc>
                  <a:txBody>
                    <a:bodyPr/>
                    <a:lstStyle/>
                    <a:p>
                      <a:pPr indent="0" lvl="0" marL="0" marR="0" rtl="0" algn="l">
                        <a:spcBef>
                          <a:spcPts val="0"/>
                        </a:spcBef>
                        <a:spcAft>
                          <a:spcPts val="0"/>
                        </a:spcAft>
                        <a:buNone/>
                      </a:pPr>
                      <a:r>
                        <a:rPr lang="en-US" sz="1800"/>
                        <a:t>Within Cloud Service</a:t>
                      </a:r>
                      <a:endParaRPr/>
                    </a:p>
                  </a:txBody>
                  <a:tcPr marT="45725" marB="45725" marR="91450" marL="91450"/>
                </a:tc>
                <a:tc>
                  <a:txBody>
                    <a:bodyPr/>
                    <a:lstStyle/>
                    <a:p>
                      <a:pPr indent="0" lvl="0" marL="0" marR="0" rtl="0" algn="l">
                        <a:spcBef>
                          <a:spcPts val="0"/>
                        </a:spcBef>
                        <a:spcAft>
                          <a:spcPts val="0"/>
                        </a:spcAft>
                        <a:buNone/>
                      </a:pPr>
                      <a:r>
                        <a:rPr lang="en-US" sz="1800"/>
                        <a:t>Within Virtual</a:t>
                      </a:r>
                      <a:r>
                        <a:rPr lang="en-US" sz="1800"/>
                        <a:t> Network</a:t>
                      </a:r>
                      <a:endParaRPr sz="1800"/>
                    </a:p>
                  </a:txBody>
                  <a:tcPr marT="45725" marB="45725" marR="91450" marL="91450"/>
                </a:tc>
              </a:tr>
              <a:tr h="370850">
                <a:tc>
                  <a:txBody>
                    <a:bodyPr/>
                    <a:lstStyle/>
                    <a:p>
                      <a:pPr indent="0" lvl="0" marL="0" marR="0" rtl="0" algn="l">
                        <a:spcBef>
                          <a:spcPts val="0"/>
                        </a:spcBef>
                        <a:spcAft>
                          <a:spcPts val="0"/>
                        </a:spcAft>
                        <a:buNone/>
                      </a:pPr>
                      <a:r>
                        <a:rPr lang="en-US" sz="1800"/>
                        <a:t>API</a:t>
                      </a:r>
                      <a:endParaRPr/>
                    </a:p>
                  </a:txBody>
                  <a:tcPr marT="45725" marB="45725" marR="91450" marL="91450"/>
                </a:tc>
                <a:tc>
                  <a:txBody>
                    <a:bodyPr/>
                    <a:lstStyle/>
                    <a:p>
                      <a:pPr indent="0" lvl="0" marL="0" marR="0" rtl="0" algn="l">
                        <a:spcBef>
                          <a:spcPts val="0"/>
                        </a:spcBef>
                        <a:spcAft>
                          <a:spcPts val="0"/>
                        </a:spcAft>
                        <a:buNone/>
                      </a:pPr>
                      <a:r>
                        <a:rPr lang="en-US" sz="1800"/>
                        <a:t>REST / Azure Service Management</a:t>
                      </a:r>
                      <a:endParaRPr/>
                    </a:p>
                  </a:txBody>
                  <a:tcPr marT="45725" marB="45725" marR="91450" marL="91450"/>
                </a:tc>
                <a:tc>
                  <a:txBody>
                    <a:bodyPr/>
                    <a:lstStyle/>
                    <a:p>
                      <a:pPr indent="0" lvl="0" marL="0" marR="0" rtl="0" algn="l">
                        <a:spcBef>
                          <a:spcPts val="0"/>
                        </a:spcBef>
                        <a:spcAft>
                          <a:spcPts val="0"/>
                        </a:spcAft>
                        <a:buNone/>
                      </a:pPr>
                      <a:r>
                        <a:rPr lang="en-US" sz="1800"/>
                        <a:t>REST /</a:t>
                      </a:r>
                      <a:r>
                        <a:rPr lang="en-US" sz="1800"/>
                        <a:t> Azure Resource Manager</a:t>
                      </a:r>
                      <a:endParaRPr sz="18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44"/>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How to Setup Virtual Networks</a:t>
            </a:r>
            <a:endParaRPr/>
          </a:p>
        </p:txBody>
      </p:sp>
      <p:sp>
        <p:nvSpPr>
          <p:cNvPr id="1461" name="Google Shape;1461;p44"/>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sz="2000"/>
              <a:t>Portal</a:t>
            </a:r>
            <a:endParaRPr/>
          </a:p>
          <a:p>
            <a:pPr indent="-228600" lvl="1" marL="685800" rtl="0" algn="l">
              <a:lnSpc>
                <a:spcPct val="90000"/>
              </a:lnSpc>
              <a:spcBef>
                <a:spcPts val="500"/>
              </a:spcBef>
              <a:spcAft>
                <a:spcPts val="0"/>
              </a:spcAft>
              <a:buClr>
                <a:srgbClr val="3F3F3F"/>
              </a:buClr>
              <a:buSzPts val="1620"/>
              <a:buChar char="o"/>
            </a:pPr>
            <a:r>
              <a:rPr lang="en-US" sz="1800"/>
              <a:t>Wizard to create, and update virtual networks</a:t>
            </a:r>
            <a:endParaRPr/>
          </a:p>
          <a:p>
            <a:pPr indent="-228600" lvl="1" marL="685800" rtl="0" algn="l">
              <a:lnSpc>
                <a:spcPct val="90000"/>
              </a:lnSpc>
              <a:spcBef>
                <a:spcPts val="500"/>
              </a:spcBef>
              <a:spcAft>
                <a:spcPts val="0"/>
              </a:spcAft>
              <a:buClr>
                <a:srgbClr val="3F3F3F"/>
              </a:buClr>
              <a:buSzPts val="1620"/>
              <a:buChar char="o"/>
            </a:pPr>
            <a:r>
              <a:rPr lang="en-US" sz="1800"/>
              <a:t>Manage Gateway Lifecycle</a:t>
            </a:r>
            <a:endParaRPr/>
          </a:p>
          <a:p>
            <a:pPr indent="-228600" lvl="0" marL="228600" rtl="0" algn="l">
              <a:lnSpc>
                <a:spcPct val="90000"/>
              </a:lnSpc>
              <a:spcBef>
                <a:spcPts val="1000"/>
              </a:spcBef>
              <a:spcAft>
                <a:spcPts val="0"/>
              </a:spcAft>
              <a:buClr>
                <a:srgbClr val="3F3F3F"/>
              </a:buClr>
              <a:buSzPts val="2000"/>
              <a:buChar char="•"/>
            </a:pPr>
            <a:r>
              <a:rPr lang="en-US" sz="2000"/>
              <a:t>APIs and Scripting</a:t>
            </a:r>
            <a:endParaRPr/>
          </a:p>
          <a:p>
            <a:pPr indent="-228600" lvl="1" marL="685800" rtl="0" algn="l">
              <a:lnSpc>
                <a:spcPct val="90000"/>
              </a:lnSpc>
              <a:spcBef>
                <a:spcPts val="500"/>
              </a:spcBef>
              <a:spcAft>
                <a:spcPts val="0"/>
              </a:spcAft>
              <a:buClr>
                <a:srgbClr val="3F3F3F"/>
              </a:buClr>
              <a:buSzPts val="1620"/>
              <a:buChar char="o"/>
            </a:pPr>
            <a:r>
              <a:rPr lang="en-US" sz="1800"/>
              <a:t>REST APIs</a:t>
            </a:r>
            <a:endParaRPr/>
          </a:p>
          <a:p>
            <a:pPr indent="-228600" lvl="1" marL="685800" rtl="0" algn="l">
              <a:lnSpc>
                <a:spcPct val="90000"/>
              </a:lnSpc>
              <a:spcBef>
                <a:spcPts val="500"/>
              </a:spcBef>
              <a:spcAft>
                <a:spcPts val="0"/>
              </a:spcAft>
              <a:buClr>
                <a:srgbClr val="3F3F3F"/>
              </a:buClr>
              <a:buSzPts val="1620"/>
              <a:buChar char="o"/>
            </a:pPr>
            <a:r>
              <a:rPr lang="en-US" sz="1800"/>
              <a:t>PowerShell cmdlets</a:t>
            </a:r>
            <a:endParaRPr sz="1800"/>
          </a:p>
          <a:p>
            <a:pPr indent="-228600" lvl="1" marL="685800" rtl="0" algn="l">
              <a:lnSpc>
                <a:spcPct val="90000"/>
              </a:lnSpc>
              <a:spcBef>
                <a:spcPts val="500"/>
              </a:spcBef>
              <a:spcAft>
                <a:spcPts val="0"/>
              </a:spcAft>
              <a:buClr>
                <a:srgbClr val="3F3F3F"/>
              </a:buClr>
              <a:buSzPts val="1620"/>
              <a:buChar char="o"/>
            </a:pPr>
            <a:r>
              <a:rPr lang="en-US" sz="1800"/>
              <a:t>Network Configuration</a:t>
            </a:r>
            <a:endParaRPr/>
          </a:p>
          <a:p>
            <a:pPr indent="-228600" lvl="0" marL="228600" rtl="0" algn="l">
              <a:lnSpc>
                <a:spcPct val="90000"/>
              </a:lnSpc>
              <a:spcBef>
                <a:spcPts val="1000"/>
              </a:spcBef>
              <a:spcAft>
                <a:spcPts val="0"/>
              </a:spcAft>
              <a:buClr>
                <a:srgbClr val="3F3F3F"/>
              </a:buClr>
              <a:buSzPts val="2000"/>
              <a:buChar char="•"/>
            </a:pPr>
            <a:r>
              <a:rPr lang="en-US" sz="2000"/>
              <a:t>Operations on Network Configuration</a:t>
            </a:r>
            <a:endParaRPr/>
          </a:p>
          <a:p>
            <a:pPr indent="-228600" lvl="1" marL="685800" rtl="0" algn="l">
              <a:lnSpc>
                <a:spcPct val="90000"/>
              </a:lnSpc>
              <a:spcBef>
                <a:spcPts val="500"/>
              </a:spcBef>
              <a:spcAft>
                <a:spcPts val="0"/>
              </a:spcAft>
              <a:buClr>
                <a:srgbClr val="3F3F3F"/>
              </a:buClr>
              <a:buSzPts val="1620"/>
              <a:buChar char="o"/>
            </a:pPr>
            <a:r>
              <a:rPr lang="en-US" sz="1800"/>
              <a:t>Set Network Configuration</a:t>
            </a:r>
            <a:endParaRPr/>
          </a:p>
          <a:p>
            <a:pPr indent="-228600" lvl="1" marL="685800" rtl="0" algn="l">
              <a:lnSpc>
                <a:spcPct val="90000"/>
              </a:lnSpc>
              <a:spcBef>
                <a:spcPts val="500"/>
              </a:spcBef>
              <a:spcAft>
                <a:spcPts val="0"/>
              </a:spcAft>
              <a:buClr>
                <a:srgbClr val="3F3F3F"/>
              </a:buClr>
              <a:buSzPts val="1620"/>
              <a:buChar char="o"/>
            </a:pPr>
            <a:r>
              <a:rPr lang="en-US" sz="1800"/>
              <a:t>Get Network Configuration</a:t>
            </a:r>
            <a:endParaRPr/>
          </a:p>
          <a:p>
            <a:pPr indent="-228600" lvl="0" marL="228600" rtl="0" algn="l">
              <a:lnSpc>
                <a:spcPct val="90000"/>
              </a:lnSpc>
              <a:spcBef>
                <a:spcPts val="1000"/>
              </a:spcBef>
              <a:spcAft>
                <a:spcPts val="0"/>
              </a:spcAft>
              <a:buClr>
                <a:srgbClr val="3F3F3F"/>
              </a:buClr>
              <a:buSzPts val="2000"/>
              <a:buChar char="•"/>
            </a:pPr>
            <a:r>
              <a:rPr lang="en-US" sz="2000"/>
              <a:t>Azure Resource Manager (ARM) scripting/deployment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65" name="Shape 4165"/>
        <p:cNvGrpSpPr/>
        <p:nvPr/>
      </p:nvGrpSpPr>
      <p:grpSpPr>
        <a:xfrm>
          <a:off x="0" y="0"/>
          <a:ext cx="0" cy="0"/>
          <a:chOff x="0" y="0"/>
          <a:chExt cx="0" cy="0"/>
        </a:xfrm>
      </p:grpSpPr>
      <p:sp>
        <p:nvSpPr>
          <p:cNvPr id="4166" name="Google Shape;4166;p107"/>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Microsoft Azure Provided DNS – Within a Cloud Service (Classic)</a:t>
            </a:r>
            <a:endParaRPr/>
          </a:p>
        </p:txBody>
      </p:sp>
      <p:sp>
        <p:nvSpPr>
          <p:cNvPr id="4167" name="Google Shape;4167;p107"/>
          <p:cNvSpPr/>
          <p:nvPr/>
        </p:nvSpPr>
        <p:spPr>
          <a:xfrm>
            <a:off x="4589427" y="1317174"/>
            <a:ext cx="4664700" cy="46647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sp>
        <p:nvSpPr>
          <p:cNvPr id="4168" name="Google Shape;4168;p107"/>
          <p:cNvSpPr/>
          <p:nvPr/>
        </p:nvSpPr>
        <p:spPr>
          <a:xfrm>
            <a:off x="6388311" y="4832952"/>
            <a:ext cx="1066799" cy="10268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92929"/>
              </a:solidFill>
              <a:latin typeface="Quattrocento Sans"/>
              <a:ea typeface="Quattrocento Sans"/>
              <a:cs typeface="Quattrocento Sans"/>
              <a:sym typeface="Quattrocento Sans"/>
            </a:endParaRPr>
          </a:p>
        </p:txBody>
      </p:sp>
      <p:grpSp>
        <p:nvGrpSpPr>
          <p:cNvPr id="4169" name="Google Shape;4169;p107"/>
          <p:cNvGrpSpPr/>
          <p:nvPr/>
        </p:nvGrpSpPr>
        <p:grpSpPr>
          <a:xfrm>
            <a:off x="4589427" y="1647941"/>
            <a:ext cx="4664561" cy="2059404"/>
            <a:chOff x="3762126" y="1778565"/>
            <a:chExt cx="4664561" cy="2059404"/>
          </a:xfrm>
        </p:grpSpPr>
        <p:pic>
          <p:nvPicPr>
            <p:cNvPr descr="\\magnum\Projects\Microsoft\Cloud Power FY12\Design\Icons\PNGs\Server_2.png" id="4170" name="Google Shape;4170;p107"/>
            <p:cNvPicPr preferRelativeResize="0"/>
            <p:nvPr/>
          </p:nvPicPr>
          <p:blipFill rotWithShape="1">
            <a:blip r:embed="rId3">
              <a:alphaModFix/>
            </a:blip>
            <a:srcRect b="0" l="25034" r="22061" t="0"/>
            <a:stretch/>
          </p:blipFill>
          <p:spPr>
            <a:xfrm>
              <a:off x="4286090" y="2004715"/>
              <a:ext cx="970122" cy="1833254"/>
            </a:xfrm>
            <a:prstGeom prst="rect">
              <a:avLst/>
            </a:prstGeom>
            <a:noFill/>
            <a:ln>
              <a:noFill/>
            </a:ln>
          </p:spPr>
        </p:pic>
        <p:pic>
          <p:nvPicPr>
            <p:cNvPr descr="\\magnum\Projects\Microsoft\Cloud Power FY12\Design\Icons\PNGs\Server_2.png" id="4171" name="Google Shape;4171;p107"/>
            <p:cNvPicPr preferRelativeResize="0"/>
            <p:nvPr/>
          </p:nvPicPr>
          <p:blipFill rotWithShape="1">
            <a:blip r:embed="rId3">
              <a:alphaModFix/>
            </a:blip>
            <a:srcRect b="0" l="25034" r="22061" t="0"/>
            <a:stretch/>
          </p:blipFill>
          <p:spPr>
            <a:xfrm>
              <a:off x="7031564" y="2004715"/>
              <a:ext cx="970122" cy="1833254"/>
            </a:xfrm>
            <a:prstGeom prst="rect">
              <a:avLst/>
            </a:prstGeom>
            <a:noFill/>
            <a:ln>
              <a:noFill/>
            </a:ln>
          </p:spPr>
        </p:pic>
        <p:sp>
          <p:nvSpPr>
            <p:cNvPr id="4172" name="Google Shape;4172;p107"/>
            <p:cNvSpPr txBox="1"/>
            <p:nvPr/>
          </p:nvSpPr>
          <p:spPr>
            <a:xfrm>
              <a:off x="6482687" y="1778565"/>
              <a:ext cx="1944000" cy="338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Quattrocento Sans"/>
                <a:buNone/>
              </a:pPr>
              <a:r>
                <a:rPr b="0" i="0" lang="en-US" sz="2200" u="none" cap="none" strike="noStrike">
                  <a:solidFill>
                    <a:srgbClr val="FFFFFF"/>
                  </a:solidFill>
                  <a:latin typeface="Quattrocento Sans"/>
                  <a:ea typeface="Quattrocento Sans"/>
                  <a:cs typeface="Quattrocento Sans"/>
                  <a:sym typeface="Quattrocento Sans"/>
                </a:rPr>
                <a:t>TestVM2</a:t>
              </a:r>
              <a:endParaRPr/>
            </a:p>
          </p:txBody>
        </p:sp>
        <p:sp>
          <p:nvSpPr>
            <p:cNvPr id="4173" name="Google Shape;4173;p107"/>
            <p:cNvSpPr txBox="1"/>
            <p:nvPr/>
          </p:nvSpPr>
          <p:spPr>
            <a:xfrm>
              <a:off x="3762126" y="1778565"/>
              <a:ext cx="2024400" cy="338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Quattrocento Sans"/>
                <a:buNone/>
              </a:pPr>
              <a:r>
                <a:rPr b="0" i="0" lang="en-US" sz="2200" u="none" cap="none" strike="noStrike">
                  <a:solidFill>
                    <a:srgbClr val="FFFFFF"/>
                  </a:solidFill>
                  <a:latin typeface="Quattrocento Sans"/>
                  <a:ea typeface="Quattrocento Sans"/>
                  <a:cs typeface="Quattrocento Sans"/>
                  <a:sym typeface="Quattrocento Sans"/>
                </a:rPr>
                <a:t>TestVM1</a:t>
              </a:r>
              <a:endParaRPr/>
            </a:p>
          </p:txBody>
        </p:sp>
      </p:grpSp>
      <p:sp>
        <p:nvSpPr>
          <p:cNvPr id="4174" name="Google Shape;4174;p107"/>
          <p:cNvSpPr txBox="1"/>
          <p:nvPr/>
        </p:nvSpPr>
        <p:spPr>
          <a:xfrm>
            <a:off x="7536998" y="5005037"/>
            <a:ext cx="1374000" cy="68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2200"/>
              <a:buFont typeface="Quattrocento Sans"/>
              <a:buNone/>
            </a:pPr>
            <a:r>
              <a:rPr b="0" i="0" lang="en-US" sz="2200" u="none" cap="none" strike="noStrike">
                <a:solidFill>
                  <a:srgbClr val="FFFFFF"/>
                </a:solidFill>
                <a:latin typeface="Quattrocento Sans"/>
                <a:ea typeface="Quattrocento Sans"/>
                <a:cs typeface="Quattrocento Sans"/>
                <a:sym typeface="Quattrocento Sans"/>
              </a:rPr>
              <a:t>Who is TestVM2?</a:t>
            </a:r>
            <a:endParaRPr/>
          </a:p>
        </p:txBody>
      </p:sp>
      <p:cxnSp>
        <p:nvCxnSpPr>
          <p:cNvPr id="4175" name="Google Shape;4175;p107"/>
          <p:cNvCxnSpPr/>
          <p:nvPr/>
        </p:nvCxnSpPr>
        <p:spPr>
          <a:xfrm rot="10800000">
            <a:off x="5754152" y="3499752"/>
            <a:ext cx="859800" cy="1333200"/>
          </a:xfrm>
          <a:prstGeom prst="straightConnector1">
            <a:avLst/>
          </a:prstGeom>
          <a:noFill/>
          <a:ln cap="flat" cmpd="sng" w="57150">
            <a:solidFill>
              <a:srgbClr val="FFFFFF"/>
            </a:solidFill>
            <a:prstDash val="solid"/>
            <a:round/>
            <a:headEnd len="med" w="med" type="triangle"/>
            <a:tailEnd len="sm" w="sm" type="none"/>
          </a:ln>
        </p:spPr>
      </p:cxnSp>
      <p:sp>
        <p:nvSpPr>
          <p:cNvPr id="4176" name="Google Shape;4176;p107"/>
          <p:cNvSpPr txBox="1"/>
          <p:nvPr/>
        </p:nvSpPr>
        <p:spPr>
          <a:xfrm>
            <a:off x="6265478" y="3608517"/>
            <a:ext cx="1374000" cy="68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2200"/>
              <a:buFont typeface="Quattrocento Sans"/>
              <a:buNone/>
            </a:pPr>
            <a:r>
              <a:rPr b="0" i="0" lang="en-US" sz="2200" u="none" cap="none" strike="noStrike">
                <a:solidFill>
                  <a:srgbClr val="FFFFFF"/>
                </a:solidFill>
                <a:latin typeface="Quattrocento Sans"/>
                <a:ea typeface="Quattrocento Sans"/>
                <a:cs typeface="Quattrocento Sans"/>
                <a:sym typeface="Quattrocento Sans"/>
              </a:rPr>
              <a:t>Who is TestVM2?</a:t>
            </a:r>
            <a:endParaRPr/>
          </a:p>
        </p:txBody>
      </p:sp>
      <p:sp>
        <p:nvSpPr>
          <p:cNvPr id="4177" name="Google Shape;4177;p107"/>
          <p:cNvSpPr txBox="1"/>
          <p:nvPr/>
        </p:nvSpPr>
        <p:spPr>
          <a:xfrm>
            <a:off x="4775495" y="4238415"/>
            <a:ext cx="1374000" cy="341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FFFFFF"/>
              </a:buClr>
              <a:buSzPts val="2200"/>
              <a:buFont typeface="Quattrocento Sans"/>
              <a:buNone/>
            </a:pPr>
            <a:r>
              <a:rPr b="0" i="0" lang="en-US" sz="2200" u="none" cap="none" strike="noStrike">
                <a:solidFill>
                  <a:srgbClr val="FFFFFF"/>
                </a:solidFill>
                <a:latin typeface="Quattrocento Sans"/>
                <a:ea typeface="Quattrocento Sans"/>
                <a:cs typeface="Quattrocento Sans"/>
                <a:sym typeface="Quattrocento Sans"/>
              </a:rPr>
              <a:t>10.1.1.1</a:t>
            </a:r>
            <a:endParaRPr/>
          </a:p>
        </p:txBody>
      </p:sp>
      <p:grpSp>
        <p:nvGrpSpPr>
          <p:cNvPr id="4178" name="Google Shape;4178;p107"/>
          <p:cNvGrpSpPr/>
          <p:nvPr/>
        </p:nvGrpSpPr>
        <p:grpSpPr>
          <a:xfrm>
            <a:off x="1491861" y="4626770"/>
            <a:ext cx="4773621" cy="1253462"/>
            <a:chOff x="664560" y="4757395"/>
            <a:chExt cx="4773621" cy="1253462"/>
          </a:xfrm>
        </p:grpSpPr>
        <p:grpSp>
          <p:nvGrpSpPr>
            <p:cNvPr id="4179" name="Google Shape;4179;p107"/>
            <p:cNvGrpSpPr/>
            <p:nvPr/>
          </p:nvGrpSpPr>
          <p:grpSpPr>
            <a:xfrm>
              <a:off x="664560" y="4842203"/>
              <a:ext cx="1262098" cy="1168654"/>
              <a:chOff x="-852488" y="2311400"/>
              <a:chExt cx="1693863" cy="1568452"/>
            </a:xfrm>
          </p:grpSpPr>
          <p:sp>
            <p:nvSpPr>
              <p:cNvPr id="4180" name="Google Shape;4180;p107"/>
              <p:cNvSpPr/>
              <p:nvPr/>
            </p:nvSpPr>
            <p:spPr>
              <a:xfrm>
                <a:off x="-852488" y="2325688"/>
                <a:ext cx="677862" cy="703265"/>
              </a:xfrm>
              <a:custGeom>
                <a:rect b="b" l="l" r="r" t="t"/>
                <a:pathLst>
                  <a:path extrusionOk="0" h="1773" w="1709">
                    <a:moveTo>
                      <a:pt x="1031" y="0"/>
                    </a:moveTo>
                    <a:lnTo>
                      <a:pt x="1709" y="1145"/>
                    </a:lnTo>
                    <a:lnTo>
                      <a:pt x="1653" y="1181"/>
                    </a:lnTo>
                    <a:lnTo>
                      <a:pt x="1604" y="1220"/>
                    </a:lnTo>
                    <a:lnTo>
                      <a:pt x="1560" y="1262"/>
                    </a:lnTo>
                    <a:lnTo>
                      <a:pt x="1521" y="1305"/>
                    </a:lnTo>
                    <a:lnTo>
                      <a:pt x="1488" y="1349"/>
                    </a:lnTo>
                    <a:lnTo>
                      <a:pt x="1459" y="1393"/>
                    </a:lnTo>
                    <a:lnTo>
                      <a:pt x="1436" y="1437"/>
                    </a:lnTo>
                    <a:lnTo>
                      <a:pt x="1416" y="1480"/>
                    </a:lnTo>
                    <a:lnTo>
                      <a:pt x="1401" y="1523"/>
                    </a:lnTo>
                    <a:lnTo>
                      <a:pt x="1388" y="1563"/>
                    </a:lnTo>
                    <a:lnTo>
                      <a:pt x="1379" y="1602"/>
                    </a:lnTo>
                    <a:lnTo>
                      <a:pt x="1372" y="1638"/>
                    </a:lnTo>
                    <a:lnTo>
                      <a:pt x="1367" y="1670"/>
                    </a:lnTo>
                    <a:lnTo>
                      <a:pt x="1364" y="1700"/>
                    </a:lnTo>
                    <a:lnTo>
                      <a:pt x="1363" y="1725"/>
                    </a:lnTo>
                    <a:lnTo>
                      <a:pt x="1362" y="1746"/>
                    </a:lnTo>
                    <a:lnTo>
                      <a:pt x="1362" y="1760"/>
                    </a:lnTo>
                    <a:lnTo>
                      <a:pt x="1362" y="1770"/>
                    </a:lnTo>
                    <a:lnTo>
                      <a:pt x="1363" y="1773"/>
                    </a:lnTo>
                    <a:lnTo>
                      <a:pt x="0" y="1747"/>
                    </a:lnTo>
                    <a:lnTo>
                      <a:pt x="9" y="1629"/>
                    </a:lnTo>
                    <a:lnTo>
                      <a:pt x="23" y="1516"/>
                    </a:lnTo>
                    <a:lnTo>
                      <a:pt x="42" y="1407"/>
                    </a:lnTo>
                    <a:lnTo>
                      <a:pt x="66" y="1302"/>
                    </a:lnTo>
                    <a:lnTo>
                      <a:pt x="94" y="1202"/>
                    </a:lnTo>
                    <a:lnTo>
                      <a:pt x="125" y="1108"/>
                    </a:lnTo>
                    <a:lnTo>
                      <a:pt x="160" y="1015"/>
                    </a:lnTo>
                    <a:lnTo>
                      <a:pt x="198" y="929"/>
                    </a:lnTo>
                    <a:lnTo>
                      <a:pt x="238" y="847"/>
                    </a:lnTo>
                    <a:lnTo>
                      <a:pt x="281" y="768"/>
                    </a:lnTo>
                    <a:lnTo>
                      <a:pt x="325" y="694"/>
                    </a:lnTo>
                    <a:lnTo>
                      <a:pt x="372" y="622"/>
                    </a:lnTo>
                    <a:lnTo>
                      <a:pt x="419" y="556"/>
                    </a:lnTo>
                    <a:lnTo>
                      <a:pt x="467" y="494"/>
                    </a:lnTo>
                    <a:lnTo>
                      <a:pt x="516" y="436"/>
                    </a:lnTo>
                    <a:lnTo>
                      <a:pt x="564" y="381"/>
                    </a:lnTo>
                    <a:lnTo>
                      <a:pt x="612" y="331"/>
                    </a:lnTo>
                    <a:lnTo>
                      <a:pt x="659" y="284"/>
                    </a:lnTo>
                    <a:lnTo>
                      <a:pt x="706" y="241"/>
                    </a:lnTo>
                    <a:lnTo>
                      <a:pt x="750" y="202"/>
                    </a:lnTo>
                    <a:lnTo>
                      <a:pt x="792" y="166"/>
                    </a:lnTo>
                    <a:lnTo>
                      <a:pt x="832" y="133"/>
                    </a:lnTo>
                    <a:lnTo>
                      <a:pt x="870" y="105"/>
                    </a:lnTo>
                    <a:lnTo>
                      <a:pt x="905" y="80"/>
                    </a:lnTo>
                    <a:lnTo>
                      <a:pt x="936" y="58"/>
                    </a:lnTo>
                    <a:lnTo>
                      <a:pt x="963" y="41"/>
                    </a:lnTo>
                    <a:lnTo>
                      <a:pt x="987" y="26"/>
                    </a:lnTo>
                    <a:lnTo>
                      <a:pt x="1006" y="14"/>
                    </a:lnTo>
                    <a:lnTo>
                      <a:pt x="1019" y="6"/>
                    </a:lnTo>
                    <a:lnTo>
                      <a:pt x="1028" y="2"/>
                    </a:lnTo>
                    <a:lnTo>
                      <a:pt x="1031" y="0"/>
                    </a:lnTo>
                    <a:close/>
                  </a:path>
                </a:pathLst>
              </a:custGeom>
              <a:solidFill>
                <a:srgbClr val="FF0000"/>
              </a:solidFill>
              <a:ln cap="flat" cmpd="sng" w="9525">
                <a:solidFill>
                  <a:srgbClr val="E91B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4181" name="Google Shape;4181;p107"/>
              <p:cNvSpPr/>
              <p:nvPr/>
            </p:nvSpPr>
            <p:spPr>
              <a:xfrm>
                <a:off x="147638" y="2311400"/>
                <a:ext cx="693738" cy="717552"/>
              </a:xfrm>
              <a:custGeom>
                <a:rect b="b" l="l" r="r" t="t"/>
                <a:pathLst>
                  <a:path extrusionOk="0" h="1810" w="1748">
                    <a:moveTo>
                      <a:pt x="662" y="0"/>
                    </a:moveTo>
                    <a:lnTo>
                      <a:pt x="761" y="54"/>
                    </a:lnTo>
                    <a:lnTo>
                      <a:pt x="854" y="112"/>
                    </a:lnTo>
                    <a:lnTo>
                      <a:pt x="940" y="172"/>
                    </a:lnTo>
                    <a:lnTo>
                      <a:pt x="1020" y="235"/>
                    </a:lnTo>
                    <a:lnTo>
                      <a:pt x="1096" y="300"/>
                    </a:lnTo>
                    <a:lnTo>
                      <a:pt x="1165" y="368"/>
                    </a:lnTo>
                    <a:lnTo>
                      <a:pt x="1230" y="436"/>
                    </a:lnTo>
                    <a:lnTo>
                      <a:pt x="1288" y="508"/>
                    </a:lnTo>
                    <a:lnTo>
                      <a:pt x="1344" y="579"/>
                    </a:lnTo>
                    <a:lnTo>
                      <a:pt x="1394" y="652"/>
                    </a:lnTo>
                    <a:lnTo>
                      <a:pt x="1441" y="724"/>
                    </a:lnTo>
                    <a:lnTo>
                      <a:pt x="1482" y="798"/>
                    </a:lnTo>
                    <a:lnTo>
                      <a:pt x="1520" y="871"/>
                    </a:lnTo>
                    <a:lnTo>
                      <a:pt x="1554" y="943"/>
                    </a:lnTo>
                    <a:lnTo>
                      <a:pt x="1584" y="1015"/>
                    </a:lnTo>
                    <a:lnTo>
                      <a:pt x="1611" y="1086"/>
                    </a:lnTo>
                    <a:lnTo>
                      <a:pt x="1635" y="1155"/>
                    </a:lnTo>
                    <a:lnTo>
                      <a:pt x="1657" y="1222"/>
                    </a:lnTo>
                    <a:lnTo>
                      <a:pt x="1675" y="1288"/>
                    </a:lnTo>
                    <a:lnTo>
                      <a:pt x="1689" y="1351"/>
                    </a:lnTo>
                    <a:lnTo>
                      <a:pt x="1704" y="1412"/>
                    </a:lnTo>
                    <a:lnTo>
                      <a:pt x="1714" y="1469"/>
                    </a:lnTo>
                    <a:lnTo>
                      <a:pt x="1723" y="1522"/>
                    </a:lnTo>
                    <a:lnTo>
                      <a:pt x="1731" y="1573"/>
                    </a:lnTo>
                    <a:lnTo>
                      <a:pt x="1736" y="1619"/>
                    </a:lnTo>
                    <a:lnTo>
                      <a:pt x="1740" y="1662"/>
                    </a:lnTo>
                    <a:lnTo>
                      <a:pt x="1743" y="1698"/>
                    </a:lnTo>
                    <a:lnTo>
                      <a:pt x="1745" y="1732"/>
                    </a:lnTo>
                    <a:lnTo>
                      <a:pt x="1747" y="1759"/>
                    </a:lnTo>
                    <a:lnTo>
                      <a:pt x="1747" y="1781"/>
                    </a:lnTo>
                    <a:lnTo>
                      <a:pt x="1748" y="1794"/>
                    </a:lnTo>
                    <a:lnTo>
                      <a:pt x="1748" y="1805"/>
                    </a:lnTo>
                    <a:lnTo>
                      <a:pt x="1748" y="1807"/>
                    </a:lnTo>
                    <a:lnTo>
                      <a:pt x="1747" y="1810"/>
                    </a:lnTo>
                    <a:lnTo>
                      <a:pt x="358" y="1810"/>
                    </a:lnTo>
                    <a:lnTo>
                      <a:pt x="356" y="1744"/>
                    </a:lnTo>
                    <a:lnTo>
                      <a:pt x="350" y="1683"/>
                    </a:lnTo>
                    <a:lnTo>
                      <a:pt x="338" y="1624"/>
                    </a:lnTo>
                    <a:lnTo>
                      <a:pt x="322" y="1570"/>
                    </a:lnTo>
                    <a:lnTo>
                      <a:pt x="304" y="1519"/>
                    </a:lnTo>
                    <a:lnTo>
                      <a:pt x="283" y="1473"/>
                    </a:lnTo>
                    <a:lnTo>
                      <a:pt x="260" y="1430"/>
                    </a:lnTo>
                    <a:lnTo>
                      <a:pt x="234" y="1390"/>
                    </a:lnTo>
                    <a:lnTo>
                      <a:pt x="208" y="1353"/>
                    </a:lnTo>
                    <a:lnTo>
                      <a:pt x="181" y="1321"/>
                    </a:lnTo>
                    <a:lnTo>
                      <a:pt x="155" y="1291"/>
                    </a:lnTo>
                    <a:lnTo>
                      <a:pt x="127" y="1266"/>
                    </a:lnTo>
                    <a:lnTo>
                      <a:pt x="102" y="1243"/>
                    </a:lnTo>
                    <a:lnTo>
                      <a:pt x="78" y="1224"/>
                    </a:lnTo>
                    <a:lnTo>
                      <a:pt x="57" y="1208"/>
                    </a:lnTo>
                    <a:lnTo>
                      <a:pt x="37" y="1194"/>
                    </a:lnTo>
                    <a:lnTo>
                      <a:pt x="22" y="1185"/>
                    </a:lnTo>
                    <a:lnTo>
                      <a:pt x="10" y="1177"/>
                    </a:lnTo>
                    <a:lnTo>
                      <a:pt x="2" y="1173"/>
                    </a:lnTo>
                    <a:lnTo>
                      <a:pt x="0" y="1172"/>
                    </a:lnTo>
                    <a:lnTo>
                      <a:pt x="662" y="0"/>
                    </a:lnTo>
                    <a:close/>
                  </a:path>
                </a:pathLst>
              </a:custGeom>
              <a:solidFill>
                <a:srgbClr val="FF0000"/>
              </a:solidFill>
              <a:ln cap="flat" cmpd="sng" w="9525">
                <a:solidFill>
                  <a:srgbClr val="E91B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4182" name="Google Shape;4182;p107"/>
              <p:cNvSpPr/>
              <p:nvPr/>
            </p:nvSpPr>
            <p:spPr>
              <a:xfrm>
                <a:off x="-423863" y="3286125"/>
                <a:ext cx="833438" cy="593727"/>
              </a:xfrm>
              <a:custGeom>
                <a:rect b="b" l="l" r="r" t="t"/>
                <a:pathLst>
                  <a:path extrusionOk="0" h="1494" w="2100">
                    <a:moveTo>
                      <a:pt x="690" y="0"/>
                    </a:moveTo>
                    <a:lnTo>
                      <a:pt x="758" y="28"/>
                    </a:lnTo>
                    <a:lnTo>
                      <a:pt x="823" y="50"/>
                    </a:lnTo>
                    <a:lnTo>
                      <a:pt x="884" y="67"/>
                    </a:lnTo>
                    <a:lnTo>
                      <a:pt x="943" y="79"/>
                    </a:lnTo>
                    <a:lnTo>
                      <a:pt x="999" y="87"/>
                    </a:lnTo>
                    <a:lnTo>
                      <a:pt x="1052" y="89"/>
                    </a:lnTo>
                    <a:lnTo>
                      <a:pt x="1102" y="89"/>
                    </a:lnTo>
                    <a:lnTo>
                      <a:pt x="1147" y="85"/>
                    </a:lnTo>
                    <a:lnTo>
                      <a:pt x="1189" y="79"/>
                    </a:lnTo>
                    <a:lnTo>
                      <a:pt x="1228" y="71"/>
                    </a:lnTo>
                    <a:lnTo>
                      <a:pt x="1263" y="62"/>
                    </a:lnTo>
                    <a:lnTo>
                      <a:pt x="1294" y="52"/>
                    </a:lnTo>
                    <a:lnTo>
                      <a:pt x="1322" y="41"/>
                    </a:lnTo>
                    <a:lnTo>
                      <a:pt x="1345" y="31"/>
                    </a:lnTo>
                    <a:lnTo>
                      <a:pt x="1365" y="21"/>
                    </a:lnTo>
                    <a:lnTo>
                      <a:pt x="1380" y="13"/>
                    </a:lnTo>
                    <a:lnTo>
                      <a:pt x="1392" y="6"/>
                    </a:lnTo>
                    <a:lnTo>
                      <a:pt x="1398" y="1"/>
                    </a:lnTo>
                    <a:lnTo>
                      <a:pt x="1400" y="0"/>
                    </a:lnTo>
                    <a:lnTo>
                      <a:pt x="2100" y="1203"/>
                    </a:lnTo>
                    <a:lnTo>
                      <a:pt x="2002" y="1259"/>
                    </a:lnTo>
                    <a:lnTo>
                      <a:pt x="1906" y="1309"/>
                    </a:lnTo>
                    <a:lnTo>
                      <a:pt x="1808" y="1351"/>
                    </a:lnTo>
                    <a:lnTo>
                      <a:pt x="1712" y="1388"/>
                    </a:lnTo>
                    <a:lnTo>
                      <a:pt x="1617" y="1417"/>
                    </a:lnTo>
                    <a:lnTo>
                      <a:pt x="1522" y="1442"/>
                    </a:lnTo>
                    <a:lnTo>
                      <a:pt x="1427" y="1462"/>
                    </a:lnTo>
                    <a:lnTo>
                      <a:pt x="1335" y="1477"/>
                    </a:lnTo>
                    <a:lnTo>
                      <a:pt x="1243" y="1486"/>
                    </a:lnTo>
                    <a:lnTo>
                      <a:pt x="1154" y="1493"/>
                    </a:lnTo>
                    <a:lnTo>
                      <a:pt x="1066" y="1494"/>
                    </a:lnTo>
                    <a:lnTo>
                      <a:pt x="1066" y="1494"/>
                    </a:lnTo>
                    <a:lnTo>
                      <a:pt x="980" y="1491"/>
                    </a:lnTo>
                    <a:lnTo>
                      <a:pt x="897" y="1488"/>
                    </a:lnTo>
                    <a:lnTo>
                      <a:pt x="815" y="1478"/>
                    </a:lnTo>
                    <a:lnTo>
                      <a:pt x="737" y="1468"/>
                    </a:lnTo>
                    <a:lnTo>
                      <a:pt x="662" y="1455"/>
                    </a:lnTo>
                    <a:lnTo>
                      <a:pt x="589" y="1441"/>
                    </a:lnTo>
                    <a:lnTo>
                      <a:pt x="520" y="1425"/>
                    </a:lnTo>
                    <a:lnTo>
                      <a:pt x="453" y="1407"/>
                    </a:lnTo>
                    <a:lnTo>
                      <a:pt x="392" y="1389"/>
                    </a:lnTo>
                    <a:lnTo>
                      <a:pt x="333" y="1371"/>
                    </a:lnTo>
                    <a:lnTo>
                      <a:pt x="279" y="1351"/>
                    </a:lnTo>
                    <a:lnTo>
                      <a:pt x="228" y="1333"/>
                    </a:lnTo>
                    <a:lnTo>
                      <a:pt x="182" y="1315"/>
                    </a:lnTo>
                    <a:lnTo>
                      <a:pt x="142" y="1298"/>
                    </a:lnTo>
                    <a:lnTo>
                      <a:pt x="106" y="1281"/>
                    </a:lnTo>
                    <a:lnTo>
                      <a:pt x="74" y="1267"/>
                    </a:lnTo>
                    <a:lnTo>
                      <a:pt x="48" y="1254"/>
                    </a:lnTo>
                    <a:lnTo>
                      <a:pt x="28" y="1244"/>
                    </a:lnTo>
                    <a:lnTo>
                      <a:pt x="12" y="1236"/>
                    </a:lnTo>
                    <a:lnTo>
                      <a:pt x="3" y="1231"/>
                    </a:lnTo>
                    <a:lnTo>
                      <a:pt x="0" y="1229"/>
                    </a:lnTo>
                    <a:lnTo>
                      <a:pt x="690" y="0"/>
                    </a:lnTo>
                    <a:close/>
                  </a:path>
                </a:pathLst>
              </a:custGeom>
              <a:solidFill>
                <a:srgbClr val="FF0000"/>
              </a:solidFill>
              <a:ln cap="flat" cmpd="sng" w="9525">
                <a:solidFill>
                  <a:srgbClr val="E91B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4183" name="Google Shape;4183;p107"/>
              <p:cNvSpPr/>
              <p:nvPr/>
            </p:nvSpPr>
            <p:spPr>
              <a:xfrm>
                <a:off x="-239712" y="2798674"/>
                <a:ext cx="466723" cy="465228"/>
              </a:xfrm>
              <a:custGeom>
                <a:rect b="b" l="l" r="r" t="t"/>
                <a:pathLst>
                  <a:path extrusionOk="0" h="1247" w="1251">
                    <a:moveTo>
                      <a:pt x="626" y="0"/>
                    </a:moveTo>
                    <a:lnTo>
                      <a:pt x="694" y="4"/>
                    </a:lnTo>
                    <a:lnTo>
                      <a:pt x="760" y="14"/>
                    </a:lnTo>
                    <a:lnTo>
                      <a:pt x="823" y="32"/>
                    </a:lnTo>
                    <a:lnTo>
                      <a:pt x="884" y="56"/>
                    </a:lnTo>
                    <a:lnTo>
                      <a:pt x="941" y="86"/>
                    </a:lnTo>
                    <a:lnTo>
                      <a:pt x="995" y="121"/>
                    </a:lnTo>
                    <a:lnTo>
                      <a:pt x="1044" y="161"/>
                    </a:lnTo>
                    <a:lnTo>
                      <a:pt x="1090" y="206"/>
                    </a:lnTo>
                    <a:lnTo>
                      <a:pt x="1130" y="256"/>
                    </a:lnTo>
                    <a:lnTo>
                      <a:pt x="1165" y="309"/>
                    </a:lnTo>
                    <a:lnTo>
                      <a:pt x="1195" y="366"/>
                    </a:lnTo>
                    <a:lnTo>
                      <a:pt x="1219" y="427"/>
                    </a:lnTo>
                    <a:lnTo>
                      <a:pt x="1237" y="490"/>
                    </a:lnTo>
                    <a:lnTo>
                      <a:pt x="1247" y="555"/>
                    </a:lnTo>
                    <a:lnTo>
                      <a:pt x="1251" y="624"/>
                    </a:lnTo>
                    <a:lnTo>
                      <a:pt x="1247" y="691"/>
                    </a:lnTo>
                    <a:lnTo>
                      <a:pt x="1237" y="758"/>
                    </a:lnTo>
                    <a:lnTo>
                      <a:pt x="1219" y="820"/>
                    </a:lnTo>
                    <a:lnTo>
                      <a:pt x="1195" y="881"/>
                    </a:lnTo>
                    <a:lnTo>
                      <a:pt x="1165" y="938"/>
                    </a:lnTo>
                    <a:lnTo>
                      <a:pt x="1130" y="991"/>
                    </a:lnTo>
                    <a:lnTo>
                      <a:pt x="1090" y="1040"/>
                    </a:lnTo>
                    <a:lnTo>
                      <a:pt x="1044" y="1086"/>
                    </a:lnTo>
                    <a:lnTo>
                      <a:pt x="995" y="1126"/>
                    </a:lnTo>
                    <a:lnTo>
                      <a:pt x="941" y="1161"/>
                    </a:lnTo>
                    <a:lnTo>
                      <a:pt x="884" y="1191"/>
                    </a:lnTo>
                    <a:lnTo>
                      <a:pt x="823" y="1214"/>
                    </a:lnTo>
                    <a:lnTo>
                      <a:pt x="760" y="1232"/>
                    </a:lnTo>
                    <a:lnTo>
                      <a:pt x="694" y="1243"/>
                    </a:lnTo>
                    <a:lnTo>
                      <a:pt x="626" y="1247"/>
                    </a:lnTo>
                    <a:lnTo>
                      <a:pt x="557" y="1243"/>
                    </a:lnTo>
                    <a:lnTo>
                      <a:pt x="492" y="1232"/>
                    </a:lnTo>
                    <a:lnTo>
                      <a:pt x="429" y="1214"/>
                    </a:lnTo>
                    <a:lnTo>
                      <a:pt x="367" y="1191"/>
                    </a:lnTo>
                    <a:lnTo>
                      <a:pt x="310" y="1161"/>
                    </a:lnTo>
                    <a:lnTo>
                      <a:pt x="257" y="1126"/>
                    </a:lnTo>
                    <a:lnTo>
                      <a:pt x="207" y="1086"/>
                    </a:lnTo>
                    <a:lnTo>
                      <a:pt x="162" y="1040"/>
                    </a:lnTo>
                    <a:lnTo>
                      <a:pt x="121" y="991"/>
                    </a:lnTo>
                    <a:lnTo>
                      <a:pt x="86" y="938"/>
                    </a:lnTo>
                    <a:lnTo>
                      <a:pt x="56" y="881"/>
                    </a:lnTo>
                    <a:lnTo>
                      <a:pt x="33" y="820"/>
                    </a:lnTo>
                    <a:lnTo>
                      <a:pt x="16" y="758"/>
                    </a:lnTo>
                    <a:lnTo>
                      <a:pt x="4" y="691"/>
                    </a:lnTo>
                    <a:lnTo>
                      <a:pt x="0" y="624"/>
                    </a:lnTo>
                    <a:lnTo>
                      <a:pt x="4" y="555"/>
                    </a:lnTo>
                    <a:lnTo>
                      <a:pt x="16" y="490"/>
                    </a:lnTo>
                    <a:lnTo>
                      <a:pt x="33" y="427"/>
                    </a:lnTo>
                    <a:lnTo>
                      <a:pt x="56" y="366"/>
                    </a:lnTo>
                    <a:lnTo>
                      <a:pt x="86" y="309"/>
                    </a:lnTo>
                    <a:lnTo>
                      <a:pt x="121" y="256"/>
                    </a:lnTo>
                    <a:lnTo>
                      <a:pt x="162" y="206"/>
                    </a:lnTo>
                    <a:lnTo>
                      <a:pt x="207" y="161"/>
                    </a:lnTo>
                    <a:lnTo>
                      <a:pt x="257" y="121"/>
                    </a:lnTo>
                    <a:lnTo>
                      <a:pt x="310" y="86"/>
                    </a:lnTo>
                    <a:lnTo>
                      <a:pt x="367" y="56"/>
                    </a:lnTo>
                    <a:lnTo>
                      <a:pt x="429" y="32"/>
                    </a:lnTo>
                    <a:lnTo>
                      <a:pt x="492" y="14"/>
                    </a:lnTo>
                    <a:lnTo>
                      <a:pt x="557" y="4"/>
                    </a:lnTo>
                    <a:lnTo>
                      <a:pt x="626" y="0"/>
                    </a:lnTo>
                    <a:close/>
                  </a:path>
                </a:pathLst>
              </a:custGeom>
              <a:solidFill>
                <a:srgbClr val="FF0000"/>
              </a:solidFill>
              <a:ln cap="flat" cmpd="sng" w="9525">
                <a:solidFill>
                  <a:srgbClr val="E91B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grpSp>
        <p:cxnSp>
          <p:nvCxnSpPr>
            <p:cNvPr id="4184" name="Google Shape;4184;p107"/>
            <p:cNvCxnSpPr/>
            <p:nvPr/>
          </p:nvCxnSpPr>
          <p:spPr>
            <a:xfrm rot="10800000">
              <a:off x="2050581" y="5424710"/>
              <a:ext cx="3387600" cy="0"/>
            </a:xfrm>
            <a:prstGeom prst="straightConnector1">
              <a:avLst/>
            </a:prstGeom>
            <a:noFill/>
            <a:ln cap="flat" cmpd="sng" w="57150">
              <a:solidFill>
                <a:srgbClr val="5F5F5F"/>
              </a:solidFill>
              <a:prstDash val="solid"/>
              <a:round/>
              <a:headEnd len="med" w="med" type="triangle"/>
              <a:tailEnd len="sm" w="sm" type="none"/>
            </a:ln>
          </p:spPr>
        </p:cxnSp>
        <p:sp>
          <p:nvSpPr>
            <p:cNvPr id="4185" name="Google Shape;4185;p107"/>
            <p:cNvSpPr txBox="1"/>
            <p:nvPr/>
          </p:nvSpPr>
          <p:spPr>
            <a:xfrm>
              <a:off x="2244429" y="4757395"/>
              <a:ext cx="1320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3D3D3D"/>
                </a:buClr>
                <a:buSzPts val="2000"/>
                <a:buFont typeface="Quattrocento Sans"/>
                <a:buNone/>
              </a:pPr>
              <a:r>
                <a:rPr b="0" i="0" lang="en-US" sz="2000" u="none" cap="none" strike="noStrike">
                  <a:solidFill>
                    <a:srgbClr val="3D3D3D"/>
                  </a:solidFill>
                  <a:latin typeface="Quattrocento Sans"/>
                  <a:ea typeface="Quattrocento Sans"/>
                  <a:cs typeface="Quattrocento Sans"/>
                  <a:sym typeface="Quattrocento Sans"/>
                </a:rPr>
                <a:t>Who is TestVM2?</a:t>
              </a:r>
              <a:endParaRPr/>
            </a:p>
          </p:txBody>
        </p:sp>
      </p:grpSp>
      <p:sp>
        <p:nvSpPr>
          <p:cNvPr id="4186" name="Google Shape;4186;p107"/>
          <p:cNvSpPr/>
          <p:nvPr/>
        </p:nvSpPr>
        <p:spPr>
          <a:xfrm>
            <a:off x="4205859" y="4927433"/>
            <a:ext cx="731400" cy="7314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cxnSp>
        <p:nvCxnSpPr>
          <p:cNvPr id="4187" name="Google Shape;4187;p107"/>
          <p:cNvCxnSpPr/>
          <p:nvPr/>
        </p:nvCxnSpPr>
        <p:spPr>
          <a:xfrm>
            <a:off x="5754143" y="3499681"/>
            <a:ext cx="859800" cy="1333200"/>
          </a:xfrm>
          <a:prstGeom prst="straightConnector1">
            <a:avLst/>
          </a:prstGeom>
          <a:noFill/>
          <a:ln cap="flat" cmpd="sng" w="57150">
            <a:solidFill>
              <a:srgbClr val="FFFFFF"/>
            </a:solidFill>
            <a:prstDash val="solid"/>
            <a:round/>
            <a:headEnd len="med" w="med" type="triangle"/>
            <a:tailEnd len="sm" w="sm" type="none"/>
          </a:ln>
        </p:spPr>
      </p:cxnSp>
      <p:cxnSp>
        <p:nvCxnSpPr>
          <p:cNvPr id="4188" name="Google Shape;4188;p107"/>
          <p:cNvCxnSpPr/>
          <p:nvPr/>
        </p:nvCxnSpPr>
        <p:spPr>
          <a:xfrm rot="10800000">
            <a:off x="6029942" y="2790717"/>
            <a:ext cx="1783500" cy="0"/>
          </a:xfrm>
          <a:prstGeom prst="straightConnector1">
            <a:avLst/>
          </a:prstGeom>
          <a:noFill/>
          <a:ln cap="flat" cmpd="sng" w="57150">
            <a:solidFill>
              <a:srgbClr val="FFFFFF"/>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9"/>
                                        </p:tgtEl>
                                        <p:attrNameLst>
                                          <p:attrName>style.visibility</p:attrName>
                                        </p:attrNameLst>
                                      </p:cBhvr>
                                      <p:to>
                                        <p:strVal val="visible"/>
                                      </p:to>
                                    </p:set>
                                    <p:animEffect filter="fade" transition="in">
                                      <p:cBhvr>
                                        <p:cTn dur="500"/>
                                        <p:tgtEl>
                                          <p:spTgt spid="4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6"/>
                                        </p:tgtEl>
                                        <p:attrNameLst>
                                          <p:attrName>style.visibility</p:attrName>
                                        </p:attrNameLst>
                                      </p:cBhvr>
                                      <p:to>
                                        <p:strVal val="visible"/>
                                      </p:to>
                                    </p:set>
                                    <p:animEffect filter="fade" transition="in">
                                      <p:cBhvr>
                                        <p:cTn dur="500"/>
                                        <p:tgtEl>
                                          <p:spTgt spid="4176"/>
                                        </p:tgtEl>
                                      </p:cBhvr>
                                    </p:animEffect>
                                  </p:childTnLst>
                                </p:cTn>
                              </p:par>
                              <p:par>
                                <p:cTn fill="hold" nodeType="withEffect" presetClass="entr" presetID="10" presetSubtype="0">
                                  <p:stCondLst>
                                    <p:cond delay="0"/>
                                  </p:stCondLst>
                                  <p:childTnLst>
                                    <p:set>
                                      <p:cBhvr>
                                        <p:cTn dur="1" fill="hold">
                                          <p:stCondLst>
                                            <p:cond delay="0"/>
                                          </p:stCondLst>
                                        </p:cTn>
                                        <p:tgtEl>
                                          <p:spTgt spid="4175"/>
                                        </p:tgtEl>
                                        <p:attrNameLst>
                                          <p:attrName>style.visibility</p:attrName>
                                        </p:attrNameLst>
                                      </p:cBhvr>
                                      <p:to>
                                        <p:strVal val="visible"/>
                                      </p:to>
                                    </p:set>
                                    <p:animEffect filter="fade" transition="in">
                                      <p:cBhvr>
                                        <p:cTn dur="500"/>
                                        <p:tgtEl>
                                          <p:spTgt spid="4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176"/>
                                        </p:tgtEl>
                                      </p:cBhvr>
                                    </p:animEffect>
                                    <p:set>
                                      <p:cBhvr>
                                        <p:cTn dur="1" fill="hold">
                                          <p:stCondLst>
                                            <p:cond delay="500"/>
                                          </p:stCondLst>
                                        </p:cTn>
                                        <p:tgtEl>
                                          <p:spTgt spid="41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175"/>
                                        </p:tgtEl>
                                      </p:cBhvr>
                                    </p:animEffect>
                                    <p:set>
                                      <p:cBhvr>
                                        <p:cTn dur="1" fill="hold">
                                          <p:stCondLst>
                                            <p:cond delay="500"/>
                                          </p:stCondLst>
                                        </p:cTn>
                                        <p:tgtEl>
                                          <p:spTgt spid="417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87"/>
                                        </p:tgtEl>
                                        <p:attrNameLst>
                                          <p:attrName>style.visibility</p:attrName>
                                        </p:attrNameLst>
                                      </p:cBhvr>
                                      <p:to>
                                        <p:strVal val="visible"/>
                                      </p:to>
                                    </p:set>
                                    <p:animEffect filter="fade" transition="in">
                                      <p:cBhvr>
                                        <p:cTn dur="500"/>
                                        <p:tgtEl>
                                          <p:spTgt spid="4187"/>
                                        </p:tgtEl>
                                      </p:cBhvr>
                                    </p:animEffect>
                                  </p:childTnLst>
                                </p:cTn>
                              </p:par>
                              <p:par>
                                <p:cTn fill="hold" nodeType="withEffect" presetClass="entr" presetID="10" presetSubtype="0">
                                  <p:stCondLst>
                                    <p:cond delay="0"/>
                                  </p:stCondLst>
                                  <p:childTnLst>
                                    <p:set>
                                      <p:cBhvr>
                                        <p:cTn dur="1" fill="hold">
                                          <p:stCondLst>
                                            <p:cond delay="0"/>
                                          </p:stCondLst>
                                        </p:cTn>
                                        <p:tgtEl>
                                          <p:spTgt spid="4177"/>
                                        </p:tgtEl>
                                        <p:attrNameLst>
                                          <p:attrName>style.visibility</p:attrName>
                                        </p:attrNameLst>
                                      </p:cBhvr>
                                      <p:to>
                                        <p:strVal val="visible"/>
                                      </p:to>
                                    </p:set>
                                    <p:animEffect filter="fade" transition="in">
                                      <p:cBhvr>
                                        <p:cTn dur="500"/>
                                        <p:tgtEl>
                                          <p:spTgt spid="4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8"/>
                                        </p:tgtEl>
                                        <p:attrNameLst>
                                          <p:attrName>style.visibility</p:attrName>
                                        </p:attrNameLst>
                                      </p:cBhvr>
                                      <p:to>
                                        <p:strVal val="visible"/>
                                      </p:to>
                                    </p:set>
                                    <p:animEffect filter="fade" transition="in">
                                      <p:cBhvr>
                                        <p:cTn dur="500"/>
                                        <p:tgtEl>
                                          <p:spTgt spid="4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8"/>
                                        </p:tgtEl>
                                        <p:attrNameLst>
                                          <p:attrName>style.visibility</p:attrName>
                                        </p:attrNameLst>
                                      </p:cBhvr>
                                      <p:to>
                                        <p:strVal val="visible"/>
                                      </p:to>
                                    </p:set>
                                    <p:animEffect filter="fade" transition="in">
                                      <p:cBhvr>
                                        <p:cTn dur="500"/>
                                        <p:tgtEl>
                                          <p:spTgt spid="4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6"/>
                                        </p:tgtEl>
                                        <p:attrNameLst>
                                          <p:attrName>style.visibility</p:attrName>
                                        </p:attrNameLst>
                                      </p:cBhvr>
                                      <p:to>
                                        <p:strVal val="visible"/>
                                      </p:to>
                                    </p:set>
                                    <p:animEffect filter="fade" transition="in">
                                      <p:cBhvr>
                                        <p:cTn dur="500"/>
                                        <p:tgtEl>
                                          <p:spTgt spid="4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178"/>
                                        </p:tgtEl>
                                      </p:cBhvr>
                                    </p:animEffect>
                                    <p:set>
                                      <p:cBhvr>
                                        <p:cTn dur="1" fill="hold">
                                          <p:stCondLst>
                                            <p:cond delay="500"/>
                                          </p:stCondLst>
                                        </p:cTn>
                                        <p:tgtEl>
                                          <p:spTgt spid="41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186"/>
                                        </p:tgtEl>
                                      </p:cBhvr>
                                    </p:animEffect>
                                    <p:set>
                                      <p:cBhvr>
                                        <p:cTn dur="1" fill="hold">
                                          <p:stCondLst>
                                            <p:cond delay="500"/>
                                          </p:stCondLst>
                                        </p:cTn>
                                        <p:tgtEl>
                                          <p:spTgt spid="41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93" name="Shape 4193"/>
        <p:cNvGrpSpPr/>
        <p:nvPr/>
      </p:nvGrpSpPr>
      <p:grpSpPr>
        <a:xfrm>
          <a:off x="0" y="0"/>
          <a:ext cx="0" cy="0"/>
          <a:chOff x="0" y="0"/>
          <a:chExt cx="0" cy="0"/>
        </a:xfrm>
      </p:grpSpPr>
      <p:sp>
        <p:nvSpPr>
          <p:cNvPr id="4194" name="Google Shape;4194;p108"/>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Overview: Basic Connectivity in Microsoft Azure (Classic)</a:t>
            </a:r>
            <a:endParaRPr/>
          </a:p>
        </p:txBody>
      </p:sp>
      <p:sp>
        <p:nvSpPr>
          <p:cNvPr id="4195" name="Google Shape;4195;p108"/>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rgbClr val="3F3F3F"/>
              </a:buClr>
              <a:buSzPts val="1800"/>
              <a:buNone/>
            </a:pPr>
            <a:r>
              <a:t/>
            </a:r>
            <a:endParaRPr/>
          </a:p>
          <a:p>
            <a:pPr indent="-114300" lvl="0" marL="228600" rtl="0" algn="l">
              <a:lnSpc>
                <a:spcPct val="90000"/>
              </a:lnSpc>
              <a:spcBef>
                <a:spcPts val="1000"/>
              </a:spcBef>
              <a:spcAft>
                <a:spcPts val="0"/>
              </a:spcAft>
              <a:buClr>
                <a:srgbClr val="3F3F3F"/>
              </a:buClr>
              <a:buSzPts val="1800"/>
              <a:buNone/>
            </a:pPr>
            <a:r>
              <a:t/>
            </a:r>
            <a:endParaRPr/>
          </a:p>
        </p:txBody>
      </p:sp>
      <p:sp>
        <p:nvSpPr>
          <p:cNvPr id="4196" name="Google Shape;4196;p108"/>
          <p:cNvSpPr/>
          <p:nvPr/>
        </p:nvSpPr>
        <p:spPr>
          <a:xfrm>
            <a:off x="4621545" y="1049136"/>
            <a:ext cx="1320169" cy="850419"/>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4197" name="Google Shape;4197;p108"/>
          <p:cNvSpPr/>
          <p:nvPr/>
        </p:nvSpPr>
        <p:spPr>
          <a:xfrm>
            <a:off x="3910029" y="2580948"/>
            <a:ext cx="2743200" cy="27432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pic>
        <p:nvPicPr>
          <p:cNvPr descr="\\magnum\Projects\Microsoft\Cloud Power FY12\Design\Icons\PNGs\Server_2.png" id="4198" name="Google Shape;4198;p108"/>
          <p:cNvPicPr preferRelativeResize="0"/>
          <p:nvPr/>
        </p:nvPicPr>
        <p:blipFill rotWithShape="1">
          <a:blip r:embed="rId3">
            <a:alphaModFix/>
          </a:blip>
          <a:srcRect b="0" l="25034" r="22061" t="0"/>
          <a:stretch/>
        </p:blipFill>
        <p:spPr>
          <a:xfrm>
            <a:off x="4143872" y="4137791"/>
            <a:ext cx="627796" cy="1186359"/>
          </a:xfrm>
          <a:prstGeom prst="rect">
            <a:avLst/>
          </a:prstGeom>
          <a:noFill/>
          <a:ln>
            <a:noFill/>
          </a:ln>
        </p:spPr>
      </p:pic>
      <p:pic>
        <p:nvPicPr>
          <p:cNvPr descr="\\magnum\Projects\Microsoft\Cloud Power FY12\Design\Icons\PNGs\Server_2.png" id="4199" name="Google Shape;4199;p108"/>
          <p:cNvPicPr preferRelativeResize="0"/>
          <p:nvPr/>
        </p:nvPicPr>
        <p:blipFill rotWithShape="1">
          <a:blip r:embed="rId3">
            <a:alphaModFix/>
          </a:blip>
          <a:srcRect b="0" l="25034" r="22061" t="0"/>
          <a:stretch/>
        </p:blipFill>
        <p:spPr>
          <a:xfrm>
            <a:off x="5878953" y="4137791"/>
            <a:ext cx="627796" cy="1186359"/>
          </a:xfrm>
          <a:prstGeom prst="rect">
            <a:avLst/>
          </a:prstGeom>
          <a:noFill/>
          <a:ln>
            <a:noFill/>
          </a:ln>
        </p:spPr>
      </p:pic>
      <p:sp>
        <p:nvSpPr>
          <p:cNvPr id="4200" name="Google Shape;4200;p108"/>
          <p:cNvSpPr/>
          <p:nvPr/>
        </p:nvSpPr>
        <p:spPr>
          <a:xfrm>
            <a:off x="5012165" y="2710140"/>
            <a:ext cx="538800" cy="4617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F5F5F"/>
              </a:buClr>
              <a:buSzPts val="2400"/>
              <a:buFont typeface="Quattrocento Sans"/>
              <a:buNone/>
            </a:pPr>
            <a:r>
              <a:rPr b="1" i="0" lang="en-US" sz="2400" u="none" cap="none" strike="noStrike">
                <a:solidFill>
                  <a:srgbClr val="5F5F5F"/>
                </a:solidFill>
                <a:latin typeface="Quattrocento Sans"/>
                <a:ea typeface="Quattrocento Sans"/>
                <a:cs typeface="Quattrocento Sans"/>
                <a:sym typeface="Quattrocento Sans"/>
              </a:rPr>
              <a:t>LB</a:t>
            </a:r>
            <a:endParaRPr/>
          </a:p>
        </p:txBody>
      </p:sp>
      <p:cxnSp>
        <p:nvCxnSpPr>
          <p:cNvPr id="4201" name="Google Shape;4201;p108"/>
          <p:cNvCxnSpPr>
            <a:endCxn id="4200" idx="2"/>
          </p:cNvCxnSpPr>
          <p:nvPr/>
        </p:nvCxnSpPr>
        <p:spPr>
          <a:xfrm rot="10800000">
            <a:off x="5281565" y="3171840"/>
            <a:ext cx="705000" cy="862800"/>
          </a:xfrm>
          <a:prstGeom prst="straightConnector1">
            <a:avLst/>
          </a:prstGeom>
          <a:noFill/>
          <a:ln cap="flat" cmpd="sng" w="57150">
            <a:solidFill>
              <a:srgbClr val="FFFFFF"/>
            </a:solidFill>
            <a:prstDash val="solid"/>
            <a:round/>
            <a:headEnd len="med" w="med" type="triangle"/>
            <a:tailEnd len="sm" w="sm" type="none"/>
          </a:ln>
        </p:spPr>
      </p:cxnSp>
      <p:cxnSp>
        <p:nvCxnSpPr>
          <p:cNvPr id="4202" name="Google Shape;4202;p108"/>
          <p:cNvCxnSpPr/>
          <p:nvPr/>
        </p:nvCxnSpPr>
        <p:spPr>
          <a:xfrm flipH="1" rot="10800000">
            <a:off x="4621543" y="3171794"/>
            <a:ext cx="660000" cy="862800"/>
          </a:xfrm>
          <a:prstGeom prst="straightConnector1">
            <a:avLst/>
          </a:prstGeom>
          <a:noFill/>
          <a:ln cap="flat" cmpd="sng" w="57150">
            <a:solidFill>
              <a:srgbClr val="FFFFFF"/>
            </a:solidFill>
            <a:prstDash val="solid"/>
            <a:round/>
            <a:headEnd len="med" w="med" type="triangle"/>
            <a:tailEnd len="sm" w="sm" type="none"/>
          </a:ln>
        </p:spPr>
      </p:cxnSp>
      <p:cxnSp>
        <p:nvCxnSpPr>
          <p:cNvPr id="4203" name="Google Shape;4203;p108"/>
          <p:cNvCxnSpPr/>
          <p:nvPr/>
        </p:nvCxnSpPr>
        <p:spPr>
          <a:xfrm rot="10800000">
            <a:off x="4839897" y="4730986"/>
            <a:ext cx="883500" cy="2400"/>
          </a:xfrm>
          <a:prstGeom prst="straightConnector1">
            <a:avLst/>
          </a:prstGeom>
          <a:noFill/>
          <a:ln cap="flat" cmpd="sng" w="57150">
            <a:solidFill>
              <a:srgbClr val="FFFFFF"/>
            </a:solidFill>
            <a:prstDash val="solid"/>
            <a:round/>
            <a:headEnd len="med" w="med" type="triangle"/>
            <a:tailEnd len="med" w="med" type="triangle"/>
          </a:ln>
        </p:spPr>
      </p:cxnSp>
      <p:sp>
        <p:nvSpPr>
          <p:cNvPr id="4204" name="Google Shape;4204;p108"/>
          <p:cNvSpPr/>
          <p:nvPr/>
        </p:nvSpPr>
        <p:spPr>
          <a:xfrm>
            <a:off x="4848052" y="5446561"/>
            <a:ext cx="867159" cy="834723"/>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4205" name="Google Shape;4205;p108"/>
          <p:cNvSpPr txBox="1"/>
          <p:nvPr/>
        </p:nvSpPr>
        <p:spPr>
          <a:xfrm>
            <a:off x="5858397" y="2001419"/>
            <a:ext cx="5132700" cy="861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3D3D3D"/>
                </a:solidFill>
                <a:latin typeface="Quattrocento Sans"/>
                <a:ea typeface="Quattrocento Sans"/>
                <a:cs typeface="Quattrocento Sans"/>
                <a:sym typeface="Quattrocento Sans"/>
              </a:rPr>
              <a:t>DNS Namespace &amp; public IP </a:t>
            </a:r>
            <a:endParaRPr/>
          </a:p>
          <a:p>
            <a:pPr indent="0" lvl="0" marL="0" marR="0" rtl="0" algn="l">
              <a:spcBef>
                <a:spcPts val="0"/>
              </a:spcBef>
              <a:spcAft>
                <a:spcPts val="0"/>
              </a:spcAft>
              <a:buNone/>
            </a:pPr>
            <a:r>
              <a:rPr lang="en-US" sz="2800">
                <a:solidFill>
                  <a:srgbClr val="3D3D3D"/>
                </a:solidFill>
                <a:latin typeface="Quattrocento Sans"/>
                <a:ea typeface="Quattrocento Sans"/>
                <a:cs typeface="Quattrocento Sans"/>
                <a:sym typeface="Quattrocento Sans"/>
              </a:rPr>
              <a:t>	(yourService.cloudapp.net)</a:t>
            </a:r>
            <a:endParaRPr/>
          </a:p>
        </p:txBody>
      </p:sp>
      <p:grpSp>
        <p:nvGrpSpPr>
          <p:cNvPr id="4206" name="Google Shape;4206;p108"/>
          <p:cNvGrpSpPr/>
          <p:nvPr/>
        </p:nvGrpSpPr>
        <p:grpSpPr>
          <a:xfrm>
            <a:off x="5296869" y="4973935"/>
            <a:ext cx="5958661" cy="1105345"/>
            <a:chOff x="6109651" y="5177130"/>
            <a:chExt cx="5958661" cy="1105345"/>
          </a:xfrm>
        </p:grpSpPr>
        <p:sp>
          <p:nvSpPr>
            <p:cNvPr id="4207" name="Google Shape;4207;p108"/>
            <p:cNvSpPr txBox="1"/>
            <p:nvPr/>
          </p:nvSpPr>
          <p:spPr>
            <a:xfrm>
              <a:off x="7466012" y="5851675"/>
              <a:ext cx="4602300" cy="43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3D3D3D"/>
                </a:buClr>
                <a:buSzPts val="2800"/>
                <a:buFont typeface="Quattrocento Sans"/>
                <a:buNone/>
              </a:pPr>
              <a:r>
                <a:rPr lang="en-US" sz="2800">
                  <a:solidFill>
                    <a:srgbClr val="3D3D3D"/>
                  </a:solidFill>
                  <a:latin typeface="Quattrocento Sans"/>
                  <a:ea typeface="Quattrocento Sans"/>
                  <a:cs typeface="Quattrocento Sans"/>
                  <a:sym typeface="Quattrocento Sans"/>
                </a:rPr>
                <a:t>Access via internal IP address</a:t>
              </a:r>
              <a:endParaRPr b="0" i="0" sz="2800" u="none" cap="none" strike="noStrike">
                <a:solidFill>
                  <a:srgbClr val="3D3D3D"/>
                </a:solidFill>
                <a:latin typeface="Quattrocento Sans"/>
                <a:ea typeface="Quattrocento Sans"/>
                <a:cs typeface="Quattrocento Sans"/>
                <a:sym typeface="Quattrocento Sans"/>
              </a:endParaRPr>
            </a:p>
          </p:txBody>
        </p:sp>
        <p:cxnSp>
          <p:nvCxnSpPr>
            <p:cNvPr id="4208" name="Google Shape;4208;p108"/>
            <p:cNvCxnSpPr/>
            <p:nvPr/>
          </p:nvCxnSpPr>
          <p:spPr>
            <a:xfrm>
              <a:off x="6109651" y="5177130"/>
              <a:ext cx="1209900" cy="786900"/>
            </a:xfrm>
            <a:prstGeom prst="straightConnector1">
              <a:avLst/>
            </a:prstGeom>
            <a:noFill/>
            <a:ln cap="flat" cmpd="sng" w="57150">
              <a:solidFill>
                <a:srgbClr val="5F5F5F"/>
              </a:solidFill>
              <a:prstDash val="solid"/>
              <a:round/>
              <a:headEnd len="med" w="med" type="triangle"/>
              <a:tailEnd len="sm" w="sm" type="none"/>
            </a:ln>
          </p:spPr>
        </p:cxnSp>
      </p:grpSp>
      <p:cxnSp>
        <p:nvCxnSpPr>
          <p:cNvPr id="4209" name="Google Shape;4209;p108"/>
          <p:cNvCxnSpPr/>
          <p:nvPr/>
        </p:nvCxnSpPr>
        <p:spPr>
          <a:xfrm>
            <a:off x="5281629" y="1950416"/>
            <a:ext cx="0" cy="579600"/>
          </a:xfrm>
          <a:prstGeom prst="straightConnector1">
            <a:avLst/>
          </a:prstGeom>
          <a:noFill/>
          <a:ln cap="flat" cmpd="sng" w="57150">
            <a:solidFill>
              <a:srgbClr val="5F5F5F"/>
            </a:solidFill>
            <a:prstDash val="solid"/>
            <a:round/>
            <a:headEnd len="med" w="med" type="triangle"/>
            <a:tailEnd len="sm" w="sm" type="none"/>
          </a:ln>
        </p:spPr>
      </p:cxnSp>
      <p:cxnSp>
        <p:nvCxnSpPr>
          <p:cNvPr id="4210" name="Google Shape;4210;p108"/>
          <p:cNvCxnSpPr/>
          <p:nvPr/>
        </p:nvCxnSpPr>
        <p:spPr>
          <a:xfrm flipH="1" rot="10800000">
            <a:off x="2194560" y="3582289"/>
            <a:ext cx="1715400" cy="763800"/>
          </a:xfrm>
          <a:prstGeom prst="straightConnector1">
            <a:avLst/>
          </a:prstGeom>
          <a:noFill/>
          <a:ln cap="flat" cmpd="sng" w="28575">
            <a:solidFill>
              <a:schemeClr val="dk1"/>
            </a:solidFill>
            <a:prstDash val="solid"/>
            <a:miter lim="800000"/>
            <a:headEnd len="sm" w="sm" type="none"/>
            <a:tailEnd len="med" w="med" type="triangle"/>
          </a:ln>
        </p:spPr>
      </p:cxnSp>
      <p:sp>
        <p:nvSpPr>
          <p:cNvPr id="4211" name="Google Shape;4211;p108"/>
          <p:cNvSpPr txBox="1"/>
          <p:nvPr/>
        </p:nvSpPr>
        <p:spPr>
          <a:xfrm>
            <a:off x="355000" y="4152454"/>
            <a:ext cx="1872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Cloud Service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3"/>
                                        </p:tgtEl>
                                        <p:attrNameLst>
                                          <p:attrName>style.visibility</p:attrName>
                                        </p:attrNameLst>
                                      </p:cBhvr>
                                      <p:to>
                                        <p:strVal val="visible"/>
                                      </p:to>
                                    </p:set>
                                    <p:animEffect filter="fade" transition="in">
                                      <p:cBhvr>
                                        <p:cTn dur="500"/>
                                        <p:tgtEl>
                                          <p:spTgt spid="4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5"/>
                                        </p:tgtEl>
                                        <p:attrNameLst>
                                          <p:attrName>style.visibility</p:attrName>
                                        </p:attrNameLst>
                                      </p:cBhvr>
                                      <p:to>
                                        <p:strVal val="visible"/>
                                      </p:to>
                                    </p:set>
                                    <p:animEffect filter="fade" transition="in">
                                      <p:cBhvr>
                                        <p:cTn dur="500"/>
                                        <p:tgtEl>
                                          <p:spTgt spid="4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6"/>
                                        </p:tgtEl>
                                        <p:attrNameLst>
                                          <p:attrName>style.visibility</p:attrName>
                                        </p:attrNameLst>
                                      </p:cBhvr>
                                      <p:to>
                                        <p:strVal val="visible"/>
                                      </p:to>
                                    </p:set>
                                    <p:animEffect filter="fade" transition="in">
                                      <p:cBhvr>
                                        <p:cTn dur="500"/>
                                        <p:tgtEl>
                                          <p:spTgt spid="4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17" name="Shape 4217"/>
        <p:cNvGrpSpPr/>
        <p:nvPr/>
      </p:nvGrpSpPr>
      <p:grpSpPr>
        <a:xfrm>
          <a:off x="0" y="0"/>
          <a:ext cx="0" cy="0"/>
          <a:chOff x="0" y="0"/>
          <a:chExt cx="0" cy="0"/>
        </a:xfrm>
      </p:grpSpPr>
      <p:sp>
        <p:nvSpPr>
          <p:cNvPr id="4218" name="Google Shape;4218;p109"/>
          <p:cNvSpPr txBox="1"/>
          <p:nvPr>
            <p:ph type="title"/>
          </p:nvPr>
        </p:nvSpPr>
        <p:spPr>
          <a:xfrm>
            <a:off x="301752" y="16840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Overview: Existing Connectivity in Microsoft Azure (Classic)</a:t>
            </a:r>
            <a:endParaRPr/>
          </a:p>
        </p:txBody>
      </p:sp>
      <p:sp>
        <p:nvSpPr>
          <p:cNvPr id="4219" name="Google Shape;4219;p109"/>
          <p:cNvSpPr txBox="1"/>
          <p:nvPr>
            <p:ph idx="1" type="body"/>
          </p:nvPr>
        </p:nvSpPr>
        <p:spPr>
          <a:xfrm>
            <a:off x="402336" y="1143000"/>
            <a:ext cx="11174100" cy="49560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rgbClr val="3F3F3F"/>
              </a:buClr>
              <a:buSzPts val="1800"/>
              <a:buNone/>
            </a:pPr>
            <a:r>
              <a:t/>
            </a:r>
            <a:endParaRPr/>
          </a:p>
          <a:p>
            <a:pPr indent="-114300" lvl="0" marL="228600" rtl="0" algn="l">
              <a:lnSpc>
                <a:spcPct val="90000"/>
              </a:lnSpc>
              <a:spcBef>
                <a:spcPts val="1000"/>
              </a:spcBef>
              <a:spcAft>
                <a:spcPts val="0"/>
              </a:spcAft>
              <a:buClr>
                <a:srgbClr val="3F3F3F"/>
              </a:buClr>
              <a:buSzPts val="1800"/>
              <a:buNone/>
            </a:pPr>
            <a:r>
              <a:t/>
            </a:r>
            <a:endParaRPr/>
          </a:p>
        </p:txBody>
      </p:sp>
      <p:sp>
        <p:nvSpPr>
          <p:cNvPr id="4220" name="Google Shape;4220;p109"/>
          <p:cNvSpPr/>
          <p:nvPr/>
        </p:nvSpPr>
        <p:spPr>
          <a:xfrm>
            <a:off x="1143544" y="954660"/>
            <a:ext cx="1320170" cy="850419"/>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4221" name="Google Shape;4221;p109"/>
          <p:cNvSpPr/>
          <p:nvPr/>
        </p:nvSpPr>
        <p:spPr>
          <a:xfrm>
            <a:off x="432029" y="2486474"/>
            <a:ext cx="2743200" cy="27432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alibri"/>
              <a:buNone/>
            </a:pPr>
            <a:r>
              <a:t/>
            </a:r>
            <a:endParaRPr b="0" i="0" sz="2200" u="none" cap="none" strike="noStrike">
              <a:solidFill>
                <a:srgbClr val="FFFFFF"/>
              </a:solidFill>
              <a:latin typeface="Quattrocento Sans"/>
              <a:ea typeface="Quattrocento Sans"/>
              <a:cs typeface="Quattrocento Sans"/>
              <a:sym typeface="Quattrocento Sans"/>
            </a:endParaRPr>
          </a:p>
        </p:txBody>
      </p:sp>
      <p:sp>
        <p:nvSpPr>
          <p:cNvPr id="4222" name="Google Shape;4222;p109"/>
          <p:cNvSpPr/>
          <p:nvPr/>
        </p:nvSpPr>
        <p:spPr>
          <a:xfrm>
            <a:off x="1534164" y="2615663"/>
            <a:ext cx="538800" cy="461700"/>
          </a:xfrm>
          <a:prstGeom prst="rect">
            <a:avLst/>
          </a:prstGeom>
          <a:solidFill>
            <a:srgbClr val="29292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Quattrocento Sans"/>
              <a:buNone/>
            </a:pPr>
            <a:r>
              <a:rPr b="1" i="0" lang="en-US" sz="2400" u="none" cap="none" strike="noStrike">
                <a:solidFill>
                  <a:srgbClr val="FF0000"/>
                </a:solidFill>
                <a:latin typeface="Quattrocento Sans"/>
                <a:ea typeface="Quattrocento Sans"/>
                <a:cs typeface="Quattrocento Sans"/>
                <a:sym typeface="Quattrocento Sans"/>
              </a:rPr>
              <a:t>LB</a:t>
            </a:r>
            <a:endParaRPr/>
          </a:p>
        </p:txBody>
      </p:sp>
      <p:cxnSp>
        <p:nvCxnSpPr>
          <p:cNvPr id="4223" name="Google Shape;4223;p109"/>
          <p:cNvCxnSpPr>
            <a:endCxn id="4222" idx="2"/>
          </p:cNvCxnSpPr>
          <p:nvPr/>
        </p:nvCxnSpPr>
        <p:spPr>
          <a:xfrm rot="10800000">
            <a:off x="1803564" y="3077363"/>
            <a:ext cx="867300" cy="1208400"/>
          </a:xfrm>
          <a:prstGeom prst="straightConnector1">
            <a:avLst/>
          </a:prstGeom>
          <a:noFill/>
          <a:ln cap="flat" cmpd="sng" w="57150">
            <a:solidFill>
              <a:srgbClr val="292929"/>
            </a:solidFill>
            <a:prstDash val="solid"/>
            <a:round/>
            <a:headEnd len="med" w="med" type="triangle"/>
            <a:tailEnd len="sm" w="sm" type="none"/>
          </a:ln>
        </p:spPr>
      </p:cxnSp>
      <p:cxnSp>
        <p:nvCxnSpPr>
          <p:cNvPr id="4224" name="Google Shape;4224;p109"/>
          <p:cNvCxnSpPr/>
          <p:nvPr/>
        </p:nvCxnSpPr>
        <p:spPr>
          <a:xfrm flipH="1" rot="10800000">
            <a:off x="968137" y="3077245"/>
            <a:ext cx="835500" cy="1208400"/>
          </a:xfrm>
          <a:prstGeom prst="straightConnector1">
            <a:avLst/>
          </a:prstGeom>
          <a:noFill/>
          <a:ln cap="flat" cmpd="sng" w="57150">
            <a:solidFill>
              <a:srgbClr val="292929"/>
            </a:solidFill>
            <a:prstDash val="solid"/>
            <a:round/>
            <a:headEnd len="med" w="med" type="triangle"/>
            <a:tailEnd len="sm" w="sm" type="none"/>
          </a:ln>
        </p:spPr>
      </p:cxnSp>
      <p:cxnSp>
        <p:nvCxnSpPr>
          <p:cNvPr id="4225" name="Google Shape;4225;p109"/>
          <p:cNvCxnSpPr>
            <a:stCxn id="4226" idx="31"/>
            <a:endCxn id="4227" idx="33"/>
          </p:cNvCxnSpPr>
          <p:nvPr/>
        </p:nvCxnSpPr>
        <p:spPr>
          <a:xfrm rot="10800000">
            <a:off x="1176074" y="4605053"/>
            <a:ext cx="1262100" cy="34800"/>
          </a:xfrm>
          <a:prstGeom prst="straightConnector1">
            <a:avLst/>
          </a:prstGeom>
          <a:noFill/>
          <a:ln cap="flat" cmpd="sng" w="57150">
            <a:solidFill>
              <a:srgbClr val="292929"/>
            </a:solidFill>
            <a:prstDash val="solid"/>
            <a:round/>
            <a:headEnd len="med" w="med" type="triangle"/>
            <a:tailEnd len="med" w="med" type="triangle"/>
          </a:ln>
        </p:spPr>
      </p:cxnSp>
      <p:sp>
        <p:nvSpPr>
          <p:cNvPr id="4228" name="Google Shape;4228;p109"/>
          <p:cNvSpPr txBox="1"/>
          <p:nvPr/>
        </p:nvSpPr>
        <p:spPr>
          <a:xfrm>
            <a:off x="1993014" y="1910548"/>
            <a:ext cx="2424600" cy="369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3D3D3D"/>
                </a:solidFill>
                <a:latin typeface="Quattrocento Sans"/>
                <a:ea typeface="Quattrocento Sans"/>
                <a:cs typeface="Quattrocento Sans"/>
                <a:sym typeface="Quattrocento Sans"/>
              </a:rPr>
              <a:t>VIP</a:t>
            </a:r>
            <a:r>
              <a:rPr lang="en-US" sz="2400">
                <a:solidFill>
                  <a:srgbClr val="3D3D3D"/>
                </a:solidFill>
                <a:latin typeface="Quattrocento Sans"/>
                <a:ea typeface="Quattrocento Sans"/>
                <a:cs typeface="Quattrocento Sans"/>
                <a:sym typeface="Quattrocento Sans"/>
              </a:rPr>
              <a:t>: DNS Address</a:t>
            </a:r>
            <a:endParaRPr/>
          </a:p>
        </p:txBody>
      </p:sp>
      <p:grpSp>
        <p:nvGrpSpPr>
          <p:cNvPr id="4229" name="Google Shape;4229;p109"/>
          <p:cNvGrpSpPr/>
          <p:nvPr/>
        </p:nvGrpSpPr>
        <p:grpSpPr>
          <a:xfrm>
            <a:off x="1812018" y="4715506"/>
            <a:ext cx="3121582" cy="1207799"/>
            <a:chOff x="6102801" y="5013176"/>
            <a:chExt cx="3121582" cy="1207799"/>
          </a:xfrm>
        </p:grpSpPr>
        <p:sp>
          <p:nvSpPr>
            <p:cNvPr id="4230" name="Google Shape;4230;p109"/>
            <p:cNvSpPr txBox="1"/>
            <p:nvPr/>
          </p:nvSpPr>
          <p:spPr>
            <a:xfrm>
              <a:off x="6281383" y="5851675"/>
              <a:ext cx="2943000" cy="36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3D3D3D"/>
                </a:buClr>
                <a:buSzPts val="2400"/>
                <a:buFont typeface="Quattrocento Sans"/>
                <a:buNone/>
              </a:pPr>
              <a:r>
                <a:rPr b="0" i="0" lang="en-US" sz="2400" u="none" cap="none" strike="noStrike">
                  <a:solidFill>
                    <a:srgbClr val="3D3D3D"/>
                  </a:solidFill>
                  <a:latin typeface="Quattrocento Sans"/>
                  <a:ea typeface="Quattrocento Sans"/>
                  <a:cs typeface="Quattrocento Sans"/>
                  <a:sym typeface="Quattrocento Sans"/>
                </a:rPr>
                <a:t>Internal IP Addresses</a:t>
              </a:r>
              <a:endParaRPr/>
            </a:p>
          </p:txBody>
        </p:sp>
        <p:cxnSp>
          <p:nvCxnSpPr>
            <p:cNvPr id="4231" name="Google Shape;4231;p109"/>
            <p:cNvCxnSpPr/>
            <p:nvPr/>
          </p:nvCxnSpPr>
          <p:spPr>
            <a:xfrm>
              <a:off x="6102801" y="5013176"/>
              <a:ext cx="130500" cy="792600"/>
            </a:xfrm>
            <a:prstGeom prst="straightConnector1">
              <a:avLst/>
            </a:prstGeom>
            <a:noFill/>
            <a:ln cap="flat" cmpd="sng" w="57150">
              <a:solidFill>
                <a:srgbClr val="5F5F5F"/>
              </a:solidFill>
              <a:prstDash val="solid"/>
              <a:round/>
              <a:headEnd len="med" w="med" type="triangle"/>
              <a:tailEnd len="sm" w="sm" type="none"/>
            </a:ln>
          </p:spPr>
        </p:cxnSp>
      </p:grpSp>
      <p:cxnSp>
        <p:nvCxnSpPr>
          <p:cNvPr id="4232" name="Google Shape;4232;p109"/>
          <p:cNvCxnSpPr>
            <a:stCxn id="4222" idx="0"/>
          </p:cNvCxnSpPr>
          <p:nvPr/>
        </p:nvCxnSpPr>
        <p:spPr>
          <a:xfrm>
            <a:off x="1803564" y="1856063"/>
            <a:ext cx="0" cy="759600"/>
          </a:xfrm>
          <a:prstGeom prst="straightConnector1">
            <a:avLst/>
          </a:prstGeom>
          <a:noFill/>
          <a:ln cap="flat" cmpd="sng" w="57150">
            <a:solidFill>
              <a:srgbClr val="5F5F5F"/>
            </a:solidFill>
            <a:prstDash val="solid"/>
            <a:round/>
            <a:headEnd len="med" w="med" type="triangle"/>
            <a:tailEnd len="sm" w="sm" type="none"/>
          </a:ln>
        </p:spPr>
      </p:cxnSp>
      <p:grpSp>
        <p:nvGrpSpPr>
          <p:cNvPr id="4233" name="Google Shape;4233;p109"/>
          <p:cNvGrpSpPr/>
          <p:nvPr/>
        </p:nvGrpSpPr>
        <p:grpSpPr>
          <a:xfrm>
            <a:off x="4719810" y="884161"/>
            <a:ext cx="6954586" cy="1579091"/>
            <a:chOff x="671512" y="1600199"/>
            <a:chExt cx="5499001" cy="2299201"/>
          </a:xfrm>
        </p:grpSpPr>
        <p:sp>
          <p:nvSpPr>
            <p:cNvPr id="4234" name="Google Shape;4234;p109"/>
            <p:cNvSpPr txBox="1"/>
            <p:nvPr/>
          </p:nvSpPr>
          <p:spPr>
            <a:xfrm>
              <a:off x="671512" y="2514600"/>
              <a:ext cx="5499000" cy="1384800"/>
            </a:xfrm>
            <a:prstGeom prst="rect">
              <a:avLst/>
            </a:prstGeom>
            <a:noFill/>
            <a:ln>
              <a:noFill/>
            </a:ln>
          </p:spPr>
          <p:txBody>
            <a:bodyPr anchorCtr="0" anchor="t" bIns="0" lIns="0" spcFirstLastPara="1" rIns="0" wrap="square" tIns="91425">
              <a:spAutoFit/>
            </a:bodyPr>
            <a:lstStyle/>
            <a:p>
              <a:pPr indent="-460375" lvl="0" marL="460375" marR="0" rtl="0" algn="l">
                <a:lnSpc>
                  <a:spcPct val="90000"/>
                </a:lnSpc>
                <a:spcBef>
                  <a:spcPts val="0"/>
                </a:spcBef>
                <a:spcAft>
                  <a:spcPts val="0"/>
                </a:spcAft>
                <a:buClr>
                  <a:srgbClr val="292929"/>
                </a:buClr>
                <a:buSzPts val="1620"/>
                <a:buFont typeface="Arial"/>
                <a:buChar char="•"/>
              </a:pPr>
              <a:r>
                <a:rPr b="0" i="0" lang="en-US" sz="1800" u="none" cap="none" strike="noStrike">
                  <a:solidFill>
                    <a:srgbClr val="292929"/>
                  </a:solidFill>
                  <a:latin typeface="Quattrocento Sans"/>
                  <a:ea typeface="Quattrocento Sans"/>
                  <a:cs typeface="Quattrocento Sans"/>
                  <a:sym typeface="Quattrocento Sans"/>
                </a:rPr>
                <a:t>Load balanced endpoint. Stable VIP per service</a:t>
              </a:r>
              <a:r>
                <a:rPr b="0" i="0" lang="en-US" sz="1800" u="none" cap="none" strike="noStrike">
                  <a:solidFill>
                    <a:srgbClr val="292929"/>
                  </a:solidFill>
                  <a:latin typeface="Quattrocento Sans"/>
                  <a:ea typeface="Quattrocento Sans"/>
                  <a:cs typeface="Quattrocento Sans"/>
                  <a:sym typeface="Quattrocento Sans"/>
                </a:rPr>
                <a:t> deployment</a:t>
              </a:r>
              <a:endParaRPr b="0" i="0" sz="1800" u="none" cap="none" strike="noStrike">
                <a:solidFill>
                  <a:srgbClr val="292929"/>
                </a:solidFill>
                <a:latin typeface="Quattrocento Sans"/>
                <a:ea typeface="Quattrocento Sans"/>
                <a:cs typeface="Quattrocento Sans"/>
                <a:sym typeface="Quattrocento Sans"/>
              </a:endParaRPr>
            </a:p>
            <a:p>
              <a:pPr indent="-460375" lvl="0" marL="460375" marR="0" rtl="0" algn="l">
                <a:lnSpc>
                  <a:spcPct val="90000"/>
                </a:lnSpc>
                <a:spcBef>
                  <a:spcPts val="360"/>
                </a:spcBef>
                <a:spcAft>
                  <a:spcPts val="0"/>
                </a:spcAft>
                <a:buClr>
                  <a:srgbClr val="292929"/>
                </a:buClr>
                <a:buSzPts val="1620"/>
                <a:buFont typeface="Arial"/>
                <a:buChar char="•"/>
              </a:pPr>
              <a:r>
                <a:rPr b="0" i="0" lang="en-US" sz="1800" u="none" cap="none" strike="noStrike">
                  <a:solidFill>
                    <a:srgbClr val="292929"/>
                  </a:solidFill>
                  <a:latin typeface="Quattrocento Sans"/>
                  <a:ea typeface="Quattrocento Sans"/>
                  <a:cs typeface="Quattrocento Sans"/>
                  <a:sym typeface="Quattrocento Sans"/>
                </a:rPr>
                <a:t>Single port per endpoint with protocols HTTP, HTTPS, TCP</a:t>
              </a:r>
              <a:endParaRPr/>
            </a:p>
            <a:p>
              <a:pPr indent="-460375" lvl="0" marL="460375" marR="0" rtl="0" algn="l">
                <a:lnSpc>
                  <a:spcPct val="90000"/>
                </a:lnSpc>
                <a:spcBef>
                  <a:spcPts val="360"/>
                </a:spcBef>
                <a:spcAft>
                  <a:spcPts val="0"/>
                </a:spcAft>
                <a:buClr>
                  <a:srgbClr val="292929"/>
                </a:buClr>
                <a:buSzPts val="1620"/>
                <a:buFont typeface="Arial"/>
                <a:buChar char="•"/>
              </a:pPr>
              <a:r>
                <a:rPr lang="en-US" sz="1800">
                  <a:solidFill>
                    <a:srgbClr val="292929"/>
                  </a:solidFill>
                  <a:latin typeface="Quattrocento Sans"/>
                  <a:ea typeface="Quattrocento Sans"/>
                  <a:cs typeface="Quattrocento Sans"/>
                  <a:sym typeface="Quattrocento Sans"/>
                </a:rPr>
                <a:t>Each individual VM can reserve a separate public IP address </a:t>
              </a:r>
              <a:endParaRPr b="0" i="0" sz="1800" u="none" cap="none" strike="noStrike">
                <a:solidFill>
                  <a:srgbClr val="292929"/>
                </a:solidFill>
                <a:latin typeface="Quattrocento Sans"/>
                <a:ea typeface="Quattrocento Sans"/>
                <a:cs typeface="Quattrocento Sans"/>
                <a:sym typeface="Quattrocento Sans"/>
              </a:endParaRPr>
            </a:p>
          </p:txBody>
        </p:sp>
        <p:sp>
          <p:nvSpPr>
            <p:cNvPr id="4235" name="Google Shape;4235;p109"/>
            <p:cNvSpPr txBox="1"/>
            <p:nvPr/>
          </p:nvSpPr>
          <p:spPr>
            <a:xfrm>
              <a:off x="671513" y="1600199"/>
              <a:ext cx="5499000" cy="914400"/>
            </a:xfrm>
            <a:prstGeom prst="rect">
              <a:avLst/>
            </a:prstGeom>
            <a:solidFill>
              <a:srgbClr val="3DB1FF"/>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292929"/>
                </a:buClr>
                <a:buSzPts val="2160"/>
                <a:buFont typeface="Quattrocento Sans"/>
                <a:buNone/>
              </a:pPr>
              <a:r>
                <a:rPr b="0" i="0" lang="en-US" sz="2400" u="none" cap="none" strike="noStrike">
                  <a:solidFill>
                    <a:srgbClr val="292929"/>
                  </a:solidFill>
                  <a:latin typeface="Quattrocento Sans"/>
                  <a:ea typeface="Quattrocento Sans"/>
                  <a:cs typeface="Quattrocento Sans"/>
                  <a:sym typeface="Quattrocento Sans"/>
                </a:rPr>
                <a:t>DNS Address</a:t>
              </a:r>
              <a:endParaRPr/>
            </a:p>
          </p:txBody>
        </p:sp>
      </p:grpSp>
      <p:grpSp>
        <p:nvGrpSpPr>
          <p:cNvPr id="4236" name="Google Shape;4236;p109"/>
          <p:cNvGrpSpPr/>
          <p:nvPr/>
        </p:nvGrpSpPr>
        <p:grpSpPr>
          <a:xfrm>
            <a:off x="4719810" y="2675042"/>
            <a:ext cx="6954586" cy="2013011"/>
            <a:chOff x="671512" y="1600199"/>
            <a:chExt cx="5499001" cy="2931001"/>
          </a:xfrm>
        </p:grpSpPr>
        <p:sp>
          <p:nvSpPr>
            <p:cNvPr id="4237" name="Google Shape;4237;p109"/>
            <p:cNvSpPr txBox="1"/>
            <p:nvPr/>
          </p:nvSpPr>
          <p:spPr>
            <a:xfrm>
              <a:off x="671512" y="2514600"/>
              <a:ext cx="5499000" cy="2016600"/>
            </a:xfrm>
            <a:prstGeom prst="rect">
              <a:avLst/>
            </a:prstGeom>
            <a:noFill/>
            <a:ln>
              <a:noFill/>
            </a:ln>
          </p:spPr>
          <p:txBody>
            <a:bodyPr anchorCtr="0" anchor="t" bIns="0" lIns="0" spcFirstLastPara="1" rIns="0" wrap="square" tIns="91425">
              <a:spAutoFit/>
            </a:bodyPr>
            <a:lstStyle/>
            <a:p>
              <a:pPr indent="-460375" lvl="0" marL="460375" marR="0" rtl="0" algn="l">
                <a:lnSpc>
                  <a:spcPct val="90000"/>
                </a:lnSpc>
                <a:spcBef>
                  <a:spcPts val="0"/>
                </a:spcBef>
                <a:spcAft>
                  <a:spcPts val="0"/>
                </a:spcAft>
                <a:buClr>
                  <a:srgbClr val="292929"/>
                </a:buClr>
                <a:buSzPts val="1800"/>
                <a:buFont typeface="Arial"/>
                <a:buChar char="•"/>
              </a:pPr>
              <a:r>
                <a:rPr b="0" i="0" lang="en-US" sz="2000" u="none" cap="none" strike="noStrike">
                  <a:solidFill>
                    <a:srgbClr val="292929"/>
                  </a:solidFill>
                  <a:latin typeface="Quattrocento Sans"/>
                  <a:ea typeface="Quattrocento Sans"/>
                  <a:cs typeface="Quattrocento Sans"/>
                  <a:sym typeface="Quattrocento Sans"/>
                </a:rPr>
                <a:t>Instance-to-instance communication in Cloud Service</a:t>
              </a:r>
              <a:endParaRPr/>
            </a:p>
            <a:p>
              <a:pPr indent="-460375" lvl="0" marL="460375" marR="0" rtl="0" algn="l">
                <a:lnSpc>
                  <a:spcPct val="90000"/>
                </a:lnSpc>
                <a:spcBef>
                  <a:spcPts val="400"/>
                </a:spcBef>
                <a:spcAft>
                  <a:spcPts val="0"/>
                </a:spcAft>
                <a:buClr>
                  <a:srgbClr val="292929"/>
                </a:buClr>
                <a:buSzPts val="1800"/>
                <a:buFont typeface="Arial"/>
                <a:buChar char="•"/>
              </a:pPr>
              <a:r>
                <a:rPr b="0" i="0" lang="en-US" sz="2000" u="none" cap="none" strike="noStrike">
                  <a:solidFill>
                    <a:srgbClr val="292929"/>
                  </a:solidFill>
                  <a:latin typeface="Quattrocento Sans"/>
                  <a:ea typeface="Quattrocento Sans"/>
                  <a:cs typeface="Quattrocento Sans"/>
                  <a:sym typeface="Quattrocento Sans"/>
                </a:rPr>
                <a:t>Supported Protocols: TCP</a:t>
              </a:r>
              <a:endParaRPr/>
            </a:p>
            <a:p>
              <a:pPr indent="-460375" lvl="0" marL="460375" marR="0" rtl="0" algn="l">
                <a:lnSpc>
                  <a:spcPct val="90000"/>
                </a:lnSpc>
                <a:spcBef>
                  <a:spcPts val="400"/>
                </a:spcBef>
                <a:spcAft>
                  <a:spcPts val="0"/>
                </a:spcAft>
                <a:buClr>
                  <a:srgbClr val="292929"/>
                </a:buClr>
                <a:buSzPts val="1800"/>
                <a:buFont typeface="Arial"/>
                <a:buChar char="•"/>
              </a:pPr>
              <a:r>
                <a:rPr b="0" i="0" lang="en-US" sz="2000" u="none" cap="none" strike="noStrike">
                  <a:solidFill>
                    <a:srgbClr val="292929"/>
                  </a:solidFill>
                  <a:latin typeface="Quattrocento Sans"/>
                  <a:ea typeface="Quattrocento Sans"/>
                  <a:cs typeface="Quattrocento Sans"/>
                  <a:sym typeface="Quattrocento Sans"/>
                </a:rPr>
                <a:t>Port ranges supported</a:t>
              </a:r>
              <a:endParaRPr/>
            </a:p>
            <a:p>
              <a:pPr indent="-460375" lvl="0" marL="460375" marR="0" rtl="0" algn="l">
                <a:lnSpc>
                  <a:spcPct val="90000"/>
                </a:lnSpc>
                <a:spcBef>
                  <a:spcPts val="400"/>
                </a:spcBef>
                <a:spcAft>
                  <a:spcPts val="0"/>
                </a:spcAft>
                <a:buClr>
                  <a:srgbClr val="292929"/>
                </a:buClr>
                <a:buSzPts val="1800"/>
                <a:buFont typeface="Arial"/>
                <a:buChar char="•"/>
              </a:pPr>
              <a:r>
                <a:rPr b="0" i="0" lang="en-US" sz="2000" u="none" cap="none" strike="noStrike">
                  <a:solidFill>
                    <a:srgbClr val="292929"/>
                  </a:solidFill>
                  <a:latin typeface="Quattrocento Sans"/>
                  <a:ea typeface="Quattrocento Sans"/>
                  <a:cs typeface="Quattrocento Sans"/>
                  <a:sym typeface="Quattrocento Sans"/>
                </a:rPr>
                <a:t>Communication boundary = Deployment boundary</a:t>
              </a:r>
              <a:endParaRPr/>
            </a:p>
          </p:txBody>
        </p:sp>
        <p:sp>
          <p:nvSpPr>
            <p:cNvPr id="4238" name="Google Shape;4238;p109"/>
            <p:cNvSpPr txBox="1"/>
            <p:nvPr/>
          </p:nvSpPr>
          <p:spPr>
            <a:xfrm>
              <a:off x="671513" y="1600199"/>
              <a:ext cx="5499000" cy="914400"/>
            </a:xfrm>
            <a:prstGeom prst="rect">
              <a:avLst/>
            </a:prstGeom>
            <a:solidFill>
              <a:srgbClr val="3DB1FF"/>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292929"/>
                </a:buClr>
                <a:buSzPts val="2520"/>
                <a:buFont typeface="Quattrocento Sans"/>
                <a:buNone/>
              </a:pPr>
              <a:r>
                <a:rPr b="0" i="0" lang="en-US" sz="2800" u="none" cap="none" strike="noStrike">
                  <a:solidFill>
                    <a:srgbClr val="292929"/>
                  </a:solidFill>
                  <a:latin typeface="Quattrocento Sans"/>
                  <a:ea typeface="Quattrocento Sans"/>
                  <a:cs typeface="Quattrocento Sans"/>
                  <a:sym typeface="Quattrocento Sans"/>
                </a:rPr>
                <a:t>Internal IP Addresses</a:t>
              </a:r>
              <a:endParaRPr/>
            </a:p>
          </p:txBody>
        </p:sp>
      </p:grpSp>
      <p:grpSp>
        <p:nvGrpSpPr>
          <p:cNvPr id="4239" name="Google Shape;4239;p109"/>
          <p:cNvGrpSpPr/>
          <p:nvPr/>
        </p:nvGrpSpPr>
        <p:grpSpPr>
          <a:xfrm>
            <a:off x="4719810" y="4803533"/>
            <a:ext cx="6954586" cy="1609734"/>
            <a:chOff x="671512" y="1600199"/>
            <a:chExt cx="5499001" cy="1939205"/>
          </a:xfrm>
        </p:grpSpPr>
        <p:sp>
          <p:nvSpPr>
            <p:cNvPr id="4240" name="Google Shape;4240;p109"/>
            <p:cNvSpPr txBox="1"/>
            <p:nvPr/>
          </p:nvSpPr>
          <p:spPr>
            <a:xfrm>
              <a:off x="671512" y="2352904"/>
              <a:ext cx="5499000" cy="1186500"/>
            </a:xfrm>
            <a:prstGeom prst="rect">
              <a:avLst/>
            </a:prstGeom>
            <a:noFill/>
            <a:ln>
              <a:noFill/>
            </a:ln>
          </p:spPr>
          <p:txBody>
            <a:bodyPr anchorCtr="0" anchor="t" bIns="0" lIns="0" spcFirstLastPara="1" rIns="0" wrap="square" tIns="91425">
              <a:spAutoFit/>
            </a:bodyPr>
            <a:lstStyle/>
            <a:p>
              <a:pPr indent="-460375" lvl="0" marL="460375" marR="0" rtl="0" algn="l">
                <a:lnSpc>
                  <a:spcPct val="90000"/>
                </a:lnSpc>
                <a:spcBef>
                  <a:spcPts val="0"/>
                </a:spcBef>
                <a:spcAft>
                  <a:spcPts val="0"/>
                </a:spcAft>
                <a:buClr>
                  <a:srgbClr val="292929"/>
                </a:buClr>
                <a:buSzPts val="1800"/>
                <a:buFont typeface="Arial"/>
                <a:buChar char="•"/>
              </a:pPr>
              <a:r>
                <a:rPr b="0" i="0" lang="en-US" sz="2000" u="none" cap="none" strike="noStrike">
                  <a:solidFill>
                    <a:srgbClr val="292929"/>
                  </a:solidFill>
                  <a:latin typeface="Quattrocento Sans"/>
                  <a:ea typeface="Quattrocento Sans"/>
                  <a:cs typeface="Quattrocento Sans"/>
                  <a:sym typeface="Quattrocento Sans"/>
                </a:rPr>
                <a:t>Microsoft Azure-provided DNS service for Cloud service-level  name resolution</a:t>
              </a:r>
              <a:endParaRPr/>
            </a:p>
            <a:p>
              <a:pPr indent="0" lvl="0" marL="0" marR="0" rtl="0" algn="l">
                <a:lnSpc>
                  <a:spcPct val="90000"/>
                </a:lnSpc>
                <a:spcBef>
                  <a:spcPts val="400"/>
                </a:spcBef>
                <a:spcAft>
                  <a:spcPts val="0"/>
                </a:spcAft>
                <a:buClr>
                  <a:schemeClr val="dk1"/>
                </a:buClr>
                <a:buSzPts val="1800"/>
                <a:buFont typeface="Calibri"/>
                <a:buNone/>
              </a:pPr>
              <a:r>
                <a:t/>
              </a:r>
              <a:endParaRPr b="0" i="0" sz="2000" u="none" cap="none" strike="noStrike">
                <a:solidFill>
                  <a:srgbClr val="292929"/>
                </a:solidFill>
                <a:latin typeface="Quattrocento Sans"/>
                <a:ea typeface="Quattrocento Sans"/>
                <a:cs typeface="Quattrocento Sans"/>
                <a:sym typeface="Quattrocento Sans"/>
              </a:endParaRPr>
            </a:p>
          </p:txBody>
        </p:sp>
        <p:sp>
          <p:nvSpPr>
            <p:cNvPr id="4241" name="Google Shape;4241;p109"/>
            <p:cNvSpPr txBox="1"/>
            <p:nvPr/>
          </p:nvSpPr>
          <p:spPr>
            <a:xfrm>
              <a:off x="671513" y="1600199"/>
              <a:ext cx="5499000" cy="760200"/>
            </a:xfrm>
            <a:prstGeom prst="rect">
              <a:avLst/>
            </a:prstGeom>
            <a:solidFill>
              <a:srgbClr val="3DB1FF"/>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292929"/>
                </a:buClr>
                <a:buSzPts val="2520"/>
                <a:buFont typeface="Quattrocento Sans"/>
                <a:buNone/>
              </a:pPr>
              <a:r>
                <a:rPr b="0" i="0" lang="en-US" sz="2800" u="none" cap="none" strike="noStrike">
                  <a:solidFill>
                    <a:srgbClr val="292929"/>
                  </a:solidFill>
                  <a:latin typeface="Quattrocento Sans"/>
                  <a:ea typeface="Quattrocento Sans"/>
                  <a:cs typeface="Quattrocento Sans"/>
                  <a:sym typeface="Quattrocento Sans"/>
                </a:rPr>
                <a:t>Name Resolution</a:t>
              </a:r>
              <a:endParaRPr/>
            </a:p>
          </p:txBody>
        </p:sp>
      </p:grpSp>
      <p:sp>
        <p:nvSpPr>
          <p:cNvPr id="4226" name="Google Shape;4226;p109"/>
          <p:cNvSpPr/>
          <p:nvPr/>
        </p:nvSpPr>
        <p:spPr>
          <a:xfrm>
            <a:off x="2391637" y="4285645"/>
            <a:ext cx="578803" cy="760677"/>
          </a:xfrm>
          <a:custGeom>
            <a:rect b="b" l="l" r="r" t="t"/>
            <a:pathLst>
              <a:path extrusionOk="0" h="262" w="199">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29292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4227" name="Google Shape;4227;p109"/>
          <p:cNvSpPr/>
          <p:nvPr/>
        </p:nvSpPr>
        <p:spPr>
          <a:xfrm>
            <a:off x="678736" y="4285645"/>
            <a:ext cx="578803" cy="760677"/>
          </a:xfrm>
          <a:custGeom>
            <a:rect b="b" l="l" r="r" t="t"/>
            <a:pathLst>
              <a:path extrusionOk="0" h="262" w="199">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29292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292929"/>
              </a:solidFill>
              <a:latin typeface="Quattrocento Sans"/>
              <a:ea typeface="Quattrocento Sans"/>
              <a:cs typeface="Quattrocento Sans"/>
              <a:sym typeface="Quattrocento Sans"/>
            </a:endParaRPr>
          </a:p>
        </p:txBody>
      </p:sp>
      <p:sp>
        <p:nvSpPr>
          <p:cNvPr id="4242" name="Google Shape;4242;p109"/>
          <p:cNvSpPr/>
          <p:nvPr/>
        </p:nvSpPr>
        <p:spPr>
          <a:xfrm>
            <a:off x="1379292" y="6123746"/>
            <a:ext cx="3257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71BC"/>
                </a:solidFill>
                <a:latin typeface="Quattrocento Sans"/>
                <a:ea typeface="Quattrocento Sans"/>
                <a:cs typeface="Quattrocento Sans"/>
                <a:sym typeface="Quattrocento Sans"/>
              </a:rPr>
              <a:t>foo.cloudapp.net 🡪 </a:t>
            </a:r>
            <a:r>
              <a:rPr b="1" lang="en-US" sz="2400">
                <a:solidFill>
                  <a:srgbClr val="0071BC"/>
                </a:solidFill>
                <a:latin typeface="Quattrocento Sans"/>
                <a:ea typeface="Quattrocento Sans"/>
                <a:cs typeface="Quattrocento Sans"/>
                <a:sym typeface="Quattrocento Sans"/>
              </a:rPr>
              <a:t>VIP</a:t>
            </a:r>
            <a:endParaRPr b="1" sz="2400">
              <a:solidFill>
                <a:srgbClr val="0071BC"/>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8"/>
                                        </p:tgtEl>
                                        <p:attrNameLst>
                                          <p:attrName>style.visibility</p:attrName>
                                        </p:attrNameLst>
                                      </p:cBhvr>
                                      <p:to>
                                        <p:strVal val="visible"/>
                                      </p:to>
                                    </p:set>
                                    <p:animEffect filter="fade" transition="in">
                                      <p:cBhvr>
                                        <p:cTn dur="500"/>
                                        <p:tgtEl>
                                          <p:spTgt spid="4228"/>
                                        </p:tgtEl>
                                      </p:cBhvr>
                                    </p:animEffect>
                                  </p:childTnLst>
                                </p:cTn>
                              </p:par>
                              <p:par>
                                <p:cTn fill="hold" nodeType="withEffect" presetClass="entr" presetID="10" presetSubtype="0">
                                  <p:stCondLst>
                                    <p:cond delay="0"/>
                                  </p:stCondLst>
                                  <p:childTnLst>
                                    <p:set>
                                      <p:cBhvr>
                                        <p:cTn dur="1" fill="hold">
                                          <p:stCondLst>
                                            <p:cond delay="0"/>
                                          </p:stCondLst>
                                        </p:cTn>
                                        <p:tgtEl>
                                          <p:spTgt spid="4232"/>
                                        </p:tgtEl>
                                        <p:attrNameLst>
                                          <p:attrName>style.visibility</p:attrName>
                                        </p:attrNameLst>
                                      </p:cBhvr>
                                      <p:to>
                                        <p:strVal val="visible"/>
                                      </p:to>
                                    </p:set>
                                    <p:animEffect filter="fade" transition="in">
                                      <p:cBhvr>
                                        <p:cTn dur="500"/>
                                        <p:tgtEl>
                                          <p:spTgt spid="4232"/>
                                        </p:tgtEl>
                                      </p:cBhvr>
                                    </p:animEffect>
                                  </p:childTnLst>
                                </p:cTn>
                              </p:par>
                              <p:par>
                                <p:cTn fill="hold" nodeType="withEffect" presetClass="entr" presetID="10" presetSubtype="0">
                                  <p:stCondLst>
                                    <p:cond delay="0"/>
                                  </p:stCondLst>
                                  <p:childTnLst>
                                    <p:set>
                                      <p:cBhvr>
                                        <p:cTn dur="1" fill="hold">
                                          <p:stCondLst>
                                            <p:cond delay="0"/>
                                          </p:stCondLst>
                                        </p:cTn>
                                        <p:tgtEl>
                                          <p:spTgt spid="4222"/>
                                        </p:tgtEl>
                                        <p:attrNameLst>
                                          <p:attrName>style.visibility</p:attrName>
                                        </p:attrNameLst>
                                      </p:cBhvr>
                                      <p:to>
                                        <p:strVal val="visible"/>
                                      </p:to>
                                    </p:set>
                                    <p:animEffect filter="fade" transition="in">
                                      <p:cBhvr>
                                        <p:cTn dur="500"/>
                                        <p:tgtEl>
                                          <p:spTgt spid="4222"/>
                                        </p:tgtEl>
                                      </p:cBhvr>
                                    </p:animEffect>
                                  </p:childTnLst>
                                </p:cTn>
                              </p:par>
                              <p:par>
                                <p:cTn fill="hold" nodeType="withEffect" presetClass="entr" presetID="10" presetSubtype="0">
                                  <p:stCondLst>
                                    <p:cond delay="0"/>
                                  </p:stCondLst>
                                  <p:childTnLst>
                                    <p:set>
                                      <p:cBhvr>
                                        <p:cTn dur="1" fill="hold">
                                          <p:stCondLst>
                                            <p:cond delay="0"/>
                                          </p:stCondLst>
                                        </p:cTn>
                                        <p:tgtEl>
                                          <p:spTgt spid="4224"/>
                                        </p:tgtEl>
                                        <p:attrNameLst>
                                          <p:attrName>style.visibility</p:attrName>
                                        </p:attrNameLst>
                                      </p:cBhvr>
                                      <p:to>
                                        <p:strVal val="visible"/>
                                      </p:to>
                                    </p:set>
                                    <p:animEffect filter="fade" transition="in">
                                      <p:cBhvr>
                                        <p:cTn dur="500"/>
                                        <p:tgtEl>
                                          <p:spTgt spid="4224"/>
                                        </p:tgtEl>
                                      </p:cBhvr>
                                    </p:animEffect>
                                  </p:childTnLst>
                                </p:cTn>
                              </p:par>
                              <p:par>
                                <p:cTn fill="hold" nodeType="withEffect" presetClass="entr" presetID="10" presetSubtype="0">
                                  <p:stCondLst>
                                    <p:cond delay="0"/>
                                  </p:stCondLst>
                                  <p:childTnLst>
                                    <p:set>
                                      <p:cBhvr>
                                        <p:cTn dur="1" fill="hold">
                                          <p:stCondLst>
                                            <p:cond delay="0"/>
                                          </p:stCondLst>
                                        </p:cTn>
                                        <p:tgtEl>
                                          <p:spTgt spid="4223"/>
                                        </p:tgtEl>
                                        <p:attrNameLst>
                                          <p:attrName>style.visibility</p:attrName>
                                        </p:attrNameLst>
                                      </p:cBhvr>
                                      <p:to>
                                        <p:strVal val="visible"/>
                                      </p:to>
                                    </p:set>
                                    <p:animEffect filter="fade" transition="in">
                                      <p:cBhvr>
                                        <p:cTn dur="500"/>
                                        <p:tgtEl>
                                          <p:spTgt spid="4223"/>
                                        </p:tgtEl>
                                      </p:cBhvr>
                                    </p:animEffect>
                                  </p:childTnLst>
                                </p:cTn>
                              </p:par>
                              <p:par>
                                <p:cTn fill="hold" nodeType="withEffect" presetClass="entr" presetID="10" presetSubtype="0">
                                  <p:stCondLst>
                                    <p:cond delay="0"/>
                                  </p:stCondLst>
                                  <p:childTnLst>
                                    <p:set>
                                      <p:cBhvr>
                                        <p:cTn dur="1" fill="hold">
                                          <p:stCondLst>
                                            <p:cond delay="0"/>
                                          </p:stCondLst>
                                        </p:cTn>
                                        <p:tgtEl>
                                          <p:spTgt spid="4233"/>
                                        </p:tgtEl>
                                        <p:attrNameLst>
                                          <p:attrName>style.visibility</p:attrName>
                                        </p:attrNameLst>
                                      </p:cBhvr>
                                      <p:to>
                                        <p:strVal val="visible"/>
                                      </p:to>
                                    </p:set>
                                    <p:animEffect filter="fade" transition="in">
                                      <p:cBhvr>
                                        <p:cTn dur="500"/>
                                        <p:tgtEl>
                                          <p:spTgt spid="4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5"/>
                                        </p:tgtEl>
                                        <p:attrNameLst>
                                          <p:attrName>style.visibility</p:attrName>
                                        </p:attrNameLst>
                                      </p:cBhvr>
                                      <p:to>
                                        <p:strVal val="visible"/>
                                      </p:to>
                                    </p:set>
                                    <p:animEffect filter="fade" transition="in">
                                      <p:cBhvr>
                                        <p:cTn dur="500"/>
                                        <p:tgtEl>
                                          <p:spTgt spid="4225"/>
                                        </p:tgtEl>
                                      </p:cBhvr>
                                    </p:animEffect>
                                  </p:childTnLst>
                                </p:cTn>
                              </p:par>
                              <p:par>
                                <p:cTn fill="hold" nodeType="withEffect" presetClass="entr" presetID="10" presetSubtype="0">
                                  <p:stCondLst>
                                    <p:cond delay="0"/>
                                  </p:stCondLst>
                                  <p:childTnLst>
                                    <p:set>
                                      <p:cBhvr>
                                        <p:cTn dur="1" fill="hold">
                                          <p:stCondLst>
                                            <p:cond delay="0"/>
                                          </p:stCondLst>
                                        </p:cTn>
                                        <p:tgtEl>
                                          <p:spTgt spid="4229"/>
                                        </p:tgtEl>
                                        <p:attrNameLst>
                                          <p:attrName>style.visibility</p:attrName>
                                        </p:attrNameLst>
                                      </p:cBhvr>
                                      <p:to>
                                        <p:strVal val="visible"/>
                                      </p:to>
                                    </p:set>
                                    <p:animEffect filter="fade" transition="in">
                                      <p:cBhvr>
                                        <p:cTn dur="500"/>
                                        <p:tgtEl>
                                          <p:spTgt spid="4229"/>
                                        </p:tgtEl>
                                      </p:cBhvr>
                                    </p:animEffect>
                                  </p:childTnLst>
                                </p:cTn>
                              </p:par>
                              <p:par>
                                <p:cTn fill="hold" nodeType="withEffect" presetClass="entr" presetID="10" presetSubtype="0">
                                  <p:stCondLst>
                                    <p:cond delay="0"/>
                                  </p:stCondLst>
                                  <p:childTnLst>
                                    <p:set>
                                      <p:cBhvr>
                                        <p:cTn dur="1" fill="hold">
                                          <p:stCondLst>
                                            <p:cond delay="0"/>
                                          </p:stCondLst>
                                        </p:cTn>
                                        <p:tgtEl>
                                          <p:spTgt spid="4236"/>
                                        </p:tgtEl>
                                        <p:attrNameLst>
                                          <p:attrName>style.visibility</p:attrName>
                                        </p:attrNameLst>
                                      </p:cBhvr>
                                      <p:to>
                                        <p:strVal val="visible"/>
                                      </p:to>
                                    </p:set>
                                    <p:animEffect filter="fade" transition="in">
                                      <p:cBhvr>
                                        <p:cTn dur="500"/>
                                        <p:tgtEl>
                                          <p:spTgt spid="4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9"/>
                                        </p:tgtEl>
                                        <p:attrNameLst>
                                          <p:attrName>style.visibility</p:attrName>
                                        </p:attrNameLst>
                                      </p:cBhvr>
                                      <p:to>
                                        <p:strVal val="visible"/>
                                      </p:to>
                                    </p:set>
                                    <p:animEffect filter="fade" transition="in">
                                      <p:cBhvr>
                                        <p:cTn dur="500"/>
                                        <p:tgtEl>
                                          <p:spTgt spid="4239"/>
                                        </p:tgtEl>
                                      </p:cBhvr>
                                    </p:animEffect>
                                  </p:childTnLst>
                                </p:cTn>
                              </p:par>
                              <p:par>
                                <p:cTn fill="hold" nodeType="withEffect" presetClass="entr" presetID="10" presetSubtype="0">
                                  <p:stCondLst>
                                    <p:cond delay="0"/>
                                  </p:stCondLst>
                                  <p:childTnLst>
                                    <p:set>
                                      <p:cBhvr>
                                        <p:cTn dur="1" fill="hold">
                                          <p:stCondLst>
                                            <p:cond delay="0"/>
                                          </p:stCondLst>
                                        </p:cTn>
                                        <p:tgtEl>
                                          <p:spTgt spid="4242"/>
                                        </p:tgtEl>
                                        <p:attrNameLst>
                                          <p:attrName>style.visibility</p:attrName>
                                        </p:attrNameLst>
                                      </p:cBhvr>
                                      <p:to>
                                        <p:strVal val="visible"/>
                                      </p:to>
                                    </p:set>
                                    <p:animEffect filter="fade" transition="in">
                                      <p:cBhvr>
                                        <p:cTn dur="500"/>
                                        <p:tgtEl>
                                          <p:spTgt spid="4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48" name="Shape 4248"/>
        <p:cNvGrpSpPr/>
        <p:nvPr/>
      </p:nvGrpSpPr>
      <p:grpSpPr>
        <a:xfrm>
          <a:off x="0" y="0"/>
          <a:ext cx="0" cy="0"/>
          <a:chOff x="0" y="0"/>
          <a:chExt cx="0" cy="0"/>
        </a:xfrm>
      </p:grpSpPr>
      <p:sp>
        <p:nvSpPr>
          <p:cNvPr id="4249" name="Google Shape;4249;p110"/>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Internal IP Addresses (Classic)</a:t>
            </a:r>
            <a:endParaRPr/>
          </a:p>
        </p:txBody>
      </p:sp>
      <p:sp>
        <p:nvSpPr>
          <p:cNvPr id="4250" name="Google Shape;4250;p110"/>
          <p:cNvSpPr/>
          <p:nvPr/>
        </p:nvSpPr>
        <p:spPr>
          <a:xfrm>
            <a:off x="3268959" y="3330152"/>
            <a:ext cx="2743200" cy="18660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nvGrpSpPr>
          <p:cNvPr id="4251" name="Google Shape;4251;p110"/>
          <p:cNvGrpSpPr/>
          <p:nvPr/>
        </p:nvGrpSpPr>
        <p:grpSpPr>
          <a:xfrm>
            <a:off x="3432656" y="3934597"/>
            <a:ext cx="3069282" cy="2308910"/>
            <a:chOff x="4956655" y="4340986"/>
            <a:chExt cx="3069282" cy="2308910"/>
          </a:xfrm>
        </p:grpSpPr>
        <p:pic>
          <p:nvPicPr>
            <p:cNvPr descr="\\magnum\Projects\Microsoft\Cloud Power FY12\Design\Icons\PNGs\Server_2.png" id="4252" name="Google Shape;4252;p110"/>
            <p:cNvPicPr preferRelativeResize="0"/>
            <p:nvPr/>
          </p:nvPicPr>
          <p:blipFill rotWithShape="1">
            <a:blip r:embed="rId3">
              <a:alphaModFix/>
            </a:blip>
            <a:srcRect b="0" l="25034" r="22061" t="0"/>
            <a:stretch/>
          </p:blipFill>
          <p:spPr>
            <a:xfrm>
              <a:off x="4956655" y="4343400"/>
              <a:ext cx="627797" cy="1186358"/>
            </a:xfrm>
            <a:prstGeom prst="rect">
              <a:avLst/>
            </a:prstGeom>
            <a:noFill/>
            <a:ln>
              <a:noFill/>
            </a:ln>
          </p:spPr>
        </p:pic>
        <p:pic>
          <p:nvPicPr>
            <p:cNvPr descr="\\magnum\Projects\Microsoft\Cloud Power FY12\Design\Icons\PNGs\Server_2.png" id="4253" name="Google Shape;4253;p110"/>
            <p:cNvPicPr preferRelativeResize="0"/>
            <p:nvPr/>
          </p:nvPicPr>
          <p:blipFill rotWithShape="1">
            <a:blip r:embed="rId3">
              <a:alphaModFix/>
            </a:blip>
            <a:srcRect b="0" l="25034" r="22061" t="0"/>
            <a:stretch/>
          </p:blipFill>
          <p:spPr>
            <a:xfrm>
              <a:off x="6691736" y="4340986"/>
              <a:ext cx="627797" cy="1186358"/>
            </a:xfrm>
            <a:prstGeom prst="rect">
              <a:avLst/>
            </a:prstGeom>
            <a:noFill/>
            <a:ln>
              <a:noFill/>
            </a:ln>
          </p:spPr>
        </p:pic>
        <p:cxnSp>
          <p:nvCxnSpPr>
            <p:cNvPr id="4254" name="Google Shape;4254;p110"/>
            <p:cNvCxnSpPr/>
            <p:nvPr/>
          </p:nvCxnSpPr>
          <p:spPr>
            <a:xfrm rot="10800000">
              <a:off x="5652678" y="4934179"/>
              <a:ext cx="883500" cy="2400"/>
            </a:xfrm>
            <a:prstGeom prst="straightConnector1">
              <a:avLst/>
            </a:prstGeom>
            <a:noFill/>
            <a:ln cap="flat" cmpd="sng" w="57150">
              <a:solidFill>
                <a:srgbClr val="FFFFFF"/>
              </a:solidFill>
              <a:prstDash val="solid"/>
              <a:round/>
              <a:headEnd len="med" w="med" type="triangle"/>
              <a:tailEnd len="med" w="med" type="triangle"/>
            </a:ln>
          </p:spPr>
        </p:cxnSp>
        <p:sp>
          <p:nvSpPr>
            <p:cNvPr id="4255" name="Google Shape;4255;p110"/>
            <p:cNvSpPr txBox="1"/>
            <p:nvPr/>
          </p:nvSpPr>
          <p:spPr>
            <a:xfrm>
              <a:off x="7046437" y="6342096"/>
              <a:ext cx="9795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3D3D3D"/>
                </a:buClr>
                <a:buSzPts val="2000"/>
                <a:buFont typeface="Quattrocento Sans"/>
                <a:buNone/>
              </a:pPr>
              <a:r>
                <a:rPr b="0" i="0" lang="en-US" sz="2000" u="none" cap="none" strike="noStrike">
                  <a:solidFill>
                    <a:srgbClr val="3D3D3D"/>
                  </a:solidFill>
                  <a:latin typeface="Quattrocento Sans"/>
                  <a:ea typeface="Quattrocento Sans"/>
                  <a:cs typeface="Quattrocento Sans"/>
                  <a:sym typeface="Quattrocento Sans"/>
                </a:rPr>
                <a:t>IP Traffic</a:t>
              </a:r>
              <a:endParaRPr/>
            </a:p>
          </p:txBody>
        </p:sp>
      </p:grpSp>
      <p:sp>
        <p:nvSpPr>
          <p:cNvPr id="4256" name="Google Shape;4256;p110"/>
          <p:cNvSpPr txBox="1"/>
          <p:nvPr/>
        </p:nvSpPr>
        <p:spPr>
          <a:xfrm>
            <a:off x="902985" y="1005557"/>
            <a:ext cx="8316000" cy="1846800"/>
          </a:xfrm>
          <a:prstGeom prst="rect">
            <a:avLst/>
          </a:prstGeom>
          <a:noFill/>
          <a:ln>
            <a:noFill/>
          </a:ln>
        </p:spPr>
        <p:txBody>
          <a:bodyPr anchorCtr="0" anchor="t" bIns="0" lIns="0" spcFirstLastPara="1" rIns="0" wrap="square" tIns="0">
            <a:spAutoFit/>
          </a:bodyPr>
          <a:lstStyle/>
          <a:p>
            <a:pPr indent="-457200" lvl="0" marL="457200" marR="0" rtl="0" algn="l">
              <a:spcBef>
                <a:spcPts val="0"/>
              </a:spcBef>
              <a:spcAft>
                <a:spcPts val="0"/>
              </a:spcAft>
              <a:buClr>
                <a:srgbClr val="3D3D3D"/>
              </a:buClr>
              <a:buSzPts val="2400"/>
              <a:buFont typeface="Arial"/>
              <a:buChar char="•"/>
            </a:pPr>
            <a:r>
              <a:rPr lang="en-US" sz="2400">
                <a:solidFill>
                  <a:srgbClr val="3D3D3D"/>
                </a:solidFill>
                <a:latin typeface="Quattrocento Sans"/>
                <a:ea typeface="Quattrocento Sans"/>
                <a:cs typeface="Quattrocento Sans"/>
                <a:sym typeface="Quattrocento Sans"/>
              </a:rPr>
              <a:t>Open by default with VMs (Firewalls are not)</a:t>
            </a:r>
            <a:endParaRPr/>
          </a:p>
          <a:p>
            <a:pPr indent="-457200" lvl="0" marL="457200" marR="0" rtl="0" algn="l">
              <a:spcBef>
                <a:spcPts val="0"/>
              </a:spcBef>
              <a:spcAft>
                <a:spcPts val="0"/>
              </a:spcAft>
              <a:buClr>
                <a:srgbClr val="3D3D3D"/>
              </a:buClr>
              <a:buSzPts val="2400"/>
              <a:buFont typeface="Arial"/>
              <a:buChar char="•"/>
            </a:pPr>
            <a:r>
              <a:rPr lang="en-US" sz="2400">
                <a:solidFill>
                  <a:srgbClr val="3D3D3D"/>
                </a:solidFill>
                <a:latin typeface="Quattrocento Sans"/>
                <a:ea typeface="Quattrocento Sans"/>
                <a:cs typeface="Quattrocento Sans"/>
                <a:sym typeface="Quattrocento Sans"/>
              </a:rPr>
              <a:t>Allows all IP traffic to flow</a:t>
            </a:r>
            <a:endParaRPr/>
          </a:p>
          <a:p>
            <a:pPr indent="-457200" lvl="0" marL="457200" marR="0" rtl="0" algn="l">
              <a:spcBef>
                <a:spcPts val="0"/>
              </a:spcBef>
              <a:spcAft>
                <a:spcPts val="0"/>
              </a:spcAft>
              <a:buClr>
                <a:srgbClr val="3D3D3D"/>
              </a:buClr>
              <a:buSzPts val="2400"/>
              <a:buFont typeface="Arial"/>
              <a:buChar char="•"/>
            </a:pPr>
            <a:r>
              <a:rPr lang="en-US" sz="2400">
                <a:solidFill>
                  <a:srgbClr val="3D3D3D"/>
                </a:solidFill>
                <a:latin typeface="Quattrocento Sans"/>
                <a:ea typeface="Quattrocento Sans"/>
                <a:cs typeface="Quattrocento Sans"/>
                <a:sym typeface="Quattrocento Sans"/>
              </a:rPr>
              <a:t>Open ICMPv4 port to ping</a:t>
            </a:r>
            <a:endParaRPr/>
          </a:p>
          <a:p>
            <a:pPr indent="-457200" lvl="0" marL="457200" marR="0" rtl="0" algn="l">
              <a:spcBef>
                <a:spcPts val="0"/>
              </a:spcBef>
              <a:spcAft>
                <a:spcPts val="0"/>
              </a:spcAft>
              <a:buClr>
                <a:srgbClr val="3D3D3D"/>
              </a:buClr>
              <a:buSzPts val="2400"/>
              <a:buFont typeface="Arial"/>
              <a:buChar char="•"/>
            </a:pPr>
            <a:r>
              <a:rPr lang="en-US" sz="2400">
                <a:solidFill>
                  <a:srgbClr val="3D3D3D"/>
                </a:solidFill>
                <a:latin typeface="Quattrocento Sans"/>
                <a:ea typeface="Quattrocento Sans"/>
                <a:cs typeface="Quattrocento Sans"/>
                <a:sym typeface="Quattrocento Sans"/>
              </a:rPr>
              <a:t>Can be used across Cloud Services within a single virtual network</a:t>
            </a:r>
            <a:endParaRPr/>
          </a:p>
        </p:txBody>
      </p:sp>
      <p:sp>
        <p:nvSpPr>
          <p:cNvPr id="4257" name="Google Shape;4257;p110"/>
          <p:cNvSpPr txBox="1"/>
          <p:nvPr/>
        </p:nvSpPr>
        <p:spPr>
          <a:xfrm>
            <a:off x="3215887" y="2966453"/>
            <a:ext cx="2697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Cloud Service/Deployment</a:t>
            </a:r>
            <a:endParaRPr/>
          </a:p>
        </p:txBody>
      </p:sp>
      <p:sp>
        <p:nvSpPr>
          <p:cNvPr id="4258" name="Google Shape;4258;p110"/>
          <p:cNvSpPr/>
          <p:nvPr/>
        </p:nvSpPr>
        <p:spPr>
          <a:xfrm>
            <a:off x="7570839" y="2852216"/>
            <a:ext cx="3480600" cy="33912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259" name="Google Shape;4259;p110"/>
          <p:cNvSpPr/>
          <p:nvPr/>
        </p:nvSpPr>
        <p:spPr>
          <a:xfrm>
            <a:off x="7924544" y="4758810"/>
            <a:ext cx="2743200" cy="11895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nvGrpSpPr>
          <p:cNvPr id="4260" name="Google Shape;4260;p110"/>
          <p:cNvGrpSpPr/>
          <p:nvPr/>
        </p:nvGrpSpPr>
        <p:grpSpPr>
          <a:xfrm>
            <a:off x="8750197" y="5003644"/>
            <a:ext cx="1406858" cy="822155"/>
            <a:chOff x="4956655" y="4340986"/>
            <a:chExt cx="2362879" cy="1188772"/>
          </a:xfrm>
        </p:grpSpPr>
        <p:pic>
          <p:nvPicPr>
            <p:cNvPr descr="\\magnum\Projects\Microsoft\Cloud Power FY12\Design\Icons\PNGs\Server_2.png" id="4261" name="Google Shape;4261;p110"/>
            <p:cNvPicPr preferRelativeResize="0"/>
            <p:nvPr/>
          </p:nvPicPr>
          <p:blipFill rotWithShape="1">
            <a:blip r:embed="rId3">
              <a:alphaModFix/>
            </a:blip>
            <a:srcRect b="0" l="25034" r="22061" t="0"/>
            <a:stretch/>
          </p:blipFill>
          <p:spPr>
            <a:xfrm>
              <a:off x="4956655" y="4343400"/>
              <a:ext cx="627797" cy="1186358"/>
            </a:xfrm>
            <a:prstGeom prst="rect">
              <a:avLst/>
            </a:prstGeom>
            <a:noFill/>
            <a:ln>
              <a:noFill/>
            </a:ln>
          </p:spPr>
        </p:pic>
        <p:pic>
          <p:nvPicPr>
            <p:cNvPr descr="\\magnum\Projects\Microsoft\Cloud Power FY12\Design\Icons\PNGs\Server_2.png" id="4262" name="Google Shape;4262;p110"/>
            <p:cNvPicPr preferRelativeResize="0"/>
            <p:nvPr/>
          </p:nvPicPr>
          <p:blipFill rotWithShape="1">
            <a:blip r:embed="rId3">
              <a:alphaModFix/>
            </a:blip>
            <a:srcRect b="0" l="25034" r="22061" t="0"/>
            <a:stretch/>
          </p:blipFill>
          <p:spPr>
            <a:xfrm>
              <a:off x="6691736" y="4340986"/>
              <a:ext cx="627797" cy="1186358"/>
            </a:xfrm>
            <a:prstGeom prst="rect">
              <a:avLst/>
            </a:prstGeom>
            <a:noFill/>
            <a:ln>
              <a:noFill/>
            </a:ln>
          </p:spPr>
        </p:pic>
        <p:cxnSp>
          <p:nvCxnSpPr>
            <p:cNvPr id="4263" name="Google Shape;4263;p110"/>
            <p:cNvCxnSpPr/>
            <p:nvPr/>
          </p:nvCxnSpPr>
          <p:spPr>
            <a:xfrm rot="10800000">
              <a:off x="5652678" y="4934179"/>
              <a:ext cx="883500" cy="2400"/>
            </a:xfrm>
            <a:prstGeom prst="straightConnector1">
              <a:avLst/>
            </a:prstGeom>
            <a:noFill/>
            <a:ln cap="flat" cmpd="sng" w="57150">
              <a:solidFill>
                <a:srgbClr val="FFFFFF"/>
              </a:solidFill>
              <a:prstDash val="solid"/>
              <a:round/>
              <a:headEnd len="med" w="med" type="triangle"/>
              <a:tailEnd len="med" w="med" type="triangle"/>
            </a:ln>
          </p:spPr>
        </p:cxnSp>
      </p:grpSp>
      <p:sp>
        <p:nvSpPr>
          <p:cNvPr id="4264" name="Google Shape;4264;p110"/>
          <p:cNvSpPr/>
          <p:nvPr/>
        </p:nvSpPr>
        <p:spPr>
          <a:xfrm>
            <a:off x="7919632" y="3190561"/>
            <a:ext cx="2743200" cy="11895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300"/>
              <a:buFont typeface="Calibri"/>
              <a:buNone/>
            </a:pPr>
            <a:r>
              <a:t/>
            </a:r>
            <a:endParaRPr b="0" i="0" sz="2300" u="none" cap="none" strike="noStrike">
              <a:solidFill>
                <a:srgbClr val="FFFFFF"/>
              </a:solidFill>
              <a:latin typeface="Quattrocento Sans"/>
              <a:ea typeface="Quattrocento Sans"/>
              <a:cs typeface="Quattrocento Sans"/>
              <a:sym typeface="Quattrocento Sans"/>
            </a:endParaRPr>
          </a:p>
        </p:txBody>
      </p:sp>
      <p:grpSp>
        <p:nvGrpSpPr>
          <p:cNvPr id="4265" name="Google Shape;4265;p110"/>
          <p:cNvGrpSpPr/>
          <p:nvPr/>
        </p:nvGrpSpPr>
        <p:grpSpPr>
          <a:xfrm>
            <a:off x="8745285" y="3435395"/>
            <a:ext cx="1406858" cy="822155"/>
            <a:chOff x="4956655" y="4340986"/>
            <a:chExt cx="2362879" cy="1188772"/>
          </a:xfrm>
        </p:grpSpPr>
        <p:pic>
          <p:nvPicPr>
            <p:cNvPr descr="\\magnum\Projects\Microsoft\Cloud Power FY12\Design\Icons\PNGs\Server_2.png" id="4266" name="Google Shape;4266;p110"/>
            <p:cNvPicPr preferRelativeResize="0"/>
            <p:nvPr/>
          </p:nvPicPr>
          <p:blipFill rotWithShape="1">
            <a:blip r:embed="rId3">
              <a:alphaModFix/>
            </a:blip>
            <a:srcRect b="0" l="25034" r="22061" t="0"/>
            <a:stretch/>
          </p:blipFill>
          <p:spPr>
            <a:xfrm>
              <a:off x="4956655" y="4343400"/>
              <a:ext cx="627797" cy="1186358"/>
            </a:xfrm>
            <a:prstGeom prst="rect">
              <a:avLst/>
            </a:prstGeom>
            <a:noFill/>
            <a:ln>
              <a:noFill/>
            </a:ln>
          </p:spPr>
        </p:pic>
        <p:pic>
          <p:nvPicPr>
            <p:cNvPr descr="\\magnum\Projects\Microsoft\Cloud Power FY12\Design\Icons\PNGs\Server_2.png" id="4267" name="Google Shape;4267;p110"/>
            <p:cNvPicPr preferRelativeResize="0"/>
            <p:nvPr/>
          </p:nvPicPr>
          <p:blipFill rotWithShape="1">
            <a:blip r:embed="rId3">
              <a:alphaModFix/>
            </a:blip>
            <a:srcRect b="0" l="25034" r="22061" t="0"/>
            <a:stretch/>
          </p:blipFill>
          <p:spPr>
            <a:xfrm>
              <a:off x="6691736" y="4340986"/>
              <a:ext cx="627797" cy="1186358"/>
            </a:xfrm>
            <a:prstGeom prst="rect">
              <a:avLst/>
            </a:prstGeom>
            <a:noFill/>
            <a:ln>
              <a:noFill/>
            </a:ln>
          </p:spPr>
        </p:pic>
        <p:cxnSp>
          <p:nvCxnSpPr>
            <p:cNvPr id="4268" name="Google Shape;4268;p110"/>
            <p:cNvCxnSpPr/>
            <p:nvPr/>
          </p:nvCxnSpPr>
          <p:spPr>
            <a:xfrm rot="10800000">
              <a:off x="5652678" y="4934179"/>
              <a:ext cx="883500" cy="2400"/>
            </a:xfrm>
            <a:prstGeom prst="straightConnector1">
              <a:avLst/>
            </a:prstGeom>
            <a:noFill/>
            <a:ln cap="flat" cmpd="sng" w="57150">
              <a:solidFill>
                <a:srgbClr val="FFFFFF"/>
              </a:solidFill>
              <a:prstDash val="solid"/>
              <a:round/>
              <a:headEnd len="med" w="med" type="triangle"/>
              <a:tailEnd len="med" w="med" type="triangle"/>
            </a:ln>
          </p:spPr>
        </p:cxnSp>
      </p:grpSp>
      <p:sp>
        <p:nvSpPr>
          <p:cNvPr id="4269" name="Google Shape;4269;p110"/>
          <p:cNvSpPr txBox="1"/>
          <p:nvPr/>
        </p:nvSpPr>
        <p:spPr>
          <a:xfrm>
            <a:off x="7930471" y="2843557"/>
            <a:ext cx="2866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Cloud Service/Deployment 1</a:t>
            </a:r>
            <a:endParaRPr/>
          </a:p>
        </p:txBody>
      </p:sp>
      <p:sp>
        <p:nvSpPr>
          <p:cNvPr id="4270" name="Google Shape;4270;p110"/>
          <p:cNvSpPr txBox="1"/>
          <p:nvPr/>
        </p:nvSpPr>
        <p:spPr>
          <a:xfrm>
            <a:off x="7969801" y="4397051"/>
            <a:ext cx="2866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Cloud Service/Deployment 2</a:t>
            </a:r>
            <a:endParaRPr/>
          </a:p>
        </p:txBody>
      </p:sp>
      <p:sp>
        <p:nvSpPr>
          <p:cNvPr id="4271" name="Google Shape;4271;p110"/>
          <p:cNvSpPr txBox="1"/>
          <p:nvPr/>
        </p:nvSpPr>
        <p:spPr>
          <a:xfrm>
            <a:off x="8500744" y="2469923"/>
            <a:ext cx="167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Virtual Network</a:t>
            </a:r>
            <a:endParaRPr/>
          </a:p>
        </p:txBody>
      </p:sp>
      <p:sp>
        <p:nvSpPr>
          <p:cNvPr id="4272" name="Google Shape;4272;p110"/>
          <p:cNvSpPr/>
          <p:nvPr/>
        </p:nvSpPr>
        <p:spPr>
          <a:xfrm>
            <a:off x="8745061" y="3775587"/>
            <a:ext cx="914400" cy="914400"/>
          </a:xfrm>
          <a:prstGeom prst="arc">
            <a:avLst>
              <a:gd fmla="val 16200000"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273" name="Google Shape;4273;p110"/>
          <p:cNvSpPr/>
          <p:nvPr/>
        </p:nvSpPr>
        <p:spPr>
          <a:xfrm rot="-8436482">
            <a:off x="8013893" y="3644821"/>
            <a:ext cx="1910270" cy="1959515"/>
          </a:xfrm>
          <a:prstGeom prst="arc">
            <a:avLst>
              <a:gd fmla="val 14951810" name="adj1"/>
              <a:gd fmla="val 2066230" name="adj2"/>
            </a:avLst>
          </a:prstGeom>
          <a:noFill/>
          <a:ln cap="flat" cmpd="sng" w="9525">
            <a:solidFill>
              <a:schemeClr val="dk1"/>
            </a:solidFill>
            <a:prstDash val="solid"/>
            <a:miter lim="800000"/>
            <a:headEnd len="med" w="med" type="triangl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274" name="Google Shape;4274;p110"/>
          <p:cNvCxnSpPr/>
          <p:nvPr/>
        </p:nvCxnSpPr>
        <p:spPr>
          <a:xfrm rot="10800000">
            <a:off x="4783950" y="4724377"/>
            <a:ext cx="934500" cy="1099800"/>
          </a:xfrm>
          <a:prstGeom prst="straightConnector1">
            <a:avLst/>
          </a:prstGeom>
          <a:noFill/>
          <a:ln cap="flat" cmpd="sng" w="9525">
            <a:solidFill>
              <a:schemeClr val="dk1"/>
            </a:solidFill>
            <a:prstDash val="solid"/>
            <a:miter lim="800000"/>
            <a:headEnd len="sm" w="sm" type="none"/>
            <a:tailEnd len="med" w="med" type="triangle"/>
          </a:ln>
        </p:spPr>
      </p:cxnSp>
      <p:cxnSp>
        <p:nvCxnSpPr>
          <p:cNvPr id="4275" name="Google Shape;4275;p110"/>
          <p:cNvCxnSpPr/>
          <p:nvPr/>
        </p:nvCxnSpPr>
        <p:spPr>
          <a:xfrm flipH="1" rot="10800000">
            <a:off x="6199963" y="4581577"/>
            <a:ext cx="1632000" cy="12426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1"/>
                                        </p:tgtEl>
                                        <p:attrNameLst>
                                          <p:attrName>style.visibility</p:attrName>
                                        </p:attrNameLst>
                                      </p:cBhvr>
                                      <p:to>
                                        <p:strVal val="visible"/>
                                      </p:to>
                                    </p:set>
                                    <p:animEffect filter="fade" transition="in">
                                      <p:cBhvr>
                                        <p:cTn dur="500"/>
                                        <p:tgtEl>
                                          <p:spTgt spid="4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6"/>
                                        </p:tgtEl>
                                        <p:attrNameLst>
                                          <p:attrName>style.visibility</p:attrName>
                                        </p:attrNameLst>
                                      </p:cBhvr>
                                      <p:to>
                                        <p:strVal val="visible"/>
                                      </p:to>
                                    </p:set>
                                    <p:animEffect filter="fade" transition="in">
                                      <p:cBhvr>
                                        <p:cTn dur="500"/>
                                        <p:tgtEl>
                                          <p:spTgt spid="4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0"/>
                                        </p:tgtEl>
                                        <p:attrNameLst>
                                          <p:attrName>style.visibility</p:attrName>
                                        </p:attrNameLst>
                                      </p:cBhvr>
                                      <p:to>
                                        <p:strVal val="visible"/>
                                      </p:to>
                                    </p:set>
                                    <p:animEffect filter="fade" transition="in">
                                      <p:cBhvr>
                                        <p:cTn dur="500"/>
                                        <p:tgtEl>
                                          <p:spTgt spid="4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5"/>
                                        </p:tgtEl>
                                        <p:attrNameLst>
                                          <p:attrName>style.visibility</p:attrName>
                                        </p:attrNameLst>
                                      </p:cBhvr>
                                      <p:to>
                                        <p:strVal val="visible"/>
                                      </p:to>
                                    </p:set>
                                    <p:animEffect filter="fade" transition="in">
                                      <p:cBhvr>
                                        <p:cTn dur="500"/>
                                        <p:tgtEl>
                                          <p:spTgt spid="4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80" name="Shape 4280"/>
        <p:cNvGrpSpPr/>
        <p:nvPr/>
      </p:nvGrpSpPr>
      <p:grpSpPr>
        <a:xfrm>
          <a:off x="0" y="0"/>
          <a:ext cx="0" cy="0"/>
          <a:chOff x="0" y="0"/>
          <a:chExt cx="0" cy="0"/>
        </a:xfrm>
      </p:grpSpPr>
      <p:sp>
        <p:nvSpPr>
          <p:cNvPr id="4281" name="Google Shape;4281;p111"/>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Virtual Machine Endpoints (Classic)</a:t>
            </a:r>
            <a:endParaRPr/>
          </a:p>
        </p:txBody>
      </p:sp>
      <p:sp>
        <p:nvSpPr>
          <p:cNvPr id="4282" name="Google Shape;4282;p111"/>
          <p:cNvSpPr txBox="1"/>
          <p:nvPr>
            <p:ph idx="1" type="body"/>
          </p:nvPr>
        </p:nvSpPr>
        <p:spPr>
          <a:xfrm>
            <a:off x="402336" y="1143000"/>
            <a:ext cx="11174100" cy="38733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3F3F3F"/>
              </a:buClr>
              <a:buSzPct val="100000"/>
              <a:buChar char="•"/>
            </a:pPr>
            <a:r>
              <a:rPr lang="en-US"/>
              <a:t>VMs can automatically communicate with other VMs in the same cloud service or virtual network</a:t>
            </a:r>
            <a:endParaRPr/>
          </a:p>
          <a:p>
            <a:pPr indent="-228600" lvl="0" marL="228600" rtl="0" algn="l">
              <a:lnSpc>
                <a:spcPct val="90000"/>
              </a:lnSpc>
              <a:spcBef>
                <a:spcPts val="1000"/>
              </a:spcBef>
              <a:spcAft>
                <a:spcPts val="0"/>
              </a:spcAft>
              <a:buClr>
                <a:srgbClr val="3F3F3F"/>
              </a:buClr>
              <a:buSzPct val="100000"/>
              <a:buChar char="•"/>
            </a:pPr>
            <a:r>
              <a:rPr lang="en-US"/>
              <a:t>Endpoints are required to direct Internet or other virtual networks inbound network traffic to a VM</a:t>
            </a:r>
            <a:endParaRPr/>
          </a:p>
          <a:p>
            <a:pPr indent="-228600" lvl="0" marL="228600" rtl="0" algn="l">
              <a:lnSpc>
                <a:spcPct val="90000"/>
              </a:lnSpc>
              <a:spcBef>
                <a:spcPts val="1000"/>
              </a:spcBef>
              <a:spcAft>
                <a:spcPts val="0"/>
              </a:spcAft>
              <a:buClr>
                <a:srgbClr val="3F3F3F"/>
              </a:buClr>
              <a:buSzPct val="100000"/>
              <a:buChar char="•"/>
            </a:pPr>
            <a:r>
              <a:rPr lang="en-US"/>
              <a:t>In the Azure Management Portal, endpoints are automatically created for:</a:t>
            </a:r>
            <a:endParaRPr/>
          </a:p>
          <a:p>
            <a:pPr indent="-228600" lvl="1" marL="685800" rtl="0" algn="l">
              <a:lnSpc>
                <a:spcPct val="90000"/>
              </a:lnSpc>
              <a:spcBef>
                <a:spcPts val="500"/>
              </a:spcBef>
              <a:spcAft>
                <a:spcPts val="0"/>
              </a:spcAft>
              <a:buClr>
                <a:srgbClr val="3F3F3F"/>
              </a:buClr>
              <a:buSzPct val="90000"/>
              <a:buChar char="o"/>
            </a:pPr>
            <a:r>
              <a:rPr lang="en-US"/>
              <a:t>Remote Desktop</a:t>
            </a:r>
            <a:endParaRPr/>
          </a:p>
          <a:p>
            <a:pPr indent="-228600" lvl="1" marL="685800" rtl="0" algn="l">
              <a:lnSpc>
                <a:spcPct val="90000"/>
              </a:lnSpc>
              <a:spcBef>
                <a:spcPts val="500"/>
              </a:spcBef>
              <a:spcAft>
                <a:spcPts val="0"/>
              </a:spcAft>
              <a:buClr>
                <a:srgbClr val="3F3F3F"/>
              </a:buClr>
              <a:buSzPct val="90000"/>
              <a:buChar char="o"/>
            </a:pPr>
            <a:r>
              <a:rPr lang="en-US"/>
              <a:t>Windows PowerShell Remoting</a:t>
            </a:r>
            <a:endParaRPr/>
          </a:p>
          <a:p>
            <a:pPr indent="-228600" lvl="1" marL="685800" rtl="0" algn="l">
              <a:lnSpc>
                <a:spcPct val="90000"/>
              </a:lnSpc>
              <a:spcBef>
                <a:spcPts val="500"/>
              </a:spcBef>
              <a:spcAft>
                <a:spcPts val="0"/>
              </a:spcAft>
              <a:buClr>
                <a:srgbClr val="3F3F3F"/>
              </a:buClr>
              <a:buSzPct val="90000"/>
              <a:buChar char="o"/>
            </a:pPr>
            <a:r>
              <a:rPr lang="en-US"/>
              <a:t>Secure Shell (SSH)</a:t>
            </a:r>
            <a:endParaRPr/>
          </a:p>
          <a:p>
            <a:pPr indent="-228600" lvl="0" marL="228600" rtl="0" algn="l">
              <a:lnSpc>
                <a:spcPct val="90000"/>
              </a:lnSpc>
              <a:spcBef>
                <a:spcPts val="1000"/>
              </a:spcBef>
              <a:spcAft>
                <a:spcPts val="0"/>
              </a:spcAft>
              <a:buClr>
                <a:srgbClr val="3F3F3F"/>
              </a:buClr>
              <a:buSzPct val="100000"/>
              <a:buChar char="•"/>
            </a:pPr>
            <a:r>
              <a:rPr lang="en-US"/>
              <a:t>Each endpoint has a public port and a private port:</a:t>
            </a:r>
            <a:endParaRPr/>
          </a:p>
          <a:p>
            <a:pPr indent="-228600" lvl="1" marL="685800" rtl="0" algn="l">
              <a:lnSpc>
                <a:spcPct val="90000"/>
              </a:lnSpc>
              <a:spcBef>
                <a:spcPts val="500"/>
              </a:spcBef>
              <a:spcAft>
                <a:spcPts val="0"/>
              </a:spcAft>
              <a:buClr>
                <a:srgbClr val="3F3F3F"/>
              </a:buClr>
              <a:buSzPct val="90000"/>
              <a:buChar char="o"/>
            </a:pPr>
            <a:r>
              <a:rPr lang="en-US"/>
              <a:t>Public port: used by the Azure load balancer to listen for incoming traffic to the VM from the Internet</a:t>
            </a:r>
            <a:endParaRPr/>
          </a:p>
          <a:p>
            <a:pPr indent="-228600" lvl="1" marL="685800" rtl="0" algn="l">
              <a:lnSpc>
                <a:spcPct val="90000"/>
              </a:lnSpc>
              <a:spcBef>
                <a:spcPts val="500"/>
              </a:spcBef>
              <a:spcAft>
                <a:spcPts val="0"/>
              </a:spcAft>
              <a:buClr>
                <a:srgbClr val="3F3F3F"/>
              </a:buClr>
              <a:buSzPct val="90000"/>
              <a:buChar char="o"/>
            </a:pPr>
            <a:r>
              <a:rPr lang="en-US"/>
              <a:t>Private port: used by the VM to listen for incoming traffic to an application or service running on the VM</a:t>
            </a:r>
            <a:endParaRPr/>
          </a:p>
          <a:p>
            <a:pPr indent="-228600" lvl="0" marL="228600" rtl="0" algn="l">
              <a:lnSpc>
                <a:spcPct val="90000"/>
              </a:lnSpc>
              <a:spcBef>
                <a:spcPts val="1000"/>
              </a:spcBef>
              <a:spcAft>
                <a:spcPts val="0"/>
              </a:spcAft>
              <a:buClr>
                <a:srgbClr val="3F3F3F"/>
              </a:buClr>
              <a:buSzPct val="100000"/>
              <a:buChar char="•"/>
            </a:pPr>
            <a:r>
              <a:rPr lang="en-US"/>
              <a:t>ACLs on an endpoint can restrict traffic based upon source IP address</a:t>
            </a:r>
            <a:endParaRPr/>
          </a:p>
          <a:p>
            <a:pPr indent="-228600" lvl="1" marL="685800" rtl="0" algn="l">
              <a:lnSpc>
                <a:spcPct val="90000"/>
              </a:lnSpc>
              <a:spcBef>
                <a:spcPts val="500"/>
              </a:spcBef>
              <a:spcAft>
                <a:spcPts val="0"/>
              </a:spcAft>
              <a:buClr>
                <a:srgbClr val="3F3F3F"/>
              </a:buClr>
              <a:buSzPct val="90000"/>
              <a:buChar char="o"/>
            </a:pPr>
            <a:r>
              <a:rPr lang="en-US"/>
              <a:t>Rules can allow or deny traffic from specific IPs and known IP address ranges</a:t>
            </a:r>
            <a:endParaRPr/>
          </a:p>
          <a:p>
            <a:pPr indent="-228600" lvl="1" marL="685800" rtl="0" algn="l">
              <a:lnSpc>
                <a:spcPct val="90000"/>
              </a:lnSpc>
              <a:spcBef>
                <a:spcPts val="500"/>
              </a:spcBef>
              <a:spcAft>
                <a:spcPts val="0"/>
              </a:spcAft>
              <a:buClr>
                <a:srgbClr val="3F3F3F"/>
              </a:buClr>
              <a:buSzPct val="90000"/>
              <a:buChar char="o"/>
            </a:pPr>
            <a:r>
              <a:rPr lang="en-US"/>
              <a:t>Rules are evaluated in order starting with the first rule and ending with the last rule</a:t>
            </a:r>
            <a:endParaRPr/>
          </a:p>
          <a:p>
            <a:pPr indent="-228600" lvl="2" marL="1143000" rtl="0" algn="l">
              <a:lnSpc>
                <a:spcPct val="90000"/>
              </a:lnSpc>
              <a:spcBef>
                <a:spcPts val="500"/>
              </a:spcBef>
              <a:spcAft>
                <a:spcPts val="0"/>
              </a:spcAft>
              <a:buClr>
                <a:srgbClr val="3F3F3F"/>
              </a:buClr>
              <a:buSzPct val="100000"/>
              <a:buChar char="▪"/>
            </a:pPr>
            <a:r>
              <a:rPr lang="en-US"/>
              <a:t>Rules should be ordered from least restrictive to most restrictive</a:t>
            </a:r>
            <a:endParaRPr/>
          </a:p>
          <a:p>
            <a:pPr indent="-228600" lvl="1" marL="685800" rtl="0" algn="l">
              <a:lnSpc>
                <a:spcPct val="90000"/>
              </a:lnSpc>
              <a:spcBef>
                <a:spcPts val="500"/>
              </a:spcBef>
              <a:spcAft>
                <a:spcPts val="0"/>
              </a:spcAft>
              <a:buClr>
                <a:srgbClr val="3F3F3F"/>
              </a:buClr>
              <a:buSzPct val="90000"/>
              <a:buChar char="o"/>
            </a:pPr>
            <a:r>
              <a:rPr lang="en-US"/>
              <a:t>If the virtual machine is in an Azure VNet, use Network Security Groups instead</a:t>
            </a:r>
            <a:endParaRPr/>
          </a:p>
        </p:txBody>
      </p:sp>
      <p:pic>
        <p:nvPicPr>
          <p:cNvPr id="4283" name="Google Shape;4283;p111"/>
          <p:cNvPicPr preferRelativeResize="0"/>
          <p:nvPr/>
        </p:nvPicPr>
        <p:blipFill rotWithShape="1">
          <a:blip r:embed="rId3">
            <a:alphaModFix/>
          </a:blip>
          <a:srcRect b="0" l="0" r="0" t="0"/>
          <a:stretch/>
        </p:blipFill>
        <p:spPr>
          <a:xfrm>
            <a:off x="1790389" y="5016405"/>
            <a:ext cx="8655496" cy="184159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89" name="Shape 4289"/>
        <p:cNvGrpSpPr/>
        <p:nvPr/>
      </p:nvGrpSpPr>
      <p:grpSpPr>
        <a:xfrm>
          <a:off x="0" y="0"/>
          <a:ext cx="0" cy="0"/>
          <a:chOff x="0" y="0"/>
          <a:chExt cx="0" cy="0"/>
        </a:xfrm>
      </p:grpSpPr>
      <p:sp>
        <p:nvSpPr>
          <p:cNvPr id="4290" name="Google Shape;4290;p112"/>
          <p:cNvSpPr txBox="1"/>
          <p:nvPr>
            <p:ph type="title"/>
          </p:nvPr>
        </p:nvSpPr>
        <p:spPr>
          <a:xfrm>
            <a:off x="269479" y="152785"/>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Azure Load Balancer (Classic)</a:t>
            </a:r>
            <a:endParaRPr/>
          </a:p>
        </p:txBody>
      </p:sp>
      <p:grpSp>
        <p:nvGrpSpPr>
          <p:cNvPr id="4291" name="Google Shape;4291;p112"/>
          <p:cNvGrpSpPr/>
          <p:nvPr/>
        </p:nvGrpSpPr>
        <p:grpSpPr>
          <a:xfrm>
            <a:off x="5206671" y="762000"/>
            <a:ext cx="1746900" cy="1746900"/>
            <a:chOff x="5220956" y="3282288"/>
            <a:chExt cx="1746900" cy="1746900"/>
          </a:xfrm>
        </p:grpSpPr>
        <p:sp>
          <p:nvSpPr>
            <p:cNvPr id="4292" name="Google Shape;4292;p112"/>
            <p:cNvSpPr/>
            <p:nvPr/>
          </p:nvSpPr>
          <p:spPr>
            <a:xfrm>
              <a:off x="5220956" y="3282288"/>
              <a:ext cx="1746900" cy="1746900"/>
            </a:xfrm>
            <a:prstGeom prst="rect">
              <a:avLst/>
            </a:prstGeom>
            <a:solidFill>
              <a:srgbClr val="00AEEF"/>
            </a:solid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US" sz="2000">
                  <a:solidFill>
                    <a:srgbClr val="FFFFFF"/>
                  </a:solidFill>
                  <a:latin typeface="Quattrocento Sans"/>
                  <a:ea typeface="Quattrocento Sans"/>
                  <a:cs typeface="Quattrocento Sans"/>
                  <a:sym typeface="Quattrocento Sans"/>
                </a:rPr>
                <a:t>Load Balancer</a:t>
              </a:r>
              <a:endParaRPr/>
            </a:p>
          </p:txBody>
        </p:sp>
        <p:sp>
          <p:nvSpPr>
            <p:cNvPr id="4293" name="Google Shape;4293;p112"/>
            <p:cNvSpPr/>
            <p:nvPr/>
          </p:nvSpPr>
          <p:spPr>
            <a:xfrm>
              <a:off x="5713412" y="3559507"/>
              <a:ext cx="762001" cy="73349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292929"/>
                </a:solidFill>
                <a:latin typeface="Quattrocento Sans"/>
                <a:ea typeface="Quattrocento Sans"/>
                <a:cs typeface="Quattrocento Sans"/>
                <a:sym typeface="Quattrocento Sans"/>
              </a:endParaRPr>
            </a:p>
          </p:txBody>
        </p:sp>
      </p:grpSp>
      <p:grpSp>
        <p:nvGrpSpPr>
          <p:cNvPr id="4294" name="Google Shape;4294;p112"/>
          <p:cNvGrpSpPr/>
          <p:nvPr/>
        </p:nvGrpSpPr>
        <p:grpSpPr>
          <a:xfrm>
            <a:off x="2891060" y="3595935"/>
            <a:ext cx="6632955" cy="3068410"/>
            <a:chOff x="1953709" y="1335640"/>
            <a:chExt cx="6317100" cy="3287700"/>
          </a:xfrm>
        </p:grpSpPr>
        <p:sp>
          <p:nvSpPr>
            <p:cNvPr id="4295" name="Google Shape;4295;p112"/>
            <p:cNvSpPr/>
            <p:nvPr/>
          </p:nvSpPr>
          <p:spPr>
            <a:xfrm>
              <a:off x="1953709" y="1335640"/>
              <a:ext cx="6317100" cy="3287700"/>
            </a:xfrm>
            <a:prstGeom prst="rect">
              <a:avLst/>
            </a:prstGeom>
            <a:solidFill>
              <a:srgbClr val="DDDDDD"/>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US" sz="2500">
                  <a:solidFill>
                    <a:srgbClr val="292929"/>
                  </a:solidFill>
                  <a:latin typeface="Calibri"/>
                  <a:ea typeface="Calibri"/>
                  <a:cs typeface="Calibri"/>
                  <a:sym typeface="Calibri"/>
                </a:rPr>
                <a:t>Cloud</a:t>
              </a:r>
              <a:r>
                <a:rPr lang="en-US" sz="2500" cap="none">
                  <a:solidFill>
                    <a:srgbClr val="292929"/>
                  </a:solidFill>
                  <a:latin typeface="Calibri"/>
                  <a:ea typeface="Calibri"/>
                  <a:cs typeface="Calibri"/>
                  <a:sym typeface="Calibri"/>
                </a:rPr>
                <a:t> </a:t>
              </a:r>
              <a:r>
                <a:rPr lang="en-US" sz="2500">
                  <a:solidFill>
                    <a:srgbClr val="292929"/>
                  </a:solidFill>
                  <a:latin typeface="Calibri"/>
                  <a:ea typeface="Calibri"/>
                  <a:cs typeface="Calibri"/>
                  <a:sym typeface="Calibri"/>
                </a:rPr>
                <a:t>Service</a:t>
              </a:r>
              <a:endParaRPr/>
            </a:p>
          </p:txBody>
        </p:sp>
        <p:sp>
          <p:nvSpPr>
            <p:cNvPr id="4296" name="Google Shape;4296;p112"/>
            <p:cNvSpPr/>
            <p:nvPr/>
          </p:nvSpPr>
          <p:spPr>
            <a:xfrm>
              <a:off x="3517093" y="1443505"/>
              <a:ext cx="427724" cy="236281"/>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4297" name="Google Shape;4297;p112"/>
          <p:cNvSpPr/>
          <p:nvPr/>
        </p:nvSpPr>
        <p:spPr>
          <a:xfrm>
            <a:off x="1248573" y="3595980"/>
            <a:ext cx="1642500" cy="1460100"/>
          </a:xfrm>
          <a:prstGeom prst="rect">
            <a:avLst/>
          </a:prstGeom>
          <a:solidFill>
            <a:srgbClr val="8CC600"/>
          </a:solidFill>
          <a:ln>
            <a:noFill/>
          </a:ln>
        </p:spPr>
        <p:txBody>
          <a:bodyPr anchorCtr="0" anchor="ctr" bIns="49050" lIns="49050" spcFirstLastPara="1" rIns="49050" wrap="square" tIns="49050">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298" name="Google Shape;4298;p112"/>
          <p:cNvSpPr/>
          <p:nvPr/>
        </p:nvSpPr>
        <p:spPr>
          <a:xfrm>
            <a:off x="1506088" y="4019123"/>
            <a:ext cx="1032589" cy="708954"/>
          </a:xfrm>
          <a:custGeom>
            <a:rect b="b" l="l" r="r" t="t"/>
            <a:pathLst>
              <a:path extrusionOk="0" h="1057" w="1369">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p:spPr>
        <p:txBody>
          <a:bodyPr anchorCtr="0" anchor="t" bIns="49050" lIns="98100" spcFirstLastPara="1" rIns="98100" wrap="square" tIns="4905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299" name="Google Shape;4299;p112"/>
          <p:cNvSpPr/>
          <p:nvPr/>
        </p:nvSpPr>
        <p:spPr>
          <a:xfrm>
            <a:off x="3231178" y="4019121"/>
            <a:ext cx="2839800" cy="2252400"/>
          </a:xfrm>
          <a:prstGeom prst="rect">
            <a:avLst/>
          </a:prstGeom>
          <a:solidFill>
            <a:srgbClr val="00AEEF"/>
          </a:solidFill>
          <a:ln>
            <a:noFill/>
          </a:ln>
        </p:spPr>
        <p:txBody>
          <a:bodyPr anchorCtr="0" anchor="t" bIns="36775" lIns="73575" spcFirstLastPara="1" rIns="73575" wrap="square" tIns="36775">
            <a:noAutofit/>
          </a:bodyPr>
          <a:lstStyle/>
          <a:p>
            <a:pPr indent="0" lvl="0" marL="0" marR="0" rtl="0" algn="ctr">
              <a:spcBef>
                <a:spcPts val="0"/>
              </a:spcBef>
              <a:spcAft>
                <a:spcPts val="0"/>
              </a:spcAft>
              <a:buNone/>
            </a:pPr>
            <a:r>
              <a:rPr lang="en-US" sz="2400">
                <a:solidFill>
                  <a:srgbClr val="FFFFFF"/>
                </a:solidFill>
                <a:latin typeface="Calibri"/>
                <a:ea typeface="Calibri"/>
                <a:cs typeface="Calibri"/>
                <a:sym typeface="Calibri"/>
              </a:rPr>
              <a:t>VM</a:t>
            </a:r>
            <a:endParaRPr/>
          </a:p>
        </p:txBody>
      </p:sp>
      <p:sp>
        <p:nvSpPr>
          <p:cNvPr id="4300" name="Google Shape;4300;p112"/>
          <p:cNvSpPr/>
          <p:nvPr/>
        </p:nvSpPr>
        <p:spPr>
          <a:xfrm>
            <a:off x="3852227" y="4574537"/>
            <a:ext cx="1724100" cy="1284600"/>
          </a:xfrm>
          <a:prstGeom prst="rect">
            <a:avLst/>
          </a:prstGeom>
          <a:solidFill>
            <a:srgbClr val="C8EFFE"/>
          </a:solidFill>
          <a:ln>
            <a:noFill/>
          </a:ln>
        </p:spPr>
        <p:txBody>
          <a:bodyPr anchorCtr="0" anchor="ctr" bIns="36775" lIns="73575" spcFirstLastPara="1" rIns="73575" wrap="square" tIns="36775">
            <a:noAutofit/>
          </a:bodyPr>
          <a:lstStyle/>
          <a:p>
            <a:pPr indent="0" lvl="0" marL="0" marR="0" rtl="0" algn="ctr">
              <a:spcBef>
                <a:spcPts val="0"/>
              </a:spcBef>
              <a:spcAft>
                <a:spcPts val="0"/>
              </a:spcAft>
              <a:buNone/>
            </a:pPr>
            <a:r>
              <a:rPr lang="en-US" sz="1900">
                <a:solidFill>
                  <a:srgbClr val="5F5F5F"/>
                </a:solidFill>
                <a:latin typeface="Calibri"/>
                <a:ea typeface="Calibri"/>
                <a:cs typeface="Calibri"/>
                <a:sym typeface="Calibri"/>
              </a:rPr>
              <a:t>VM</a:t>
            </a:r>
            <a:endParaRPr/>
          </a:p>
          <a:p>
            <a:pPr indent="0" lvl="0" marL="0" marR="0" rtl="0" algn="ctr">
              <a:spcBef>
                <a:spcPts val="0"/>
              </a:spcBef>
              <a:spcAft>
                <a:spcPts val="0"/>
              </a:spcAft>
              <a:buNone/>
            </a:pPr>
            <a:r>
              <a:t/>
            </a:r>
            <a:endParaRPr baseline="-25000" sz="1900">
              <a:solidFill>
                <a:srgbClr val="5F5F5F"/>
              </a:solidFill>
              <a:latin typeface="Calibri"/>
              <a:ea typeface="Calibri"/>
              <a:cs typeface="Calibri"/>
              <a:sym typeface="Calibri"/>
            </a:endParaRPr>
          </a:p>
        </p:txBody>
      </p:sp>
      <p:sp>
        <p:nvSpPr>
          <p:cNvPr id="4301" name="Google Shape;4301;p112"/>
          <p:cNvSpPr/>
          <p:nvPr/>
        </p:nvSpPr>
        <p:spPr>
          <a:xfrm>
            <a:off x="6309109" y="4019121"/>
            <a:ext cx="2808300" cy="2252400"/>
          </a:xfrm>
          <a:prstGeom prst="rect">
            <a:avLst/>
          </a:prstGeom>
          <a:solidFill>
            <a:srgbClr val="00AEEF"/>
          </a:solidFill>
          <a:ln>
            <a:noFill/>
          </a:ln>
        </p:spPr>
        <p:txBody>
          <a:bodyPr anchorCtr="0" anchor="t" bIns="36775" lIns="73575" spcFirstLastPara="1" rIns="73575" wrap="square" tIns="36775">
            <a:noAutofit/>
          </a:bodyPr>
          <a:lstStyle/>
          <a:p>
            <a:pPr indent="0" lvl="0" marL="0" marR="0" rtl="0" algn="ctr">
              <a:spcBef>
                <a:spcPts val="0"/>
              </a:spcBef>
              <a:spcAft>
                <a:spcPts val="0"/>
              </a:spcAft>
              <a:buNone/>
            </a:pPr>
            <a:r>
              <a:rPr lang="en-US" sz="2400">
                <a:solidFill>
                  <a:srgbClr val="FFFFFF"/>
                </a:solidFill>
                <a:latin typeface="Calibri"/>
                <a:ea typeface="Calibri"/>
                <a:cs typeface="Calibri"/>
                <a:sym typeface="Calibri"/>
              </a:rPr>
              <a:t>VM</a:t>
            </a:r>
            <a:endParaRPr/>
          </a:p>
        </p:txBody>
      </p:sp>
      <p:sp>
        <p:nvSpPr>
          <p:cNvPr id="4302" name="Google Shape;4302;p112"/>
          <p:cNvSpPr/>
          <p:nvPr/>
        </p:nvSpPr>
        <p:spPr>
          <a:xfrm>
            <a:off x="6930158" y="4574537"/>
            <a:ext cx="1604700" cy="1284600"/>
          </a:xfrm>
          <a:prstGeom prst="rect">
            <a:avLst/>
          </a:prstGeom>
          <a:solidFill>
            <a:srgbClr val="C8EFFE"/>
          </a:solidFill>
          <a:ln>
            <a:noFill/>
          </a:ln>
        </p:spPr>
        <p:txBody>
          <a:bodyPr anchorCtr="0" anchor="ctr" bIns="36775" lIns="73575" spcFirstLastPara="1" rIns="73575" wrap="square" tIns="36775">
            <a:noAutofit/>
          </a:bodyPr>
          <a:lstStyle/>
          <a:p>
            <a:pPr indent="0" lvl="0" marL="0" marR="0" rtl="0" algn="ctr">
              <a:spcBef>
                <a:spcPts val="0"/>
              </a:spcBef>
              <a:spcAft>
                <a:spcPts val="0"/>
              </a:spcAft>
              <a:buNone/>
            </a:pPr>
            <a:r>
              <a:rPr lang="en-US" sz="1900">
                <a:solidFill>
                  <a:srgbClr val="5F5F5F"/>
                </a:solidFill>
                <a:latin typeface="Calibri"/>
                <a:ea typeface="Calibri"/>
                <a:cs typeface="Calibri"/>
                <a:sym typeface="Calibri"/>
              </a:rPr>
              <a:t>VM</a:t>
            </a:r>
            <a:endParaRPr/>
          </a:p>
          <a:p>
            <a:pPr indent="0" lvl="0" marL="0" marR="0" rtl="0" algn="ctr">
              <a:spcBef>
                <a:spcPts val="0"/>
              </a:spcBef>
              <a:spcAft>
                <a:spcPts val="0"/>
              </a:spcAft>
              <a:buNone/>
            </a:pPr>
            <a:r>
              <a:t/>
            </a:r>
            <a:endParaRPr baseline="-25000" sz="1900">
              <a:solidFill>
                <a:srgbClr val="5F5F5F"/>
              </a:solidFill>
              <a:latin typeface="Calibri"/>
              <a:ea typeface="Calibri"/>
              <a:cs typeface="Calibri"/>
              <a:sym typeface="Calibri"/>
            </a:endParaRPr>
          </a:p>
        </p:txBody>
      </p:sp>
      <p:sp>
        <p:nvSpPr>
          <p:cNvPr id="4303" name="Google Shape;4303;p112"/>
          <p:cNvSpPr/>
          <p:nvPr/>
        </p:nvSpPr>
        <p:spPr>
          <a:xfrm>
            <a:off x="4363864" y="4826177"/>
            <a:ext cx="731400" cy="7314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cxnSp>
        <p:nvCxnSpPr>
          <p:cNvPr id="4304" name="Google Shape;4304;p112"/>
          <p:cNvCxnSpPr>
            <a:stCxn id="4292" idx="2"/>
            <a:endCxn id="4301" idx="0"/>
          </p:cNvCxnSpPr>
          <p:nvPr/>
        </p:nvCxnSpPr>
        <p:spPr>
          <a:xfrm>
            <a:off x="6080121" y="2508900"/>
            <a:ext cx="1633200" cy="1510200"/>
          </a:xfrm>
          <a:prstGeom prst="straightConnector1">
            <a:avLst/>
          </a:prstGeom>
          <a:noFill/>
          <a:ln cap="flat" cmpd="sng" w="57150">
            <a:solidFill>
              <a:srgbClr val="5F5F5F"/>
            </a:solidFill>
            <a:prstDash val="dash"/>
            <a:round/>
            <a:headEnd len="med" w="med" type="triangle"/>
            <a:tailEnd len="med" w="med" type="triangle"/>
          </a:ln>
        </p:spPr>
      </p:cxnSp>
      <p:cxnSp>
        <p:nvCxnSpPr>
          <p:cNvPr id="4305" name="Google Shape;4305;p112"/>
          <p:cNvCxnSpPr>
            <a:stCxn id="4299" idx="0"/>
            <a:endCxn id="4292" idx="2"/>
          </p:cNvCxnSpPr>
          <p:nvPr/>
        </p:nvCxnSpPr>
        <p:spPr>
          <a:xfrm flipH="1" rot="10800000">
            <a:off x="4651078" y="2508921"/>
            <a:ext cx="1428900" cy="1510200"/>
          </a:xfrm>
          <a:prstGeom prst="straightConnector1">
            <a:avLst/>
          </a:prstGeom>
          <a:noFill/>
          <a:ln cap="flat" cmpd="sng" w="57150">
            <a:solidFill>
              <a:srgbClr val="5F5F5F"/>
            </a:solidFill>
            <a:prstDash val="dash"/>
            <a:round/>
            <a:headEnd len="med" w="med" type="triangle"/>
            <a:tailEnd len="med" w="med" type="triangle"/>
          </a:ln>
        </p:spPr>
      </p:cxnSp>
      <p:sp>
        <p:nvSpPr>
          <p:cNvPr id="4306" name="Google Shape;4306;p112"/>
          <p:cNvSpPr/>
          <p:nvPr/>
        </p:nvSpPr>
        <p:spPr>
          <a:xfrm>
            <a:off x="5095396" y="2817879"/>
            <a:ext cx="731400" cy="7314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05"/>
                                        </p:tgtEl>
                                        <p:attrNameLst>
                                          <p:attrName>style.visibility</p:attrName>
                                        </p:attrNameLst>
                                      </p:cBhvr>
                                      <p:to>
                                        <p:strVal val="visible"/>
                                      </p:to>
                                    </p:set>
                                    <p:animEffect filter="fade" transition="in">
                                      <p:cBhvr>
                                        <p:cTn dur="500"/>
                                        <p:tgtEl>
                                          <p:spTgt spid="43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04"/>
                                        </p:tgtEl>
                                        <p:attrNameLst>
                                          <p:attrName>style.visibility</p:attrName>
                                        </p:attrNameLst>
                                      </p:cBhvr>
                                      <p:to>
                                        <p:strVal val="visible"/>
                                      </p:to>
                                    </p:set>
                                    <p:animEffect filter="fade" transition="in">
                                      <p:cBhvr>
                                        <p:cTn dur="500"/>
                                        <p:tgtEl>
                                          <p:spTgt spid="4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6"/>
                                        </p:tgtEl>
                                        <p:attrNameLst>
                                          <p:attrName>style.visibility</p:attrName>
                                        </p:attrNameLst>
                                      </p:cBhvr>
                                      <p:to>
                                        <p:strVal val="visible"/>
                                      </p:to>
                                    </p:set>
                                    <p:animEffect filter="fade" transition="in">
                                      <p:cBhvr>
                                        <p:cTn dur="500"/>
                                        <p:tgtEl>
                                          <p:spTgt spid="4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45"/>
          <p:cNvSpPr txBox="1"/>
          <p:nvPr>
            <p:ph type="title"/>
          </p:nvPr>
        </p:nvSpPr>
        <p:spPr>
          <a:xfrm>
            <a:off x="301752" y="301752"/>
            <a:ext cx="11274600"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A5BBA"/>
              </a:buClr>
              <a:buSzPts val="3200"/>
              <a:buFont typeface="Quattrocento Sans"/>
              <a:buNone/>
            </a:pPr>
            <a:r>
              <a:rPr lang="en-US"/>
              <a:t>Configuring Virtual Networks</a:t>
            </a:r>
            <a:endParaRPr/>
          </a:p>
        </p:txBody>
      </p:sp>
      <p:grpSp>
        <p:nvGrpSpPr>
          <p:cNvPr id="1470" name="Google Shape;1470;p45"/>
          <p:cNvGrpSpPr/>
          <p:nvPr/>
        </p:nvGrpSpPr>
        <p:grpSpPr>
          <a:xfrm>
            <a:off x="499845" y="3324153"/>
            <a:ext cx="3452100" cy="2879400"/>
            <a:chOff x="528873" y="3353181"/>
            <a:chExt cx="3452100" cy="2879400"/>
          </a:xfrm>
        </p:grpSpPr>
        <p:sp>
          <p:nvSpPr>
            <p:cNvPr id="1471" name="Google Shape;1471;p45"/>
            <p:cNvSpPr/>
            <p:nvPr/>
          </p:nvSpPr>
          <p:spPr>
            <a:xfrm>
              <a:off x="528873" y="3353181"/>
              <a:ext cx="3452100" cy="2879400"/>
            </a:xfrm>
            <a:prstGeom prst="rect">
              <a:avLst/>
            </a:prstGeom>
            <a:solidFill>
              <a:srgbClr val="00AEEF"/>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rgbClr val="FFB866"/>
                </a:solidFill>
                <a:latin typeface="Quattrocento Sans"/>
                <a:ea typeface="Quattrocento Sans"/>
                <a:cs typeface="Quattrocento Sans"/>
                <a:sym typeface="Quattrocento Sans"/>
              </a:endParaRPr>
            </a:p>
          </p:txBody>
        </p:sp>
        <p:grpSp>
          <p:nvGrpSpPr>
            <p:cNvPr id="1472" name="Google Shape;1472;p45"/>
            <p:cNvGrpSpPr/>
            <p:nvPr/>
          </p:nvGrpSpPr>
          <p:grpSpPr>
            <a:xfrm>
              <a:off x="1618843" y="4203973"/>
              <a:ext cx="508847" cy="624991"/>
              <a:chOff x="2383961" y="2329080"/>
              <a:chExt cx="695717" cy="854514"/>
            </a:xfrm>
          </p:grpSpPr>
          <p:sp>
            <p:nvSpPr>
              <p:cNvPr id="1473" name="Google Shape;1473;p45"/>
              <p:cNvSpPr/>
              <p:nvPr/>
            </p:nvSpPr>
            <p:spPr>
              <a:xfrm>
                <a:off x="2751133" y="2827478"/>
                <a:ext cx="328545" cy="332665"/>
              </a:xfrm>
              <a:custGeom>
                <a:rect b="b" l="l" r="r" t="t"/>
                <a:pathLst>
                  <a:path extrusionOk="0" h="85" w="84">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1474" name="Google Shape;1474;p45"/>
              <p:cNvPicPr preferRelativeResize="0"/>
              <p:nvPr/>
            </p:nvPicPr>
            <p:blipFill rotWithShape="1">
              <a:blip r:embed="rId3">
                <a:alphaModFix/>
              </a:blip>
              <a:srcRect b="0" l="24158" r="25925" t="0"/>
              <a:stretch/>
            </p:blipFill>
            <p:spPr>
              <a:xfrm>
                <a:off x="2383961" y="2329080"/>
                <a:ext cx="426530" cy="854514"/>
              </a:xfrm>
              <a:prstGeom prst="rect">
                <a:avLst/>
              </a:prstGeom>
              <a:noFill/>
              <a:ln>
                <a:noFill/>
              </a:ln>
            </p:spPr>
          </p:pic>
        </p:grpSp>
        <p:grpSp>
          <p:nvGrpSpPr>
            <p:cNvPr id="1475" name="Google Shape;1475;p45"/>
            <p:cNvGrpSpPr/>
            <p:nvPr/>
          </p:nvGrpSpPr>
          <p:grpSpPr>
            <a:xfrm>
              <a:off x="788650" y="4203974"/>
              <a:ext cx="480525" cy="624991"/>
              <a:chOff x="1228435" y="2297707"/>
              <a:chExt cx="656993" cy="854514"/>
            </a:xfrm>
          </p:grpSpPr>
          <p:pic>
            <p:nvPicPr>
              <p:cNvPr id="1476" name="Google Shape;1476;p45"/>
              <p:cNvPicPr preferRelativeResize="0"/>
              <p:nvPr/>
            </p:nvPicPr>
            <p:blipFill rotWithShape="1">
              <a:blip r:embed="rId4">
                <a:alphaModFix/>
              </a:blip>
              <a:srcRect b="0" l="0" r="0" t="0"/>
              <a:stretch/>
            </p:blipFill>
            <p:spPr>
              <a:xfrm>
                <a:off x="1552091" y="2807265"/>
                <a:ext cx="333337" cy="302583"/>
              </a:xfrm>
              <a:prstGeom prst="rect">
                <a:avLst/>
              </a:prstGeom>
              <a:noFill/>
              <a:ln>
                <a:noFill/>
              </a:ln>
            </p:spPr>
          </p:pic>
          <p:pic>
            <p:nvPicPr>
              <p:cNvPr descr="\\magnum\Projects\Microsoft\Cloud Power FY12\Design\Icons\PNGs\Server_2.png" id="1477" name="Google Shape;1477;p45"/>
              <p:cNvPicPr preferRelativeResize="0"/>
              <p:nvPr/>
            </p:nvPicPr>
            <p:blipFill rotWithShape="1">
              <a:blip r:embed="rId3">
                <a:alphaModFix/>
              </a:blip>
              <a:srcRect b="0" l="24158" r="25925" t="0"/>
              <a:stretch/>
            </p:blipFill>
            <p:spPr>
              <a:xfrm>
                <a:off x="1228435" y="2297707"/>
                <a:ext cx="426530" cy="854514"/>
              </a:xfrm>
              <a:prstGeom prst="rect">
                <a:avLst/>
              </a:prstGeom>
              <a:noFill/>
              <a:ln>
                <a:noFill/>
              </a:ln>
            </p:spPr>
          </p:pic>
        </p:grpSp>
        <p:grpSp>
          <p:nvGrpSpPr>
            <p:cNvPr id="1478" name="Google Shape;1478;p45"/>
            <p:cNvGrpSpPr/>
            <p:nvPr/>
          </p:nvGrpSpPr>
          <p:grpSpPr>
            <a:xfrm>
              <a:off x="650590" y="5273690"/>
              <a:ext cx="665002" cy="472780"/>
              <a:chOff x="9749347" y="2169580"/>
              <a:chExt cx="955874" cy="679574"/>
            </a:xfrm>
          </p:grpSpPr>
          <p:sp>
            <p:nvSpPr>
              <p:cNvPr id="1479" name="Google Shape;1479;p45"/>
              <p:cNvSpPr/>
              <p:nvPr/>
            </p:nvSpPr>
            <p:spPr>
              <a:xfrm>
                <a:off x="9749347" y="2169581"/>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sp>
            <p:nvSpPr>
              <p:cNvPr id="1480" name="Google Shape;1480;p45"/>
              <p:cNvSpPr/>
              <p:nvPr/>
            </p:nvSpPr>
            <p:spPr>
              <a:xfrm>
                <a:off x="9749347" y="2571869"/>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sp>
            <p:nvSpPr>
              <p:cNvPr id="1481" name="Google Shape;1481;p45"/>
              <p:cNvSpPr/>
              <p:nvPr/>
            </p:nvSpPr>
            <p:spPr>
              <a:xfrm>
                <a:off x="10274770" y="2169580"/>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sp>
            <p:nvSpPr>
              <p:cNvPr id="1482" name="Google Shape;1482;p45"/>
              <p:cNvSpPr/>
              <p:nvPr/>
            </p:nvSpPr>
            <p:spPr>
              <a:xfrm>
                <a:off x="10274770" y="2571868"/>
                <a:ext cx="430451" cy="277285"/>
              </a:xfrm>
              <a:custGeom>
                <a:rect b="b" l="l" r="r" t="t"/>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grpSp>
        <p:grpSp>
          <p:nvGrpSpPr>
            <p:cNvPr id="1483" name="Google Shape;1483;p45"/>
            <p:cNvGrpSpPr/>
            <p:nvPr/>
          </p:nvGrpSpPr>
          <p:grpSpPr>
            <a:xfrm>
              <a:off x="1420788" y="5091588"/>
              <a:ext cx="812815" cy="744756"/>
              <a:chOff x="1809804" y="4442923"/>
              <a:chExt cx="965110" cy="884298"/>
            </a:xfrm>
          </p:grpSpPr>
          <p:pic>
            <p:nvPicPr>
              <p:cNvPr id="1484" name="Google Shape;1484;p45"/>
              <p:cNvPicPr preferRelativeResize="0"/>
              <p:nvPr/>
            </p:nvPicPr>
            <p:blipFill rotWithShape="1">
              <a:blip r:embed="rId5">
                <a:alphaModFix/>
              </a:blip>
              <a:srcRect b="0" l="0" r="0" t="0"/>
              <a:stretch/>
            </p:blipFill>
            <p:spPr>
              <a:xfrm>
                <a:off x="1809804" y="4442923"/>
                <a:ext cx="965110" cy="884298"/>
              </a:xfrm>
              <a:prstGeom prst="rect">
                <a:avLst/>
              </a:prstGeom>
              <a:noFill/>
              <a:ln>
                <a:noFill/>
              </a:ln>
            </p:spPr>
          </p:pic>
          <p:sp>
            <p:nvSpPr>
              <p:cNvPr id="1485" name="Google Shape;1485;p45"/>
              <p:cNvSpPr/>
              <p:nvPr/>
            </p:nvSpPr>
            <p:spPr>
              <a:xfrm>
                <a:off x="2433694" y="4961317"/>
                <a:ext cx="322748" cy="225728"/>
              </a:xfrm>
              <a:custGeom>
                <a:rect b="b" l="l" r="r" t="t"/>
                <a:pathLst>
                  <a:path extrusionOk="0" h="210" w="30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p:spPr>
            <p:txBody>
              <a:bodyPr anchorCtr="0" anchor="t" bIns="41150" lIns="82300" spcFirstLastPara="1" rIns="82300" wrap="square" tIns="41150">
                <a:noAutofit/>
              </a:bodyPr>
              <a:lstStyle/>
              <a:p>
                <a:pPr indent="0" lvl="0" marL="0" marR="0" rtl="0" algn="l">
                  <a:spcBef>
                    <a:spcPts val="0"/>
                  </a:spcBef>
                  <a:spcAft>
                    <a:spcPts val="0"/>
                  </a:spcAft>
                  <a:buNone/>
                </a:pPr>
                <a:r>
                  <a:t/>
                </a:r>
                <a:endParaRPr sz="1600">
                  <a:solidFill>
                    <a:srgbClr val="292929"/>
                  </a:solidFill>
                  <a:latin typeface="Quattrocento Sans"/>
                  <a:ea typeface="Quattrocento Sans"/>
                  <a:cs typeface="Quattrocento Sans"/>
                  <a:sym typeface="Quattrocento Sans"/>
                </a:endParaRPr>
              </a:p>
            </p:txBody>
          </p:sp>
        </p:grpSp>
        <p:grpSp>
          <p:nvGrpSpPr>
            <p:cNvPr id="1486" name="Google Shape;1486;p45"/>
            <p:cNvGrpSpPr/>
            <p:nvPr/>
          </p:nvGrpSpPr>
          <p:grpSpPr>
            <a:xfrm>
              <a:off x="3373455" y="5135607"/>
              <a:ext cx="383949" cy="587713"/>
              <a:chOff x="1927195" y="3360257"/>
              <a:chExt cx="524951" cy="803545"/>
            </a:xfrm>
          </p:grpSpPr>
          <p:pic>
            <p:nvPicPr>
              <p:cNvPr descr="\\magnum\Projects\Microsoft\Cloud Power FY12\Design\Icons\PNGs\Server_2.png" id="1487" name="Google Shape;1487;p45"/>
              <p:cNvPicPr preferRelativeResize="0"/>
              <p:nvPr/>
            </p:nvPicPr>
            <p:blipFill rotWithShape="1">
              <a:blip r:embed="rId3">
                <a:alphaModFix/>
              </a:blip>
              <a:srcRect b="0" l="24158" r="25925" t="0"/>
              <a:stretch/>
            </p:blipFill>
            <p:spPr>
              <a:xfrm>
                <a:off x="1927195" y="3360257"/>
                <a:ext cx="401089" cy="803545"/>
              </a:xfrm>
              <a:prstGeom prst="rect">
                <a:avLst/>
              </a:prstGeom>
              <a:noFill/>
              <a:ln>
                <a:noFill/>
              </a:ln>
            </p:spPr>
          </p:pic>
          <p:grpSp>
            <p:nvGrpSpPr>
              <p:cNvPr id="1488" name="Google Shape;1488;p45"/>
              <p:cNvGrpSpPr/>
              <p:nvPr/>
            </p:nvGrpSpPr>
            <p:grpSpPr>
              <a:xfrm>
                <a:off x="2245957" y="3924184"/>
                <a:ext cx="206188" cy="206416"/>
                <a:chOff x="2245957" y="3924184"/>
                <a:chExt cx="206188" cy="206416"/>
              </a:xfrm>
            </p:grpSpPr>
            <p:grpSp>
              <p:nvGrpSpPr>
                <p:cNvPr id="1489" name="Google Shape;1489;p45"/>
                <p:cNvGrpSpPr/>
                <p:nvPr/>
              </p:nvGrpSpPr>
              <p:grpSpPr>
                <a:xfrm>
                  <a:off x="2245957" y="3924184"/>
                  <a:ext cx="206188" cy="206416"/>
                  <a:chOff x="1779323" y="4627897"/>
                  <a:chExt cx="472800" cy="473323"/>
                </a:xfrm>
              </p:grpSpPr>
              <p:sp>
                <p:nvSpPr>
                  <p:cNvPr id="1490" name="Google Shape;1490;p45"/>
                  <p:cNvSpPr/>
                  <p:nvPr/>
                </p:nvSpPr>
                <p:spPr>
                  <a:xfrm>
                    <a:off x="1779323" y="4627897"/>
                    <a:ext cx="472800" cy="407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sp>
                <p:nvSpPr>
                  <p:cNvPr id="1491" name="Google Shape;1491;p45"/>
                  <p:cNvSpPr/>
                  <p:nvPr/>
                </p:nvSpPr>
                <p:spPr>
                  <a:xfrm>
                    <a:off x="1779323" y="4824517"/>
                    <a:ext cx="4728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sp>
                <p:nvSpPr>
                  <p:cNvPr id="1492" name="Google Shape;1492;p45"/>
                  <p:cNvSpPr/>
                  <p:nvPr/>
                </p:nvSpPr>
                <p:spPr>
                  <a:xfrm rot="-5400000">
                    <a:off x="1881404" y="4936820"/>
                    <a:ext cx="2685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grpSp>
            <p:sp>
              <p:nvSpPr>
                <p:cNvPr id="1493" name="Google Shape;1493;p45"/>
                <p:cNvSpPr/>
                <p:nvPr/>
              </p:nvSpPr>
              <p:spPr>
                <a:xfrm>
                  <a:off x="2304709" y="3989226"/>
                  <a:ext cx="88800" cy="76500"/>
                </a:xfrm>
                <a:prstGeom prst="triangle">
                  <a:avLst>
                    <a:gd fmla="val 50000" name="adj"/>
                  </a:avLst>
                </a:prstGeom>
                <a:solidFill>
                  <a:srgbClr val="00AE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grpSp>
        </p:grpSp>
        <p:grpSp>
          <p:nvGrpSpPr>
            <p:cNvPr id="1494" name="Google Shape;1494;p45"/>
            <p:cNvGrpSpPr/>
            <p:nvPr/>
          </p:nvGrpSpPr>
          <p:grpSpPr>
            <a:xfrm>
              <a:off x="2602219" y="5135607"/>
              <a:ext cx="383949" cy="587713"/>
              <a:chOff x="1927195" y="3360257"/>
              <a:chExt cx="524951" cy="803545"/>
            </a:xfrm>
          </p:grpSpPr>
          <p:pic>
            <p:nvPicPr>
              <p:cNvPr descr="\\magnum\Projects\Microsoft\Cloud Power FY12\Design\Icons\PNGs\Server_2.png" id="1495" name="Google Shape;1495;p45"/>
              <p:cNvPicPr preferRelativeResize="0"/>
              <p:nvPr/>
            </p:nvPicPr>
            <p:blipFill rotWithShape="1">
              <a:blip r:embed="rId3">
                <a:alphaModFix/>
              </a:blip>
              <a:srcRect b="0" l="24158" r="25925" t="0"/>
              <a:stretch/>
            </p:blipFill>
            <p:spPr>
              <a:xfrm>
                <a:off x="1927195" y="3360257"/>
                <a:ext cx="401089" cy="803545"/>
              </a:xfrm>
              <a:prstGeom prst="rect">
                <a:avLst/>
              </a:prstGeom>
              <a:noFill/>
              <a:ln>
                <a:noFill/>
              </a:ln>
            </p:spPr>
          </p:pic>
          <p:grpSp>
            <p:nvGrpSpPr>
              <p:cNvPr id="1496" name="Google Shape;1496;p45"/>
              <p:cNvGrpSpPr/>
              <p:nvPr/>
            </p:nvGrpSpPr>
            <p:grpSpPr>
              <a:xfrm>
                <a:off x="2245957" y="3924184"/>
                <a:ext cx="206188" cy="206416"/>
                <a:chOff x="2245957" y="3924184"/>
                <a:chExt cx="206188" cy="206416"/>
              </a:xfrm>
            </p:grpSpPr>
            <p:grpSp>
              <p:nvGrpSpPr>
                <p:cNvPr id="1497" name="Google Shape;1497;p45"/>
                <p:cNvGrpSpPr/>
                <p:nvPr/>
              </p:nvGrpSpPr>
              <p:grpSpPr>
                <a:xfrm>
                  <a:off x="2245957" y="3924184"/>
                  <a:ext cx="206188" cy="206416"/>
                  <a:chOff x="1779323" y="4627897"/>
                  <a:chExt cx="472800" cy="473323"/>
                </a:xfrm>
              </p:grpSpPr>
              <p:sp>
                <p:nvSpPr>
                  <p:cNvPr id="1498" name="Google Shape;1498;p45"/>
                  <p:cNvSpPr/>
                  <p:nvPr/>
                </p:nvSpPr>
                <p:spPr>
                  <a:xfrm>
                    <a:off x="1779323" y="4627897"/>
                    <a:ext cx="472800" cy="407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sp>
                <p:nvSpPr>
                  <p:cNvPr id="1499" name="Google Shape;1499;p45"/>
                  <p:cNvSpPr/>
                  <p:nvPr/>
                </p:nvSpPr>
                <p:spPr>
                  <a:xfrm>
                    <a:off x="1779323" y="4824517"/>
                    <a:ext cx="4728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sp>
                <p:nvSpPr>
                  <p:cNvPr id="1500" name="Google Shape;1500;p45"/>
                  <p:cNvSpPr/>
                  <p:nvPr/>
                </p:nvSpPr>
                <p:spPr>
                  <a:xfrm rot="-5400000">
                    <a:off x="1881404" y="4936820"/>
                    <a:ext cx="2685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grpSp>
            <p:sp>
              <p:nvSpPr>
                <p:cNvPr id="1501" name="Google Shape;1501;p45"/>
                <p:cNvSpPr/>
                <p:nvPr/>
              </p:nvSpPr>
              <p:spPr>
                <a:xfrm>
                  <a:off x="2304709" y="3989226"/>
                  <a:ext cx="88800" cy="76500"/>
                </a:xfrm>
                <a:prstGeom prst="triangle">
                  <a:avLst>
                    <a:gd fmla="val 50000" name="adj"/>
                  </a:avLst>
                </a:prstGeom>
                <a:solidFill>
                  <a:srgbClr val="00AE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grpSp>
        </p:grpSp>
      </p:grpSp>
      <p:sp>
        <p:nvSpPr>
          <p:cNvPr id="1502" name="Google Shape;1502;p45"/>
          <p:cNvSpPr/>
          <p:nvPr/>
        </p:nvSpPr>
        <p:spPr>
          <a:xfrm>
            <a:off x="5670340" y="857581"/>
            <a:ext cx="6197067" cy="2946579"/>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sp>
        <p:nvSpPr>
          <p:cNvPr id="1503" name="Google Shape;1503;p45"/>
          <p:cNvSpPr/>
          <p:nvPr/>
        </p:nvSpPr>
        <p:spPr>
          <a:xfrm>
            <a:off x="3112522" y="5666203"/>
            <a:ext cx="790500" cy="411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DNS1 </a:t>
            </a:r>
            <a:br>
              <a:rPr lang="en-US" sz="1200">
                <a:solidFill>
                  <a:srgbClr val="FFFFFF"/>
                </a:solidFill>
                <a:latin typeface="Quattrocento Sans"/>
                <a:ea typeface="Quattrocento Sans"/>
                <a:cs typeface="Quattrocento Sans"/>
                <a:sym typeface="Quattrocento Sans"/>
              </a:rPr>
            </a:br>
            <a:r>
              <a:rPr b="1" lang="en-US" sz="1100">
                <a:solidFill>
                  <a:srgbClr val="FFB866"/>
                </a:solidFill>
                <a:latin typeface="Quattrocento Sans"/>
                <a:ea typeface="Quattrocento Sans"/>
                <a:cs typeface="Quattrocento Sans"/>
                <a:sym typeface="Quattrocento Sans"/>
              </a:rPr>
              <a:t>10.0.0.20</a:t>
            </a:r>
            <a:endParaRPr/>
          </a:p>
        </p:txBody>
      </p:sp>
      <p:sp>
        <p:nvSpPr>
          <p:cNvPr id="1504" name="Google Shape;1504;p45"/>
          <p:cNvSpPr/>
          <p:nvPr/>
        </p:nvSpPr>
        <p:spPr>
          <a:xfrm>
            <a:off x="2341287" y="5666203"/>
            <a:ext cx="790500" cy="411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DNS2 </a:t>
            </a:r>
            <a:br>
              <a:rPr lang="en-US" sz="1200">
                <a:solidFill>
                  <a:srgbClr val="FFFFFF"/>
                </a:solidFill>
                <a:latin typeface="Quattrocento Sans"/>
                <a:ea typeface="Quattrocento Sans"/>
                <a:cs typeface="Quattrocento Sans"/>
                <a:sym typeface="Quattrocento Sans"/>
              </a:rPr>
            </a:br>
            <a:r>
              <a:rPr b="1" lang="en-US" sz="1100">
                <a:solidFill>
                  <a:srgbClr val="FFB866"/>
                </a:solidFill>
                <a:latin typeface="Quattrocento Sans"/>
                <a:ea typeface="Quattrocento Sans"/>
                <a:cs typeface="Quattrocento Sans"/>
                <a:sym typeface="Quattrocento Sans"/>
              </a:rPr>
              <a:t>10.0.0.21</a:t>
            </a:r>
            <a:endParaRPr/>
          </a:p>
        </p:txBody>
      </p:sp>
      <p:grpSp>
        <p:nvGrpSpPr>
          <p:cNvPr id="1505" name="Google Shape;1505;p45"/>
          <p:cNvGrpSpPr/>
          <p:nvPr/>
        </p:nvGrpSpPr>
        <p:grpSpPr>
          <a:xfrm>
            <a:off x="2434044" y="3804161"/>
            <a:ext cx="1362300" cy="1279522"/>
            <a:chOff x="2463072" y="3833186"/>
            <a:chExt cx="1362300" cy="1279522"/>
          </a:xfrm>
        </p:grpSpPr>
        <p:pic>
          <p:nvPicPr>
            <p:cNvPr descr="\\magnum\Projects\Microsoft\Cloud Power FY12\Design\Icons\PNGs\Server_2.png" id="1506" name="Google Shape;1506;p45"/>
            <p:cNvPicPr preferRelativeResize="0"/>
            <p:nvPr/>
          </p:nvPicPr>
          <p:blipFill rotWithShape="1">
            <a:blip r:embed="rId3">
              <a:alphaModFix/>
            </a:blip>
            <a:srcRect b="0" l="24158" r="25925" t="0"/>
            <a:stretch/>
          </p:blipFill>
          <p:spPr>
            <a:xfrm>
              <a:off x="2896112" y="3833186"/>
              <a:ext cx="481734" cy="965114"/>
            </a:xfrm>
            <a:prstGeom prst="rect">
              <a:avLst/>
            </a:prstGeom>
            <a:noFill/>
            <a:ln>
              <a:noFill/>
            </a:ln>
          </p:spPr>
        </p:pic>
        <p:sp>
          <p:nvSpPr>
            <p:cNvPr id="1507" name="Google Shape;1507;p45"/>
            <p:cNvSpPr/>
            <p:nvPr/>
          </p:nvSpPr>
          <p:spPr>
            <a:xfrm>
              <a:off x="2463072" y="4701708"/>
              <a:ext cx="1362300" cy="411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Cisco ASA GW</a:t>
              </a:r>
              <a:br>
                <a:rPr lang="en-US" sz="1200">
                  <a:solidFill>
                    <a:srgbClr val="FFFFFF"/>
                  </a:solidFill>
                  <a:latin typeface="Quattrocento Sans"/>
                  <a:ea typeface="Quattrocento Sans"/>
                  <a:cs typeface="Quattrocento Sans"/>
                  <a:sym typeface="Quattrocento Sans"/>
                </a:rPr>
              </a:br>
              <a:r>
                <a:rPr b="1" lang="en-US" sz="1100">
                  <a:solidFill>
                    <a:srgbClr val="FFB866"/>
                  </a:solidFill>
                  <a:latin typeface="Quattrocento Sans"/>
                  <a:ea typeface="Quattrocento Sans"/>
                  <a:cs typeface="Quattrocento Sans"/>
                  <a:sym typeface="Quattrocento Sans"/>
                </a:rPr>
                <a:t>131.57.23.45</a:t>
              </a:r>
              <a:endParaRPr/>
            </a:p>
          </p:txBody>
        </p:sp>
      </p:grpSp>
      <p:sp>
        <p:nvSpPr>
          <p:cNvPr id="1508" name="Google Shape;1508;p45"/>
          <p:cNvSpPr/>
          <p:nvPr/>
        </p:nvSpPr>
        <p:spPr>
          <a:xfrm>
            <a:off x="1903930" y="2260728"/>
            <a:ext cx="643831" cy="726586"/>
          </a:xfrm>
          <a:custGeom>
            <a:rect b="b" l="l" r="r" t="t"/>
            <a:pathLst>
              <a:path extrusionOk="0" h="1627" w="1443">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sp>
        <p:nvSpPr>
          <p:cNvPr id="1509" name="Google Shape;1509;p45"/>
          <p:cNvSpPr/>
          <p:nvPr/>
        </p:nvSpPr>
        <p:spPr>
          <a:xfrm>
            <a:off x="1792042" y="2977210"/>
            <a:ext cx="867600" cy="258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373737"/>
                </a:solidFill>
                <a:latin typeface="Quattrocento Sans"/>
                <a:ea typeface="Quattrocento Sans"/>
                <a:cs typeface="Quattrocento Sans"/>
                <a:sym typeface="Quattrocento Sans"/>
              </a:rPr>
              <a:t>IT Admin</a:t>
            </a:r>
            <a:endParaRPr/>
          </a:p>
        </p:txBody>
      </p:sp>
      <p:grpSp>
        <p:nvGrpSpPr>
          <p:cNvPr id="1510" name="Google Shape;1510;p45"/>
          <p:cNvGrpSpPr/>
          <p:nvPr/>
        </p:nvGrpSpPr>
        <p:grpSpPr>
          <a:xfrm>
            <a:off x="1792044" y="1094129"/>
            <a:ext cx="867600" cy="1141283"/>
            <a:chOff x="1821068" y="1123155"/>
            <a:chExt cx="867600" cy="1141283"/>
          </a:xfrm>
        </p:grpSpPr>
        <p:sp>
          <p:nvSpPr>
            <p:cNvPr id="1511" name="Google Shape;1511;p45"/>
            <p:cNvSpPr/>
            <p:nvPr/>
          </p:nvSpPr>
          <p:spPr>
            <a:xfrm>
              <a:off x="1932957" y="1123155"/>
              <a:ext cx="643831" cy="726586"/>
            </a:xfrm>
            <a:custGeom>
              <a:rect b="b" l="l" r="r" t="t"/>
              <a:pathLst>
                <a:path extrusionOk="0" h="1627" w="1443">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rgbClr val="00AE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sp>
          <p:nvSpPr>
            <p:cNvPr id="1512" name="Google Shape;1512;p45"/>
            <p:cNvSpPr/>
            <p:nvPr/>
          </p:nvSpPr>
          <p:spPr>
            <a:xfrm>
              <a:off x="1821068" y="1839638"/>
              <a:ext cx="867600" cy="424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373737"/>
                  </a:solidFill>
                  <a:latin typeface="Quattrocento Sans"/>
                  <a:ea typeface="Quattrocento Sans"/>
                  <a:cs typeface="Quattrocento Sans"/>
                  <a:sym typeface="Quattrocento Sans"/>
                </a:rPr>
                <a:t>Network Admin</a:t>
              </a:r>
              <a:endParaRPr/>
            </a:p>
          </p:txBody>
        </p:sp>
      </p:grpSp>
      <p:sp>
        <p:nvSpPr>
          <p:cNvPr id="1513" name="Google Shape;1513;p45"/>
          <p:cNvSpPr/>
          <p:nvPr/>
        </p:nvSpPr>
        <p:spPr>
          <a:xfrm>
            <a:off x="6255681" y="3343177"/>
            <a:ext cx="5371500" cy="2879400"/>
          </a:xfrm>
          <a:prstGeom prst="rect">
            <a:avLst/>
          </a:prstGeom>
          <a:solidFill>
            <a:srgbClr val="0071BC"/>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ContosoVNet </a:t>
            </a:r>
            <a:r>
              <a:rPr b="1" lang="en-US" sz="1100">
                <a:solidFill>
                  <a:srgbClr val="FFB866"/>
                </a:solidFill>
                <a:latin typeface="Quattrocento Sans"/>
                <a:ea typeface="Quattrocento Sans"/>
                <a:cs typeface="Quattrocento Sans"/>
                <a:sym typeface="Quattrocento Sans"/>
              </a:rPr>
              <a:t>(10.1.0.0/16) </a:t>
            </a:r>
            <a:endParaRPr sz="2000">
              <a:solidFill>
                <a:srgbClr val="FFFFFF"/>
              </a:solidFill>
              <a:latin typeface="Quattrocento Sans"/>
              <a:ea typeface="Quattrocento Sans"/>
              <a:cs typeface="Quattrocento Sans"/>
              <a:sym typeface="Quattrocento Sans"/>
            </a:endParaRPr>
          </a:p>
        </p:txBody>
      </p:sp>
      <p:sp>
        <p:nvSpPr>
          <p:cNvPr id="1514" name="Google Shape;1514;p45"/>
          <p:cNvSpPr/>
          <p:nvPr/>
        </p:nvSpPr>
        <p:spPr>
          <a:xfrm>
            <a:off x="7350807" y="3804161"/>
            <a:ext cx="1801200" cy="1080900"/>
          </a:xfrm>
          <a:prstGeom prst="rect">
            <a:avLst/>
          </a:prstGeom>
          <a:solidFill>
            <a:srgbClr val="0071BC"/>
          </a:solidFill>
          <a:ln cap="flat" cmpd="sng" w="38100">
            <a:solidFill>
              <a:srgbClr val="FF8A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900">
                <a:solidFill>
                  <a:srgbClr val="FFFFFF"/>
                </a:solidFill>
                <a:latin typeface="Quattrocento Sans"/>
                <a:ea typeface="Quattrocento Sans"/>
                <a:cs typeface="Quattrocento Sans"/>
                <a:sym typeface="Quattrocento Sans"/>
              </a:rPr>
              <a:t>FEndSubnet </a:t>
            </a:r>
            <a:endParaRPr/>
          </a:p>
          <a:p>
            <a:pPr indent="0" lvl="0" marL="0" marR="0" rtl="0" algn="ctr">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(10.1.1.0/24)</a:t>
            </a:r>
            <a:endParaRPr/>
          </a:p>
        </p:txBody>
      </p:sp>
      <p:sp>
        <p:nvSpPr>
          <p:cNvPr id="1515" name="Google Shape;1515;p45"/>
          <p:cNvSpPr/>
          <p:nvPr/>
        </p:nvSpPr>
        <p:spPr>
          <a:xfrm>
            <a:off x="7350807" y="5014995"/>
            <a:ext cx="1801200" cy="1080900"/>
          </a:xfrm>
          <a:prstGeom prst="rect">
            <a:avLst/>
          </a:prstGeom>
          <a:solidFill>
            <a:srgbClr val="0071BC"/>
          </a:solidFill>
          <a:ln cap="flat" cmpd="sng" w="38100">
            <a:solidFill>
              <a:srgbClr val="FF8A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900">
                <a:solidFill>
                  <a:srgbClr val="FFFFFF"/>
                </a:solidFill>
                <a:latin typeface="Quattrocento Sans"/>
                <a:ea typeface="Quattrocento Sans"/>
                <a:cs typeface="Quattrocento Sans"/>
                <a:sym typeface="Quattrocento Sans"/>
              </a:rPr>
              <a:t>SQLSubnet </a:t>
            </a:r>
            <a:endParaRPr/>
          </a:p>
          <a:p>
            <a:pPr indent="0" lvl="0" marL="0" marR="0" rtl="0" algn="ctr">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(10.1.3.0/24)</a:t>
            </a:r>
            <a:endParaRPr/>
          </a:p>
        </p:txBody>
      </p:sp>
      <p:sp>
        <p:nvSpPr>
          <p:cNvPr id="1516" name="Google Shape;1516;p45"/>
          <p:cNvSpPr/>
          <p:nvPr/>
        </p:nvSpPr>
        <p:spPr>
          <a:xfrm>
            <a:off x="9442874" y="3804161"/>
            <a:ext cx="1801200" cy="1080900"/>
          </a:xfrm>
          <a:prstGeom prst="rect">
            <a:avLst/>
          </a:prstGeom>
          <a:solidFill>
            <a:srgbClr val="0071BC"/>
          </a:solidFill>
          <a:ln cap="flat" cmpd="sng" w="38100">
            <a:solidFill>
              <a:srgbClr val="FF8A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900">
                <a:solidFill>
                  <a:srgbClr val="FFFFFF"/>
                </a:solidFill>
                <a:latin typeface="Quattrocento Sans"/>
                <a:ea typeface="Quattrocento Sans"/>
                <a:cs typeface="Quattrocento Sans"/>
                <a:sym typeface="Quattrocento Sans"/>
              </a:rPr>
              <a:t>ADSubnet </a:t>
            </a:r>
            <a:endParaRPr/>
          </a:p>
          <a:p>
            <a:pPr indent="0" lvl="0" marL="0" marR="0" rtl="0" algn="ctr">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(10.1.2.0/24)</a:t>
            </a:r>
            <a:endParaRPr/>
          </a:p>
        </p:txBody>
      </p:sp>
      <p:sp>
        <p:nvSpPr>
          <p:cNvPr id="1517" name="Google Shape;1517;p45"/>
          <p:cNvSpPr/>
          <p:nvPr/>
        </p:nvSpPr>
        <p:spPr>
          <a:xfrm>
            <a:off x="9442874" y="5014995"/>
            <a:ext cx="1801200" cy="1080900"/>
          </a:xfrm>
          <a:prstGeom prst="rect">
            <a:avLst/>
          </a:prstGeom>
          <a:solidFill>
            <a:srgbClr val="0071BC"/>
          </a:solidFill>
          <a:ln cap="flat" cmpd="sng" w="38100">
            <a:solidFill>
              <a:srgbClr val="FF8A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900">
                <a:solidFill>
                  <a:srgbClr val="FFFFFF"/>
                </a:solidFill>
                <a:latin typeface="Quattrocento Sans"/>
                <a:ea typeface="Quattrocento Sans"/>
                <a:cs typeface="Quattrocento Sans"/>
                <a:sym typeface="Quattrocento Sans"/>
              </a:rPr>
              <a:t>BESubnet </a:t>
            </a:r>
            <a:endParaRPr/>
          </a:p>
          <a:p>
            <a:pPr indent="0" lvl="0" marL="0" marR="0" rtl="0" algn="ctr">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(10.1.4.0/24)</a:t>
            </a:r>
            <a:endParaRPr/>
          </a:p>
        </p:txBody>
      </p:sp>
      <p:sp>
        <p:nvSpPr>
          <p:cNvPr id="1518" name="Google Shape;1518;p45"/>
          <p:cNvSpPr/>
          <p:nvPr/>
        </p:nvSpPr>
        <p:spPr>
          <a:xfrm>
            <a:off x="5331581" y="4438287"/>
            <a:ext cx="1801200" cy="1080900"/>
          </a:xfrm>
          <a:prstGeom prst="rect">
            <a:avLst/>
          </a:prstGeom>
          <a:noFill/>
          <a:ln cap="flat" cmpd="sng" w="38100">
            <a:solidFill>
              <a:srgbClr val="FF8A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900">
                <a:solidFill>
                  <a:srgbClr val="5D5D5D"/>
                </a:solidFill>
                <a:latin typeface="Quattrocento Sans"/>
                <a:ea typeface="Quattrocento Sans"/>
                <a:cs typeface="Quattrocento Sans"/>
                <a:sym typeface="Quattrocento Sans"/>
              </a:rPr>
              <a:t> GWS</a:t>
            </a:r>
            <a:r>
              <a:rPr lang="en-US" sz="1900">
                <a:solidFill>
                  <a:srgbClr val="FFFFFF"/>
                </a:solidFill>
                <a:latin typeface="Quattrocento Sans"/>
                <a:ea typeface="Quattrocento Sans"/>
                <a:cs typeface="Quattrocento Sans"/>
                <a:sym typeface="Quattrocento Sans"/>
              </a:rPr>
              <a:t>ubnet</a:t>
            </a:r>
            <a:r>
              <a:rPr lang="en-US" sz="1900">
                <a:solidFill>
                  <a:srgbClr val="5D5D5D"/>
                </a:solidFill>
                <a:latin typeface="Quattrocento Sans"/>
                <a:ea typeface="Quattrocento Sans"/>
                <a:cs typeface="Quattrocento Sans"/>
                <a:sym typeface="Quattrocento Sans"/>
              </a:rPr>
              <a:t> </a:t>
            </a:r>
            <a:endParaRPr/>
          </a:p>
          <a:p>
            <a:pPr indent="0" lvl="0" marL="0" marR="0" rtl="0" algn="ctr">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(10.1.5.0/24)</a:t>
            </a:r>
            <a:endParaRPr/>
          </a:p>
        </p:txBody>
      </p:sp>
      <p:sp>
        <p:nvSpPr>
          <p:cNvPr id="1519" name="Google Shape;1519;p45"/>
          <p:cNvSpPr/>
          <p:nvPr/>
        </p:nvSpPr>
        <p:spPr>
          <a:xfrm>
            <a:off x="10800231" y="1956464"/>
            <a:ext cx="593203" cy="571016"/>
          </a:xfrm>
          <a:custGeom>
            <a:rect b="b" l="l" r="r" t="t"/>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0071B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sp>
        <p:nvSpPr>
          <p:cNvPr id="1520" name="Google Shape;1520;p45"/>
          <p:cNvSpPr/>
          <p:nvPr/>
        </p:nvSpPr>
        <p:spPr>
          <a:xfrm>
            <a:off x="5434260" y="5270525"/>
            <a:ext cx="863700" cy="4662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None/>
            </a:pPr>
            <a:r>
              <a:rPr lang="en-US" sz="1600">
                <a:solidFill>
                  <a:srgbClr val="5D5D5D"/>
                </a:solidFill>
                <a:latin typeface="Quattrocento Sans"/>
                <a:ea typeface="Quattrocento Sans"/>
                <a:cs typeface="Quattrocento Sans"/>
                <a:sym typeface="Quattrocento Sans"/>
              </a:rPr>
              <a:t>GW IP</a:t>
            </a:r>
            <a:endParaRPr/>
          </a:p>
          <a:p>
            <a:pPr indent="0" lvl="0" marL="0" marR="0" rtl="0" algn="l">
              <a:lnSpc>
                <a:spcPct val="90000"/>
              </a:lnSpc>
              <a:spcBef>
                <a:spcPts val="0"/>
              </a:spcBef>
              <a:spcAft>
                <a:spcPts val="0"/>
              </a:spcAft>
              <a:buNone/>
            </a:pPr>
            <a:r>
              <a:rPr b="1" lang="en-US" sz="1100">
                <a:solidFill>
                  <a:srgbClr val="FFB866"/>
                </a:solidFill>
                <a:latin typeface="Quattrocento Sans"/>
                <a:ea typeface="Quattrocento Sans"/>
                <a:cs typeface="Quattrocento Sans"/>
                <a:sym typeface="Quattrocento Sans"/>
              </a:rPr>
              <a:t>65.57.23.45</a:t>
            </a:r>
            <a:endParaRPr/>
          </a:p>
        </p:txBody>
      </p:sp>
      <p:sp>
        <p:nvSpPr>
          <p:cNvPr id="1521" name="Google Shape;1521;p45"/>
          <p:cNvSpPr/>
          <p:nvPr/>
        </p:nvSpPr>
        <p:spPr>
          <a:xfrm>
            <a:off x="4082007" y="4345926"/>
            <a:ext cx="1129907" cy="624177"/>
          </a:xfrm>
          <a:custGeom>
            <a:rect b="b" l="l" r="r" t="t"/>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8CC6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grpSp>
        <p:nvGrpSpPr>
          <p:cNvPr id="1522" name="Google Shape;1522;p45"/>
          <p:cNvGrpSpPr/>
          <p:nvPr/>
        </p:nvGrpSpPr>
        <p:grpSpPr>
          <a:xfrm>
            <a:off x="6307160" y="4861578"/>
            <a:ext cx="378130" cy="606110"/>
            <a:chOff x="9293863" y="2567228"/>
            <a:chExt cx="444336" cy="712232"/>
          </a:xfrm>
        </p:grpSpPr>
        <p:sp>
          <p:nvSpPr>
            <p:cNvPr id="1523" name="Google Shape;1523;p45"/>
            <p:cNvSpPr/>
            <p:nvPr/>
          </p:nvSpPr>
          <p:spPr>
            <a:xfrm>
              <a:off x="9585112" y="3026043"/>
              <a:ext cx="153087" cy="208580"/>
            </a:xfrm>
            <a:custGeom>
              <a:rect b="b" l="l" r="r" t="t"/>
              <a:pathLst>
                <a:path extrusionOk="0" h="66" w="48">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1524" name="Google Shape;1524;p45"/>
            <p:cNvPicPr preferRelativeResize="0"/>
            <p:nvPr/>
          </p:nvPicPr>
          <p:blipFill rotWithShape="1">
            <a:blip r:embed="rId3">
              <a:alphaModFix/>
            </a:blip>
            <a:srcRect b="0" l="24158" r="25925" t="0"/>
            <a:stretch/>
          </p:blipFill>
          <p:spPr>
            <a:xfrm>
              <a:off x="9293863" y="2567228"/>
              <a:ext cx="355510" cy="712232"/>
            </a:xfrm>
            <a:prstGeom prst="rect">
              <a:avLst/>
            </a:prstGeom>
            <a:noFill/>
            <a:ln>
              <a:noFill/>
            </a:ln>
          </p:spPr>
        </p:pic>
      </p:grpSp>
      <p:grpSp>
        <p:nvGrpSpPr>
          <p:cNvPr id="1525" name="Google Shape;1525;p45"/>
          <p:cNvGrpSpPr/>
          <p:nvPr/>
        </p:nvGrpSpPr>
        <p:grpSpPr>
          <a:xfrm>
            <a:off x="8006106" y="4218432"/>
            <a:ext cx="508847" cy="624991"/>
            <a:chOff x="2383961" y="2329080"/>
            <a:chExt cx="695717" cy="854514"/>
          </a:xfrm>
        </p:grpSpPr>
        <p:sp>
          <p:nvSpPr>
            <p:cNvPr id="1526" name="Google Shape;1526;p45"/>
            <p:cNvSpPr/>
            <p:nvPr/>
          </p:nvSpPr>
          <p:spPr>
            <a:xfrm>
              <a:off x="2751133" y="2827478"/>
              <a:ext cx="328545" cy="332665"/>
            </a:xfrm>
            <a:custGeom>
              <a:rect b="b" l="l" r="r" t="t"/>
              <a:pathLst>
                <a:path extrusionOk="0" h="85" w="84">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pic>
          <p:nvPicPr>
            <p:cNvPr descr="\\magnum\Projects\Microsoft\Cloud Power FY12\Design\Icons\PNGs\Server_2.png" id="1527" name="Google Shape;1527;p45"/>
            <p:cNvPicPr preferRelativeResize="0"/>
            <p:nvPr/>
          </p:nvPicPr>
          <p:blipFill rotWithShape="1">
            <a:blip r:embed="rId3">
              <a:alphaModFix/>
            </a:blip>
            <a:srcRect b="0" l="24158" r="25925" t="0"/>
            <a:stretch/>
          </p:blipFill>
          <p:spPr>
            <a:xfrm>
              <a:off x="2383961" y="2329080"/>
              <a:ext cx="426530" cy="854514"/>
            </a:xfrm>
            <a:prstGeom prst="rect">
              <a:avLst/>
            </a:prstGeom>
            <a:noFill/>
            <a:ln>
              <a:noFill/>
            </a:ln>
          </p:spPr>
        </p:pic>
      </p:grpSp>
      <p:grpSp>
        <p:nvGrpSpPr>
          <p:cNvPr id="1528" name="Google Shape;1528;p45"/>
          <p:cNvGrpSpPr/>
          <p:nvPr/>
        </p:nvGrpSpPr>
        <p:grpSpPr>
          <a:xfrm>
            <a:off x="10180025" y="4256244"/>
            <a:ext cx="383949" cy="587713"/>
            <a:chOff x="1927195" y="3360257"/>
            <a:chExt cx="524951" cy="803545"/>
          </a:xfrm>
        </p:grpSpPr>
        <p:pic>
          <p:nvPicPr>
            <p:cNvPr descr="\\magnum\Projects\Microsoft\Cloud Power FY12\Design\Icons\PNGs\Server_2.png" id="1529" name="Google Shape;1529;p45"/>
            <p:cNvPicPr preferRelativeResize="0"/>
            <p:nvPr/>
          </p:nvPicPr>
          <p:blipFill rotWithShape="1">
            <a:blip r:embed="rId3">
              <a:alphaModFix/>
            </a:blip>
            <a:srcRect b="0" l="24158" r="25925" t="0"/>
            <a:stretch/>
          </p:blipFill>
          <p:spPr>
            <a:xfrm>
              <a:off x="1927195" y="3360257"/>
              <a:ext cx="401089" cy="803545"/>
            </a:xfrm>
            <a:prstGeom prst="rect">
              <a:avLst/>
            </a:prstGeom>
            <a:noFill/>
            <a:ln>
              <a:noFill/>
            </a:ln>
          </p:spPr>
        </p:pic>
        <p:grpSp>
          <p:nvGrpSpPr>
            <p:cNvPr id="1530" name="Google Shape;1530;p45"/>
            <p:cNvGrpSpPr/>
            <p:nvPr/>
          </p:nvGrpSpPr>
          <p:grpSpPr>
            <a:xfrm>
              <a:off x="2245957" y="3924184"/>
              <a:ext cx="206188" cy="206416"/>
              <a:chOff x="2245957" y="3924184"/>
              <a:chExt cx="206188" cy="206416"/>
            </a:xfrm>
          </p:grpSpPr>
          <p:grpSp>
            <p:nvGrpSpPr>
              <p:cNvPr id="1531" name="Google Shape;1531;p45"/>
              <p:cNvGrpSpPr/>
              <p:nvPr/>
            </p:nvGrpSpPr>
            <p:grpSpPr>
              <a:xfrm>
                <a:off x="2245957" y="3924184"/>
                <a:ext cx="206188" cy="206416"/>
                <a:chOff x="1779323" y="4627897"/>
                <a:chExt cx="472800" cy="473323"/>
              </a:xfrm>
            </p:grpSpPr>
            <p:sp>
              <p:nvSpPr>
                <p:cNvPr id="1532" name="Google Shape;1532;p45"/>
                <p:cNvSpPr/>
                <p:nvPr/>
              </p:nvSpPr>
              <p:spPr>
                <a:xfrm>
                  <a:off x="1779323" y="4627897"/>
                  <a:ext cx="472800" cy="4077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sp>
              <p:nvSpPr>
                <p:cNvPr id="1533" name="Google Shape;1533;p45"/>
                <p:cNvSpPr/>
                <p:nvPr/>
              </p:nvSpPr>
              <p:spPr>
                <a:xfrm>
                  <a:off x="1779323" y="4824517"/>
                  <a:ext cx="4728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sp>
              <p:nvSpPr>
                <p:cNvPr id="1534" name="Google Shape;1534;p45"/>
                <p:cNvSpPr/>
                <p:nvPr/>
              </p:nvSpPr>
              <p:spPr>
                <a:xfrm rot="-5400000">
                  <a:off x="1881404" y="4936820"/>
                  <a:ext cx="268500" cy="6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grpSp>
          <p:sp>
            <p:nvSpPr>
              <p:cNvPr id="1535" name="Google Shape;1535;p45"/>
              <p:cNvSpPr/>
              <p:nvPr/>
            </p:nvSpPr>
            <p:spPr>
              <a:xfrm>
                <a:off x="2304709" y="3989226"/>
                <a:ext cx="88800" cy="76500"/>
              </a:xfrm>
              <a:prstGeom prst="triangle">
                <a:avLst>
                  <a:gd fmla="val 50000" name="adj"/>
                </a:avLst>
              </a:prstGeom>
              <a:solidFill>
                <a:srgbClr val="0071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grpSp>
      </p:grpSp>
      <p:grpSp>
        <p:nvGrpSpPr>
          <p:cNvPr id="1536" name="Google Shape;1536;p45"/>
          <p:cNvGrpSpPr/>
          <p:nvPr/>
        </p:nvGrpSpPr>
        <p:grpSpPr>
          <a:xfrm>
            <a:off x="8045696" y="5424254"/>
            <a:ext cx="480525" cy="624991"/>
            <a:chOff x="1228435" y="2297707"/>
            <a:chExt cx="656993" cy="854514"/>
          </a:xfrm>
        </p:grpSpPr>
        <p:pic>
          <p:nvPicPr>
            <p:cNvPr id="1537" name="Google Shape;1537;p45"/>
            <p:cNvPicPr preferRelativeResize="0"/>
            <p:nvPr/>
          </p:nvPicPr>
          <p:blipFill rotWithShape="1">
            <a:blip r:embed="rId4">
              <a:alphaModFix/>
            </a:blip>
            <a:srcRect b="0" l="0" r="0" t="0"/>
            <a:stretch/>
          </p:blipFill>
          <p:spPr>
            <a:xfrm>
              <a:off x="1552091" y="2807265"/>
              <a:ext cx="333337" cy="302583"/>
            </a:xfrm>
            <a:prstGeom prst="rect">
              <a:avLst/>
            </a:prstGeom>
            <a:noFill/>
            <a:ln>
              <a:noFill/>
            </a:ln>
          </p:spPr>
        </p:pic>
        <p:pic>
          <p:nvPicPr>
            <p:cNvPr descr="\\magnum\Projects\Microsoft\Cloud Power FY12\Design\Icons\PNGs\Server_2.png" id="1538" name="Google Shape;1538;p45"/>
            <p:cNvPicPr preferRelativeResize="0"/>
            <p:nvPr/>
          </p:nvPicPr>
          <p:blipFill rotWithShape="1">
            <a:blip r:embed="rId3">
              <a:alphaModFix/>
            </a:blip>
            <a:srcRect b="0" l="24158" r="25925" t="0"/>
            <a:stretch/>
          </p:blipFill>
          <p:spPr>
            <a:xfrm>
              <a:off x="1228435" y="2297707"/>
              <a:ext cx="426530" cy="854514"/>
            </a:xfrm>
            <a:prstGeom prst="rect">
              <a:avLst/>
            </a:prstGeom>
            <a:noFill/>
            <a:ln>
              <a:noFill/>
            </a:ln>
          </p:spPr>
        </p:pic>
      </p:grpSp>
      <p:pic>
        <p:nvPicPr>
          <p:cNvPr descr="\\magnum\Projects\Microsoft\Cloud Power FY12\Design\Icons\PNGs\Server_2.png" id="1539" name="Google Shape;1539;p45"/>
          <p:cNvPicPr preferRelativeResize="0"/>
          <p:nvPr/>
        </p:nvPicPr>
        <p:blipFill rotWithShape="1">
          <a:blip r:embed="rId3">
            <a:alphaModFix/>
          </a:blip>
          <a:srcRect b="0" l="24158" r="25925" t="0"/>
          <a:stretch/>
        </p:blipFill>
        <p:spPr>
          <a:xfrm>
            <a:off x="10171181" y="5424300"/>
            <a:ext cx="344474" cy="690123"/>
          </a:xfrm>
          <a:prstGeom prst="rect">
            <a:avLst/>
          </a:prstGeom>
          <a:noFill/>
          <a:ln>
            <a:noFill/>
          </a:ln>
        </p:spPr>
      </p:pic>
      <p:cxnSp>
        <p:nvCxnSpPr>
          <p:cNvPr id="1540" name="Google Shape;1540;p45"/>
          <p:cNvCxnSpPr/>
          <p:nvPr/>
        </p:nvCxnSpPr>
        <p:spPr>
          <a:xfrm rot="10800000">
            <a:off x="3404116" y="4265686"/>
            <a:ext cx="2702400" cy="850200"/>
          </a:xfrm>
          <a:prstGeom prst="straightConnector1">
            <a:avLst/>
          </a:prstGeom>
          <a:noFill/>
          <a:ln cap="flat" cmpd="sng" w="57150">
            <a:solidFill>
              <a:srgbClr val="5F5F5F"/>
            </a:solidFill>
            <a:prstDash val="solid"/>
            <a:round/>
            <a:headEnd len="med" w="med" type="triangle"/>
            <a:tailEnd len="med" w="med" type="triangle"/>
          </a:ln>
        </p:spPr>
      </p:cxnSp>
      <p:sp>
        <p:nvSpPr>
          <p:cNvPr id="1541" name="Google Shape;1541;p45"/>
          <p:cNvSpPr/>
          <p:nvPr/>
        </p:nvSpPr>
        <p:spPr>
          <a:xfrm>
            <a:off x="8282448" y="857582"/>
            <a:ext cx="2238600" cy="1265400"/>
          </a:xfrm>
          <a:prstGeom prst="rect">
            <a:avLst/>
          </a:prstGeom>
          <a:solidFill>
            <a:srgbClr val="0071BC"/>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900">
                <a:solidFill>
                  <a:srgbClr val="FFFFFF"/>
                </a:solidFill>
                <a:latin typeface="Quattrocento Sans"/>
                <a:ea typeface="Quattrocento Sans"/>
                <a:cs typeface="Quattrocento Sans"/>
                <a:sym typeface="Quattrocento Sans"/>
              </a:rPr>
              <a:t>Microsoft Azure Portal (API)</a:t>
            </a:r>
            <a:endParaRPr/>
          </a:p>
        </p:txBody>
      </p:sp>
      <p:grpSp>
        <p:nvGrpSpPr>
          <p:cNvPr id="1542" name="Google Shape;1542;p45"/>
          <p:cNvGrpSpPr/>
          <p:nvPr/>
        </p:nvGrpSpPr>
        <p:grpSpPr>
          <a:xfrm>
            <a:off x="8858188" y="1518671"/>
            <a:ext cx="1151400" cy="877407"/>
            <a:chOff x="8887217" y="1547697"/>
            <a:chExt cx="1151400" cy="877407"/>
          </a:xfrm>
        </p:grpSpPr>
        <p:grpSp>
          <p:nvGrpSpPr>
            <p:cNvPr id="1543" name="Google Shape;1543;p45"/>
            <p:cNvGrpSpPr/>
            <p:nvPr/>
          </p:nvGrpSpPr>
          <p:grpSpPr>
            <a:xfrm>
              <a:off x="9235833" y="1547697"/>
              <a:ext cx="391031" cy="500824"/>
              <a:chOff x="6995468" y="1546761"/>
              <a:chExt cx="138900" cy="177900"/>
            </a:xfrm>
          </p:grpSpPr>
          <p:sp>
            <p:nvSpPr>
              <p:cNvPr id="1544" name="Google Shape;1544;p45"/>
              <p:cNvSpPr/>
              <p:nvPr/>
            </p:nvSpPr>
            <p:spPr>
              <a:xfrm flipH="1" rot="10800000">
                <a:off x="6995468" y="1546761"/>
                <a:ext cx="138900" cy="177900"/>
              </a:xfrm>
              <a:prstGeom prst="foldedCorner">
                <a:avLst>
                  <a:gd fmla="val 16667" name="adj"/>
                </a:avLst>
              </a:prstGeom>
              <a:solidFill>
                <a:srgbClr val="00AEEF"/>
              </a:solid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cxnSp>
            <p:nvCxnSpPr>
              <p:cNvPr id="1545" name="Google Shape;1545;p45"/>
              <p:cNvCxnSpPr/>
              <p:nvPr/>
            </p:nvCxnSpPr>
            <p:spPr>
              <a:xfrm>
                <a:off x="7016031" y="1604963"/>
                <a:ext cx="97500" cy="0"/>
              </a:xfrm>
              <a:prstGeom prst="straightConnector1">
                <a:avLst/>
              </a:prstGeom>
              <a:noFill/>
              <a:ln cap="flat" cmpd="sng" w="19050">
                <a:solidFill>
                  <a:srgbClr val="FFFFFF"/>
                </a:solidFill>
                <a:prstDash val="solid"/>
                <a:round/>
                <a:headEnd len="sm" w="sm" type="none"/>
                <a:tailEnd len="sm" w="sm" type="none"/>
              </a:ln>
            </p:spPr>
          </p:cxnSp>
          <p:cxnSp>
            <p:nvCxnSpPr>
              <p:cNvPr id="1546" name="Google Shape;1546;p45"/>
              <p:cNvCxnSpPr/>
              <p:nvPr/>
            </p:nvCxnSpPr>
            <p:spPr>
              <a:xfrm>
                <a:off x="7016031" y="1681163"/>
                <a:ext cx="97500" cy="0"/>
              </a:xfrm>
              <a:prstGeom prst="straightConnector1">
                <a:avLst/>
              </a:prstGeom>
              <a:noFill/>
              <a:ln cap="flat" cmpd="sng" w="19050">
                <a:solidFill>
                  <a:srgbClr val="FFFFFF"/>
                </a:solidFill>
                <a:prstDash val="solid"/>
                <a:round/>
                <a:headEnd len="sm" w="sm" type="none"/>
                <a:tailEnd len="sm" w="sm" type="none"/>
              </a:ln>
            </p:spPr>
          </p:cxnSp>
          <p:cxnSp>
            <p:nvCxnSpPr>
              <p:cNvPr id="1547" name="Google Shape;1547;p45"/>
              <p:cNvCxnSpPr/>
              <p:nvPr/>
            </p:nvCxnSpPr>
            <p:spPr>
              <a:xfrm>
                <a:off x="7016031" y="1642898"/>
                <a:ext cx="97500" cy="0"/>
              </a:xfrm>
              <a:prstGeom prst="straightConnector1">
                <a:avLst/>
              </a:prstGeom>
              <a:noFill/>
              <a:ln cap="flat" cmpd="sng" w="19050">
                <a:solidFill>
                  <a:srgbClr val="FFFFFF"/>
                </a:solidFill>
                <a:prstDash val="solid"/>
                <a:round/>
                <a:headEnd len="sm" w="sm" type="none"/>
                <a:tailEnd len="sm" w="sm" type="none"/>
              </a:ln>
            </p:spPr>
          </p:cxnSp>
        </p:grpSp>
        <p:sp>
          <p:nvSpPr>
            <p:cNvPr id="1548" name="Google Shape;1548;p45"/>
            <p:cNvSpPr/>
            <p:nvPr/>
          </p:nvSpPr>
          <p:spPr>
            <a:xfrm>
              <a:off x="8887217" y="2102004"/>
              <a:ext cx="1151400" cy="32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rgbClr val="5F5F5F"/>
                  </a:solidFill>
                  <a:latin typeface="Quattrocento Sans"/>
                  <a:ea typeface="Quattrocento Sans"/>
                  <a:cs typeface="Quattrocento Sans"/>
                  <a:sym typeface="Quattrocento Sans"/>
                </a:rPr>
                <a:t>CorpOffice </a:t>
              </a:r>
              <a:endParaRPr/>
            </a:p>
          </p:txBody>
        </p:sp>
      </p:grpSp>
      <p:grpSp>
        <p:nvGrpSpPr>
          <p:cNvPr id="1549" name="Google Shape;1549;p45"/>
          <p:cNvGrpSpPr/>
          <p:nvPr/>
        </p:nvGrpSpPr>
        <p:grpSpPr>
          <a:xfrm>
            <a:off x="2952633" y="1211266"/>
            <a:ext cx="1131600" cy="925523"/>
            <a:chOff x="2981660" y="1166403"/>
            <a:chExt cx="1131600" cy="925523"/>
          </a:xfrm>
        </p:grpSpPr>
        <p:sp>
          <p:nvSpPr>
            <p:cNvPr id="1550" name="Google Shape;1550;p45"/>
            <p:cNvSpPr/>
            <p:nvPr/>
          </p:nvSpPr>
          <p:spPr>
            <a:xfrm>
              <a:off x="3349146" y="1166403"/>
              <a:ext cx="396581" cy="507309"/>
            </a:xfrm>
            <a:custGeom>
              <a:rect b="b" l="l" r="r" t="t"/>
              <a:pathLst>
                <a:path extrusionOk="0" h="1040" w="813">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00AEE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rgbClr val="292929"/>
                </a:solidFill>
                <a:latin typeface="Quattrocento Sans"/>
                <a:ea typeface="Quattrocento Sans"/>
                <a:cs typeface="Quattrocento Sans"/>
                <a:sym typeface="Quattrocento Sans"/>
              </a:endParaRPr>
            </a:p>
          </p:txBody>
        </p:sp>
        <p:sp>
          <p:nvSpPr>
            <p:cNvPr id="1551" name="Google Shape;1551;p45"/>
            <p:cNvSpPr/>
            <p:nvPr/>
          </p:nvSpPr>
          <p:spPr>
            <a:xfrm>
              <a:off x="2981660" y="1667126"/>
              <a:ext cx="1131600" cy="424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373737"/>
                  </a:solidFill>
                  <a:latin typeface="Quattrocento Sans"/>
                  <a:ea typeface="Quattrocento Sans"/>
                  <a:cs typeface="Quattrocento Sans"/>
                  <a:sym typeface="Quattrocento Sans"/>
                </a:rPr>
                <a:t>Network configuration</a:t>
              </a:r>
              <a:endParaRPr/>
            </a:p>
          </p:txBody>
        </p:sp>
      </p:grpSp>
      <p:grpSp>
        <p:nvGrpSpPr>
          <p:cNvPr id="1552" name="Google Shape;1552;p45"/>
          <p:cNvGrpSpPr/>
          <p:nvPr/>
        </p:nvGrpSpPr>
        <p:grpSpPr>
          <a:xfrm>
            <a:off x="2871674" y="2284517"/>
            <a:ext cx="1318800" cy="983091"/>
            <a:chOff x="8766845" y="1547697"/>
            <a:chExt cx="1318800" cy="983091"/>
          </a:xfrm>
        </p:grpSpPr>
        <p:grpSp>
          <p:nvGrpSpPr>
            <p:cNvPr id="1553" name="Google Shape;1553;p45"/>
            <p:cNvGrpSpPr/>
            <p:nvPr/>
          </p:nvGrpSpPr>
          <p:grpSpPr>
            <a:xfrm>
              <a:off x="9235833" y="1547697"/>
              <a:ext cx="391031" cy="500824"/>
              <a:chOff x="6995468" y="1546761"/>
              <a:chExt cx="138900" cy="177900"/>
            </a:xfrm>
          </p:grpSpPr>
          <p:sp>
            <p:nvSpPr>
              <p:cNvPr id="1554" name="Google Shape;1554;p45"/>
              <p:cNvSpPr/>
              <p:nvPr/>
            </p:nvSpPr>
            <p:spPr>
              <a:xfrm flipH="1" rot="10800000">
                <a:off x="6995468" y="1546761"/>
                <a:ext cx="138900" cy="177900"/>
              </a:xfrm>
              <a:prstGeom prst="foldedCorner">
                <a:avLst>
                  <a:gd fmla="val 16667" name="adj"/>
                </a:avLst>
              </a:prstGeom>
              <a:solidFill>
                <a:srgbClr val="00AEEF"/>
              </a:solid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p:txBody>
          </p:sp>
          <p:cxnSp>
            <p:nvCxnSpPr>
              <p:cNvPr id="1555" name="Google Shape;1555;p45"/>
              <p:cNvCxnSpPr/>
              <p:nvPr/>
            </p:nvCxnSpPr>
            <p:spPr>
              <a:xfrm>
                <a:off x="7016031" y="1604963"/>
                <a:ext cx="97500" cy="0"/>
              </a:xfrm>
              <a:prstGeom prst="straightConnector1">
                <a:avLst/>
              </a:prstGeom>
              <a:noFill/>
              <a:ln cap="flat" cmpd="sng" w="19050">
                <a:solidFill>
                  <a:srgbClr val="FFFFFF"/>
                </a:solidFill>
                <a:prstDash val="solid"/>
                <a:round/>
                <a:headEnd len="sm" w="sm" type="none"/>
                <a:tailEnd len="sm" w="sm" type="none"/>
              </a:ln>
            </p:spPr>
          </p:cxnSp>
          <p:cxnSp>
            <p:nvCxnSpPr>
              <p:cNvPr id="1556" name="Google Shape;1556;p45"/>
              <p:cNvCxnSpPr/>
              <p:nvPr/>
            </p:nvCxnSpPr>
            <p:spPr>
              <a:xfrm>
                <a:off x="7016031" y="1681163"/>
                <a:ext cx="97500" cy="0"/>
              </a:xfrm>
              <a:prstGeom prst="straightConnector1">
                <a:avLst/>
              </a:prstGeom>
              <a:noFill/>
              <a:ln cap="flat" cmpd="sng" w="19050">
                <a:solidFill>
                  <a:srgbClr val="FFFFFF"/>
                </a:solidFill>
                <a:prstDash val="solid"/>
                <a:round/>
                <a:headEnd len="sm" w="sm" type="none"/>
                <a:tailEnd len="sm" w="sm" type="none"/>
              </a:ln>
            </p:spPr>
          </p:cxnSp>
          <p:cxnSp>
            <p:nvCxnSpPr>
              <p:cNvPr id="1557" name="Google Shape;1557;p45"/>
              <p:cNvCxnSpPr/>
              <p:nvPr/>
            </p:nvCxnSpPr>
            <p:spPr>
              <a:xfrm>
                <a:off x="7016031" y="1642898"/>
                <a:ext cx="97500" cy="0"/>
              </a:xfrm>
              <a:prstGeom prst="straightConnector1">
                <a:avLst/>
              </a:prstGeom>
              <a:noFill/>
              <a:ln cap="flat" cmpd="sng" w="19050">
                <a:solidFill>
                  <a:srgbClr val="FFFFFF"/>
                </a:solidFill>
                <a:prstDash val="solid"/>
                <a:round/>
                <a:headEnd len="sm" w="sm" type="none"/>
                <a:tailEnd len="sm" w="sm" type="none"/>
              </a:ln>
            </p:spPr>
          </p:cxnSp>
        </p:grpSp>
        <p:sp>
          <p:nvSpPr>
            <p:cNvPr id="1558" name="Google Shape;1558;p45"/>
            <p:cNvSpPr/>
            <p:nvPr/>
          </p:nvSpPr>
          <p:spPr>
            <a:xfrm>
              <a:off x="8766845" y="1956288"/>
              <a:ext cx="1318800" cy="574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rgbClr val="5F5F5F"/>
                  </a:solidFill>
                  <a:latin typeface="Quattrocento Sans"/>
                  <a:ea typeface="Quattrocento Sans"/>
                  <a:cs typeface="Quattrocento Sans"/>
                  <a:sym typeface="Quattrocento Sans"/>
                </a:rPr>
                <a:t>Deployment </a:t>
              </a:r>
              <a:br>
                <a:rPr lang="en-US" sz="1500">
                  <a:solidFill>
                    <a:srgbClr val="5F5F5F"/>
                  </a:solidFill>
                  <a:latin typeface="Quattrocento Sans"/>
                  <a:ea typeface="Quattrocento Sans"/>
                  <a:cs typeface="Quattrocento Sans"/>
                  <a:sym typeface="Quattrocento Sans"/>
                </a:rPr>
              </a:br>
              <a:r>
                <a:rPr lang="en-US" sz="1500">
                  <a:solidFill>
                    <a:srgbClr val="5F5F5F"/>
                  </a:solidFill>
                  <a:latin typeface="Quattrocento Sans"/>
                  <a:ea typeface="Quattrocento Sans"/>
                  <a:cs typeface="Quattrocento Sans"/>
                  <a:sym typeface="Quattrocento Sans"/>
                </a:rPr>
                <a:t>package</a:t>
              </a:r>
              <a:endParaRPr/>
            </a:p>
          </p:txBody>
        </p:sp>
      </p:grpSp>
      <p:sp>
        <p:nvSpPr>
          <p:cNvPr id="1559" name="Google Shape;1559;p45"/>
          <p:cNvSpPr/>
          <p:nvPr/>
        </p:nvSpPr>
        <p:spPr>
          <a:xfrm>
            <a:off x="827967" y="3350890"/>
            <a:ext cx="2795700" cy="591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2400">
                <a:solidFill>
                  <a:srgbClr val="FFFFFF"/>
                </a:solidFill>
                <a:latin typeface="Quattrocento Sans"/>
                <a:ea typeface="Quattrocento Sans"/>
                <a:cs typeface="Quattrocento Sans"/>
                <a:sym typeface="Quattrocento Sans"/>
              </a:rPr>
              <a:t>ContosoCorpOffice </a:t>
            </a:r>
            <a:r>
              <a:rPr b="1" lang="en-US" sz="1200">
                <a:solidFill>
                  <a:srgbClr val="FFB866"/>
                </a:solidFill>
                <a:latin typeface="Quattrocento Sans"/>
                <a:ea typeface="Quattrocento Sans"/>
                <a:cs typeface="Quattrocento Sans"/>
                <a:sym typeface="Quattrocento Sans"/>
              </a:rPr>
              <a:t>(10.0.0.0/16)</a:t>
            </a:r>
            <a:endParaRPr/>
          </a:p>
        </p:txBody>
      </p:sp>
      <p:sp>
        <p:nvSpPr>
          <p:cNvPr id="1560" name="Google Shape;1560;p45"/>
          <p:cNvSpPr/>
          <p:nvPr/>
        </p:nvSpPr>
        <p:spPr>
          <a:xfrm>
            <a:off x="10897221" y="4359940"/>
            <a:ext cx="1083900" cy="440100"/>
          </a:xfrm>
          <a:prstGeom prst="rect">
            <a:avLst/>
          </a:prstGeom>
          <a:solidFill>
            <a:srgbClr val="0071BC"/>
          </a:solidFill>
          <a:ln cap="flat" cmpd="sng" w="38100">
            <a:solidFill>
              <a:srgbClr val="FF8A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400">
                <a:solidFill>
                  <a:srgbClr val="FFFFFF"/>
                </a:solidFill>
                <a:latin typeface="Quattrocento Sans"/>
                <a:ea typeface="Quattrocento Sans"/>
                <a:cs typeface="Quattrocento Sans"/>
                <a:sym typeface="Quattrocento Sans"/>
              </a:rPr>
              <a:t>DNS Server </a:t>
            </a:r>
            <a:endParaRPr/>
          </a:p>
          <a:p>
            <a:pPr indent="0" lvl="0" marL="0" marR="0" rtl="0" algn="ctr">
              <a:lnSpc>
                <a:spcPct val="90000"/>
              </a:lnSpc>
              <a:spcBef>
                <a:spcPts val="0"/>
              </a:spcBef>
              <a:spcAft>
                <a:spcPts val="0"/>
              </a:spcAft>
              <a:buNone/>
            </a:pPr>
            <a:r>
              <a:rPr b="1" lang="en-US" sz="900">
                <a:solidFill>
                  <a:srgbClr val="FFB866"/>
                </a:solidFill>
                <a:latin typeface="Quattrocento Sans"/>
                <a:ea typeface="Quattrocento Sans"/>
                <a:cs typeface="Quattrocento Sans"/>
                <a:sym typeface="Quattrocento Sans"/>
              </a:rPr>
              <a:t>(10.1.2.101)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0"/>
                                        </p:tgtEl>
                                        <p:attrNameLst>
                                          <p:attrName>style.visibility</p:attrName>
                                        </p:attrNameLst>
                                      </p:cBhvr>
                                      <p:to>
                                        <p:strVal val="visible"/>
                                      </p:to>
                                    </p:set>
                                    <p:animEffect filter="fade" transition="in">
                                      <p:cBhvr>
                                        <p:cTn dur="500"/>
                                        <p:tgtEl>
                                          <p:spTgt spid="1510"/>
                                        </p:tgtEl>
                                      </p:cBhvr>
                                    </p:animEffect>
                                  </p:childTnLst>
                                </p:cTn>
                              </p:par>
                              <p:par>
                                <p:cTn fill="hold" nodeType="withEffect" presetClass="entr" presetID="10" presetSubtype="0">
                                  <p:stCondLst>
                                    <p:cond delay="0"/>
                                  </p:stCondLst>
                                  <p:childTnLst>
                                    <p:set>
                                      <p:cBhvr>
                                        <p:cTn dur="1" fill="hold">
                                          <p:stCondLst>
                                            <p:cond delay="0"/>
                                          </p:stCondLst>
                                        </p:cTn>
                                        <p:tgtEl>
                                          <p:spTgt spid="1549"/>
                                        </p:tgtEl>
                                        <p:attrNameLst>
                                          <p:attrName>style.visibility</p:attrName>
                                        </p:attrNameLst>
                                      </p:cBhvr>
                                      <p:to>
                                        <p:strVal val="visible"/>
                                      </p:to>
                                    </p:set>
                                    <p:animEffect filter="fade" transition="in">
                                      <p:cBhvr>
                                        <p:cTn dur="500"/>
                                        <p:tgtEl>
                                          <p:spTgt spid="1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49"/>
                                        </p:tgtEl>
                                      </p:cBhvr>
                                    </p:animEffect>
                                    <p:set>
                                      <p:cBhvr>
                                        <p:cTn dur="1" fill="hold">
                                          <p:stCondLst>
                                            <p:cond delay="500"/>
                                          </p:stCondLst>
                                        </p:cTn>
                                        <p:tgtEl>
                                          <p:spTgt spid="15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3"/>
                                        </p:tgtEl>
                                        <p:attrNameLst>
                                          <p:attrName>style.visibility</p:attrName>
                                        </p:attrNameLst>
                                      </p:cBhvr>
                                      <p:to>
                                        <p:strVal val="visible"/>
                                      </p:to>
                                    </p:set>
                                    <p:animEffect filter="fade" transition="in">
                                      <p:cBhvr>
                                        <p:cTn dur="500"/>
                                        <p:tgtEl>
                                          <p:spTgt spid="1513"/>
                                        </p:tgtEl>
                                      </p:cBhvr>
                                    </p:animEffect>
                                  </p:childTnLst>
                                </p:cTn>
                              </p:par>
                              <p:par>
                                <p:cTn fill="hold" nodeType="withEffect" presetClass="entr" presetID="10" presetSubtype="0">
                                  <p:stCondLst>
                                    <p:cond delay="0"/>
                                  </p:stCondLst>
                                  <p:childTnLst>
                                    <p:set>
                                      <p:cBhvr>
                                        <p:cTn dur="1" fill="hold">
                                          <p:stCondLst>
                                            <p:cond delay="0"/>
                                          </p:stCondLst>
                                        </p:cTn>
                                        <p:tgtEl>
                                          <p:spTgt spid="1514"/>
                                        </p:tgtEl>
                                        <p:attrNameLst>
                                          <p:attrName>style.visibility</p:attrName>
                                        </p:attrNameLst>
                                      </p:cBhvr>
                                      <p:to>
                                        <p:strVal val="visible"/>
                                      </p:to>
                                    </p:set>
                                    <p:animEffect filter="fade" transition="in">
                                      <p:cBhvr>
                                        <p:cTn dur="500"/>
                                        <p:tgtEl>
                                          <p:spTgt spid="1514"/>
                                        </p:tgtEl>
                                      </p:cBhvr>
                                    </p:animEffect>
                                  </p:childTnLst>
                                </p:cTn>
                              </p:par>
                              <p:par>
                                <p:cTn fill="hold" nodeType="withEffect" presetClass="entr" presetID="10" presetSubtype="0">
                                  <p:stCondLst>
                                    <p:cond delay="0"/>
                                  </p:stCondLst>
                                  <p:childTnLst>
                                    <p:set>
                                      <p:cBhvr>
                                        <p:cTn dur="1" fill="hold">
                                          <p:stCondLst>
                                            <p:cond delay="0"/>
                                          </p:stCondLst>
                                        </p:cTn>
                                        <p:tgtEl>
                                          <p:spTgt spid="1516"/>
                                        </p:tgtEl>
                                        <p:attrNameLst>
                                          <p:attrName>style.visibility</p:attrName>
                                        </p:attrNameLst>
                                      </p:cBhvr>
                                      <p:to>
                                        <p:strVal val="visible"/>
                                      </p:to>
                                    </p:set>
                                    <p:animEffect filter="fade" transition="in">
                                      <p:cBhvr>
                                        <p:cTn dur="500"/>
                                        <p:tgtEl>
                                          <p:spTgt spid="1516"/>
                                        </p:tgtEl>
                                      </p:cBhvr>
                                    </p:animEffect>
                                  </p:childTnLst>
                                </p:cTn>
                              </p:par>
                              <p:par>
                                <p:cTn fill="hold" nodeType="withEffect" presetClass="entr" presetID="10" presetSubtype="0">
                                  <p:stCondLst>
                                    <p:cond delay="0"/>
                                  </p:stCondLst>
                                  <p:childTnLst>
                                    <p:set>
                                      <p:cBhvr>
                                        <p:cTn dur="1" fill="hold">
                                          <p:stCondLst>
                                            <p:cond delay="0"/>
                                          </p:stCondLst>
                                        </p:cTn>
                                        <p:tgtEl>
                                          <p:spTgt spid="1517"/>
                                        </p:tgtEl>
                                        <p:attrNameLst>
                                          <p:attrName>style.visibility</p:attrName>
                                        </p:attrNameLst>
                                      </p:cBhvr>
                                      <p:to>
                                        <p:strVal val="visible"/>
                                      </p:to>
                                    </p:set>
                                    <p:animEffect filter="fade" transition="in">
                                      <p:cBhvr>
                                        <p:cTn dur="500"/>
                                        <p:tgtEl>
                                          <p:spTgt spid="1517"/>
                                        </p:tgtEl>
                                      </p:cBhvr>
                                    </p:animEffect>
                                  </p:childTnLst>
                                </p:cTn>
                              </p:par>
                              <p:par>
                                <p:cTn fill="hold" nodeType="withEffect" presetClass="entr" presetID="10" presetSubtype="0">
                                  <p:stCondLst>
                                    <p:cond delay="0"/>
                                  </p:stCondLst>
                                  <p:childTnLst>
                                    <p:set>
                                      <p:cBhvr>
                                        <p:cTn dur="1" fill="hold">
                                          <p:stCondLst>
                                            <p:cond delay="0"/>
                                          </p:stCondLst>
                                        </p:cTn>
                                        <p:tgtEl>
                                          <p:spTgt spid="1515"/>
                                        </p:tgtEl>
                                        <p:attrNameLst>
                                          <p:attrName>style.visibility</p:attrName>
                                        </p:attrNameLst>
                                      </p:cBhvr>
                                      <p:to>
                                        <p:strVal val="visible"/>
                                      </p:to>
                                    </p:set>
                                    <p:animEffect filter="fade" transition="in">
                                      <p:cBhvr>
                                        <p:cTn dur="500"/>
                                        <p:tgtEl>
                                          <p:spTgt spid="1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0"/>
                                        </p:tgtEl>
                                        <p:attrNameLst>
                                          <p:attrName>style.visibility</p:attrName>
                                        </p:attrNameLst>
                                      </p:cBhvr>
                                      <p:to>
                                        <p:strVal val="visible"/>
                                      </p:to>
                                    </p:set>
                                    <p:animEffect filter="fade" transition="in">
                                      <p:cBhvr>
                                        <p:cTn dur="500"/>
                                        <p:tgtEl>
                                          <p:spTgt spid="1470"/>
                                        </p:tgtEl>
                                      </p:cBhvr>
                                    </p:animEffect>
                                  </p:childTnLst>
                                </p:cTn>
                              </p:par>
                              <p:par>
                                <p:cTn fill="hold" nodeType="withEffect" presetClass="entr" presetID="10" presetSubtype="0">
                                  <p:stCondLst>
                                    <p:cond delay="0"/>
                                  </p:stCondLst>
                                  <p:childTnLst>
                                    <p:set>
                                      <p:cBhvr>
                                        <p:cTn dur="1" fill="hold">
                                          <p:stCondLst>
                                            <p:cond delay="0"/>
                                          </p:stCondLst>
                                        </p:cTn>
                                        <p:tgtEl>
                                          <p:spTgt spid="1559"/>
                                        </p:tgtEl>
                                        <p:attrNameLst>
                                          <p:attrName>style.visibility</p:attrName>
                                        </p:attrNameLst>
                                      </p:cBhvr>
                                      <p:to>
                                        <p:strVal val="visible"/>
                                      </p:to>
                                    </p:set>
                                    <p:animEffect filter="fade" transition="in">
                                      <p:cBhvr>
                                        <p:cTn dur="500"/>
                                        <p:tgtEl>
                                          <p:spTgt spid="1559"/>
                                        </p:tgtEl>
                                      </p:cBhvr>
                                    </p:animEffect>
                                  </p:childTnLst>
                                </p:cTn>
                              </p:par>
                              <p:par>
                                <p:cTn fill="hold" nodeType="withEffect" presetClass="entr" presetID="10" presetSubtype="0">
                                  <p:stCondLst>
                                    <p:cond delay="0"/>
                                  </p:stCondLst>
                                  <p:childTnLst>
                                    <p:set>
                                      <p:cBhvr>
                                        <p:cTn dur="1" fill="hold">
                                          <p:stCondLst>
                                            <p:cond delay="0"/>
                                          </p:stCondLst>
                                        </p:cTn>
                                        <p:tgtEl>
                                          <p:spTgt spid="1503"/>
                                        </p:tgtEl>
                                        <p:attrNameLst>
                                          <p:attrName>style.visibility</p:attrName>
                                        </p:attrNameLst>
                                      </p:cBhvr>
                                      <p:to>
                                        <p:strVal val="visible"/>
                                      </p:to>
                                    </p:set>
                                    <p:animEffect filter="fade" transition="in">
                                      <p:cBhvr>
                                        <p:cTn dur="500"/>
                                        <p:tgtEl>
                                          <p:spTgt spid="1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5"/>
                                        </p:tgtEl>
                                        <p:attrNameLst>
                                          <p:attrName>style.visibility</p:attrName>
                                        </p:attrNameLst>
                                      </p:cBhvr>
                                      <p:to>
                                        <p:strVal val="visible"/>
                                      </p:to>
                                    </p:set>
                                    <p:animEffect filter="fade" transition="in">
                                      <p:cBhvr>
                                        <p:cTn dur="500"/>
                                        <p:tgtEl>
                                          <p:spTgt spid="1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4"/>
                                        </p:tgtEl>
                                        <p:attrNameLst>
                                          <p:attrName>style.visibility</p:attrName>
                                        </p:attrNameLst>
                                      </p:cBhvr>
                                      <p:to>
                                        <p:strVal val="visible"/>
                                      </p:to>
                                    </p:set>
                                    <p:animEffect filter="fade" transition="in">
                                      <p:cBhvr>
                                        <p:cTn dur="500"/>
                                        <p:tgtEl>
                                          <p:spTgt spid="1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8"/>
                                        </p:tgtEl>
                                        <p:attrNameLst>
                                          <p:attrName>style.visibility</p:attrName>
                                        </p:attrNameLst>
                                      </p:cBhvr>
                                      <p:to>
                                        <p:strVal val="visible"/>
                                      </p:to>
                                    </p:set>
                                    <p:animEffect filter="fade" transition="in">
                                      <p:cBhvr>
                                        <p:cTn dur="500"/>
                                        <p:tgtEl>
                                          <p:spTgt spid="1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2"/>
                                        </p:tgtEl>
                                        <p:attrNameLst>
                                          <p:attrName>style.visibility</p:attrName>
                                        </p:attrNameLst>
                                      </p:cBhvr>
                                      <p:to>
                                        <p:strVal val="visible"/>
                                      </p:to>
                                    </p:set>
                                    <p:animEffect filter="fade" transition="in">
                                      <p:cBhvr>
                                        <p:cTn dur="500"/>
                                        <p:tgtEl>
                                          <p:spTgt spid="1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0"/>
                                        </p:tgtEl>
                                        <p:attrNameLst>
                                          <p:attrName>style.visibility</p:attrName>
                                        </p:attrNameLst>
                                      </p:cBhvr>
                                      <p:to>
                                        <p:strVal val="visible"/>
                                      </p:to>
                                    </p:set>
                                    <p:animEffect filter="fade" transition="in">
                                      <p:cBhvr>
                                        <p:cTn dur="500"/>
                                        <p:tgtEl>
                                          <p:spTgt spid="1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2"/>
                                        </p:tgtEl>
                                        <p:attrNameLst>
                                          <p:attrName>style.visibility</p:attrName>
                                        </p:attrNameLst>
                                      </p:cBhvr>
                                      <p:to>
                                        <p:strVal val="visible"/>
                                      </p:to>
                                    </p:set>
                                    <p:animEffect filter="fade" transition="in">
                                      <p:cBhvr>
                                        <p:cTn dur="500"/>
                                        <p:tgtEl>
                                          <p:spTgt spid="1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42"/>
                                        </p:tgtEl>
                                      </p:cBhvr>
                                    </p:animEffect>
                                    <p:set>
                                      <p:cBhvr>
                                        <p:cTn dur="1" fill="hold">
                                          <p:stCondLst>
                                            <p:cond delay="500"/>
                                          </p:stCondLst>
                                        </p:cTn>
                                        <p:tgtEl>
                                          <p:spTgt spid="15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40"/>
                                        </p:tgtEl>
                                        <p:attrNameLst>
                                          <p:attrName>style.visibility</p:attrName>
                                        </p:attrNameLst>
                                      </p:cBhvr>
                                      <p:to>
                                        <p:strVal val="visible"/>
                                      </p:to>
                                    </p:set>
                                    <p:animEffect filter="fade" transition="in">
                                      <p:cBhvr>
                                        <p:cTn dur="500"/>
                                        <p:tgtEl>
                                          <p:spTgt spid="1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10"/>
                                        </p:tgtEl>
                                      </p:cBhvr>
                                    </p:animEffect>
                                    <p:set>
                                      <p:cBhvr>
                                        <p:cTn dur="1" fill="hold">
                                          <p:stCondLst>
                                            <p:cond delay="500"/>
                                          </p:stCondLst>
                                        </p:cTn>
                                        <p:tgtEl>
                                          <p:spTgt spid="15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8"/>
                                        </p:tgtEl>
                                        <p:attrNameLst>
                                          <p:attrName>style.visibility</p:attrName>
                                        </p:attrNameLst>
                                      </p:cBhvr>
                                      <p:to>
                                        <p:strVal val="visible"/>
                                      </p:to>
                                    </p:set>
                                    <p:animEffect filter="fade" transition="in">
                                      <p:cBhvr>
                                        <p:cTn dur="500"/>
                                        <p:tgtEl>
                                          <p:spTgt spid="1508"/>
                                        </p:tgtEl>
                                      </p:cBhvr>
                                    </p:animEffect>
                                  </p:childTnLst>
                                </p:cTn>
                              </p:par>
                              <p:par>
                                <p:cTn fill="hold" nodeType="withEffect" presetClass="entr" presetID="10" presetSubtype="0">
                                  <p:stCondLst>
                                    <p:cond delay="0"/>
                                  </p:stCondLst>
                                  <p:childTnLst>
                                    <p:set>
                                      <p:cBhvr>
                                        <p:cTn dur="1" fill="hold">
                                          <p:stCondLst>
                                            <p:cond delay="0"/>
                                          </p:stCondLst>
                                        </p:cTn>
                                        <p:tgtEl>
                                          <p:spTgt spid="1509"/>
                                        </p:tgtEl>
                                        <p:attrNameLst>
                                          <p:attrName>style.visibility</p:attrName>
                                        </p:attrNameLst>
                                      </p:cBhvr>
                                      <p:to>
                                        <p:strVal val="visible"/>
                                      </p:to>
                                    </p:set>
                                    <p:animEffect filter="fade" transition="in">
                                      <p:cBhvr>
                                        <p:cTn dur="500"/>
                                        <p:tgtEl>
                                          <p:spTgt spid="1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2"/>
                                        </p:tgtEl>
                                        <p:attrNameLst>
                                          <p:attrName>style.visibility</p:attrName>
                                        </p:attrNameLst>
                                      </p:cBhvr>
                                      <p:to>
                                        <p:strVal val="visible"/>
                                      </p:to>
                                    </p:set>
                                    <p:animEffect filter="fade" transition="in">
                                      <p:cBhvr>
                                        <p:cTn dur="500"/>
                                        <p:tgtEl>
                                          <p:spTgt spid="1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6"/>
                                        </p:tgtEl>
                                        <p:attrNameLst>
                                          <p:attrName>style.visibility</p:attrName>
                                        </p:attrNameLst>
                                      </p:cBhvr>
                                      <p:to>
                                        <p:strVal val="visible"/>
                                      </p:to>
                                    </p:set>
                                    <p:animEffect filter="fade" transition="in">
                                      <p:cBhvr>
                                        <p:cTn dur="500"/>
                                        <p:tgtEl>
                                          <p:spTgt spid="1536"/>
                                        </p:tgtEl>
                                      </p:cBhvr>
                                    </p:animEffect>
                                  </p:childTnLst>
                                </p:cTn>
                              </p:par>
                              <p:par>
                                <p:cTn fill="hold" nodeType="withEffect" presetClass="entr" presetID="10" presetSubtype="0">
                                  <p:stCondLst>
                                    <p:cond delay="0"/>
                                  </p:stCondLst>
                                  <p:childTnLst>
                                    <p:set>
                                      <p:cBhvr>
                                        <p:cTn dur="1" fill="hold">
                                          <p:stCondLst>
                                            <p:cond delay="0"/>
                                          </p:stCondLst>
                                        </p:cTn>
                                        <p:tgtEl>
                                          <p:spTgt spid="1525"/>
                                        </p:tgtEl>
                                        <p:attrNameLst>
                                          <p:attrName>style.visibility</p:attrName>
                                        </p:attrNameLst>
                                      </p:cBhvr>
                                      <p:to>
                                        <p:strVal val="visible"/>
                                      </p:to>
                                    </p:set>
                                    <p:animEffect filter="fade" transition="in">
                                      <p:cBhvr>
                                        <p:cTn dur="500"/>
                                        <p:tgtEl>
                                          <p:spTgt spid="1525"/>
                                        </p:tgtEl>
                                      </p:cBhvr>
                                    </p:animEffect>
                                  </p:childTnLst>
                                </p:cTn>
                              </p:par>
                              <p:par>
                                <p:cTn fill="hold" nodeType="withEffect" presetClass="entr" presetID="10" presetSubtype="0">
                                  <p:stCondLst>
                                    <p:cond delay="0"/>
                                  </p:stCondLst>
                                  <p:childTnLst>
                                    <p:set>
                                      <p:cBhvr>
                                        <p:cTn dur="1" fill="hold">
                                          <p:stCondLst>
                                            <p:cond delay="0"/>
                                          </p:stCondLst>
                                        </p:cTn>
                                        <p:tgtEl>
                                          <p:spTgt spid="1528"/>
                                        </p:tgtEl>
                                        <p:attrNameLst>
                                          <p:attrName>style.visibility</p:attrName>
                                        </p:attrNameLst>
                                      </p:cBhvr>
                                      <p:to>
                                        <p:strVal val="visible"/>
                                      </p:to>
                                    </p:set>
                                    <p:animEffect filter="fade" transition="in">
                                      <p:cBhvr>
                                        <p:cTn dur="500"/>
                                        <p:tgtEl>
                                          <p:spTgt spid="1528"/>
                                        </p:tgtEl>
                                      </p:cBhvr>
                                    </p:animEffect>
                                  </p:childTnLst>
                                </p:cTn>
                              </p:par>
                              <p:par>
                                <p:cTn fill="hold" nodeType="withEffect" presetClass="entr" presetID="10" presetSubtype="0">
                                  <p:stCondLst>
                                    <p:cond delay="0"/>
                                  </p:stCondLst>
                                  <p:childTnLst>
                                    <p:set>
                                      <p:cBhvr>
                                        <p:cTn dur="1" fill="hold">
                                          <p:stCondLst>
                                            <p:cond delay="0"/>
                                          </p:stCondLst>
                                        </p:cTn>
                                        <p:tgtEl>
                                          <p:spTgt spid="1539"/>
                                        </p:tgtEl>
                                        <p:attrNameLst>
                                          <p:attrName>style.visibility</p:attrName>
                                        </p:attrNameLst>
                                      </p:cBhvr>
                                      <p:to>
                                        <p:strVal val="visible"/>
                                      </p:to>
                                    </p:set>
                                    <p:animEffect filter="fade" transition="in">
                                      <p:cBhvr>
                                        <p:cTn dur="500"/>
                                        <p:tgtEl>
                                          <p:spTgt spid="1539"/>
                                        </p:tgtEl>
                                      </p:cBhvr>
                                    </p:animEffect>
                                  </p:childTnLst>
                                </p:cTn>
                              </p:par>
                              <p:par>
                                <p:cTn fill="hold" nodeType="withEffect" presetClass="entr" presetID="10" presetSubtype="0">
                                  <p:stCondLst>
                                    <p:cond delay="0"/>
                                  </p:stCondLst>
                                  <p:childTnLst>
                                    <p:set>
                                      <p:cBhvr>
                                        <p:cTn dur="1" fill="hold">
                                          <p:stCondLst>
                                            <p:cond delay="0"/>
                                          </p:stCondLst>
                                        </p:cTn>
                                        <p:tgtEl>
                                          <p:spTgt spid="1560"/>
                                        </p:tgtEl>
                                        <p:attrNameLst>
                                          <p:attrName>style.visibility</p:attrName>
                                        </p:attrNameLst>
                                      </p:cBhvr>
                                      <p:to>
                                        <p:strVal val="visible"/>
                                      </p:to>
                                    </p:set>
                                    <p:animEffect filter="fade" transition="in">
                                      <p:cBhvr>
                                        <p:cTn dur="500"/>
                                        <p:tgtEl>
                                          <p:spTgt spid="1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46"/>
          <p:cNvSpPr txBox="1"/>
          <p:nvPr>
            <p:ph idx="1" type="body"/>
          </p:nvPr>
        </p:nvSpPr>
        <p:spPr>
          <a:xfrm>
            <a:off x="0" y="1143000"/>
            <a:ext cx="6096000" cy="2286000"/>
          </a:xfrm>
          <a:prstGeom prst="rect">
            <a:avLst/>
          </a:prstGeom>
          <a:solidFill>
            <a:srgbClr val="0A5BBA">
              <a:alpha val="89800"/>
            </a:srgbClr>
          </a:solidFill>
          <a:ln>
            <a:noFill/>
          </a:ln>
        </p:spPr>
        <p:txBody>
          <a:bodyPr anchorCtr="0" anchor="t" bIns="45700" lIns="182875" spcFirstLastPara="1" rIns="91425" wrap="square" tIns="137150">
            <a:noAutofit/>
          </a:bodyPr>
          <a:lstStyle/>
          <a:p>
            <a:pPr indent="0" lvl="0" marL="0" rtl="0" algn="l">
              <a:lnSpc>
                <a:spcPct val="100000"/>
              </a:lnSpc>
              <a:spcBef>
                <a:spcPts val="0"/>
              </a:spcBef>
              <a:spcAft>
                <a:spcPts val="0"/>
              </a:spcAft>
              <a:buClr>
                <a:schemeClr val="lt1"/>
              </a:buClr>
              <a:buSzPts val="3200"/>
              <a:buNone/>
            </a:pPr>
            <a:r>
              <a:rPr lang="en-US"/>
              <a:t>Demonstration: Deploying a Virtual Network</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