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5" r:id="rId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99" autoAdjust="0"/>
    <p:restoredTop sz="94660"/>
  </p:normalViewPr>
  <p:slideViewPr>
    <p:cSldViewPr>
      <p:cViewPr varScale="1">
        <p:scale>
          <a:sx n="74" d="100"/>
          <a:sy n="74" d="100"/>
        </p:scale>
        <p:origin x="17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32999E6-FE9B-468E-A542-A8631DF1F461}" type="slidenum">
              <a:rPr lang="en-GB" altLang="en-US"/>
              <a:pPr/>
              <a:t>‹#›</a:t>
            </a:fld>
            <a:endParaRPr lang="en-GB" altLang="en-US" dirty="0"/>
          </a:p>
        </p:txBody>
      </p:sp>
    </p:spTree>
    <p:extLst>
      <p:ext uri="{BB962C8B-B14F-4D97-AF65-F5344CB8AC3E}">
        <p14:creationId xmlns:p14="http://schemas.microsoft.com/office/powerpoint/2010/main" val="1225320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p:spPr>
        <p:txBody>
          <a:bodyPr/>
          <a:lstStyle/>
          <a:p>
            <a:pPr eaLnBrk="1" hangingPunct="1">
              <a:spcBef>
                <a:spcPct val="0"/>
              </a:spcBef>
            </a:pPr>
            <a:endParaRPr lang="en-US" altLang="en-US" dirty="0" smtClean="0"/>
          </a:p>
        </p:txBody>
      </p:sp>
      <p:sp>
        <p:nvSpPr>
          <p:cNvPr id="4100" name="Slide Number Placeholder 3"/>
          <p:cNvSpPr>
            <a:spLocks noGrp="1"/>
          </p:cNvSpPr>
          <p:nvPr>
            <p:ph type="sldNum" sz="quarter" idx="5"/>
          </p:nvPr>
        </p:nvSpPr>
        <p:spPr>
          <a:noFill/>
        </p:spPr>
        <p:txBody>
          <a:bodyPr/>
          <a:lstStyle/>
          <a:p>
            <a:fld id="{CE7A573A-C5EC-40AD-8181-49D21BA0663C}" type="slidenum">
              <a:rPr lang="en-US" altLang="en-US"/>
              <a:pPr/>
              <a:t>1</a:t>
            </a:fld>
            <a:endParaRPr lang="en-US" altLang="en-US" dirty="0"/>
          </a:p>
        </p:txBody>
      </p:sp>
    </p:spTree>
    <p:extLst>
      <p:ext uri="{BB962C8B-B14F-4D97-AF65-F5344CB8AC3E}">
        <p14:creationId xmlns:p14="http://schemas.microsoft.com/office/powerpoint/2010/main" val="362613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fld id="{87DC5897-1FA0-4892-B424-93123CB54BBE}" type="slidenum">
              <a:rPr lang="en-GB" altLang="en-US"/>
              <a:pPr/>
              <a:t>‹#›</a:t>
            </a:fld>
            <a:endParaRPr lang="en-GB"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fld id="{5771BA5B-A5D8-44F2-91A5-80343FC2C8D8}" type="slidenum">
              <a:rPr lang="en-GB" altLang="en-US"/>
              <a:pPr/>
              <a:t>‹#›</a:t>
            </a:fld>
            <a:endParaRPr lang="en-GB"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fld id="{582E96AD-F8E5-4BEC-8A96-DD3D53A223AB}" type="slidenum">
              <a:rPr lang="en-GB" altLang="en-US"/>
              <a:pPr/>
              <a:t>‹#›</a:t>
            </a:fld>
            <a:endParaRPr lang="en-GB"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fld id="{119A137A-DFE9-4A31-9F54-54DED49DF8E1}" type="slidenum">
              <a:rPr lang="en-GB" altLang="en-US"/>
              <a:pPr/>
              <a:t>‹#›</a:t>
            </a:fld>
            <a:endParaRPr lang="en-GB"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fld id="{DA517749-9237-4BD6-9A9D-E4013965470A}" type="slidenum">
              <a:rPr lang="en-GB" altLang="en-US"/>
              <a:pPr/>
              <a:t>‹#›</a:t>
            </a:fld>
            <a:endParaRPr lang="en-GB"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fld id="{9312F96D-E335-497C-AB27-26F4F390D257}" type="slidenum">
              <a:rPr lang="en-GB" altLang="en-US"/>
              <a:pPr/>
              <a:t>‹#›</a:t>
            </a:fld>
            <a:endParaRPr lang="en-GB"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fld id="{1F19BF56-1E53-46DA-88CE-0292E1CB755C}" type="slidenum">
              <a:rPr lang="en-GB" altLang="en-US"/>
              <a:pPr/>
              <a:t>‹#›</a:t>
            </a:fld>
            <a:endParaRPr lang="en-GB"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fld id="{B5139863-C030-4C55-9A64-F309299EF101}" type="slidenum">
              <a:rPr lang="en-GB" altLang="en-US"/>
              <a:pPr/>
              <a:t>‹#›</a:t>
            </a:fld>
            <a:endParaRPr lang="en-GB"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fld id="{842DF5AD-ECD0-4593-985E-1D009D161422}" type="slidenum">
              <a:rPr lang="en-GB" altLang="en-US"/>
              <a:pPr/>
              <a:t>‹#›</a:t>
            </a:fld>
            <a:endParaRPr lang="en-GB"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fld id="{EDEF2E53-4669-400F-ABB2-B4C51E9EE055}" type="slidenum">
              <a:rPr lang="en-GB" altLang="en-US"/>
              <a:pPr/>
              <a:t>‹#›</a:t>
            </a:fld>
            <a:endParaRPr lang="en-GB"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fld id="{EFD73A2A-1518-46AF-B3F4-D889EE5B1A5C}" type="slidenum">
              <a:rPr lang="en-GB" altLang="en-US"/>
              <a:pPr/>
              <a:t>‹#›</a:t>
            </a:fld>
            <a:endParaRPr lang="en-GB"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GB"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GB"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31626FA-4EE5-489E-9BC1-22D10D1256ED}" type="slidenum">
              <a:rPr lang="en-GB" altLang="en-US"/>
              <a:pPr/>
              <a:t>‹#›</a:t>
            </a:fld>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1.pn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ChangeArrowheads="1"/>
          </p:cNvSpPr>
          <p:nvPr>
            <p:custDataLst>
              <p:tags r:id="rId2"/>
            </p:custDataLst>
          </p:nvPr>
        </p:nvSpPr>
        <p:spPr bwMode="auto">
          <a:xfrm>
            <a:off x="2057400" y="1611313"/>
            <a:ext cx="2514600" cy="304800"/>
          </a:xfrm>
          <a:prstGeom prst="rect">
            <a:avLst/>
          </a:prstGeom>
          <a:solidFill>
            <a:schemeClr val="bg1"/>
          </a:solidFill>
          <a:ln w="9525">
            <a:solidFill>
              <a:schemeClr val="tx1"/>
            </a:solidFill>
            <a:miter lim="800000"/>
            <a:headEnd/>
            <a:tailEnd/>
          </a:ln>
        </p:spPr>
        <p:txBody>
          <a:bodyPr wrap="none" lIns="90000" tIns="46800" rIns="90000" bIns="46800" anchor="ctr"/>
          <a:lstStyle/>
          <a:p>
            <a:pPr>
              <a:lnSpc>
                <a:spcPct val="90000"/>
              </a:lnSpc>
              <a:spcBef>
                <a:spcPct val="40000"/>
              </a:spcBef>
              <a:tabLst>
                <a:tab pos="6464300" algn="r"/>
              </a:tabLst>
            </a:pPr>
            <a:r>
              <a:rPr lang="en-US" altLang="en-US" sz="1200" dirty="0" smtClean="0">
                <a:latin typeface="Calibri" pitchFamily="34" charset="0"/>
              </a:rPr>
              <a:t>Software Consultant</a:t>
            </a:r>
            <a:endParaRPr lang="en-US" altLang="en-US" sz="1200" dirty="0">
              <a:latin typeface="Calibri" pitchFamily="34" charset="0"/>
            </a:endParaRPr>
          </a:p>
        </p:txBody>
      </p:sp>
      <p:sp>
        <p:nvSpPr>
          <p:cNvPr id="24" name="Rectangle 3"/>
          <p:cNvSpPr>
            <a:spLocks noChangeArrowheads="1"/>
          </p:cNvSpPr>
          <p:nvPr>
            <p:custDataLst>
              <p:tags r:id="rId3"/>
            </p:custDataLst>
          </p:nvPr>
        </p:nvSpPr>
        <p:spPr bwMode="auto">
          <a:xfrm>
            <a:off x="212724" y="1901825"/>
            <a:ext cx="4359275" cy="252413"/>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35921" dir="2700000"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Profile</a:t>
            </a:r>
          </a:p>
        </p:txBody>
      </p:sp>
      <p:sp>
        <p:nvSpPr>
          <p:cNvPr id="3076" name="Rectangle 14"/>
          <p:cNvSpPr>
            <a:spLocks noChangeArrowheads="1"/>
          </p:cNvSpPr>
          <p:nvPr>
            <p:custDataLst>
              <p:tags r:id="rId4"/>
            </p:custDataLst>
          </p:nvPr>
        </p:nvSpPr>
        <p:spPr bwMode="auto">
          <a:xfrm>
            <a:off x="212724" y="2154238"/>
            <a:ext cx="4359275" cy="1560514"/>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rIns="54000"/>
          <a:lstStyle/>
          <a:p>
            <a:pPr lvl="0">
              <a:buFont typeface="Arial" pitchFamily="34" charset="0"/>
              <a:buChar char="•"/>
            </a:pPr>
            <a:r>
              <a:rPr lang="en-US" sz="800" dirty="0" smtClean="0"/>
              <a:t> 5.8 years of experience in Mobile/Web Development - working across domains like E-    Commerce, BFS.</a:t>
            </a:r>
          </a:p>
          <a:p>
            <a:pPr lvl="0">
              <a:buFont typeface="Arial" pitchFamily="34" charset="0"/>
              <a:buChar char="•"/>
            </a:pPr>
            <a:r>
              <a:rPr lang="en-US" sz="800" dirty="0" smtClean="0"/>
              <a:t> Microsoft certified HTML5, CSS3, </a:t>
            </a:r>
            <a:r>
              <a:rPr lang="en-US" sz="800" dirty="0" err="1" smtClean="0"/>
              <a:t>Javscript</a:t>
            </a:r>
            <a:r>
              <a:rPr lang="en-US" sz="800" dirty="0" smtClean="0"/>
              <a:t>, </a:t>
            </a:r>
            <a:r>
              <a:rPr lang="en-US" sz="800" dirty="0" err="1" smtClean="0"/>
              <a:t>Jquery</a:t>
            </a:r>
            <a:r>
              <a:rPr lang="en-US" sz="800" dirty="0" smtClean="0"/>
              <a:t>, Ajax, </a:t>
            </a:r>
            <a:r>
              <a:rPr lang="en-US" sz="800" dirty="0" err="1" smtClean="0"/>
              <a:t>Json</a:t>
            </a:r>
            <a:endParaRPr lang="en-US" sz="800" dirty="0" smtClean="0"/>
          </a:p>
          <a:p>
            <a:pPr lvl="0">
              <a:buFont typeface="Arial" pitchFamily="34" charset="0"/>
              <a:buChar char="•"/>
            </a:pPr>
            <a:r>
              <a:rPr lang="en-US" sz="800" dirty="0" smtClean="0"/>
              <a:t> Developed Hybrid application for android, </a:t>
            </a:r>
            <a:r>
              <a:rPr lang="en-US" sz="800" dirty="0" err="1" smtClean="0"/>
              <a:t>iOS</a:t>
            </a:r>
            <a:r>
              <a:rPr lang="en-US" sz="800" dirty="0" smtClean="0"/>
              <a:t> devices, tablets and Smart phones using HTML5, CSS, </a:t>
            </a:r>
            <a:r>
              <a:rPr lang="en-US" sz="800" dirty="0" err="1" smtClean="0"/>
              <a:t>jquery</a:t>
            </a:r>
            <a:r>
              <a:rPr lang="en-US" sz="800" dirty="0" smtClean="0"/>
              <a:t>, JavaScript.</a:t>
            </a:r>
          </a:p>
          <a:p>
            <a:pPr lvl="0">
              <a:buFont typeface="Arial" pitchFamily="34" charset="0"/>
              <a:buChar char="•"/>
            </a:pPr>
            <a:r>
              <a:rPr lang="en-US" sz="800" dirty="0" smtClean="0"/>
              <a:t> Developed Web application using HTML5, CSS, </a:t>
            </a:r>
            <a:r>
              <a:rPr lang="en-US" sz="800" dirty="0" err="1" smtClean="0"/>
              <a:t>jquery</a:t>
            </a:r>
            <a:r>
              <a:rPr lang="en-US" sz="800" dirty="0" smtClean="0"/>
              <a:t>, JavaScript, Dojo, Angular.</a:t>
            </a:r>
          </a:p>
          <a:p>
            <a:pPr lvl="0">
              <a:buFont typeface="Arial" pitchFamily="34" charset="0"/>
              <a:buChar char="•"/>
            </a:pPr>
            <a:r>
              <a:rPr lang="en-US" sz="800" dirty="0" smtClean="0"/>
              <a:t> Knowledge of Bootstrap, Foundation 5, Block element modifiers(</a:t>
            </a:r>
            <a:r>
              <a:rPr lang="en-US" sz="800" dirty="0" err="1" smtClean="0"/>
              <a:t>Saas</a:t>
            </a:r>
            <a:r>
              <a:rPr lang="en-US" sz="800" dirty="0" smtClean="0"/>
              <a:t>, Less) for development of hybrid application.</a:t>
            </a:r>
          </a:p>
          <a:p>
            <a:pPr lvl="0">
              <a:buFont typeface="Arial" pitchFamily="34" charset="0"/>
              <a:buChar char="•"/>
            </a:pPr>
            <a:r>
              <a:rPr lang="en-US" sz="800" dirty="0" smtClean="0"/>
              <a:t> Working on accessibility using tools Jaws, NVDA.</a:t>
            </a:r>
          </a:p>
          <a:p>
            <a:pPr lvl="0">
              <a:buFont typeface="Arial" pitchFamily="34" charset="0"/>
              <a:buChar char="•"/>
            </a:pPr>
            <a:r>
              <a:rPr lang="en-US" sz="800" dirty="0" smtClean="0"/>
              <a:t> Flexible when working with others and devoted to seeing each project through to the end.</a:t>
            </a:r>
          </a:p>
          <a:p>
            <a:pPr lvl="0">
              <a:buFont typeface="Arial" pitchFamily="34" charset="0"/>
              <a:buChar char="•"/>
            </a:pPr>
            <a:r>
              <a:rPr lang="en-US" sz="800" dirty="0" smtClean="0"/>
              <a:t>Working experience to support projects at different environments i.e. SIT (System Integration testing), UAT (User acceptance Testing), Production and go-Live support. </a:t>
            </a:r>
          </a:p>
          <a:p>
            <a:r>
              <a:rPr lang="en-US" sz="800" dirty="0" smtClean="0"/>
              <a:t> </a:t>
            </a:r>
          </a:p>
          <a:p>
            <a:pPr eaLnBrk="1" hangingPunct="1"/>
            <a:endParaRPr lang="en-GB" altLang="en-US" sz="900" dirty="0">
              <a:cs typeface="Arial" charset="0"/>
            </a:endParaRPr>
          </a:p>
        </p:txBody>
      </p:sp>
      <p:sp>
        <p:nvSpPr>
          <p:cNvPr id="3077" name="Date Placeholder 3"/>
          <p:cNvSpPr txBox="1">
            <a:spLocks/>
          </p:cNvSpPr>
          <p:nvPr>
            <p:custDataLst>
              <p:tags r:id="rId5"/>
            </p:custDataLst>
          </p:nvPr>
        </p:nvSpPr>
        <p:spPr bwMode="auto">
          <a:xfrm>
            <a:off x="7277100" y="6719888"/>
            <a:ext cx="1681163" cy="104775"/>
          </a:xfrm>
          <a:prstGeom prst="rect">
            <a:avLst/>
          </a:prstGeom>
          <a:noFill/>
          <a:ln w="9525">
            <a:noFill/>
            <a:miter lim="800000"/>
            <a:headEnd/>
            <a:tailEnd/>
          </a:ln>
        </p:spPr>
        <p:txBody>
          <a:bodyPr wrap="none" lIns="36000" tIns="0" rIns="36000" bIns="0" anchor="ctr">
            <a:spAutoFit/>
          </a:bodyPr>
          <a:lstStyle/>
          <a:p>
            <a:pPr algn="r">
              <a:lnSpc>
                <a:spcPct val="85000"/>
              </a:lnSpc>
            </a:pPr>
            <a:r>
              <a:rPr lang="nl-NL" altLang="en-US" sz="800">
                <a:latin typeface="Calibri" pitchFamily="34" charset="0"/>
              </a:rPr>
              <a:t>© 2010 Capgemini - All rights reserved</a:t>
            </a:r>
            <a:endParaRPr lang="en-US" altLang="en-US" sz="800" dirty="0">
              <a:latin typeface="Calibri" pitchFamily="34" charset="0"/>
            </a:endParaRPr>
          </a:p>
        </p:txBody>
      </p:sp>
      <p:sp>
        <p:nvSpPr>
          <p:cNvPr id="3078" name="Rectangle 15"/>
          <p:cNvSpPr txBox="1">
            <a:spLocks noChangeArrowheads="1"/>
          </p:cNvSpPr>
          <p:nvPr>
            <p:custDataLst>
              <p:tags r:id="rId6"/>
            </p:custDataLst>
          </p:nvPr>
        </p:nvSpPr>
        <p:spPr bwMode="auto">
          <a:xfrm>
            <a:off x="0" y="0"/>
            <a:ext cx="9144000" cy="500063"/>
          </a:xfrm>
          <a:prstGeom prst="rect">
            <a:avLst/>
          </a:prstGeom>
          <a:noFill/>
          <a:ln w="9525">
            <a:noFill/>
            <a:miter lim="800000"/>
            <a:headEnd/>
            <a:tailEnd/>
          </a:ln>
        </p:spPr>
        <p:txBody>
          <a:bodyPr lIns="540000" tIns="36000" rIns="72000" bIns="0" anchor="b"/>
          <a:lstStyle/>
          <a:p>
            <a:pPr>
              <a:lnSpc>
                <a:spcPct val="90000"/>
              </a:lnSpc>
            </a:pPr>
            <a:r>
              <a:rPr lang="en-GB" altLang="en-US" sz="2400" b="1" dirty="0">
                <a:solidFill>
                  <a:srgbClr val="484848"/>
                </a:solidFill>
                <a:latin typeface="Calibri" pitchFamily="34" charset="0"/>
              </a:rPr>
              <a:t>Name:	</a:t>
            </a:r>
            <a:r>
              <a:rPr lang="en-GB" altLang="en-US" sz="2400" b="1" dirty="0" smtClean="0">
                <a:solidFill>
                  <a:srgbClr val="484848"/>
                </a:solidFill>
                <a:latin typeface="Calibri" pitchFamily="34" charset="0"/>
              </a:rPr>
              <a:t>Vijay Raut                           Role</a:t>
            </a:r>
            <a:r>
              <a:rPr lang="en-GB" altLang="en-US" sz="2400" b="1" dirty="0">
                <a:solidFill>
                  <a:srgbClr val="484848"/>
                </a:solidFill>
                <a:latin typeface="Calibri" pitchFamily="34" charset="0"/>
              </a:rPr>
              <a:t>: </a:t>
            </a:r>
            <a:r>
              <a:rPr lang="en-GB" altLang="en-US" sz="2400" b="1" dirty="0" smtClean="0">
                <a:solidFill>
                  <a:srgbClr val="484848"/>
                </a:solidFill>
                <a:latin typeface="Calibri" pitchFamily="34" charset="0"/>
              </a:rPr>
              <a:t>Software Consultant</a:t>
            </a:r>
            <a:endParaRPr lang="en-US" altLang="en-US" sz="2400" b="1" dirty="0">
              <a:solidFill>
                <a:srgbClr val="484848"/>
              </a:solidFill>
              <a:latin typeface="Calibri" pitchFamily="34" charset="0"/>
            </a:endParaRPr>
          </a:p>
        </p:txBody>
      </p:sp>
      <p:sp>
        <p:nvSpPr>
          <p:cNvPr id="3079" name="Rectangle 2"/>
          <p:cNvSpPr>
            <a:spLocks noChangeArrowheads="1"/>
          </p:cNvSpPr>
          <p:nvPr>
            <p:custDataLst>
              <p:tags r:id="rId7"/>
            </p:custDataLst>
          </p:nvPr>
        </p:nvSpPr>
        <p:spPr bwMode="auto">
          <a:xfrm>
            <a:off x="5410200" y="1368425"/>
            <a:ext cx="862013" cy="1155700"/>
          </a:xfrm>
          <a:prstGeom prst="rect">
            <a:avLst/>
          </a:prstGeom>
          <a:solidFill>
            <a:schemeClr val="bg1"/>
          </a:solidFill>
          <a:ln w="9525">
            <a:solidFill>
              <a:schemeClr val="tx1"/>
            </a:solidFill>
            <a:prstDash val="dash"/>
            <a:miter lim="800000"/>
            <a:headEnd/>
            <a:tailEnd/>
          </a:ln>
        </p:spPr>
        <p:txBody>
          <a:bodyPr lIns="18000" tIns="10800" rIns="18000" bIns="10800"/>
          <a:lstStyle/>
          <a:p>
            <a:pPr marL="88900" indent="-88900">
              <a:lnSpc>
                <a:spcPct val="90000"/>
              </a:lnSpc>
              <a:spcBef>
                <a:spcPct val="50000"/>
              </a:spcBef>
              <a:buFontTx/>
              <a:buChar char="•"/>
              <a:tabLst>
                <a:tab pos="6464300" algn="r"/>
              </a:tabLst>
            </a:pPr>
            <a:r>
              <a:rPr lang="en-GB" altLang="en-US" sz="800" dirty="0">
                <a:latin typeface="Calibri" pitchFamily="34" charset="0"/>
              </a:rPr>
              <a:t>Insert </a:t>
            </a:r>
            <a:r>
              <a:rPr lang="en-GB" altLang="en-US" sz="800" b="1" dirty="0">
                <a:latin typeface="Calibri" pitchFamily="34" charset="0"/>
              </a:rPr>
              <a:t>picture</a:t>
            </a:r>
            <a:r>
              <a:rPr lang="en-GB" altLang="en-US" sz="800" dirty="0">
                <a:latin typeface="Calibri" pitchFamily="34" charset="0"/>
              </a:rPr>
              <a:t>. </a:t>
            </a:r>
          </a:p>
          <a:p>
            <a:pPr marL="88900" indent="-88900">
              <a:lnSpc>
                <a:spcPct val="90000"/>
              </a:lnSpc>
              <a:spcBef>
                <a:spcPct val="50000"/>
              </a:spcBef>
              <a:buFontTx/>
              <a:buChar char="•"/>
              <a:tabLst>
                <a:tab pos="6464300" algn="r"/>
              </a:tabLst>
            </a:pPr>
            <a:r>
              <a:rPr lang="en-GB" altLang="en-US" sz="800" dirty="0">
                <a:latin typeface="Calibri" pitchFamily="34" charset="0"/>
              </a:rPr>
              <a:t>Make picture fit this frame.</a:t>
            </a:r>
          </a:p>
          <a:p>
            <a:pPr marL="88900" indent="-88900">
              <a:lnSpc>
                <a:spcPct val="90000"/>
              </a:lnSpc>
              <a:spcBef>
                <a:spcPct val="50000"/>
              </a:spcBef>
              <a:buFontTx/>
              <a:buChar char="•"/>
              <a:tabLst>
                <a:tab pos="6464300" algn="r"/>
              </a:tabLst>
            </a:pPr>
            <a:r>
              <a:rPr lang="en-GB" altLang="en-US" sz="800" dirty="0">
                <a:latin typeface="Calibri" pitchFamily="34" charset="0"/>
              </a:rPr>
              <a:t>In picture menu, compress picture so the file is not to big.</a:t>
            </a:r>
          </a:p>
        </p:txBody>
      </p:sp>
      <p:sp>
        <p:nvSpPr>
          <p:cNvPr id="6" name="Rectangle 3"/>
          <p:cNvSpPr>
            <a:spLocks noChangeArrowheads="1"/>
          </p:cNvSpPr>
          <p:nvPr>
            <p:custDataLst>
              <p:tags r:id="rId8"/>
            </p:custDataLst>
          </p:nvPr>
        </p:nvSpPr>
        <p:spPr bwMode="auto">
          <a:xfrm>
            <a:off x="214282" y="3714752"/>
            <a:ext cx="4357718" cy="288925"/>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35921" dir="2700000"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Competencies</a:t>
            </a:r>
          </a:p>
        </p:txBody>
      </p:sp>
      <p:sp>
        <p:nvSpPr>
          <p:cNvPr id="7" name="Rectangle 5"/>
          <p:cNvSpPr>
            <a:spLocks noChangeArrowheads="1"/>
          </p:cNvSpPr>
          <p:nvPr>
            <p:custDataLst>
              <p:tags r:id="rId9"/>
            </p:custDataLst>
          </p:nvPr>
        </p:nvSpPr>
        <p:spPr bwMode="auto">
          <a:xfrm>
            <a:off x="1174750" y="644525"/>
            <a:ext cx="906463" cy="252413"/>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Name</a:t>
            </a:r>
          </a:p>
        </p:txBody>
      </p:sp>
      <p:sp>
        <p:nvSpPr>
          <p:cNvPr id="3082" name="Rectangle 6"/>
          <p:cNvSpPr>
            <a:spLocks noChangeArrowheads="1"/>
          </p:cNvSpPr>
          <p:nvPr>
            <p:custDataLst>
              <p:tags r:id="rId10"/>
            </p:custDataLst>
          </p:nvPr>
        </p:nvSpPr>
        <p:spPr bwMode="auto">
          <a:xfrm>
            <a:off x="2081212" y="644525"/>
            <a:ext cx="2490787" cy="252413"/>
          </a:xfrm>
          <a:prstGeom prst="rect">
            <a:avLst/>
          </a:prstGeom>
          <a:solidFill>
            <a:schemeClr val="bg1"/>
          </a:soli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a:lnSpc>
                <a:spcPct val="90000"/>
              </a:lnSpc>
              <a:spcBef>
                <a:spcPct val="40000"/>
              </a:spcBef>
              <a:tabLst>
                <a:tab pos="6464300" algn="r"/>
              </a:tabLst>
            </a:pPr>
            <a:r>
              <a:rPr lang="en-GB" altLang="en-US" sz="1200" dirty="0" smtClean="0">
                <a:latin typeface="Calibri" pitchFamily="34" charset="0"/>
              </a:rPr>
              <a:t>Vijay Raut</a:t>
            </a:r>
            <a:endParaRPr lang="en-GB" altLang="en-US" sz="1200" dirty="0">
              <a:latin typeface="Calibri" pitchFamily="34" charset="0"/>
            </a:endParaRPr>
          </a:p>
        </p:txBody>
      </p:sp>
      <p:sp>
        <p:nvSpPr>
          <p:cNvPr id="9" name="Rectangle 9"/>
          <p:cNvSpPr>
            <a:spLocks noChangeArrowheads="1"/>
          </p:cNvSpPr>
          <p:nvPr>
            <p:custDataLst>
              <p:tags r:id="rId11"/>
            </p:custDataLst>
          </p:nvPr>
        </p:nvSpPr>
        <p:spPr bwMode="auto">
          <a:xfrm>
            <a:off x="1174750" y="896938"/>
            <a:ext cx="906463" cy="250825"/>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Practice</a:t>
            </a:r>
          </a:p>
        </p:txBody>
      </p:sp>
      <p:sp>
        <p:nvSpPr>
          <p:cNvPr id="3084" name="Rectangle 10"/>
          <p:cNvSpPr>
            <a:spLocks noChangeArrowheads="1"/>
          </p:cNvSpPr>
          <p:nvPr>
            <p:custDataLst>
              <p:tags r:id="rId12"/>
            </p:custDataLst>
          </p:nvPr>
        </p:nvSpPr>
        <p:spPr bwMode="auto">
          <a:xfrm>
            <a:off x="2081212" y="896938"/>
            <a:ext cx="2490787" cy="250825"/>
          </a:xfrm>
          <a:prstGeom prst="rect">
            <a:avLst/>
          </a:prstGeom>
          <a:solidFill>
            <a:schemeClr val="bg1"/>
          </a:soli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a:lnSpc>
                <a:spcPct val="90000"/>
              </a:lnSpc>
              <a:spcBef>
                <a:spcPct val="40000"/>
              </a:spcBef>
              <a:tabLst>
                <a:tab pos="6464300" algn="r"/>
              </a:tabLst>
            </a:pPr>
            <a:r>
              <a:rPr lang="en-GB" altLang="en-US" sz="1200" dirty="0">
                <a:latin typeface="Calibri" pitchFamily="34" charset="0"/>
              </a:rPr>
              <a:t>DCX</a:t>
            </a:r>
          </a:p>
        </p:txBody>
      </p:sp>
      <p:sp>
        <p:nvSpPr>
          <p:cNvPr id="11" name="Rectangle 11"/>
          <p:cNvSpPr>
            <a:spLocks noChangeArrowheads="1"/>
          </p:cNvSpPr>
          <p:nvPr>
            <p:custDataLst>
              <p:tags r:id="rId13"/>
            </p:custDataLst>
          </p:nvPr>
        </p:nvSpPr>
        <p:spPr bwMode="auto">
          <a:xfrm>
            <a:off x="1174750" y="1147763"/>
            <a:ext cx="906463" cy="252412"/>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Nationality</a:t>
            </a:r>
          </a:p>
        </p:txBody>
      </p:sp>
      <p:sp>
        <p:nvSpPr>
          <p:cNvPr id="3086" name="Rectangle 12"/>
          <p:cNvSpPr>
            <a:spLocks noChangeArrowheads="1"/>
          </p:cNvSpPr>
          <p:nvPr>
            <p:custDataLst>
              <p:tags r:id="rId14"/>
            </p:custDataLst>
          </p:nvPr>
        </p:nvSpPr>
        <p:spPr bwMode="auto">
          <a:xfrm>
            <a:off x="2081212" y="1147763"/>
            <a:ext cx="2490787" cy="252412"/>
          </a:xfrm>
          <a:prstGeom prst="rect">
            <a:avLst/>
          </a:prstGeom>
          <a:solidFill>
            <a:schemeClr val="bg1"/>
          </a:solidFill>
          <a:ln w="9525">
            <a:solidFill>
              <a:schemeClr val="tx1"/>
            </a:solidFill>
            <a:miter lim="800000"/>
            <a:headEnd/>
            <a:tailEnd/>
          </a:ln>
          <a:effectLst>
            <a:outerShdw dist="28398" dir="1593903" algn="ctr" rotWithShape="0">
              <a:schemeClr val="tx1"/>
            </a:outerShdw>
          </a:effectLst>
        </p:spPr>
        <p:txBody>
          <a:bodyPr wrap="none" lIns="90000" tIns="46800" rIns="90000" bIns="46800" anchor="ctr"/>
          <a:lstStyle/>
          <a:p>
            <a:pPr>
              <a:lnSpc>
                <a:spcPct val="90000"/>
              </a:lnSpc>
              <a:spcBef>
                <a:spcPct val="40000"/>
              </a:spcBef>
              <a:tabLst>
                <a:tab pos="6464300" algn="r"/>
              </a:tabLst>
            </a:pPr>
            <a:r>
              <a:rPr lang="en-GB" altLang="en-US" sz="1200" dirty="0">
                <a:latin typeface="Calibri" pitchFamily="34" charset="0"/>
              </a:rPr>
              <a:t>Indian</a:t>
            </a:r>
          </a:p>
        </p:txBody>
      </p:sp>
      <p:sp>
        <p:nvSpPr>
          <p:cNvPr id="3087" name="Rectangle 13"/>
          <p:cNvSpPr>
            <a:spLocks noChangeArrowheads="1"/>
          </p:cNvSpPr>
          <p:nvPr>
            <p:custDataLst>
              <p:tags r:id="rId15"/>
            </p:custDataLst>
          </p:nvPr>
        </p:nvSpPr>
        <p:spPr bwMode="auto">
          <a:xfrm>
            <a:off x="1174750" y="1400175"/>
            <a:ext cx="906463" cy="252413"/>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p:spPr>
        <p:txBody>
          <a:bodyPr wrap="none" lIns="90000" tIns="46800" rIns="90000" bIns="46800" anchor="ctr"/>
          <a:lstStyle/>
          <a:p>
            <a:pPr>
              <a:lnSpc>
                <a:spcPct val="90000"/>
              </a:lnSpc>
              <a:spcBef>
                <a:spcPct val="40000"/>
              </a:spcBef>
              <a:tabLst>
                <a:tab pos="6464300" algn="r"/>
              </a:tabLst>
            </a:pPr>
            <a:r>
              <a:rPr lang="en-GB" altLang="en-US" sz="1200" i="1" dirty="0">
                <a:cs typeface="Arial" charset="0"/>
              </a:rPr>
              <a:t>Residence</a:t>
            </a:r>
          </a:p>
        </p:txBody>
      </p:sp>
      <p:sp>
        <p:nvSpPr>
          <p:cNvPr id="3088" name="Rectangle 14"/>
          <p:cNvSpPr>
            <a:spLocks noChangeArrowheads="1"/>
          </p:cNvSpPr>
          <p:nvPr>
            <p:custDataLst>
              <p:tags r:id="rId16"/>
            </p:custDataLst>
          </p:nvPr>
        </p:nvSpPr>
        <p:spPr bwMode="auto">
          <a:xfrm>
            <a:off x="2084388" y="1371600"/>
            <a:ext cx="2487612" cy="252413"/>
          </a:xfrm>
          <a:prstGeom prst="rect">
            <a:avLst/>
          </a:prstGeom>
          <a:solidFill>
            <a:schemeClr val="bg1"/>
          </a:solidFill>
          <a:ln w="9525">
            <a:solidFill>
              <a:schemeClr val="tx1"/>
            </a:solidFill>
            <a:miter lim="800000"/>
            <a:headEnd/>
            <a:tailEnd/>
          </a:ln>
        </p:spPr>
        <p:txBody>
          <a:bodyPr wrap="none" lIns="90000" tIns="46800" rIns="90000" bIns="46800" anchor="ctr"/>
          <a:lstStyle/>
          <a:p>
            <a:pPr>
              <a:lnSpc>
                <a:spcPct val="90000"/>
              </a:lnSpc>
              <a:spcBef>
                <a:spcPct val="40000"/>
              </a:spcBef>
              <a:tabLst>
                <a:tab pos="6464300" algn="r"/>
              </a:tabLst>
            </a:pPr>
            <a:r>
              <a:rPr lang="en-US" altLang="en-US" sz="1200" dirty="0">
                <a:latin typeface="Calibri" pitchFamily="34" charset="0"/>
              </a:rPr>
              <a:t>Pune</a:t>
            </a:r>
          </a:p>
        </p:txBody>
      </p:sp>
      <p:pic>
        <p:nvPicPr>
          <p:cNvPr id="3089" name="Picture 17"/>
          <p:cNvPicPr>
            <a:picLocks noChangeAspect="1" noChangeArrowheads="1"/>
          </p:cNvPicPr>
          <p:nvPr>
            <p:custDataLst>
              <p:tags r:id="rId17"/>
            </p:custDataLst>
          </p:nvPr>
        </p:nvPicPr>
        <p:blipFill>
          <a:blip r:embed="rId26" cstate="print"/>
          <a:srcRect l="81126" t="58008" r="16835" b="39690"/>
          <a:stretch>
            <a:fillRect/>
          </a:stretch>
        </p:blipFill>
        <p:spPr bwMode="auto">
          <a:xfrm>
            <a:off x="5853113" y="2743200"/>
            <a:ext cx="249237" cy="225425"/>
          </a:xfrm>
          <a:prstGeom prst="rect">
            <a:avLst/>
          </a:prstGeom>
          <a:noFill/>
          <a:ln w="9525">
            <a:solidFill>
              <a:schemeClr val="tx1"/>
            </a:solidFill>
            <a:miter lim="800000"/>
            <a:headEnd/>
            <a:tailEnd/>
          </a:ln>
        </p:spPr>
      </p:pic>
      <p:sp>
        <p:nvSpPr>
          <p:cNvPr id="3090" name="Rectangle 20"/>
          <p:cNvSpPr>
            <a:spLocks noChangeArrowheads="1"/>
          </p:cNvSpPr>
          <p:nvPr>
            <p:custDataLst>
              <p:tags r:id="rId18"/>
            </p:custDataLst>
          </p:nvPr>
        </p:nvSpPr>
        <p:spPr bwMode="auto">
          <a:xfrm>
            <a:off x="214282" y="4000504"/>
            <a:ext cx="4357718" cy="1152053"/>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rIns="54000"/>
          <a:lstStyle/>
          <a:p>
            <a:pPr eaLnBrk="1" hangingPunct="1">
              <a:lnSpc>
                <a:spcPct val="150000"/>
              </a:lnSpc>
              <a:buFont typeface="Arial" pitchFamily="34" charset="0"/>
              <a:buChar char="•"/>
            </a:pPr>
            <a:r>
              <a:rPr lang="en-US" altLang="en-US" sz="800" dirty="0" smtClean="0"/>
              <a:t> Android and Web development</a:t>
            </a:r>
          </a:p>
          <a:p>
            <a:pPr eaLnBrk="1" hangingPunct="1">
              <a:lnSpc>
                <a:spcPct val="150000"/>
              </a:lnSpc>
              <a:buFont typeface="Arial" pitchFamily="34" charset="0"/>
              <a:buChar char="•"/>
            </a:pPr>
            <a:r>
              <a:rPr lang="en-US" sz="800" dirty="0" smtClean="0"/>
              <a:t> </a:t>
            </a:r>
            <a:r>
              <a:rPr lang="en-US" sz="800" dirty="0"/>
              <a:t>Angular </a:t>
            </a:r>
            <a:r>
              <a:rPr lang="en-US" sz="800" dirty="0" smtClean="0"/>
              <a:t>JS, </a:t>
            </a:r>
            <a:r>
              <a:rPr lang="en-US" sz="800" dirty="0"/>
              <a:t>JavaScript, </a:t>
            </a:r>
            <a:r>
              <a:rPr lang="en-US" sz="800" dirty="0" err="1"/>
              <a:t>jQuery</a:t>
            </a:r>
            <a:r>
              <a:rPr lang="en-US" sz="800" dirty="0"/>
              <a:t>, </a:t>
            </a:r>
            <a:r>
              <a:rPr lang="en-US" sz="800" dirty="0" smtClean="0"/>
              <a:t>DOJO, XML, HTML5, CSS3, JSON, AJAX, </a:t>
            </a:r>
            <a:r>
              <a:rPr lang="en-US" sz="800" dirty="0"/>
              <a:t>Java, </a:t>
            </a:r>
            <a:r>
              <a:rPr lang="en-US" sz="800" dirty="0" smtClean="0"/>
              <a:t>JSP.</a:t>
            </a:r>
            <a:endParaRPr lang="en-US" altLang="en-US" sz="800" dirty="0"/>
          </a:p>
          <a:p>
            <a:pPr eaLnBrk="1" hangingPunct="1">
              <a:lnSpc>
                <a:spcPct val="150000"/>
              </a:lnSpc>
              <a:buFont typeface="Arial" pitchFamily="34" charset="0"/>
              <a:buChar char="•"/>
            </a:pPr>
            <a:r>
              <a:rPr lang="en-US" sz="800" dirty="0" smtClean="0"/>
              <a:t> Tools: GIT, SVN, Jenkins, Eclipse, IBM RTC, JIRA.</a:t>
            </a:r>
          </a:p>
          <a:p>
            <a:pPr eaLnBrk="1" hangingPunct="1">
              <a:lnSpc>
                <a:spcPct val="150000"/>
              </a:lnSpc>
              <a:buFont typeface="Arial" pitchFamily="34" charset="0"/>
              <a:buChar char="•"/>
            </a:pPr>
            <a:r>
              <a:rPr lang="en-US" altLang="en-US" sz="800" dirty="0" smtClean="0"/>
              <a:t> App Servers: </a:t>
            </a:r>
            <a:r>
              <a:rPr lang="en-US" sz="800" dirty="0" smtClean="0"/>
              <a:t>Tomcat5, </a:t>
            </a:r>
            <a:r>
              <a:rPr lang="en-US" sz="800" dirty="0" err="1" smtClean="0"/>
              <a:t>WebSphere</a:t>
            </a:r>
            <a:r>
              <a:rPr lang="en-US" sz="800" dirty="0" smtClean="0"/>
              <a:t> and Apache</a:t>
            </a:r>
            <a:endParaRPr lang="en-GB" altLang="en-US" sz="800" dirty="0"/>
          </a:p>
          <a:p>
            <a:pPr eaLnBrk="1" hangingPunct="1">
              <a:lnSpc>
                <a:spcPct val="150000"/>
              </a:lnSpc>
              <a:buFont typeface="Arial" pitchFamily="34" charset="0"/>
              <a:buChar char="•"/>
            </a:pPr>
            <a:r>
              <a:rPr lang="en-US" sz="800" dirty="0" smtClean="0"/>
              <a:t> Application Development, Maintenance &amp; Production Support of Web Applications</a:t>
            </a:r>
            <a:endParaRPr lang="en-US" altLang="en-US" sz="800" dirty="0"/>
          </a:p>
          <a:p>
            <a:pPr eaLnBrk="1" hangingPunct="1"/>
            <a:endParaRPr lang="en-GB" altLang="en-US" sz="800" dirty="0"/>
          </a:p>
        </p:txBody>
      </p:sp>
      <p:sp>
        <p:nvSpPr>
          <p:cNvPr id="17" name="Rectangle 19"/>
          <p:cNvSpPr>
            <a:spLocks noChangeArrowheads="1"/>
          </p:cNvSpPr>
          <p:nvPr>
            <p:custDataLst>
              <p:tags r:id="rId19"/>
            </p:custDataLst>
          </p:nvPr>
        </p:nvSpPr>
        <p:spPr bwMode="auto">
          <a:xfrm>
            <a:off x="214282" y="5143512"/>
            <a:ext cx="4357718" cy="287337"/>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35921" dir="2700000"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Education &amp; Training</a:t>
            </a:r>
          </a:p>
        </p:txBody>
      </p:sp>
      <p:sp>
        <p:nvSpPr>
          <p:cNvPr id="3092" name="Rectangle 4"/>
          <p:cNvSpPr>
            <a:spLocks noChangeArrowheads="1"/>
          </p:cNvSpPr>
          <p:nvPr>
            <p:custDataLst>
              <p:tags r:id="rId20"/>
            </p:custDataLst>
          </p:nvPr>
        </p:nvSpPr>
        <p:spPr bwMode="auto">
          <a:xfrm>
            <a:off x="214282" y="5429264"/>
            <a:ext cx="4357718" cy="647477"/>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rIns="54000"/>
          <a:lstStyle/>
          <a:p>
            <a:pPr marL="173038" lvl="2" indent="-173038" fontAlgn="auto">
              <a:spcBef>
                <a:spcPts val="0"/>
              </a:spcBef>
              <a:spcAft>
                <a:spcPts val="300"/>
              </a:spcAft>
              <a:buClr>
                <a:srgbClr val="009ACC"/>
              </a:buClr>
              <a:buFont typeface="Wingdings" pitchFamily="2" charset="2"/>
              <a:buChar char="§"/>
              <a:defRPr/>
            </a:pPr>
            <a:r>
              <a:rPr lang="en-US" sz="800" dirty="0" smtClean="0">
                <a:solidFill>
                  <a:srgbClr val="000000"/>
                </a:solidFill>
                <a:latin typeface="Arial" pitchFamily="34" charset="0"/>
                <a:cs typeface="Arial" pitchFamily="34" charset="0"/>
              </a:rPr>
              <a:t>Bachelor of Science in Computer Science from  Pune University</a:t>
            </a:r>
          </a:p>
          <a:p>
            <a:pPr marL="173038" indent="-173038" fontAlgn="auto">
              <a:spcBef>
                <a:spcPts val="0"/>
              </a:spcBef>
              <a:spcAft>
                <a:spcPts val="300"/>
              </a:spcAft>
              <a:buClr>
                <a:srgbClr val="009ACC"/>
              </a:buClr>
              <a:buFont typeface="Wingdings" pitchFamily="2" charset="2"/>
              <a:buChar char="§"/>
              <a:defRPr/>
            </a:pPr>
            <a:r>
              <a:rPr lang="en-US" sz="800" dirty="0" smtClean="0">
                <a:solidFill>
                  <a:srgbClr val="000000"/>
                </a:solidFill>
                <a:latin typeface="Arial" pitchFamily="34" charset="0"/>
                <a:cs typeface="Arial" pitchFamily="34" charset="0"/>
              </a:rPr>
              <a:t>Angular, DOJO, React </a:t>
            </a:r>
          </a:p>
        </p:txBody>
      </p:sp>
      <p:sp>
        <p:nvSpPr>
          <p:cNvPr id="19" name="Rectangle 7"/>
          <p:cNvSpPr>
            <a:spLocks noChangeArrowheads="1"/>
          </p:cNvSpPr>
          <p:nvPr>
            <p:custDataLst>
              <p:tags r:id="rId21"/>
            </p:custDataLst>
          </p:nvPr>
        </p:nvSpPr>
        <p:spPr bwMode="auto">
          <a:xfrm>
            <a:off x="4572000" y="642918"/>
            <a:ext cx="4419600" cy="252412"/>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a:effectLst>
            <a:outerShdw dist="35921" dir="2700000" algn="ctr" rotWithShape="0">
              <a:schemeClr val="tx1"/>
            </a:outerShdw>
          </a:effectLst>
        </p:spPr>
        <p:txBody>
          <a:bodyPr wrap="none" lIns="90000" tIns="46800" rIns="90000" bIns="46800" anchor="ctr"/>
          <a:lstStyle/>
          <a:p>
            <a:pPr fontAlgn="auto">
              <a:lnSpc>
                <a:spcPct val="90000"/>
              </a:lnSpc>
              <a:spcBef>
                <a:spcPct val="40000"/>
              </a:spcBef>
              <a:spcAft>
                <a:spcPts val="0"/>
              </a:spcAft>
              <a:tabLst>
                <a:tab pos="6464300" algn="r"/>
              </a:tabLst>
              <a:defRPr/>
            </a:pPr>
            <a:r>
              <a:rPr lang="en-GB" sz="1200" i="1" dirty="0">
                <a:latin typeface="+mn-lt"/>
              </a:rPr>
              <a:t>Professional experience</a:t>
            </a:r>
          </a:p>
        </p:txBody>
      </p:sp>
      <p:sp>
        <p:nvSpPr>
          <p:cNvPr id="3094" name="Rectangle 8"/>
          <p:cNvSpPr>
            <a:spLocks noChangeArrowheads="1"/>
          </p:cNvSpPr>
          <p:nvPr>
            <p:custDataLst>
              <p:tags r:id="rId22"/>
            </p:custDataLst>
          </p:nvPr>
        </p:nvSpPr>
        <p:spPr bwMode="auto">
          <a:xfrm>
            <a:off x="4572000" y="896939"/>
            <a:ext cx="4429156" cy="5175267"/>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a:lstStyle/>
          <a:p>
            <a:pPr eaLnBrk="1" hangingPunct="1"/>
            <a:r>
              <a:rPr lang="en-US" altLang="en-US" sz="800" b="1" dirty="0"/>
              <a:t>Capgemini Pune- </a:t>
            </a:r>
          </a:p>
          <a:p>
            <a:r>
              <a:rPr lang="en-US" altLang="en-US" sz="800" b="1" dirty="0" smtClean="0"/>
              <a:t>Software Associate Consultant March 2015 – Oct 2016</a:t>
            </a:r>
          </a:p>
          <a:p>
            <a:r>
              <a:rPr lang="en-US" altLang="en-US" sz="800" dirty="0" smtClean="0"/>
              <a:t>•  GSP Front End (FE) is FSA 2.0 architecture developed using dojo framework. GSP has common Channel Service (CS) layer for all entities. Dojo modules access CS using REST web service calls through AJAX. Business Service (BS) layer is developed using Spring Integration (SI) framework and SOAP web services. BS have separate modules in SI for each country and configured as per country's backend capabilities. Based on region code BS module for that country is invoked using routers from Integration framework.  Backend is legacy mainframe system (different systems and configurations for different countries) which is accessed throw IBM </a:t>
            </a:r>
            <a:r>
              <a:rPr lang="en-US" altLang="en-US" sz="800" dirty="0" err="1" smtClean="0"/>
              <a:t>MQueue</a:t>
            </a:r>
            <a:r>
              <a:rPr lang="en-US" altLang="en-US" sz="800" dirty="0" smtClean="0"/>
              <a:t>. This communication is done using proprietary messaging standard developed by client. </a:t>
            </a:r>
          </a:p>
          <a:p>
            <a:endParaRPr lang="en-US" altLang="en-US" sz="800" dirty="0" smtClean="0"/>
          </a:p>
          <a:p>
            <a:pPr eaLnBrk="1" hangingPunct="1"/>
            <a:r>
              <a:rPr lang="en-US" altLang="en-US" sz="800" b="1" dirty="0" smtClean="0"/>
              <a:t>Software Consultant  Oct 2016 – Till Date</a:t>
            </a:r>
          </a:p>
          <a:p>
            <a:pPr eaLnBrk="1" hangingPunct="1"/>
            <a:r>
              <a:rPr lang="en-US" altLang="en-US" sz="800" dirty="0" smtClean="0"/>
              <a:t>Software Consultant for HSBC’s GSP(Global Service Platform) which provides internet banking functions needed HSBC’s customer. Led a team of 4 people comprising  UI </a:t>
            </a:r>
            <a:r>
              <a:rPr lang="en-US" altLang="en-US" sz="800" dirty="0" err="1" smtClean="0"/>
              <a:t>Devloper</a:t>
            </a:r>
            <a:r>
              <a:rPr lang="en-US" altLang="en-US" sz="800" dirty="0" smtClean="0"/>
              <a:t>/Designer and Java developers.</a:t>
            </a:r>
          </a:p>
          <a:p>
            <a:pPr lvl="0"/>
            <a:r>
              <a:rPr lang="en-US" sz="800" dirty="0" smtClean="0"/>
              <a:t> </a:t>
            </a:r>
            <a:endParaRPr lang="en-US" altLang="en-US" sz="800" dirty="0"/>
          </a:p>
          <a:p>
            <a:pPr eaLnBrk="1" hangingPunct="1"/>
            <a:r>
              <a:rPr lang="en-US" altLang="en-US" sz="800" b="1" dirty="0" smtClean="0"/>
              <a:t>Ezest Solutions Pune-</a:t>
            </a:r>
            <a:endParaRPr lang="en-US" altLang="en-US" sz="800" b="1" dirty="0"/>
          </a:p>
          <a:p>
            <a:pPr eaLnBrk="1" hangingPunct="1"/>
            <a:r>
              <a:rPr lang="en-US" altLang="en-US" sz="800" b="1" dirty="0" smtClean="0"/>
              <a:t>Software Developer Aug 2013- Mar 2015</a:t>
            </a:r>
            <a:endParaRPr lang="en-US" altLang="en-US" sz="800" b="1" dirty="0"/>
          </a:p>
          <a:p>
            <a:pPr eaLnBrk="1" hangingPunct="1">
              <a:buFont typeface="Arial" pitchFamily="34" charset="0"/>
              <a:buChar char="•"/>
            </a:pPr>
            <a:r>
              <a:rPr lang="en-US" altLang="en-US" sz="800" dirty="0" smtClean="0"/>
              <a:t>  Joined Ezest solution Private Limit  as software engineer .</a:t>
            </a:r>
            <a:r>
              <a:rPr lang="en-US" sz="800" b="1" i="1" dirty="0" smtClean="0"/>
              <a:t> </a:t>
            </a:r>
            <a:endParaRPr lang="en-US" sz="800" dirty="0" smtClean="0"/>
          </a:p>
          <a:p>
            <a:pPr eaLnBrk="1" hangingPunct="1">
              <a:buFont typeface="Arial" pitchFamily="34" charset="0"/>
              <a:buChar char="•"/>
            </a:pPr>
            <a:r>
              <a:rPr lang="en-US" altLang="en-US" sz="800" dirty="0" smtClean="0"/>
              <a:t> Converting current internet based online application for iPhone, </a:t>
            </a:r>
            <a:r>
              <a:rPr lang="en-US" altLang="en-US" sz="800" dirty="0" err="1" smtClean="0"/>
              <a:t>iPad</a:t>
            </a:r>
            <a:r>
              <a:rPr lang="en-US" altLang="en-US" sz="800" dirty="0" smtClean="0"/>
              <a:t>, </a:t>
            </a:r>
            <a:r>
              <a:rPr lang="en-US" altLang="en-US" sz="800" dirty="0" err="1" smtClean="0"/>
              <a:t>Androide</a:t>
            </a:r>
            <a:r>
              <a:rPr lang="en-US" altLang="en-US" sz="800" dirty="0" smtClean="0"/>
              <a:t> Phone &amp; Tabs. There were around four eight, country specific applications for iPhone, </a:t>
            </a:r>
            <a:r>
              <a:rPr lang="en-US" altLang="en-US" sz="800" dirty="0" err="1" smtClean="0"/>
              <a:t>iPad</a:t>
            </a:r>
            <a:r>
              <a:rPr lang="en-US" altLang="en-US" sz="800" dirty="0" smtClean="0"/>
              <a:t>, </a:t>
            </a:r>
            <a:r>
              <a:rPr lang="en-US" altLang="en-US" sz="800" dirty="0" err="1" smtClean="0"/>
              <a:t>Androide</a:t>
            </a:r>
            <a:r>
              <a:rPr lang="en-US" altLang="en-US" sz="800" dirty="0" smtClean="0"/>
              <a:t> Phone &amp; Tabs. This mobile APPs are designed for the use of bank account holders to perform their day to day account transactional &amp; informational activities using their smart phones and tabs.</a:t>
            </a:r>
          </a:p>
          <a:p>
            <a:r>
              <a:rPr lang="en-US" sz="800" b="1" i="1" dirty="0" smtClean="0"/>
              <a:t> </a:t>
            </a:r>
            <a:endParaRPr lang="en-US" sz="800" dirty="0" smtClean="0"/>
          </a:p>
          <a:p>
            <a:r>
              <a:rPr lang="en-US" sz="800" b="1" i="1" dirty="0" smtClean="0"/>
              <a:t>Free lancing (Self employed) </a:t>
            </a:r>
            <a:r>
              <a:rPr lang="en-US" altLang="en-US" sz="800" b="1" dirty="0" smtClean="0"/>
              <a:t>Pune-</a:t>
            </a:r>
          </a:p>
          <a:p>
            <a:pPr eaLnBrk="1" hangingPunct="1"/>
            <a:r>
              <a:rPr lang="en-US" altLang="en-US" sz="800" b="1" dirty="0" smtClean="0"/>
              <a:t>Software Developer Jan 2012- Aug 2013</a:t>
            </a:r>
          </a:p>
          <a:p>
            <a:pPr eaLnBrk="1" hangingPunct="1">
              <a:buFont typeface="Arial" pitchFamily="34" charset="0"/>
              <a:buChar char="•"/>
            </a:pPr>
            <a:r>
              <a:rPr lang="en-US" altLang="en-US" sz="800" dirty="0" smtClean="0"/>
              <a:t>  Worked as self employed.</a:t>
            </a:r>
          </a:p>
          <a:p>
            <a:pPr eaLnBrk="1" hangingPunct="1">
              <a:buFont typeface="Arial" pitchFamily="34" charset="0"/>
              <a:buChar char="•"/>
            </a:pPr>
            <a:r>
              <a:rPr lang="en-US" sz="800" dirty="0" smtClean="0"/>
              <a:t>  Design and development of online property management website portal where user can search for the property for rent with amenities, locality and owner can manage the different properties  using AngularJS, HMTL, CSS.</a:t>
            </a:r>
          </a:p>
          <a:p>
            <a:pPr eaLnBrk="1" hangingPunct="1">
              <a:buFont typeface="Arial" pitchFamily="34" charset="0"/>
              <a:buChar char="•"/>
            </a:pPr>
            <a:endParaRPr lang="en-US" sz="800" dirty="0" smtClean="0"/>
          </a:p>
          <a:p>
            <a:r>
              <a:rPr lang="en-US" sz="800" b="1" i="1" dirty="0" smtClean="0"/>
              <a:t>Aptara </a:t>
            </a:r>
            <a:r>
              <a:rPr lang="en-US" altLang="en-US" sz="800" b="1" dirty="0" smtClean="0"/>
              <a:t>Pune-</a:t>
            </a:r>
          </a:p>
          <a:p>
            <a:pPr eaLnBrk="1" hangingPunct="1"/>
            <a:r>
              <a:rPr lang="en-US" altLang="en-US" sz="800" b="1" dirty="0" smtClean="0"/>
              <a:t>Senior Programmer April 2010- Dec 2011</a:t>
            </a:r>
          </a:p>
          <a:p>
            <a:pPr eaLnBrk="1" hangingPunct="1">
              <a:buFont typeface="Arial" pitchFamily="34" charset="0"/>
              <a:buChar char="•"/>
            </a:pPr>
            <a:r>
              <a:rPr lang="en-US" altLang="en-US" sz="800" dirty="0" smtClean="0"/>
              <a:t> Joined Aptara as a Senior Programmer.</a:t>
            </a:r>
          </a:p>
          <a:p>
            <a:pPr eaLnBrk="1" hangingPunct="1">
              <a:buFont typeface="Arial" pitchFamily="34" charset="0"/>
              <a:buChar char="•"/>
            </a:pPr>
            <a:r>
              <a:rPr lang="en-US" sz="800" dirty="0" smtClean="0"/>
              <a:t> Worked on Existing application had serious cross browser compatibility issues. Development teams had several layout issues issues for different browsers Like IE 6, IE 7 and Mozilla Firefox.</a:t>
            </a:r>
          </a:p>
          <a:p>
            <a:pPr eaLnBrk="1" hangingPunct="1">
              <a:buFont typeface="Arial" pitchFamily="34" charset="0"/>
              <a:buChar char="•"/>
            </a:pPr>
            <a:endParaRPr lang="en-US" sz="800" dirty="0" smtClean="0"/>
          </a:p>
          <a:p>
            <a:pPr eaLnBrk="1" hangingPunct="1">
              <a:buFont typeface="Arial" pitchFamily="34" charset="0"/>
              <a:buChar char="•"/>
            </a:pPr>
            <a:endParaRPr lang="en-US" sz="800" dirty="0" smtClean="0"/>
          </a:p>
          <a:p>
            <a:pPr eaLnBrk="1" hangingPunct="1">
              <a:buFont typeface="Arial" pitchFamily="34" charset="0"/>
              <a:buChar char="•"/>
            </a:pPr>
            <a:endParaRPr lang="en-US" sz="800" dirty="0" smtClean="0"/>
          </a:p>
          <a:p>
            <a:pPr eaLnBrk="1" hangingPunct="1">
              <a:buFont typeface="Arial" pitchFamily="34" charset="0"/>
              <a:buChar char="•"/>
            </a:pPr>
            <a:endParaRPr lang="en-US" altLang="en-US" sz="800" dirty="0" smtClean="0"/>
          </a:p>
          <a:p>
            <a:pPr eaLnBrk="1" hangingPunct="1">
              <a:lnSpc>
                <a:spcPct val="120000"/>
              </a:lnSpc>
            </a:pPr>
            <a:endParaRPr lang="en-GB" altLang="en-US" sz="800" b="1" i="1" dirty="0">
              <a:cs typeface="Arial" charset="0"/>
            </a:endParaRPr>
          </a:p>
        </p:txBody>
      </p:sp>
      <p:sp>
        <p:nvSpPr>
          <p:cNvPr id="3096" name="Rectangle 13"/>
          <p:cNvSpPr>
            <a:spLocks noChangeArrowheads="1"/>
          </p:cNvSpPr>
          <p:nvPr>
            <p:custDataLst>
              <p:tags r:id="rId23"/>
            </p:custDataLst>
          </p:nvPr>
        </p:nvSpPr>
        <p:spPr bwMode="auto">
          <a:xfrm>
            <a:off x="1174750" y="1651000"/>
            <a:ext cx="906463" cy="250825"/>
          </a:xfrm>
          <a:prstGeom prst="rect">
            <a:avLst/>
          </a:prstGeom>
          <a:gradFill rotWithShape="1">
            <a:gsLst>
              <a:gs pos="0">
                <a:srgbClr val="83D3FF"/>
              </a:gs>
              <a:gs pos="50000">
                <a:srgbClr val="B5E2FF"/>
              </a:gs>
              <a:gs pos="100000">
                <a:srgbClr val="DBF0FF"/>
              </a:gs>
            </a:gsLst>
            <a:lin ang="2700000" scaled="1"/>
          </a:gradFill>
          <a:ln w="9525">
            <a:solidFill>
              <a:schemeClr val="tx1"/>
            </a:solidFill>
            <a:miter lim="800000"/>
            <a:headEnd/>
            <a:tailEnd/>
          </a:ln>
        </p:spPr>
        <p:txBody>
          <a:bodyPr wrap="none" lIns="90000" tIns="46800" rIns="90000" bIns="46800" anchor="ctr"/>
          <a:lstStyle/>
          <a:p>
            <a:pPr>
              <a:lnSpc>
                <a:spcPct val="90000"/>
              </a:lnSpc>
              <a:spcBef>
                <a:spcPct val="40000"/>
              </a:spcBef>
              <a:tabLst>
                <a:tab pos="6464300" algn="r"/>
              </a:tabLst>
            </a:pPr>
            <a:r>
              <a:rPr lang="en-GB" altLang="en-US" sz="1200" i="1" dirty="0">
                <a:cs typeface="Arial" charset="0"/>
              </a:rPr>
              <a:t>Role</a:t>
            </a:r>
          </a:p>
        </p:txBody>
      </p:sp>
      <p:sp>
        <p:nvSpPr>
          <p:cNvPr id="3097" name="TextBox 27"/>
          <p:cNvSpPr txBox="1">
            <a:spLocks noChangeArrowheads="1"/>
          </p:cNvSpPr>
          <p:nvPr/>
        </p:nvSpPr>
        <p:spPr bwMode="auto">
          <a:xfrm>
            <a:off x="179388" y="765175"/>
            <a:ext cx="863600" cy="922338"/>
          </a:xfrm>
          <a:prstGeom prst="rect">
            <a:avLst/>
          </a:prstGeom>
          <a:noFill/>
          <a:ln w="9525">
            <a:noFill/>
            <a:miter lim="800000"/>
            <a:headEnd/>
            <a:tailEnd/>
          </a:ln>
        </p:spPr>
        <p:txBody>
          <a:bodyPr>
            <a:spAutoFit/>
          </a:bodyPr>
          <a:lstStyle/>
          <a:p>
            <a:pPr eaLnBrk="1" hangingPunct="1"/>
            <a:r>
              <a:rPr lang="en-US" altLang="en-US" dirty="0"/>
              <a:t>Photo to be placed</a:t>
            </a:r>
          </a:p>
        </p:txBody>
      </p:sp>
      <p:pic>
        <p:nvPicPr>
          <p:cNvPr id="1026" name="Picture 2" descr="D:\Users\sdhaware\Desktop\FullSizeRender.jpg"/>
          <p:cNvPicPr>
            <a:picLocks noChangeAspect="1" noChangeArrowheads="1"/>
          </p:cNvPicPr>
          <p:nvPr/>
        </p:nvPicPr>
        <p:blipFill>
          <a:blip r:embed="rId27" cstate="print"/>
          <a:srcRect/>
          <a:stretch>
            <a:fillRect/>
          </a:stretch>
        </p:blipFill>
        <p:spPr bwMode="auto">
          <a:xfrm>
            <a:off x="214281" y="642918"/>
            <a:ext cx="942243" cy="1214446"/>
          </a:xfrm>
          <a:prstGeom prst="rect">
            <a:avLst/>
          </a:prstGeom>
          <a:noFill/>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OWdHfa9IF4q2aoY8ILJBQ"/>
</p:tagLst>
</file>

<file path=ppt/tags/tag10.xml><?xml version="1.0" encoding="utf-8"?>
<p:tagLst xmlns:a="http://schemas.openxmlformats.org/drawingml/2006/main" xmlns:r="http://schemas.openxmlformats.org/officeDocument/2006/relationships" xmlns:p="http://schemas.openxmlformats.org/presentationml/2006/main">
  <p:tag name="DVSHAPEID" val="8VA61rmNBu38xlgdC53CP2"/>
</p:tagLst>
</file>

<file path=ppt/tags/tag11.xml><?xml version="1.0" encoding="utf-8"?>
<p:tagLst xmlns:a="http://schemas.openxmlformats.org/drawingml/2006/main" xmlns:r="http://schemas.openxmlformats.org/officeDocument/2006/relationships" xmlns:p="http://schemas.openxmlformats.org/presentationml/2006/main">
  <p:tag name="DVSHAPEID" val="CQFd84rbpwJ7Sq3n6qEWZW"/>
</p:tagLst>
</file>

<file path=ppt/tags/tag12.xml><?xml version="1.0" encoding="utf-8"?>
<p:tagLst xmlns:a="http://schemas.openxmlformats.org/drawingml/2006/main" xmlns:r="http://schemas.openxmlformats.org/officeDocument/2006/relationships" xmlns:p="http://schemas.openxmlformats.org/presentationml/2006/main">
  <p:tag name="DVSHAPEID" val="1O8JBjsrAEN5jKrOjhmp5w"/>
</p:tagLst>
</file>

<file path=ppt/tags/tag13.xml><?xml version="1.0" encoding="utf-8"?>
<p:tagLst xmlns:a="http://schemas.openxmlformats.org/drawingml/2006/main" xmlns:r="http://schemas.openxmlformats.org/officeDocument/2006/relationships" xmlns:p="http://schemas.openxmlformats.org/presentationml/2006/main">
  <p:tag name="DVSHAPEID" val="pptQafZDYS3FOR5ot7JYV4"/>
</p:tagLst>
</file>

<file path=ppt/tags/tag14.xml><?xml version="1.0" encoding="utf-8"?>
<p:tagLst xmlns:a="http://schemas.openxmlformats.org/drawingml/2006/main" xmlns:r="http://schemas.openxmlformats.org/officeDocument/2006/relationships" xmlns:p="http://schemas.openxmlformats.org/presentationml/2006/main">
  <p:tag name="DVSHAPEID" val="kM7jVi6mAzRupJgK9drXGU"/>
</p:tagLst>
</file>

<file path=ppt/tags/tag15.xml><?xml version="1.0" encoding="utf-8"?>
<p:tagLst xmlns:a="http://schemas.openxmlformats.org/drawingml/2006/main" xmlns:r="http://schemas.openxmlformats.org/officeDocument/2006/relationships" xmlns:p="http://schemas.openxmlformats.org/presentationml/2006/main">
  <p:tag name="DVSHAPEID" val="1DVAIVOeF7Bl4GJQjHwCiu"/>
</p:tagLst>
</file>

<file path=ppt/tags/tag16.xml><?xml version="1.0" encoding="utf-8"?>
<p:tagLst xmlns:a="http://schemas.openxmlformats.org/drawingml/2006/main" xmlns:r="http://schemas.openxmlformats.org/officeDocument/2006/relationships" xmlns:p="http://schemas.openxmlformats.org/presentationml/2006/main">
  <p:tag name="DVSHAPEID" val="Ojsm7IYwwYnpKtolzbxlTJ"/>
</p:tagLst>
</file>

<file path=ppt/tags/tag17.xml><?xml version="1.0" encoding="utf-8"?>
<p:tagLst xmlns:a="http://schemas.openxmlformats.org/drawingml/2006/main" xmlns:r="http://schemas.openxmlformats.org/officeDocument/2006/relationships" xmlns:p="http://schemas.openxmlformats.org/presentationml/2006/main">
  <p:tag name="DVSHAPEID" val="T3EA1jTKq4CxOB8mN6g9AC"/>
</p:tagLst>
</file>

<file path=ppt/tags/tag18.xml><?xml version="1.0" encoding="utf-8"?>
<p:tagLst xmlns:a="http://schemas.openxmlformats.org/drawingml/2006/main" xmlns:r="http://schemas.openxmlformats.org/officeDocument/2006/relationships" xmlns:p="http://schemas.openxmlformats.org/presentationml/2006/main">
  <p:tag name="DVSHAPEID" val="YFVfrX8l4WA5poIxGECMxi"/>
</p:tagLst>
</file>

<file path=ppt/tags/tag19.xml><?xml version="1.0" encoding="utf-8"?>
<p:tagLst xmlns:a="http://schemas.openxmlformats.org/drawingml/2006/main" xmlns:r="http://schemas.openxmlformats.org/officeDocument/2006/relationships" xmlns:p="http://schemas.openxmlformats.org/presentationml/2006/main">
  <p:tag name="DVSHAPEID" val="NdFMddoq5K8h5YELRWB50F"/>
</p:tagLst>
</file>

<file path=ppt/tags/tag2.xml><?xml version="1.0" encoding="utf-8"?>
<p:tagLst xmlns:a="http://schemas.openxmlformats.org/drawingml/2006/main" xmlns:r="http://schemas.openxmlformats.org/officeDocument/2006/relationships" xmlns:p="http://schemas.openxmlformats.org/presentationml/2006/main">
  <p:tag name="DVSHAPEID" val="TGQRFw7tNdDtmb65ErIKZU"/>
</p:tagLst>
</file>

<file path=ppt/tags/tag20.xml><?xml version="1.0" encoding="utf-8"?>
<p:tagLst xmlns:a="http://schemas.openxmlformats.org/drawingml/2006/main" xmlns:r="http://schemas.openxmlformats.org/officeDocument/2006/relationships" xmlns:p="http://schemas.openxmlformats.org/presentationml/2006/main">
  <p:tag name="DVSHAPEID" val="WJcJEfpBwO5FRIAFJUWERP"/>
</p:tagLst>
</file>

<file path=ppt/tags/tag21.xml><?xml version="1.0" encoding="utf-8"?>
<p:tagLst xmlns:a="http://schemas.openxmlformats.org/drawingml/2006/main" xmlns:r="http://schemas.openxmlformats.org/officeDocument/2006/relationships" xmlns:p="http://schemas.openxmlformats.org/presentationml/2006/main">
  <p:tag name="DVSHAPEID" val="W8jJTVMGasi7gWzuz80tek"/>
</p:tagLst>
</file>

<file path=ppt/tags/tag22.xml><?xml version="1.0" encoding="utf-8"?>
<p:tagLst xmlns:a="http://schemas.openxmlformats.org/drawingml/2006/main" xmlns:r="http://schemas.openxmlformats.org/officeDocument/2006/relationships" xmlns:p="http://schemas.openxmlformats.org/presentationml/2006/main">
  <p:tag name="DVSHAPEID" val="bp6WbccG8lO6N3pUmuOQEC"/>
</p:tagLst>
</file>

<file path=ppt/tags/tag23.xml><?xml version="1.0" encoding="utf-8"?>
<p:tagLst xmlns:a="http://schemas.openxmlformats.org/drawingml/2006/main" xmlns:r="http://schemas.openxmlformats.org/officeDocument/2006/relationships" xmlns:p="http://schemas.openxmlformats.org/presentationml/2006/main">
  <p:tag name="DVSHAPEID" val="i98w4EMvEnGy1mux6XlkIr"/>
</p:tagLst>
</file>

<file path=ppt/tags/tag3.xml><?xml version="1.0" encoding="utf-8"?>
<p:tagLst xmlns:a="http://schemas.openxmlformats.org/drawingml/2006/main" xmlns:r="http://schemas.openxmlformats.org/officeDocument/2006/relationships" xmlns:p="http://schemas.openxmlformats.org/presentationml/2006/main">
  <p:tag name="DVSHAPEID" val="9WMpEix5nSbIUfnQAD1eRQ"/>
</p:tagLst>
</file>

<file path=ppt/tags/tag4.xml><?xml version="1.0" encoding="utf-8"?>
<p:tagLst xmlns:a="http://schemas.openxmlformats.org/drawingml/2006/main" xmlns:r="http://schemas.openxmlformats.org/officeDocument/2006/relationships" xmlns:p="http://schemas.openxmlformats.org/presentationml/2006/main">
  <p:tag name="DVSHAPEID" val="NyOcR24k1QQZwT4gSPVIPK"/>
</p:tagLst>
</file>

<file path=ppt/tags/tag5.xml><?xml version="1.0" encoding="utf-8"?>
<p:tagLst xmlns:a="http://schemas.openxmlformats.org/drawingml/2006/main" xmlns:r="http://schemas.openxmlformats.org/officeDocument/2006/relationships" xmlns:p="http://schemas.openxmlformats.org/presentationml/2006/main">
  <p:tag name="DVSHAPEID" val="RVIuLkKbi902g9W0kgsW75"/>
</p:tagLst>
</file>

<file path=ppt/tags/tag6.xml><?xml version="1.0" encoding="utf-8"?>
<p:tagLst xmlns:a="http://schemas.openxmlformats.org/drawingml/2006/main" xmlns:r="http://schemas.openxmlformats.org/officeDocument/2006/relationships" xmlns:p="http://schemas.openxmlformats.org/presentationml/2006/main">
  <p:tag name="DVSHAPEID" val="WdJQFroqHMTYMk8e2xkxsT"/>
</p:tagLst>
</file>

<file path=ppt/tags/tag7.xml><?xml version="1.0" encoding="utf-8"?>
<p:tagLst xmlns:a="http://schemas.openxmlformats.org/drawingml/2006/main" xmlns:r="http://schemas.openxmlformats.org/officeDocument/2006/relationships" xmlns:p="http://schemas.openxmlformats.org/presentationml/2006/main">
  <p:tag name="DVSHAPEID" val="i6XrupaKATdMYuKUFjNRre"/>
</p:tagLst>
</file>

<file path=ppt/tags/tag8.xml><?xml version="1.0" encoding="utf-8"?>
<p:tagLst xmlns:a="http://schemas.openxmlformats.org/drawingml/2006/main" xmlns:r="http://schemas.openxmlformats.org/officeDocument/2006/relationships" xmlns:p="http://schemas.openxmlformats.org/presentationml/2006/main">
  <p:tag name="DVSHAPEID" val="8imCR6dVCzD3UDTdWZgWb0"/>
</p:tagLst>
</file>

<file path=ppt/tags/tag9.xml><?xml version="1.0" encoding="utf-8"?>
<p:tagLst xmlns:a="http://schemas.openxmlformats.org/drawingml/2006/main" xmlns:r="http://schemas.openxmlformats.org/officeDocument/2006/relationships" xmlns:p="http://schemas.openxmlformats.org/presentationml/2006/main">
  <p:tag name="DVSHAPEID" val="L0lEt7R0KAr4XF5Sx4xEhD"/>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2503</TotalTime>
  <Words>386</Words>
  <Application>Microsoft Office PowerPoint</Application>
  <PresentationFormat>On-screen Show (4:3)</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Default Design</vt:lpstr>
      <vt:lpstr>PowerPoint Presentation</vt:lpstr>
    </vt:vector>
  </TitlesOfParts>
  <Company>Capgemini UK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daarmstr</dc:creator>
  <cp:lastModifiedBy>Wanjari, Chetan</cp:lastModifiedBy>
  <cp:revision>260</cp:revision>
  <dcterms:created xsi:type="dcterms:W3CDTF">2009-04-22T17:19:19Z</dcterms:created>
  <dcterms:modified xsi:type="dcterms:W3CDTF">2018-02-07T09:56:19Z</dcterms:modified>
</cp:coreProperties>
</file>