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11" r:id="rId56"/>
    <p:sldId id="309" r:id="rId57"/>
    <p:sldId id="312" r:id="rId58"/>
    <p:sldId id="313" r:id="rId59"/>
    <p:sldId id="314" r:id="rId60"/>
    <p:sldId id="315" r:id="rId61"/>
    <p:sldId id="316" r:id="rId62"/>
    <p:sldId id="317" r:id="rId63"/>
    <p:sldId id="325" r:id="rId64"/>
    <p:sldId id="319" r:id="rId65"/>
    <p:sldId id="320" r:id="rId66"/>
    <p:sldId id="321" r:id="rId67"/>
    <p:sldId id="322" r:id="rId68"/>
    <p:sldId id="323" r:id="rId69"/>
    <p:sldId id="324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4" r:id="rId78"/>
    <p:sldId id="333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>
        <p:scale>
          <a:sx n="100" d="100"/>
          <a:sy n="100" d="100"/>
        </p:scale>
        <p:origin x="-28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2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16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4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8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1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4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2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E00E-70CF-462C-A5AB-C8C5EA91F4E5}" type="datetimeFigureOut">
              <a:rPr lang="en-GB" smtClean="0"/>
              <a:t>22/02/2011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66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composed approach to behaviours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4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2400" dirty="0" smtClean="0"/>
              <a:t>As a player, I want the system to calculate my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 we have a Behaviour, a Subject and some Expectations.</a:t>
            </a:r>
          </a:p>
          <a:p>
            <a:pPr marL="0" indent="0">
              <a:buNone/>
            </a:pPr>
            <a:r>
              <a:rPr lang="en-GB" dirty="0" smtClean="0"/>
              <a:t>With </a:t>
            </a:r>
            <a:r>
              <a:rPr lang="en-GB" dirty="0"/>
              <a:t>a </a:t>
            </a:r>
            <a:r>
              <a:rPr lang="en-GB" b="1" dirty="0"/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play a </a:t>
            </a:r>
            <a:r>
              <a:rPr lang="en-GB" b="1" dirty="0" smtClean="0"/>
              <a:t>game</a:t>
            </a:r>
            <a:r>
              <a:rPr lang="en-GB" dirty="0" smtClean="0"/>
              <a:t>, </a:t>
            </a: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At this point we reach a problem: our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ubject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isn’t referenced in the behaviour.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Time to refactor!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specify a Subject type parameter, and an interface it must implement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0388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specify a Context type parameter, with the restriction that it must be a Context of the subject, and that it is new-able.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(We could create our own internal context if we wanted)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0388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6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Scenarios are public, to ensure they can be inherited.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0388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8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To test a specific subject, we need to supply a context and subject.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that the feature specifies no scenarios of it’s own…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612380" cy="293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2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…but still produces a healthy shade of </a:t>
            </a:r>
            <a:r>
              <a:rPr lang="en-GB" sz="1800" dirty="0" smtClean="0">
                <a:solidFill>
                  <a:srgbClr val="00B050"/>
                </a:solidFill>
              </a:rPr>
              <a:t>green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5400675" cy="189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69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can supply as many template-based features as we like…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715250" cy="146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…and can add extra scenarios if we want.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6914"/>
            <a:ext cx="7663815" cy="258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There are more advanced examples, and demonstrations of different usage in the </a:t>
            </a:r>
            <a:r>
              <a:rPr lang="en-GB" sz="1800" dirty="0" err="1" smtClean="0"/>
              <a:t>UsageExamples</a:t>
            </a:r>
            <a:r>
              <a:rPr lang="en-GB" sz="1800" dirty="0" smtClean="0"/>
              <a:t> project of the FluentBDD solution.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Advanced FluentBDD: Templating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815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</a:t>
            </a:r>
            <a:r>
              <a:rPr lang="en-GB" dirty="0" smtClean="0">
                <a:solidFill>
                  <a:srgbClr val="00B050"/>
                </a:solidFill>
              </a:rPr>
              <a:t>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Reflection, Creation</a:t>
            </a:r>
            <a:endParaRPr lang="en-GB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Reusable contexts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/>
          </a:bodyPr>
          <a:lstStyle/>
          <a:p>
            <a:r>
              <a:rPr lang="en-GB" dirty="0" smtClean="0"/>
              <a:t>any questions?</a:t>
            </a:r>
          </a:p>
          <a:p>
            <a:endParaRPr lang="en-GB" i="1" dirty="0"/>
          </a:p>
          <a:p>
            <a:r>
              <a:rPr lang="en-GB" sz="2100" i="1" dirty="0" smtClean="0"/>
              <a:t>FluentBDD is a work in progress, and will most likely expand as it is used more extensively.</a:t>
            </a:r>
            <a:endParaRPr lang="en-GB" sz="2100" i="1" dirty="0"/>
          </a:p>
        </p:txBody>
      </p:sp>
    </p:spTree>
    <p:extLst>
      <p:ext uri="{BB962C8B-B14F-4D97-AF65-F5344CB8AC3E}">
        <p14:creationId xmlns:p14="http://schemas.microsoft.com/office/powerpoint/2010/main" val="29707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2400" dirty="0" smtClean="0"/>
              <a:t>As a player, I want the system to calculate my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ask the game scorer for the score:</a:t>
            </a:r>
          </a:p>
          <a:p>
            <a:pPr marL="0" indent="0">
              <a:buNone/>
            </a:pPr>
            <a:r>
              <a:rPr lang="en-GB" dirty="0" smtClean="0"/>
              <a:t>With </a:t>
            </a:r>
            <a:r>
              <a:rPr lang="en-GB" dirty="0"/>
              <a:t>a </a:t>
            </a:r>
            <a:r>
              <a:rPr lang="en-GB" b="1" dirty="0"/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Ok, now our behaviour references the subject, but we’ve lost one of our expectations!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2400" dirty="0" smtClean="0"/>
              <a:t>As a player, I want the system to calculate my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Put it back, and</a:t>
            </a:r>
          </a:p>
          <a:p>
            <a:pPr marL="0" indent="0">
              <a:buNone/>
            </a:pPr>
            <a:r>
              <a:rPr lang="en-GB" dirty="0" smtClean="0"/>
              <a:t>With </a:t>
            </a:r>
            <a:r>
              <a:rPr lang="en-GB" dirty="0"/>
              <a:t>a </a:t>
            </a:r>
            <a:r>
              <a:rPr lang="en-GB" b="1" dirty="0"/>
              <a:t>Game </a:t>
            </a:r>
            <a:r>
              <a:rPr lang="en-GB" b="1" dirty="0" smtClean="0"/>
              <a:t>Scorer </a:t>
            </a:r>
            <a:r>
              <a:rPr lang="en-GB" dirty="0" smtClean="0"/>
              <a:t>that has had a </a:t>
            </a:r>
            <a:r>
              <a:rPr lang="en-GB" b="1" dirty="0" smtClean="0"/>
              <a:t>game </a:t>
            </a:r>
            <a:r>
              <a:rPr lang="en-GB" dirty="0" smtClean="0"/>
              <a:t>played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we’ve got a Subject that has had something done to it,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But we haven’t said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do that now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A game scorer that records pins knocked down:</a:t>
            </a:r>
          </a:p>
          <a:p>
            <a:pPr marL="0" indent="0">
              <a:buNone/>
            </a:pPr>
            <a:r>
              <a:rPr lang="en-GB" dirty="0" smtClean="0"/>
              <a:t>Given a new </a:t>
            </a:r>
            <a:r>
              <a:rPr lang="en-GB" b="1" dirty="0"/>
              <a:t>Game Scorer </a:t>
            </a: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For every ball thrown in the </a:t>
            </a:r>
            <a:r>
              <a:rPr lang="en-GB" b="1" dirty="0" smtClean="0"/>
              <a:t>game </a:t>
            </a:r>
          </a:p>
          <a:p>
            <a:pPr marL="0" indent="0">
              <a:buNone/>
            </a:pPr>
            <a:r>
              <a:rPr lang="en-GB" dirty="0" smtClean="0"/>
              <a:t>Tell the </a:t>
            </a:r>
            <a:r>
              <a:rPr lang="en-GB" b="1" dirty="0" smtClean="0"/>
              <a:t>Game Scorer</a:t>
            </a:r>
            <a:r>
              <a:rPr lang="en-GB" dirty="0" smtClean="0"/>
              <a:t> how many pins were knocked down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This is everything that it takes to get from nothing up until we ask for the score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call this 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2400" dirty="0" smtClean="0"/>
              <a:t>As a player, I want the system to calculate my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put our Context back in:</a:t>
            </a:r>
          </a:p>
          <a:p>
            <a:pPr marL="0" indent="0">
              <a:buNone/>
            </a:pPr>
            <a:r>
              <a:rPr lang="en-GB" dirty="0" smtClean="0"/>
              <a:t>With </a:t>
            </a:r>
            <a:r>
              <a:rPr lang="en-GB" sz="2800" i="1" dirty="0" smtClean="0"/>
              <a:t>A game scorer that records pins knocked down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Great, but we’ve lost that Expectation again.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It needs to be given to the Context, but it belongs with it’s other half (“score”)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put it back</a:t>
            </a:r>
          </a:p>
        </p:txBody>
      </p:sp>
    </p:spTree>
    <p:extLst>
      <p:ext uri="{BB962C8B-B14F-4D97-AF65-F5344CB8AC3E}">
        <p14:creationId xmlns:p14="http://schemas.microsoft.com/office/powerpoint/2010/main" val="1834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2400" dirty="0" smtClean="0"/>
              <a:t>As a player, I want the system to calculate my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Context and Action are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our Expectation, so let’s call it that</a:t>
            </a:r>
          </a:p>
          <a:p>
            <a:pPr marL="0" indent="0">
              <a:buNone/>
            </a:pP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sz="2800" i="1" dirty="0" smtClean="0"/>
              <a:t>A game scorer that records pins knocked down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  <a:endParaRPr lang="en-GB" sz="2800" i="1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a </a:t>
            </a:r>
            <a:r>
              <a:rPr lang="en-GB" b="1" dirty="0" smtClean="0"/>
              <a:t>game</a:t>
            </a:r>
            <a:r>
              <a:rPr lang="en-GB" dirty="0" smtClean="0"/>
              <a:t> played,</a:t>
            </a:r>
          </a:p>
          <a:p>
            <a:pPr marL="0" indent="0">
              <a:buNone/>
            </a:pPr>
            <a:r>
              <a:rPr lang="en-GB" b="1" dirty="0"/>
              <a:t>T</a:t>
            </a:r>
            <a:r>
              <a:rPr lang="en-GB" b="1" dirty="0" smtClean="0"/>
              <a:t>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That’s looking pretty complete, and it appears to have 4 separate parts: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, when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Action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Expectation,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then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Assert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2400" dirty="0" smtClean="0"/>
              <a:t>As a player, I want the system to calculate my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need a name for this thing we have composed.</a:t>
            </a:r>
          </a:p>
          <a:p>
            <a:pPr marL="0" indent="0">
              <a:buNone/>
            </a:pP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sz="2800" i="1" dirty="0" smtClean="0"/>
              <a:t>A game scorer that records pins knocked down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Using</a:t>
            </a:r>
            <a:r>
              <a:rPr lang="en-GB" dirty="0" smtClean="0"/>
              <a:t> a </a:t>
            </a:r>
            <a:r>
              <a:rPr lang="en-GB" b="1" dirty="0" smtClean="0"/>
              <a:t>game</a:t>
            </a:r>
            <a:r>
              <a:rPr lang="en-GB" dirty="0" smtClean="0"/>
              <a:t> played,</a:t>
            </a:r>
          </a:p>
          <a:p>
            <a:pPr marL="0" indent="0">
              <a:buNone/>
            </a:pPr>
            <a:r>
              <a:rPr lang="en-GB" b="1" dirty="0"/>
              <a:t>T</a:t>
            </a:r>
            <a:r>
              <a:rPr lang="en-GB" b="1" dirty="0" smtClean="0"/>
              <a:t>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call this 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To recap: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2400" dirty="0" smtClean="0"/>
              <a:t>As a player, I want the system to calculate my total score</a:t>
            </a:r>
          </a:p>
          <a:p>
            <a:pPr marL="0" indent="0">
              <a:buNone/>
            </a:pPr>
            <a:r>
              <a:rPr lang="en-GB" sz="2400" dirty="0" smtClean="0"/>
              <a:t>Scenario:</a:t>
            </a:r>
          </a:p>
          <a:p>
            <a:pPr marL="400050" lvl="1" indent="0">
              <a:buNone/>
            </a:pPr>
            <a:r>
              <a:rPr lang="en-GB" sz="2400" dirty="0" smtClean="0"/>
              <a:t>With </a:t>
            </a:r>
            <a:r>
              <a:rPr lang="en-GB" sz="2400" i="1" dirty="0" smtClean="0"/>
              <a:t>A game scorer that records pins knocked down</a:t>
            </a:r>
          </a:p>
          <a:p>
            <a:pPr marL="400050" lvl="1" indent="0">
              <a:buNone/>
            </a:pPr>
            <a:r>
              <a:rPr lang="en-GB" sz="2400" dirty="0" smtClean="0"/>
              <a:t>When I ask for the score,</a:t>
            </a:r>
            <a:endParaRPr lang="en-GB" sz="2400" i="1" dirty="0" smtClean="0"/>
          </a:p>
          <a:p>
            <a:pPr marL="400050" lvl="1" indent="0">
              <a:buNone/>
            </a:pPr>
            <a:r>
              <a:rPr lang="en-GB" sz="2400" dirty="0" smtClean="0"/>
              <a:t>Using a game played,</a:t>
            </a:r>
          </a:p>
          <a:p>
            <a:pPr marL="400050" lvl="1" indent="0">
              <a:buNone/>
            </a:pPr>
            <a:r>
              <a:rPr lang="en-GB" sz="2400" dirty="0"/>
              <a:t>T</a:t>
            </a:r>
            <a:r>
              <a:rPr lang="en-GB" sz="2400" dirty="0" smtClean="0"/>
              <a:t>hen I should get the score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We’ll need a few more scenarios before we have an entire feature</a:t>
            </a:r>
          </a:p>
        </p:txBody>
      </p:sp>
    </p:spTree>
    <p:extLst>
      <p:ext uri="{BB962C8B-B14F-4D97-AF65-F5344CB8AC3E}">
        <p14:creationId xmlns:p14="http://schemas.microsoft.com/office/powerpoint/2010/main" val="19316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1800" dirty="0" smtClean="0"/>
              <a:t>As a player, I want the system to calculate my total score</a:t>
            </a:r>
          </a:p>
          <a:p>
            <a:pPr marL="0" indent="0">
              <a:buNone/>
            </a:pPr>
            <a:r>
              <a:rPr lang="en-GB" sz="18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1800" dirty="0"/>
              <a:t>T</a:t>
            </a:r>
            <a:r>
              <a:rPr lang="en-GB" sz="1800" dirty="0" smtClean="0"/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 with too many throws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/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6171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1800" dirty="0" smtClean="0"/>
              <a:t>As a player, I want the system to calculate my total score</a:t>
            </a:r>
          </a:p>
          <a:p>
            <a:pPr marL="0" indent="0">
              <a:buNone/>
            </a:pPr>
            <a:r>
              <a:rPr lang="en-GB" sz="18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</a:t>
            </a:r>
            <a:endParaRPr lang="en-GB" sz="18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GB" sz="1800" dirty="0"/>
              <a:t>T</a:t>
            </a:r>
            <a:r>
              <a:rPr lang="en-GB" sz="1800" dirty="0" smtClean="0"/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 with too many throws</a:t>
            </a:r>
            <a:endParaRPr lang="en-GB" sz="18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GB" sz="1800" dirty="0" smtClean="0"/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Notice that some parts of the scenarios are entirely common…</a:t>
            </a:r>
          </a:p>
        </p:txBody>
      </p:sp>
    </p:spTree>
    <p:extLst>
      <p:ext uri="{BB962C8B-B14F-4D97-AF65-F5344CB8AC3E}">
        <p14:creationId xmlns:p14="http://schemas.microsoft.com/office/powerpoint/2010/main" val="29897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 make my customer happy by providing features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This keeps me in a job and pays for the stuff I want to have/do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 let’s make a feature:</a:t>
            </a:r>
          </a:p>
          <a:p>
            <a:pPr marL="0" indent="0"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Imagine we are providing a system for a</a:t>
            </a:r>
          </a:p>
          <a:p>
            <a:pPr marL="0" indent="0">
              <a:buNone/>
            </a:pPr>
            <a:r>
              <a:rPr lang="en-GB" dirty="0" smtClean="0"/>
              <a:t>bowling alley…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0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1800" dirty="0" smtClean="0"/>
              <a:t>As a player, I want the system to calculate my total score</a:t>
            </a:r>
          </a:p>
          <a:p>
            <a:pPr marL="0" indent="0">
              <a:buNone/>
            </a:pPr>
            <a:r>
              <a:rPr lang="en-GB" sz="18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Using a game played</a:t>
            </a:r>
            <a:endParaRPr lang="en-GB" sz="1800" dirty="0" smtClean="0"/>
          </a:p>
          <a:p>
            <a:pPr marL="400050" lvl="1" indent="0">
              <a:buNone/>
            </a:pPr>
            <a:r>
              <a:rPr lang="en-GB" sz="1800" dirty="0"/>
              <a:t>T</a:t>
            </a:r>
            <a:r>
              <a:rPr lang="en-GB" sz="1800" dirty="0" smtClean="0"/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Using a game played </a:t>
            </a:r>
            <a:r>
              <a:rPr lang="en-GB" sz="1800" dirty="0" smtClean="0"/>
              <a:t>with too many throws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/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…some are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nearly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common…</a:t>
            </a:r>
          </a:p>
        </p:txBody>
      </p:sp>
    </p:spTree>
    <p:extLst>
      <p:ext uri="{BB962C8B-B14F-4D97-AF65-F5344CB8AC3E}">
        <p14:creationId xmlns:p14="http://schemas.microsoft.com/office/powerpoint/2010/main" val="20463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1800" dirty="0" smtClean="0"/>
              <a:t>As a player, I want the system to calculate my total score</a:t>
            </a:r>
          </a:p>
          <a:p>
            <a:pPr marL="0" indent="0">
              <a:buNone/>
            </a:pPr>
            <a:r>
              <a:rPr lang="en-GB" sz="18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T</a:t>
            </a:r>
            <a:r>
              <a:rPr lang="en-GB" sz="1800" dirty="0" smtClean="0">
                <a:solidFill>
                  <a:srgbClr val="FF0000"/>
                </a:solidFill>
              </a:rPr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 with too many throws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…and others are totally different.</a:t>
            </a:r>
          </a:p>
        </p:txBody>
      </p:sp>
    </p:spTree>
    <p:extLst>
      <p:ext uri="{BB962C8B-B14F-4D97-AF65-F5344CB8AC3E}">
        <p14:creationId xmlns:p14="http://schemas.microsoft.com/office/powerpoint/2010/main" val="27493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5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05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1050" dirty="0" smtClean="0"/>
              <a:t>As a player, I want the system to calculate my total score</a:t>
            </a:r>
          </a:p>
          <a:p>
            <a:pPr marL="0" indent="0">
              <a:buNone/>
            </a:pPr>
            <a:r>
              <a:rPr lang="en-GB" sz="105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105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1050" dirty="0"/>
              <a:t>T</a:t>
            </a:r>
            <a:r>
              <a:rPr lang="en-GB" sz="1050" dirty="0" smtClean="0"/>
              <a:t>hen I should get the score</a:t>
            </a:r>
          </a:p>
          <a:p>
            <a:pPr marL="0" indent="0">
              <a:buNone/>
            </a:pPr>
            <a:r>
              <a:rPr lang="en-GB" sz="105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05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1050" dirty="0" smtClean="0"/>
              <a:t>I should get an exception telling me I’ve thrown too many balls</a:t>
            </a:r>
          </a:p>
          <a:p>
            <a:pPr marL="0" indent="0">
              <a:buNone/>
            </a:pPr>
            <a:r>
              <a:rPr lang="en-GB" sz="1050" dirty="0" smtClean="0"/>
              <a:t>Scenario: a half finished game</a:t>
            </a:r>
          </a:p>
          <a:p>
            <a:pPr marL="400050" lvl="1" indent="0">
              <a:buNone/>
            </a:pPr>
            <a:r>
              <a:rPr lang="en-GB" sz="105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 that stops half way through</a:t>
            </a:r>
          </a:p>
          <a:p>
            <a:pPr marL="400050" lvl="1" indent="0">
              <a:buNone/>
            </a:pPr>
            <a:r>
              <a:rPr lang="en-GB" sz="1050" dirty="0" smtClean="0"/>
              <a:t>Then I should get the score so far</a:t>
            </a:r>
          </a:p>
          <a:p>
            <a:pPr marL="0" indent="0">
              <a:buNone/>
            </a:pPr>
            <a:r>
              <a:rPr lang="en-GB" sz="105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105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1050" dirty="0" smtClean="0"/>
              <a:t>I should get a corrected score</a:t>
            </a:r>
          </a:p>
          <a:p>
            <a:pPr marL="400050" lvl="1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If we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have to write out each scenario in full every time, things quickly get out of hand…</a:t>
            </a:r>
          </a:p>
        </p:txBody>
      </p:sp>
    </p:spTree>
    <p:extLst>
      <p:ext uri="{BB962C8B-B14F-4D97-AF65-F5344CB8AC3E}">
        <p14:creationId xmlns:p14="http://schemas.microsoft.com/office/powerpoint/2010/main" val="13935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8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800" dirty="0" smtClean="0"/>
              <a:t>As a player, I want the system to calculate my total score</a:t>
            </a:r>
          </a:p>
          <a:p>
            <a:pPr marL="0" indent="0">
              <a:buNone/>
            </a:pPr>
            <a:r>
              <a:rPr lang="en-GB" sz="8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800" dirty="0" smtClean="0"/>
              <a:t>Then I should get the score</a:t>
            </a:r>
          </a:p>
          <a:p>
            <a:pPr marL="0" indent="0">
              <a:buNone/>
            </a:pPr>
            <a:r>
              <a:rPr lang="en-GB" sz="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800" dirty="0" smtClean="0"/>
              <a:t>I should get an exception telling me I’ve thrown too many balls</a:t>
            </a:r>
          </a:p>
          <a:p>
            <a:pPr marL="0" indent="0">
              <a:buNone/>
            </a:pPr>
            <a:r>
              <a:rPr lang="en-GB" sz="800" dirty="0" smtClean="0"/>
              <a:t>Scenario: a half finished game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that stops half way through</a:t>
            </a:r>
          </a:p>
          <a:p>
            <a:pPr marL="400050" lvl="1" indent="0">
              <a:buNone/>
            </a:pPr>
            <a:r>
              <a:rPr lang="en-GB" sz="800" dirty="0" smtClean="0"/>
              <a:t>Then I should get the score so far</a:t>
            </a:r>
          </a:p>
          <a:p>
            <a:pPr marL="0" indent="0">
              <a:buNone/>
            </a:pPr>
            <a:r>
              <a:rPr lang="en-GB" sz="80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800" dirty="0" smtClean="0"/>
              <a:t>I should get a corrected score</a:t>
            </a:r>
          </a:p>
          <a:p>
            <a:pPr marL="0" indent="0">
              <a:buNone/>
            </a:pPr>
            <a:r>
              <a:rPr lang="en-GB" sz="800" dirty="0" smtClean="0"/>
              <a:t>Scenario: manager’s override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manager changes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800" dirty="0" smtClean="0"/>
              <a:t>Then I should get the new score</a:t>
            </a:r>
          </a:p>
          <a:p>
            <a:pPr marL="0" indent="0">
              <a:buNone/>
            </a:pPr>
            <a:r>
              <a:rPr lang="en-GB" sz="800" dirty="0" smtClean="0"/>
              <a:t>Scenario: a player quits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player leaves the game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</a:t>
            </a:r>
          </a:p>
          <a:p>
            <a:pPr marL="400050" lvl="1" indent="0">
              <a:buNone/>
            </a:pPr>
            <a:r>
              <a:rPr lang="en-GB" sz="800" dirty="0" smtClean="0"/>
              <a:t>I should get a short final score</a:t>
            </a:r>
          </a:p>
          <a:p>
            <a:pPr marL="400050" lvl="1" indent="0">
              <a:buNone/>
            </a:pPr>
            <a:r>
              <a:rPr lang="en-GB" sz="800" dirty="0" smtClean="0"/>
              <a:t>Other players can keep playing</a:t>
            </a:r>
          </a:p>
          <a:p>
            <a:pPr marL="400050" lvl="1" indent="0">
              <a:buNone/>
            </a:pPr>
            <a:endParaRPr lang="en-GB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…and each of these would need some matching code…</a:t>
            </a:r>
          </a:p>
        </p:txBody>
      </p:sp>
    </p:spTree>
    <p:extLst>
      <p:ext uri="{BB962C8B-B14F-4D97-AF65-F5344CB8AC3E}">
        <p14:creationId xmlns:p14="http://schemas.microsoft.com/office/powerpoint/2010/main" val="36178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5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500" dirty="0" smtClean="0"/>
              <a:t>As a player, I want the system to calculate my total score</a:t>
            </a:r>
          </a:p>
          <a:p>
            <a:pPr marL="0" indent="0">
              <a:buNone/>
            </a:pPr>
            <a:r>
              <a:rPr lang="en-GB" sz="5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score</a:t>
            </a:r>
          </a:p>
          <a:p>
            <a:pPr marL="0" indent="0">
              <a:buNone/>
            </a:pPr>
            <a:r>
              <a:rPr lang="en-GB" sz="5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I should get an exception telling me I’ve thrown too many balls</a:t>
            </a:r>
          </a:p>
          <a:p>
            <a:pPr marL="0" indent="0">
              <a:buNone/>
            </a:pPr>
            <a:r>
              <a:rPr lang="en-GB" sz="500" dirty="0" smtClean="0"/>
              <a:t>Scenario: a half finished game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that stops half way through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score so far</a:t>
            </a:r>
          </a:p>
          <a:p>
            <a:pPr marL="0" indent="0">
              <a:buNone/>
            </a:pPr>
            <a:r>
              <a:rPr lang="en-GB" sz="50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I should get a corrected score</a:t>
            </a:r>
          </a:p>
          <a:p>
            <a:pPr marL="0" indent="0">
              <a:buNone/>
            </a:pPr>
            <a:r>
              <a:rPr lang="en-GB" sz="500" dirty="0" smtClean="0"/>
              <a:t>Scenario: manager’s override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manager changes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new score</a:t>
            </a:r>
          </a:p>
          <a:p>
            <a:pPr marL="0" indent="0">
              <a:buNone/>
            </a:pPr>
            <a:r>
              <a:rPr lang="en-GB" sz="500" dirty="0" smtClean="0"/>
              <a:t>Scenario: a player quits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player leaves the game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</a:t>
            </a:r>
          </a:p>
          <a:p>
            <a:pPr marL="400050" lvl="1" indent="0">
              <a:buNone/>
            </a:pPr>
            <a:r>
              <a:rPr lang="en-GB" sz="500" dirty="0" smtClean="0"/>
              <a:t>I should get a short final score</a:t>
            </a:r>
          </a:p>
          <a:p>
            <a:pPr marL="400050" lvl="1" indent="0">
              <a:buNone/>
            </a:pPr>
            <a:r>
              <a:rPr lang="en-GB" sz="500" dirty="0" smtClean="0"/>
              <a:t>Other players can keep playing</a:t>
            </a:r>
          </a:p>
          <a:p>
            <a:pPr marL="0" indent="0">
              <a:buNone/>
            </a:pPr>
            <a:r>
              <a:rPr lang="en-GB" sz="50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I should get a corrected score</a:t>
            </a:r>
          </a:p>
          <a:p>
            <a:pPr marL="0" indent="0">
              <a:buNone/>
            </a:pPr>
            <a:r>
              <a:rPr lang="en-GB" sz="500" dirty="0" smtClean="0"/>
              <a:t>Scenario: yes, some of these are duplicates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How good is your eyesight?</a:t>
            </a:r>
          </a:p>
          <a:p>
            <a:pPr marL="400050" lvl="1" indent="0">
              <a:buNone/>
            </a:pPr>
            <a:r>
              <a:rPr lang="en-GB" sz="500" dirty="0" smtClean="0"/>
              <a:t>When manager changes score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new score</a:t>
            </a:r>
          </a:p>
          <a:p>
            <a:pPr marL="0" indent="0">
              <a:buNone/>
            </a:pPr>
            <a:r>
              <a:rPr lang="en-GB" sz="500" dirty="0" smtClean="0"/>
              <a:t>Scenario: a player quits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player leaves the game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</a:t>
            </a:r>
          </a:p>
          <a:p>
            <a:pPr marL="400050" lvl="1" indent="0">
              <a:buNone/>
            </a:pPr>
            <a:r>
              <a:rPr lang="en-GB" sz="500" dirty="0" smtClean="0"/>
              <a:t>I should get a short final score</a:t>
            </a:r>
          </a:p>
          <a:p>
            <a:pPr marL="400050" lvl="1" indent="0">
              <a:buNone/>
            </a:pPr>
            <a:r>
              <a:rPr lang="en-GB" sz="500" dirty="0" smtClean="0"/>
              <a:t>Other players can keep playing</a:t>
            </a:r>
          </a:p>
          <a:p>
            <a:pPr marL="400050" lvl="1" indent="0">
              <a:buNone/>
            </a:pPr>
            <a:endParaRPr lang="en-GB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…which is the shortcoming of most fluent / clear text BDD frameworks.</a:t>
            </a:r>
          </a:p>
        </p:txBody>
      </p:sp>
    </p:spTree>
    <p:extLst>
      <p:ext uri="{BB962C8B-B14F-4D97-AF65-F5344CB8AC3E}">
        <p14:creationId xmlns:p14="http://schemas.microsoft.com/office/powerpoint/2010/main" val="1935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Developing software outside-in: </a:t>
            </a:r>
            <a:r>
              <a:rPr lang="en-GB" dirty="0" smtClean="0">
                <a:solidFill>
                  <a:srgbClr val="00B050"/>
                </a:solidFill>
              </a:rPr>
              <a:t>GOOD</a:t>
            </a:r>
          </a:p>
          <a:p>
            <a:r>
              <a:rPr lang="en-GB" dirty="0" smtClean="0"/>
              <a:t>Writing readable, behavioural tests: </a:t>
            </a:r>
            <a:r>
              <a:rPr lang="en-GB" dirty="0" smtClean="0">
                <a:solidFill>
                  <a:srgbClr val="00B050"/>
                </a:solidFill>
              </a:rPr>
              <a:t>GOOD</a:t>
            </a:r>
          </a:p>
          <a:p>
            <a:endParaRPr lang="en-GB" dirty="0"/>
          </a:p>
          <a:p>
            <a:r>
              <a:rPr lang="en-GB" dirty="0" smtClean="0"/>
              <a:t>Copy-and-Pasting specs: </a:t>
            </a:r>
            <a:r>
              <a:rPr lang="en-GB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GB" dirty="0" smtClean="0"/>
              <a:t>A sea of specs so large you can’t read it: </a:t>
            </a:r>
            <a:r>
              <a:rPr lang="en-GB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GB" dirty="0" smtClean="0"/>
              <a:t>Repetition: </a:t>
            </a:r>
            <a:r>
              <a:rPr lang="en-GB" dirty="0" smtClean="0">
                <a:solidFill>
                  <a:srgbClr val="FF0000"/>
                </a:solidFill>
              </a:rPr>
              <a:t>BAD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1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16824" cy="1752600"/>
          </a:xfrm>
        </p:spPr>
        <p:txBody>
          <a:bodyPr/>
          <a:lstStyle/>
          <a:p>
            <a:r>
              <a:rPr lang="en-GB" dirty="0" smtClean="0"/>
              <a:t>Getting all the </a:t>
            </a:r>
            <a:r>
              <a:rPr lang="en-GB" dirty="0" smtClean="0">
                <a:solidFill>
                  <a:srgbClr val="00B050"/>
                </a:solidFill>
              </a:rPr>
              <a:t>good</a:t>
            </a:r>
            <a:r>
              <a:rPr lang="en-GB" dirty="0" smtClean="0"/>
              <a:t> with the least </a:t>
            </a:r>
            <a:r>
              <a:rPr lang="en-GB" dirty="0" smtClean="0">
                <a:solidFill>
                  <a:srgbClr val="FF0000"/>
                </a:solidFill>
              </a:rPr>
              <a:t>bad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8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/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/>
              <a:t>Fluent interface</a:t>
            </a:r>
          </a:p>
          <a:p>
            <a:pPr marL="400050" lvl="1" indent="0">
              <a:buNone/>
            </a:pPr>
            <a:r>
              <a:rPr lang="en-GB" dirty="0"/>
              <a:t>Good conventions for common cases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</a:t>
            </a:r>
            <a:r>
              <a:rPr lang="en-GB" dirty="0" smtClean="0"/>
              <a:t>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/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/>
              <a:t>Good interaction with ReSharper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5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Let’s go back to the bowling alley, this time in code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First, we start with a nice empty code file.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“using FluentBDD”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72816"/>
            <a:ext cx="306947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look at scoring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Then we create a class for our feature.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inherit from “Feature” as that gives us our fluent interface.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class doesn’t need to be public, but it doesn’t hurt.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135254"/>
            <a:ext cx="3767614" cy="217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1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we mark our class as a testable feature, with a name.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name we give will appear in the unit test results.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8" y="1154712"/>
            <a:ext cx="3741896" cy="227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6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If we’re being good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BDD’ers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, we will state the stakeholders and reasoning behind our specification. 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FluentBDD will let you add as many extra strings to the feature attribute as you like.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8" y="1144202"/>
            <a:ext cx="5516404" cy="293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we start a scenario.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name of the scenario doesn’t matter as long as it’s unique.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If ReSharper greys the scenario out, you can either make it public, or write this at the top of your source file: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#pragma</a:t>
            </a:r>
            <a:r>
              <a:rPr lang="en-US" sz="1800" dirty="0">
                <a:solidFill>
                  <a:prstClr val="black"/>
                </a:solidFill>
              </a:rPr>
              <a:t> warning disable 169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9" y="928178"/>
            <a:ext cx="4461986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4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 declare our context, with it’s subject type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65" y="1103724"/>
            <a:ext cx="8101013" cy="239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1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Use ReSharper to generate those classes and we’ll worry about them later.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The compiler may complain until you make your context inherit from “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Context&lt;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GameScorer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5" y="1135254"/>
            <a:ext cx="7959566" cy="248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0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let’s declare our Action.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give it a plain English name in a string. This will appear in the unit tests.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5" y="1124744"/>
            <a:ext cx="8023860" cy="254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To complete the action, we say what scoring means in code.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let ReSharper generate the method and we’ll get back to it later.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5" y="1053721"/>
            <a:ext cx="8101013" cy="286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2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add in a set of expectations, and let ReSharper create the class.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34269"/>
            <a:ext cx="8075295" cy="281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Finally we assert what should happen…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81311"/>
            <a:ext cx="7908131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0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look at scoring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Why do I want this feature?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	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 players get competitive and keep buying games,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but don’t fight about the scoring rules – so I don’t have to call the cops!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2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 and explain this in code.</a:t>
            </a:r>
          </a:p>
          <a:p>
            <a:pPr marL="0" indent="0">
              <a:buNone/>
            </a:pPr>
            <a:r>
              <a:rPr lang="en-GB" sz="1800" dirty="0" smtClean="0"/>
              <a:t>subject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is the GameScorer. </a:t>
            </a:r>
            <a:r>
              <a:rPr lang="en-GB" sz="1800" dirty="0" smtClean="0"/>
              <a:t>result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is returned from “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ScoreGame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()”.</a:t>
            </a:r>
          </a:p>
          <a:p>
            <a:pPr marL="0" indent="0">
              <a:buNone/>
            </a:pPr>
            <a:r>
              <a:rPr lang="en-GB" sz="1800" dirty="0" smtClean="0"/>
              <a:t>values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is the instance of our expectations being tested.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5" y="1160993"/>
            <a:ext cx="7972425" cy="294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2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also now have our first red field in our expectations: </a:t>
            </a:r>
            <a:r>
              <a:rPr lang="en-GB" sz="1800" dirty="0" err="1" smtClean="0">
                <a:solidFill>
                  <a:srgbClr val="FF0000"/>
                </a:solidFill>
              </a:rPr>
              <a:t>FinalScore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We’ll have ReSharper add this and then move on to the context.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5" y="1160993"/>
            <a:ext cx="7972425" cy="294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2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also now have our first red field in our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expectations: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FinalScore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We’ll have ReSharper add this and then move on to the context.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2" y="1153319"/>
            <a:ext cx="8126730" cy="294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1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should have something that looks like this: a Context for a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GameScorer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class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a set of expectations that implement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Before we start building our context, let’s use our expectations…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6120765" cy="272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2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…by adding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IUse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for our expectations.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 we need to implement the members of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IUse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87227"/>
            <a:ext cx="6120765" cy="276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4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Nice and simple: an auto-property for our expectation class. FluentBDD will inject this at test time.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we’re ready to build our context. Start in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SetupContext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77702"/>
            <a:ext cx="6223635" cy="293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7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Context gives us the Given() method, which we use to start contexts.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description we provide will appear in test results.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196752"/>
            <a:ext cx="6287929" cy="331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6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complete the Given with a code explanation. This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must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return an instance of the subject. 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Our context now needs to interact with the subject, to inject our expectations.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168177"/>
            <a:ext cx="6107906" cy="335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2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can add an And to the end of our given…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3" y="1185862"/>
            <a:ext cx="6197918" cy="353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6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…with a description (which will appear in the tests)…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6337"/>
            <a:ext cx="6390799" cy="356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9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So,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dirty="0" smtClean="0"/>
              <a:t>For players to know their score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Who is the stakeholder for </a:t>
            </a:r>
            <a:r>
              <a:rPr lang="en-GB" sz="1800" b="1" i="1" dirty="0" smtClean="0">
                <a:solidFill>
                  <a:schemeClr val="bg1">
                    <a:lumMod val="50000"/>
                  </a:schemeClr>
                </a:solidFill>
              </a:rPr>
              <a:t>this feature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, and what do they want from this feature?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…and a code explanation, which takes the subject we’ve made.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1190625"/>
            <a:ext cx="6262211" cy="352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fill this out with some ‘wish code’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1190625"/>
            <a:ext cx="6262211" cy="352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6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let ReSharper generate the required parts.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3" y="1204913"/>
            <a:ext cx="7702391" cy="361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6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the new list of pin hits in our expectations.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You can chain as many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.And()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 together as you need. Try to keep a balance between number of ands and complexity of the code.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190625"/>
            <a:ext cx="7779544" cy="370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I review my code context to make sure everything is good.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 think the description could be better. 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190625"/>
            <a:ext cx="7779544" cy="370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0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It’s a bit wordy, but much better describes what is happening.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goal with FluentBDD is clarity, so make sure to review and refactor your specifications like you would with your code.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200150"/>
            <a:ext cx="8126730" cy="352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That’s the context complete, now let’s have a look at our expectations.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7" y="1195655"/>
            <a:ext cx="8203883" cy="351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9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Apart from the public fields we’ve auto-generated from our context and scenario, there are two methods required by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</a:p>
          <a:p>
            <a:pPr marL="0" indent="0">
              <a:buNone/>
            </a:pPr>
            <a:r>
              <a:rPr lang="en-GB" sz="1800" b="1" dirty="0" err="1" smtClean="0">
                <a:solidFill>
                  <a:schemeClr val="bg1">
                    <a:lumMod val="50000"/>
                  </a:schemeClr>
                </a:solidFill>
              </a:rPr>
              <a:t>StringRepresentation</a:t>
            </a:r>
            <a:endParaRPr lang="en-GB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8" y="1177702"/>
            <a:ext cx="7676674" cy="249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err="1" smtClean="0">
                <a:solidFill>
                  <a:schemeClr val="bg1">
                    <a:lumMod val="50000"/>
                  </a:schemeClr>
                </a:solidFill>
              </a:rPr>
              <a:t>StringRepresentation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is used to name each expectation in the unit tests. The name is entirely up to you, but should be enough to identify the test case that has passed or failed.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For now, let’s just show the pin hits and score.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8" y="1177702"/>
            <a:ext cx="7676674" cy="249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2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returns an array of instances of what we claim to provide.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3" y="1153319"/>
            <a:ext cx="7856696" cy="272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7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So,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dirty="0" smtClean="0"/>
              <a:t>As a player</a:t>
            </a:r>
          </a:p>
          <a:p>
            <a:pPr marL="400050" lvl="1" indent="0">
              <a:buNone/>
            </a:pPr>
            <a:r>
              <a:rPr lang="en-GB" dirty="0" smtClean="0"/>
              <a:t>I want the system to calculate my total score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Great! A feature. So now I need to implement it.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First question: how do I know when I’m done?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returns an array of instances of what we claim to provide.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that the return type of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matches our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type.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4" y="1153319"/>
            <a:ext cx="7856696" cy="272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2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For this expectation, we will go the simple route of creating and returning a set of example games.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3" y="1153319"/>
            <a:ext cx="7856696" cy="272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0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Giving us a Data() method like this.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895273" cy="446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4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we’ve filled in all the blanks, it’s time to review where we are.</a:t>
            </a:r>
          </a:p>
        </p:txBody>
      </p:sp>
    </p:spTree>
    <p:extLst>
      <p:ext uri="{BB962C8B-B14F-4D97-AF65-F5344CB8AC3E}">
        <p14:creationId xmlns:p14="http://schemas.microsoft.com/office/powerpoint/2010/main" val="21749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should have some code that looks like this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00125"/>
            <a:ext cx="82105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4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have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Feature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with one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00125"/>
            <a:ext cx="82105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has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00125"/>
            <a:ext cx="82105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5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relates to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00125"/>
            <a:ext cx="82105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1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makes use of an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Expectation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provider type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00125"/>
            <a:ext cx="82105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9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‘uses’ a specific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Expectation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provider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00125"/>
            <a:ext cx="82105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6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2400" dirty="0" smtClean="0"/>
              <a:t>As a player, I want the system to calculate my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BDD, we start with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Behaviour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/>
              <a:t>I play a game, 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/>
              <a:t>I should get the score</a:t>
            </a:r>
          </a:p>
        </p:txBody>
      </p:sp>
    </p:spTree>
    <p:extLst>
      <p:ext uri="{BB962C8B-B14F-4D97-AF65-F5344CB8AC3E}">
        <p14:creationId xmlns:p14="http://schemas.microsoft.com/office/powerpoint/2010/main" val="24564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That’s all we need to run our feature as a set of unit tests. Let’s take a look.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00125"/>
            <a:ext cx="82105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8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All red, as we should expect – we haven’t implemented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GameScorer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yet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" y="908720"/>
            <a:ext cx="9026843" cy="471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8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Notice the progression in the unit tests follows that of the scenario,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" y="908720"/>
            <a:ext cx="9026843" cy="471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1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that our one scenario results in six unit tests (one per ‘then’ per expectation)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" y="908720"/>
            <a:ext cx="9026843" cy="471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6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if we implement the game scorer…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856902"/>
            <a:ext cx="5616624" cy="514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5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…we are rewarded with a sea of </a:t>
            </a:r>
            <a:r>
              <a:rPr lang="en-GB" sz="1800" dirty="0" smtClean="0">
                <a:solidFill>
                  <a:srgbClr val="00B050"/>
                </a:solidFill>
              </a:rPr>
              <a:t>green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522369" cy="271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</a:t>
            </a:r>
            <a:r>
              <a:rPr lang="en-GB" dirty="0" smtClean="0"/>
              <a:t>conventions for common cases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</a:t>
            </a:r>
            <a:r>
              <a:rPr lang="en-GB" dirty="0" smtClean="0"/>
              <a:t>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Exceptions, Reflection, Creation</a:t>
            </a:r>
            <a:endParaRPr lang="en-GB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</a:t>
            </a:r>
            <a:r>
              <a:rPr lang="en-GB" sz="2400" dirty="0" smtClean="0"/>
              <a:t>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908720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If we assumed that we’d never get an invalid call to GameScorer, we’d probably be done now. But reality is rarely so kind.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build in some range checking. This is part of our Score calculation feature, and will require a new scenario: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1800" dirty="0"/>
              <a:t>I should get an exception telling me I’ve thrown too many balls</a:t>
            </a:r>
          </a:p>
        </p:txBody>
      </p:sp>
    </p:spTree>
    <p:extLst>
      <p:ext uri="{BB962C8B-B14F-4D97-AF65-F5344CB8AC3E}">
        <p14:creationId xmlns:p14="http://schemas.microsoft.com/office/powerpoint/2010/main" val="35851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</a:t>
            </a:r>
            <a:r>
              <a:rPr lang="en-GB" sz="2400" dirty="0" smtClean="0"/>
              <a:t>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code we write it like this:</a:t>
            </a:r>
            <a:endParaRPr lang="en-GB" sz="1800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42661"/>
            <a:ext cx="7239476" cy="136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653136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Note, we have no “Then”, but instead we state the scenario should throw a specified type of exception, with an expected message.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885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2400" dirty="0" smtClean="0"/>
              <a:t>As a player, I want the system to calculate my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as developers, we need something that will do the work for us:</a:t>
            </a:r>
          </a:p>
          <a:p>
            <a:pPr marL="0" indent="0">
              <a:buNone/>
            </a:pPr>
            <a:r>
              <a:rPr lang="en-GB" dirty="0"/>
              <a:t>With a 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play a game, </a:t>
            </a:r>
            <a:r>
              <a:rPr lang="en-GB" b="1" dirty="0" smtClean="0"/>
              <a:t>then</a:t>
            </a:r>
            <a:r>
              <a:rPr lang="en-GB" dirty="0" smtClean="0"/>
              <a:t> I should get the score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This is our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en-GB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</a:t>
            </a:r>
            <a:r>
              <a:rPr lang="en-GB" sz="2400" dirty="0" smtClean="0"/>
              <a:t>FluentBDD: Exceptions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653136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If we don’t care about the message returned with the exception, we must state this explicitly.</a:t>
            </a:r>
            <a:endParaRPr lang="en-GB" sz="1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1" y="2276872"/>
            <a:ext cx="7085171" cy="122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6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</a:t>
            </a:r>
            <a:r>
              <a:rPr lang="en-GB" dirty="0" smtClean="0"/>
              <a:t>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</a:t>
            </a:r>
            <a:r>
              <a:rPr lang="en-GB" dirty="0" smtClean="0">
                <a:solidFill>
                  <a:srgbClr val="C00000"/>
                </a:solidFill>
              </a:rPr>
              <a:t>Reflection, Creation</a:t>
            </a:r>
            <a:endParaRPr lang="en-GB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</a:t>
            </a:r>
            <a:r>
              <a:rPr lang="en-GB" sz="2400" dirty="0" smtClean="0"/>
              <a:t>FluentBDD: Reflection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908720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When dealing with various parts of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ecosystem, class and field attributes can be critically important (e.g.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WCF, messaging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systems,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Automapper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/>
              <a:t>Scenario: </a:t>
            </a:r>
            <a:r>
              <a:rPr lang="en-GB" sz="1800" dirty="0" smtClean="0"/>
              <a:t>message must be a data contract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With </a:t>
            </a:r>
            <a:r>
              <a:rPr lang="en-GB" sz="1800" dirty="0" smtClean="0"/>
              <a:t>a message object</a:t>
            </a:r>
          </a:p>
          <a:p>
            <a:pPr marL="685800" lvl="1">
              <a:buFont typeface="Arial" pitchFamily="34" charset="0"/>
              <a:buChar char="•"/>
            </a:pPr>
            <a:r>
              <a:rPr lang="en-GB" sz="1800" dirty="0" smtClean="0"/>
              <a:t>It should have a “</a:t>
            </a:r>
            <a:r>
              <a:rPr lang="en-GB" sz="1800" dirty="0" err="1" smtClean="0"/>
              <a:t>MyMessage</a:t>
            </a:r>
            <a:r>
              <a:rPr lang="en-GB" sz="1800" dirty="0" smtClean="0"/>
              <a:t>” attribute</a:t>
            </a:r>
          </a:p>
          <a:p>
            <a:pPr marL="685800" lvl="1">
              <a:buFont typeface="Arial" pitchFamily="34" charset="0"/>
              <a:buChar char="•"/>
            </a:pPr>
            <a:r>
              <a:rPr lang="en-GB" sz="1800" dirty="0" smtClean="0"/>
              <a:t>It should have a “</a:t>
            </a:r>
            <a:r>
              <a:rPr lang="en-GB" sz="1800" dirty="0" err="1" smtClean="0"/>
              <a:t>DataContract</a:t>
            </a:r>
            <a:r>
              <a:rPr lang="en-GB" sz="1800" dirty="0" smtClean="0"/>
              <a:t>” attribute</a:t>
            </a:r>
          </a:p>
          <a:p>
            <a:pPr marL="685800" lvl="1">
              <a:buFont typeface="Arial" pitchFamily="34" charset="0"/>
              <a:buChar char="•"/>
            </a:pPr>
            <a:r>
              <a:rPr lang="en-GB" sz="1800" dirty="0" smtClean="0"/>
              <a:t>It should have a field “</a:t>
            </a:r>
            <a:r>
              <a:rPr lang="en-GB" sz="1800" dirty="0" err="1" smtClean="0"/>
              <a:t>myField</a:t>
            </a:r>
            <a:r>
              <a:rPr lang="en-GB" sz="1800" dirty="0" smtClean="0"/>
              <a:t>” with a “</a:t>
            </a:r>
            <a:r>
              <a:rPr lang="en-GB" sz="1800" dirty="0" err="1" smtClean="0"/>
              <a:t>DataMember</a:t>
            </a:r>
            <a:r>
              <a:rPr lang="en-GB" sz="1800" dirty="0" smtClean="0"/>
              <a:t>” attribute and it should be called “</a:t>
            </a:r>
            <a:r>
              <a:rPr lang="en-GB" sz="1800" dirty="0" err="1" smtClean="0"/>
              <a:t>PublicName</a:t>
            </a:r>
            <a:r>
              <a:rPr lang="en-GB" sz="1800" dirty="0" smtClean="0"/>
              <a:t>”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220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</a:t>
            </a:r>
            <a:r>
              <a:rPr lang="en-GB" sz="2400" dirty="0" smtClean="0"/>
              <a:t>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code we write it like this:</a:t>
            </a:r>
            <a:endParaRPr lang="en-GB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653136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Note, we use “Verify” rather than “When”</a:t>
            </a:r>
            <a:endParaRPr lang="en-GB" sz="18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5" y="2348880"/>
            <a:ext cx="8936831" cy="126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0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</a:t>
            </a:r>
            <a:r>
              <a:rPr lang="en-GB" dirty="0" smtClean="0"/>
              <a:t>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Reflection, </a:t>
            </a:r>
            <a:r>
              <a:rPr lang="en-GB" dirty="0" smtClean="0">
                <a:solidFill>
                  <a:srgbClr val="C00000"/>
                </a:solidFill>
              </a:rPr>
              <a:t>Creation</a:t>
            </a:r>
            <a:endParaRPr lang="en-GB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</a:t>
            </a:r>
            <a:r>
              <a:rPr lang="en-GB" sz="2400" dirty="0" smtClean="0"/>
              <a:t>FluentBDD: Creation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908720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 lot of guard exceptions are placed around the creation of classes. There are a few other cases where we won’t have a pre-made context or subject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b="1" dirty="0" smtClean="0"/>
              <a:t>Feature: Calculator creation</a:t>
            </a:r>
            <a:endParaRPr lang="en-GB" sz="1800" b="1" dirty="0"/>
          </a:p>
          <a:p>
            <a:pPr marL="0" indent="0">
              <a:buNone/>
            </a:pPr>
            <a:r>
              <a:rPr lang="en-GB" sz="1800" dirty="0"/>
              <a:t>Scenario: </a:t>
            </a:r>
            <a:r>
              <a:rPr lang="en-GB" sz="1800" dirty="0" smtClean="0"/>
              <a:t>creating a calculator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/>
              <a:t>When </a:t>
            </a:r>
            <a:r>
              <a:rPr lang="en-GB" sz="1800" dirty="0"/>
              <a:t>I </a:t>
            </a:r>
            <a:r>
              <a:rPr lang="en-GB" sz="1800" dirty="0" smtClean="0"/>
              <a:t>create a calculator</a:t>
            </a:r>
          </a:p>
          <a:p>
            <a:pPr marL="400050" lvl="1" indent="0">
              <a:buNone/>
            </a:pPr>
            <a:r>
              <a:rPr lang="en-GB" sz="1800" dirty="0" smtClean="0"/>
              <a:t>I </a:t>
            </a:r>
            <a:r>
              <a:rPr lang="en-GB" sz="1800" dirty="0"/>
              <a:t>should get an </a:t>
            </a:r>
            <a:r>
              <a:rPr lang="en-GB" sz="1800" dirty="0" smtClean="0"/>
              <a:t>non-null object</a:t>
            </a:r>
          </a:p>
          <a:p>
            <a:pPr marL="400050" lvl="1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Scenario: </a:t>
            </a:r>
            <a:r>
              <a:rPr lang="en-GB" sz="1800" dirty="0" smtClean="0"/>
              <a:t>creating </a:t>
            </a:r>
            <a:r>
              <a:rPr lang="en-GB" sz="1800" dirty="0"/>
              <a:t>a </a:t>
            </a:r>
            <a:r>
              <a:rPr lang="en-GB" sz="1800" dirty="0" smtClean="0"/>
              <a:t>calculator with invalid parameters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When I create a </a:t>
            </a:r>
            <a:r>
              <a:rPr lang="en-GB" sz="1800" dirty="0" smtClean="0"/>
              <a:t>calculator with a null delegate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I should get an </a:t>
            </a:r>
            <a:r>
              <a:rPr lang="en-GB" sz="1800" dirty="0" smtClean="0"/>
              <a:t>argument exception</a:t>
            </a:r>
          </a:p>
          <a:p>
            <a:pPr marL="400050" lvl="1" indent="0">
              <a:buNone/>
            </a:pPr>
            <a:r>
              <a:rPr lang="en-GB" sz="1800" dirty="0" smtClean="0"/>
              <a:t>With message “A delegate must be provided”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678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</a:t>
            </a:r>
            <a:r>
              <a:rPr lang="en-GB" sz="2400" dirty="0" smtClean="0"/>
              <a:t>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code we write it like this:</a:t>
            </a:r>
            <a:endParaRPr lang="en-GB" sz="1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" y="1793354"/>
            <a:ext cx="904113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9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</a:t>
            </a:r>
            <a:r>
              <a:rPr lang="en-GB" dirty="0" smtClean="0">
                <a:solidFill>
                  <a:srgbClr val="00B050"/>
                </a:solidFill>
              </a:rPr>
              <a:t>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Reflection, Creation</a:t>
            </a:r>
            <a:endParaRPr lang="en-GB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Reusable contexts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16824" cy="1752600"/>
          </a:xfrm>
        </p:spPr>
        <p:txBody>
          <a:bodyPr/>
          <a:lstStyle/>
          <a:p>
            <a:r>
              <a:rPr lang="en-GB" dirty="0" smtClean="0"/>
              <a:t>Advanced topics: Templating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When we write a specification template, we are trying to achieve one of two goals: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Supply different sets of Expectations to the same Context for multiple Scenarios</a:t>
            </a:r>
          </a:p>
          <a:p>
            <a:pPr marL="457200" lvl="1" indent="0">
              <a:buNone/>
            </a:pPr>
            <a:r>
              <a:rPr lang="en-GB" sz="1800" dirty="0" smtClean="0"/>
              <a:t>We do this when we expect different outcomes from a scenario based solely on differing input.</a:t>
            </a:r>
          </a:p>
          <a:p>
            <a:pPr marL="400050">
              <a:buFont typeface="+mj-lt"/>
              <a:buAutoNum type="arabicPeriod"/>
            </a:pPr>
            <a:r>
              <a:rPr lang="en-GB" sz="1800" dirty="0" smtClean="0"/>
              <a:t>Expecting different subjects to have the same behaviour</a:t>
            </a:r>
          </a:p>
          <a:p>
            <a:pPr marL="514350" lvl="1" indent="0">
              <a:buNone/>
            </a:pPr>
            <a:r>
              <a:rPr lang="en-GB" sz="1800" dirty="0" smtClean="0"/>
              <a:t>For example, different implementations of an interface or two features which have scenarios in common</a:t>
            </a:r>
          </a:p>
          <a:p>
            <a:pPr marL="514350" lvl="1" indent="0">
              <a:buNone/>
            </a:pPr>
            <a:endParaRPr lang="en-GB" sz="1800" dirty="0"/>
          </a:p>
          <a:p>
            <a:pPr marL="11430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for the first case, we head back to the bowling alley…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Advanced FluentBDD: Templating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537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players to know their score</a:t>
            </a:r>
          </a:p>
          <a:p>
            <a:pPr marL="400050" lvl="1" indent="0">
              <a:buNone/>
            </a:pPr>
            <a:r>
              <a:rPr lang="en-GB" sz="2400" dirty="0" smtClean="0"/>
              <a:t>As a player, I want the system to calculate my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now look at two assumptions we’ve made:</a:t>
            </a:r>
          </a:p>
          <a:p>
            <a:pPr marL="0" indent="0">
              <a:buNone/>
            </a:pPr>
            <a:r>
              <a:rPr lang="en-GB" dirty="0"/>
              <a:t>With a </a:t>
            </a:r>
            <a:r>
              <a:rPr lang="en-GB" b="1" dirty="0"/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play a 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r>
              <a:rPr lang="en-GB" dirty="0" smtClean="0"/>
              <a:t>, </a:t>
            </a: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“Game” and “score” are things we expect to be related by the behaviour.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They could have any range of values and still fit the behaviour.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will call this pair our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Expectations</a:t>
            </a:r>
            <a:endParaRPr lang="en-GB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Here we have our scoring feature, with two scenarios.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2" y="1338153"/>
            <a:ext cx="8062436" cy="30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8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the “Using” clause now has both an interface name and an implementation name.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2" y="1338153"/>
            <a:ext cx="8062436" cy="30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5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context has a normal subject, and implements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IUse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854174"/>
            <a:ext cx="59912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6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IGameExpectations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 provides the expectations used in the context and assertions, with no references to concretes outside of “Using”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854174"/>
            <a:ext cx="59912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5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concrete expectations implement both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IGameExpectations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 and the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interface.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37433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2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that it’s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IGameExpectations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 that is being provided…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8019"/>
            <a:ext cx="37433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7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…but instances of the concrete are being returned.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37433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8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Notice that the test results have only one “Given”, but two “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When”s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764704"/>
            <a:ext cx="62865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5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Next, let’s look at the case of allowing generic subjects to a feature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Advanced FluentBDD: Templating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865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Here we have a class which inherits from Feature, but does not have the Feature attribute. This class will not generate tests.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0388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9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4470</Words>
  <Application>Microsoft Office PowerPoint</Application>
  <PresentationFormat>On-screen Show (4:3)</PresentationFormat>
  <Paragraphs>648</Paragraphs>
  <Slides>109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Office Theme</vt:lpstr>
      <vt:lpstr>Fluent BDD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Summary</vt:lpstr>
      <vt:lpstr>Fluent BDD</vt:lpstr>
      <vt:lpstr>What we want to achieve</vt:lpstr>
      <vt:lpstr>What we want to achieve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What we want to achieve</vt:lpstr>
      <vt:lpstr>What we want to achieve</vt:lpstr>
      <vt:lpstr>Using FluentBDD: Exceptions</vt:lpstr>
      <vt:lpstr>Using FluentBDD: Exceptions</vt:lpstr>
      <vt:lpstr>Using FluentBDD: Exceptions</vt:lpstr>
      <vt:lpstr>What we want to achieve</vt:lpstr>
      <vt:lpstr>Using FluentBDD: Reflection</vt:lpstr>
      <vt:lpstr>Using FluentBDD: Exceptions</vt:lpstr>
      <vt:lpstr>What we want to achieve</vt:lpstr>
      <vt:lpstr>Using FluentBDD: Creation</vt:lpstr>
      <vt:lpstr>Using FluentBDD: Exceptions</vt:lpstr>
      <vt:lpstr>What we want to achieve</vt:lpstr>
      <vt:lpstr>Fluent BDD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What we want to achieve</vt:lpstr>
      <vt:lpstr>Fluent BDD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Fluent BDD</dc:title>
  <dc:creator>iainballard</dc:creator>
  <cp:lastModifiedBy>iainballard</cp:lastModifiedBy>
  <cp:revision>200</cp:revision>
  <dcterms:created xsi:type="dcterms:W3CDTF">2011-02-17T16:37:31Z</dcterms:created>
  <dcterms:modified xsi:type="dcterms:W3CDTF">2011-02-23T10:30:10Z</dcterms:modified>
</cp:coreProperties>
</file>