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77" r:id="rId26"/>
    <p:sldId id="281" r:id="rId27"/>
    <p:sldId id="282" r:id="rId28"/>
    <p:sldId id="283" r:id="rId29"/>
    <p:sldId id="284" r:id="rId30"/>
    <p:sldId id="285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8" r:id="rId52"/>
    <p:sldId id="299" r:id="rId53"/>
    <p:sldId id="301" r:id="rId54"/>
    <p:sldId id="302" r:id="rId55"/>
    <p:sldId id="303" r:id="rId56"/>
    <p:sldId id="305" r:id="rId57"/>
    <p:sldId id="306" r:id="rId58"/>
    <p:sldId id="308" r:id="rId59"/>
    <p:sldId id="310" r:id="rId60"/>
    <p:sldId id="311" r:id="rId61"/>
    <p:sldId id="309" r:id="rId62"/>
    <p:sldId id="312" r:id="rId63"/>
    <p:sldId id="313" r:id="rId64"/>
    <p:sldId id="315" r:id="rId65"/>
    <p:sldId id="316" r:id="rId66"/>
    <p:sldId id="317" r:id="rId67"/>
    <p:sldId id="325" r:id="rId68"/>
    <p:sldId id="319" r:id="rId69"/>
    <p:sldId id="320" r:id="rId70"/>
    <p:sldId id="321" r:id="rId71"/>
    <p:sldId id="322" r:id="rId72"/>
    <p:sldId id="323" r:id="rId73"/>
    <p:sldId id="324" r:id="rId74"/>
    <p:sldId id="326" r:id="rId75"/>
    <p:sldId id="327" r:id="rId76"/>
    <p:sldId id="328" r:id="rId77"/>
    <p:sldId id="330" r:id="rId78"/>
    <p:sldId id="331" r:id="rId79"/>
    <p:sldId id="332" r:id="rId80"/>
    <p:sldId id="334" r:id="rId81"/>
    <p:sldId id="333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64" r:id="rId102"/>
    <p:sldId id="365" r:id="rId1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>
      <p:cViewPr>
        <p:scale>
          <a:sx n="100" d="100"/>
          <a:sy n="100" d="100"/>
        </p:scale>
        <p:origin x="-1074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pPr/>
              <a:t>28/03/2011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5642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pPr/>
              <a:t>28/03/2011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860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pPr/>
              <a:t>28/03/2011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9216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pPr/>
              <a:t>28/03/2011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5804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pPr/>
              <a:t>28/03/2011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1853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pPr/>
              <a:t>28/03/2011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0198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pPr/>
              <a:t>28/03/2011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2057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pPr/>
              <a:t>28/03/2011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1561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pPr/>
              <a:t>28/03/2011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7194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pPr/>
              <a:t>28/03/2011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4382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pPr/>
              <a:t>28/03/2011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0961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E00E-70CF-462C-A5AB-C8C5EA91F4E5}" type="datetimeFigureOut">
              <a:rPr lang="en-GB" smtClean="0"/>
              <a:pPr/>
              <a:t>28/03/2011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A419B-C880-4466-8BE0-479B9BB661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5666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Fluent BDD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composed approach to behaviours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924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2400" dirty="0"/>
              <a:t>I want the system to calculate players’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So we have a Behaviour, a Subject and some Expectations.</a:t>
            </a:r>
          </a:p>
          <a:p>
            <a:pPr marL="0" indent="0">
              <a:buNone/>
            </a:pPr>
            <a:r>
              <a:rPr lang="en-GB" dirty="0" smtClean="0"/>
              <a:t>With </a:t>
            </a:r>
            <a:r>
              <a:rPr lang="en-GB" dirty="0"/>
              <a:t>a </a:t>
            </a:r>
            <a:r>
              <a:rPr lang="en-GB" b="1" dirty="0"/>
              <a:t>Game Scorer</a:t>
            </a:r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play a </a:t>
            </a:r>
            <a:r>
              <a:rPr lang="en-GB" b="1" dirty="0" smtClean="0"/>
              <a:t>game</a:t>
            </a:r>
            <a:r>
              <a:rPr lang="en-GB" dirty="0" smtClean="0"/>
              <a:t>, </a:t>
            </a:r>
            <a:r>
              <a:rPr lang="en-GB" b="1" dirty="0" smtClean="0"/>
              <a:t>then</a:t>
            </a:r>
            <a:r>
              <a:rPr lang="en-GB" dirty="0" smtClean="0"/>
              <a:t> I should get the </a:t>
            </a:r>
            <a:r>
              <a:rPr lang="en-GB" b="1" dirty="0" smtClean="0"/>
              <a:t>score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At this point we reach a problem: our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ubject isn’t referenced in the behaviour.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Time to refactor!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73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77272"/>
            <a:ext cx="822960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Notice that the test results have only one ‘Given’, but two ‘When’s</a:t>
            </a:r>
            <a:endParaRPr lang="en-GB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285875"/>
            <a:ext cx="55721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395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As little code over-head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Fluent interface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conventions for common cases</a:t>
            </a:r>
          </a:p>
          <a:p>
            <a:pPr marL="800100" lvl="2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Exceptions, Reflection,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Reusable contexts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Reusable expectations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More than one test per scenario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interaction with ReSharper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175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Fluent BDD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/>
          </a:bodyPr>
          <a:lstStyle/>
          <a:p>
            <a:r>
              <a:rPr lang="en-GB" dirty="0" smtClean="0"/>
              <a:t>any questions?</a:t>
            </a:r>
          </a:p>
          <a:p>
            <a:endParaRPr lang="en-GB" i="1" dirty="0"/>
          </a:p>
          <a:p>
            <a:r>
              <a:rPr lang="en-GB" sz="2100" i="1" dirty="0" smtClean="0"/>
              <a:t>FluentBDD is a work in progress, and will most likely expand as it is used more extensively.</a:t>
            </a:r>
            <a:endParaRPr lang="en-GB" sz="2100" i="1" dirty="0"/>
          </a:p>
        </p:txBody>
      </p:sp>
    </p:spTree>
    <p:extLst>
      <p:ext uri="{BB962C8B-B14F-4D97-AF65-F5344CB8AC3E}">
        <p14:creationId xmlns:p14="http://schemas.microsoft.com/office/powerpoint/2010/main" xmlns="" val="29707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2400" dirty="0"/>
              <a:t>I want the system to calculate players’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ask the game scorer for the score:</a:t>
            </a:r>
          </a:p>
          <a:p>
            <a:pPr marL="0" indent="0">
              <a:buNone/>
            </a:pPr>
            <a:r>
              <a:rPr lang="en-GB" dirty="0" smtClean="0"/>
              <a:t>With </a:t>
            </a:r>
            <a:r>
              <a:rPr lang="en-GB" dirty="0"/>
              <a:t>a </a:t>
            </a:r>
            <a:r>
              <a:rPr lang="en-GB" b="1" dirty="0"/>
              <a:t>Game Scorer</a:t>
            </a:r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ask for the score,</a:t>
            </a:r>
          </a:p>
          <a:p>
            <a:pPr marL="0" indent="0">
              <a:buNone/>
            </a:pPr>
            <a:r>
              <a:rPr lang="en-GB" b="1" dirty="0" smtClean="0"/>
              <a:t>then</a:t>
            </a:r>
            <a:r>
              <a:rPr lang="en-GB" dirty="0" smtClean="0"/>
              <a:t> I should get the </a:t>
            </a:r>
            <a:r>
              <a:rPr lang="en-GB" b="1" dirty="0" smtClean="0"/>
              <a:t>score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Ok, now our behaviour references the subject, but we’ve lost one of our expectations!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34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2400" dirty="0"/>
              <a:t>I want the system to calculate players’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Put it back, and</a:t>
            </a:r>
          </a:p>
          <a:p>
            <a:pPr marL="0" indent="0">
              <a:buNone/>
            </a:pPr>
            <a:r>
              <a:rPr lang="en-GB" dirty="0" smtClean="0"/>
              <a:t>With </a:t>
            </a:r>
            <a:r>
              <a:rPr lang="en-GB" dirty="0"/>
              <a:t>a </a:t>
            </a:r>
            <a:r>
              <a:rPr lang="en-GB" b="1" dirty="0"/>
              <a:t>Game </a:t>
            </a:r>
            <a:r>
              <a:rPr lang="en-GB" b="1" dirty="0" smtClean="0"/>
              <a:t>Scorer </a:t>
            </a:r>
            <a:r>
              <a:rPr lang="en-GB" dirty="0" smtClean="0"/>
              <a:t>that has had a </a:t>
            </a:r>
            <a:r>
              <a:rPr lang="en-GB" b="1" dirty="0" smtClean="0"/>
              <a:t>game </a:t>
            </a:r>
            <a:r>
              <a:rPr lang="en-GB" dirty="0" smtClean="0"/>
              <a:t>played</a:t>
            </a:r>
            <a:endParaRPr lang="en-GB" dirty="0"/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ask for the score,</a:t>
            </a:r>
          </a:p>
          <a:p>
            <a:pPr marL="0" indent="0">
              <a:buNone/>
            </a:pPr>
            <a:r>
              <a:rPr lang="en-GB" b="1" dirty="0" smtClean="0"/>
              <a:t>then</a:t>
            </a:r>
            <a:r>
              <a:rPr lang="en-GB" dirty="0" smtClean="0"/>
              <a:t> I should get the </a:t>
            </a:r>
            <a:r>
              <a:rPr lang="en-GB" b="1" dirty="0" smtClean="0"/>
              <a:t>score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Now we’ve got a Subject that has had something done to it,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But we haven’t said </a:t>
            </a: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</a:rPr>
              <a:t>what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or </a:t>
            </a: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</a:rPr>
              <a:t>how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do that now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71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r>
              <a:rPr lang="en-GB" i="1" dirty="0" smtClean="0"/>
              <a:t>A game scorer that records pins knocked down:</a:t>
            </a:r>
          </a:p>
          <a:p>
            <a:pPr marL="0" indent="0">
              <a:buNone/>
            </a:pPr>
            <a:r>
              <a:rPr lang="en-GB" dirty="0" smtClean="0"/>
              <a:t>Given a new </a:t>
            </a:r>
            <a:r>
              <a:rPr lang="en-GB" b="1" dirty="0"/>
              <a:t>Game Scorer </a:t>
            </a: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For every ball thrown in the </a:t>
            </a:r>
            <a:r>
              <a:rPr lang="en-GB" b="1" dirty="0" smtClean="0"/>
              <a:t>game </a:t>
            </a:r>
          </a:p>
          <a:p>
            <a:pPr marL="0" indent="0">
              <a:buNone/>
            </a:pPr>
            <a:r>
              <a:rPr lang="en-GB" dirty="0" smtClean="0"/>
              <a:t>Tell the </a:t>
            </a:r>
            <a:r>
              <a:rPr lang="en-GB" b="1" dirty="0" smtClean="0"/>
              <a:t>Game Scorer</a:t>
            </a:r>
            <a:r>
              <a:rPr lang="en-GB" dirty="0" smtClean="0"/>
              <a:t> how many pins were knocked down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This is everything that it takes to get from nothing up until we ask for the score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call this the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Context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23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2400" dirty="0"/>
              <a:t>I want the system to calculate players’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put our Context back in:</a:t>
            </a:r>
          </a:p>
          <a:p>
            <a:pPr marL="0" indent="0">
              <a:buNone/>
            </a:pPr>
            <a:r>
              <a:rPr lang="en-GB" b="1" dirty="0" smtClean="0"/>
              <a:t>Given</a:t>
            </a:r>
            <a:r>
              <a:rPr lang="en-GB" dirty="0" smtClean="0"/>
              <a:t> </a:t>
            </a:r>
            <a:r>
              <a:rPr lang="en-GB" sz="2800" i="1" dirty="0" smtClean="0"/>
              <a:t>A game scorer that records pins knocked down</a:t>
            </a:r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ask for the score,</a:t>
            </a:r>
          </a:p>
          <a:p>
            <a:pPr marL="0" indent="0">
              <a:buNone/>
            </a:pPr>
            <a:r>
              <a:rPr lang="en-GB" b="1" dirty="0" smtClean="0"/>
              <a:t>then</a:t>
            </a:r>
            <a:r>
              <a:rPr lang="en-GB" dirty="0" smtClean="0"/>
              <a:t> I should get the </a:t>
            </a:r>
            <a:r>
              <a:rPr lang="en-GB" b="1" dirty="0" smtClean="0"/>
              <a:t>score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Great, but we’ve lost that Expectation again.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It needs to be given to the Context, but it belongs with it’s other half (“score”)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put it back</a:t>
            </a:r>
          </a:p>
        </p:txBody>
      </p:sp>
    </p:spTree>
    <p:extLst>
      <p:ext uri="{BB962C8B-B14F-4D97-AF65-F5344CB8AC3E}">
        <p14:creationId xmlns:p14="http://schemas.microsoft.com/office/powerpoint/2010/main" xmlns="" val="1834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2400" dirty="0"/>
              <a:t>I want the system to calculate players’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Context and Action are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using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our Expectation, so let’s call it that</a:t>
            </a:r>
          </a:p>
          <a:p>
            <a:pPr marL="0" indent="0">
              <a:buNone/>
            </a:pPr>
            <a:r>
              <a:rPr lang="en-GB" b="1" dirty="0" smtClean="0"/>
              <a:t>Given </a:t>
            </a:r>
            <a:r>
              <a:rPr lang="en-GB" sz="2800" i="1" dirty="0" smtClean="0"/>
              <a:t>A </a:t>
            </a:r>
            <a:r>
              <a:rPr lang="en-GB" sz="2800" i="1" dirty="0" smtClean="0"/>
              <a:t>game scorer that records pins knocked down</a:t>
            </a:r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ask for the score,</a:t>
            </a:r>
            <a:endParaRPr lang="en-GB" sz="2800" i="1" dirty="0" smtClean="0"/>
          </a:p>
          <a:p>
            <a:pPr marL="0" indent="0">
              <a:buNone/>
            </a:pP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smtClean="0"/>
              <a:t>a </a:t>
            </a:r>
            <a:r>
              <a:rPr lang="en-GB" b="1" dirty="0" smtClean="0"/>
              <a:t>game</a:t>
            </a:r>
            <a:r>
              <a:rPr lang="en-GB" dirty="0" smtClean="0"/>
              <a:t> played,</a:t>
            </a:r>
          </a:p>
          <a:p>
            <a:pPr marL="0" indent="0">
              <a:buNone/>
            </a:pPr>
            <a:r>
              <a:rPr lang="en-GB" b="1" dirty="0"/>
              <a:t>T</a:t>
            </a:r>
            <a:r>
              <a:rPr lang="en-GB" b="1" dirty="0" smtClean="0"/>
              <a:t>hen</a:t>
            </a:r>
            <a:r>
              <a:rPr lang="en-GB" dirty="0" smtClean="0"/>
              <a:t> I should get the </a:t>
            </a:r>
            <a:r>
              <a:rPr lang="en-GB" b="1" dirty="0" smtClean="0"/>
              <a:t>score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That’s looking pretty complete, and it appears to have 4 separate parts: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With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Context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, when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Action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Expectation,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 then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Assert</a:t>
            </a: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53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2400" dirty="0"/>
              <a:t>I want the system to calculate players’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need a name for this thing we have composed.</a:t>
            </a:r>
          </a:p>
          <a:p>
            <a:pPr marL="0" indent="0">
              <a:buNone/>
            </a:pPr>
            <a:r>
              <a:rPr lang="en-GB" b="1" dirty="0" smtClean="0"/>
              <a:t>Given </a:t>
            </a:r>
            <a:r>
              <a:rPr lang="en-GB" sz="2800" i="1" dirty="0" smtClean="0"/>
              <a:t>A </a:t>
            </a:r>
            <a:r>
              <a:rPr lang="en-GB" sz="2800" i="1" dirty="0" smtClean="0"/>
              <a:t>game scorer that records pins knocked down</a:t>
            </a:r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ask for the score,</a:t>
            </a:r>
          </a:p>
          <a:p>
            <a:pPr marL="0" indent="0">
              <a:buNone/>
            </a:pPr>
            <a:r>
              <a:rPr lang="en-GB" b="1" dirty="0" smtClean="0"/>
              <a:t>Using</a:t>
            </a:r>
            <a:r>
              <a:rPr lang="en-GB" dirty="0" smtClean="0"/>
              <a:t> a </a:t>
            </a:r>
            <a:r>
              <a:rPr lang="en-GB" b="1" dirty="0" smtClean="0"/>
              <a:t>game</a:t>
            </a:r>
            <a:r>
              <a:rPr lang="en-GB" dirty="0" smtClean="0"/>
              <a:t> played,</a:t>
            </a:r>
          </a:p>
          <a:p>
            <a:pPr marL="0" indent="0">
              <a:buNone/>
            </a:pPr>
            <a:r>
              <a:rPr lang="en-GB" b="1" dirty="0"/>
              <a:t>T</a:t>
            </a:r>
            <a:r>
              <a:rPr lang="en-GB" b="1" dirty="0" smtClean="0"/>
              <a:t>hen</a:t>
            </a:r>
            <a:r>
              <a:rPr lang="en-GB" dirty="0" smtClean="0"/>
              <a:t> I should get the </a:t>
            </a:r>
            <a:r>
              <a:rPr lang="en-GB" b="1" dirty="0" smtClean="0"/>
              <a:t>score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call this the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Scenario</a:t>
            </a: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2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To recap: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2400" dirty="0"/>
              <a:t>I want the system to calculate players’ total score</a:t>
            </a:r>
          </a:p>
          <a:p>
            <a:pPr marL="0" indent="0">
              <a:buNone/>
            </a:pPr>
            <a:r>
              <a:rPr lang="en-GB" sz="2400" dirty="0" smtClean="0"/>
              <a:t>Scenario:</a:t>
            </a:r>
          </a:p>
          <a:p>
            <a:pPr marL="400050" lvl="1" indent="0">
              <a:buNone/>
            </a:pPr>
            <a:r>
              <a:rPr lang="en-GB" sz="2400" dirty="0" smtClean="0"/>
              <a:t>Given </a:t>
            </a:r>
            <a:r>
              <a:rPr lang="en-GB" sz="2400" i="1" dirty="0" smtClean="0"/>
              <a:t>A </a:t>
            </a:r>
            <a:r>
              <a:rPr lang="en-GB" sz="2400" i="1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2400" dirty="0" smtClean="0"/>
              <a:t>When I ask for the score,</a:t>
            </a:r>
            <a:endParaRPr lang="en-GB" sz="2400" i="1" dirty="0" smtClean="0"/>
          </a:p>
          <a:p>
            <a:pPr marL="400050" lvl="1" indent="0">
              <a:buNone/>
            </a:pPr>
            <a:r>
              <a:rPr lang="en-GB" sz="2400" dirty="0" smtClean="0"/>
              <a:t>Using a game played,</a:t>
            </a:r>
          </a:p>
          <a:p>
            <a:pPr marL="400050" lvl="1" indent="0">
              <a:buNone/>
            </a:pPr>
            <a:r>
              <a:rPr lang="en-GB" sz="2400" dirty="0"/>
              <a:t>T</a:t>
            </a:r>
            <a:r>
              <a:rPr lang="en-GB" sz="2400" dirty="0" smtClean="0"/>
              <a:t>hen I should get the score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We’ll need a few more scenarios before we have an entire feature</a:t>
            </a:r>
          </a:p>
        </p:txBody>
      </p:sp>
    </p:spTree>
    <p:extLst>
      <p:ext uri="{BB962C8B-B14F-4D97-AF65-F5344CB8AC3E}">
        <p14:creationId xmlns:p14="http://schemas.microsoft.com/office/powerpoint/2010/main" xmlns="" val="19316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18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1800" dirty="0"/>
              <a:t>I want the system to calculate players’ total score</a:t>
            </a:r>
          </a:p>
          <a:p>
            <a:pPr marL="0" indent="0">
              <a:buNone/>
            </a:pPr>
            <a:r>
              <a:rPr lang="en-GB" sz="1800" dirty="0" smtClean="0"/>
              <a:t>Scenario: a complete game</a:t>
            </a:r>
          </a:p>
          <a:p>
            <a:pPr marL="400050" lvl="1" indent="0">
              <a:buNone/>
            </a:pPr>
            <a:r>
              <a:rPr lang="en-GB" sz="1800" dirty="0" smtClean="0"/>
              <a:t>Given a </a:t>
            </a:r>
            <a:r>
              <a:rPr lang="en-GB" sz="180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/>
              <a:t>Using a game played</a:t>
            </a:r>
          </a:p>
          <a:p>
            <a:pPr marL="400050" lvl="1" indent="0">
              <a:buNone/>
            </a:pPr>
            <a:r>
              <a:rPr lang="en-GB" sz="1800" dirty="0"/>
              <a:t>T</a:t>
            </a:r>
            <a:r>
              <a:rPr lang="en-GB" sz="1800" dirty="0" smtClean="0"/>
              <a:t>hen I should get the score</a:t>
            </a:r>
          </a:p>
          <a:p>
            <a:pPr marL="0" indent="0">
              <a:buNone/>
            </a:pPr>
            <a:r>
              <a:rPr lang="en-GB" sz="1800" dirty="0" smtClean="0"/>
              <a:t>Scenario: too many throws</a:t>
            </a:r>
          </a:p>
          <a:p>
            <a:pPr marL="400050" lvl="1" indent="0">
              <a:buNone/>
            </a:pPr>
            <a:r>
              <a:rPr lang="en-GB" sz="1800" dirty="0" smtClean="0"/>
              <a:t>Given a </a:t>
            </a:r>
            <a:r>
              <a:rPr lang="en-GB" sz="180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/>
              <a:t>Using a game played with too many throws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 smtClean="0"/>
              <a:t>I should get an exception telling me I’ve thrown too many balls</a:t>
            </a:r>
          </a:p>
          <a:p>
            <a:pPr marL="400050" lvl="1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And so on.</a:t>
            </a:r>
          </a:p>
        </p:txBody>
      </p:sp>
    </p:spTree>
    <p:extLst>
      <p:ext uri="{BB962C8B-B14F-4D97-AF65-F5344CB8AC3E}">
        <p14:creationId xmlns:p14="http://schemas.microsoft.com/office/powerpoint/2010/main" xmlns="" val="6171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18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1800" dirty="0"/>
              <a:t>I want the system to calculate players’ total score</a:t>
            </a:r>
          </a:p>
          <a:p>
            <a:pPr marL="0" indent="0">
              <a:buNone/>
            </a:pPr>
            <a:r>
              <a:rPr lang="en-GB" sz="1800" dirty="0" smtClean="0"/>
              <a:t>Scenario: a complete game</a:t>
            </a:r>
          </a:p>
          <a:p>
            <a:pPr marL="400050" lvl="1" indent="0"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Given a </a:t>
            </a:r>
            <a:r>
              <a:rPr lang="en-GB" sz="1800" dirty="0" smtClean="0">
                <a:solidFill>
                  <a:srgbClr val="FF0000"/>
                </a:solidFill>
              </a:rPr>
              <a:t>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/>
              <a:t>Using a game played</a:t>
            </a:r>
            <a:endParaRPr lang="en-GB" sz="1800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GB" sz="1800" dirty="0"/>
              <a:t>T</a:t>
            </a:r>
            <a:r>
              <a:rPr lang="en-GB" sz="1800" dirty="0" smtClean="0"/>
              <a:t>hen I should get the score</a:t>
            </a:r>
          </a:p>
          <a:p>
            <a:pPr marL="0" indent="0">
              <a:buNone/>
            </a:pPr>
            <a:r>
              <a:rPr lang="en-GB" sz="1800" dirty="0" smtClean="0"/>
              <a:t>Scenario: too many throws</a:t>
            </a:r>
          </a:p>
          <a:p>
            <a:pPr marL="400050" lvl="1" indent="0"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Given a </a:t>
            </a:r>
            <a:r>
              <a:rPr lang="en-GB" sz="1800" dirty="0" smtClean="0">
                <a:solidFill>
                  <a:srgbClr val="FF0000"/>
                </a:solidFill>
              </a:rPr>
              <a:t>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/>
              <a:t>Using a game played with too many throws</a:t>
            </a:r>
            <a:endParaRPr lang="en-GB" sz="18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GB" sz="1800" dirty="0" smtClean="0"/>
              <a:t>I should get an exception telling me I’ve thrown too many balls</a:t>
            </a:r>
          </a:p>
          <a:p>
            <a:pPr marL="400050" lvl="1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Notice that some parts of the scenarios are entirely common…</a:t>
            </a:r>
          </a:p>
        </p:txBody>
      </p:sp>
    </p:spTree>
    <p:extLst>
      <p:ext uri="{BB962C8B-B14F-4D97-AF65-F5344CB8AC3E}">
        <p14:creationId xmlns:p14="http://schemas.microsoft.com/office/powerpoint/2010/main" xmlns="" val="298977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 make my customer happy by providing features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This keeps me in a job and pays for the stuff I want to have/do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So let’s make a feature:</a:t>
            </a:r>
          </a:p>
          <a:p>
            <a:pPr marL="0" indent="0"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/>
              <a:t>Imagine we are providing a system for a</a:t>
            </a:r>
          </a:p>
          <a:p>
            <a:pPr marL="0" indent="0">
              <a:buNone/>
            </a:pPr>
            <a:r>
              <a:rPr lang="en-GB" dirty="0" smtClean="0"/>
              <a:t>bowling alley…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020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18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1800" dirty="0"/>
              <a:t>I want the system to calculate players’ total score</a:t>
            </a:r>
          </a:p>
          <a:p>
            <a:pPr marL="0" indent="0">
              <a:buNone/>
            </a:pPr>
            <a:r>
              <a:rPr lang="en-GB" sz="1800" dirty="0" smtClean="0"/>
              <a:t>Scenario: a complete game</a:t>
            </a:r>
          </a:p>
          <a:p>
            <a:pPr marL="400050" lvl="1" indent="0">
              <a:buNone/>
            </a:pPr>
            <a:r>
              <a:rPr lang="en-GB" sz="1800" dirty="0" smtClean="0"/>
              <a:t>Given a </a:t>
            </a:r>
            <a:r>
              <a:rPr lang="en-GB" sz="180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Using a game played</a:t>
            </a:r>
            <a:endParaRPr lang="en-GB" sz="1800" dirty="0" smtClean="0"/>
          </a:p>
          <a:p>
            <a:pPr marL="400050" lvl="1" indent="0">
              <a:buNone/>
            </a:pPr>
            <a:r>
              <a:rPr lang="en-GB" sz="1800" dirty="0"/>
              <a:t>T</a:t>
            </a:r>
            <a:r>
              <a:rPr lang="en-GB" sz="1800" dirty="0" smtClean="0"/>
              <a:t>hen I should get the score</a:t>
            </a:r>
          </a:p>
          <a:p>
            <a:pPr marL="0" indent="0">
              <a:buNone/>
            </a:pPr>
            <a:r>
              <a:rPr lang="en-GB" sz="1800" dirty="0" smtClean="0"/>
              <a:t>Scenario: too many throws</a:t>
            </a:r>
          </a:p>
          <a:p>
            <a:pPr marL="400050" lvl="1" indent="0">
              <a:buNone/>
            </a:pPr>
            <a:r>
              <a:rPr lang="en-GB" sz="1800" dirty="0" smtClean="0"/>
              <a:t>Given a </a:t>
            </a:r>
            <a:r>
              <a:rPr lang="en-GB" sz="180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Using a game played </a:t>
            </a:r>
            <a:r>
              <a:rPr lang="en-GB" sz="1800" dirty="0" smtClean="0"/>
              <a:t>with too many throws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 smtClean="0"/>
              <a:t>I should get an exception telling me I’ve thrown too many balls</a:t>
            </a:r>
          </a:p>
          <a:p>
            <a:pPr marL="400050" lvl="1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…some are </a:t>
            </a: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</a:rPr>
              <a:t>nearly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common…</a:t>
            </a:r>
          </a:p>
        </p:txBody>
      </p:sp>
    </p:spTree>
    <p:extLst>
      <p:ext uri="{BB962C8B-B14F-4D97-AF65-F5344CB8AC3E}">
        <p14:creationId xmlns:p14="http://schemas.microsoft.com/office/powerpoint/2010/main" xmlns="" val="20463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18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1800" dirty="0"/>
              <a:t>I want the system to calculate players’ total score</a:t>
            </a:r>
          </a:p>
          <a:p>
            <a:pPr marL="0" indent="0">
              <a:buNone/>
            </a:pPr>
            <a:r>
              <a:rPr lang="en-GB" sz="1800" dirty="0" smtClean="0"/>
              <a:t>Scenario: a complete game</a:t>
            </a:r>
          </a:p>
          <a:p>
            <a:pPr marL="400050" lvl="1" indent="0">
              <a:buNone/>
            </a:pPr>
            <a:r>
              <a:rPr lang="en-GB" sz="1800" dirty="0" smtClean="0"/>
              <a:t>Given a </a:t>
            </a:r>
            <a:r>
              <a:rPr lang="en-GB" sz="180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/>
              <a:t>Using a game played</a:t>
            </a:r>
          </a:p>
          <a:p>
            <a:pPr marL="400050" lvl="1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T</a:t>
            </a:r>
            <a:r>
              <a:rPr lang="en-GB" sz="1800" dirty="0" smtClean="0">
                <a:solidFill>
                  <a:srgbClr val="FF0000"/>
                </a:solidFill>
              </a:rPr>
              <a:t>hen I should get the score</a:t>
            </a:r>
          </a:p>
          <a:p>
            <a:pPr marL="0" indent="0">
              <a:buNone/>
            </a:pPr>
            <a:r>
              <a:rPr lang="en-GB" sz="1800" dirty="0" smtClean="0"/>
              <a:t>Scenario: too many throws</a:t>
            </a:r>
          </a:p>
          <a:p>
            <a:pPr marL="400050" lvl="1" indent="0">
              <a:buNone/>
            </a:pPr>
            <a:r>
              <a:rPr lang="en-GB" sz="1800" dirty="0" smtClean="0"/>
              <a:t>Given a </a:t>
            </a:r>
            <a:r>
              <a:rPr lang="en-GB" sz="180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/>
              <a:t>Using a game played with too many throws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I should get an exception telling me I’ve thrown too many balls</a:t>
            </a:r>
          </a:p>
          <a:p>
            <a:pPr marL="400050" lvl="1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…and others are totally different.</a:t>
            </a:r>
          </a:p>
        </p:txBody>
      </p:sp>
    </p:spTree>
    <p:extLst>
      <p:ext uri="{BB962C8B-B14F-4D97-AF65-F5344CB8AC3E}">
        <p14:creationId xmlns:p14="http://schemas.microsoft.com/office/powerpoint/2010/main" xmlns="" val="27493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05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105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1050" dirty="0"/>
              <a:t>I want the system to calculate players’ total score</a:t>
            </a:r>
          </a:p>
          <a:p>
            <a:pPr marL="0" indent="0">
              <a:buNone/>
            </a:pPr>
            <a:r>
              <a:rPr lang="en-GB" sz="1050" dirty="0" smtClean="0"/>
              <a:t>Scenario: a complete game</a:t>
            </a:r>
          </a:p>
          <a:p>
            <a:pPr marL="400050" lvl="1" indent="0">
              <a:buNone/>
            </a:pPr>
            <a:r>
              <a:rPr lang="en-GB" sz="1050" dirty="0" smtClean="0"/>
              <a:t>Given a </a:t>
            </a:r>
            <a:r>
              <a:rPr lang="en-GB" sz="105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105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050" dirty="0" smtClean="0"/>
              <a:t>Using a game played</a:t>
            </a:r>
          </a:p>
          <a:p>
            <a:pPr marL="400050" lvl="1" indent="0">
              <a:buNone/>
            </a:pPr>
            <a:r>
              <a:rPr lang="en-GB" sz="1050" dirty="0"/>
              <a:t>T</a:t>
            </a:r>
            <a:r>
              <a:rPr lang="en-GB" sz="1050" dirty="0" smtClean="0"/>
              <a:t>hen I should get the score</a:t>
            </a:r>
          </a:p>
          <a:p>
            <a:pPr marL="0" indent="0">
              <a:buNone/>
            </a:pPr>
            <a:r>
              <a:rPr lang="en-GB" sz="1050" dirty="0" smtClean="0"/>
              <a:t>Scenario: too many throws</a:t>
            </a:r>
          </a:p>
          <a:p>
            <a:pPr marL="400050" lvl="1" indent="0">
              <a:buNone/>
            </a:pPr>
            <a:r>
              <a:rPr lang="en-GB" sz="1050" dirty="0" smtClean="0"/>
              <a:t>Given a </a:t>
            </a:r>
            <a:r>
              <a:rPr lang="en-GB" sz="105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105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050" dirty="0" smtClean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1050" dirty="0" smtClean="0"/>
              <a:t>I should get an exception telling me I’ve thrown too many balls</a:t>
            </a:r>
          </a:p>
          <a:p>
            <a:pPr marL="0" indent="0">
              <a:buNone/>
            </a:pPr>
            <a:r>
              <a:rPr lang="en-GB" sz="1050" dirty="0" smtClean="0"/>
              <a:t>Scenario: a half finished game</a:t>
            </a:r>
          </a:p>
          <a:p>
            <a:pPr marL="400050" lvl="1" indent="0">
              <a:buNone/>
            </a:pPr>
            <a:r>
              <a:rPr lang="en-GB" sz="1050" dirty="0" smtClean="0"/>
              <a:t>Given a </a:t>
            </a:r>
            <a:r>
              <a:rPr lang="en-GB" sz="105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105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050" dirty="0" smtClean="0"/>
              <a:t>Using a game played that stops half way through</a:t>
            </a:r>
          </a:p>
          <a:p>
            <a:pPr marL="400050" lvl="1" indent="0">
              <a:buNone/>
            </a:pPr>
            <a:r>
              <a:rPr lang="en-GB" sz="1050" dirty="0" smtClean="0"/>
              <a:t>Then I should get the score so far</a:t>
            </a:r>
          </a:p>
          <a:p>
            <a:pPr marL="0" indent="0">
              <a:buNone/>
            </a:pPr>
            <a:r>
              <a:rPr lang="en-GB" sz="1050" dirty="0" smtClean="0"/>
              <a:t>Scenario: a correction</a:t>
            </a:r>
          </a:p>
          <a:p>
            <a:pPr marL="400050" lvl="1" indent="0">
              <a:buNone/>
            </a:pPr>
            <a:r>
              <a:rPr lang="en-GB" sz="1050" dirty="0" smtClean="0"/>
              <a:t>Given a </a:t>
            </a:r>
            <a:r>
              <a:rPr lang="en-GB" sz="105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1050" dirty="0" smtClean="0"/>
              <a:t>When I correct the last throw</a:t>
            </a:r>
          </a:p>
          <a:p>
            <a:pPr marL="400050" lvl="1" indent="0">
              <a:buNone/>
            </a:pPr>
            <a:r>
              <a:rPr lang="en-GB" sz="1050" dirty="0" smtClean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1050" dirty="0" smtClean="0"/>
              <a:t>I should get a corrected score</a:t>
            </a:r>
          </a:p>
          <a:p>
            <a:pPr marL="400050" lvl="1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If we have to write out each scenario in full every time, things quickly get out of hand…</a:t>
            </a:r>
          </a:p>
        </p:txBody>
      </p:sp>
    </p:spTree>
    <p:extLst>
      <p:ext uri="{BB962C8B-B14F-4D97-AF65-F5344CB8AC3E}">
        <p14:creationId xmlns:p14="http://schemas.microsoft.com/office/powerpoint/2010/main" xmlns="" val="13935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80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8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800" dirty="0"/>
              <a:t>I want the system to calculate players’ total score</a:t>
            </a:r>
          </a:p>
          <a:p>
            <a:pPr marL="0" indent="0">
              <a:buNone/>
            </a:pPr>
            <a:r>
              <a:rPr lang="en-GB" sz="800" dirty="0" smtClean="0"/>
              <a:t>Scenario: a complete game</a:t>
            </a:r>
          </a:p>
          <a:p>
            <a:pPr marL="400050" lvl="1" indent="0">
              <a:buNone/>
            </a:pPr>
            <a:r>
              <a:rPr lang="en-GB" sz="800" dirty="0" smtClean="0"/>
              <a:t>Given a </a:t>
            </a:r>
            <a:r>
              <a:rPr lang="en-GB" sz="80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800" dirty="0" smtClean="0"/>
              <a:t>Using a game played</a:t>
            </a:r>
          </a:p>
          <a:p>
            <a:pPr marL="400050" lvl="1" indent="0">
              <a:buNone/>
            </a:pPr>
            <a:r>
              <a:rPr lang="en-GB" sz="800" dirty="0" smtClean="0"/>
              <a:t>Then I should get the score</a:t>
            </a:r>
          </a:p>
          <a:p>
            <a:pPr marL="0" indent="0">
              <a:buNone/>
            </a:pPr>
            <a:r>
              <a:rPr lang="en-GB" sz="800" dirty="0" smtClean="0"/>
              <a:t>Scenario: too many throws</a:t>
            </a:r>
          </a:p>
          <a:p>
            <a:pPr marL="400050" lvl="1" indent="0">
              <a:buNone/>
            </a:pPr>
            <a:r>
              <a:rPr lang="en-GB" sz="800" dirty="0" smtClean="0"/>
              <a:t>Given a </a:t>
            </a:r>
            <a:r>
              <a:rPr lang="en-GB" sz="80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800" dirty="0" smtClean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800" dirty="0" smtClean="0"/>
              <a:t>I should get an exception telling me I’ve thrown too many balls</a:t>
            </a:r>
          </a:p>
          <a:p>
            <a:pPr marL="0" indent="0">
              <a:buNone/>
            </a:pPr>
            <a:r>
              <a:rPr lang="en-GB" sz="800" dirty="0" smtClean="0"/>
              <a:t>Scenario: a half finished game</a:t>
            </a:r>
          </a:p>
          <a:p>
            <a:pPr marL="400050" lvl="1" indent="0">
              <a:buNone/>
            </a:pPr>
            <a:r>
              <a:rPr lang="en-GB" sz="800" dirty="0" smtClean="0"/>
              <a:t>Given a </a:t>
            </a:r>
            <a:r>
              <a:rPr lang="en-GB" sz="80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800" dirty="0" smtClean="0"/>
              <a:t>Using a game played that stops half way through</a:t>
            </a:r>
          </a:p>
          <a:p>
            <a:pPr marL="400050" lvl="1" indent="0">
              <a:buNone/>
            </a:pPr>
            <a:r>
              <a:rPr lang="en-GB" sz="800" dirty="0" smtClean="0"/>
              <a:t>Then I should get the score so far</a:t>
            </a:r>
          </a:p>
          <a:p>
            <a:pPr marL="0" indent="0">
              <a:buNone/>
            </a:pPr>
            <a:r>
              <a:rPr lang="en-GB" sz="800" dirty="0" smtClean="0"/>
              <a:t>Scenario: a correction</a:t>
            </a:r>
          </a:p>
          <a:p>
            <a:pPr marL="400050" lvl="1" indent="0">
              <a:buNone/>
            </a:pPr>
            <a:r>
              <a:rPr lang="en-GB" sz="800" dirty="0" smtClean="0"/>
              <a:t>Given a </a:t>
            </a:r>
            <a:r>
              <a:rPr lang="en-GB" sz="80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800" dirty="0" smtClean="0"/>
              <a:t>When I correct the last throw</a:t>
            </a:r>
          </a:p>
          <a:p>
            <a:pPr marL="400050" lvl="1" indent="0">
              <a:buNone/>
            </a:pPr>
            <a:r>
              <a:rPr lang="en-GB" sz="800" dirty="0" smtClean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800" dirty="0" smtClean="0"/>
              <a:t>I should get a corrected score</a:t>
            </a:r>
          </a:p>
          <a:p>
            <a:pPr marL="0" indent="0">
              <a:buNone/>
            </a:pPr>
            <a:r>
              <a:rPr lang="en-GB" sz="800" dirty="0" smtClean="0"/>
              <a:t>Scenario: manager’s override</a:t>
            </a:r>
          </a:p>
          <a:p>
            <a:pPr marL="400050" lvl="1" indent="0">
              <a:buNone/>
            </a:pPr>
            <a:r>
              <a:rPr lang="en-GB" sz="800" dirty="0" smtClean="0"/>
              <a:t>Given a </a:t>
            </a:r>
            <a:r>
              <a:rPr lang="en-GB" sz="80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800" dirty="0" smtClean="0"/>
              <a:t>When manager changes score</a:t>
            </a:r>
          </a:p>
          <a:p>
            <a:pPr marL="400050" lvl="1" indent="0">
              <a:buNone/>
            </a:pPr>
            <a:r>
              <a:rPr lang="en-GB" sz="800" dirty="0" smtClean="0"/>
              <a:t>Using a game played</a:t>
            </a:r>
          </a:p>
          <a:p>
            <a:pPr marL="400050" lvl="1" indent="0">
              <a:buNone/>
            </a:pPr>
            <a:r>
              <a:rPr lang="en-GB" sz="800" dirty="0" smtClean="0"/>
              <a:t>Then I should get the new score</a:t>
            </a:r>
          </a:p>
          <a:p>
            <a:pPr marL="0" indent="0">
              <a:buNone/>
            </a:pPr>
            <a:r>
              <a:rPr lang="en-GB" sz="800" dirty="0" smtClean="0"/>
              <a:t>Scenario: a player quits</a:t>
            </a:r>
          </a:p>
          <a:p>
            <a:pPr marL="400050" lvl="1" indent="0">
              <a:buNone/>
            </a:pPr>
            <a:r>
              <a:rPr lang="en-GB" sz="800" dirty="0" smtClean="0"/>
              <a:t>Given a </a:t>
            </a:r>
            <a:r>
              <a:rPr lang="en-GB" sz="80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800" dirty="0" smtClean="0"/>
              <a:t>When player leaves the game</a:t>
            </a:r>
          </a:p>
          <a:p>
            <a:pPr marL="400050" lvl="1" indent="0">
              <a:buNone/>
            </a:pPr>
            <a:r>
              <a:rPr lang="en-GB" sz="800" dirty="0" smtClean="0"/>
              <a:t>Using a game played </a:t>
            </a:r>
          </a:p>
          <a:p>
            <a:pPr marL="400050" lvl="1" indent="0">
              <a:buNone/>
            </a:pPr>
            <a:r>
              <a:rPr lang="en-GB" sz="800" dirty="0" smtClean="0"/>
              <a:t>I should get a short final score</a:t>
            </a:r>
          </a:p>
          <a:p>
            <a:pPr marL="400050" lvl="1" indent="0">
              <a:buNone/>
            </a:pPr>
            <a:r>
              <a:rPr lang="en-GB" sz="800" dirty="0" smtClean="0"/>
              <a:t>Other players can keep playing</a:t>
            </a:r>
          </a:p>
          <a:p>
            <a:pPr marL="400050" lvl="1" indent="0">
              <a:buNone/>
            </a:pPr>
            <a:endParaRPr lang="en-GB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…and each of these would need some matching code…</a:t>
            </a:r>
          </a:p>
        </p:txBody>
      </p:sp>
    </p:spTree>
    <p:extLst>
      <p:ext uri="{BB962C8B-B14F-4D97-AF65-F5344CB8AC3E}">
        <p14:creationId xmlns:p14="http://schemas.microsoft.com/office/powerpoint/2010/main" xmlns="" val="36178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50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5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500" dirty="0"/>
              <a:t>I want the system to calculate players’ total score</a:t>
            </a:r>
          </a:p>
          <a:p>
            <a:pPr marL="0" indent="0">
              <a:buNone/>
            </a:pPr>
            <a:r>
              <a:rPr lang="en-GB" sz="500" dirty="0" smtClean="0"/>
              <a:t>Scenario: a complete game</a:t>
            </a:r>
          </a:p>
          <a:p>
            <a:pPr marL="400050" lvl="1" indent="0">
              <a:buNone/>
            </a:pPr>
            <a:r>
              <a:rPr lang="en-GB" sz="500" dirty="0" smtClean="0"/>
              <a:t>Given a </a:t>
            </a:r>
            <a:r>
              <a:rPr lang="en-GB" sz="50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</a:t>
            </a:r>
          </a:p>
          <a:p>
            <a:pPr marL="400050" lvl="1" indent="0">
              <a:buNone/>
            </a:pPr>
            <a:r>
              <a:rPr lang="en-GB" sz="500" dirty="0" smtClean="0"/>
              <a:t>Then I should get the score</a:t>
            </a:r>
          </a:p>
          <a:p>
            <a:pPr marL="0" indent="0">
              <a:buNone/>
            </a:pPr>
            <a:r>
              <a:rPr lang="en-GB" sz="500" dirty="0" smtClean="0"/>
              <a:t>Scenario: too many throws</a:t>
            </a:r>
          </a:p>
          <a:p>
            <a:pPr marL="400050" lvl="1" indent="0">
              <a:buNone/>
            </a:pPr>
            <a:r>
              <a:rPr lang="en-GB" sz="500" dirty="0" smtClean="0"/>
              <a:t>Given a </a:t>
            </a:r>
            <a:r>
              <a:rPr lang="en-GB" sz="50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500" dirty="0" smtClean="0"/>
              <a:t>I should get an exception telling me I’ve thrown too many balls</a:t>
            </a:r>
          </a:p>
          <a:p>
            <a:pPr marL="0" indent="0">
              <a:buNone/>
            </a:pPr>
            <a:r>
              <a:rPr lang="en-GB" sz="500" dirty="0" smtClean="0"/>
              <a:t>Scenario: a half finished game</a:t>
            </a:r>
          </a:p>
          <a:p>
            <a:pPr marL="400050" lvl="1" indent="0">
              <a:buNone/>
            </a:pPr>
            <a:r>
              <a:rPr lang="en-GB" sz="500" dirty="0" smtClean="0"/>
              <a:t>Given a </a:t>
            </a:r>
            <a:r>
              <a:rPr lang="en-GB" sz="50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 that stops half way through</a:t>
            </a:r>
          </a:p>
          <a:p>
            <a:pPr marL="400050" lvl="1" indent="0">
              <a:buNone/>
            </a:pPr>
            <a:r>
              <a:rPr lang="en-GB" sz="500" dirty="0" smtClean="0"/>
              <a:t>Then I should get the score so far</a:t>
            </a:r>
          </a:p>
          <a:p>
            <a:pPr marL="0" indent="0">
              <a:buNone/>
            </a:pPr>
            <a:r>
              <a:rPr lang="en-GB" sz="500" dirty="0" smtClean="0"/>
              <a:t>Scenario: a correction</a:t>
            </a:r>
          </a:p>
          <a:p>
            <a:pPr marL="400050" lvl="1" indent="0">
              <a:buNone/>
            </a:pPr>
            <a:r>
              <a:rPr lang="en-GB" sz="500" dirty="0" smtClean="0"/>
              <a:t>Given a </a:t>
            </a:r>
            <a:r>
              <a:rPr lang="en-GB" sz="50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I correct the last throw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500" dirty="0" smtClean="0"/>
              <a:t>I should get a corrected score</a:t>
            </a:r>
          </a:p>
          <a:p>
            <a:pPr marL="0" indent="0">
              <a:buNone/>
            </a:pPr>
            <a:r>
              <a:rPr lang="en-GB" sz="500" dirty="0" smtClean="0"/>
              <a:t>Scenario: manager’s override</a:t>
            </a:r>
          </a:p>
          <a:p>
            <a:pPr marL="400050" lvl="1" indent="0">
              <a:buNone/>
            </a:pPr>
            <a:r>
              <a:rPr lang="en-GB" sz="500" dirty="0" smtClean="0"/>
              <a:t>Given a </a:t>
            </a:r>
            <a:r>
              <a:rPr lang="en-GB" sz="50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manager changes score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</a:t>
            </a:r>
          </a:p>
          <a:p>
            <a:pPr marL="400050" lvl="1" indent="0">
              <a:buNone/>
            </a:pPr>
            <a:r>
              <a:rPr lang="en-GB" sz="500" dirty="0" smtClean="0"/>
              <a:t>Then I should get the new score</a:t>
            </a:r>
          </a:p>
          <a:p>
            <a:pPr marL="0" indent="0">
              <a:buNone/>
            </a:pPr>
            <a:r>
              <a:rPr lang="en-GB" sz="500" dirty="0" smtClean="0"/>
              <a:t>Scenario: a player quits</a:t>
            </a:r>
          </a:p>
          <a:p>
            <a:pPr marL="400050" lvl="1" indent="0">
              <a:buNone/>
            </a:pPr>
            <a:r>
              <a:rPr lang="en-GB" sz="500" dirty="0" smtClean="0"/>
              <a:t>Given a </a:t>
            </a:r>
            <a:r>
              <a:rPr lang="en-GB" sz="50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player leaves the game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 </a:t>
            </a:r>
          </a:p>
          <a:p>
            <a:pPr marL="400050" lvl="1" indent="0">
              <a:buNone/>
            </a:pPr>
            <a:r>
              <a:rPr lang="en-GB" sz="500" dirty="0" smtClean="0"/>
              <a:t>I should get a short final score</a:t>
            </a:r>
          </a:p>
          <a:p>
            <a:pPr marL="400050" lvl="1" indent="0">
              <a:buNone/>
            </a:pPr>
            <a:r>
              <a:rPr lang="en-GB" sz="500" dirty="0" smtClean="0"/>
              <a:t>Other players can keep playing</a:t>
            </a:r>
          </a:p>
          <a:p>
            <a:pPr marL="0" indent="0">
              <a:buNone/>
            </a:pPr>
            <a:r>
              <a:rPr lang="en-GB" sz="500" dirty="0" smtClean="0"/>
              <a:t>Scenario: a correction</a:t>
            </a:r>
          </a:p>
          <a:p>
            <a:pPr marL="400050" lvl="1" indent="0">
              <a:buNone/>
            </a:pPr>
            <a:r>
              <a:rPr lang="en-GB" sz="500" dirty="0" smtClean="0"/>
              <a:t>Given a </a:t>
            </a:r>
            <a:r>
              <a:rPr lang="en-GB" sz="50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I correct the last throw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500" dirty="0" smtClean="0"/>
              <a:t>I should get a corrected score</a:t>
            </a:r>
          </a:p>
          <a:p>
            <a:pPr marL="0" indent="0">
              <a:buNone/>
            </a:pPr>
            <a:r>
              <a:rPr lang="en-GB" sz="500" dirty="0" smtClean="0"/>
              <a:t>Scenario: yes, some of these are duplicates</a:t>
            </a:r>
          </a:p>
          <a:p>
            <a:pPr marL="400050" lvl="1" indent="0">
              <a:buNone/>
            </a:pPr>
            <a:r>
              <a:rPr lang="en-GB" sz="500" dirty="0" smtClean="0"/>
              <a:t>Given a </a:t>
            </a:r>
            <a:r>
              <a:rPr lang="en-GB" sz="50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How good is your eyesight?</a:t>
            </a:r>
          </a:p>
          <a:p>
            <a:pPr marL="400050" lvl="1" indent="0">
              <a:buNone/>
            </a:pPr>
            <a:r>
              <a:rPr lang="en-GB" sz="500" dirty="0" smtClean="0"/>
              <a:t>When manager changes score</a:t>
            </a:r>
          </a:p>
          <a:p>
            <a:pPr marL="400050" lvl="1" indent="0">
              <a:buNone/>
            </a:pPr>
            <a:r>
              <a:rPr lang="en-GB" sz="500" dirty="0" smtClean="0"/>
              <a:t>Then I should get the new score</a:t>
            </a:r>
          </a:p>
          <a:p>
            <a:pPr marL="0" indent="0">
              <a:buNone/>
            </a:pPr>
            <a:r>
              <a:rPr lang="en-GB" sz="500" dirty="0" smtClean="0"/>
              <a:t>Scenario: a player quits</a:t>
            </a:r>
          </a:p>
          <a:p>
            <a:pPr marL="400050" lvl="1" indent="0">
              <a:buNone/>
            </a:pPr>
            <a:r>
              <a:rPr lang="en-GB" sz="500" dirty="0" smtClean="0"/>
              <a:t>Given a </a:t>
            </a:r>
            <a:r>
              <a:rPr lang="en-GB" sz="500" dirty="0" smtClean="0"/>
              <a:t>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player leaves the game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 </a:t>
            </a:r>
          </a:p>
          <a:p>
            <a:pPr marL="400050" lvl="1" indent="0">
              <a:buNone/>
            </a:pPr>
            <a:r>
              <a:rPr lang="en-GB" sz="500" dirty="0" smtClean="0"/>
              <a:t>I should get a short final score</a:t>
            </a:r>
          </a:p>
          <a:p>
            <a:pPr marL="400050" lvl="1" indent="0">
              <a:buNone/>
            </a:pPr>
            <a:r>
              <a:rPr lang="en-GB" sz="500" dirty="0" smtClean="0"/>
              <a:t>Other players can keep playing</a:t>
            </a:r>
          </a:p>
          <a:p>
            <a:pPr marL="400050" lvl="1" indent="0">
              <a:buNone/>
            </a:pPr>
            <a:endParaRPr lang="en-GB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…which is the shortcoming of most fluent / clear text BDD frameworks.</a:t>
            </a:r>
          </a:p>
        </p:txBody>
      </p:sp>
    </p:spTree>
    <p:extLst>
      <p:ext uri="{BB962C8B-B14F-4D97-AF65-F5344CB8AC3E}">
        <p14:creationId xmlns:p14="http://schemas.microsoft.com/office/powerpoint/2010/main" xmlns="" val="1935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Developing software outside-in: </a:t>
            </a:r>
            <a:r>
              <a:rPr lang="en-GB" dirty="0" smtClean="0">
                <a:solidFill>
                  <a:srgbClr val="00B050"/>
                </a:solidFill>
              </a:rPr>
              <a:t>GOOD</a:t>
            </a:r>
          </a:p>
          <a:p>
            <a:r>
              <a:rPr lang="en-GB" dirty="0" smtClean="0"/>
              <a:t>Writing readable, behavioural tests: </a:t>
            </a:r>
            <a:r>
              <a:rPr lang="en-GB" dirty="0" smtClean="0">
                <a:solidFill>
                  <a:srgbClr val="00B050"/>
                </a:solidFill>
              </a:rPr>
              <a:t>GOOD</a:t>
            </a:r>
          </a:p>
          <a:p>
            <a:endParaRPr lang="en-GB" dirty="0"/>
          </a:p>
          <a:p>
            <a:r>
              <a:rPr lang="en-GB" dirty="0" smtClean="0"/>
              <a:t>Copy-and-Pasting specs: </a:t>
            </a:r>
            <a:r>
              <a:rPr lang="en-GB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GB" dirty="0" smtClean="0"/>
              <a:t>A sea of specs so large you can’t read it: </a:t>
            </a:r>
            <a:r>
              <a:rPr lang="en-GB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GB" dirty="0" smtClean="0"/>
              <a:t>Repetition: </a:t>
            </a:r>
            <a:r>
              <a:rPr lang="en-GB" dirty="0" smtClean="0">
                <a:solidFill>
                  <a:srgbClr val="FF0000"/>
                </a:solidFill>
              </a:rPr>
              <a:t>BAD </a:t>
            </a:r>
            <a:r>
              <a:rPr lang="en-GB" dirty="0" err="1" smtClean="0">
                <a:solidFill>
                  <a:srgbClr val="FF0000"/>
                </a:solidFill>
              </a:rPr>
              <a:t>BAD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BAD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BAD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BAD</a:t>
            </a:r>
            <a:r>
              <a:rPr lang="en-GB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261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Fluent BDD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416824" cy="1752600"/>
          </a:xfrm>
        </p:spPr>
        <p:txBody>
          <a:bodyPr/>
          <a:lstStyle/>
          <a:p>
            <a:r>
              <a:rPr lang="en-GB" dirty="0" smtClean="0"/>
              <a:t>Getting all the </a:t>
            </a:r>
            <a:r>
              <a:rPr lang="en-GB" dirty="0" smtClean="0">
                <a:solidFill>
                  <a:srgbClr val="00B050"/>
                </a:solidFill>
              </a:rPr>
              <a:t>good</a:t>
            </a:r>
            <a:r>
              <a:rPr lang="en-GB" dirty="0" smtClean="0"/>
              <a:t> with the least </a:t>
            </a:r>
            <a:r>
              <a:rPr lang="en-GB" dirty="0" smtClean="0">
                <a:solidFill>
                  <a:srgbClr val="FF0000"/>
                </a:solidFill>
              </a:rPr>
              <a:t>bad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66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6287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400050" lvl="1" indent="0">
              <a:buNone/>
            </a:pPr>
            <a:r>
              <a:rPr lang="en-GB" dirty="0" smtClean="0"/>
              <a:t>As little code over-head as possible</a:t>
            </a:r>
          </a:p>
          <a:p>
            <a:pPr marL="400050" lvl="1" indent="0">
              <a:buNone/>
            </a:pPr>
            <a:r>
              <a:rPr lang="en-GB" dirty="0" smtClean="0"/>
              <a:t>Fluent interface</a:t>
            </a:r>
          </a:p>
          <a:p>
            <a:pPr marL="400050" lvl="1" indent="0">
              <a:buNone/>
            </a:pPr>
            <a:r>
              <a:rPr lang="en-GB" dirty="0"/>
              <a:t>Good conventions for common cases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400050" lvl="1" indent="0">
              <a:buNone/>
            </a:pPr>
            <a:r>
              <a:rPr lang="en-GB" dirty="0" smtClean="0"/>
              <a:t>Reusable contexts</a:t>
            </a:r>
          </a:p>
          <a:p>
            <a:pPr marL="400050" lvl="1" indent="0">
              <a:buNone/>
            </a:pPr>
            <a:r>
              <a:rPr lang="en-GB" dirty="0" smtClean="0"/>
              <a:t>Reusable expectations</a:t>
            </a:r>
          </a:p>
          <a:p>
            <a:pPr marL="400050" lvl="1" indent="0">
              <a:buNone/>
            </a:pPr>
            <a:r>
              <a:rPr lang="en-GB" dirty="0" smtClean="0"/>
              <a:t>More than one test per scenario</a:t>
            </a:r>
          </a:p>
          <a:p>
            <a:pPr marL="400050" lvl="1" indent="0">
              <a:buNone/>
            </a:pPr>
            <a:r>
              <a:rPr lang="en-GB" dirty="0" smtClean="0"/>
              <a:t>Good interaction with ReSharper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355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Let’s go back to the bowling alley, this time in code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First, we start with a nice empty code file.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Note “using FluentBDD”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2507456" cy="1080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692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look at scoring</a:t>
            </a:r>
          </a:p>
          <a:p>
            <a:pPr marL="0" indent="0">
              <a:buNone/>
            </a:pPr>
            <a:r>
              <a:rPr lang="en-GB" dirty="0" smtClean="0"/>
              <a:t>Feature: Score Calculation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107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Then we create a class for our feature.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inherit from “Feature” as that gives us our fluent interface.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class doesn’t need to be public, but it doesn’t hurt.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319" y="781819"/>
            <a:ext cx="4423410" cy="1427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171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Next we mark the class with the feature attribute. This means the features we create will be appear in NUnit.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give the feature a name, which will be part of the unit test tree.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776" y="789087"/>
            <a:ext cx="4500563" cy="1427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462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Next we add a feature giving it a name.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layout of a feature follows the pattern– 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653" y="793279"/>
            <a:ext cx="4860608" cy="1877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515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the stakeholder(s),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94" y="787921"/>
            <a:ext cx="4539139" cy="226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3125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achieve a goal,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269" y="798612"/>
            <a:ext cx="4436269" cy="248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437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Should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introduce a solution.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411" y="794420"/>
            <a:ext cx="7290911" cy="266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988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Now we must somehow test this feature has the correct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Behaviour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To do this, we include a coverage test.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706" y="788288"/>
            <a:ext cx="7586663" cy="2674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873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let ReSharper generate the class – we’ll get back to it later.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Now let’s rough out some scenarios, and let ReSharper generate those too.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269" y="803945"/>
            <a:ext cx="7650956" cy="424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809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Testing in NUnit, we have our first red test.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go take a look at our auto-generated behaviours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5979319" cy="146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224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basic generated class is quite bare.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need to do some decoration before we start filling out the scenarios.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7109" y="1951881"/>
            <a:ext cx="3278981" cy="81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795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look at scoring</a:t>
            </a:r>
          </a:p>
          <a:p>
            <a:pPr marL="0" indent="0">
              <a:buNone/>
            </a:pPr>
            <a:r>
              <a:rPr lang="en-GB" dirty="0" smtClean="0"/>
              <a:t>Feature: Score Calculation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Why do I want this feature?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	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So players get competitive and keep buying games,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but don’t fight about the scoring rules – so I don’t have to call the cops!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30428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Behaviour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attribute makes scenarios available to NUnit.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393" y="1725960"/>
            <a:ext cx="3394710" cy="106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534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Behaviours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parent class provides our fluent interface.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968" y="1731293"/>
            <a:ext cx="4269105" cy="106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877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Now our feature description is green, and we can see the score calculation behaviour tests are red.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Time to move in a level!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426393" cy="210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204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With our behaviour, we take the first scenario, and start defining it: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Given &lt; </a:t>
            </a: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</a:rPr>
              <a:t>subject type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&gt; ( </a:t>
            </a:r>
            <a:r>
              <a:rPr lang="en-GB" sz="1800" b="1" dirty="0" err="1" smtClean="0">
                <a:solidFill>
                  <a:schemeClr val="bg1">
                    <a:lumMod val="50000"/>
                  </a:schemeClr>
                </a:solidFill>
              </a:rPr>
              <a:t>Context.Of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&lt; </a:t>
            </a: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</a:rPr>
              <a:t>context type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&gt; )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subject type will go in our production code.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602" y="1211610"/>
            <a:ext cx="7959566" cy="2674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6619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Use ReSharper to generate those classes and we’ll worry about them later.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The compiler may complain until you make your context inherit from “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Context&lt;</a:t>
            </a:r>
            <a:r>
              <a:rPr lang="en-GB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GameScorer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077" y="1010027"/>
            <a:ext cx="7882414" cy="272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3604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Next, let’s declare our Action.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give it a plain English name in a string. This will appear in the unit tests.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602" y="1005363"/>
            <a:ext cx="7856696" cy="275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52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To complete the action, we say what scoring means in code.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let ReSharper generate the method and we’ll get back to it later.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127" y="1005111"/>
            <a:ext cx="7895273" cy="294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902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add in a set of expectations, and let ReSharper create the class.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602" y="1005111"/>
            <a:ext cx="7882414" cy="318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25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Finally we assert what should happen…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2794" y="1015777"/>
            <a:ext cx="7895273" cy="309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5805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 and explain this in code.</a:t>
            </a:r>
          </a:p>
          <a:p>
            <a:pPr marL="0" indent="0">
              <a:buNone/>
            </a:pPr>
            <a:r>
              <a:rPr lang="en-GB" sz="1800" dirty="0" smtClean="0"/>
              <a:t>subject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is the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GameScorer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being tested. </a:t>
            </a:r>
            <a:r>
              <a:rPr lang="en-GB" sz="1800" dirty="0" smtClean="0"/>
              <a:t>result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is returned from “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ScoreGame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()”.</a:t>
            </a:r>
          </a:p>
          <a:p>
            <a:pPr marL="0" indent="0">
              <a:buNone/>
            </a:pPr>
            <a:r>
              <a:rPr lang="en-GB" sz="1800" dirty="0" smtClean="0"/>
              <a:t>expectations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is the specific instance of our expectations being tested.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2302" y="817662"/>
            <a:ext cx="7869555" cy="353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662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So,</a:t>
            </a:r>
          </a:p>
          <a:p>
            <a:pPr marL="0" indent="0">
              <a:buNone/>
            </a:pPr>
            <a:r>
              <a:rPr lang="en-GB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dirty="0" smtClean="0"/>
              <a:t>For the bowling alley owner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Who is the stakeholder for </a:t>
            </a:r>
            <a:r>
              <a:rPr lang="en-GB" sz="1800" b="1" i="1" dirty="0" smtClean="0">
                <a:solidFill>
                  <a:schemeClr val="bg1">
                    <a:lumMod val="50000"/>
                  </a:schemeClr>
                </a:solidFill>
              </a:rPr>
              <a:t>this feature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, and what do they want from this feature?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3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also now have our first red field in our expectations: </a:t>
            </a:r>
            <a:r>
              <a:rPr lang="en-GB" sz="1800" dirty="0" err="1" smtClean="0">
                <a:solidFill>
                  <a:srgbClr val="FF0000"/>
                </a:solidFill>
              </a:rPr>
              <a:t>FinalScore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We’ll have ReSharper add this and then move on to the context.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2302" y="817662"/>
            <a:ext cx="7869555" cy="353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7226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should have something that looks like this: a Context for a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GameScorer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class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And a set of expectations that implement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IProvide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288" y="961678"/>
            <a:ext cx="6197918" cy="2340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3923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Before we start building our context, let’s use our expectations by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adding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IUse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for our expectation type.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This interface requires a Values property we can use to build our context.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518" y="990253"/>
            <a:ext cx="6146483" cy="2674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354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Now we can define our context.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Context gives us the Given() method, which we use to start contexts.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description we provide will appear in test results.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518" y="990253"/>
            <a:ext cx="6159341" cy="309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196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complete the Given with a code explanation. This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must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return an instance of the subject. 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Our context now needs to interact with the subject, to inject our expectations.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518" y="961678"/>
            <a:ext cx="61722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842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can add an And to the end of our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given, with a description (which will appear in the tests)…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518" y="980728"/>
            <a:ext cx="6197918" cy="331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176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…and a code explanation, which takes the subject we’ve made.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290" y="991731"/>
            <a:ext cx="6146483" cy="329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39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fill this out with some ‘wish code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’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let ReSharper generate the required parts.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416" y="980728"/>
            <a:ext cx="7252335" cy="369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736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Note the new list of pin hits in our expectations.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You can chain as many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.And()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 together as you need. Try to keep a balance between number of ands and complexity of the code.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417" y="980728"/>
            <a:ext cx="7239476" cy="390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87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Next, I review my code context to make sure everything is good.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 think the description could be better. 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108" y="736129"/>
            <a:ext cx="7715250" cy="4294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690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So,</a:t>
            </a:r>
          </a:p>
          <a:p>
            <a:pPr marL="0" indent="0">
              <a:buNone/>
            </a:pPr>
            <a:r>
              <a:rPr lang="en-GB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dirty="0" smtClean="0"/>
              <a:t>For the bowling alley owner</a:t>
            </a:r>
          </a:p>
          <a:p>
            <a:pPr marL="400050" lvl="1" indent="0">
              <a:buNone/>
            </a:pPr>
            <a:r>
              <a:rPr lang="en-GB" dirty="0" smtClean="0"/>
              <a:t>To show players their scores</a:t>
            </a:r>
          </a:p>
          <a:p>
            <a:pPr marL="400050" lvl="1" indent="0">
              <a:buNone/>
            </a:pPr>
            <a:r>
              <a:rPr lang="en-GB" dirty="0" smtClean="0"/>
              <a:t>I want the system to calculate player’s total score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Great! A feature. So now I need to implement it.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First question: how do I know when I’m done?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673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It’s a bit wordy, but much better describes what is happening.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goal with FluentBDD is clarity, so make sure to review and refactor your specifications like you would with your code.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552" y="961678"/>
            <a:ext cx="7843838" cy="372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77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That’s the context complete, now let’s have a look at our expectations.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551" y="961678"/>
            <a:ext cx="7882414" cy="372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6492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Apart from the public fields we’ve auto-generated from our context and scenario, there are two methods required by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IProvide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and </a:t>
            </a:r>
          </a:p>
          <a:p>
            <a:pPr marL="0" indent="0">
              <a:buNone/>
            </a:pPr>
            <a:r>
              <a:rPr lang="en-GB" sz="1800" b="1" dirty="0" err="1" smtClean="0">
                <a:solidFill>
                  <a:schemeClr val="bg1">
                    <a:lumMod val="50000"/>
                  </a:schemeClr>
                </a:solidFill>
              </a:rPr>
              <a:t>StringRepresentation</a:t>
            </a:r>
            <a:endParaRPr lang="en-GB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518" y="980728"/>
            <a:ext cx="6210776" cy="249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85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err="1" smtClean="0">
                <a:solidFill>
                  <a:schemeClr val="bg1">
                    <a:lumMod val="50000"/>
                  </a:schemeClr>
                </a:solidFill>
              </a:rPr>
              <a:t>StringRepresentation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is used to name each expectation in the unit tests. The name is entirely up to you, but should be enough to identify the test case that has passed or failed.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For now, let’s just show the pin hits and score.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610" y="983263"/>
            <a:ext cx="7496651" cy="266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142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Next,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returns an array of instances of what we claim to provide.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Note that the return type of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matches our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IProvide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type.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993" y="946820"/>
            <a:ext cx="7445216" cy="2764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812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For this expectation, we will go the simple route of creating and returning a set of example games.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610" y="980728"/>
            <a:ext cx="7496651" cy="266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710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Giving us a Data() method like this.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It doesn’t matter how you generate the output for Data(), as long as it’s an array of your provided type.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58674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844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Now we’ve filled in all the blanks, it’s time to review where we are.</a:t>
            </a:r>
          </a:p>
        </p:txBody>
      </p:sp>
    </p:spTree>
    <p:extLst>
      <p:ext uri="{BB962C8B-B14F-4D97-AF65-F5344CB8AC3E}">
        <p14:creationId xmlns:p14="http://schemas.microsoft.com/office/powerpoint/2010/main" xmlns="" val="21749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should have some code that looks like this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863" y="909638"/>
            <a:ext cx="75342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214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have a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Behaviour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set with one completed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Scenario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and one empty scenario.</a:t>
            </a:r>
            <a:endParaRPr lang="en-GB" sz="1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863" y="909638"/>
            <a:ext cx="75342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47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 smtClean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2400" dirty="0" smtClean="0"/>
              <a:t>I want the system to calculate players’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In BDD, we start with a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Behaviour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 smtClean="0"/>
              <a:t>I play a game, 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 smtClean="0"/>
              <a:t>I should get the score</a:t>
            </a:r>
          </a:p>
        </p:txBody>
      </p:sp>
    </p:spTree>
    <p:extLst>
      <p:ext uri="{BB962C8B-B14F-4D97-AF65-F5344CB8AC3E}">
        <p14:creationId xmlns:p14="http://schemas.microsoft.com/office/powerpoint/2010/main" xmlns="" val="24564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Scenario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has a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Context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863" y="909638"/>
            <a:ext cx="75342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255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Context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relates to a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Subject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863" y="909638"/>
            <a:ext cx="75342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8116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Context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makes use of an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Expectation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provider type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863" y="909638"/>
            <a:ext cx="75342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479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Scenario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‘uses’ a specific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Expectation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provider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863" y="909638"/>
            <a:ext cx="75342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626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That’s all we need to run our feature as a set of unit tests. Let’s take a look.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863" y="909638"/>
            <a:ext cx="75342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158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2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All red, as we should expect – we haven’t implemented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GameScorer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yet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689533" cy="408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948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2" y="5949280"/>
            <a:ext cx="8229600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Notice the progression in the unit tests follows that of the scenario,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that our one scenario results in six unit tests (one per ‘then’ per expectation)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689533" cy="408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441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2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Now if we implement the game scorer…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5783580" cy="489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915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2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…we are rewarded with a sea of </a:t>
            </a:r>
            <a:r>
              <a:rPr lang="en-GB" sz="1800" dirty="0" smtClean="0">
                <a:solidFill>
                  <a:srgbClr val="00B050"/>
                </a:solidFill>
              </a:rPr>
              <a:t>green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6365081" cy="203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623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As little code over-head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Fluent interface</a:t>
            </a:r>
          </a:p>
          <a:p>
            <a:pPr marL="400050" lvl="1" indent="0">
              <a:buNone/>
            </a:pPr>
            <a:r>
              <a:rPr lang="en-GB" dirty="0" smtClean="0"/>
              <a:t>Good conventions for common cases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400050" lvl="1" indent="0">
              <a:buNone/>
            </a:pPr>
            <a:r>
              <a:rPr lang="en-GB" dirty="0" smtClean="0"/>
              <a:t>Reusable contexts</a:t>
            </a:r>
          </a:p>
          <a:p>
            <a:pPr marL="400050" lvl="1" indent="0">
              <a:buNone/>
            </a:pPr>
            <a:r>
              <a:rPr lang="en-GB" dirty="0" smtClean="0"/>
              <a:t>Reusable expectations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More than one test per scenario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interaction with ReSharper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5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2400" dirty="0"/>
              <a:t>I want the system to calculate players’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Next, as developers, we need something that will do the work for us:</a:t>
            </a:r>
          </a:p>
          <a:p>
            <a:pPr marL="0" indent="0">
              <a:buNone/>
            </a:pPr>
            <a:r>
              <a:rPr lang="en-GB" dirty="0"/>
              <a:t>With a 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Scorer</a:t>
            </a:r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play a game, </a:t>
            </a:r>
            <a:r>
              <a:rPr lang="en-GB" b="1" dirty="0" smtClean="0"/>
              <a:t>then</a:t>
            </a:r>
            <a:r>
              <a:rPr lang="en-GB" dirty="0" smtClean="0"/>
              <a:t> I should get the score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This is our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Subject</a:t>
            </a:r>
            <a:endParaRPr lang="en-GB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6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As little code over-head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Fluent interface</a:t>
            </a:r>
          </a:p>
          <a:p>
            <a:pPr marL="400050" lvl="1" indent="0">
              <a:buNone/>
            </a:pPr>
            <a:r>
              <a:rPr lang="en-GB" dirty="0" smtClean="0"/>
              <a:t>Good conventions for common cases</a:t>
            </a:r>
          </a:p>
          <a:p>
            <a:pPr marL="800100" lvl="2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Exceptions, Reflection,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400050" lvl="1" indent="0">
              <a:buNone/>
            </a:pPr>
            <a:r>
              <a:rPr lang="en-GB" dirty="0" smtClean="0"/>
              <a:t>Reusable contexts</a:t>
            </a:r>
          </a:p>
          <a:p>
            <a:pPr marL="400050" lvl="1" indent="0">
              <a:buNone/>
            </a:pPr>
            <a:r>
              <a:rPr lang="en-GB" dirty="0" smtClean="0"/>
              <a:t>Reusable expectations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More than one test per scenario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interaction with ReSharper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00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FluentBDD: Exceptions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2" y="908720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If we assumed that we’d never get an invalid call to GameScorer, we’d probably be done now. But reality is rarely so kind.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build in some range checking. This is part of our Score calculation feature, and will require a new scenario: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/>
              <a:t>Scenario: too many throws</a:t>
            </a:r>
          </a:p>
          <a:p>
            <a:pPr marL="400050" lvl="1" indent="0">
              <a:buNone/>
            </a:pPr>
            <a:r>
              <a:rPr lang="en-GB" sz="1800" dirty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800" dirty="0"/>
              <a:t>When I ask for the score</a:t>
            </a:r>
          </a:p>
          <a:p>
            <a:pPr marL="400050" lvl="1" indent="0">
              <a:buNone/>
            </a:pPr>
            <a:r>
              <a:rPr lang="en-GB" sz="1800" dirty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1800" dirty="0"/>
              <a:t>I should get an exception telling me I’ve thrown too many balls</a:t>
            </a:r>
          </a:p>
        </p:txBody>
      </p:sp>
    </p:spTree>
    <p:extLst>
      <p:ext uri="{BB962C8B-B14F-4D97-AF65-F5344CB8AC3E}">
        <p14:creationId xmlns:p14="http://schemas.microsoft.com/office/powerpoint/2010/main" xmlns="" val="35851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FluentBDD: Exceptions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In code we write it like this:</a:t>
            </a:r>
            <a:endParaRPr lang="en-GB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653136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Note, we have no “Then”, but instead we state the scenario should throw a specified type of exception, with an expected message. </a:t>
            </a:r>
            <a:endParaRPr lang="en-GB" sz="1800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3500" y="1907307"/>
            <a:ext cx="7162324" cy="127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885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FluentBDD: Exceptions</a:t>
            </a:r>
            <a:endParaRPr lang="en-GB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653136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If we don’t care about the message returned with the exception, we must state this explicitly.</a:t>
            </a:r>
            <a:endParaRPr lang="en-GB" sz="18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7217" y="1916832"/>
            <a:ext cx="7213759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756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As little code over-head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Fluent interface</a:t>
            </a:r>
          </a:p>
          <a:p>
            <a:pPr marL="400050" lvl="1" indent="0">
              <a:buNone/>
            </a:pPr>
            <a:r>
              <a:rPr lang="en-GB" dirty="0" smtClean="0"/>
              <a:t>Good conventions for common cases</a:t>
            </a:r>
          </a:p>
          <a:p>
            <a:pPr marL="800100" lvl="2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Exceptions, </a:t>
            </a:r>
            <a:r>
              <a:rPr lang="en-GB" dirty="0" smtClean="0">
                <a:solidFill>
                  <a:srgbClr val="C00000"/>
                </a:solidFill>
              </a:rPr>
              <a:t>Reflection,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400050" lvl="1" indent="0">
              <a:buNone/>
            </a:pPr>
            <a:r>
              <a:rPr lang="en-GB" dirty="0" smtClean="0"/>
              <a:t>Reusable contexts</a:t>
            </a:r>
          </a:p>
          <a:p>
            <a:pPr marL="400050" lvl="1" indent="0">
              <a:buNone/>
            </a:pPr>
            <a:r>
              <a:rPr lang="en-GB" dirty="0" smtClean="0"/>
              <a:t>Reusable expectations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More than one test per scenario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interaction with ReSharper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51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FluentBDD: Reflection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2" y="908720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When dealing with various parts of the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.Net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ecosystem, class and field attributes can be critically important (e.g.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WCF, messaging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systems,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Automapper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/>
              <a:t>Scenario: </a:t>
            </a:r>
            <a:r>
              <a:rPr lang="en-GB" sz="1800" dirty="0" smtClean="0"/>
              <a:t>message must be a data contract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/>
              <a:t>With </a:t>
            </a:r>
            <a:r>
              <a:rPr lang="en-GB" sz="1800" dirty="0" smtClean="0"/>
              <a:t>a message object</a:t>
            </a:r>
          </a:p>
          <a:p>
            <a:pPr marL="685800" lvl="1">
              <a:buFont typeface="Arial" pitchFamily="34" charset="0"/>
              <a:buChar char="•"/>
            </a:pPr>
            <a:r>
              <a:rPr lang="en-GB" sz="1800" dirty="0" smtClean="0"/>
              <a:t>It should have a “</a:t>
            </a:r>
            <a:r>
              <a:rPr lang="en-GB" sz="1800" dirty="0" err="1" smtClean="0"/>
              <a:t>MyMessage</a:t>
            </a:r>
            <a:r>
              <a:rPr lang="en-GB" sz="1800" dirty="0" smtClean="0"/>
              <a:t>” attribute</a:t>
            </a:r>
          </a:p>
          <a:p>
            <a:pPr marL="685800" lvl="1">
              <a:buFont typeface="Arial" pitchFamily="34" charset="0"/>
              <a:buChar char="•"/>
            </a:pPr>
            <a:r>
              <a:rPr lang="en-GB" sz="1800" dirty="0" smtClean="0"/>
              <a:t>It should have a “</a:t>
            </a:r>
            <a:r>
              <a:rPr lang="en-GB" sz="1800" dirty="0" err="1" smtClean="0"/>
              <a:t>DataContract</a:t>
            </a:r>
            <a:r>
              <a:rPr lang="en-GB" sz="1800" dirty="0" smtClean="0"/>
              <a:t>” attribute</a:t>
            </a:r>
          </a:p>
          <a:p>
            <a:pPr marL="685800" lvl="1">
              <a:buFont typeface="Arial" pitchFamily="34" charset="0"/>
              <a:buChar char="•"/>
            </a:pPr>
            <a:r>
              <a:rPr lang="en-GB" sz="1800" dirty="0" smtClean="0"/>
              <a:t>It should have a field “</a:t>
            </a:r>
            <a:r>
              <a:rPr lang="en-GB" sz="1800" dirty="0" err="1" smtClean="0"/>
              <a:t>myField</a:t>
            </a:r>
            <a:r>
              <a:rPr lang="en-GB" sz="1800" dirty="0" smtClean="0"/>
              <a:t>” with a “</a:t>
            </a:r>
            <a:r>
              <a:rPr lang="en-GB" sz="1800" dirty="0" err="1" smtClean="0"/>
              <a:t>DataMember</a:t>
            </a:r>
            <a:r>
              <a:rPr lang="en-GB" sz="1800" dirty="0" smtClean="0"/>
              <a:t>” attribute and it should be called “</a:t>
            </a:r>
            <a:r>
              <a:rPr lang="en-GB" sz="1800" dirty="0" err="1" smtClean="0"/>
              <a:t>PublicName</a:t>
            </a:r>
            <a:r>
              <a:rPr lang="en-GB" sz="1800" dirty="0" smtClean="0"/>
              <a:t>”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xmlns="" val="202205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FluentBDD: Exceptions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In code we write it like this:</a:t>
            </a:r>
            <a:endParaRPr lang="en-GB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653136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Note, we use “Verify” rather than “When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” – this means we don’t need to give an action to perform.</a:t>
            </a:r>
            <a:endParaRPr lang="en-GB" sz="18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585" y="2348880"/>
            <a:ext cx="8936831" cy="126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170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As little code over-head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Fluent interface</a:t>
            </a:r>
          </a:p>
          <a:p>
            <a:pPr marL="400050" lvl="1" indent="0">
              <a:buNone/>
            </a:pPr>
            <a:r>
              <a:rPr lang="en-GB" dirty="0" smtClean="0"/>
              <a:t>Good conventions for common cases</a:t>
            </a:r>
          </a:p>
          <a:p>
            <a:pPr marL="800100" lvl="2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Exceptions, Reflection, </a:t>
            </a:r>
            <a:r>
              <a:rPr lang="en-GB" dirty="0" smtClean="0">
                <a:solidFill>
                  <a:srgbClr val="C00000"/>
                </a:solidFill>
              </a:rPr>
              <a:t>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400050" lvl="1" indent="0">
              <a:buNone/>
            </a:pPr>
            <a:r>
              <a:rPr lang="en-GB" dirty="0" smtClean="0"/>
              <a:t>Reusable contexts</a:t>
            </a:r>
          </a:p>
          <a:p>
            <a:pPr marL="400050" lvl="1" indent="0">
              <a:buNone/>
            </a:pPr>
            <a:r>
              <a:rPr lang="en-GB" dirty="0" smtClean="0"/>
              <a:t>Reusable expectations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More than one test per scenario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interaction with ReSharper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158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FluentBDD: Creation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2" y="908720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 lot of guard exceptions are placed around the creation of classes. There are a few other cases where we won’t have a pre-made context or subject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b="1" dirty="0" smtClean="0"/>
              <a:t>Feature: Calculator creation</a:t>
            </a:r>
            <a:endParaRPr lang="en-GB" sz="1800" b="1" dirty="0"/>
          </a:p>
          <a:p>
            <a:pPr marL="0" indent="0">
              <a:buNone/>
            </a:pPr>
            <a:r>
              <a:rPr lang="en-GB" sz="1800" dirty="0"/>
              <a:t>Scenario: </a:t>
            </a:r>
            <a:r>
              <a:rPr lang="en-GB" sz="1800" dirty="0" smtClean="0"/>
              <a:t>creating a calculator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 smtClean="0"/>
              <a:t>When </a:t>
            </a:r>
            <a:r>
              <a:rPr lang="en-GB" sz="1800" dirty="0"/>
              <a:t>I </a:t>
            </a:r>
            <a:r>
              <a:rPr lang="en-GB" sz="1800" dirty="0" smtClean="0"/>
              <a:t>create a calculator</a:t>
            </a:r>
          </a:p>
          <a:p>
            <a:pPr marL="400050" lvl="1" indent="0">
              <a:buNone/>
            </a:pPr>
            <a:r>
              <a:rPr lang="en-GB" sz="1800" dirty="0" smtClean="0"/>
              <a:t>I </a:t>
            </a:r>
            <a:r>
              <a:rPr lang="en-GB" sz="1800" dirty="0"/>
              <a:t>should get an </a:t>
            </a:r>
            <a:r>
              <a:rPr lang="en-GB" sz="1800" dirty="0" smtClean="0"/>
              <a:t>non-null object</a:t>
            </a:r>
          </a:p>
          <a:p>
            <a:pPr marL="400050" lvl="1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Scenario: </a:t>
            </a:r>
            <a:r>
              <a:rPr lang="en-GB" sz="1800" dirty="0" smtClean="0"/>
              <a:t>creating </a:t>
            </a:r>
            <a:r>
              <a:rPr lang="en-GB" sz="1800" dirty="0"/>
              <a:t>a </a:t>
            </a:r>
            <a:r>
              <a:rPr lang="en-GB" sz="1800" dirty="0" smtClean="0"/>
              <a:t>calculator with invalid parameters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/>
              <a:t>When I create a </a:t>
            </a:r>
            <a:r>
              <a:rPr lang="en-GB" sz="1800" dirty="0" smtClean="0"/>
              <a:t>calculator with a null delegate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/>
              <a:t>I should get an </a:t>
            </a:r>
            <a:r>
              <a:rPr lang="en-GB" sz="1800" dirty="0" smtClean="0"/>
              <a:t>argument exception</a:t>
            </a:r>
          </a:p>
          <a:p>
            <a:pPr marL="400050" lvl="1" indent="0">
              <a:buNone/>
            </a:pPr>
            <a:r>
              <a:rPr lang="en-GB" sz="1800" dirty="0" smtClean="0"/>
              <a:t>With message “A delegate must be provided”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xmlns="" val="46785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FluentBDD: Exceptions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In code we write it like this:</a:t>
            </a:r>
            <a:endParaRPr lang="en-GB" sz="180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7" y="1628800"/>
            <a:ext cx="8409623" cy="309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249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2400" dirty="0"/>
              <a:t>I want the system to calculate players’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now look at two assumptions we’ve made:</a:t>
            </a:r>
          </a:p>
          <a:p>
            <a:pPr marL="0" indent="0">
              <a:buNone/>
            </a:pPr>
            <a:r>
              <a:rPr lang="en-GB" dirty="0"/>
              <a:t>With a </a:t>
            </a:r>
            <a:r>
              <a:rPr lang="en-GB" b="1" dirty="0"/>
              <a:t>Game Scorer</a:t>
            </a:r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play a 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</a:t>
            </a:r>
            <a:r>
              <a:rPr lang="en-GB" dirty="0" smtClean="0"/>
              <a:t>, </a:t>
            </a:r>
            <a:r>
              <a:rPr lang="en-GB" b="1" dirty="0" smtClean="0"/>
              <a:t>then</a:t>
            </a:r>
            <a:r>
              <a:rPr lang="en-GB" dirty="0" smtClean="0"/>
              <a:t> I should get the 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“Game” and “score” are things we expect to be related by the behaviour.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They could have any range of values and still fit the behaviour.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will call this pair our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Expectations</a:t>
            </a:r>
            <a:endParaRPr lang="en-GB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0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As little code over-head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Fluent interface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conventions for common cases</a:t>
            </a:r>
          </a:p>
          <a:p>
            <a:pPr marL="800100" lvl="2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Exceptions, Reflection,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Reusable contexts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Reusable expectations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More than one test per scenario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interaction with ReSharper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45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en-GB" dirty="0" smtClean="0"/>
              <a:t>Fluent BDD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416824" cy="1752600"/>
          </a:xfrm>
        </p:spPr>
        <p:txBody>
          <a:bodyPr/>
          <a:lstStyle/>
          <a:p>
            <a:r>
              <a:rPr lang="en-GB" dirty="0" smtClean="0"/>
              <a:t>Advanced topics: Templating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/>
              <a:t>When we write a specification template, we are trying to achieve one of two goals:</a:t>
            </a:r>
          </a:p>
          <a:p>
            <a:pPr>
              <a:buFont typeface="+mj-lt"/>
              <a:buAutoNum type="arabicPeriod"/>
            </a:pPr>
            <a:r>
              <a:rPr lang="en-GB" sz="1800" dirty="0" smtClean="0"/>
              <a:t>Supply different sets of Expectations to the same Context for multiple Scenarios</a:t>
            </a:r>
          </a:p>
          <a:p>
            <a:pPr marL="457200" lvl="1" indent="0">
              <a:buNone/>
            </a:pPr>
            <a:r>
              <a:rPr lang="en-GB" sz="1800" dirty="0" smtClean="0"/>
              <a:t>We do this when we expect different outcomes from a scenario based solely on differing input.</a:t>
            </a:r>
          </a:p>
          <a:p>
            <a:pPr marL="400050">
              <a:buFont typeface="+mj-lt"/>
              <a:buAutoNum type="arabicPeriod"/>
            </a:pPr>
            <a:r>
              <a:rPr lang="en-GB" sz="1800" dirty="0" smtClean="0"/>
              <a:t>Expecting different subjects to have the same behaviour</a:t>
            </a:r>
          </a:p>
          <a:p>
            <a:pPr marL="514350" lvl="1" indent="0">
              <a:buNone/>
            </a:pPr>
            <a:r>
              <a:rPr lang="en-GB" sz="1800" dirty="0" smtClean="0"/>
              <a:t>For example, different implementations of an interface or two features which have scenarios in common</a:t>
            </a:r>
          </a:p>
          <a:p>
            <a:pPr marL="514350" lvl="1" indent="0">
              <a:buNone/>
            </a:pPr>
            <a:endParaRPr lang="en-GB" sz="1800" dirty="0"/>
          </a:p>
          <a:p>
            <a:pPr marL="11430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for the first case, we head back to the bowling alley…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Advanced FluentBDD: Templating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31537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Here we have our scoring feature, with two scenarios.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612380" cy="369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718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Note the “Using” clause now has both an interface name and an implementation name.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612380" cy="369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065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context has a normal subject, and implements the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IUse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interface.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013817"/>
            <a:ext cx="56197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796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BowlingGame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interface provides the expectations used in the context and assertions, with no references to concretes outside of “Using”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013817"/>
            <a:ext cx="56197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625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concrete expectations implement both the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BowlingGame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interface and the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IProvide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interface.</a:t>
            </a:r>
            <a:endParaRPr lang="en-GB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7"/>
            <a:ext cx="52482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292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Note that it’s the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BowlingGame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interface that is being provided…</a:t>
            </a:r>
            <a:endParaRPr lang="en-GB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52482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867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…but instances of the concrete are being returned.</a:t>
            </a:r>
            <a:endParaRPr lang="en-GB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64293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058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4396</Words>
  <Application>Microsoft Office PowerPoint</Application>
  <PresentationFormat>On-screen Show (4:3)</PresentationFormat>
  <Paragraphs>637</Paragraphs>
  <Slides>102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3" baseType="lpstr">
      <vt:lpstr>Office Theme</vt:lpstr>
      <vt:lpstr>Fluent BDD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Summary</vt:lpstr>
      <vt:lpstr>Fluent BDD</vt:lpstr>
      <vt:lpstr>What we want to achieve</vt:lpstr>
      <vt:lpstr>What we want to achieve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What we want to achieve</vt:lpstr>
      <vt:lpstr>What we want to achieve</vt:lpstr>
      <vt:lpstr>Using FluentBDD: Exceptions</vt:lpstr>
      <vt:lpstr>Using FluentBDD: Exceptions</vt:lpstr>
      <vt:lpstr>Using FluentBDD: Exceptions</vt:lpstr>
      <vt:lpstr>What we want to achieve</vt:lpstr>
      <vt:lpstr>Using FluentBDD: Reflection</vt:lpstr>
      <vt:lpstr>Using FluentBDD: Exceptions</vt:lpstr>
      <vt:lpstr>What we want to achieve</vt:lpstr>
      <vt:lpstr>Using FluentBDD: Creation</vt:lpstr>
      <vt:lpstr>Using FluentBDD: Exceptions</vt:lpstr>
      <vt:lpstr>What we want to achieve</vt:lpstr>
      <vt:lpstr>Fluent BDD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What we want to achieve</vt:lpstr>
      <vt:lpstr>Fluent BDD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Fluent BDD</dc:title>
  <dc:creator>iainballard</dc:creator>
  <cp:lastModifiedBy>Iain</cp:lastModifiedBy>
  <cp:revision>339</cp:revision>
  <dcterms:created xsi:type="dcterms:W3CDTF">2011-02-17T16:37:31Z</dcterms:created>
  <dcterms:modified xsi:type="dcterms:W3CDTF">2011-03-28T19:21:05Z</dcterms:modified>
</cp:coreProperties>
</file>