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358" r:id="rId3"/>
    <p:sldId id="364" r:id="rId4"/>
    <p:sldId id="365" r:id="rId5"/>
    <p:sldId id="363" r:id="rId6"/>
    <p:sldId id="359" r:id="rId7"/>
    <p:sldId id="366" r:id="rId8"/>
    <p:sldId id="360" r:id="rId9"/>
    <p:sldId id="367" r:id="rId10"/>
    <p:sldId id="368" r:id="rId11"/>
    <p:sldId id="369" r:id="rId12"/>
    <p:sldId id="370" r:id="rId13"/>
    <p:sldId id="361" r:id="rId14"/>
    <p:sldId id="371" r:id="rId15"/>
    <p:sldId id="372" r:id="rId16"/>
    <p:sldId id="373" r:id="rId17"/>
    <p:sldId id="51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5"/>
    <p:restoredTop sz="95064"/>
  </p:normalViewPr>
  <p:slideViewPr>
    <p:cSldViewPr snapToGrid="0">
      <p:cViewPr varScale="1">
        <p:scale>
          <a:sx n="93" d="100"/>
          <a:sy n="93" d="100"/>
        </p:scale>
        <p:origin x="2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5C881-09B5-8A7F-0B5D-FB83580D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1BEFB1-4739-40CF-14BB-F558181D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62CDA-E29C-2014-FD6E-7465D07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480C-9961-9BD8-5F64-6775F188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A26E3-6CB6-E358-6554-4B7C0111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EBCE3-CDBA-F99A-27C2-F749352B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20AF2-A974-BECC-3812-DB8BA4FB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EFA4F-1E0A-C6CD-8E9C-E713B7DF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01DDB-96FC-B336-47B0-1C15BF12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4EA78-2239-B226-C4E6-A57FE53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473593-847D-81B8-1AF0-2C8B574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45A3E4-78A6-8377-5724-9C619F7F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44983-AB6F-1EF7-39EE-2F8F701D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4F1F1-BEAD-FC02-F8C5-D8E05049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A6A87-E628-A951-131A-1840082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8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Сгруппировать"/>
          <p:cNvGrpSpPr/>
          <p:nvPr/>
        </p:nvGrpSpPr>
        <p:grpSpPr>
          <a:xfrm>
            <a:off x="-626727" y="-1234845"/>
            <a:ext cx="13703141" cy="10270900"/>
            <a:chOff x="0" y="0"/>
            <a:chExt cx="27406280" cy="20541798"/>
          </a:xfrm>
        </p:grpSpPr>
        <p:sp>
          <p:nvSpPr>
            <p:cNvPr id="26" name="Кружок"/>
            <p:cNvSpPr/>
            <p:nvPr/>
          </p:nvSpPr>
          <p:spPr>
            <a:xfrm>
              <a:off x="0" y="1535805"/>
              <a:ext cx="13716000" cy="13716001"/>
            </a:xfrm>
            <a:prstGeom prst="ellipse">
              <a:avLst/>
            </a:prstGeom>
            <a:gradFill flip="none" rotWithShape="1"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7" name="Кружок"/>
            <p:cNvSpPr/>
            <p:nvPr/>
          </p:nvSpPr>
          <p:spPr>
            <a:xfrm>
              <a:off x="6022436" y="6825798"/>
              <a:ext cx="13716001" cy="13716001"/>
            </a:xfrm>
            <a:prstGeom prst="ellipse">
              <a:avLst/>
            </a:prstGeom>
            <a:gradFill flip="none" rotWithShape="1"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8" name="Кружок"/>
            <p:cNvSpPr/>
            <p:nvPr/>
          </p:nvSpPr>
          <p:spPr>
            <a:xfrm>
              <a:off x="13690280" y="0"/>
              <a:ext cx="13716001" cy="13716000"/>
            </a:xfrm>
            <a:prstGeom prst="ellipse">
              <a:avLst/>
            </a:prstGeom>
            <a:gradFill flip="none" rotWithShape="1"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00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4B5C4-B7F3-2B80-6281-0B57C73B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B6565-0FE8-C6FC-B61F-416D2025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E0AEE-D8FD-7A86-5103-63CD0C97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DD9B6-FB7D-ECE6-CEEA-443B7F9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C9FB9-8DBB-2D06-D640-2B77CF4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C72F-DF32-EAC3-4A89-596F24C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C7750F-D31B-1DC2-D9CE-2D460744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C1073-E5F9-C217-B8E7-79FDB328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D9897-C6AC-531E-4BAE-01560A31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96CEF-26BB-EE70-D915-AA54CC3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59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89CF-F713-C689-F835-BF26A97C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B8E7-B929-B0A6-F32B-52615E3DB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78EE21-6601-3370-490B-4F7115EE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6B80B-CB2F-20E4-3936-7FDC4C1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924FA-8C55-E450-9E3B-69657F88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4D585-ABE9-7D4C-9C49-1C98442F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2DE3C-6FE4-1B79-0202-BEFE38C7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5FB70-FD39-F393-F1CD-8882F5A7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FE2AD5-EEEF-6DD4-9B1C-1373CB95C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38BE35-7EB0-E796-3A42-9A14495B4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102AA0-B30B-CC90-9C49-F87374419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13CDF-8D2C-C6A7-9F6E-DCEA7FD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8DE645-D0C5-9349-20E8-FA2F617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EC469-04EE-9288-173B-B2A7B369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40433-81E2-B0DC-A8F6-D07A5A5A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C15D36-DC4C-81D8-1A8E-C349EC1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4DF7F2-3028-F2BE-0635-89A11DE0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DEA41-1DB6-CD28-55FC-1BAE5BE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53435B-6462-F362-A0E5-05DB41C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25EA8B-F156-AC5F-9F01-7CC9052A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2841AF-EE87-CAB6-A768-9400322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C27F-A522-941E-0A5F-787B9081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9EA1B-94FB-9DBE-AB4A-DEB73181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7394E2-5D9E-392D-F263-460143A5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EAF73-EAA6-3BCE-6155-10DF4F22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36815-BAA3-F772-3E4C-3DDE7564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8B9E7-7710-4FD3-0148-42538F94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8CED7-D522-D55A-B40D-36E2E47E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6C63E0-E96A-B2DF-5CD5-CDFBCA07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9D230D-76D8-DA40-9EB8-C549EE65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5AE63C-2D22-5A7A-819C-FAB0FDA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C5E46-CF31-9969-1489-D9223FA3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2F604-387C-4063-E220-DA9B73C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36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1F172-21CE-44C1-CE2F-1FFB7070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DAD39-3325-8BE4-B798-60A3323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6D04-7A05-48A4-DD29-C571284BF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E4D8A-03B7-EECD-8662-5CB3E6CDD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168FD-0811-BEF7-CD19-82413859A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Заголовок"/>
          <p:cNvSpPr txBox="1"/>
          <p:nvPr/>
        </p:nvSpPr>
        <p:spPr>
          <a:xfrm>
            <a:off x="2852089" y="1733294"/>
            <a:ext cx="6304611" cy="98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8000" spc="0" dirty="0"/>
              <a:t>Spring AOP</a:t>
            </a:r>
          </a:p>
        </p:txBody>
      </p:sp>
      <p:pic>
        <p:nvPicPr>
          <p:cNvPr id="888" name="logo_sber_white.png" descr="logo_sber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21" y="857250"/>
            <a:ext cx="1152923" cy="3159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2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8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5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8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8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8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1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8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4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9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7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</p:grpSpPr>
        <p:sp>
          <p:nvSpPr>
            <p:cNvPr id="9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0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9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3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9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6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9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9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9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2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9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5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9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8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9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1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9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4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9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7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9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0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9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3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9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6" name="Сгруппировать"/>
          <p:cNvGrpSpPr/>
          <p:nvPr/>
        </p:nvGrpSpPr>
        <p:grpSpPr>
          <a:xfrm>
            <a:off x="-774700" y="5891645"/>
            <a:ext cx="762000" cy="428625"/>
            <a:chOff x="0" y="0"/>
            <a:chExt cx="1524000" cy="857250"/>
          </a:xfrm>
        </p:grpSpPr>
        <p:sp>
          <p:nvSpPr>
            <p:cNvPr id="9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" name="Заголовок">
            <a:extLst>
              <a:ext uri="{FF2B5EF4-FFF2-40B4-BE49-F238E27FC236}">
                <a16:creationId xmlns:a16="http://schemas.microsoft.com/office/drawing/2014/main" id="{622C837A-33A5-A832-248F-39D3D20394B4}"/>
              </a:ext>
            </a:extLst>
          </p:cNvPr>
          <p:cNvSpPr txBox="1"/>
          <p:nvPr/>
        </p:nvSpPr>
        <p:spPr>
          <a:xfrm>
            <a:off x="2826689" y="3335156"/>
            <a:ext cx="6304611" cy="180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ru-RU" sz="4000" spc="0" dirty="0"/>
              <a:t>Все о нем слышали и знают,</a:t>
            </a:r>
            <a:r>
              <a:rPr lang="en-US" sz="4000" spc="0" dirty="0"/>
              <a:t> </a:t>
            </a:r>
            <a:r>
              <a:rPr lang="ru-RU" sz="4000" spc="0" dirty="0"/>
              <a:t>но часто ли его используют на самом деле?</a:t>
            </a:r>
            <a:endParaRPr lang="en-US" sz="4000" spc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2608172" y="1394629"/>
            <a:ext cx="7441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rgbClr val="8EFA00"/>
                </a:solidFill>
              </a:rPr>
              <a:t>Так будет выглядеть применение данного интерфейса. </a:t>
            </a:r>
          </a:p>
          <a:p>
            <a:pPr algn="ctr"/>
            <a:r>
              <a:rPr lang="ru-RU" sz="2400" dirty="0">
                <a:solidFill>
                  <a:srgbClr val="8EFA00"/>
                </a:solidFill>
              </a:rPr>
              <a:t>На выходе мы получим 5 и 3 соответственно.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B7F2A7-298B-26E5-E4E3-0612E746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0" y="2116033"/>
            <a:ext cx="12562354" cy="46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38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2002690" y="1300821"/>
            <a:ext cx="715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rgbClr val="8EFA00"/>
                </a:solidFill>
              </a:rPr>
              <a:t>Еще одно применение лямбда выражений – в </a:t>
            </a:r>
            <a:r>
              <a:rPr lang="en-US" sz="2400" dirty="0">
                <a:solidFill>
                  <a:srgbClr val="8EFA00"/>
                </a:solidFill>
              </a:rPr>
              <a:t>Enum.</a:t>
            </a:r>
            <a:endParaRPr lang="ru-RU" sz="2400" dirty="0">
              <a:solidFill>
                <a:srgbClr val="8EFA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4A052A-992D-FCB6-1222-F5C62ECF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878340"/>
            <a:ext cx="7772400" cy="64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858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1195814" y="1300821"/>
            <a:ext cx="876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rgbClr val="8EFA00"/>
                </a:solidFill>
              </a:rPr>
              <a:t>Так будет выглядеть вызов этой функции с использованием </a:t>
            </a:r>
            <a:r>
              <a:rPr lang="en-US" sz="2400" dirty="0">
                <a:solidFill>
                  <a:srgbClr val="8EFA00"/>
                </a:solidFill>
              </a:rPr>
              <a:t>Enum</a:t>
            </a:r>
            <a:endParaRPr lang="ru-RU" sz="2400" dirty="0">
              <a:solidFill>
                <a:srgbClr val="8EFA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1F3A1-81EE-F6B7-8CC3-7EA20013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912" y="1200481"/>
            <a:ext cx="12182980" cy="48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78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2814797" y="1205940"/>
            <a:ext cx="5652547" cy="1253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В данном примере мы сортируем по длине имени человека, передав в метод </a:t>
            </a:r>
            <a:r>
              <a:rPr lang="en-US" sz="2400" dirty="0" err="1">
                <a:solidFill>
                  <a:srgbClr val="8EFA00"/>
                </a:solidFill>
              </a:rPr>
              <a:t>Arrays.sort</a:t>
            </a:r>
            <a:r>
              <a:rPr lang="en-US" sz="2400" dirty="0">
                <a:solidFill>
                  <a:srgbClr val="8EFA00"/>
                </a:solidFill>
              </a:rPr>
              <a:t> </a:t>
            </a:r>
            <a:r>
              <a:rPr lang="ru-RU" sz="2400" dirty="0">
                <a:solidFill>
                  <a:srgbClr val="8EFA00"/>
                </a:solidFill>
              </a:rPr>
              <a:t>свой</a:t>
            </a:r>
            <a:r>
              <a:rPr lang="en-US" sz="2400" dirty="0">
                <a:solidFill>
                  <a:srgbClr val="8EFA00"/>
                </a:solidFill>
              </a:rPr>
              <a:t> Comparator</a:t>
            </a:r>
            <a:endParaRPr sz="24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FC00CD-F928-BA73-98EC-E85A9560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0" y="2365168"/>
            <a:ext cx="12935129" cy="36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01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2814797" y="1205940"/>
            <a:ext cx="5652547" cy="1659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Среда </a:t>
            </a:r>
            <a:r>
              <a:rPr lang="en-US" sz="2400" dirty="0">
                <a:solidFill>
                  <a:srgbClr val="8EFA00"/>
                </a:solidFill>
              </a:rPr>
              <a:t>IntelliJ </a:t>
            </a:r>
            <a:r>
              <a:rPr lang="ru-RU" sz="2400" dirty="0">
                <a:solidFill>
                  <a:srgbClr val="8EFA00"/>
                </a:solidFill>
              </a:rPr>
              <a:t>предлагает заменить лямбда выражение</a:t>
            </a:r>
            <a:r>
              <a:rPr lang="en-US" sz="2400" dirty="0">
                <a:solidFill>
                  <a:srgbClr val="8EFA00"/>
                </a:solidFill>
              </a:rPr>
              <a:t>. </a:t>
            </a:r>
            <a:r>
              <a:rPr lang="ru-RU" sz="2400" dirty="0">
                <a:solidFill>
                  <a:srgbClr val="8EFA00"/>
                </a:solidFill>
              </a:rPr>
              <a:t>Таким образом код будет выглядеть лаконичнее и чище.</a:t>
            </a:r>
            <a:endParaRPr sz="24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26E89-7147-1FE9-7D69-C9370E3E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103" y="2457746"/>
            <a:ext cx="13292805" cy="35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16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2520426" y="1531654"/>
            <a:ext cx="5652547" cy="409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Основные стандартные функциональные интерфейсы, используемые в лямбда-выражениях:</a:t>
            </a:r>
          </a:p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2400" dirty="0">
              <a:solidFill>
                <a:srgbClr val="8EFA00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Runnable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Callable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Comparator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Consumer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Function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</a:rPr>
              <a:t>Predicate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3734762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257026" y="1960279"/>
            <a:ext cx="5652547" cy="2401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800" dirty="0">
                <a:solidFill>
                  <a:srgbClr val="8EFA00"/>
                </a:solidFill>
              </a:rPr>
              <a:t>Широкое применение лямбда-выражения получили в использовании </a:t>
            </a:r>
            <a:r>
              <a:rPr lang="en-US" sz="2800" dirty="0">
                <a:solidFill>
                  <a:srgbClr val="8EFA00"/>
                </a:solidFill>
              </a:rPr>
              <a:t>Stream API</a:t>
            </a:r>
            <a:r>
              <a:rPr lang="ru-RU" sz="2800" dirty="0">
                <a:solidFill>
                  <a:srgbClr val="8EFA00"/>
                </a:solidFill>
              </a:rPr>
              <a:t>, о нем мы поговорим в следующей лекции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262196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4" name="SBER_SPASIBO_LOGO_RUS_COL_RGB.png" descr="SBER_SPASIBO_LOGO_RUS_COL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61303"/>
            <a:ext cx="6096000" cy="17353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07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17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0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177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3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177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6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177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9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177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2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</p:grpSpPr>
        <p:sp>
          <p:nvSpPr>
            <p:cNvPr id="177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5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177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8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177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1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177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4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177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7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177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0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177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3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177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6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177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9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1774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2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1775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5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1775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8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1775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61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1775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6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Анонимные классы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749302" y="1222114"/>
            <a:ext cx="8954546" cy="511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l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800" dirty="0">
                <a:solidFill>
                  <a:srgbClr val="8EFA00"/>
                </a:solidFill>
              </a:rPr>
              <a:t>Преимущества использования анонимных классов:</a:t>
            </a:r>
          </a:p>
          <a:p>
            <a:pPr algn="l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32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Краткость: </a:t>
            </a:r>
            <a:r>
              <a:rPr lang="ru-RU" sz="2400" dirty="0"/>
              <a:t>Анонимные классы позволяют избежать создания отдельного класса, если он нужен только один раз.</a:t>
            </a:r>
            <a:endParaRPr lang="en-US" sz="2400" dirty="0"/>
          </a:p>
          <a:p>
            <a:pPr algn="l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24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Удобство: </a:t>
            </a:r>
            <a:r>
              <a:rPr lang="ru-RU" sz="2400" dirty="0"/>
              <a:t>Они могут быть использованы непосредственно в месте их использования, что делает код более компактным</a:t>
            </a:r>
            <a:r>
              <a:rPr lang="en-US" sz="2400" dirty="0"/>
              <a:t>.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 Скрытие реализации: </a:t>
            </a:r>
            <a:r>
              <a:rPr lang="ru-RU" sz="2400" dirty="0"/>
              <a:t>Они могут быть использованы для скрытия деталей реализации от внешнего мира</a:t>
            </a:r>
            <a:r>
              <a:rPr lang="en-US" sz="2400" dirty="0"/>
              <a:t>.</a:t>
            </a:r>
            <a:endParaRPr sz="2400" dirty="0"/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Анонимные классы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" name="Это правило применимо и для обычных встреч, но в условиях онлайн-конференции оно еще более актуально.…">
            <a:extLst>
              <a:ext uri="{FF2B5EF4-FFF2-40B4-BE49-F238E27FC236}">
                <a16:creationId xmlns:a16="http://schemas.microsoft.com/office/drawing/2014/main" id="{99D874A2-E509-13CE-B195-C51289144EC2}"/>
              </a:ext>
            </a:extLst>
          </p:cNvPr>
          <p:cNvSpPr txBox="1"/>
          <p:nvPr/>
        </p:nvSpPr>
        <p:spPr>
          <a:xfrm>
            <a:off x="749301" y="1211085"/>
            <a:ext cx="8669020" cy="443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l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800" dirty="0">
                <a:solidFill>
                  <a:srgbClr val="FF0000"/>
                </a:solidFill>
              </a:rPr>
              <a:t>Недостатки использования анонимных классов:</a:t>
            </a:r>
          </a:p>
          <a:p>
            <a:pPr algn="l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16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FF0000"/>
                </a:solidFill>
              </a:rPr>
              <a:t>Сложность отладки: </a:t>
            </a:r>
            <a:r>
              <a:rPr lang="ru-RU" sz="2400" dirty="0"/>
              <a:t>Отладка анонимных классов может быть сложной из-за отсутствия имен классов и методов.</a:t>
            </a:r>
            <a:endParaRPr lang="en-US" sz="24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2400" dirty="0"/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FF0000"/>
                </a:solidFill>
              </a:rPr>
              <a:t>Ограниченная функциональность: </a:t>
            </a:r>
            <a:r>
              <a:rPr lang="ru-RU" sz="2400" dirty="0"/>
              <a:t>Анонимные классы не могут иметь конструкторов, статических методов или статических полей.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FF0000"/>
                </a:solidFill>
              </a:rPr>
              <a:t>Повторное использование: </a:t>
            </a:r>
            <a:r>
              <a:rPr lang="ru-RU" sz="2400" dirty="0"/>
              <a:t>Невозможно повторно использовать анонимные классы в других местах кода.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583328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Анонимные классы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3315200" y="1300821"/>
            <a:ext cx="533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8EFA00"/>
                </a:solidFill>
              </a:rPr>
              <a:t>Создадим функциональный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0C2137-48E1-9F40-6208-8C662878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34" y="1232913"/>
            <a:ext cx="7772400" cy="51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69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Анонимные классы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A23C3E-890F-CC14-D7B3-79BF6842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4" y="1081939"/>
            <a:ext cx="10363200" cy="601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2890495" y="1397138"/>
            <a:ext cx="58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8EFA00"/>
                </a:solidFill>
              </a:rPr>
              <a:t>Пример использования анонимного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10580326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151467" y="1356638"/>
            <a:ext cx="9876197" cy="71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000" dirty="0">
                <a:solidFill>
                  <a:srgbClr val="8EFA00"/>
                </a:solidFill>
              </a:rPr>
              <a:t>Так будет выглядеть тот же код с использованием лямбда выражения. Он выглядит намного более лаконичным и чистым.</a:t>
            </a:r>
            <a:endParaRPr sz="2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D01F34-3F2E-9672-627E-51AE9998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0" y="1641334"/>
            <a:ext cx="13261097" cy="41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12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2945384" y="1129282"/>
            <a:ext cx="6096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rgbClr val="8EFA00"/>
                </a:solidFill>
              </a:rPr>
              <a:t>Создадим функциональный интерфейс,</a:t>
            </a:r>
          </a:p>
          <a:p>
            <a:pPr algn="ctr"/>
            <a:r>
              <a:rPr lang="ru-RU" sz="2400" dirty="0">
                <a:solidFill>
                  <a:srgbClr val="8EFA00"/>
                </a:solidFill>
              </a:rPr>
              <a:t> принимающий радиус в качестве параметра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D9188-D58F-481F-5D9B-D837B1BD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98" y="1310154"/>
            <a:ext cx="7772400" cy="46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01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035300" y="1203475"/>
            <a:ext cx="5652547" cy="1253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>
              <a:lnSpc>
                <a:spcPct val="11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2400" dirty="0">
                <a:solidFill>
                  <a:srgbClr val="8EFA00"/>
                </a:solidFill>
              </a:rPr>
              <a:t>В данном примере мы применяем другой функциональный интерфейс</a:t>
            </a:r>
            <a:r>
              <a:rPr lang="en-US" sz="2400" dirty="0">
                <a:solidFill>
                  <a:srgbClr val="8EFA00"/>
                </a:solidFill>
              </a:rPr>
              <a:t>, </a:t>
            </a:r>
            <a:r>
              <a:rPr lang="ru-RU" sz="2400" dirty="0">
                <a:solidFill>
                  <a:srgbClr val="8EFA00"/>
                </a:solidFill>
              </a:rPr>
              <a:t>принимающий на вход радиус круга</a:t>
            </a:r>
            <a:endParaRPr sz="24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16AE2B-09E5-612E-B403-5FA0A59D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376" y="2048026"/>
            <a:ext cx="12986909" cy="37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12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63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5000" dirty="0">
                <a:solidFill>
                  <a:srgbClr val="8EFA00"/>
                </a:solidFill>
              </a:rPr>
              <a:t>Лямбда выражения</a:t>
            </a:r>
            <a:endParaRPr lang="en-US" sz="5000" dirty="0">
              <a:solidFill>
                <a:srgbClr val="8EFA00"/>
              </a:solidFill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940AE0-D04D-2DE1-2FE7-CBD9DC843455}"/>
              </a:ext>
            </a:extLst>
          </p:cNvPr>
          <p:cNvSpPr txBox="1"/>
          <p:nvPr/>
        </p:nvSpPr>
        <p:spPr>
          <a:xfrm>
            <a:off x="2002354" y="1394629"/>
            <a:ext cx="8652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rgbClr val="8EFA00"/>
                </a:solidFill>
              </a:rPr>
              <a:t>Создадим функциональный интерфейс</a:t>
            </a:r>
            <a:r>
              <a:rPr lang="en-US" sz="2400" dirty="0">
                <a:solidFill>
                  <a:srgbClr val="8EFA00"/>
                </a:solidFill>
              </a:rPr>
              <a:t> , </a:t>
            </a:r>
            <a:endParaRPr lang="ru-RU" sz="2400" dirty="0">
              <a:solidFill>
                <a:srgbClr val="8EFA00"/>
              </a:solidFill>
            </a:endParaRPr>
          </a:p>
          <a:p>
            <a:pPr algn="ctr"/>
            <a:r>
              <a:rPr lang="ru-RU" sz="2400" dirty="0">
                <a:solidFill>
                  <a:srgbClr val="8EFA00"/>
                </a:solidFill>
              </a:rPr>
              <a:t>обрабатывающий 2 параметра для математических вычислений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805664-0C54-1300-39BD-3E0A063B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27" y="1758503"/>
            <a:ext cx="7772400" cy="45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6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313</Words>
  <Application>Microsoft Macintosh PowerPoint</Application>
  <PresentationFormat>Широкоэкранный</PresentationFormat>
  <Paragraphs>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</cp:revision>
  <dcterms:created xsi:type="dcterms:W3CDTF">2024-07-07T08:29:03Z</dcterms:created>
  <dcterms:modified xsi:type="dcterms:W3CDTF">2024-11-06T12:14:02Z</dcterms:modified>
</cp:coreProperties>
</file>