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358" r:id="rId3"/>
    <p:sldId id="515" r:id="rId4"/>
    <p:sldId id="516" r:id="rId5"/>
    <p:sldId id="517" r:id="rId6"/>
    <p:sldId id="518" r:id="rId7"/>
    <p:sldId id="519" r:id="rId8"/>
    <p:sldId id="520" r:id="rId9"/>
    <p:sldId id="542" r:id="rId10"/>
    <p:sldId id="521" r:id="rId11"/>
    <p:sldId id="522" r:id="rId12"/>
    <p:sldId id="523" r:id="rId13"/>
    <p:sldId id="524" r:id="rId14"/>
    <p:sldId id="526" r:id="rId15"/>
    <p:sldId id="527" r:id="rId16"/>
    <p:sldId id="528" r:id="rId17"/>
    <p:sldId id="529" r:id="rId18"/>
    <p:sldId id="525" r:id="rId19"/>
    <p:sldId id="543" r:id="rId20"/>
    <p:sldId id="530" r:id="rId21"/>
    <p:sldId id="531" r:id="rId22"/>
    <p:sldId id="532" r:id="rId23"/>
    <p:sldId id="533" r:id="rId24"/>
    <p:sldId id="534" r:id="rId25"/>
    <p:sldId id="536" r:id="rId26"/>
    <p:sldId id="537" r:id="rId27"/>
    <p:sldId id="538" r:id="rId28"/>
    <p:sldId id="539" r:id="rId29"/>
    <p:sldId id="540" r:id="rId30"/>
    <p:sldId id="541" r:id="rId31"/>
    <p:sldId id="514" r:id="rId3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766"/>
    <p:restoredTop sz="95064"/>
  </p:normalViewPr>
  <p:slideViewPr>
    <p:cSldViewPr snapToGrid="0">
      <p:cViewPr varScale="1">
        <p:scale>
          <a:sx n="61" d="100"/>
          <a:sy n="61" d="100"/>
        </p:scale>
        <p:origin x="456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65C881-09B5-8A7F-0B5D-FB83580D8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F1BEFB1-4739-40CF-14BB-F558181D1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B62CDA-E29C-2014-FD6E-7465D0717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734A-34E6-9E46-A1A2-AE0665A91490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5B480C-9961-9BD8-5F64-6775F1882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5A26E3-6CB6-E358-6554-4B7C0111D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70C8-3C72-B747-8007-469AFC05D9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87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EEBCE3-CDBA-F99A-27C2-F749352B6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C720AF2-A974-BECC-3812-DB8BA4FBD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5EFA4F-1E0A-C6CD-8E9C-E713B7DFB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734A-34E6-9E46-A1A2-AE0665A91490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C01DDB-96FC-B336-47B0-1C15BF12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24EA78-2239-B226-C4E6-A57FE536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70C8-3C72-B747-8007-469AFC05D9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750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6473593-847D-81B8-1AF0-2C8B5746EA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745A3E4-78A6-8377-5724-9C619F7F1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F44983-AB6F-1EF7-39EE-2F8F701DD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734A-34E6-9E46-A1A2-AE0665A91490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D4F1F1-BEAD-FC02-F8C5-D8E050493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5A6A87-E628-A951-131A-1840082DB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70C8-3C72-B747-8007-469AFC05D9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588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Сгруппировать"/>
          <p:cNvGrpSpPr/>
          <p:nvPr/>
        </p:nvGrpSpPr>
        <p:grpSpPr>
          <a:xfrm>
            <a:off x="-626727" y="-1234845"/>
            <a:ext cx="13703141" cy="10270900"/>
            <a:chOff x="0" y="0"/>
            <a:chExt cx="27406280" cy="20541798"/>
          </a:xfrm>
        </p:grpSpPr>
        <p:sp>
          <p:nvSpPr>
            <p:cNvPr id="26" name="Кружок"/>
            <p:cNvSpPr/>
            <p:nvPr/>
          </p:nvSpPr>
          <p:spPr>
            <a:xfrm>
              <a:off x="0" y="1535805"/>
              <a:ext cx="13716000" cy="13716001"/>
            </a:xfrm>
            <a:prstGeom prst="ellipse">
              <a:avLst/>
            </a:prstGeom>
            <a:gradFill flip="none" rotWithShape="1">
              <a:gsLst>
                <a:gs pos="0">
                  <a:srgbClr val="08BC08">
                    <a:alpha val="24591"/>
                  </a:srgbClr>
                </a:gs>
                <a:gs pos="100000">
                  <a:srgbClr val="08BC08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1275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27" name="Кружок"/>
            <p:cNvSpPr/>
            <p:nvPr/>
          </p:nvSpPr>
          <p:spPr>
            <a:xfrm>
              <a:off x="6022436" y="6825798"/>
              <a:ext cx="13716001" cy="13716001"/>
            </a:xfrm>
            <a:prstGeom prst="ellipse">
              <a:avLst/>
            </a:prstGeom>
            <a:gradFill flip="none" rotWithShape="1">
              <a:gsLst>
                <a:gs pos="0">
                  <a:srgbClr val="31C2A7">
                    <a:alpha val="24802"/>
                  </a:srgbClr>
                </a:gs>
                <a:gs pos="100000">
                  <a:srgbClr val="209F6D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1275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28" name="Кружок"/>
            <p:cNvSpPr/>
            <p:nvPr/>
          </p:nvSpPr>
          <p:spPr>
            <a:xfrm>
              <a:off x="13690280" y="0"/>
              <a:ext cx="13716001" cy="13716000"/>
            </a:xfrm>
            <a:prstGeom prst="ellipse">
              <a:avLst/>
            </a:prstGeom>
            <a:gradFill flip="none" rotWithShape="1">
              <a:gsLst>
                <a:gs pos="566">
                  <a:srgbClr val="1164C0">
                    <a:alpha val="25431"/>
                  </a:srgbClr>
                </a:gs>
                <a:gs pos="100000">
                  <a:srgbClr val="1164C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1275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sp>
        <p:nvSpPr>
          <p:cNvPr id="3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500002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D4B5C4-B7F3-2B80-6281-0B57C73B1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CB6565-0FE8-C6FC-B61F-416D20253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CE0AEE-D8FD-7A86-5103-63CD0C97F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734A-34E6-9E46-A1A2-AE0665A91490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4DD9B6-FB7D-ECE6-CEEA-443B7F9A3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CC9FB9-8DBB-2D06-D640-2B77CF4A4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70C8-3C72-B747-8007-469AFC05D9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51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66C72F-DF32-EAC3-4A89-596F24C87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DC7750F-D31B-1DC2-D9CE-2D4607445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7C1073-E5F9-C217-B8E7-79FDB328B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734A-34E6-9E46-A1A2-AE0665A91490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6D9897-C6AC-531E-4BAE-01560A314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A96CEF-26BB-EE70-D915-AA54CC3F6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70C8-3C72-B747-8007-469AFC05D9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593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C289CF-F713-C689-F835-BF26A97C8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FEB8E7-B929-B0A6-F32B-52615E3DBE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678EE21-6601-3370-490B-4F7115EE3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476B80B-CB2F-20E4-3936-7FDC4C1F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734A-34E6-9E46-A1A2-AE0665A91490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20924FA-8C55-E450-9E3B-69657F88B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C4D585-ABE9-7D4C-9C49-1C98442F8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70C8-3C72-B747-8007-469AFC05D9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163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E2DE3C-6FE4-1B79-0202-BEFE38C7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B5FB70-FD39-F393-F1CD-8882F5A7F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8FE2AD5-EEEF-6DD4-9B1C-1373CB95C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538BE35-7EB0-E796-3A42-9A14495B4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B102AA0-B30B-CC90-9C49-F87374419F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3F13CDF-8D2C-C6A7-9F6E-DCEA7FDAD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734A-34E6-9E46-A1A2-AE0665A91490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98DE645-D0C5-9349-20E8-FA2F617D6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8AEC469-04EE-9288-173B-B2A7B369D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70C8-3C72-B747-8007-469AFC05D9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483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540433-81E2-B0DC-A8F6-D07A5A5A2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2C15D36-DC4C-81D8-1A8E-C349EC1CE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734A-34E6-9E46-A1A2-AE0665A91490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A4DF7F2-3028-F2BE-0635-89A11DE05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B2DEA41-1DB6-CD28-55FC-1BAE5BEDE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70C8-3C72-B747-8007-469AFC05D9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470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853435B-6462-F362-A0E5-05DB41C88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734A-34E6-9E46-A1A2-AE0665A91490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D25EA8B-F156-AC5F-9F01-7CC9052A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F2841AF-EE87-CAB6-A768-94003229C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70C8-3C72-B747-8007-469AFC05D9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E7C27F-A522-941E-0A5F-787B9081B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39EA1B-94FB-9DBE-AB4A-DEB731810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E7394E2-5D9E-392D-F263-460143A53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8EAF73-EAA6-3BCE-6155-10DF4F220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734A-34E6-9E46-A1A2-AE0665A91490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136815-BAA3-F772-3E4C-3DDE7564D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988B9E7-7710-4FD3-0148-42538F948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70C8-3C72-B747-8007-469AFC05D9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946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98CED7-D522-D55A-B40D-36E2E47E8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36C63E0-E96A-B2DF-5CD5-CDFBCA070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39D230D-76D8-DA40-9EB8-C549EE65E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85AE63C-2D22-5A7A-819C-FAB0FDA44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734A-34E6-9E46-A1A2-AE0665A91490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E9C5E46-CF31-9969-1489-D9223FA3D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52F604-387C-4063-E220-DA9B73CA3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70C8-3C72-B747-8007-469AFC05D9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536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91F172-21CE-44C1-CE2F-1FFB7070E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BDAD39-3325-8BE4-B798-60A3323DF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D26D04-7A05-48A4-DD29-C571284BF1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0734A-34E6-9E46-A1A2-AE0665A91490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CE4D8A-03B7-EECD-8662-5CB3E6CDD3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A168FD-0811-BEF7-CD19-82413859A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070C8-3C72-B747-8007-469AFC05D9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9957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Заголовок"/>
          <p:cNvSpPr txBox="1"/>
          <p:nvPr/>
        </p:nvSpPr>
        <p:spPr>
          <a:xfrm>
            <a:off x="2852089" y="1733294"/>
            <a:ext cx="6304611" cy="980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lnSpc>
                <a:spcPct val="70000"/>
              </a:lnSpc>
              <a:defRPr sz="20000" spc="-60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n-US" sz="8000" spc="0" dirty="0"/>
              <a:t>Spring AOP</a:t>
            </a:r>
          </a:p>
        </p:txBody>
      </p:sp>
      <p:pic>
        <p:nvPicPr>
          <p:cNvPr id="888" name="logo_sber_white.png" descr="logo_sber_whi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521" y="857250"/>
            <a:ext cx="1152923" cy="31598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92" name="Сгруппировать"/>
          <p:cNvGrpSpPr/>
          <p:nvPr/>
        </p:nvGrpSpPr>
        <p:grpSpPr>
          <a:xfrm>
            <a:off x="6096000" y="-428625"/>
            <a:ext cx="762000" cy="428625"/>
            <a:chOff x="0" y="0"/>
            <a:chExt cx="1524000" cy="857250"/>
          </a:xfrm>
        </p:grpSpPr>
        <p:sp>
          <p:nvSpPr>
            <p:cNvPr id="8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8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895" name="Сгруппировать"/>
          <p:cNvGrpSpPr/>
          <p:nvPr/>
        </p:nvGrpSpPr>
        <p:grpSpPr>
          <a:xfrm>
            <a:off x="5334000" y="-857250"/>
            <a:ext cx="762000" cy="428625"/>
            <a:chOff x="0" y="0"/>
            <a:chExt cx="1524000" cy="857250"/>
          </a:xfrm>
        </p:grpSpPr>
        <p:sp>
          <p:nvSpPr>
            <p:cNvPr id="8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8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898" name="Сгруппировать"/>
          <p:cNvGrpSpPr/>
          <p:nvPr/>
        </p:nvGrpSpPr>
        <p:grpSpPr>
          <a:xfrm>
            <a:off x="6858000" y="-857250"/>
            <a:ext cx="762000" cy="428625"/>
            <a:chOff x="0" y="0"/>
            <a:chExt cx="1524000" cy="857250"/>
          </a:xfrm>
        </p:grpSpPr>
        <p:sp>
          <p:nvSpPr>
            <p:cNvPr id="89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89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901" name="Сгруппировать"/>
          <p:cNvGrpSpPr/>
          <p:nvPr/>
        </p:nvGrpSpPr>
        <p:grpSpPr>
          <a:xfrm>
            <a:off x="4572000" y="-428625"/>
            <a:ext cx="762000" cy="428625"/>
            <a:chOff x="0" y="0"/>
            <a:chExt cx="1524000" cy="857250"/>
          </a:xfrm>
        </p:grpSpPr>
        <p:sp>
          <p:nvSpPr>
            <p:cNvPr id="89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90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904" name="Сгруппировать"/>
          <p:cNvGrpSpPr/>
          <p:nvPr/>
        </p:nvGrpSpPr>
        <p:grpSpPr>
          <a:xfrm>
            <a:off x="3810000" y="-857250"/>
            <a:ext cx="762000" cy="428625"/>
            <a:chOff x="0" y="0"/>
            <a:chExt cx="1524000" cy="857250"/>
          </a:xfrm>
        </p:grpSpPr>
        <p:sp>
          <p:nvSpPr>
            <p:cNvPr id="90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90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907" name="Сгруппировать"/>
          <p:cNvGrpSpPr/>
          <p:nvPr/>
        </p:nvGrpSpPr>
        <p:grpSpPr>
          <a:xfrm>
            <a:off x="3048000" y="-428625"/>
            <a:ext cx="762000" cy="428625"/>
            <a:chOff x="0" y="0"/>
            <a:chExt cx="1524000" cy="857250"/>
          </a:xfrm>
        </p:grpSpPr>
        <p:sp>
          <p:nvSpPr>
            <p:cNvPr id="90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90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910" name="Сгруппировать"/>
          <p:cNvGrpSpPr/>
          <p:nvPr/>
        </p:nvGrpSpPr>
        <p:grpSpPr>
          <a:xfrm>
            <a:off x="2286000" y="-857250"/>
            <a:ext cx="762000" cy="428625"/>
            <a:chOff x="0" y="0"/>
            <a:chExt cx="1524000" cy="857250"/>
          </a:xfrm>
        </p:grpSpPr>
        <p:sp>
          <p:nvSpPr>
            <p:cNvPr id="90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90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913" name="Сгруппировать"/>
          <p:cNvGrpSpPr/>
          <p:nvPr/>
        </p:nvGrpSpPr>
        <p:grpSpPr>
          <a:xfrm>
            <a:off x="1524000" y="-428625"/>
            <a:ext cx="762000" cy="428625"/>
            <a:chOff x="0" y="0"/>
            <a:chExt cx="1524000" cy="857250"/>
          </a:xfrm>
        </p:grpSpPr>
        <p:sp>
          <p:nvSpPr>
            <p:cNvPr id="91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91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916" name="Сгруппировать"/>
          <p:cNvGrpSpPr/>
          <p:nvPr/>
        </p:nvGrpSpPr>
        <p:grpSpPr>
          <a:xfrm>
            <a:off x="762000" y="-857250"/>
            <a:ext cx="762000" cy="428625"/>
            <a:chOff x="0" y="0"/>
            <a:chExt cx="1524000" cy="857250"/>
          </a:xfrm>
        </p:grpSpPr>
        <p:sp>
          <p:nvSpPr>
            <p:cNvPr id="91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91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919" name="Сгруппировать"/>
          <p:cNvGrpSpPr/>
          <p:nvPr/>
        </p:nvGrpSpPr>
        <p:grpSpPr>
          <a:xfrm>
            <a:off x="0" y="-428625"/>
            <a:ext cx="762001" cy="428625"/>
            <a:chOff x="0" y="0"/>
            <a:chExt cx="1524000" cy="857250"/>
          </a:xfrm>
        </p:grpSpPr>
        <p:sp>
          <p:nvSpPr>
            <p:cNvPr id="91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91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922" name="Сгруппировать"/>
          <p:cNvGrpSpPr/>
          <p:nvPr/>
        </p:nvGrpSpPr>
        <p:grpSpPr>
          <a:xfrm>
            <a:off x="8382000" y="-857250"/>
            <a:ext cx="762000" cy="428625"/>
            <a:chOff x="0" y="0"/>
            <a:chExt cx="1524000" cy="857250"/>
          </a:xfrm>
        </p:grpSpPr>
        <p:sp>
          <p:nvSpPr>
            <p:cNvPr id="92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92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925" name="Сгруппировать"/>
          <p:cNvGrpSpPr/>
          <p:nvPr/>
        </p:nvGrpSpPr>
        <p:grpSpPr>
          <a:xfrm>
            <a:off x="7620000" y="-428625"/>
            <a:ext cx="762000" cy="428625"/>
            <a:chOff x="0" y="0"/>
            <a:chExt cx="1524000" cy="857250"/>
          </a:xfrm>
        </p:grpSpPr>
        <p:sp>
          <p:nvSpPr>
            <p:cNvPr id="92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92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928" name="Сгруппировать"/>
          <p:cNvGrpSpPr/>
          <p:nvPr/>
        </p:nvGrpSpPr>
        <p:grpSpPr>
          <a:xfrm>
            <a:off x="9906000" y="-857250"/>
            <a:ext cx="762000" cy="428625"/>
            <a:chOff x="0" y="0"/>
            <a:chExt cx="1524000" cy="857250"/>
          </a:xfrm>
        </p:grpSpPr>
        <p:sp>
          <p:nvSpPr>
            <p:cNvPr id="92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92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931" name="Сгруппировать"/>
          <p:cNvGrpSpPr/>
          <p:nvPr/>
        </p:nvGrpSpPr>
        <p:grpSpPr>
          <a:xfrm>
            <a:off x="9144000" y="-428625"/>
            <a:ext cx="762000" cy="428625"/>
            <a:chOff x="0" y="0"/>
            <a:chExt cx="1524000" cy="857250"/>
          </a:xfrm>
        </p:grpSpPr>
        <p:sp>
          <p:nvSpPr>
            <p:cNvPr id="92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93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934" name="Сгруппировать"/>
          <p:cNvGrpSpPr/>
          <p:nvPr/>
        </p:nvGrpSpPr>
        <p:grpSpPr>
          <a:xfrm>
            <a:off x="11430000" y="-857250"/>
            <a:ext cx="762000" cy="428625"/>
            <a:chOff x="0" y="0"/>
            <a:chExt cx="1524000" cy="857250"/>
          </a:xfrm>
        </p:grpSpPr>
        <p:sp>
          <p:nvSpPr>
            <p:cNvPr id="93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93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937" name="Сгруппировать"/>
          <p:cNvGrpSpPr/>
          <p:nvPr/>
        </p:nvGrpSpPr>
        <p:grpSpPr>
          <a:xfrm>
            <a:off x="10668000" y="-428625"/>
            <a:ext cx="762000" cy="428625"/>
            <a:chOff x="0" y="0"/>
            <a:chExt cx="1524000" cy="857250"/>
          </a:xfrm>
        </p:grpSpPr>
        <p:sp>
          <p:nvSpPr>
            <p:cNvPr id="93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93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940" name="Сгруппировать"/>
          <p:cNvGrpSpPr/>
          <p:nvPr/>
        </p:nvGrpSpPr>
        <p:grpSpPr>
          <a:xfrm>
            <a:off x="-762000" y="0"/>
            <a:ext cx="762000" cy="428626"/>
            <a:chOff x="0" y="0"/>
            <a:chExt cx="1524000" cy="857250"/>
          </a:xfrm>
        </p:grpSpPr>
        <p:sp>
          <p:nvSpPr>
            <p:cNvPr id="93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93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943" name="Сгруппировать"/>
          <p:cNvGrpSpPr/>
          <p:nvPr/>
        </p:nvGrpSpPr>
        <p:grpSpPr>
          <a:xfrm>
            <a:off x="-762000" y="6429375"/>
            <a:ext cx="762000" cy="428625"/>
            <a:chOff x="0" y="0"/>
            <a:chExt cx="1524000" cy="857250"/>
          </a:xfrm>
        </p:grpSpPr>
        <p:sp>
          <p:nvSpPr>
            <p:cNvPr id="94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94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946" name="Сгруппировать"/>
          <p:cNvGrpSpPr/>
          <p:nvPr/>
        </p:nvGrpSpPr>
        <p:grpSpPr>
          <a:xfrm>
            <a:off x="-774700" y="5891645"/>
            <a:ext cx="762000" cy="428625"/>
            <a:chOff x="0" y="0"/>
            <a:chExt cx="1524000" cy="857250"/>
          </a:xfrm>
        </p:grpSpPr>
        <p:sp>
          <p:nvSpPr>
            <p:cNvPr id="94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94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sp>
        <p:nvSpPr>
          <p:cNvPr id="2" name="Заголовок">
            <a:extLst>
              <a:ext uri="{FF2B5EF4-FFF2-40B4-BE49-F238E27FC236}">
                <a16:creationId xmlns:a16="http://schemas.microsoft.com/office/drawing/2014/main" id="{622C837A-33A5-A832-248F-39D3D20394B4}"/>
              </a:ext>
            </a:extLst>
          </p:cNvPr>
          <p:cNvSpPr txBox="1"/>
          <p:nvPr/>
        </p:nvSpPr>
        <p:spPr>
          <a:xfrm>
            <a:off x="2826689" y="3335156"/>
            <a:ext cx="6304611" cy="1808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lnSpc>
                <a:spcPct val="70000"/>
              </a:lnSpc>
              <a:defRPr sz="20000" spc="-60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ru-RU" sz="4000" spc="0" dirty="0"/>
              <a:t>Все о нем слышали и знают,</a:t>
            </a:r>
            <a:r>
              <a:rPr lang="en-US" sz="4000" spc="0" dirty="0"/>
              <a:t> </a:t>
            </a:r>
            <a:r>
              <a:rPr lang="ru-RU" sz="4000" spc="0" dirty="0"/>
              <a:t>но часто ли его используют на самом деле?</a:t>
            </a:r>
            <a:endParaRPr lang="en-US" sz="4000" spc="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0" name="Текст и картинка"/>
          <p:cNvSpPr txBox="1"/>
          <p:nvPr/>
        </p:nvSpPr>
        <p:spPr>
          <a:xfrm>
            <a:off x="761999" y="449715"/>
            <a:ext cx="6603993" cy="516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>
            <a:spAutoFit/>
          </a:bodyPr>
          <a:lstStyle>
            <a:lvl1pPr algn="l">
              <a:lnSpc>
                <a:spcPct val="70000"/>
              </a:lnSpc>
              <a:defRPr sz="10000" b="1" spc="-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sz="4000" spc="0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</a:rPr>
              <a:t>Compile </a:t>
            </a:r>
            <a:r>
              <a:rPr lang="en-US" sz="4000" spc="0" dirty="0" err="1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</a:rPr>
              <a:t>weathing</a:t>
            </a:r>
            <a:endParaRPr lang="en-US" sz="4000" spc="0" dirty="0">
              <a:gradFill flip="none" rotWithShape="1">
                <a:gsLst>
                  <a:gs pos="0">
                    <a:srgbClr val="34E234"/>
                  </a:gs>
                  <a:gs pos="19133">
                    <a:srgbClr val="9DCD25"/>
                  </a:gs>
                  <a:gs pos="39357">
                    <a:srgbClr val="F2E800"/>
                  </a:gs>
                  <a:gs pos="58861">
                    <a:srgbClr val="9DCD25"/>
                  </a:gs>
                  <a:gs pos="79839">
                    <a:srgbClr val="00A4E0"/>
                  </a:gs>
                  <a:gs pos="100000">
                    <a:srgbClr val="0086D0"/>
                  </a:gs>
                </a:gsLst>
                <a:lin ang="3000000" scaled="0"/>
              </a:gradFill>
            </a:endParaRPr>
          </a:p>
        </p:txBody>
      </p:sp>
      <p:sp>
        <p:nvSpPr>
          <p:cNvPr id="6782" name="Это правило применимо и для обычных встреч, но в условиях онлайн-конференции оно еще более актуально.…"/>
          <p:cNvSpPr txBox="1"/>
          <p:nvPr/>
        </p:nvSpPr>
        <p:spPr>
          <a:xfrm>
            <a:off x="1536700" y="1415469"/>
            <a:ext cx="9322846" cy="4791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r>
              <a:rPr lang="ru-RU" sz="2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Преимущества </a:t>
            </a:r>
            <a:r>
              <a:rPr lang="en-US" sz="2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weathing</a:t>
            </a:r>
            <a:r>
              <a:rPr lang="en-US" sz="2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b="1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  <a:sym typeface="Helvetica"/>
              </a:rPr>
              <a:t>во время компиляции(</a:t>
            </a:r>
            <a:r>
              <a:rPr lang="en-US" sz="2800" b="1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  <a:sym typeface="Helvetica"/>
              </a:rPr>
              <a:t>AspectJ</a:t>
            </a:r>
            <a:r>
              <a:rPr lang="ru-RU" sz="2800" b="1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  <a:sym typeface="Helvetica"/>
              </a:rPr>
              <a:t>):</a:t>
            </a:r>
            <a:endParaRPr lang="ru-RU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• Более высокая производительность, так как аспекты уже встроены в скомпилированный код.</a:t>
            </a:r>
            <a:endParaRPr lang="ru-RU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• Возможность применения аспектов ко всем классам, включая финальные классы и статические методы.</a:t>
            </a:r>
            <a:endParaRPr lang="ru-RU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ru-RU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ru-RU" sz="2800" b="1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</a:rPr>
              <a:t>Недостатки:</a:t>
            </a:r>
            <a:endParaRPr lang="ru-RU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• Необходимость использования специального компилятора или плагина для интеграции с IDE.</a:t>
            </a:r>
          </a:p>
          <a:p>
            <a:r>
              <a:rPr lang="ru-RU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• Усложнение процесса сборки проекта.</a:t>
            </a:r>
          </a:p>
        </p:txBody>
      </p:sp>
      <p:grpSp>
        <p:nvGrpSpPr>
          <p:cNvPr id="6786" name="Сгруппировать"/>
          <p:cNvGrpSpPr/>
          <p:nvPr/>
        </p:nvGrpSpPr>
        <p:grpSpPr>
          <a:xfrm>
            <a:off x="6096000" y="-428625"/>
            <a:ext cx="762000" cy="428625"/>
            <a:chOff x="0" y="0"/>
            <a:chExt cx="1524000" cy="857250"/>
          </a:xfrm>
        </p:grpSpPr>
        <p:sp>
          <p:nvSpPr>
            <p:cNvPr id="67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89" name="Сгруппировать"/>
          <p:cNvGrpSpPr/>
          <p:nvPr/>
        </p:nvGrpSpPr>
        <p:grpSpPr>
          <a:xfrm>
            <a:off x="5334000" y="-857250"/>
            <a:ext cx="762000" cy="428625"/>
            <a:chOff x="0" y="0"/>
            <a:chExt cx="1524000" cy="857250"/>
          </a:xfrm>
        </p:grpSpPr>
        <p:sp>
          <p:nvSpPr>
            <p:cNvPr id="67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2" name="Сгруппировать"/>
          <p:cNvGrpSpPr/>
          <p:nvPr/>
        </p:nvGrpSpPr>
        <p:grpSpPr>
          <a:xfrm>
            <a:off x="6858000" y="-857250"/>
            <a:ext cx="762000" cy="428625"/>
            <a:chOff x="0" y="0"/>
            <a:chExt cx="1524000" cy="857250"/>
          </a:xfrm>
        </p:grpSpPr>
        <p:sp>
          <p:nvSpPr>
            <p:cNvPr id="67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5" name="Сгруппировать"/>
          <p:cNvGrpSpPr/>
          <p:nvPr/>
        </p:nvGrpSpPr>
        <p:grpSpPr>
          <a:xfrm>
            <a:off x="4572000" y="-428625"/>
            <a:ext cx="762000" cy="428625"/>
            <a:chOff x="0" y="0"/>
            <a:chExt cx="1524000" cy="857250"/>
          </a:xfrm>
        </p:grpSpPr>
        <p:sp>
          <p:nvSpPr>
            <p:cNvPr id="67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8" name="Сгруппировать"/>
          <p:cNvGrpSpPr/>
          <p:nvPr/>
        </p:nvGrpSpPr>
        <p:grpSpPr>
          <a:xfrm>
            <a:off x="3810000" y="-857250"/>
            <a:ext cx="762000" cy="428625"/>
            <a:chOff x="0" y="0"/>
            <a:chExt cx="1524000" cy="857250"/>
          </a:xfrm>
        </p:grpSpPr>
        <p:sp>
          <p:nvSpPr>
            <p:cNvPr id="679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1" name="Сгруппировать"/>
          <p:cNvGrpSpPr/>
          <p:nvPr/>
        </p:nvGrpSpPr>
        <p:grpSpPr>
          <a:xfrm>
            <a:off x="3048000" y="-428625"/>
            <a:ext cx="762000" cy="428625"/>
            <a:chOff x="0" y="0"/>
            <a:chExt cx="1524000" cy="857250"/>
          </a:xfrm>
          <a:noFill/>
        </p:grpSpPr>
        <p:sp>
          <p:nvSpPr>
            <p:cNvPr id="679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grpFill/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4" name="Сгруппировать"/>
          <p:cNvGrpSpPr/>
          <p:nvPr/>
        </p:nvGrpSpPr>
        <p:grpSpPr>
          <a:xfrm>
            <a:off x="2286000" y="-857250"/>
            <a:ext cx="762000" cy="428625"/>
            <a:chOff x="0" y="0"/>
            <a:chExt cx="1524000" cy="857250"/>
          </a:xfrm>
        </p:grpSpPr>
        <p:sp>
          <p:nvSpPr>
            <p:cNvPr id="680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7" name="Сгруппировать"/>
          <p:cNvGrpSpPr/>
          <p:nvPr/>
        </p:nvGrpSpPr>
        <p:grpSpPr>
          <a:xfrm>
            <a:off x="1524000" y="-428625"/>
            <a:ext cx="762000" cy="428625"/>
            <a:chOff x="0" y="0"/>
            <a:chExt cx="1524000" cy="857250"/>
          </a:xfrm>
        </p:grpSpPr>
        <p:sp>
          <p:nvSpPr>
            <p:cNvPr id="680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0" name="Сгруппировать"/>
          <p:cNvGrpSpPr/>
          <p:nvPr/>
        </p:nvGrpSpPr>
        <p:grpSpPr>
          <a:xfrm>
            <a:off x="762000" y="-857250"/>
            <a:ext cx="762000" cy="428625"/>
            <a:chOff x="0" y="0"/>
            <a:chExt cx="1524000" cy="857250"/>
          </a:xfrm>
        </p:grpSpPr>
        <p:sp>
          <p:nvSpPr>
            <p:cNvPr id="680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3" name="Сгруппировать"/>
          <p:cNvGrpSpPr/>
          <p:nvPr/>
        </p:nvGrpSpPr>
        <p:grpSpPr>
          <a:xfrm>
            <a:off x="0" y="-428625"/>
            <a:ext cx="762001" cy="428625"/>
            <a:chOff x="0" y="0"/>
            <a:chExt cx="1524000" cy="857250"/>
          </a:xfrm>
        </p:grpSpPr>
        <p:sp>
          <p:nvSpPr>
            <p:cNvPr id="681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6" name="Сгруппировать"/>
          <p:cNvGrpSpPr/>
          <p:nvPr/>
        </p:nvGrpSpPr>
        <p:grpSpPr>
          <a:xfrm>
            <a:off x="8382000" y="-857250"/>
            <a:ext cx="762000" cy="428625"/>
            <a:chOff x="0" y="0"/>
            <a:chExt cx="1524000" cy="857250"/>
          </a:xfrm>
        </p:grpSpPr>
        <p:sp>
          <p:nvSpPr>
            <p:cNvPr id="681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9" name="Сгруппировать"/>
          <p:cNvGrpSpPr/>
          <p:nvPr/>
        </p:nvGrpSpPr>
        <p:grpSpPr>
          <a:xfrm>
            <a:off x="7620000" y="-428625"/>
            <a:ext cx="762000" cy="428625"/>
            <a:chOff x="0" y="0"/>
            <a:chExt cx="1524000" cy="857250"/>
          </a:xfrm>
        </p:grpSpPr>
        <p:sp>
          <p:nvSpPr>
            <p:cNvPr id="681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2" name="Сгруппировать"/>
          <p:cNvGrpSpPr/>
          <p:nvPr/>
        </p:nvGrpSpPr>
        <p:grpSpPr>
          <a:xfrm>
            <a:off x="9906000" y="-857250"/>
            <a:ext cx="762000" cy="428625"/>
            <a:chOff x="0" y="0"/>
            <a:chExt cx="1524000" cy="857250"/>
          </a:xfrm>
        </p:grpSpPr>
        <p:sp>
          <p:nvSpPr>
            <p:cNvPr id="682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5" name="Сгруппировать"/>
          <p:cNvGrpSpPr/>
          <p:nvPr/>
        </p:nvGrpSpPr>
        <p:grpSpPr>
          <a:xfrm>
            <a:off x="9144000" y="-428625"/>
            <a:ext cx="762000" cy="428625"/>
            <a:chOff x="0" y="0"/>
            <a:chExt cx="1524000" cy="857250"/>
          </a:xfrm>
        </p:grpSpPr>
        <p:sp>
          <p:nvSpPr>
            <p:cNvPr id="682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8" name="Сгруппировать"/>
          <p:cNvGrpSpPr/>
          <p:nvPr/>
        </p:nvGrpSpPr>
        <p:grpSpPr>
          <a:xfrm>
            <a:off x="11430000" y="-857250"/>
            <a:ext cx="762000" cy="428625"/>
            <a:chOff x="0" y="0"/>
            <a:chExt cx="1524000" cy="857250"/>
          </a:xfrm>
        </p:grpSpPr>
        <p:sp>
          <p:nvSpPr>
            <p:cNvPr id="682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1" name="Сгруппировать"/>
          <p:cNvGrpSpPr/>
          <p:nvPr/>
        </p:nvGrpSpPr>
        <p:grpSpPr>
          <a:xfrm>
            <a:off x="10668000" y="-428625"/>
            <a:ext cx="762000" cy="428625"/>
            <a:chOff x="0" y="0"/>
            <a:chExt cx="1524000" cy="857250"/>
          </a:xfrm>
        </p:grpSpPr>
        <p:sp>
          <p:nvSpPr>
            <p:cNvPr id="682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4" name="Сгруппировать"/>
          <p:cNvGrpSpPr/>
          <p:nvPr/>
        </p:nvGrpSpPr>
        <p:grpSpPr>
          <a:xfrm>
            <a:off x="-762000" y="0"/>
            <a:ext cx="762000" cy="428626"/>
            <a:chOff x="0" y="0"/>
            <a:chExt cx="1524000" cy="857250"/>
          </a:xfrm>
        </p:grpSpPr>
        <p:sp>
          <p:nvSpPr>
            <p:cNvPr id="683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7" name="Сгруппировать"/>
          <p:cNvGrpSpPr/>
          <p:nvPr/>
        </p:nvGrpSpPr>
        <p:grpSpPr>
          <a:xfrm>
            <a:off x="-762000" y="6429375"/>
            <a:ext cx="762000" cy="428625"/>
            <a:chOff x="0" y="0"/>
            <a:chExt cx="1524000" cy="857250"/>
          </a:xfrm>
        </p:grpSpPr>
        <p:sp>
          <p:nvSpPr>
            <p:cNvPr id="683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40" name="Сгруппировать"/>
          <p:cNvGrpSpPr/>
          <p:nvPr/>
        </p:nvGrpSpPr>
        <p:grpSpPr>
          <a:xfrm>
            <a:off x="-825500" y="6000750"/>
            <a:ext cx="762000" cy="428625"/>
            <a:chOff x="0" y="0"/>
            <a:chExt cx="1524000" cy="857250"/>
          </a:xfrm>
        </p:grpSpPr>
        <p:sp>
          <p:nvSpPr>
            <p:cNvPr id="683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</p:spTree>
    <p:extLst>
      <p:ext uri="{BB962C8B-B14F-4D97-AF65-F5344CB8AC3E}">
        <p14:creationId xmlns:p14="http://schemas.microsoft.com/office/powerpoint/2010/main" val="49235795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0" name="Текст и картинка"/>
          <p:cNvSpPr txBox="1"/>
          <p:nvPr/>
        </p:nvSpPr>
        <p:spPr>
          <a:xfrm>
            <a:off x="761999" y="449715"/>
            <a:ext cx="6603993" cy="516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>
            <a:spAutoFit/>
          </a:bodyPr>
          <a:lstStyle>
            <a:lvl1pPr algn="l">
              <a:lnSpc>
                <a:spcPct val="70000"/>
              </a:lnSpc>
              <a:defRPr sz="10000" b="1" spc="-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sz="4000" spc="0" dirty="0" err="1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</a:rPr>
              <a:t>Classloader</a:t>
            </a:r>
            <a:r>
              <a:rPr lang="en-US" sz="4000" spc="0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</a:rPr>
              <a:t> </a:t>
            </a:r>
            <a:r>
              <a:rPr lang="en-US" sz="4000" spc="0" dirty="0" err="1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</a:rPr>
              <a:t>weathing</a:t>
            </a:r>
            <a:endParaRPr lang="en-US" sz="4000" spc="0" dirty="0">
              <a:gradFill flip="none" rotWithShape="1">
                <a:gsLst>
                  <a:gs pos="0">
                    <a:srgbClr val="34E234"/>
                  </a:gs>
                  <a:gs pos="19133">
                    <a:srgbClr val="9DCD25"/>
                  </a:gs>
                  <a:gs pos="39357">
                    <a:srgbClr val="F2E800"/>
                  </a:gs>
                  <a:gs pos="58861">
                    <a:srgbClr val="9DCD25"/>
                  </a:gs>
                  <a:gs pos="79839">
                    <a:srgbClr val="00A4E0"/>
                  </a:gs>
                  <a:gs pos="100000">
                    <a:srgbClr val="0086D0"/>
                  </a:gs>
                </a:gsLst>
                <a:lin ang="3000000" scaled="0"/>
              </a:gradFill>
            </a:endParaRPr>
          </a:p>
        </p:txBody>
      </p:sp>
      <p:sp>
        <p:nvSpPr>
          <p:cNvPr id="6782" name="Это правило применимо и для обычных встреч, но в условиях онлайн-конференции оно еще более актуально.…"/>
          <p:cNvSpPr txBox="1"/>
          <p:nvPr/>
        </p:nvSpPr>
        <p:spPr>
          <a:xfrm>
            <a:off x="1536700" y="1415469"/>
            <a:ext cx="9322846" cy="4791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r>
              <a:rPr lang="ru-RU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Преимущества на </a:t>
            </a:r>
            <a:r>
              <a:rPr lang="ru-RU" sz="2800" b="1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  <a:sym typeface="Helvetica"/>
              </a:rPr>
              <a:t>уровне загрузчика</a:t>
            </a:r>
            <a:r>
              <a:rPr lang="ru-RU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ru-RU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• Позволяет применять аспекты без изменения процесса сборки.</a:t>
            </a:r>
          </a:p>
          <a:p>
            <a:r>
              <a:rPr lang="ru-RU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• Можно управлять аспектами на уровне загрузки классов.</a:t>
            </a:r>
          </a:p>
          <a:p>
            <a:r>
              <a:rPr lang="ru-RU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ru-RU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ru-RU" sz="2800" b="1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</a:rPr>
              <a:t>Недостатки:</a:t>
            </a:r>
          </a:p>
          <a:p>
            <a:r>
              <a:rPr lang="ru-RU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ru-RU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• Меньшая производительность по сравнению с компиляцией, так как внедрение происходит во время загрузки классов.</a:t>
            </a:r>
          </a:p>
        </p:txBody>
      </p:sp>
      <p:grpSp>
        <p:nvGrpSpPr>
          <p:cNvPr id="6786" name="Сгруппировать"/>
          <p:cNvGrpSpPr/>
          <p:nvPr/>
        </p:nvGrpSpPr>
        <p:grpSpPr>
          <a:xfrm>
            <a:off x="6096000" y="-428625"/>
            <a:ext cx="762000" cy="428625"/>
            <a:chOff x="0" y="0"/>
            <a:chExt cx="1524000" cy="857250"/>
          </a:xfrm>
        </p:grpSpPr>
        <p:sp>
          <p:nvSpPr>
            <p:cNvPr id="67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89" name="Сгруппировать"/>
          <p:cNvGrpSpPr/>
          <p:nvPr/>
        </p:nvGrpSpPr>
        <p:grpSpPr>
          <a:xfrm>
            <a:off x="5334000" y="-857250"/>
            <a:ext cx="762000" cy="428625"/>
            <a:chOff x="0" y="0"/>
            <a:chExt cx="1524000" cy="857250"/>
          </a:xfrm>
        </p:grpSpPr>
        <p:sp>
          <p:nvSpPr>
            <p:cNvPr id="67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2" name="Сгруппировать"/>
          <p:cNvGrpSpPr/>
          <p:nvPr/>
        </p:nvGrpSpPr>
        <p:grpSpPr>
          <a:xfrm>
            <a:off x="6858000" y="-857250"/>
            <a:ext cx="762000" cy="428625"/>
            <a:chOff x="0" y="0"/>
            <a:chExt cx="1524000" cy="857250"/>
          </a:xfrm>
        </p:grpSpPr>
        <p:sp>
          <p:nvSpPr>
            <p:cNvPr id="67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5" name="Сгруппировать"/>
          <p:cNvGrpSpPr/>
          <p:nvPr/>
        </p:nvGrpSpPr>
        <p:grpSpPr>
          <a:xfrm>
            <a:off x="4572000" y="-428625"/>
            <a:ext cx="762000" cy="428625"/>
            <a:chOff x="0" y="0"/>
            <a:chExt cx="1524000" cy="857250"/>
          </a:xfrm>
        </p:grpSpPr>
        <p:sp>
          <p:nvSpPr>
            <p:cNvPr id="67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8" name="Сгруппировать"/>
          <p:cNvGrpSpPr/>
          <p:nvPr/>
        </p:nvGrpSpPr>
        <p:grpSpPr>
          <a:xfrm>
            <a:off x="3810000" y="-857250"/>
            <a:ext cx="762000" cy="428625"/>
            <a:chOff x="0" y="0"/>
            <a:chExt cx="1524000" cy="857250"/>
          </a:xfrm>
        </p:grpSpPr>
        <p:sp>
          <p:nvSpPr>
            <p:cNvPr id="679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1" name="Сгруппировать"/>
          <p:cNvGrpSpPr/>
          <p:nvPr/>
        </p:nvGrpSpPr>
        <p:grpSpPr>
          <a:xfrm>
            <a:off x="3048000" y="-428625"/>
            <a:ext cx="762000" cy="428625"/>
            <a:chOff x="0" y="0"/>
            <a:chExt cx="1524000" cy="857250"/>
          </a:xfrm>
          <a:noFill/>
        </p:grpSpPr>
        <p:sp>
          <p:nvSpPr>
            <p:cNvPr id="679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grpFill/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4" name="Сгруппировать"/>
          <p:cNvGrpSpPr/>
          <p:nvPr/>
        </p:nvGrpSpPr>
        <p:grpSpPr>
          <a:xfrm>
            <a:off x="2286000" y="-857250"/>
            <a:ext cx="762000" cy="428625"/>
            <a:chOff x="0" y="0"/>
            <a:chExt cx="1524000" cy="857250"/>
          </a:xfrm>
        </p:grpSpPr>
        <p:sp>
          <p:nvSpPr>
            <p:cNvPr id="680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7" name="Сгруппировать"/>
          <p:cNvGrpSpPr/>
          <p:nvPr/>
        </p:nvGrpSpPr>
        <p:grpSpPr>
          <a:xfrm>
            <a:off x="1524000" y="-428625"/>
            <a:ext cx="762000" cy="428625"/>
            <a:chOff x="0" y="0"/>
            <a:chExt cx="1524000" cy="857250"/>
          </a:xfrm>
        </p:grpSpPr>
        <p:sp>
          <p:nvSpPr>
            <p:cNvPr id="680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0" name="Сгруппировать"/>
          <p:cNvGrpSpPr/>
          <p:nvPr/>
        </p:nvGrpSpPr>
        <p:grpSpPr>
          <a:xfrm>
            <a:off x="762000" y="-857250"/>
            <a:ext cx="762000" cy="428625"/>
            <a:chOff x="0" y="0"/>
            <a:chExt cx="1524000" cy="857250"/>
          </a:xfrm>
        </p:grpSpPr>
        <p:sp>
          <p:nvSpPr>
            <p:cNvPr id="680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3" name="Сгруппировать"/>
          <p:cNvGrpSpPr/>
          <p:nvPr/>
        </p:nvGrpSpPr>
        <p:grpSpPr>
          <a:xfrm>
            <a:off x="0" y="-428625"/>
            <a:ext cx="762001" cy="428625"/>
            <a:chOff x="0" y="0"/>
            <a:chExt cx="1524000" cy="857250"/>
          </a:xfrm>
        </p:grpSpPr>
        <p:sp>
          <p:nvSpPr>
            <p:cNvPr id="681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6" name="Сгруппировать"/>
          <p:cNvGrpSpPr/>
          <p:nvPr/>
        </p:nvGrpSpPr>
        <p:grpSpPr>
          <a:xfrm>
            <a:off x="8382000" y="-857250"/>
            <a:ext cx="762000" cy="428625"/>
            <a:chOff x="0" y="0"/>
            <a:chExt cx="1524000" cy="857250"/>
          </a:xfrm>
        </p:grpSpPr>
        <p:sp>
          <p:nvSpPr>
            <p:cNvPr id="681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9" name="Сгруппировать"/>
          <p:cNvGrpSpPr/>
          <p:nvPr/>
        </p:nvGrpSpPr>
        <p:grpSpPr>
          <a:xfrm>
            <a:off x="7620000" y="-428625"/>
            <a:ext cx="762000" cy="428625"/>
            <a:chOff x="0" y="0"/>
            <a:chExt cx="1524000" cy="857250"/>
          </a:xfrm>
        </p:grpSpPr>
        <p:sp>
          <p:nvSpPr>
            <p:cNvPr id="681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2" name="Сгруппировать"/>
          <p:cNvGrpSpPr/>
          <p:nvPr/>
        </p:nvGrpSpPr>
        <p:grpSpPr>
          <a:xfrm>
            <a:off x="9906000" y="-857250"/>
            <a:ext cx="762000" cy="428625"/>
            <a:chOff x="0" y="0"/>
            <a:chExt cx="1524000" cy="857250"/>
          </a:xfrm>
        </p:grpSpPr>
        <p:sp>
          <p:nvSpPr>
            <p:cNvPr id="682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5" name="Сгруппировать"/>
          <p:cNvGrpSpPr/>
          <p:nvPr/>
        </p:nvGrpSpPr>
        <p:grpSpPr>
          <a:xfrm>
            <a:off x="9144000" y="-428625"/>
            <a:ext cx="762000" cy="428625"/>
            <a:chOff x="0" y="0"/>
            <a:chExt cx="1524000" cy="857250"/>
          </a:xfrm>
        </p:grpSpPr>
        <p:sp>
          <p:nvSpPr>
            <p:cNvPr id="682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8" name="Сгруппировать"/>
          <p:cNvGrpSpPr/>
          <p:nvPr/>
        </p:nvGrpSpPr>
        <p:grpSpPr>
          <a:xfrm>
            <a:off x="11430000" y="-857250"/>
            <a:ext cx="762000" cy="428625"/>
            <a:chOff x="0" y="0"/>
            <a:chExt cx="1524000" cy="857250"/>
          </a:xfrm>
        </p:grpSpPr>
        <p:sp>
          <p:nvSpPr>
            <p:cNvPr id="682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1" name="Сгруппировать"/>
          <p:cNvGrpSpPr/>
          <p:nvPr/>
        </p:nvGrpSpPr>
        <p:grpSpPr>
          <a:xfrm>
            <a:off x="10668000" y="-428625"/>
            <a:ext cx="762000" cy="428625"/>
            <a:chOff x="0" y="0"/>
            <a:chExt cx="1524000" cy="857250"/>
          </a:xfrm>
        </p:grpSpPr>
        <p:sp>
          <p:nvSpPr>
            <p:cNvPr id="682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4" name="Сгруппировать"/>
          <p:cNvGrpSpPr/>
          <p:nvPr/>
        </p:nvGrpSpPr>
        <p:grpSpPr>
          <a:xfrm>
            <a:off x="-762000" y="0"/>
            <a:ext cx="762000" cy="428626"/>
            <a:chOff x="0" y="0"/>
            <a:chExt cx="1524000" cy="857250"/>
          </a:xfrm>
        </p:grpSpPr>
        <p:sp>
          <p:nvSpPr>
            <p:cNvPr id="683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7" name="Сгруппировать"/>
          <p:cNvGrpSpPr/>
          <p:nvPr/>
        </p:nvGrpSpPr>
        <p:grpSpPr>
          <a:xfrm>
            <a:off x="-762000" y="6429375"/>
            <a:ext cx="762000" cy="428625"/>
            <a:chOff x="0" y="0"/>
            <a:chExt cx="1524000" cy="857250"/>
          </a:xfrm>
        </p:grpSpPr>
        <p:sp>
          <p:nvSpPr>
            <p:cNvPr id="683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40" name="Сгруппировать"/>
          <p:cNvGrpSpPr/>
          <p:nvPr/>
        </p:nvGrpSpPr>
        <p:grpSpPr>
          <a:xfrm>
            <a:off x="-825500" y="6000750"/>
            <a:ext cx="762000" cy="428625"/>
            <a:chOff x="0" y="0"/>
            <a:chExt cx="1524000" cy="857250"/>
          </a:xfrm>
        </p:grpSpPr>
        <p:sp>
          <p:nvSpPr>
            <p:cNvPr id="683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</p:spTree>
    <p:extLst>
      <p:ext uri="{BB962C8B-B14F-4D97-AF65-F5344CB8AC3E}">
        <p14:creationId xmlns:p14="http://schemas.microsoft.com/office/powerpoint/2010/main" val="301792613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0" name="Текст и картинка"/>
          <p:cNvSpPr txBox="1"/>
          <p:nvPr/>
        </p:nvSpPr>
        <p:spPr>
          <a:xfrm>
            <a:off x="761999" y="449715"/>
            <a:ext cx="6603993" cy="516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>
            <a:spAutoFit/>
          </a:bodyPr>
          <a:lstStyle>
            <a:lvl1pPr algn="l">
              <a:lnSpc>
                <a:spcPct val="70000"/>
              </a:lnSpc>
              <a:defRPr sz="10000" b="1" spc="-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sz="4000" spc="0" dirty="0" err="1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</a:rPr>
              <a:t>CGlib</a:t>
            </a:r>
            <a:r>
              <a:rPr lang="ru-RU" sz="4000" spc="0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</a:rPr>
              <a:t> </a:t>
            </a:r>
            <a:r>
              <a:rPr lang="en-US" sz="4000" spc="0" dirty="0" err="1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</a:rPr>
              <a:t>weathing</a:t>
            </a:r>
            <a:endParaRPr lang="en-US" sz="4000" spc="0" dirty="0">
              <a:gradFill flip="none" rotWithShape="1">
                <a:gsLst>
                  <a:gs pos="0">
                    <a:srgbClr val="34E234"/>
                  </a:gs>
                  <a:gs pos="19133">
                    <a:srgbClr val="9DCD25"/>
                  </a:gs>
                  <a:gs pos="39357">
                    <a:srgbClr val="F2E800"/>
                  </a:gs>
                  <a:gs pos="58861">
                    <a:srgbClr val="9DCD25"/>
                  </a:gs>
                  <a:gs pos="79839">
                    <a:srgbClr val="00A4E0"/>
                  </a:gs>
                  <a:gs pos="100000">
                    <a:srgbClr val="0086D0"/>
                  </a:gs>
                </a:gsLst>
                <a:lin ang="3000000" scaled="0"/>
              </a:gradFill>
            </a:endParaRPr>
          </a:p>
        </p:txBody>
      </p:sp>
      <p:sp>
        <p:nvSpPr>
          <p:cNvPr id="6782" name="Это правило применимо и для обычных встреч, но в условиях онлайн-конференции оно еще более актуально.…"/>
          <p:cNvSpPr txBox="1"/>
          <p:nvPr/>
        </p:nvSpPr>
        <p:spPr>
          <a:xfrm>
            <a:off x="1536700" y="1192470"/>
            <a:ext cx="9322846" cy="5221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r>
              <a:rPr lang="ru-RU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Преимущества </a:t>
            </a:r>
            <a:r>
              <a:rPr lang="ru-RU" sz="2800" b="1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  <a:sym typeface="Helvetica"/>
              </a:rPr>
              <a:t>внедрения через </a:t>
            </a:r>
            <a:r>
              <a:rPr lang="en-US" sz="2800" b="1" dirty="0" err="1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  <a:sym typeface="Helvetica"/>
              </a:rPr>
              <a:t>SGlib</a:t>
            </a:r>
            <a:r>
              <a:rPr lang="ru-RU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ru-RU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• Простота настройки и интеграции с приложением.</a:t>
            </a:r>
          </a:p>
          <a:p>
            <a:r>
              <a:rPr lang="ru-RU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• Не требует изменения процесса сборки или использования специальных инструментов.</a:t>
            </a:r>
          </a:p>
          <a:p>
            <a:r>
              <a:rPr lang="ru-RU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• Поддержка конфигурации через XML или аннотации.</a:t>
            </a:r>
          </a:p>
          <a:p>
            <a:r>
              <a:rPr lang="ru-RU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ru-RU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ru-RU" sz="2800" b="1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</a:rPr>
              <a:t>Недостатки:</a:t>
            </a:r>
            <a:endParaRPr lang="ru-RU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• Ограниченная поддержка (не может </a:t>
            </a:r>
            <a:r>
              <a:rPr lang="ru-RU" sz="2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проксировать</a:t>
            </a:r>
            <a:r>
              <a:rPr lang="ru-RU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финальные классы и статические методы).</a:t>
            </a:r>
          </a:p>
          <a:p>
            <a:r>
              <a:rPr lang="ru-RU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• Небольшая потеря производительности из-за создания прокси-объектов.</a:t>
            </a:r>
          </a:p>
        </p:txBody>
      </p:sp>
      <p:grpSp>
        <p:nvGrpSpPr>
          <p:cNvPr id="6786" name="Сгруппировать"/>
          <p:cNvGrpSpPr/>
          <p:nvPr/>
        </p:nvGrpSpPr>
        <p:grpSpPr>
          <a:xfrm>
            <a:off x="6096000" y="-428625"/>
            <a:ext cx="762000" cy="428625"/>
            <a:chOff x="0" y="0"/>
            <a:chExt cx="1524000" cy="857250"/>
          </a:xfrm>
        </p:grpSpPr>
        <p:sp>
          <p:nvSpPr>
            <p:cNvPr id="67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89" name="Сгруппировать"/>
          <p:cNvGrpSpPr/>
          <p:nvPr/>
        </p:nvGrpSpPr>
        <p:grpSpPr>
          <a:xfrm>
            <a:off x="5334000" y="-857250"/>
            <a:ext cx="762000" cy="428625"/>
            <a:chOff x="0" y="0"/>
            <a:chExt cx="1524000" cy="857250"/>
          </a:xfrm>
        </p:grpSpPr>
        <p:sp>
          <p:nvSpPr>
            <p:cNvPr id="67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2" name="Сгруппировать"/>
          <p:cNvGrpSpPr/>
          <p:nvPr/>
        </p:nvGrpSpPr>
        <p:grpSpPr>
          <a:xfrm>
            <a:off x="6858000" y="-857250"/>
            <a:ext cx="762000" cy="428625"/>
            <a:chOff x="0" y="0"/>
            <a:chExt cx="1524000" cy="857250"/>
          </a:xfrm>
        </p:grpSpPr>
        <p:sp>
          <p:nvSpPr>
            <p:cNvPr id="67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5" name="Сгруппировать"/>
          <p:cNvGrpSpPr/>
          <p:nvPr/>
        </p:nvGrpSpPr>
        <p:grpSpPr>
          <a:xfrm>
            <a:off x="4572000" y="-428625"/>
            <a:ext cx="762000" cy="428625"/>
            <a:chOff x="0" y="0"/>
            <a:chExt cx="1524000" cy="857250"/>
          </a:xfrm>
        </p:grpSpPr>
        <p:sp>
          <p:nvSpPr>
            <p:cNvPr id="67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8" name="Сгруппировать"/>
          <p:cNvGrpSpPr/>
          <p:nvPr/>
        </p:nvGrpSpPr>
        <p:grpSpPr>
          <a:xfrm>
            <a:off x="3810000" y="-857250"/>
            <a:ext cx="762000" cy="428625"/>
            <a:chOff x="0" y="0"/>
            <a:chExt cx="1524000" cy="857250"/>
          </a:xfrm>
        </p:grpSpPr>
        <p:sp>
          <p:nvSpPr>
            <p:cNvPr id="679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1" name="Сгруппировать"/>
          <p:cNvGrpSpPr/>
          <p:nvPr/>
        </p:nvGrpSpPr>
        <p:grpSpPr>
          <a:xfrm>
            <a:off x="3048000" y="-428625"/>
            <a:ext cx="762000" cy="428625"/>
            <a:chOff x="0" y="0"/>
            <a:chExt cx="1524000" cy="857250"/>
          </a:xfrm>
          <a:noFill/>
        </p:grpSpPr>
        <p:sp>
          <p:nvSpPr>
            <p:cNvPr id="679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grpFill/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4" name="Сгруппировать"/>
          <p:cNvGrpSpPr/>
          <p:nvPr/>
        </p:nvGrpSpPr>
        <p:grpSpPr>
          <a:xfrm>
            <a:off x="2286000" y="-857250"/>
            <a:ext cx="762000" cy="428625"/>
            <a:chOff x="0" y="0"/>
            <a:chExt cx="1524000" cy="857250"/>
          </a:xfrm>
        </p:grpSpPr>
        <p:sp>
          <p:nvSpPr>
            <p:cNvPr id="680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7" name="Сгруппировать"/>
          <p:cNvGrpSpPr/>
          <p:nvPr/>
        </p:nvGrpSpPr>
        <p:grpSpPr>
          <a:xfrm>
            <a:off x="1524000" y="-428625"/>
            <a:ext cx="762000" cy="428625"/>
            <a:chOff x="0" y="0"/>
            <a:chExt cx="1524000" cy="857250"/>
          </a:xfrm>
        </p:grpSpPr>
        <p:sp>
          <p:nvSpPr>
            <p:cNvPr id="680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0" name="Сгруппировать"/>
          <p:cNvGrpSpPr/>
          <p:nvPr/>
        </p:nvGrpSpPr>
        <p:grpSpPr>
          <a:xfrm>
            <a:off x="762000" y="-857250"/>
            <a:ext cx="762000" cy="428625"/>
            <a:chOff x="0" y="0"/>
            <a:chExt cx="1524000" cy="857250"/>
          </a:xfrm>
        </p:grpSpPr>
        <p:sp>
          <p:nvSpPr>
            <p:cNvPr id="680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3" name="Сгруппировать"/>
          <p:cNvGrpSpPr/>
          <p:nvPr/>
        </p:nvGrpSpPr>
        <p:grpSpPr>
          <a:xfrm>
            <a:off x="0" y="-428625"/>
            <a:ext cx="762001" cy="428625"/>
            <a:chOff x="0" y="0"/>
            <a:chExt cx="1524000" cy="857250"/>
          </a:xfrm>
        </p:grpSpPr>
        <p:sp>
          <p:nvSpPr>
            <p:cNvPr id="681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6" name="Сгруппировать"/>
          <p:cNvGrpSpPr/>
          <p:nvPr/>
        </p:nvGrpSpPr>
        <p:grpSpPr>
          <a:xfrm>
            <a:off x="8382000" y="-857250"/>
            <a:ext cx="762000" cy="428625"/>
            <a:chOff x="0" y="0"/>
            <a:chExt cx="1524000" cy="857250"/>
          </a:xfrm>
        </p:grpSpPr>
        <p:sp>
          <p:nvSpPr>
            <p:cNvPr id="681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9" name="Сгруппировать"/>
          <p:cNvGrpSpPr/>
          <p:nvPr/>
        </p:nvGrpSpPr>
        <p:grpSpPr>
          <a:xfrm>
            <a:off x="7620000" y="-428625"/>
            <a:ext cx="762000" cy="428625"/>
            <a:chOff x="0" y="0"/>
            <a:chExt cx="1524000" cy="857250"/>
          </a:xfrm>
        </p:grpSpPr>
        <p:sp>
          <p:nvSpPr>
            <p:cNvPr id="681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2" name="Сгруппировать"/>
          <p:cNvGrpSpPr/>
          <p:nvPr/>
        </p:nvGrpSpPr>
        <p:grpSpPr>
          <a:xfrm>
            <a:off x="9906000" y="-857250"/>
            <a:ext cx="762000" cy="428625"/>
            <a:chOff x="0" y="0"/>
            <a:chExt cx="1524000" cy="857250"/>
          </a:xfrm>
        </p:grpSpPr>
        <p:sp>
          <p:nvSpPr>
            <p:cNvPr id="682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5" name="Сгруппировать"/>
          <p:cNvGrpSpPr/>
          <p:nvPr/>
        </p:nvGrpSpPr>
        <p:grpSpPr>
          <a:xfrm>
            <a:off x="9144000" y="-428625"/>
            <a:ext cx="762000" cy="428625"/>
            <a:chOff x="0" y="0"/>
            <a:chExt cx="1524000" cy="857250"/>
          </a:xfrm>
        </p:grpSpPr>
        <p:sp>
          <p:nvSpPr>
            <p:cNvPr id="682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8" name="Сгруппировать"/>
          <p:cNvGrpSpPr/>
          <p:nvPr/>
        </p:nvGrpSpPr>
        <p:grpSpPr>
          <a:xfrm>
            <a:off x="11430000" y="-857250"/>
            <a:ext cx="762000" cy="428625"/>
            <a:chOff x="0" y="0"/>
            <a:chExt cx="1524000" cy="857250"/>
          </a:xfrm>
        </p:grpSpPr>
        <p:sp>
          <p:nvSpPr>
            <p:cNvPr id="682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1" name="Сгруппировать"/>
          <p:cNvGrpSpPr/>
          <p:nvPr/>
        </p:nvGrpSpPr>
        <p:grpSpPr>
          <a:xfrm>
            <a:off x="10668000" y="-428625"/>
            <a:ext cx="762000" cy="428625"/>
            <a:chOff x="0" y="0"/>
            <a:chExt cx="1524000" cy="857250"/>
          </a:xfrm>
        </p:grpSpPr>
        <p:sp>
          <p:nvSpPr>
            <p:cNvPr id="682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4" name="Сгруппировать"/>
          <p:cNvGrpSpPr/>
          <p:nvPr/>
        </p:nvGrpSpPr>
        <p:grpSpPr>
          <a:xfrm>
            <a:off x="-762000" y="0"/>
            <a:ext cx="762000" cy="428626"/>
            <a:chOff x="0" y="0"/>
            <a:chExt cx="1524000" cy="857250"/>
          </a:xfrm>
        </p:grpSpPr>
        <p:sp>
          <p:nvSpPr>
            <p:cNvPr id="683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7" name="Сгруппировать"/>
          <p:cNvGrpSpPr/>
          <p:nvPr/>
        </p:nvGrpSpPr>
        <p:grpSpPr>
          <a:xfrm>
            <a:off x="-762000" y="6429375"/>
            <a:ext cx="762000" cy="428625"/>
            <a:chOff x="0" y="0"/>
            <a:chExt cx="1524000" cy="857250"/>
          </a:xfrm>
        </p:grpSpPr>
        <p:sp>
          <p:nvSpPr>
            <p:cNvPr id="683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40" name="Сгруппировать"/>
          <p:cNvGrpSpPr/>
          <p:nvPr/>
        </p:nvGrpSpPr>
        <p:grpSpPr>
          <a:xfrm>
            <a:off x="-825500" y="6000750"/>
            <a:ext cx="762000" cy="428625"/>
            <a:chOff x="0" y="0"/>
            <a:chExt cx="1524000" cy="857250"/>
          </a:xfrm>
        </p:grpSpPr>
        <p:sp>
          <p:nvSpPr>
            <p:cNvPr id="683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</p:spTree>
    <p:extLst>
      <p:ext uri="{BB962C8B-B14F-4D97-AF65-F5344CB8AC3E}">
        <p14:creationId xmlns:p14="http://schemas.microsoft.com/office/powerpoint/2010/main" val="310029046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0" name="Текст и картинка"/>
          <p:cNvSpPr txBox="1"/>
          <p:nvPr/>
        </p:nvSpPr>
        <p:spPr>
          <a:xfrm>
            <a:off x="761999" y="449715"/>
            <a:ext cx="6603993" cy="516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>
            <a:spAutoFit/>
          </a:bodyPr>
          <a:lstStyle>
            <a:lvl1pPr algn="l">
              <a:lnSpc>
                <a:spcPct val="70000"/>
              </a:lnSpc>
              <a:defRPr sz="10000" b="1" spc="-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sz="4000" spc="0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</a:rPr>
              <a:t>Advice</a:t>
            </a:r>
          </a:p>
        </p:txBody>
      </p:sp>
      <p:grpSp>
        <p:nvGrpSpPr>
          <p:cNvPr id="6786" name="Сгруппировать"/>
          <p:cNvGrpSpPr/>
          <p:nvPr/>
        </p:nvGrpSpPr>
        <p:grpSpPr>
          <a:xfrm>
            <a:off x="6096000" y="-428625"/>
            <a:ext cx="762000" cy="428625"/>
            <a:chOff x="0" y="0"/>
            <a:chExt cx="1524000" cy="857250"/>
          </a:xfrm>
        </p:grpSpPr>
        <p:sp>
          <p:nvSpPr>
            <p:cNvPr id="67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89" name="Сгруппировать"/>
          <p:cNvGrpSpPr/>
          <p:nvPr/>
        </p:nvGrpSpPr>
        <p:grpSpPr>
          <a:xfrm>
            <a:off x="5334000" y="-857250"/>
            <a:ext cx="762000" cy="428625"/>
            <a:chOff x="0" y="0"/>
            <a:chExt cx="1524000" cy="857250"/>
          </a:xfrm>
        </p:grpSpPr>
        <p:sp>
          <p:nvSpPr>
            <p:cNvPr id="67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2" name="Сгруппировать"/>
          <p:cNvGrpSpPr/>
          <p:nvPr/>
        </p:nvGrpSpPr>
        <p:grpSpPr>
          <a:xfrm>
            <a:off x="6858000" y="-857250"/>
            <a:ext cx="762000" cy="428625"/>
            <a:chOff x="0" y="0"/>
            <a:chExt cx="1524000" cy="857250"/>
          </a:xfrm>
        </p:grpSpPr>
        <p:sp>
          <p:nvSpPr>
            <p:cNvPr id="67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5" name="Сгруппировать"/>
          <p:cNvGrpSpPr/>
          <p:nvPr/>
        </p:nvGrpSpPr>
        <p:grpSpPr>
          <a:xfrm>
            <a:off x="4572000" y="-428625"/>
            <a:ext cx="762000" cy="428625"/>
            <a:chOff x="0" y="0"/>
            <a:chExt cx="1524000" cy="857250"/>
          </a:xfrm>
        </p:grpSpPr>
        <p:sp>
          <p:nvSpPr>
            <p:cNvPr id="67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8" name="Сгруппировать"/>
          <p:cNvGrpSpPr/>
          <p:nvPr/>
        </p:nvGrpSpPr>
        <p:grpSpPr>
          <a:xfrm>
            <a:off x="3810000" y="-857250"/>
            <a:ext cx="762000" cy="428625"/>
            <a:chOff x="0" y="0"/>
            <a:chExt cx="1524000" cy="857250"/>
          </a:xfrm>
        </p:grpSpPr>
        <p:sp>
          <p:nvSpPr>
            <p:cNvPr id="679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1" name="Сгруппировать"/>
          <p:cNvGrpSpPr/>
          <p:nvPr/>
        </p:nvGrpSpPr>
        <p:grpSpPr>
          <a:xfrm>
            <a:off x="3048000" y="-428625"/>
            <a:ext cx="762000" cy="428625"/>
            <a:chOff x="0" y="0"/>
            <a:chExt cx="1524000" cy="857250"/>
          </a:xfrm>
          <a:noFill/>
        </p:grpSpPr>
        <p:sp>
          <p:nvSpPr>
            <p:cNvPr id="679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grpFill/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4" name="Сгруппировать"/>
          <p:cNvGrpSpPr/>
          <p:nvPr/>
        </p:nvGrpSpPr>
        <p:grpSpPr>
          <a:xfrm>
            <a:off x="2286000" y="-857250"/>
            <a:ext cx="762000" cy="428625"/>
            <a:chOff x="0" y="0"/>
            <a:chExt cx="1524000" cy="857250"/>
          </a:xfrm>
        </p:grpSpPr>
        <p:sp>
          <p:nvSpPr>
            <p:cNvPr id="680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7" name="Сгруппировать"/>
          <p:cNvGrpSpPr/>
          <p:nvPr/>
        </p:nvGrpSpPr>
        <p:grpSpPr>
          <a:xfrm>
            <a:off x="1524000" y="-428625"/>
            <a:ext cx="762000" cy="428625"/>
            <a:chOff x="0" y="0"/>
            <a:chExt cx="1524000" cy="857250"/>
          </a:xfrm>
        </p:grpSpPr>
        <p:sp>
          <p:nvSpPr>
            <p:cNvPr id="680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0" name="Сгруппировать"/>
          <p:cNvGrpSpPr/>
          <p:nvPr/>
        </p:nvGrpSpPr>
        <p:grpSpPr>
          <a:xfrm>
            <a:off x="762000" y="-857250"/>
            <a:ext cx="762000" cy="428625"/>
            <a:chOff x="0" y="0"/>
            <a:chExt cx="1524000" cy="857250"/>
          </a:xfrm>
        </p:grpSpPr>
        <p:sp>
          <p:nvSpPr>
            <p:cNvPr id="680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3" name="Сгруппировать"/>
          <p:cNvGrpSpPr/>
          <p:nvPr/>
        </p:nvGrpSpPr>
        <p:grpSpPr>
          <a:xfrm>
            <a:off x="0" y="-428625"/>
            <a:ext cx="762001" cy="428625"/>
            <a:chOff x="0" y="0"/>
            <a:chExt cx="1524000" cy="857250"/>
          </a:xfrm>
        </p:grpSpPr>
        <p:sp>
          <p:nvSpPr>
            <p:cNvPr id="681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6" name="Сгруппировать"/>
          <p:cNvGrpSpPr/>
          <p:nvPr/>
        </p:nvGrpSpPr>
        <p:grpSpPr>
          <a:xfrm>
            <a:off x="8382000" y="-857250"/>
            <a:ext cx="762000" cy="428625"/>
            <a:chOff x="0" y="0"/>
            <a:chExt cx="1524000" cy="857250"/>
          </a:xfrm>
        </p:grpSpPr>
        <p:sp>
          <p:nvSpPr>
            <p:cNvPr id="681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9" name="Сгруппировать"/>
          <p:cNvGrpSpPr/>
          <p:nvPr/>
        </p:nvGrpSpPr>
        <p:grpSpPr>
          <a:xfrm>
            <a:off x="7620000" y="-428625"/>
            <a:ext cx="762000" cy="428625"/>
            <a:chOff x="0" y="0"/>
            <a:chExt cx="1524000" cy="857250"/>
          </a:xfrm>
        </p:grpSpPr>
        <p:sp>
          <p:nvSpPr>
            <p:cNvPr id="681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2" name="Сгруппировать"/>
          <p:cNvGrpSpPr/>
          <p:nvPr/>
        </p:nvGrpSpPr>
        <p:grpSpPr>
          <a:xfrm>
            <a:off x="9906000" y="-857250"/>
            <a:ext cx="762000" cy="428625"/>
            <a:chOff x="0" y="0"/>
            <a:chExt cx="1524000" cy="857250"/>
          </a:xfrm>
        </p:grpSpPr>
        <p:sp>
          <p:nvSpPr>
            <p:cNvPr id="682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5" name="Сгруппировать"/>
          <p:cNvGrpSpPr/>
          <p:nvPr/>
        </p:nvGrpSpPr>
        <p:grpSpPr>
          <a:xfrm>
            <a:off x="9144000" y="-428625"/>
            <a:ext cx="762000" cy="428625"/>
            <a:chOff x="0" y="0"/>
            <a:chExt cx="1524000" cy="857250"/>
          </a:xfrm>
        </p:grpSpPr>
        <p:sp>
          <p:nvSpPr>
            <p:cNvPr id="682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8" name="Сгруппировать"/>
          <p:cNvGrpSpPr/>
          <p:nvPr/>
        </p:nvGrpSpPr>
        <p:grpSpPr>
          <a:xfrm>
            <a:off x="11430000" y="-857250"/>
            <a:ext cx="762000" cy="428625"/>
            <a:chOff x="0" y="0"/>
            <a:chExt cx="1524000" cy="857250"/>
          </a:xfrm>
        </p:grpSpPr>
        <p:sp>
          <p:nvSpPr>
            <p:cNvPr id="682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1" name="Сгруппировать"/>
          <p:cNvGrpSpPr/>
          <p:nvPr/>
        </p:nvGrpSpPr>
        <p:grpSpPr>
          <a:xfrm>
            <a:off x="10668000" y="-428625"/>
            <a:ext cx="762000" cy="428625"/>
            <a:chOff x="0" y="0"/>
            <a:chExt cx="1524000" cy="857250"/>
          </a:xfrm>
        </p:grpSpPr>
        <p:sp>
          <p:nvSpPr>
            <p:cNvPr id="682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4" name="Сгруппировать"/>
          <p:cNvGrpSpPr/>
          <p:nvPr/>
        </p:nvGrpSpPr>
        <p:grpSpPr>
          <a:xfrm>
            <a:off x="-762000" y="0"/>
            <a:ext cx="762000" cy="428626"/>
            <a:chOff x="0" y="0"/>
            <a:chExt cx="1524000" cy="857250"/>
          </a:xfrm>
        </p:grpSpPr>
        <p:sp>
          <p:nvSpPr>
            <p:cNvPr id="683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7" name="Сгруппировать"/>
          <p:cNvGrpSpPr/>
          <p:nvPr/>
        </p:nvGrpSpPr>
        <p:grpSpPr>
          <a:xfrm>
            <a:off x="-762000" y="6429375"/>
            <a:ext cx="762000" cy="428625"/>
            <a:chOff x="0" y="0"/>
            <a:chExt cx="1524000" cy="857250"/>
          </a:xfrm>
        </p:grpSpPr>
        <p:sp>
          <p:nvSpPr>
            <p:cNvPr id="683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40" name="Сгруппировать"/>
          <p:cNvGrpSpPr/>
          <p:nvPr/>
        </p:nvGrpSpPr>
        <p:grpSpPr>
          <a:xfrm>
            <a:off x="-825500" y="6000750"/>
            <a:ext cx="762000" cy="428625"/>
            <a:chOff x="0" y="0"/>
            <a:chExt cx="1524000" cy="857250"/>
          </a:xfrm>
        </p:grpSpPr>
        <p:sp>
          <p:nvSpPr>
            <p:cNvPr id="683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sp>
        <p:nvSpPr>
          <p:cNvPr id="2" name="Заголовок">
            <a:extLst>
              <a:ext uri="{FF2B5EF4-FFF2-40B4-BE49-F238E27FC236}">
                <a16:creationId xmlns:a16="http://schemas.microsoft.com/office/drawing/2014/main" id="{1C011A12-DA1B-DE00-7FEE-D8F0ECC019A3}"/>
              </a:ext>
            </a:extLst>
          </p:cNvPr>
          <p:cNvSpPr txBox="1"/>
          <p:nvPr/>
        </p:nvSpPr>
        <p:spPr>
          <a:xfrm>
            <a:off x="2562694" y="2359020"/>
            <a:ext cx="6304611" cy="184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lnSpc>
                <a:spcPct val="70000"/>
              </a:lnSpc>
              <a:defRPr sz="20000" spc="-60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ru-RU" sz="5400" spc="0" dirty="0"/>
              <a:t>Какие существуют </a:t>
            </a:r>
            <a:r>
              <a:rPr lang="en-US" sz="5400" spc="0" dirty="0"/>
              <a:t>Advice </a:t>
            </a:r>
            <a:r>
              <a:rPr lang="ru-RU" sz="5400" spc="0" dirty="0"/>
              <a:t>в </a:t>
            </a:r>
            <a:r>
              <a:rPr lang="en-US" sz="5400" spc="0" dirty="0"/>
              <a:t>Spring AOP</a:t>
            </a:r>
          </a:p>
        </p:txBody>
      </p:sp>
    </p:spTree>
    <p:extLst>
      <p:ext uri="{BB962C8B-B14F-4D97-AF65-F5344CB8AC3E}">
        <p14:creationId xmlns:p14="http://schemas.microsoft.com/office/powerpoint/2010/main" val="368018846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0" name="Текст и картинка"/>
          <p:cNvSpPr txBox="1"/>
          <p:nvPr/>
        </p:nvSpPr>
        <p:spPr>
          <a:xfrm>
            <a:off x="761999" y="449715"/>
            <a:ext cx="6603993" cy="516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>
            <a:spAutoFit/>
          </a:bodyPr>
          <a:lstStyle>
            <a:lvl1pPr algn="l">
              <a:lnSpc>
                <a:spcPct val="70000"/>
              </a:lnSpc>
              <a:defRPr sz="10000" b="1" spc="-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sz="4000" spc="0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</a:rPr>
              <a:t>Advice</a:t>
            </a:r>
          </a:p>
        </p:txBody>
      </p:sp>
      <p:sp>
        <p:nvSpPr>
          <p:cNvPr id="6782" name="Это правило применимо и для обычных встреч, но в условиях онлайн-конференции оно еще более актуально.…"/>
          <p:cNvSpPr txBox="1"/>
          <p:nvPr/>
        </p:nvSpPr>
        <p:spPr>
          <a:xfrm>
            <a:off x="1536700" y="1239341"/>
            <a:ext cx="9322846" cy="913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r>
              <a:rPr lang="ru-RU" sz="2800" b="1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  <a:sym typeface="Helvetica"/>
              </a:rPr>
              <a:t>@</a:t>
            </a:r>
            <a:r>
              <a:rPr lang="ru-RU" sz="2800" b="1" dirty="0" err="1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  <a:sym typeface="Helvetica"/>
              </a:rPr>
              <a:t>Before</a:t>
            </a:r>
            <a:r>
              <a:rPr lang="ru-RU" sz="2800" b="1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  <a:sym typeface="Helvetica"/>
              </a:rPr>
              <a:t> </a:t>
            </a:r>
            <a:r>
              <a:rPr lang="ru-RU" sz="2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— советы данного типа запускаются перед выполнением целевых методов. </a:t>
            </a:r>
            <a:endParaRPr lang="ru-RU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786" name="Сгруппировать"/>
          <p:cNvGrpSpPr/>
          <p:nvPr/>
        </p:nvGrpSpPr>
        <p:grpSpPr>
          <a:xfrm>
            <a:off x="6096000" y="-428625"/>
            <a:ext cx="762000" cy="428625"/>
            <a:chOff x="0" y="0"/>
            <a:chExt cx="1524000" cy="857250"/>
          </a:xfrm>
        </p:grpSpPr>
        <p:sp>
          <p:nvSpPr>
            <p:cNvPr id="67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89" name="Сгруппировать"/>
          <p:cNvGrpSpPr/>
          <p:nvPr/>
        </p:nvGrpSpPr>
        <p:grpSpPr>
          <a:xfrm>
            <a:off x="5334000" y="-857250"/>
            <a:ext cx="762000" cy="428625"/>
            <a:chOff x="0" y="0"/>
            <a:chExt cx="1524000" cy="857250"/>
          </a:xfrm>
        </p:grpSpPr>
        <p:sp>
          <p:nvSpPr>
            <p:cNvPr id="67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2" name="Сгруппировать"/>
          <p:cNvGrpSpPr/>
          <p:nvPr/>
        </p:nvGrpSpPr>
        <p:grpSpPr>
          <a:xfrm>
            <a:off x="6858000" y="-857250"/>
            <a:ext cx="762000" cy="428625"/>
            <a:chOff x="0" y="0"/>
            <a:chExt cx="1524000" cy="857250"/>
          </a:xfrm>
        </p:grpSpPr>
        <p:sp>
          <p:nvSpPr>
            <p:cNvPr id="67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5" name="Сгруппировать"/>
          <p:cNvGrpSpPr/>
          <p:nvPr/>
        </p:nvGrpSpPr>
        <p:grpSpPr>
          <a:xfrm>
            <a:off x="4572000" y="-428625"/>
            <a:ext cx="762000" cy="428625"/>
            <a:chOff x="0" y="0"/>
            <a:chExt cx="1524000" cy="857250"/>
          </a:xfrm>
        </p:grpSpPr>
        <p:sp>
          <p:nvSpPr>
            <p:cNvPr id="67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8" name="Сгруппировать"/>
          <p:cNvGrpSpPr/>
          <p:nvPr/>
        </p:nvGrpSpPr>
        <p:grpSpPr>
          <a:xfrm>
            <a:off x="3810000" y="-857250"/>
            <a:ext cx="762000" cy="428625"/>
            <a:chOff x="0" y="0"/>
            <a:chExt cx="1524000" cy="857250"/>
          </a:xfrm>
        </p:grpSpPr>
        <p:sp>
          <p:nvSpPr>
            <p:cNvPr id="679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1" name="Сгруппировать"/>
          <p:cNvGrpSpPr/>
          <p:nvPr/>
        </p:nvGrpSpPr>
        <p:grpSpPr>
          <a:xfrm>
            <a:off x="3048000" y="-428625"/>
            <a:ext cx="762000" cy="428625"/>
            <a:chOff x="0" y="0"/>
            <a:chExt cx="1524000" cy="857250"/>
          </a:xfrm>
          <a:noFill/>
        </p:grpSpPr>
        <p:sp>
          <p:nvSpPr>
            <p:cNvPr id="679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grpFill/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4" name="Сгруппировать"/>
          <p:cNvGrpSpPr/>
          <p:nvPr/>
        </p:nvGrpSpPr>
        <p:grpSpPr>
          <a:xfrm>
            <a:off x="2286000" y="-857250"/>
            <a:ext cx="762000" cy="428625"/>
            <a:chOff x="0" y="0"/>
            <a:chExt cx="1524000" cy="857250"/>
          </a:xfrm>
        </p:grpSpPr>
        <p:sp>
          <p:nvSpPr>
            <p:cNvPr id="680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7" name="Сгруппировать"/>
          <p:cNvGrpSpPr/>
          <p:nvPr/>
        </p:nvGrpSpPr>
        <p:grpSpPr>
          <a:xfrm>
            <a:off x="1524000" y="-428625"/>
            <a:ext cx="762000" cy="428625"/>
            <a:chOff x="0" y="0"/>
            <a:chExt cx="1524000" cy="857250"/>
          </a:xfrm>
        </p:grpSpPr>
        <p:sp>
          <p:nvSpPr>
            <p:cNvPr id="680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0" name="Сгруппировать"/>
          <p:cNvGrpSpPr/>
          <p:nvPr/>
        </p:nvGrpSpPr>
        <p:grpSpPr>
          <a:xfrm>
            <a:off x="762000" y="-857250"/>
            <a:ext cx="762000" cy="428625"/>
            <a:chOff x="0" y="0"/>
            <a:chExt cx="1524000" cy="857250"/>
          </a:xfrm>
        </p:grpSpPr>
        <p:sp>
          <p:nvSpPr>
            <p:cNvPr id="680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3" name="Сгруппировать"/>
          <p:cNvGrpSpPr/>
          <p:nvPr/>
        </p:nvGrpSpPr>
        <p:grpSpPr>
          <a:xfrm>
            <a:off x="0" y="-428625"/>
            <a:ext cx="762001" cy="428625"/>
            <a:chOff x="0" y="0"/>
            <a:chExt cx="1524000" cy="857250"/>
          </a:xfrm>
        </p:grpSpPr>
        <p:sp>
          <p:nvSpPr>
            <p:cNvPr id="681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6" name="Сгруппировать"/>
          <p:cNvGrpSpPr/>
          <p:nvPr/>
        </p:nvGrpSpPr>
        <p:grpSpPr>
          <a:xfrm>
            <a:off x="8382000" y="-857250"/>
            <a:ext cx="762000" cy="428625"/>
            <a:chOff x="0" y="0"/>
            <a:chExt cx="1524000" cy="857250"/>
          </a:xfrm>
        </p:grpSpPr>
        <p:sp>
          <p:nvSpPr>
            <p:cNvPr id="681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9" name="Сгруппировать"/>
          <p:cNvGrpSpPr/>
          <p:nvPr/>
        </p:nvGrpSpPr>
        <p:grpSpPr>
          <a:xfrm>
            <a:off x="7620000" y="-428625"/>
            <a:ext cx="762000" cy="428625"/>
            <a:chOff x="0" y="0"/>
            <a:chExt cx="1524000" cy="857250"/>
          </a:xfrm>
        </p:grpSpPr>
        <p:sp>
          <p:nvSpPr>
            <p:cNvPr id="681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2" name="Сгруппировать"/>
          <p:cNvGrpSpPr/>
          <p:nvPr/>
        </p:nvGrpSpPr>
        <p:grpSpPr>
          <a:xfrm>
            <a:off x="9906000" y="-857250"/>
            <a:ext cx="762000" cy="428625"/>
            <a:chOff x="0" y="0"/>
            <a:chExt cx="1524000" cy="857250"/>
          </a:xfrm>
        </p:grpSpPr>
        <p:sp>
          <p:nvSpPr>
            <p:cNvPr id="682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5" name="Сгруппировать"/>
          <p:cNvGrpSpPr/>
          <p:nvPr/>
        </p:nvGrpSpPr>
        <p:grpSpPr>
          <a:xfrm>
            <a:off x="9144000" y="-428625"/>
            <a:ext cx="762000" cy="428625"/>
            <a:chOff x="0" y="0"/>
            <a:chExt cx="1524000" cy="857250"/>
          </a:xfrm>
        </p:grpSpPr>
        <p:sp>
          <p:nvSpPr>
            <p:cNvPr id="682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8" name="Сгруппировать"/>
          <p:cNvGrpSpPr/>
          <p:nvPr/>
        </p:nvGrpSpPr>
        <p:grpSpPr>
          <a:xfrm>
            <a:off x="11430000" y="-857250"/>
            <a:ext cx="762000" cy="428625"/>
            <a:chOff x="0" y="0"/>
            <a:chExt cx="1524000" cy="857250"/>
          </a:xfrm>
        </p:grpSpPr>
        <p:sp>
          <p:nvSpPr>
            <p:cNvPr id="682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1" name="Сгруппировать"/>
          <p:cNvGrpSpPr/>
          <p:nvPr/>
        </p:nvGrpSpPr>
        <p:grpSpPr>
          <a:xfrm>
            <a:off x="10668000" y="-428625"/>
            <a:ext cx="762000" cy="428625"/>
            <a:chOff x="0" y="0"/>
            <a:chExt cx="1524000" cy="857250"/>
          </a:xfrm>
        </p:grpSpPr>
        <p:sp>
          <p:nvSpPr>
            <p:cNvPr id="682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4" name="Сгруппировать"/>
          <p:cNvGrpSpPr/>
          <p:nvPr/>
        </p:nvGrpSpPr>
        <p:grpSpPr>
          <a:xfrm>
            <a:off x="-762000" y="0"/>
            <a:ext cx="762000" cy="428626"/>
            <a:chOff x="0" y="0"/>
            <a:chExt cx="1524000" cy="857250"/>
          </a:xfrm>
        </p:grpSpPr>
        <p:sp>
          <p:nvSpPr>
            <p:cNvPr id="683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7" name="Сгруппировать"/>
          <p:cNvGrpSpPr/>
          <p:nvPr/>
        </p:nvGrpSpPr>
        <p:grpSpPr>
          <a:xfrm>
            <a:off x="-762000" y="6429375"/>
            <a:ext cx="762000" cy="428625"/>
            <a:chOff x="0" y="0"/>
            <a:chExt cx="1524000" cy="857250"/>
          </a:xfrm>
        </p:grpSpPr>
        <p:sp>
          <p:nvSpPr>
            <p:cNvPr id="683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40" name="Сгруппировать"/>
          <p:cNvGrpSpPr/>
          <p:nvPr/>
        </p:nvGrpSpPr>
        <p:grpSpPr>
          <a:xfrm>
            <a:off x="-825500" y="6000750"/>
            <a:ext cx="762000" cy="428625"/>
            <a:chOff x="0" y="0"/>
            <a:chExt cx="1524000" cy="857250"/>
          </a:xfrm>
        </p:grpSpPr>
        <p:sp>
          <p:nvSpPr>
            <p:cNvPr id="683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</p:spTree>
    <p:extLst>
      <p:ext uri="{BB962C8B-B14F-4D97-AF65-F5344CB8AC3E}">
        <p14:creationId xmlns:p14="http://schemas.microsoft.com/office/powerpoint/2010/main" val="327132146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0" name="Текст и картинка"/>
          <p:cNvSpPr txBox="1"/>
          <p:nvPr/>
        </p:nvSpPr>
        <p:spPr>
          <a:xfrm>
            <a:off x="761999" y="449715"/>
            <a:ext cx="6603993" cy="516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>
            <a:spAutoFit/>
          </a:bodyPr>
          <a:lstStyle>
            <a:lvl1pPr algn="l">
              <a:lnSpc>
                <a:spcPct val="70000"/>
              </a:lnSpc>
              <a:defRPr sz="10000" b="1" spc="-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sz="4000" spc="0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</a:rPr>
              <a:t>Advice</a:t>
            </a:r>
          </a:p>
        </p:txBody>
      </p:sp>
      <p:sp>
        <p:nvSpPr>
          <p:cNvPr id="6782" name="Это правило применимо и для обычных встреч, но в условиях онлайн-конференции оно еще более актуально.…"/>
          <p:cNvSpPr txBox="1"/>
          <p:nvPr/>
        </p:nvSpPr>
        <p:spPr>
          <a:xfrm>
            <a:off x="1536700" y="1239341"/>
            <a:ext cx="9322846" cy="2636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r>
              <a:rPr lang="ru-RU" sz="2800" b="1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  <a:sym typeface="Helvetica"/>
              </a:rPr>
              <a:t>@</a:t>
            </a:r>
            <a:r>
              <a:rPr lang="ru-RU" sz="2800" b="1" dirty="0" err="1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  <a:sym typeface="Helvetica"/>
              </a:rPr>
              <a:t>Before</a:t>
            </a:r>
            <a:r>
              <a:rPr lang="ru-RU" sz="2800" b="1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  <a:sym typeface="Helvetica"/>
              </a:rPr>
              <a:t> </a:t>
            </a:r>
            <a:r>
              <a:rPr lang="ru-RU" sz="2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— советы данного типа запускаются перед выполнением целевых методов. </a:t>
            </a:r>
            <a:endParaRPr lang="ru-RU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800" b="1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</a:rPr>
              <a:t>@</a:t>
            </a:r>
            <a:r>
              <a:rPr lang="ru-RU" sz="2800" b="1" dirty="0" err="1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</a:rPr>
              <a:t>After</a:t>
            </a:r>
            <a:r>
              <a:rPr lang="ru-RU" sz="2800" b="1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</a:rPr>
              <a:t> </a:t>
            </a:r>
            <a:r>
              <a:rPr lang="ru-RU" sz="2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— советы, которые выполняются после завершения выполнения целевых методов, как в обычных случаях, так и при бросании исключения.</a:t>
            </a:r>
            <a:endParaRPr lang="ru-RU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786" name="Сгруппировать"/>
          <p:cNvGrpSpPr/>
          <p:nvPr/>
        </p:nvGrpSpPr>
        <p:grpSpPr>
          <a:xfrm>
            <a:off x="6096000" y="-428625"/>
            <a:ext cx="762000" cy="428625"/>
            <a:chOff x="0" y="0"/>
            <a:chExt cx="1524000" cy="857250"/>
          </a:xfrm>
        </p:grpSpPr>
        <p:sp>
          <p:nvSpPr>
            <p:cNvPr id="67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89" name="Сгруппировать"/>
          <p:cNvGrpSpPr/>
          <p:nvPr/>
        </p:nvGrpSpPr>
        <p:grpSpPr>
          <a:xfrm>
            <a:off x="5334000" y="-857250"/>
            <a:ext cx="762000" cy="428625"/>
            <a:chOff x="0" y="0"/>
            <a:chExt cx="1524000" cy="857250"/>
          </a:xfrm>
        </p:grpSpPr>
        <p:sp>
          <p:nvSpPr>
            <p:cNvPr id="67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2" name="Сгруппировать"/>
          <p:cNvGrpSpPr/>
          <p:nvPr/>
        </p:nvGrpSpPr>
        <p:grpSpPr>
          <a:xfrm>
            <a:off x="6858000" y="-857250"/>
            <a:ext cx="762000" cy="428625"/>
            <a:chOff x="0" y="0"/>
            <a:chExt cx="1524000" cy="857250"/>
          </a:xfrm>
        </p:grpSpPr>
        <p:sp>
          <p:nvSpPr>
            <p:cNvPr id="67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5" name="Сгруппировать"/>
          <p:cNvGrpSpPr/>
          <p:nvPr/>
        </p:nvGrpSpPr>
        <p:grpSpPr>
          <a:xfrm>
            <a:off x="4572000" y="-428625"/>
            <a:ext cx="762000" cy="428625"/>
            <a:chOff x="0" y="0"/>
            <a:chExt cx="1524000" cy="857250"/>
          </a:xfrm>
        </p:grpSpPr>
        <p:sp>
          <p:nvSpPr>
            <p:cNvPr id="67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8" name="Сгруппировать"/>
          <p:cNvGrpSpPr/>
          <p:nvPr/>
        </p:nvGrpSpPr>
        <p:grpSpPr>
          <a:xfrm>
            <a:off x="3810000" y="-857250"/>
            <a:ext cx="762000" cy="428625"/>
            <a:chOff x="0" y="0"/>
            <a:chExt cx="1524000" cy="857250"/>
          </a:xfrm>
        </p:grpSpPr>
        <p:sp>
          <p:nvSpPr>
            <p:cNvPr id="679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1" name="Сгруппировать"/>
          <p:cNvGrpSpPr/>
          <p:nvPr/>
        </p:nvGrpSpPr>
        <p:grpSpPr>
          <a:xfrm>
            <a:off x="3048000" y="-428625"/>
            <a:ext cx="762000" cy="428625"/>
            <a:chOff x="0" y="0"/>
            <a:chExt cx="1524000" cy="857250"/>
          </a:xfrm>
          <a:noFill/>
        </p:grpSpPr>
        <p:sp>
          <p:nvSpPr>
            <p:cNvPr id="679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grpFill/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4" name="Сгруппировать"/>
          <p:cNvGrpSpPr/>
          <p:nvPr/>
        </p:nvGrpSpPr>
        <p:grpSpPr>
          <a:xfrm>
            <a:off x="2286000" y="-857250"/>
            <a:ext cx="762000" cy="428625"/>
            <a:chOff x="0" y="0"/>
            <a:chExt cx="1524000" cy="857250"/>
          </a:xfrm>
        </p:grpSpPr>
        <p:sp>
          <p:nvSpPr>
            <p:cNvPr id="680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7" name="Сгруппировать"/>
          <p:cNvGrpSpPr/>
          <p:nvPr/>
        </p:nvGrpSpPr>
        <p:grpSpPr>
          <a:xfrm>
            <a:off x="1524000" y="-428625"/>
            <a:ext cx="762000" cy="428625"/>
            <a:chOff x="0" y="0"/>
            <a:chExt cx="1524000" cy="857250"/>
          </a:xfrm>
        </p:grpSpPr>
        <p:sp>
          <p:nvSpPr>
            <p:cNvPr id="680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0" name="Сгруппировать"/>
          <p:cNvGrpSpPr/>
          <p:nvPr/>
        </p:nvGrpSpPr>
        <p:grpSpPr>
          <a:xfrm>
            <a:off x="762000" y="-857250"/>
            <a:ext cx="762000" cy="428625"/>
            <a:chOff x="0" y="0"/>
            <a:chExt cx="1524000" cy="857250"/>
          </a:xfrm>
        </p:grpSpPr>
        <p:sp>
          <p:nvSpPr>
            <p:cNvPr id="680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3" name="Сгруппировать"/>
          <p:cNvGrpSpPr/>
          <p:nvPr/>
        </p:nvGrpSpPr>
        <p:grpSpPr>
          <a:xfrm>
            <a:off x="0" y="-428625"/>
            <a:ext cx="762001" cy="428625"/>
            <a:chOff x="0" y="0"/>
            <a:chExt cx="1524000" cy="857250"/>
          </a:xfrm>
        </p:grpSpPr>
        <p:sp>
          <p:nvSpPr>
            <p:cNvPr id="681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6" name="Сгруппировать"/>
          <p:cNvGrpSpPr/>
          <p:nvPr/>
        </p:nvGrpSpPr>
        <p:grpSpPr>
          <a:xfrm>
            <a:off x="8382000" y="-857250"/>
            <a:ext cx="762000" cy="428625"/>
            <a:chOff x="0" y="0"/>
            <a:chExt cx="1524000" cy="857250"/>
          </a:xfrm>
        </p:grpSpPr>
        <p:sp>
          <p:nvSpPr>
            <p:cNvPr id="681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9" name="Сгруппировать"/>
          <p:cNvGrpSpPr/>
          <p:nvPr/>
        </p:nvGrpSpPr>
        <p:grpSpPr>
          <a:xfrm>
            <a:off x="7620000" y="-428625"/>
            <a:ext cx="762000" cy="428625"/>
            <a:chOff x="0" y="0"/>
            <a:chExt cx="1524000" cy="857250"/>
          </a:xfrm>
        </p:grpSpPr>
        <p:sp>
          <p:nvSpPr>
            <p:cNvPr id="681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2" name="Сгруппировать"/>
          <p:cNvGrpSpPr/>
          <p:nvPr/>
        </p:nvGrpSpPr>
        <p:grpSpPr>
          <a:xfrm>
            <a:off x="9906000" y="-857250"/>
            <a:ext cx="762000" cy="428625"/>
            <a:chOff x="0" y="0"/>
            <a:chExt cx="1524000" cy="857250"/>
          </a:xfrm>
        </p:grpSpPr>
        <p:sp>
          <p:nvSpPr>
            <p:cNvPr id="682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5" name="Сгруппировать"/>
          <p:cNvGrpSpPr/>
          <p:nvPr/>
        </p:nvGrpSpPr>
        <p:grpSpPr>
          <a:xfrm>
            <a:off x="9144000" y="-428625"/>
            <a:ext cx="762000" cy="428625"/>
            <a:chOff x="0" y="0"/>
            <a:chExt cx="1524000" cy="857250"/>
          </a:xfrm>
        </p:grpSpPr>
        <p:sp>
          <p:nvSpPr>
            <p:cNvPr id="682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8" name="Сгруппировать"/>
          <p:cNvGrpSpPr/>
          <p:nvPr/>
        </p:nvGrpSpPr>
        <p:grpSpPr>
          <a:xfrm>
            <a:off x="11430000" y="-857250"/>
            <a:ext cx="762000" cy="428625"/>
            <a:chOff x="0" y="0"/>
            <a:chExt cx="1524000" cy="857250"/>
          </a:xfrm>
        </p:grpSpPr>
        <p:sp>
          <p:nvSpPr>
            <p:cNvPr id="682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1" name="Сгруппировать"/>
          <p:cNvGrpSpPr/>
          <p:nvPr/>
        </p:nvGrpSpPr>
        <p:grpSpPr>
          <a:xfrm>
            <a:off x="10668000" y="-428625"/>
            <a:ext cx="762000" cy="428625"/>
            <a:chOff x="0" y="0"/>
            <a:chExt cx="1524000" cy="857250"/>
          </a:xfrm>
        </p:grpSpPr>
        <p:sp>
          <p:nvSpPr>
            <p:cNvPr id="682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4" name="Сгруппировать"/>
          <p:cNvGrpSpPr/>
          <p:nvPr/>
        </p:nvGrpSpPr>
        <p:grpSpPr>
          <a:xfrm>
            <a:off x="-762000" y="0"/>
            <a:ext cx="762000" cy="428626"/>
            <a:chOff x="0" y="0"/>
            <a:chExt cx="1524000" cy="857250"/>
          </a:xfrm>
        </p:grpSpPr>
        <p:sp>
          <p:nvSpPr>
            <p:cNvPr id="683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7" name="Сгруппировать"/>
          <p:cNvGrpSpPr/>
          <p:nvPr/>
        </p:nvGrpSpPr>
        <p:grpSpPr>
          <a:xfrm>
            <a:off x="-762000" y="6429375"/>
            <a:ext cx="762000" cy="428625"/>
            <a:chOff x="0" y="0"/>
            <a:chExt cx="1524000" cy="857250"/>
          </a:xfrm>
        </p:grpSpPr>
        <p:sp>
          <p:nvSpPr>
            <p:cNvPr id="683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40" name="Сгруппировать"/>
          <p:cNvGrpSpPr/>
          <p:nvPr/>
        </p:nvGrpSpPr>
        <p:grpSpPr>
          <a:xfrm>
            <a:off x="-825500" y="6000750"/>
            <a:ext cx="762000" cy="428625"/>
            <a:chOff x="0" y="0"/>
            <a:chExt cx="1524000" cy="857250"/>
          </a:xfrm>
        </p:grpSpPr>
        <p:sp>
          <p:nvSpPr>
            <p:cNvPr id="683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</p:spTree>
    <p:extLst>
      <p:ext uri="{BB962C8B-B14F-4D97-AF65-F5344CB8AC3E}">
        <p14:creationId xmlns:p14="http://schemas.microsoft.com/office/powerpoint/2010/main" val="228448997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0" name="Текст и картинка"/>
          <p:cNvSpPr txBox="1"/>
          <p:nvPr/>
        </p:nvSpPr>
        <p:spPr>
          <a:xfrm>
            <a:off x="761999" y="449715"/>
            <a:ext cx="6603993" cy="516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>
            <a:spAutoFit/>
          </a:bodyPr>
          <a:lstStyle>
            <a:lvl1pPr algn="l">
              <a:lnSpc>
                <a:spcPct val="70000"/>
              </a:lnSpc>
              <a:defRPr sz="10000" b="1" spc="-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sz="4000" spc="0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</a:rPr>
              <a:t>Advice</a:t>
            </a:r>
          </a:p>
        </p:txBody>
      </p:sp>
      <p:sp>
        <p:nvSpPr>
          <p:cNvPr id="6782" name="Это правило применимо и для обычных встреч, но в условиях онлайн-конференции оно еще более актуально.…"/>
          <p:cNvSpPr txBox="1"/>
          <p:nvPr/>
        </p:nvSpPr>
        <p:spPr>
          <a:xfrm>
            <a:off x="1536700" y="1239341"/>
            <a:ext cx="9322846" cy="4360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r>
              <a:rPr lang="ru-RU" sz="2800" b="1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  <a:sym typeface="Helvetica"/>
              </a:rPr>
              <a:t>@</a:t>
            </a:r>
            <a:r>
              <a:rPr lang="ru-RU" sz="2800" b="1" dirty="0" err="1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  <a:sym typeface="Helvetica"/>
              </a:rPr>
              <a:t>Before</a:t>
            </a:r>
            <a:r>
              <a:rPr lang="ru-RU" sz="2800" b="1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  <a:sym typeface="Helvetica"/>
              </a:rPr>
              <a:t> </a:t>
            </a:r>
            <a:r>
              <a:rPr lang="ru-RU" sz="2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— советы данного типа запускаются перед выполнением целевых методов. </a:t>
            </a:r>
            <a:endParaRPr lang="ru-RU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800" b="1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</a:rPr>
              <a:t>@</a:t>
            </a:r>
            <a:r>
              <a:rPr lang="ru-RU" sz="2800" b="1" dirty="0" err="1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</a:rPr>
              <a:t>After</a:t>
            </a:r>
            <a:r>
              <a:rPr lang="ru-RU" sz="2800" b="1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</a:rPr>
              <a:t> </a:t>
            </a:r>
            <a:r>
              <a:rPr lang="ru-RU" sz="2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— советы, которые выполняются после завершения выполнения целевых методов, как в обычных случаях, так и при бросании исключения.</a:t>
            </a:r>
            <a:endParaRPr lang="ru-RU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800" b="1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</a:rPr>
              <a:t>@</a:t>
            </a:r>
            <a:r>
              <a:rPr lang="ru-RU" sz="2800" b="1" dirty="0" err="1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</a:rPr>
              <a:t>AfterReturning</a:t>
            </a:r>
            <a:r>
              <a:rPr lang="ru-RU" sz="2800" b="1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</a:rPr>
              <a:t> </a:t>
            </a:r>
            <a:r>
              <a:rPr lang="ru-RU" sz="2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— данные советы выполняются только в том случае, когда целевой метод отрабатывает нормально, без ошибок.</a:t>
            </a:r>
            <a:endParaRPr lang="ru-RU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786" name="Сгруппировать"/>
          <p:cNvGrpSpPr/>
          <p:nvPr/>
        </p:nvGrpSpPr>
        <p:grpSpPr>
          <a:xfrm>
            <a:off x="6096000" y="-428625"/>
            <a:ext cx="762000" cy="428625"/>
            <a:chOff x="0" y="0"/>
            <a:chExt cx="1524000" cy="857250"/>
          </a:xfrm>
        </p:grpSpPr>
        <p:sp>
          <p:nvSpPr>
            <p:cNvPr id="67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89" name="Сгруппировать"/>
          <p:cNvGrpSpPr/>
          <p:nvPr/>
        </p:nvGrpSpPr>
        <p:grpSpPr>
          <a:xfrm>
            <a:off x="5334000" y="-857250"/>
            <a:ext cx="762000" cy="428625"/>
            <a:chOff x="0" y="0"/>
            <a:chExt cx="1524000" cy="857250"/>
          </a:xfrm>
        </p:grpSpPr>
        <p:sp>
          <p:nvSpPr>
            <p:cNvPr id="67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2" name="Сгруппировать"/>
          <p:cNvGrpSpPr/>
          <p:nvPr/>
        </p:nvGrpSpPr>
        <p:grpSpPr>
          <a:xfrm>
            <a:off x="6858000" y="-857250"/>
            <a:ext cx="762000" cy="428625"/>
            <a:chOff x="0" y="0"/>
            <a:chExt cx="1524000" cy="857250"/>
          </a:xfrm>
        </p:grpSpPr>
        <p:sp>
          <p:nvSpPr>
            <p:cNvPr id="67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5" name="Сгруппировать"/>
          <p:cNvGrpSpPr/>
          <p:nvPr/>
        </p:nvGrpSpPr>
        <p:grpSpPr>
          <a:xfrm>
            <a:off x="4572000" y="-428625"/>
            <a:ext cx="762000" cy="428625"/>
            <a:chOff x="0" y="0"/>
            <a:chExt cx="1524000" cy="857250"/>
          </a:xfrm>
        </p:grpSpPr>
        <p:sp>
          <p:nvSpPr>
            <p:cNvPr id="67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8" name="Сгруппировать"/>
          <p:cNvGrpSpPr/>
          <p:nvPr/>
        </p:nvGrpSpPr>
        <p:grpSpPr>
          <a:xfrm>
            <a:off x="3810000" y="-857250"/>
            <a:ext cx="762000" cy="428625"/>
            <a:chOff x="0" y="0"/>
            <a:chExt cx="1524000" cy="857250"/>
          </a:xfrm>
        </p:grpSpPr>
        <p:sp>
          <p:nvSpPr>
            <p:cNvPr id="679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1" name="Сгруппировать"/>
          <p:cNvGrpSpPr/>
          <p:nvPr/>
        </p:nvGrpSpPr>
        <p:grpSpPr>
          <a:xfrm>
            <a:off x="3048000" y="-428625"/>
            <a:ext cx="762000" cy="428625"/>
            <a:chOff x="0" y="0"/>
            <a:chExt cx="1524000" cy="857250"/>
          </a:xfrm>
          <a:noFill/>
        </p:grpSpPr>
        <p:sp>
          <p:nvSpPr>
            <p:cNvPr id="679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grpFill/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4" name="Сгруппировать"/>
          <p:cNvGrpSpPr/>
          <p:nvPr/>
        </p:nvGrpSpPr>
        <p:grpSpPr>
          <a:xfrm>
            <a:off x="2286000" y="-857250"/>
            <a:ext cx="762000" cy="428625"/>
            <a:chOff x="0" y="0"/>
            <a:chExt cx="1524000" cy="857250"/>
          </a:xfrm>
        </p:grpSpPr>
        <p:sp>
          <p:nvSpPr>
            <p:cNvPr id="680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7" name="Сгруппировать"/>
          <p:cNvGrpSpPr/>
          <p:nvPr/>
        </p:nvGrpSpPr>
        <p:grpSpPr>
          <a:xfrm>
            <a:off x="1524000" y="-428625"/>
            <a:ext cx="762000" cy="428625"/>
            <a:chOff x="0" y="0"/>
            <a:chExt cx="1524000" cy="857250"/>
          </a:xfrm>
        </p:grpSpPr>
        <p:sp>
          <p:nvSpPr>
            <p:cNvPr id="680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0" name="Сгруппировать"/>
          <p:cNvGrpSpPr/>
          <p:nvPr/>
        </p:nvGrpSpPr>
        <p:grpSpPr>
          <a:xfrm>
            <a:off x="762000" y="-857250"/>
            <a:ext cx="762000" cy="428625"/>
            <a:chOff x="0" y="0"/>
            <a:chExt cx="1524000" cy="857250"/>
          </a:xfrm>
        </p:grpSpPr>
        <p:sp>
          <p:nvSpPr>
            <p:cNvPr id="680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3" name="Сгруппировать"/>
          <p:cNvGrpSpPr/>
          <p:nvPr/>
        </p:nvGrpSpPr>
        <p:grpSpPr>
          <a:xfrm>
            <a:off x="0" y="-428625"/>
            <a:ext cx="762001" cy="428625"/>
            <a:chOff x="0" y="0"/>
            <a:chExt cx="1524000" cy="857250"/>
          </a:xfrm>
        </p:grpSpPr>
        <p:sp>
          <p:nvSpPr>
            <p:cNvPr id="681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6" name="Сгруппировать"/>
          <p:cNvGrpSpPr/>
          <p:nvPr/>
        </p:nvGrpSpPr>
        <p:grpSpPr>
          <a:xfrm>
            <a:off x="8382000" y="-857250"/>
            <a:ext cx="762000" cy="428625"/>
            <a:chOff x="0" y="0"/>
            <a:chExt cx="1524000" cy="857250"/>
          </a:xfrm>
        </p:grpSpPr>
        <p:sp>
          <p:nvSpPr>
            <p:cNvPr id="681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9" name="Сгруппировать"/>
          <p:cNvGrpSpPr/>
          <p:nvPr/>
        </p:nvGrpSpPr>
        <p:grpSpPr>
          <a:xfrm>
            <a:off x="7620000" y="-428625"/>
            <a:ext cx="762000" cy="428625"/>
            <a:chOff x="0" y="0"/>
            <a:chExt cx="1524000" cy="857250"/>
          </a:xfrm>
        </p:grpSpPr>
        <p:sp>
          <p:nvSpPr>
            <p:cNvPr id="681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2" name="Сгруппировать"/>
          <p:cNvGrpSpPr/>
          <p:nvPr/>
        </p:nvGrpSpPr>
        <p:grpSpPr>
          <a:xfrm>
            <a:off x="9906000" y="-857250"/>
            <a:ext cx="762000" cy="428625"/>
            <a:chOff x="0" y="0"/>
            <a:chExt cx="1524000" cy="857250"/>
          </a:xfrm>
        </p:grpSpPr>
        <p:sp>
          <p:nvSpPr>
            <p:cNvPr id="682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5" name="Сгруппировать"/>
          <p:cNvGrpSpPr/>
          <p:nvPr/>
        </p:nvGrpSpPr>
        <p:grpSpPr>
          <a:xfrm>
            <a:off x="9144000" y="-428625"/>
            <a:ext cx="762000" cy="428625"/>
            <a:chOff x="0" y="0"/>
            <a:chExt cx="1524000" cy="857250"/>
          </a:xfrm>
        </p:grpSpPr>
        <p:sp>
          <p:nvSpPr>
            <p:cNvPr id="682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8" name="Сгруппировать"/>
          <p:cNvGrpSpPr/>
          <p:nvPr/>
        </p:nvGrpSpPr>
        <p:grpSpPr>
          <a:xfrm>
            <a:off x="11430000" y="-857250"/>
            <a:ext cx="762000" cy="428625"/>
            <a:chOff x="0" y="0"/>
            <a:chExt cx="1524000" cy="857250"/>
          </a:xfrm>
        </p:grpSpPr>
        <p:sp>
          <p:nvSpPr>
            <p:cNvPr id="682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1" name="Сгруппировать"/>
          <p:cNvGrpSpPr/>
          <p:nvPr/>
        </p:nvGrpSpPr>
        <p:grpSpPr>
          <a:xfrm>
            <a:off x="10668000" y="-428625"/>
            <a:ext cx="762000" cy="428625"/>
            <a:chOff x="0" y="0"/>
            <a:chExt cx="1524000" cy="857250"/>
          </a:xfrm>
        </p:grpSpPr>
        <p:sp>
          <p:nvSpPr>
            <p:cNvPr id="682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4" name="Сгруппировать"/>
          <p:cNvGrpSpPr/>
          <p:nvPr/>
        </p:nvGrpSpPr>
        <p:grpSpPr>
          <a:xfrm>
            <a:off x="-762000" y="0"/>
            <a:ext cx="762000" cy="428626"/>
            <a:chOff x="0" y="0"/>
            <a:chExt cx="1524000" cy="857250"/>
          </a:xfrm>
        </p:grpSpPr>
        <p:sp>
          <p:nvSpPr>
            <p:cNvPr id="683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7" name="Сгруппировать"/>
          <p:cNvGrpSpPr/>
          <p:nvPr/>
        </p:nvGrpSpPr>
        <p:grpSpPr>
          <a:xfrm>
            <a:off x="-762000" y="6429375"/>
            <a:ext cx="762000" cy="428625"/>
            <a:chOff x="0" y="0"/>
            <a:chExt cx="1524000" cy="857250"/>
          </a:xfrm>
        </p:grpSpPr>
        <p:sp>
          <p:nvSpPr>
            <p:cNvPr id="683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40" name="Сгруппировать"/>
          <p:cNvGrpSpPr/>
          <p:nvPr/>
        </p:nvGrpSpPr>
        <p:grpSpPr>
          <a:xfrm>
            <a:off x="-825500" y="6000750"/>
            <a:ext cx="762000" cy="428625"/>
            <a:chOff x="0" y="0"/>
            <a:chExt cx="1524000" cy="857250"/>
          </a:xfrm>
        </p:grpSpPr>
        <p:sp>
          <p:nvSpPr>
            <p:cNvPr id="683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</p:spTree>
    <p:extLst>
      <p:ext uri="{BB962C8B-B14F-4D97-AF65-F5344CB8AC3E}">
        <p14:creationId xmlns:p14="http://schemas.microsoft.com/office/powerpoint/2010/main" val="15980421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0" name="Текст и картинка"/>
          <p:cNvSpPr txBox="1"/>
          <p:nvPr/>
        </p:nvSpPr>
        <p:spPr>
          <a:xfrm>
            <a:off x="761999" y="449715"/>
            <a:ext cx="6603993" cy="516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>
            <a:spAutoFit/>
          </a:bodyPr>
          <a:lstStyle>
            <a:lvl1pPr algn="l">
              <a:lnSpc>
                <a:spcPct val="70000"/>
              </a:lnSpc>
              <a:defRPr sz="10000" b="1" spc="-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sz="4000" spc="0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</a:rPr>
              <a:t>Advice</a:t>
            </a:r>
          </a:p>
        </p:txBody>
      </p:sp>
      <p:sp>
        <p:nvSpPr>
          <p:cNvPr id="6782" name="Это правило применимо и для обычных встреч, но в условиях онлайн-конференции оно еще более актуально.…"/>
          <p:cNvSpPr txBox="1"/>
          <p:nvPr/>
        </p:nvSpPr>
        <p:spPr>
          <a:xfrm>
            <a:off x="1536700" y="965754"/>
            <a:ext cx="9322846" cy="1774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br>
              <a:rPr lang="ru-RU" sz="2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b="1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</a:rPr>
              <a:t>@</a:t>
            </a:r>
            <a:r>
              <a:rPr lang="ru-RU" sz="2800" b="1" dirty="0" err="1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</a:rPr>
              <a:t>AfterThrowing</a:t>
            </a:r>
            <a:r>
              <a:rPr lang="ru-RU" sz="2800" b="1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</a:rPr>
              <a:t> </a:t>
            </a:r>
            <a:r>
              <a:rPr lang="ru-RU" sz="2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— данный вид советов предназначен для тех случаев, когда целевой исполняемый метод, то есть точка соединения выдает исключение. </a:t>
            </a:r>
            <a:endParaRPr lang="ru-RU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786" name="Сгруппировать"/>
          <p:cNvGrpSpPr/>
          <p:nvPr/>
        </p:nvGrpSpPr>
        <p:grpSpPr>
          <a:xfrm>
            <a:off x="6096000" y="-428625"/>
            <a:ext cx="762000" cy="428625"/>
            <a:chOff x="0" y="0"/>
            <a:chExt cx="1524000" cy="857250"/>
          </a:xfrm>
        </p:grpSpPr>
        <p:sp>
          <p:nvSpPr>
            <p:cNvPr id="67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89" name="Сгруппировать"/>
          <p:cNvGrpSpPr/>
          <p:nvPr/>
        </p:nvGrpSpPr>
        <p:grpSpPr>
          <a:xfrm>
            <a:off x="5334000" y="-857250"/>
            <a:ext cx="762000" cy="428625"/>
            <a:chOff x="0" y="0"/>
            <a:chExt cx="1524000" cy="857250"/>
          </a:xfrm>
        </p:grpSpPr>
        <p:sp>
          <p:nvSpPr>
            <p:cNvPr id="67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2" name="Сгруппировать"/>
          <p:cNvGrpSpPr/>
          <p:nvPr/>
        </p:nvGrpSpPr>
        <p:grpSpPr>
          <a:xfrm>
            <a:off x="6858000" y="-857250"/>
            <a:ext cx="762000" cy="428625"/>
            <a:chOff x="0" y="0"/>
            <a:chExt cx="1524000" cy="857250"/>
          </a:xfrm>
        </p:grpSpPr>
        <p:sp>
          <p:nvSpPr>
            <p:cNvPr id="67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5" name="Сгруппировать"/>
          <p:cNvGrpSpPr/>
          <p:nvPr/>
        </p:nvGrpSpPr>
        <p:grpSpPr>
          <a:xfrm>
            <a:off x="4572000" y="-428625"/>
            <a:ext cx="762000" cy="428625"/>
            <a:chOff x="0" y="0"/>
            <a:chExt cx="1524000" cy="857250"/>
          </a:xfrm>
        </p:grpSpPr>
        <p:sp>
          <p:nvSpPr>
            <p:cNvPr id="67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8" name="Сгруппировать"/>
          <p:cNvGrpSpPr/>
          <p:nvPr/>
        </p:nvGrpSpPr>
        <p:grpSpPr>
          <a:xfrm>
            <a:off x="3810000" y="-857250"/>
            <a:ext cx="762000" cy="428625"/>
            <a:chOff x="0" y="0"/>
            <a:chExt cx="1524000" cy="857250"/>
          </a:xfrm>
        </p:grpSpPr>
        <p:sp>
          <p:nvSpPr>
            <p:cNvPr id="679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1" name="Сгруппировать"/>
          <p:cNvGrpSpPr/>
          <p:nvPr/>
        </p:nvGrpSpPr>
        <p:grpSpPr>
          <a:xfrm>
            <a:off x="3048000" y="-428625"/>
            <a:ext cx="762000" cy="428625"/>
            <a:chOff x="0" y="0"/>
            <a:chExt cx="1524000" cy="857250"/>
          </a:xfrm>
          <a:noFill/>
        </p:grpSpPr>
        <p:sp>
          <p:nvSpPr>
            <p:cNvPr id="679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grpFill/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4" name="Сгруппировать"/>
          <p:cNvGrpSpPr/>
          <p:nvPr/>
        </p:nvGrpSpPr>
        <p:grpSpPr>
          <a:xfrm>
            <a:off x="2286000" y="-857250"/>
            <a:ext cx="762000" cy="428625"/>
            <a:chOff x="0" y="0"/>
            <a:chExt cx="1524000" cy="857250"/>
          </a:xfrm>
        </p:grpSpPr>
        <p:sp>
          <p:nvSpPr>
            <p:cNvPr id="680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7" name="Сгруппировать"/>
          <p:cNvGrpSpPr/>
          <p:nvPr/>
        </p:nvGrpSpPr>
        <p:grpSpPr>
          <a:xfrm>
            <a:off x="1524000" y="-428625"/>
            <a:ext cx="762000" cy="428625"/>
            <a:chOff x="0" y="0"/>
            <a:chExt cx="1524000" cy="857250"/>
          </a:xfrm>
        </p:grpSpPr>
        <p:sp>
          <p:nvSpPr>
            <p:cNvPr id="680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0" name="Сгруппировать"/>
          <p:cNvGrpSpPr/>
          <p:nvPr/>
        </p:nvGrpSpPr>
        <p:grpSpPr>
          <a:xfrm>
            <a:off x="762000" y="-857250"/>
            <a:ext cx="762000" cy="428625"/>
            <a:chOff x="0" y="0"/>
            <a:chExt cx="1524000" cy="857250"/>
          </a:xfrm>
        </p:grpSpPr>
        <p:sp>
          <p:nvSpPr>
            <p:cNvPr id="680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3" name="Сгруппировать"/>
          <p:cNvGrpSpPr/>
          <p:nvPr/>
        </p:nvGrpSpPr>
        <p:grpSpPr>
          <a:xfrm>
            <a:off x="0" y="-428625"/>
            <a:ext cx="762001" cy="428625"/>
            <a:chOff x="0" y="0"/>
            <a:chExt cx="1524000" cy="857250"/>
          </a:xfrm>
        </p:grpSpPr>
        <p:sp>
          <p:nvSpPr>
            <p:cNvPr id="681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6" name="Сгруппировать"/>
          <p:cNvGrpSpPr/>
          <p:nvPr/>
        </p:nvGrpSpPr>
        <p:grpSpPr>
          <a:xfrm>
            <a:off x="8382000" y="-857250"/>
            <a:ext cx="762000" cy="428625"/>
            <a:chOff x="0" y="0"/>
            <a:chExt cx="1524000" cy="857250"/>
          </a:xfrm>
        </p:grpSpPr>
        <p:sp>
          <p:nvSpPr>
            <p:cNvPr id="681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9" name="Сгруппировать"/>
          <p:cNvGrpSpPr/>
          <p:nvPr/>
        </p:nvGrpSpPr>
        <p:grpSpPr>
          <a:xfrm>
            <a:off x="7620000" y="-428625"/>
            <a:ext cx="762000" cy="428625"/>
            <a:chOff x="0" y="0"/>
            <a:chExt cx="1524000" cy="857250"/>
          </a:xfrm>
        </p:grpSpPr>
        <p:sp>
          <p:nvSpPr>
            <p:cNvPr id="681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2" name="Сгруппировать"/>
          <p:cNvGrpSpPr/>
          <p:nvPr/>
        </p:nvGrpSpPr>
        <p:grpSpPr>
          <a:xfrm>
            <a:off x="9906000" y="-857250"/>
            <a:ext cx="762000" cy="428625"/>
            <a:chOff x="0" y="0"/>
            <a:chExt cx="1524000" cy="857250"/>
          </a:xfrm>
        </p:grpSpPr>
        <p:sp>
          <p:nvSpPr>
            <p:cNvPr id="682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5" name="Сгруппировать"/>
          <p:cNvGrpSpPr/>
          <p:nvPr/>
        </p:nvGrpSpPr>
        <p:grpSpPr>
          <a:xfrm>
            <a:off x="9144000" y="-428625"/>
            <a:ext cx="762000" cy="428625"/>
            <a:chOff x="0" y="0"/>
            <a:chExt cx="1524000" cy="857250"/>
          </a:xfrm>
        </p:grpSpPr>
        <p:sp>
          <p:nvSpPr>
            <p:cNvPr id="682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8" name="Сгруппировать"/>
          <p:cNvGrpSpPr/>
          <p:nvPr/>
        </p:nvGrpSpPr>
        <p:grpSpPr>
          <a:xfrm>
            <a:off x="11430000" y="-857250"/>
            <a:ext cx="762000" cy="428625"/>
            <a:chOff x="0" y="0"/>
            <a:chExt cx="1524000" cy="857250"/>
          </a:xfrm>
        </p:grpSpPr>
        <p:sp>
          <p:nvSpPr>
            <p:cNvPr id="682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1" name="Сгруппировать"/>
          <p:cNvGrpSpPr/>
          <p:nvPr/>
        </p:nvGrpSpPr>
        <p:grpSpPr>
          <a:xfrm>
            <a:off x="10668000" y="-428625"/>
            <a:ext cx="762000" cy="428625"/>
            <a:chOff x="0" y="0"/>
            <a:chExt cx="1524000" cy="857250"/>
          </a:xfrm>
        </p:grpSpPr>
        <p:sp>
          <p:nvSpPr>
            <p:cNvPr id="682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4" name="Сгруппировать"/>
          <p:cNvGrpSpPr/>
          <p:nvPr/>
        </p:nvGrpSpPr>
        <p:grpSpPr>
          <a:xfrm>
            <a:off x="-762000" y="0"/>
            <a:ext cx="762000" cy="428626"/>
            <a:chOff x="0" y="0"/>
            <a:chExt cx="1524000" cy="857250"/>
          </a:xfrm>
        </p:grpSpPr>
        <p:sp>
          <p:nvSpPr>
            <p:cNvPr id="683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7" name="Сгруппировать"/>
          <p:cNvGrpSpPr/>
          <p:nvPr/>
        </p:nvGrpSpPr>
        <p:grpSpPr>
          <a:xfrm>
            <a:off x="-762000" y="6429375"/>
            <a:ext cx="762000" cy="428625"/>
            <a:chOff x="0" y="0"/>
            <a:chExt cx="1524000" cy="857250"/>
          </a:xfrm>
        </p:grpSpPr>
        <p:sp>
          <p:nvSpPr>
            <p:cNvPr id="683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40" name="Сгруппировать"/>
          <p:cNvGrpSpPr/>
          <p:nvPr/>
        </p:nvGrpSpPr>
        <p:grpSpPr>
          <a:xfrm>
            <a:off x="-825500" y="6000750"/>
            <a:ext cx="762000" cy="428625"/>
            <a:chOff x="0" y="0"/>
            <a:chExt cx="1524000" cy="857250"/>
          </a:xfrm>
        </p:grpSpPr>
        <p:sp>
          <p:nvSpPr>
            <p:cNvPr id="683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</p:spTree>
    <p:extLst>
      <p:ext uri="{BB962C8B-B14F-4D97-AF65-F5344CB8AC3E}">
        <p14:creationId xmlns:p14="http://schemas.microsoft.com/office/powerpoint/2010/main" val="87888328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0" name="Текст и картинка"/>
          <p:cNvSpPr txBox="1"/>
          <p:nvPr/>
        </p:nvSpPr>
        <p:spPr>
          <a:xfrm>
            <a:off x="761999" y="449715"/>
            <a:ext cx="6603993" cy="516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>
            <a:spAutoFit/>
          </a:bodyPr>
          <a:lstStyle>
            <a:lvl1pPr algn="l">
              <a:lnSpc>
                <a:spcPct val="70000"/>
              </a:lnSpc>
              <a:defRPr sz="10000" b="1" spc="-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sz="4000" spc="0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</a:rPr>
              <a:t>Advice</a:t>
            </a:r>
          </a:p>
        </p:txBody>
      </p:sp>
      <p:sp>
        <p:nvSpPr>
          <p:cNvPr id="6782" name="Это правило применимо и для обычных встреч, но в условиях онлайн-конференции оно еще более актуально.…"/>
          <p:cNvSpPr txBox="1"/>
          <p:nvPr/>
        </p:nvSpPr>
        <p:spPr>
          <a:xfrm>
            <a:off x="1536700" y="965754"/>
            <a:ext cx="9322846" cy="4360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br>
              <a:rPr lang="ru-RU" sz="2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b="1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</a:rPr>
              <a:t>@</a:t>
            </a:r>
            <a:r>
              <a:rPr lang="ru-RU" sz="2800" b="1" dirty="0" err="1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</a:rPr>
              <a:t>AfterThrowing</a:t>
            </a:r>
            <a:r>
              <a:rPr lang="ru-RU" sz="2800" b="1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</a:rPr>
              <a:t> </a:t>
            </a:r>
            <a:r>
              <a:rPr lang="ru-RU" sz="2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— данный вид советов предназначен для тех случаев, когда целевой исполняемый метод, то есть точка соединения выдает исключение. </a:t>
            </a:r>
            <a:endParaRPr lang="ru-RU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800" b="1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</a:rPr>
              <a:t>@</a:t>
            </a:r>
            <a:r>
              <a:rPr lang="ru-RU" sz="2800" b="1" dirty="0" err="1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</a:rPr>
              <a:t>Around</a:t>
            </a:r>
            <a:r>
              <a:rPr lang="ru-RU" sz="2800" b="1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</a:rPr>
              <a:t> </a:t>
            </a:r>
            <a:r>
              <a:rPr lang="ru-RU" sz="2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— один из самых важных видов советов, который окружает метод, то есть — точку соединения, с помощью которого мы можем, к примеру, выбрать, выполнять данный метод точки соединения или нет, а также изменять возвращаемый объект.</a:t>
            </a:r>
            <a:endParaRPr lang="ru-RU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786" name="Сгруппировать"/>
          <p:cNvGrpSpPr/>
          <p:nvPr/>
        </p:nvGrpSpPr>
        <p:grpSpPr>
          <a:xfrm>
            <a:off x="6096000" y="-428625"/>
            <a:ext cx="762000" cy="428625"/>
            <a:chOff x="0" y="0"/>
            <a:chExt cx="1524000" cy="857250"/>
          </a:xfrm>
        </p:grpSpPr>
        <p:sp>
          <p:nvSpPr>
            <p:cNvPr id="67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89" name="Сгруппировать"/>
          <p:cNvGrpSpPr/>
          <p:nvPr/>
        </p:nvGrpSpPr>
        <p:grpSpPr>
          <a:xfrm>
            <a:off x="5334000" y="-857250"/>
            <a:ext cx="762000" cy="428625"/>
            <a:chOff x="0" y="0"/>
            <a:chExt cx="1524000" cy="857250"/>
          </a:xfrm>
        </p:grpSpPr>
        <p:sp>
          <p:nvSpPr>
            <p:cNvPr id="67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2" name="Сгруппировать"/>
          <p:cNvGrpSpPr/>
          <p:nvPr/>
        </p:nvGrpSpPr>
        <p:grpSpPr>
          <a:xfrm>
            <a:off x="6858000" y="-857250"/>
            <a:ext cx="762000" cy="428625"/>
            <a:chOff x="0" y="0"/>
            <a:chExt cx="1524000" cy="857250"/>
          </a:xfrm>
        </p:grpSpPr>
        <p:sp>
          <p:nvSpPr>
            <p:cNvPr id="67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5" name="Сгруппировать"/>
          <p:cNvGrpSpPr/>
          <p:nvPr/>
        </p:nvGrpSpPr>
        <p:grpSpPr>
          <a:xfrm>
            <a:off x="4572000" y="-428625"/>
            <a:ext cx="762000" cy="428625"/>
            <a:chOff x="0" y="0"/>
            <a:chExt cx="1524000" cy="857250"/>
          </a:xfrm>
        </p:grpSpPr>
        <p:sp>
          <p:nvSpPr>
            <p:cNvPr id="67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8" name="Сгруппировать"/>
          <p:cNvGrpSpPr/>
          <p:nvPr/>
        </p:nvGrpSpPr>
        <p:grpSpPr>
          <a:xfrm>
            <a:off x="3810000" y="-857250"/>
            <a:ext cx="762000" cy="428625"/>
            <a:chOff x="0" y="0"/>
            <a:chExt cx="1524000" cy="857250"/>
          </a:xfrm>
        </p:grpSpPr>
        <p:sp>
          <p:nvSpPr>
            <p:cNvPr id="679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1" name="Сгруппировать"/>
          <p:cNvGrpSpPr/>
          <p:nvPr/>
        </p:nvGrpSpPr>
        <p:grpSpPr>
          <a:xfrm>
            <a:off x="3048000" y="-428625"/>
            <a:ext cx="762000" cy="428625"/>
            <a:chOff x="0" y="0"/>
            <a:chExt cx="1524000" cy="857250"/>
          </a:xfrm>
          <a:noFill/>
        </p:grpSpPr>
        <p:sp>
          <p:nvSpPr>
            <p:cNvPr id="679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grpFill/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4" name="Сгруппировать"/>
          <p:cNvGrpSpPr/>
          <p:nvPr/>
        </p:nvGrpSpPr>
        <p:grpSpPr>
          <a:xfrm>
            <a:off x="2286000" y="-857250"/>
            <a:ext cx="762000" cy="428625"/>
            <a:chOff x="0" y="0"/>
            <a:chExt cx="1524000" cy="857250"/>
          </a:xfrm>
        </p:grpSpPr>
        <p:sp>
          <p:nvSpPr>
            <p:cNvPr id="680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7" name="Сгруппировать"/>
          <p:cNvGrpSpPr/>
          <p:nvPr/>
        </p:nvGrpSpPr>
        <p:grpSpPr>
          <a:xfrm>
            <a:off x="1524000" y="-428625"/>
            <a:ext cx="762000" cy="428625"/>
            <a:chOff x="0" y="0"/>
            <a:chExt cx="1524000" cy="857250"/>
          </a:xfrm>
        </p:grpSpPr>
        <p:sp>
          <p:nvSpPr>
            <p:cNvPr id="680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0" name="Сгруппировать"/>
          <p:cNvGrpSpPr/>
          <p:nvPr/>
        </p:nvGrpSpPr>
        <p:grpSpPr>
          <a:xfrm>
            <a:off x="762000" y="-857250"/>
            <a:ext cx="762000" cy="428625"/>
            <a:chOff x="0" y="0"/>
            <a:chExt cx="1524000" cy="857250"/>
          </a:xfrm>
        </p:grpSpPr>
        <p:sp>
          <p:nvSpPr>
            <p:cNvPr id="680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3" name="Сгруппировать"/>
          <p:cNvGrpSpPr/>
          <p:nvPr/>
        </p:nvGrpSpPr>
        <p:grpSpPr>
          <a:xfrm>
            <a:off x="0" y="-428625"/>
            <a:ext cx="762001" cy="428625"/>
            <a:chOff x="0" y="0"/>
            <a:chExt cx="1524000" cy="857250"/>
          </a:xfrm>
        </p:grpSpPr>
        <p:sp>
          <p:nvSpPr>
            <p:cNvPr id="681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6" name="Сгруппировать"/>
          <p:cNvGrpSpPr/>
          <p:nvPr/>
        </p:nvGrpSpPr>
        <p:grpSpPr>
          <a:xfrm>
            <a:off x="8382000" y="-857250"/>
            <a:ext cx="762000" cy="428625"/>
            <a:chOff x="0" y="0"/>
            <a:chExt cx="1524000" cy="857250"/>
          </a:xfrm>
        </p:grpSpPr>
        <p:sp>
          <p:nvSpPr>
            <p:cNvPr id="681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9" name="Сгруппировать"/>
          <p:cNvGrpSpPr/>
          <p:nvPr/>
        </p:nvGrpSpPr>
        <p:grpSpPr>
          <a:xfrm>
            <a:off x="7620000" y="-428625"/>
            <a:ext cx="762000" cy="428625"/>
            <a:chOff x="0" y="0"/>
            <a:chExt cx="1524000" cy="857250"/>
          </a:xfrm>
        </p:grpSpPr>
        <p:sp>
          <p:nvSpPr>
            <p:cNvPr id="681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2" name="Сгруппировать"/>
          <p:cNvGrpSpPr/>
          <p:nvPr/>
        </p:nvGrpSpPr>
        <p:grpSpPr>
          <a:xfrm>
            <a:off x="9906000" y="-857250"/>
            <a:ext cx="762000" cy="428625"/>
            <a:chOff x="0" y="0"/>
            <a:chExt cx="1524000" cy="857250"/>
          </a:xfrm>
        </p:grpSpPr>
        <p:sp>
          <p:nvSpPr>
            <p:cNvPr id="682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5" name="Сгруппировать"/>
          <p:cNvGrpSpPr/>
          <p:nvPr/>
        </p:nvGrpSpPr>
        <p:grpSpPr>
          <a:xfrm>
            <a:off x="9144000" y="-428625"/>
            <a:ext cx="762000" cy="428625"/>
            <a:chOff x="0" y="0"/>
            <a:chExt cx="1524000" cy="857250"/>
          </a:xfrm>
        </p:grpSpPr>
        <p:sp>
          <p:nvSpPr>
            <p:cNvPr id="682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8" name="Сгруппировать"/>
          <p:cNvGrpSpPr/>
          <p:nvPr/>
        </p:nvGrpSpPr>
        <p:grpSpPr>
          <a:xfrm>
            <a:off x="11430000" y="-857250"/>
            <a:ext cx="762000" cy="428625"/>
            <a:chOff x="0" y="0"/>
            <a:chExt cx="1524000" cy="857250"/>
          </a:xfrm>
        </p:grpSpPr>
        <p:sp>
          <p:nvSpPr>
            <p:cNvPr id="682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1" name="Сгруппировать"/>
          <p:cNvGrpSpPr/>
          <p:nvPr/>
        </p:nvGrpSpPr>
        <p:grpSpPr>
          <a:xfrm>
            <a:off x="10668000" y="-428625"/>
            <a:ext cx="762000" cy="428625"/>
            <a:chOff x="0" y="0"/>
            <a:chExt cx="1524000" cy="857250"/>
          </a:xfrm>
        </p:grpSpPr>
        <p:sp>
          <p:nvSpPr>
            <p:cNvPr id="682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4" name="Сгруппировать"/>
          <p:cNvGrpSpPr/>
          <p:nvPr/>
        </p:nvGrpSpPr>
        <p:grpSpPr>
          <a:xfrm>
            <a:off x="-762000" y="0"/>
            <a:ext cx="762000" cy="428626"/>
            <a:chOff x="0" y="0"/>
            <a:chExt cx="1524000" cy="857250"/>
          </a:xfrm>
        </p:grpSpPr>
        <p:sp>
          <p:nvSpPr>
            <p:cNvPr id="683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7" name="Сгруппировать"/>
          <p:cNvGrpSpPr/>
          <p:nvPr/>
        </p:nvGrpSpPr>
        <p:grpSpPr>
          <a:xfrm>
            <a:off x="-762000" y="6429375"/>
            <a:ext cx="762000" cy="428625"/>
            <a:chOff x="0" y="0"/>
            <a:chExt cx="1524000" cy="857250"/>
          </a:xfrm>
        </p:grpSpPr>
        <p:sp>
          <p:nvSpPr>
            <p:cNvPr id="683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40" name="Сгруппировать"/>
          <p:cNvGrpSpPr/>
          <p:nvPr/>
        </p:nvGrpSpPr>
        <p:grpSpPr>
          <a:xfrm>
            <a:off x="-825500" y="6000750"/>
            <a:ext cx="762000" cy="428625"/>
            <a:chOff x="0" y="0"/>
            <a:chExt cx="1524000" cy="857250"/>
          </a:xfrm>
        </p:grpSpPr>
        <p:sp>
          <p:nvSpPr>
            <p:cNvPr id="683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</p:spTree>
    <p:extLst>
      <p:ext uri="{BB962C8B-B14F-4D97-AF65-F5344CB8AC3E}">
        <p14:creationId xmlns:p14="http://schemas.microsoft.com/office/powerpoint/2010/main" val="124751374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0" name="Текст и картинка"/>
          <p:cNvSpPr txBox="1"/>
          <p:nvPr/>
        </p:nvSpPr>
        <p:spPr>
          <a:xfrm>
            <a:off x="761999" y="449715"/>
            <a:ext cx="6603993" cy="516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>
            <a:spAutoFit/>
          </a:bodyPr>
          <a:lstStyle>
            <a:lvl1pPr algn="l">
              <a:lnSpc>
                <a:spcPct val="70000"/>
              </a:lnSpc>
              <a:defRPr sz="10000" b="1" spc="-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sz="4000" spc="0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</a:rPr>
              <a:t>Advice</a:t>
            </a:r>
          </a:p>
        </p:txBody>
      </p:sp>
      <p:sp>
        <p:nvSpPr>
          <p:cNvPr id="6782" name="Это правило применимо и для обычных встреч, но в условиях онлайн-конференции оно еще более актуально.…"/>
          <p:cNvSpPr txBox="1"/>
          <p:nvPr/>
        </p:nvSpPr>
        <p:spPr>
          <a:xfrm>
            <a:off x="1536700" y="1239341"/>
            <a:ext cx="9322846" cy="4975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r>
              <a:rPr lang="ru-RU" sz="2000" b="1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  <a:sym typeface="Helvetica"/>
              </a:rPr>
              <a:t>@</a:t>
            </a:r>
            <a:r>
              <a:rPr lang="ru-RU" sz="2000" b="1" dirty="0" err="1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  <a:sym typeface="Helvetica"/>
              </a:rPr>
              <a:t>Before</a:t>
            </a:r>
            <a:r>
              <a:rPr lang="ru-RU" sz="2000" b="1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  <a:sym typeface="Helvetica"/>
              </a:rPr>
              <a:t> </a:t>
            </a:r>
            <a:r>
              <a:rPr lang="ru-RU" sz="20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— советы данного типа запускаются перед выполнением целевых методов. </a:t>
            </a:r>
            <a:endParaRPr lang="ru-RU" sz="20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0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20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000" b="1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</a:rPr>
              <a:t>@</a:t>
            </a:r>
            <a:r>
              <a:rPr lang="ru-RU" sz="2000" b="1" dirty="0" err="1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</a:rPr>
              <a:t>After</a:t>
            </a:r>
            <a:r>
              <a:rPr lang="ru-RU" sz="2000" b="1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</a:rPr>
              <a:t> </a:t>
            </a:r>
            <a:r>
              <a:rPr lang="ru-RU" sz="20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— советы, которые выполняются после завершения выполнения целевых методов, как в обычных случаях, так и при бросании исключения.</a:t>
            </a:r>
            <a:endParaRPr lang="ru-RU" sz="20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0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20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000" b="1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</a:rPr>
              <a:t>@</a:t>
            </a:r>
            <a:r>
              <a:rPr lang="ru-RU" sz="2000" b="1" dirty="0" err="1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</a:rPr>
              <a:t>AfterReturning</a:t>
            </a:r>
            <a:r>
              <a:rPr lang="ru-RU" sz="2000" b="1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</a:rPr>
              <a:t> </a:t>
            </a:r>
            <a:r>
              <a:rPr lang="ru-RU" sz="20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— данные советы выполняются только в том случае, когда целевой метод отрабатывает нормально, без ошибок.</a:t>
            </a:r>
            <a:endParaRPr lang="ru-RU" sz="20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br>
              <a:rPr lang="ru-RU" sz="20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000" b="1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</a:rPr>
              <a:t>@</a:t>
            </a:r>
            <a:r>
              <a:rPr lang="ru-RU" sz="2000" b="1" dirty="0" err="1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</a:rPr>
              <a:t>AfterThrowing</a:t>
            </a:r>
            <a:r>
              <a:rPr lang="ru-RU" sz="2000" b="1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</a:rPr>
              <a:t> </a:t>
            </a:r>
            <a:r>
              <a:rPr lang="ru-RU" sz="20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— данный вид советов предназначен для тех случаев, когда целевой исполняемый метод, то есть точка соединения выдает исключение. </a:t>
            </a:r>
            <a:endParaRPr lang="ru-RU" sz="20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0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20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000" b="1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</a:rPr>
              <a:t>@</a:t>
            </a:r>
            <a:r>
              <a:rPr lang="ru-RU" sz="2000" b="1" dirty="0" err="1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</a:rPr>
              <a:t>Around</a:t>
            </a:r>
            <a:r>
              <a:rPr lang="ru-RU" sz="2000" b="1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</a:rPr>
              <a:t> </a:t>
            </a:r>
            <a:r>
              <a:rPr lang="ru-RU" sz="20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— один из самых важных видов советов, который окружает метод, то есть — точку соединения, с помощью которого мы можем, к примеру, выбрать, выполнять данный метод точки соединения или нет, а также изменять возвращаемый объект.</a:t>
            </a:r>
            <a:endParaRPr lang="ru-RU" sz="20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786" name="Сгруппировать"/>
          <p:cNvGrpSpPr/>
          <p:nvPr/>
        </p:nvGrpSpPr>
        <p:grpSpPr>
          <a:xfrm>
            <a:off x="6096000" y="-428625"/>
            <a:ext cx="762000" cy="428625"/>
            <a:chOff x="0" y="0"/>
            <a:chExt cx="1524000" cy="857250"/>
          </a:xfrm>
        </p:grpSpPr>
        <p:sp>
          <p:nvSpPr>
            <p:cNvPr id="67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89" name="Сгруппировать"/>
          <p:cNvGrpSpPr/>
          <p:nvPr/>
        </p:nvGrpSpPr>
        <p:grpSpPr>
          <a:xfrm>
            <a:off x="5334000" y="-857250"/>
            <a:ext cx="762000" cy="428625"/>
            <a:chOff x="0" y="0"/>
            <a:chExt cx="1524000" cy="857250"/>
          </a:xfrm>
        </p:grpSpPr>
        <p:sp>
          <p:nvSpPr>
            <p:cNvPr id="67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2" name="Сгруппировать"/>
          <p:cNvGrpSpPr/>
          <p:nvPr/>
        </p:nvGrpSpPr>
        <p:grpSpPr>
          <a:xfrm>
            <a:off x="6858000" y="-857250"/>
            <a:ext cx="762000" cy="428625"/>
            <a:chOff x="0" y="0"/>
            <a:chExt cx="1524000" cy="857250"/>
          </a:xfrm>
        </p:grpSpPr>
        <p:sp>
          <p:nvSpPr>
            <p:cNvPr id="67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5" name="Сгруппировать"/>
          <p:cNvGrpSpPr/>
          <p:nvPr/>
        </p:nvGrpSpPr>
        <p:grpSpPr>
          <a:xfrm>
            <a:off x="4572000" y="-428625"/>
            <a:ext cx="762000" cy="428625"/>
            <a:chOff x="0" y="0"/>
            <a:chExt cx="1524000" cy="857250"/>
          </a:xfrm>
        </p:grpSpPr>
        <p:sp>
          <p:nvSpPr>
            <p:cNvPr id="67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8" name="Сгруппировать"/>
          <p:cNvGrpSpPr/>
          <p:nvPr/>
        </p:nvGrpSpPr>
        <p:grpSpPr>
          <a:xfrm>
            <a:off x="3810000" y="-857250"/>
            <a:ext cx="762000" cy="428625"/>
            <a:chOff x="0" y="0"/>
            <a:chExt cx="1524000" cy="857250"/>
          </a:xfrm>
        </p:grpSpPr>
        <p:sp>
          <p:nvSpPr>
            <p:cNvPr id="679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1" name="Сгруппировать"/>
          <p:cNvGrpSpPr/>
          <p:nvPr/>
        </p:nvGrpSpPr>
        <p:grpSpPr>
          <a:xfrm>
            <a:off x="3048000" y="-428625"/>
            <a:ext cx="762000" cy="428625"/>
            <a:chOff x="0" y="0"/>
            <a:chExt cx="1524000" cy="857250"/>
          </a:xfrm>
          <a:noFill/>
        </p:grpSpPr>
        <p:sp>
          <p:nvSpPr>
            <p:cNvPr id="679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grpFill/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4" name="Сгруппировать"/>
          <p:cNvGrpSpPr/>
          <p:nvPr/>
        </p:nvGrpSpPr>
        <p:grpSpPr>
          <a:xfrm>
            <a:off x="2286000" y="-857250"/>
            <a:ext cx="762000" cy="428625"/>
            <a:chOff x="0" y="0"/>
            <a:chExt cx="1524000" cy="857250"/>
          </a:xfrm>
        </p:grpSpPr>
        <p:sp>
          <p:nvSpPr>
            <p:cNvPr id="680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7" name="Сгруппировать"/>
          <p:cNvGrpSpPr/>
          <p:nvPr/>
        </p:nvGrpSpPr>
        <p:grpSpPr>
          <a:xfrm>
            <a:off x="1524000" y="-428625"/>
            <a:ext cx="762000" cy="428625"/>
            <a:chOff x="0" y="0"/>
            <a:chExt cx="1524000" cy="857250"/>
          </a:xfrm>
        </p:grpSpPr>
        <p:sp>
          <p:nvSpPr>
            <p:cNvPr id="680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0" name="Сгруппировать"/>
          <p:cNvGrpSpPr/>
          <p:nvPr/>
        </p:nvGrpSpPr>
        <p:grpSpPr>
          <a:xfrm>
            <a:off x="762000" y="-857250"/>
            <a:ext cx="762000" cy="428625"/>
            <a:chOff x="0" y="0"/>
            <a:chExt cx="1524000" cy="857250"/>
          </a:xfrm>
        </p:grpSpPr>
        <p:sp>
          <p:nvSpPr>
            <p:cNvPr id="680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3" name="Сгруппировать"/>
          <p:cNvGrpSpPr/>
          <p:nvPr/>
        </p:nvGrpSpPr>
        <p:grpSpPr>
          <a:xfrm>
            <a:off x="0" y="-428625"/>
            <a:ext cx="762001" cy="428625"/>
            <a:chOff x="0" y="0"/>
            <a:chExt cx="1524000" cy="857250"/>
          </a:xfrm>
        </p:grpSpPr>
        <p:sp>
          <p:nvSpPr>
            <p:cNvPr id="681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6" name="Сгруппировать"/>
          <p:cNvGrpSpPr/>
          <p:nvPr/>
        </p:nvGrpSpPr>
        <p:grpSpPr>
          <a:xfrm>
            <a:off x="8382000" y="-857250"/>
            <a:ext cx="762000" cy="428625"/>
            <a:chOff x="0" y="0"/>
            <a:chExt cx="1524000" cy="857250"/>
          </a:xfrm>
        </p:grpSpPr>
        <p:sp>
          <p:nvSpPr>
            <p:cNvPr id="681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9" name="Сгруппировать"/>
          <p:cNvGrpSpPr/>
          <p:nvPr/>
        </p:nvGrpSpPr>
        <p:grpSpPr>
          <a:xfrm>
            <a:off x="7620000" y="-428625"/>
            <a:ext cx="762000" cy="428625"/>
            <a:chOff x="0" y="0"/>
            <a:chExt cx="1524000" cy="857250"/>
          </a:xfrm>
        </p:grpSpPr>
        <p:sp>
          <p:nvSpPr>
            <p:cNvPr id="681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2" name="Сгруппировать"/>
          <p:cNvGrpSpPr/>
          <p:nvPr/>
        </p:nvGrpSpPr>
        <p:grpSpPr>
          <a:xfrm>
            <a:off x="9906000" y="-857250"/>
            <a:ext cx="762000" cy="428625"/>
            <a:chOff x="0" y="0"/>
            <a:chExt cx="1524000" cy="857250"/>
          </a:xfrm>
        </p:grpSpPr>
        <p:sp>
          <p:nvSpPr>
            <p:cNvPr id="682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5" name="Сгруппировать"/>
          <p:cNvGrpSpPr/>
          <p:nvPr/>
        </p:nvGrpSpPr>
        <p:grpSpPr>
          <a:xfrm>
            <a:off x="9144000" y="-428625"/>
            <a:ext cx="762000" cy="428625"/>
            <a:chOff x="0" y="0"/>
            <a:chExt cx="1524000" cy="857250"/>
          </a:xfrm>
        </p:grpSpPr>
        <p:sp>
          <p:nvSpPr>
            <p:cNvPr id="682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8" name="Сгруппировать"/>
          <p:cNvGrpSpPr/>
          <p:nvPr/>
        </p:nvGrpSpPr>
        <p:grpSpPr>
          <a:xfrm>
            <a:off x="11430000" y="-857250"/>
            <a:ext cx="762000" cy="428625"/>
            <a:chOff x="0" y="0"/>
            <a:chExt cx="1524000" cy="857250"/>
          </a:xfrm>
        </p:grpSpPr>
        <p:sp>
          <p:nvSpPr>
            <p:cNvPr id="682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1" name="Сгруппировать"/>
          <p:cNvGrpSpPr/>
          <p:nvPr/>
        </p:nvGrpSpPr>
        <p:grpSpPr>
          <a:xfrm>
            <a:off x="10668000" y="-428625"/>
            <a:ext cx="762000" cy="428625"/>
            <a:chOff x="0" y="0"/>
            <a:chExt cx="1524000" cy="857250"/>
          </a:xfrm>
        </p:grpSpPr>
        <p:sp>
          <p:nvSpPr>
            <p:cNvPr id="682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4" name="Сгруппировать"/>
          <p:cNvGrpSpPr/>
          <p:nvPr/>
        </p:nvGrpSpPr>
        <p:grpSpPr>
          <a:xfrm>
            <a:off x="-762000" y="0"/>
            <a:ext cx="762000" cy="428626"/>
            <a:chOff x="0" y="0"/>
            <a:chExt cx="1524000" cy="857250"/>
          </a:xfrm>
        </p:grpSpPr>
        <p:sp>
          <p:nvSpPr>
            <p:cNvPr id="683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7" name="Сгруппировать"/>
          <p:cNvGrpSpPr/>
          <p:nvPr/>
        </p:nvGrpSpPr>
        <p:grpSpPr>
          <a:xfrm>
            <a:off x="-762000" y="6429375"/>
            <a:ext cx="762000" cy="428625"/>
            <a:chOff x="0" y="0"/>
            <a:chExt cx="1524000" cy="857250"/>
          </a:xfrm>
        </p:grpSpPr>
        <p:sp>
          <p:nvSpPr>
            <p:cNvPr id="683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40" name="Сгруппировать"/>
          <p:cNvGrpSpPr/>
          <p:nvPr/>
        </p:nvGrpSpPr>
        <p:grpSpPr>
          <a:xfrm>
            <a:off x="-825500" y="6000750"/>
            <a:ext cx="762000" cy="428625"/>
            <a:chOff x="0" y="0"/>
            <a:chExt cx="1524000" cy="857250"/>
          </a:xfrm>
        </p:grpSpPr>
        <p:sp>
          <p:nvSpPr>
            <p:cNvPr id="683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</p:spTree>
    <p:extLst>
      <p:ext uri="{BB962C8B-B14F-4D97-AF65-F5344CB8AC3E}">
        <p14:creationId xmlns:p14="http://schemas.microsoft.com/office/powerpoint/2010/main" val="198641322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0" name="Текст и картинка"/>
          <p:cNvSpPr txBox="1"/>
          <p:nvPr/>
        </p:nvSpPr>
        <p:spPr>
          <a:xfrm>
            <a:off x="761999" y="449715"/>
            <a:ext cx="6603993" cy="516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>
            <a:spAutoFit/>
          </a:bodyPr>
          <a:lstStyle>
            <a:lvl1pPr algn="l">
              <a:lnSpc>
                <a:spcPct val="70000"/>
              </a:lnSpc>
              <a:defRPr sz="10000" b="1" spc="-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ru-RU" sz="4000" spc="0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</a:rPr>
              <a:t>Что такое АОП</a:t>
            </a:r>
            <a:endParaRPr lang="en-US" sz="4000" spc="0" dirty="0">
              <a:gradFill flip="none" rotWithShape="1">
                <a:gsLst>
                  <a:gs pos="0">
                    <a:srgbClr val="34E234"/>
                  </a:gs>
                  <a:gs pos="19133">
                    <a:srgbClr val="9DCD25"/>
                  </a:gs>
                  <a:gs pos="39357">
                    <a:srgbClr val="F2E800"/>
                  </a:gs>
                  <a:gs pos="58861">
                    <a:srgbClr val="9DCD25"/>
                  </a:gs>
                  <a:gs pos="79839">
                    <a:srgbClr val="00A4E0"/>
                  </a:gs>
                  <a:gs pos="100000">
                    <a:srgbClr val="0086D0"/>
                  </a:gs>
                </a:gsLst>
                <a:lin ang="3000000" scaled="0"/>
              </a:gradFill>
            </a:endParaRPr>
          </a:p>
        </p:txBody>
      </p:sp>
      <p:sp>
        <p:nvSpPr>
          <p:cNvPr id="6782" name="Это правило применимо и для обычных встреч, но в условиях онлайн-конференции оно еще более актуально.…"/>
          <p:cNvSpPr txBox="1"/>
          <p:nvPr/>
        </p:nvSpPr>
        <p:spPr>
          <a:xfrm>
            <a:off x="1332454" y="1415469"/>
            <a:ext cx="8954546" cy="2513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r>
              <a:rPr lang="ru-RU" sz="3200" b="1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  <a:sym typeface="Helvetica"/>
              </a:rPr>
              <a:t>АОП</a:t>
            </a:r>
            <a:r>
              <a:rPr lang="ru-RU" sz="2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— </a:t>
            </a:r>
            <a:r>
              <a:rPr lang="ru-RU" sz="32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аспектно</a:t>
            </a:r>
            <a:r>
              <a:rPr lang="ru-RU" sz="32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-ориентированное программирование — это </a:t>
            </a:r>
            <a:r>
              <a:rPr lang="ru-RU" sz="3200" b="1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</a:rPr>
              <a:t>парадигма программирования</a:t>
            </a:r>
            <a:r>
              <a:rPr lang="ru-RU" sz="32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направленная внедрение сквозной-кросс функциональности в существующее приложение. </a:t>
            </a:r>
            <a:endParaRPr lang="ru-RU" sz="32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786" name="Сгруппировать"/>
          <p:cNvGrpSpPr/>
          <p:nvPr/>
        </p:nvGrpSpPr>
        <p:grpSpPr>
          <a:xfrm>
            <a:off x="6096000" y="-428625"/>
            <a:ext cx="762000" cy="428625"/>
            <a:chOff x="0" y="0"/>
            <a:chExt cx="1524000" cy="857250"/>
          </a:xfrm>
        </p:grpSpPr>
        <p:sp>
          <p:nvSpPr>
            <p:cNvPr id="67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89" name="Сгруппировать"/>
          <p:cNvGrpSpPr/>
          <p:nvPr/>
        </p:nvGrpSpPr>
        <p:grpSpPr>
          <a:xfrm>
            <a:off x="5334000" y="-857250"/>
            <a:ext cx="762000" cy="428625"/>
            <a:chOff x="0" y="0"/>
            <a:chExt cx="1524000" cy="857250"/>
          </a:xfrm>
        </p:grpSpPr>
        <p:sp>
          <p:nvSpPr>
            <p:cNvPr id="67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2" name="Сгруппировать"/>
          <p:cNvGrpSpPr/>
          <p:nvPr/>
        </p:nvGrpSpPr>
        <p:grpSpPr>
          <a:xfrm>
            <a:off x="6858000" y="-857250"/>
            <a:ext cx="762000" cy="428625"/>
            <a:chOff x="0" y="0"/>
            <a:chExt cx="1524000" cy="857250"/>
          </a:xfrm>
        </p:grpSpPr>
        <p:sp>
          <p:nvSpPr>
            <p:cNvPr id="67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5" name="Сгруппировать"/>
          <p:cNvGrpSpPr/>
          <p:nvPr/>
        </p:nvGrpSpPr>
        <p:grpSpPr>
          <a:xfrm>
            <a:off x="4572000" y="-428625"/>
            <a:ext cx="762000" cy="428625"/>
            <a:chOff x="0" y="0"/>
            <a:chExt cx="1524000" cy="857250"/>
          </a:xfrm>
        </p:grpSpPr>
        <p:sp>
          <p:nvSpPr>
            <p:cNvPr id="67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8" name="Сгруппировать"/>
          <p:cNvGrpSpPr/>
          <p:nvPr/>
        </p:nvGrpSpPr>
        <p:grpSpPr>
          <a:xfrm>
            <a:off x="3810000" y="-857250"/>
            <a:ext cx="762000" cy="428625"/>
            <a:chOff x="0" y="0"/>
            <a:chExt cx="1524000" cy="857250"/>
          </a:xfrm>
        </p:grpSpPr>
        <p:sp>
          <p:nvSpPr>
            <p:cNvPr id="679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1" name="Сгруппировать"/>
          <p:cNvGrpSpPr/>
          <p:nvPr/>
        </p:nvGrpSpPr>
        <p:grpSpPr>
          <a:xfrm>
            <a:off x="3048000" y="-428625"/>
            <a:ext cx="762000" cy="428625"/>
            <a:chOff x="0" y="0"/>
            <a:chExt cx="1524000" cy="857250"/>
          </a:xfrm>
          <a:noFill/>
        </p:grpSpPr>
        <p:sp>
          <p:nvSpPr>
            <p:cNvPr id="679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grpFill/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4" name="Сгруппировать"/>
          <p:cNvGrpSpPr/>
          <p:nvPr/>
        </p:nvGrpSpPr>
        <p:grpSpPr>
          <a:xfrm>
            <a:off x="2286000" y="-857250"/>
            <a:ext cx="762000" cy="428625"/>
            <a:chOff x="0" y="0"/>
            <a:chExt cx="1524000" cy="857250"/>
          </a:xfrm>
        </p:grpSpPr>
        <p:sp>
          <p:nvSpPr>
            <p:cNvPr id="680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7" name="Сгруппировать"/>
          <p:cNvGrpSpPr/>
          <p:nvPr/>
        </p:nvGrpSpPr>
        <p:grpSpPr>
          <a:xfrm>
            <a:off x="1524000" y="-428625"/>
            <a:ext cx="762000" cy="428625"/>
            <a:chOff x="0" y="0"/>
            <a:chExt cx="1524000" cy="857250"/>
          </a:xfrm>
        </p:grpSpPr>
        <p:sp>
          <p:nvSpPr>
            <p:cNvPr id="680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0" name="Сгруппировать"/>
          <p:cNvGrpSpPr/>
          <p:nvPr/>
        </p:nvGrpSpPr>
        <p:grpSpPr>
          <a:xfrm>
            <a:off x="762000" y="-857250"/>
            <a:ext cx="762000" cy="428625"/>
            <a:chOff x="0" y="0"/>
            <a:chExt cx="1524000" cy="857250"/>
          </a:xfrm>
        </p:grpSpPr>
        <p:sp>
          <p:nvSpPr>
            <p:cNvPr id="680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3" name="Сгруппировать"/>
          <p:cNvGrpSpPr/>
          <p:nvPr/>
        </p:nvGrpSpPr>
        <p:grpSpPr>
          <a:xfrm>
            <a:off x="0" y="-428625"/>
            <a:ext cx="762001" cy="428625"/>
            <a:chOff x="0" y="0"/>
            <a:chExt cx="1524000" cy="857250"/>
          </a:xfrm>
        </p:grpSpPr>
        <p:sp>
          <p:nvSpPr>
            <p:cNvPr id="681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6" name="Сгруппировать"/>
          <p:cNvGrpSpPr/>
          <p:nvPr/>
        </p:nvGrpSpPr>
        <p:grpSpPr>
          <a:xfrm>
            <a:off x="8382000" y="-857250"/>
            <a:ext cx="762000" cy="428625"/>
            <a:chOff x="0" y="0"/>
            <a:chExt cx="1524000" cy="857250"/>
          </a:xfrm>
        </p:grpSpPr>
        <p:sp>
          <p:nvSpPr>
            <p:cNvPr id="681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9" name="Сгруппировать"/>
          <p:cNvGrpSpPr/>
          <p:nvPr/>
        </p:nvGrpSpPr>
        <p:grpSpPr>
          <a:xfrm>
            <a:off x="7620000" y="-428625"/>
            <a:ext cx="762000" cy="428625"/>
            <a:chOff x="0" y="0"/>
            <a:chExt cx="1524000" cy="857250"/>
          </a:xfrm>
        </p:grpSpPr>
        <p:sp>
          <p:nvSpPr>
            <p:cNvPr id="681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2" name="Сгруппировать"/>
          <p:cNvGrpSpPr/>
          <p:nvPr/>
        </p:nvGrpSpPr>
        <p:grpSpPr>
          <a:xfrm>
            <a:off x="9906000" y="-857250"/>
            <a:ext cx="762000" cy="428625"/>
            <a:chOff x="0" y="0"/>
            <a:chExt cx="1524000" cy="857250"/>
          </a:xfrm>
        </p:grpSpPr>
        <p:sp>
          <p:nvSpPr>
            <p:cNvPr id="682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5" name="Сгруппировать"/>
          <p:cNvGrpSpPr/>
          <p:nvPr/>
        </p:nvGrpSpPr>
        <p:grpSpPr>
          <a:xfrm>
            <a:off x="9144000" y="-428625"/>
            <a:ext cx="762000" cy="428625"/>
            <a:chOff x="0" y="0"/>
            <a:chExt cx="1524000" cy="857250"/>
          </a:xfrm>
        </p:grpSpPr>
        <p:sp>
          <p:nvSpPr>
            <p:cNvPr id="682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8" name="Сгруппировать"/>
          <p:cNvGrpSpPr/>
          <p:nvPr/>
        </p:nvGrpSpPr>
        <p:grpSpPr>
          <a:xfrm>
            <a:off x="11430000" y="-857250"/>
            <a:ext cx="762000" cy="428625"/>
            <a:chOff x="0" y="0"/>
            <a:chExt cx="1524000" cy="857250"/>
          </a:xfrm>
        </p:grpSpPr>
        <p:sp>
          <p:nvSpPr>
            <p:cNvPr id="682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1" name="Сгруппировать"/>
          <p:cNvGrpSpPr/>
          <p:nvPr/>
        </p:nvGrpSpPr>
        <p:grpSpPr>
          <a:xfrm>
            <a:off x="10668000" y="-428625"/>
            <a:ext cx="762000" cy="428625"/>
            <a:chOff x="0" y="0"/>
            <a:chExt cx="1524000" cy="857250"/>
          </a:xfrm>
        </p:grpSpPr>
        <p:sp>
          <p:nvSpPr>
            <p:cNvPr id="682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4" name="Сгруппировать"/>
          <p:cNvGrpSpPr/>
          <p:nvPr/>
        </p:nvGrpSpPr>
        <p:grpSpPr>
          <a:xfrm>
            <a:off x="-762000" y="0"/>
            <a:ext cx="762000" cy="428626"/>
            <a:chOff x="0" y="0"/>
            <a:chExt cx="1524000" cy="857250"/>
          </a:xfrm>
        </p:grpSpPr>
        <p:sp>
          <p:nvSpPr>
            <p:cNvPr id="683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7" name="Сгруппировать"/>
          <p:cNvGrpSpPr/>
          <p:nvPr/>
        </p:nvGrpSpPr>
        <p:grpSpPr>
          <a:xfrm>
            <a:off x="-762000" y="6429375"/>
            <a:ext cx="762000" cy="428625"/>
            <a:chOff x="0" y="0"/>
            <a:chExt cx="1524000" cy="857250"/>
          </a:xfrm>
        </p:grpSpPr>
        <p:sp>
          <p:nvSpPr>
            <p:cNvPr id="683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40" name="Сгруппировать"/>
          <p:cNvGrpSpPr/>
          <p:nvPr/>
        </p:nvGrpSpPr>
        <p:grpSpPr>
          <a:xfrm>
            <a:off x="-825500" y="6000750"/>
            <a:ext cx="762000" cy="428625"/>
            <a:chOff x="0" y="0"/>
            <a:chExt cx="1524000" cy="857250"/>
          </a:xfrm>
        </p:grpSpPr>
        <p:sp>
          <p:nvSpPr>
            <p:cNvPr id="683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0" name="Текст и картинка"/>
          <p:cNvSpPr txBox="1"/>
          <p:nvPr/>
        </p:nvSpPr>
        <p:spPr>
          <a:xfrm>
            <a:off x="761999" y="449715"/>
            <a:ext cx="6603993" cy="516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>
            <a:spAutoFit/>
          </a:bodyPr>
          <a:lstStyle>
            <a:lvl1pPr algn="l">
              <a:lnSpc>
                <a:spcPct val="70000"/>
              </a:lnSpc>
              <a:defRPr sz="10000" b="1" spc="-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sz="4000" spc="0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</a:rPr>
              <a:t>Advice</a:t>
            </a:r>
          </a:p>
        </p:txBody>
      </p:sp>
      <p:grpSp>
        <p:nvGrpSpPr>
          <p:cNvPr id="6786" name="Сгруппировать"/>
          <p:cNvGrpSpPr/>
          <p:nvPr/>
        </p:nvGrpSpPr>
        <p:grpSpPr>
          <a:xfrm>
            <a:off x="6096000" y="-428625"/>
            <a:ext cx="762000" cy="428625"/>
            <a:chOff x="0" y="0"/>
            <a:chExt cx="1524000" cy="857250"/>
          </a:xfrm>
        </p:grpSpPr>
        <p:sp>
          <p:nvSpPr>
            <p:cNvPr id="67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89" name="Сгруппировать"/>
          <p:cNvGrpSpPr/>
          <p:nvPr/>
        </p:nvGrpSpPr>
        <p:grpSpPr>
          <a:xfrm>
            <a:off x="5334000" y="-857250"/>
            <a:ext cx="762000" cy="428625"/>
            <a:chOff x="0" y="0"/>
            <a:chExt cx="1524000" cy="857250"/>
          </a:xfrm>
        </p:grpSpPr>
        <p:sp>
          <p:nvSpPr>
            <p:cNvPr id="67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2" name="Сгруппировать"/>
          <p:cNvGrpSpPr/>
          <p:nvPr/>
        </p:nvGrpSpPr>
        <p:grpSpPr>
          <a:xfrm>
            <a:off x="6858000" y="-857250"/>
            <a:ext cx="762000" cy="428625"/>
            <a:chOff x="0" y="0"/>
            <a:chExt cx="1524000" cy="857250"/>
          </a:xfrm>
        </p:grpSpPr>
        <p:sp>
          <p:nvSpPr>
            <p:cNvPr id="67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5" name="Сгруппировать"/>
          <p:cNvGrpSpPr/>
          <p:nvPr/>
        </p:nvGrpSpPr>
        <p:grpSpPr>
          <a:xfrm>
            <a:off x="4572000" y="-428625"/>
            <a:ext cx="762000" cy="428625"/>
            <a:chOff x="0" y="0"/>
            <a:chExt cx="1524000" cy="857250"/>
          </a:xfrm>
        </p:grpSpPr>
        <p:sp>
          <p:nvSpPr>
            <p:cNvPr id="67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8" name="Сгруппировать"/>
          <p:cNvGrpSpPr/>
          <p:nvPr/>
        </p:nvGrpSpPr>
        <p:grpSpPr>
          <a:xfrm>
            <a:off x="3810000" y="-857250"/>
            <a:ext cx="762000" cy="428625"/>
            <a:chOff x="0" y="0"/>
            <a:chExt cx="1524000" cy="857250"/>
          </a:xfrm>
        </p:grpSpPr>
        <p:sp>
          <p:nvSpPr>
            <p:cNvPr id="679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1" name="Сгруппировать"/>
          <p:cNvGrpSpPr/>
          <p:nvPr/>
        </p:nvGrpSpPr>
        <p:grpSpPr>
          <a:xfrm>
            <a:off x="3048000" y="-428625"/>
            <a:ext cx="762000" cy="428625"/>
            <a:chOff x="0" y="0"/>
            <a:chExt cx="1524000" cy="857250"/>
          </a:xfrm>
          <a:noFill/>
        </p:grpSpPr>
        <p:sp>
          <p:nvSpPr>
            <p:cNvPr id="679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grpFill/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4" name="Сгруппировать"/>
          <p:cNvGrpSpPr/>
          <p:nvPr/>
        </p:nvGrpSpPr>
        <p:grpSpPr>
          <a:xfrm>
            <a:off x="2286000" y="-857250"/>
            <a:ext cx="762000" cy="428625"/>
            <a:chOff x="0" y="0"/>
            <a:chExt cx="1524000" cy="857250"/>
          </a:xfrm>
        </p:grpSpPr>
        <p:sp>
          <p:nvSpPr>
            <p:cNvPr id="680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7" name="Сгруппировать"/>
          <p:cNvGrpSpPr/>
          <p:nvPr/>
        </p:nvGrpSpPr>
        <p:grpSpPr>
          <a:xfrm>
            <a:off x="1524000" y="-428625"/>
            <a:ext cx="762000" cy="428625"/>
            <a:chOff x="0" y="0"/>
            <a:chExt cx="1524000" cy="857250"/>
          </a:xfrm>
        </p:grpSpPr>
        <p:sp>
          <p:nvSpPr>
            <p:cNvPr id="680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0" name="Сгруппировать"/>
          <p:cNvGrpSpPr/>
          <p:nvPr/>
        </p:nvGrpSpPr>
        <p:grpSpPr>
          <a:xfrm>
            <a:off x="762000" y="-857250"/>
            <a:ext cx="762000" cy="428625"/>
            <a:chOff x="0" y="0"/>
            <a:chExt cx="1524000" cy="857250"/>
          </a:xfrm>
        </p:grpSpPr>
        <p:sp>
          <p:nvSpPr>
            <p:cNvPr id="680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3" name="Сгруппировать"/>
          <p:cNvGrpSpPr/>
          <p:nvPr/>
        </p:nvGrpSpPr>
        <p:grpSpPr>
          <a:xfrm>
            <a:off x="0" y="-428625"/>
            <a:ext cx="762001" cy="428625"/>
            <a:chOff x="0" y="0"/>
            <a:chExt cx="1524000" cy="857250"/>
          </a:xfrm>
        </p:grpSpPr>
        <p:sp>
          <p:nvSpPr>
            <p:cNvPr id="681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6" name="Сгруппировать"/>
          <p:cNvGrpSpPr/>
          <p:nvPr/>
        </p:nvGrpSpPr>
        <p:grpSpPr>
          <a:xfrm>
            <a:off x="8382000" y="-857250"/>
            <a:ext cx="762000" cy="428625"/>
            <a:chOff x="0" y="0"/>
            <a:chExt cx="1524000" cy="857250"/>
          </a:xfrm>
        </p:grpSpPr>
        <p:sp>
          <p:nvSpPr>
            <p:cNvPr id="681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9" name="Сгруппировать"/>
          <p:cNvGrpSpPr/>
          <p:nvPr/>
        </p:nvGrpSpPr>
        <p:grpSpPr>
          <a:xfrm>
            <a:off x="7620000" y="-428625"/>
            <a:ext cx="762000" cy="428625"/>
            <a:chOff x="0" y="0"/>
            <a:chExt cx="1524000" cy="857250"/>
          </a:xfrm>
        </p:grpSpPr>
        <p:sp>
          <p:nvSpPr>
            <p:cNvPr id="681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2" name="Сгруппировать"/>
          <p:cNvGrpSpPr/>
          <p:nvPr/>
        </p:nvGrpSpPr>
        <p:grpSpPr>
          <a:xfrm>
            <a:off x="9906000" y="-857250"/>
            <a:ext cx="762000" cy="428625"/>
            <a:chOff x="0" y="0"/>
            <a:chExt cx="1524000" cy="857250"/>
          </a:xfrm>
        </p:grpSpPr>
        <p:sp>
          <p:nvSpPr>
            <p:cNvPr id="682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5" name="Сгруппировать"/>
          <p:cNvGrpSpPr/>
          <p:nvPr/>
        </p:nvGrpSpPr>
        <p:grpSpPr>
          <a:xfrm>
            <a:off x="9144000" y="-428625"/>
            <a:ext cx="762000" cy="428625"/>
            <a:chOff x="0" y="0"/>
            <a:chExt cx="1524000" cy="857250"/>
          </a:xfrm>
        </p:grpSpPr>
        <p:sp>
          <p:nvSpPr>
            <p:cNvPr id="682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8" name="Сгруппировать"/>
          <p:cNvGrpSpPr/>
          <p:nvPr/>
        </p:nvGrpSpPr>
        <p:grpSpPr>
          <a:xfrm>
            <a:off x="11430000" y="-857250"/>
            <a:ext cx="762000" cy="428625"/>
            <a:chOff x="0" y="0"/>
            <a:chExt cx="1524000" cy="857250"/>
          </a:xfrm>
        </p:grpSpPr>
        <p:sp>
          <p:nvSpPr>
            <p:cNvPr id="682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1" name="Сгруппировать"/>
          <p:cNvGrpSpPr/>
          <p:nvPr/>
        </p:nvGrpSpPr>
        <p:grpSpPr>
          <a:xfrm>
            <a:off x="10668000" y="-428625"/>
            <a:ext cx="762000" cy="428625"/>
            <a:chOff x="0" y="0"/>
            <a:chExt cx="1524000" cy="857250"/>
          </a:xfrm>
        </p:grpSpPr>
        <p:sp>
          <p:nvSpPr>
            <p:cNvPr id="682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4" name="Сгруппировать"/>
          <p:cNvGrpSpPr/>
          <p:nvPr/>
        </p:nvGrpSpPr>
        <p:grpSpPr>
          <a:xfrm>
            <a:off x="-762000" y="0"/>
            <a:ext cx="762000" cy="428626"/>
            <a:chOff x="0" y="0"/>
            <a:chExt cx="1524000" cy="857250"/>
          </a:xfrm>
        </p:grpSpPr>
        <p:sp>
          <p:nvSpPr>
            <p:cNvPr id="683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7" name="Сгруппировать"/>
          <p:cNvGrpSpPr/>
          <p:nvPr/>
        </p:nvGrpSpPr>
        <p:grpSpPr>
          <a:xfrm>
            <a:off x="-762000" y="6429375"/>
            <a:ext cx="762000" cy="428625"/>
            <a:chOff x="0" y="0"/>
            <a:chExt cx="1524000" cy="857250"/>
          </a:xfrm>
        </p:grpSpPr>
        <p:sp>
          <p:nvSpPr>
            <p:cNvPr id="683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40" name="Сгруппировать"/>
          <p:cNvGrpSpPr/>
          <p:nvPr/>
        </p:nvGrpSpPr>
        <p:grpSpPr>
          <a:xfrm>
            <a:off x="-825500" y="6000750"/>
            <a:ext cx="762000" cy="428625"/>
            <a:chOff x="0" y="0"/>
            <a:chExt cx="1524000" cy="857250"/>
          </a:xfrm>
        </p:grpSpPr>
        <p:sp>
          <p:nvSpPr>
            <p:cNvPr id="683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sp>
        <p:nvSpPr>
          <p:cNvPr id="2" name="Заголовок">
            <a:extLst>
              <a:ext uri="{FF2B5EF4-FFF2-40B4-BE49-F238E27FC236}">
                <a16:creationId xmlns:a16="http://schemas.microsoft.com/office/drawing/2014/main" id="{1C011A12-DA1B-DE00-7FEE-D8F0ECC019A3}"/>
              </a:ext>
            </a:extLst>
          </p:cNvPr>
          <p:cNvSpPr txBox="1"/>
          <p:nvPr/>
        </p:nvSpPr>
        <p:spPr>
          <a:xfrm>
            <a:off x="2562694" y="2068172"/>
            <a:ext cx="6304611" cy="2423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lnSpc>
                <a:spcPct val="70000"/>
              </a:lnSpc>
              <a:defRPr sz="20000" spc="-60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ru-RU" sz="5400" spc="0" dirty="0"/>
              <a:t>А какие из этих </a:t>
            </a:r>
            <a:r>
              <a:rPr lang="ru-RU" sz="5400" spc="0" dirty="0" err="1"/>
              <a:t>a</a:t>
            </a:r>
            <a:r>
              <a:rPr lang="en-US" sz="5400" spc="0" dirty="0" err="1"/>
              <a:t>dvice</a:t>
            </a:r>
            <a:r>
              <a:rPr lang="en-US" sz="5400" spc="0" dirty="0"/>
              <a:t> </a:t>
            </a:r>
            <a:r>
              <a:rPr lang="ru-RU" sz="5400" spc="0" dirty="0"/>
              <a:t>вы использовали в своих проектах?</a:t>
            </a:r>
            <a:endParaRPr lang="en-US" sz="5400" spc="0" dirty="0"/>
          </a:p>
        </p:txBody>
      </p:sp>
    </p:spTree>
    <p:extLst>
      <p:ext uri="{BB962C8B-B14F-4D97-AF65-F5344CB8AC3E}">
        <p14:creationId xmlns:p14="http://schemas.microsoft.com/office/powerpoint/2010/main" val="220230700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0" name="Текст и картинка"/>
          <p:cNvSpPr txBox="1"/>
          <p:nvPr/>
        </p:nvSpPr>
        <p:spPr>
          <a:xfrm>
            <a:off x="761999" y="449715"/>
            <a:ext cx="6603993" cy="516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>
            <a:spAutoFit/>
          </a:bodyPr>
          <a:lstStyle>
            <a:lvl1pPr algn="l">
              <a:lnSpc>
                <a:spcPct val="70000"/>
              </a:lnSpc>
              <a:defRPr sz="10000" b="1" spc="-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ru-RU" sz="4000" spc="0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</a:rPr>
              <a:t>Аспекты в </a:t>
            </a:r>
            <a:r>
              <a:rPr lang="ru-RU" sz="4000" spc="0" dirty="0" err="1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</a:rPr>
              <a:t>повседневе</a:t>
            </a:r>
            <a:endParaRPr lang="en-US" sz="4000" spc="0" dirty="0">
              <a:gradFill flip="none" rotWithShape="1">
                <a:gsLst>
                  <a:gs pos="0">
                    <a:srgbClr val="34E234"/>
                  </a:gs>
                  <a:gs pos="19133">
                    <a:srgbClr val="9DCD25"/>
                  </a:gs>
                  <a:gs pos="39357">
                    <a:srgbClr val="F2E800"/>
                  </a:gs>
                  <a:gs pos="58861">
                    <a:srgbClr val="9DCD25"/>
                  </a:gs>
                  <a:gs pos="79839">
                    <a:srgbClr val="00A4E0"/>
                  </a:gs>
                  <a:gs pos="100000">
                    <a:srgbClr val="0086D0"/>
                  </a:gs>
                </a:gsLst>
                <a:lin ang="3000000" scaled="0"/>
              </a:gradFill>
            </a:endParaRPr>
          </a:p>
        </p:txBody>
      </p:sp>
      <p:sp>
        <p:nvSpPr>
          <p:cNvPr id="6782" name="Это правило применимо и для обычных встреч, но в условиях онлайн-конференции оно еще более актуально.…"/>
          <p:cNvSpPr txBox="1"/>
          <p:nvPr/>
        </p:nvSpPr>
        <p:spPr>
          <a:xfrm>
            <a:off x="1536700" y="1220133"/>
            <a:ext cx="9322846" cy="5221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r>
              <a:rPr lang="ru-RU" sz="2800" b="1" dirty="0" err="1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  <a:sym typeface="Helvetica"/>
              </a:rPr>
              <a:t>Controller</a:t>
            </a:r>
            <a:r>
              <a:rPr lang="ru-RU" sz="2800" b="1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  <a:sym typeface="Helvetica"/>
              </a:rPr>
              <a:t> </a:t>
            </a:r>
            <a:r>
              <a:rPr lang="ru-RU" sz="2800" b="1" dirty="0" err="1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  <a:sym typeface="Helvetica"/>
              </a:rPr>
              <a:t>Advice</a:t>
            </a:r>
            <a:r>
              <a:rPr lang="ru-RU" sz="2800" b="1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  <a:sym typeface="Helvetica"/>
              </a:rPr>
              <a:t> </a:t>
            </a:r>
            <a:r>
              <a:rPr lang="ru-RU" sz="2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это специальный тип аспекта, который применяется ко всем контроллерам в приложении или к определённым контроллерам. Он позволяет обрабатывать общие задачи, такие как обработка исключений или настройка модели или возвращаемого </a:t>
            </a:r>
            <a:r>
              <a:rPr lang="en-US" sz="2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ResponseEntity</a:t>
            </a:r>
            <a:r>
              <a:rPr lang="ru-RU" sz="2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/>
            <a:r>
              <a:rPr lang="ru-RU" sz="2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Используя </a:t>
            </a:r>
            <a:r>
              <a:rPr lang="ru-RU" sz="2800" b="1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</a:rPr>
              <a:t>@</a:t>
            </a:r>
            <a:r>
              <a:rPr lang="en-US" sz="2800" b="1" dirty="0" err="1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</a:rPr>
              <a:t>ControllerAdvice</a:t>
            </a:r>
            <a:r>
              <a:rPr lang="ru-RU" sz="2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мы не вносим никакого кода в сам контроллер, однако теперь можем перехватывать ошибки, выброшенных методом контроллера, и возвращать клиенту стандартизированное сообщение. </a:t>
            </a:r>
            <a:endParaRPr lang="ru-RU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786" name="Сгруппировать"/>
          <p:cNvGrpSpPr/>
          <p:nvPr/>
        </p:nvGrpSpPr>
        <p:grpSpPr>
          <a:xfrm>
            <a:off x="6096000" y="-428625"/>
            <a:ext cx="762000" cy="428625"/>
            <a:chOff x="0" y="0"/>
            <a:chExt cx="1524000" cy="857250"/>
          </a:xfrm>
        </p:grpSpPr>
        <p:sp>
          <p:nvSpPr>
            <p:cNvPr id="67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89" name="Сгруппировать"/>
          <p:cNvGrpSpPr/>
          <p:nvPr/>
        </p:nvGrpSpPr>
        <p:grpSpPr>
          <a:xfrm>
            <a:off x="5334000" y="-857250"/>
            <a:ext cx="762000" cy="428625"/>
            <a:chOff x="0" y="0"/>
            <a:chExt cx="1524000" cy="857250"/>
          </a:xfrm>
        </p:grpSpPr>
        <p:sp>
          <p:nvSpPr>
            <p:cNvPr id="67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2" name="Сгруппировать"/>
          <p:cNvGrpSpPr/>
          <p:nvPr/>
        </p:nvGrpSpPr>
        <p:grpSpPr>
          <a:xfrm>
            <a:off x="6858000" y="-857250"/>
            <a:ext cx="762000" cy="428625"/>
            <a:chOff x="0" y="0"/>
            <a:chExt cx="1524000" cy="857250"/>
          </a:xfrm>
        </p:grpSpPr>
        <p:sp>
          <p:nvSpPr>
            <p:cNvPr id="67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5" name="Сгруппировать"/>
          <p:cNvGrpSpPr/>
          <p:nvPr/>
        </p:nvGrpSpPr>
        <p:grpSpPr>
          <a:xfrm>
            <a:off x="4572000" y="-428625"/>
            <a:ext cx="762000" cy="428625"/>
            <a:chOff x="0" y="0"/>
            <a:chExt cx="1524000" cy="857250"/>
          </a:xfrm>
        </p:grpSpPr>
        <p:sp>
          <p:nvSpPr>
            <p:cNvPr id="67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8" name="Сгруппировать"/>
          <p:cNvGrpSpPr/>
          <p:nvPr/>
        </p:nvGrpSpPr>
        <p:grpSpPr>
          <a:xfrm>
            <a:off x="3810000" y="-857250"/>
            <a:ext cx="762000" cy="428625"/>
            <a:chOff x="0" y="0"/>
            <a:chExt cx="1524000" cy="857250"/>
          </a:xfrm>
        </p:grpSpPr>
        <p:sp>
          <p:nvSpPr>
            <p:cNvPr id="679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1" name="Сгруппировать"/>
          <p:cNvGrpSpPr/>
          <p:nvPr/>
        </p:nvGrpSpPr>
        <p:grpSpPr>
          <a:xfrm>
            <a:off x="3048000" y="-428625"/>
            <a:ext cx="762000" cy="428625"/>
            <a:chOff x="0" y="0"/>
            <a:chExt cx="1524000" cy="857250"/>
          </a:xfrm>
          <a:noFill/>
        </p:grpSpPr>
        <p:sp>
          <p:nvSpPr>
            <p:cNvPr id="679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grpFill/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4" name="Сгруппировать"/>
          <p:cNvGrpSpPr/>
          <p:nvPr/>
        </p:nvGrpSpPr>
        <p:grpSpPr>
          <a:xfrm>
            <a:off x="2286000" y="-857250"/>
            <a:ext cx="762000" cy="428625"/>
            <a:chOff x="0" y="0"/>
            <a:chExt cx="1524000" cy="857250"/>
          </a:xfrm>
        </p:grpSpPr>
        <p:sp>
          <p:nvSpPr>
            <p:cNvPr id="680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7" name="Сгруппировать"/>
          <p:cNvGrpSpPr/>
          <p:nvPr/>
        </p:nvGrpSpPr>
        <p:grpSpPr>
          <a:xfrm>
            <a:off x="1524000" y="-428625"/>
            <a:ext cx="762000" cy="428625"/>
            <a:chOff x="0" y="0"/>
            <a:chExt cx="1524000" cy="857250"/>
          </a:xfrm>
        </p:grpSpPr>
        <p:sp>
          <p:nvSpPr>
            <p:cNvPr id="680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0" name="Сгруппировать"/>
          <p:cNvGrpSpPr/>
          <p:nvPr/>
        </p:nvGrpSpPr>
        <p:grpSpPr>
          <a:xfrm>
            <a:off x="762000" y="-857250"/>
            <a:ext cx="762000" cy="428625"/>
            <a:chOff x="0" y="0"/>
            <a:chExt cx="1524000" cy="857250"/>
          </a:xfrm>
        </p:grpSpPr>
        <p:sp>
          <p:nvSpPr>
            <p:cNvPr id="680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3" name="Сгруппировать"/>
          <p:cNvGrpSpPr/>
          <p:nvPr/>
        </p:nvGrpSpPr>
        <p:grpSpPr>
          <a:xfrm>
            <a:off x="0" y="-428625"/>
            <a:ext cx="762001" cy="428625"/>
            <a:chOff x="0" y="0"/>
            <a:chExt cx="1524000" cy="857250"/>
          </a:xfrm>
        </p:grpSpPr>
        <p:sp>
          <p:nvSpPr>
            <p:cNvPr id="681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6" name="Сгруппировать"/>
          <p:cNvGrpSpPr/>
          <p:nvPr/>
        </p:nvGrpSpPr>
        <p:grpSpPr>
          <a:xfrm>
            <a:off x="8382000" y="-857250"/>
            <a:ext cx="762000" cy="428625"/>
            <a:chOff x="0" y="0"/>
            <a:chExt cx="1524000" cy="857250"/>
          </a:xfrm>
        </p:grpSpPr>
        <p:sp>
          <p:nvSpPr>
            <p:cNvPr id="681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9" name="Сгруппировать"/>
          <p:cNvGrpSpPr/>
          <p:nvPr/>
        </p:nvGrpSpPr>
        <p:grpSpPr>
          <a:xfrm>
            <a:off x="7620000" y="-428625"/>
            <a:ext cx="762000" cy="428625"/>
            <a:chOff x="0" y="0"/>
            <a:chExt cx="1524000" cy="857250"/>
          </a:xfrm>
        </p:grpSpPr>
        <p:sp>
          <p:nvSpPr>
            <p:cNvPr id="681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2" name="Сгруппировать"/>
          <p:cNvGrpSpPr/>
          <p:nvPr/>
        </p:nvGrpSpPr>
        <p:grpSpPr>
          <a:xfrm>
            <a:off x="9906000" y="-857250"/>
            <a:ext cx="762000" cy="428625"/>
            <a:chOff x="0" y="0"/>
            <a:chExt cx="1524000" cy="857250"/>
          </a:xfrm>
        </p:grpSpPr>
        <p:sp>
          <p:nvSpPr>
            <p:cNvPr id="682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5" name="Сгруппировать"/>
          <p:cNvGrpSpPr/>
          <p:nvPr/>
        </p:nvGrpSpPr>
        <p:grpSpPr>
          <a:xfrm>
            <a:off x="9144000" y="-428625"/>
            <a:ext cx="762000" cy="428625"/>
            <a:chOff x="0" y="0"/>
            <a:chExt cx="1524000" cy="857250"/>
          </a:xfrm>
        </p:grpSpPr>
        <p:sp>
          <p:nvSpPr>
            <p:cNvPr id="682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8" name="Сгруппировать"/>
          <p:cNvGrpSpPr/>
          <p:nvPr/>
        </p:nvGrpSpPr>
        <p:grpSpPr>
          <a:xfrm>
            <a:off x="11430000" y="-857250"/>
            <a:ext cx="762000" cy="428625"/>
            <a:chOff x="0" y="0"/>
            <a:chExt cx="1524000" cy="857250"/>
          </a:xfrm>
        </p:grpSpPr>
        <p:sp>
          <p:nvSpPr>
            <p:cNvPr id="682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1" name="Сгруппировать"/>
          <p:cNvGrpSpPr/>
          <p:nvPr/>
        </p:nvGrpSpPr>
        <p:grpSpPr>
          <a:xfrm>
            <a:off x="10668000" y="-428625"/>
            <a:ext cx="762000" cy="428625"/>
            <a:chOff x="0" y="0"/>
            <a:chExt cx="1524000" cy="857250"/>
          </a:xfrm>
        </p:grpSpPr>
        <p:sp>
          <p:nvSpPr>
            <p:cNvPr id="682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4" name="Сгруппировать"/>
          <p:cNvGrpSpPr/>
          <p:nvPr/>
        </p:nvGrpSpPr>
        <p:grpSpPr>
          <a:xfrm>
            <a:off x="-762000" y="0"/>
            <a:ext cx="762000" cy="428626"/>
            <a:chOff x="0" y="0"/>
            <a:chExt cx="1524000" cy="857250"/>
          </a:xfrm>
        </p:grpSpPr>
        <p:sp>
          <p:nvSpPr>
            <p:cNvPr id="683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7" name="Сгруппировать"/>
          <p:cNvGrpSpPr/>
          <p:nvPr/>
        </p:nvGrpSpPr>
        <p:grpSpPr>
          <a:xfrm>
            <a:off x="-762000" y="6429375"/>
            <a:ext cx="762000" cy="428625"/>
            <a:chOff x="0" y="0"/>
            <a:chExt cx="1524000" cy="857250"/>
          </a:xfrm>
        </p:grpSpPr>
        <p:sp>
          <p:nvSpPr>
            <p:cNvPr id="683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40" name="Сгруппировать"/>
          <p:cNvGrpSpPr/>
          <p:nvPr/>
        </p:nvGrpSpPr>
        <p:grpSpPr>
          <a:xfrm>
            <a:off x="-825500" y="6000750"/>
            <a:ext cx="762000" cy="428625"/>
            <a:chOff x="0" y="0"/>
            <a:chExt cx="1524000" cy="857250"/>
          </a:xfrm>
        </p:grpSpPr>
        <p:sp>
          <p:nvSpPr>
            <p:cNvPr id="683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</p:spTree>
    <p:extLst>
      <p:ext uri="{BB962C8B-B14F-4D97-AF65-F5344CB8AC3E}">
        <p14:creationId xmlns:p14="http://schemas.microsoft.com/office/powerpoint/2010/main" val="386091799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0" name="Текст и картинка"/>
          <p:cNvSpPr txBox="1"/>
          <p:nvPr/>
        </p:nvSpPr>
        <p:spPr>
          <a:xfrm>
            <a:off x="761999" y="449715"/>
            <a:ext cx="6603993" cy="516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>
            <a:spAutoFit/>
          </a:bodyPr>
          <a:lstStyle>
            <a:lvl1pPr algn="l">
              <a:lnSpc>
                <a:spcPct val="70000"/>
              </a:lnSpc>
              <a:defRPr sz="10000" b="1" spc="-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ru-RU" sz="4000" spc="0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</a:rPr>
              <a:t>Аспекты в </a:t>
            </a:r>
            <a:r>
              <a:rPr lang="ru-RU" sz="4000" spc="0" dirty="0" err="1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</a:rPr>
              <a:t>повседневе</a:t>
            </a:r>
            <a:endParaRPr lang="en-US" sz="4000" spc="0" dirty="0">
              <a:gradFill flip="none" rotWithShape="1">
                <a:gsLst>
                  <a:gs pos="0">
                    <a:srgbClr val="34E234"/>
                  </a:gs>
                  <a:gs pos="19133">
                    <a:srgbClr val="9DCD25"/>
                  </a:gs>
                  <a:gs pos="39357">
                    <a:srgbClr val="F2E800"/>
                  </a:gs>
                  <a:gs pos="58861">
                    <a:srgbClr val="9DCD25"/>
                  </a:gs>
                  <a:gs pos="79839">
                    <a:srgbClr val="00A4E0"/>
                  </a:gs>
                  <a:gs pos="100000">
                    <a:srgbClr val="0086D0"/>
                  </a:gs>
                </a:gsLst>
                <a:lin ang="3000000" scaled="0"/>
              </a:gradFill>
            </a:endParaRPr>
          </a:p>
        </p:txBody>
      </p:sp>
      <p:sp>
        <p:nvSpPr>
          <p:cNvPr id="6782" name="Это правило применимо и для обычных встреч, но в условиях онлайн-конференции оно еще более актуально.…"/>
          <p:cNvSpPr txBox="1"/>
          <p:nvPr/>
        </p:nvSpPr>
        <p:spPr>
          <a:xfrm>
            <a:off x="1536700" y="1556692"/>
            <a:ext cx="9322846" cy="3498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r>
              <a:rPr lang="ru-RU" sz="2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Наглядный пример использования аспектной парадигмы – аннотация </a:t>
            </a:r>
            <a:r>
              <a:rPr lang="ru-RU" sz="2800" b="1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</a:rPr>
              <a:t>@</a:t>
            </a:r>
            <a:r>
              <a:rPr lang="en-US" sz="2800" b="1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</a:rPr>
              <a:t>Transactional</a:t>
            </a:r>
            <a:r>
              <a:rPr lang="ru-RU" sz="2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Выполнение перехватывается при помощи </a:t>
            </a:r>
            <a:r>
              <a:rPr lang="ru-RU" sz="2800" b="1" dirty="0" err="1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</a:rPr>
              <a:t>AnnotationTransactionalAspect</a:t>
            </a:r>
            <a:r>
              <a:rPr lang="ru-RU" sz="2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который позволяет управлять и создавать транзакции на основе метаданных аннотации, и откатывать их, в случае возникновения не перехваченного исключения, таким образом отделяя данную логику от бизнес методов.</a:t>
            </a:r>
            <a:endParaRPr lang="ru-RU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786" name="Сгруппировать"/>
          <p:cNvGrpSpPr/>
          <p:nvPr/>
        </p:nvGrpSpPr>
        <p:grpSpPr>
          <a:xfrm>
            <a:off x="6096000" y="-428625"/>
            <a:ext cx="762000" cy="428625"/>
            <a:chOff x="0" y="0"/>
            <a:chExt cx="1524000" cy="857250"/>
          </a:xfrm>
        </p:grpSpPr>
        <p:sp>
          <p:nvSpPr>
            <p:cNvPr id="67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89" name="Сгруппировать"/>
          <p:cNvGrpSpPr/>
          <p:nvPr/>
        </p:nvGrpSpPr>
        <p:grpSpPr>
          <a:xfrm>
            <a:off x="5334000" y="-857250"/>
            <a:ext cx="762000" cy="428625"/>
            <a:chOff x="0" y="0"/>
            <a:chExt cx="1524000" cy="857250"/>
          </a:xfrm>
        </p:grpSpPr>
        <p:sp>
          <p:nvSpPr>
            <p:cNvPr id="67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2" name="Сгруппировать"/>
          <p:cNvGrpSpPr/>
          <p:nvPr/>
        </p:nvGrpSpPr>
        <p:grpSpPr>
          <a:xfrm>
            <a:off x="6858000" y="-857250"/>
            <a:ext cx="762000" cy="428625"/>
            <a:chOff x="0" y="0"/>
            <a:chExt cx="1524000" cy="857250"/>
          </a:xfrm>
        </p:grpSpPr>
        <p:sp>
          <p:nvSpPr>
            <p:cNvPr id="67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5" name="Сгруппировать"/>
          <p:cNvGrpSpPr/>
          <p:nvPr/>
        </p:nvGrpSpPr>
        <p:grpSpPr>
          <a:xfrm>
            <a:off x="4572000" y="-428625"/>
            <a:ext cx="762000" cy="428625"/>
            <a:chOff x="0" y="0"/>
            <a:chExt cx="1524000" cy="857250"/>
          </a:xfrm>
        </p:grpSpPr>
        <p:sp>
          <p:nvSpPr>
            <p:cNvPr id="67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8" name="Сгруппировать"/>
          <p:cNvGrpSpPr/>
          <p:nvPr/>
        </p:nvGrpSpPr>
        <p:grpSpPr>
          <a:xfrm>
            <a:off x="3810000" y="-857250"/>
            <a:ext cx="762000" cy="428625"/>
            <a:chOff x="0" y="0"/>
            <a:chExt cx="1524000" cy="857250"/>
          </a:xfrm>
        </p:grpSpPr>
        <p:sp>
          <p:nvSpPr>
            <p:cNvPr id="679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1" name="Сгруппировать"/>
          <p:cNvGrpSpPr/>
          <p:nvPr/>
        </p:nvGrpSpPr>
        <p:grpSpPr>
          <a:xfrm>
            <a:off x="3048000" y="-428625"/>
            <a:ext cx="762000" cy="428625"/>
            <a:chOff x="0" y="0"/>
            <a:chExt cx="1524000" cy="857250"/>
          </a:xfrm>
          <a:noFill/>
        </p:grpSpPr>
        <p:sp>
          <p:nvSpPr>
            <p:cNvPr id="679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grpFill/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4" name="Сгруппировать"/>
          <p:cNvGrpSpPr/>
          <p:nvPr/>
        </p:nvGrpSpPr>
        <p:grpSpPr>
          <a:xfrm>
            <a:off x="2286000" y="-857250"/>
            <a:ext cx="762000" cy="428625"/>
            <a:chOff x="0" y="0"/>
            <a:chExt cx="1524000" cy="857250"/>
          </a:xfrm>
        </p:grpSpPr>
        <p:sp>
          <p:nvSpPr>
            <p:cNvPr id="680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7" name="Сгруппировать"/>
          <p:cNvGrpSpPr/>
          <p:nvPr/>
        </p:nvGrpSpPr>
        <p:grpSpPr>
          <a:xfrm>
            <a:off x="1524000" y="-428625"/>
            <a:ext cx="762000" cy="428625"/>
            <a:chOff x="0" y="0"/>
            <a:chExt cx="1524000" cy="857250"/>
          </a:xfrm>
        </p:grpSpPr>
        <p:sp>
          <p:nvSpPr>
            <p:cNvPr id="680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0" name="Сгруппировать"/>
          <p:cNvGrpSpPr/>
          <p:nvPr/>
        </p:nvGrpSpPr>
        <p:grpSpPr>
          <a:xfrm>
            <a:off x="762000" y="-857250"/>
            <a:ext cx="762000" cy="428625"/>
            <a:chOff x="0" y="0"/>
            <a:chExt cx="1524000" cy="857250"/>
          </a:xfrm>
        </p:grpSpPr>
        <p:sp>
          <p:nvSpPr>
            <p:cNvPr id="680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3" name="Сгруппировать"/>
          <p:cNvGrpSpPr/>
          <p:nvPr/>
        </p:nvGrpSpPr>
        <p:grpSpPr>
          <a:xfrm>
            <a:off x="0" y="-428625"/>
            <a:ext cx="762001" cy="428625"/>
            <a:chOff x="0" y="0"/>
            <a:chExt cx="1524000" cy="857250"/>
          </a:xfrm>
        </p:grpSpPr>
        <p:sp>
          <p:nvSpPr>
            <p:cNvPr id="681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6" name="Сгруппировать"/>
          <p:cNvGrpSpPr/>
          <p:nvPr/>
        </p:nvGrpSpPr>
        <p:grpSpPr>
          <a:xfrm>
            <a:off x="8382000" y="-857250"/>
            <a:ext cx="762000" cy="428625"/>
            <a:chOff x="0" y="0"/>
            <a:chExt cx="1524000" cy="857250"/>
          </a:xfrm>
        </p:grpSpPr>
        <p:sp>
          <p:nvSpPr>
            <p:cNvPr id="681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9" name="Сгруппировать"/>
          <p:cNvGrpSpPr/>
          <p:nvPr/>
        </p:nvGrpSpPr>
        <p:grpSpPr>
          <a:xfrm>
            <a:off x="7620000" y="-428625"/>
            <a:ext cx="762000" cy="428625"/>
            <a:chOff x="0" y="0"/>
            <a:chExt cx="1524000" cy="857250"/>
          </a:xfrm>
        </p:grpSpPr>
        <p:sp>
          <p:nvSpPr>
            <p:cNvPr id="681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2" name="Сгруппировать"/>
          <p:cNvGrpSpPr/>
          <p:nvPr/>
        </p:nvGrpSpPr>
        <p:grpSpPr>
          <a:xfrm>
            <a:off x="9906000" y="-857250"/>
            <a:ext cx="762000" cy="428625"/>
            <a:chOff x="0" y="0"/>
            <a:chExt cx="1524000" cy="857250"/>
          </a:xfrm>
        </p:grpSpPr>
        <p:sp>
          <p:nvSpPr>
            <p:cNvPr id="682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5" name="Сгруппировать"/>
          <p:cNvGrpSpPr/>
          <p:nvPr/>
        </p:nvGrpSpPr>
        <p:grpSpPr>
          <a:xfrm>
            <a:off x="9144000" y="-428625"/>
            <a:ext cx="762000" cy="428625"/>
            <a:chOff x="0" y="0"/>
            <a:chExt cx="1524000" cy="857250"/>
          </a:xfrm>
        </p:grpSpPr>
        <p:sp>
          <p:nvSpPr>
            <p:cNvPr id="682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8" name="Сгруппировать"/>
          <p:cNvGrpSpPr/>
          <p:nvPr/>
        </p:nvGrpSpPr>
        <p:grpSpPr>
          <a:xfrm>
            <a:off x="11430000" y="-857250"/>
            <a:ext cx="762000" cy="428625"/>
            <a:chOff x="0" y="0"/>
            <a:chExt cx="1524000" cy="857250"/>
          </a:xfrm>
        </p:grpSpPr>
        <p:sp>
          <p:nvSpPr>
            <p:cNvPr id="682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1" name="Сгруппировать"/>
          <p:cNvGrpSpPr/>
          <p:nvPr/>
        </p:nvGrpSpPr>
        <p:grpSpPr>
          <a:xfrm>
            <a:off x="10668000" y="-428625"/>
            <a:ext cx="762000" cy="428625"/>
            <a:chOff x="0" y="0"/>
            <a:chExt cx="1524000" cy="857250"/>
          </a:xfrm>
        </p:grpSpPr>
        <p:sp>
          <p:nvSpPr>
            <p:cNvPr id="682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4" name="Сгруппировать"/>
          <p:cNvGrpSpPr/>
          <p:nvPr/>
        </p:nvGrpSpPr>
        <p:grpSpPr>
          <a:xfrm>
            <a:off x="-762000" y="0"/>
            <a:ext cx="762000" cy="428626"/>
            <a:chOff x="0" y="0"/>
            <a:chExt cx="1524000" cy="857250"/>
          </a:xfrm>
        </p:grpSpPr>
        <p:sp>
          <p:nvSpPr>
            <p:cNvPr id="683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7" name="Сгруппировать"/>
          <p:cNvGrpSpPr/>
          <p:nvPr/>
        </p:nvGrpSpPr>
        <p:grpSpPr>
          <a:xfrm>
            <a:off x="-762000" y="6429375"/>
            <a:ext cx="762000" cy="428625"/>
            <a:chOff x="0" y="0"/>
            <a:chExt cx="1524000" cy="857250"/>
          </a:xfrm>
        </p:grpSpPr>
        <p:sp>
          <p:nvSpPr>
            <p:cNvPr id="683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40" name="Сгруппировать"/>
          <p:cNvGrpSpPr/>
          <p:nvPr/>
        </p:nvGrpSpPr>
        <p:grpSpPr>
          <a:xfrm>
            <a:off x="-825500" y="6000750"/>
            <a:ext cx="762000" cy="428625"/>
            <a:chOff x="0" y="0"/>
            <a:chExt cx="1524000" cy="857250"/>
          </a:xfrm>
        </p:grpSpPr>
        <p:sp>
          <p:nvSpPr>
            <p:cNvPr id="683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</p:spTree>
    <p:extLst>
      <p:ext uri="{BB962C8B-B14F-4D97-AF65-F5344CB8AC3E}">
        <p14:creationId xmlns:p14="http://schemas.microsoft.com/office/powerpoint/2010/main" val="249895698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0" name="Текст и картинка"/>
          <p:cNvSpPr txBox="1"/>
          <p:nvPr/>
        </p:nvSpPr>
        <p:spPr>
          <a:xfrm>
            <a:off x="761999" y="449715"/>
            <a:ext cx="6603993" cy="516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>
            <a:spAutoFit/>
          </a:bodyPr>
          <a:lstStyle>
            <a:lvl1pPr algn="l">
              <a:lnSpc>
                <a:spcPct val="70000"/>
              </a:lnSpc>
              <a:defRPr sz="10000" b="1" spc="-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ru-RU" sz="4000" spc="0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</a:rPr>
              <a:t>Аспекты в </a:t>
            </a:r>
            <a:r>
              <a:rPr lang="ru-RU" sz="4000" spc="0" dirty="0" err="1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</a:rPr>
              <a:t>повседневе</a:t>
            </a:r>
            <a:endParaRPr lang="en-US" sz="4000" spc="0" dirty="0">
              <a:gradFill flip="none" rotWithShape="1">
                <a:gsLst>
                  <a:gs pos="0">
                    <a:srgbClr val="34E234"/>
                  </a:gs>
                  <a:gs pos="19133">
                    <a:srgbClr val="9DCD25"/>
                  </a:gs>
                  <a:gs pos="39357">
                    <a:srgbClr val="F2E800"/>
                  </a:gs>
                  <a:gs pos="58861">
                    <a:srgbClr val="9DCD25"/>
                  </a:gs>
                  <a:gs pos="79839">
                    <a:srgbClr val="00A4E0"/>
                  </a:gs>
                  <a:gs pos="100000">
                    <a:srgbClr val="0086D0"/>
                  </a:gs>
                </a:gsLst>
                <a:lin ang="3000000" scaled="0"/>
              </a:gradFill>
            </a:endParaRPr>
          </a:p>
        </p:txBody>
      </p:sp>
      <p:sp>
        <p:nvSpPr>
          <p:cNvPr id="6782" name="Это правило применимо и для обычных встреч, но в условиях онлайн-конференции оно еще более актуально.…"/>
          <p:cNvSpPr txBox="1"/>
          <p:nvPr/>
        </p:nvSpPr>
        <p:spPr>
          <a:xfrm>
            <a:off x="1536700" y="1556692"/>
            <a:ext cx="9322846" cy="4360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r>
              <a:rPr lang="en-US" sz="2800" b="1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</a:rPr>
              <a:t>@</a:t>
            </a:r>
            <a:r>
              <a:rPr lang="en-US" sz="2800" b="1" dirty="0" err="1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</a:rPr>
              <a:t>PreAuthorize</a:t>
            </a:r>
            <a:r>
              <a:rPr lang="en-US" sz="2800" b="1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</a:rPr>
              <a:t> </a:t>
            </a:r>
            <a:r>
              <a:rPr lang="ru-RU" sz="2800" b="1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</a:rPr>
              <a:t>и </a:t>
            </a:r>
            <a:r>
              <a:rPr lang="en-US" sz="2800" b="1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</a:rPr>
              <a:t>@</a:t>
            </a:r>
            <a:r>
              <a:rPr lang="en-US" sz="2800" b="1" dirty="0" err="1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</a:rPr>
              <a:t>PostAuthorize</a:t>
            </a:r>
            <a:r>
              <a:rPr lang="en-US" sz="2800" b="1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</a:rPr>
              <a:t> </a:t>
            </a:r>
            <a:r>
              <a:rPr lang="en-US" sz="2800" kern="1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ru-RU" sz="2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Эти аннотации используются в </a:t>
            </a:r>
            <a:r>
              <a:rPr lang="en-US" sz="2800" b="1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</a:rPr>
              <a:t>Spring Security</a:t>
            </a:r>
            <a:r>
              <a:rPr lang="ru-RU" sz="2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для выражения условий доступа до или после выполнения метода, соответственно. Они также создают прокси для проверки условий безопасности. Применяется </a:t>
            </a:r>
            <a:r>
              <a:rPr lang="en-US" sz="2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advice</a:t>
            </a:r>
            <a:r>
              <a:rPr lang="ru-RU" sz="2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b="1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</a:rPr>
              <a:t>@</a:t>
            </a:r>
            <a:r>
              <a:rPr lang="en-US" sz="2800" b="1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</a:rPr>
              <a:t>Around</a:t>
            </a:r>
            <a:r>
              <a:rPr lang="ru-RU" sz="2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/>
            <a:r>
              <a:rPr lang="ru-RU" sz="2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Вскользь упомянем, что механика аспектов применяется в обработке аннотаций @</a:t>
            </a:r>
            <a:r>
              <a:rPr lang="en-US" sz="2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Async</a:t>
            </a:r>
            <a:r>
              <a:rPr lang="ru-RU" sz="2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@</a:t>
            </a:r>
            <a:r>
              <a:rPr lang="en-US" sz="2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Cacheable</a:t>
            </a:r>
            <a:r>
              <a:rPr lang="ru-RU" sz="2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@</a:t>
            </a:r>
            <a:r>
              <a:rPr lang="en-US" sz="2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CacheEvict</a:t>
            </a:r>
            <a:r>
              <a:rPr lang="ru-RU" sz="2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@</a:t>
            </a:r>
            <a:r>
              <a:rPr lang="en-US" sz="2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CachePut</a:t>
            </a:r>
            <a:r>
              <a:rPr lang="en-US" sz="2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др.</a:t>
            </a:r>
            <a:endParaRPr lang="ru-RU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786" name="Сгруппировать"/>
          <p:cNvGrpSpPr/>
          <p:nvPr/>
        </p:nvGrpSpPr>
        <p:grpSpPr>
          <a:xfrm>
            <a:off x="6096000" y="-428625"/>
            <a:ext cx="762000" cy="428625"/>
            <a:chOff x="0" y="0"/>
            <a:chExt cx="1524000" cy="857250"/>
          </a:xfrm>
        </p:grpSpPr>
        <p:sp>
          <p:nvSpPr>
            <p:cNvPr id="67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89" name="Сгруппировать"/>
          <p:cNvGrpSpPr/>
          <p:nvPr/>
        </p:nvGrpSpPr>
        <p:grpSpPr>
          <a:xfrm>
            <a:off x="5334000" y="-857250"/>
            <a:ext cx="762000" cy="428625"/>
            <a:chOff x="0" y="0"/>
            <a:chExt cx="1524000" cy="857250"/>
          </a:xfrm>
        </p:grpSpPr>
        <p:sp>
          <p:nvSpPr>
            <p:cNvPr id="67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2" name="Сгруппировать"/>
          <p:cNvGrpSpPr/>
          <p:nvPr/>
        </p:nvGrpSpPr>
        <p:grpSpPr>
          <a:xfrm>
            <a:off x="6858000" y="-857250"/>
            <a:ext cx="762000" cy="428625"/>
            <a:chOff x="0" y="0"/>
            <a:chExt cx="1524000" cy="857250"/>
          </a:xfrm>
        </p:grpSpPr>
        <p:sp>
          <p:nvSpPr>
            <p:cNvPr id="67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5" name="Сгруппировать"/>
          <p:cNvGrpSpPr/>
          <p:nvPr/>
        </p:nvGrpSpPr>
        <p:grpSpPr>
          <a:xfrm>
            <a:off x="4572000" y="-428625"/>
            <a:ext cx="762000" cy="428625"/>
            <a:chOff x="0" y="0"/>
            <a:chExt cx="1524000" cy="857250"/>
          </a:xfrm>
        </p:grpSpPr>
        <p:sp>
          <p:nvSpPr>
            <p:cNvPr id="67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8" name="Сгруппировать"/>
          <p:cNvGrpSpPr/>
          <p:nvPr/>
        </p:nvGrpSpPr>
        <p:grpSpPr>
          <a:xfrm>
            <a:off x="3810000" y="-857250"/>
            <a:ext cx="762000" cy="428625"/>
            <a:chOff x="0" y="0"/>
            <a:chExt cx="1524000" cy="857250"/>
          </a:xfrm>
        </p:grpSpPr>
        <p:sp>
          <p:nvSpPr>
            <p:cNvPr id="679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1" name="Сгруппировать"/>
          <p:cNvGrpSpPr/>
          <p:nvPr/>
        </p:nvGrpSpPr>
        <p:grpSpPr>
          <a:xfrm>
            <a:off x="3048000" y="-428625"/>
            <a:ext cx="762000" cy="428625"/>
            <a:chOff x="0" y="0"/>
            <a:chExt cx="1524000" cy="857250"/>
          </a:xfrm>
          <a:noFill/>
        </p:grpSpPr>
        <p:sp>
          <p:nvSpPr>
            <p:cNvPr id="679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grpFill/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4" name="Сгруппировать"/>
          <p:cNvGrpSpPr/>
          <p:nvPr/>
        </p:nvGrpSpPr>
        <p:grpSpPr>
          <a:xfrm>
            <a:off x="2286000" y="-857250"/>
            <a:ext cx="762000" cy="428625"/>
            <a:chOff x="0" y="0"/>
            <a:chExt cx="1524000" cy="857250"/>
          </a:xfrm>
        </p:grpSpPr>
        <p:sp>
          <p:nvSpPr>
            <p:cNvPr id="680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7" name="Сгруппировать"/>
          <p:cNvGrpSpPr/>
          <p:nvPr/>
        </p:nvGrpSpPr>
        <p:grpSpPr>
          <a:xfrm>
            <a:off x="1524000" y="-428625"/>
            <a:ext cx="762000" cy="428625"/>
            <a:chOff x="0" y="0"/>
            <a:chExt cx="1524000" cy="857250"/>
          </a:xfrm>
        </p:grpSpPr>
        <p:sp>
          <p:nvSpPr>
            <p:cNvPr id="680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0" name="Сгруппировать"/>
          <p:cNvGrpSpPr/>
          <p:nvPr/>
        </p:nvGrpSpPr>
        <p:grpSpPr>
          <a:xfrm>
            <a:off x="762000" y="-857250"/>
            <a:ext cx="762000" cy="428625"/>
            <a:chOff x="0" y="0"/>
            <a:chExt cx="1524000" cy="857250"/>
          </a:xfrm>
        </p:grpSpPr>
        <p:sp>
          <p:nvSpPr>
            <p:cNvPr id="680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3" name="Сгруппировать"/>
          <p:cNvGrpSpPr/>
          <p:nvPr/>
        </p:nvGrpSpPr>
        <p:grpSpPr>
          <a:xfrm>
            <a:off x="0" y="-428625"/>
            <a:ext cx="762001" cy="428625"/>
            <a:chOff x="0" y="0"/>
            <a:chExt cx="1524000" cy="857250"/>
          </a:xfrm>
        </p:grpSpPr>
        <p:sp>
          <p:nvSpPr>
            <p:cNvPr id="681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6" name="Сгруппировать"/>
          <p:cNvGrpSpPr/>
          <p:nvPr/>
        </p:nvGrpSpPr>
        <p:grpSpPr>
          <a:xfrm>
            <a:off x="8382000" y="-857250"/>
            <a:ext cx="762000" cy="428625"/>
            <a:chOff x="0" y="0"/>
            <a:chExt cx="1524000" cy="857250"/>
          </a:xfrm>
        </p:grpSpPr>
        <p:sp>
          <p:nvSpPr>
            <p:cNvPr id="681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9" name="Сгруппировать"/>
          <p:cNvGrpSpPr/>
          <p:nvPr/>
        </p:nvGrpSpPr>
        <p:grpSpPr>
          <a:xfrm>
            <a:off x="7620000" y="-428625"/>
            <a:ext cx="762000" cy="428625"/>
            <a:chOff x="0" y="0"/>
            <a:chExt cx="1524000" cy="857250"/>
          </a:xfrm>
        </p:grpSpPr>
        <p:sp>
          <p:nvSpPr>
            <p:cNvPr id="681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2" name="Сгруппировать"/>
          <p:cNvGrpSpPr/>
          <p:nvPr/>
        </p:nvGrpSpPr>
        <p:grpSpPr>
          <a:xfrm>
            <a:off x="9906000" y="-857250"/>
            <a:ext cx="762000" cy="428625"/>
            <a:chOff x="0" y="0"/>
            <a:chExt cx="1524000" cy="857250"/>
          </a:xfrm>
        </p:grpSpPr>
        <p:sp>
          <p:nvSpPr>
            <p:cNvPr id="682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5" name="Сгруппировать"/>
          <p:cNvGrpSpPr/>
          <p:nvPr/>
        </p:nvGrpSpPr>
        <p:grpSpPr>
          <a:xfrm>
            <a:off x="9144000" y="-428625"/>
            <a:ext cx="762000" cy="428625"/>
            <a:chOff x="0" y="0"/>
            <a:chExt cx="1524000" cy="857250"/>
          </a:xfrm>
        </p:grpSpPr>
        <p:sp>
          <p:nvSpPr>
            <p:cNvPr id="682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8" name="Сгруппировать"/>
          <p:cNvGrpSpPr/>
          <p:nvPr/>
        </p:nvGrpSpPr>
        <p:grpSpPr>
          <a:xfrm>
            <a:off x="11430000" y="-857250"/>
            <a:ext cx="762000" cy="428625"/>
            <a:chOff x="0" y="0"/>
            <a:chExt cx="1524000" cy="857250"/>
          </a:xfrm>
        </p:grpSpPr>
        <p:sp>
          <p:nvSpPr>
            <p:cNvPr id="682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1" name="Сгруппировать"/>
          <p:cNvGrpSpPr/>
          <p:nvPr/>
        </p:nvGrpSpPr>
        <p:grpSpPr>
          <a:xfrm>
            <a:off x="10668000" y="-428625"/>
            <a:ext cx="762000" cy="428625"/>
            <a:chOff x="0" y="0"/>
            <a:chExt cx="1524000" cy="857250"/>
          </a:xfrm>
        </p:grpSpPr>
        <p:sp>
          <p:nvSpPr>
            <p:cNvPr id="682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4" name="Сгруппировать"/>
          <p:cNvGrpSpPr/>
          <p:nvPr/>
        </p:nvGrpSpPr>
        <p:grpSpPr>
          <a:xfrm>
            <a:off x="-762000" y="0"/>
            <a:ext cx="762000" cy="428626"/>
            <a:chOff x="0" y="0"/>
            <a:chExt cx="1524000" cy="857250"/>
          </a:xfrm>
        </p:grpSpPr>
        <p:sp>
          <p:nvSpPr>
            <p:cNvPr id="683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7" name="Сгруппировать"/>
          <p:cNvGrpSpPr/>
          <p:nvPr/>
        </p:nvGrpSpPr>
        <p:grpSpPr>
          <a:xfrm>
            <a:off x="-762000" y="6429375"/>
            <a:ext cx="762000" cy="428625"/>
            <a:chOff x="0" y="0"/>
            <a:chExt cx="1524000" cy="857250"/>
          </a:xfrm>
        </p:grpSpPr>
        <p:sp>
          <p:nvSpPr>
            <p:cNvPr id="683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40" name="Сгруппировать"/>
          <p:cNvGrpSpPr/>
          <p:nvPr/>
        </p:nvGrpSpPr>
        <p:grpSpPr>
          <a:xfrm>
            <a:off x="-825500" y="6000750"/>
            <a:ext cx="762000" cy="428625"/>
            <a:chOff x="0" y="0"/>
            <a:chExt cx="1524000" cy="857250"/>
          </a:xfrm>
        </p:grpSpPr>
        <p:sp>
          <p:nvSpPr>
            <p:cNvPr id="683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</p:spTree>
    <p:extLst>
      <p:ext uri="{BB962C8B-B14F-4D97-AF65-F5344CB8AC3E}">
        <p14:creationId xmlns:p14="http://schemas.microsoft.com/office/powerpoint/2010/main" val="105662210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0" name="Текст и картинка"/>
          <p:cNvSpPr txBox="1"/>
          <p:nvPr/>
        </p:nvSpPr>
        <p:spPr>
          <a:xfrm>
            <a:off x="761999" y="449715"/>
            <a:ext cx="6603993" cy="516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>
            <a:spAutoFit/>
          </a:bodyPr>
          <a:lstStyle>
            <a:lvl1pPr algn="l">
              <a:lnSpc>
                <a:spcPct val="70000"/>
              </a:lnSpc>
              <a:defRPr sz="10000" b="1" spc="-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ru-RU" sz="4000" spc="0" dirty="0" err="1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</a:rPr>
              <a:t>Кастомные</a:t>
            </a:r>
            <a:r>
              <a:rPr lang="ru-RU" sz="4000" spc="0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</a:rPr>
              <a:t> аспекты</a:t>
            </a:r>
            <a:endParaRPr lang="en-US" sz="4000" spc="0" dirty="0">
              <a:gradFill flip="none" rotWithShape="1">
                <a:gsLst>
                  <a:gs pos="0">
                    <a:srgbClr val="34E234"/>
                  </a:gs>
                  <a:gs pos="19133">
                    <a:srgbClr val="9DCD25"/>
                  </a:gs>
                  <a:gs pos="39357">
                    <a:srgbClr val="F2E800"/>
                  </a:gs>
                  <a:gs pos="58861">
                    <a:srgbClr val="9DCD25"/>
                  </a:gs>
                  <a:gs pos="79839">
                    <a:srgbClr val="00A4E0"/>
                  </a:gs>
                  <a:gs pos="100000">
                    <a:srgbClr val="0086D0"/>
                  </a:gs>
                </a:gsLst>
                <a:lin ang="3000000" scaled="0"/>
              </a:gradFill>
            </a:endParaRPr>
          </a:p>
        </p:txBody>
      </p:sp>
      <p:sp>
        <p:nvSpPr>
          <p:cNvPr id="6782" name="Это правило применимо и для обычных встреч, но в условиях онлайн-конференции оно еще более актуально.…"/>
          <p:cNvSpPr txBox="1"/>
          <p:nvPr/>
        </p:nvSpPr>
        <p:spPr>
          <a:xfrm>
            <a:off x="3035300" y="1361911"/>
            <a:ext cx="6616666" cy="482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r>
              <a:rPr lang="ru-RU" sz="2800" b="1" kern="100" dirty="0">
                <a:solidFill>
                  <a:schemeClr val="bg1"/>
                </a:solidFill>
                <a:effectLst/>
                <a:latin typeface="Helvetica"/>
                <a:ea typeface="Calibri" panose="020F0502020204030204" pitchFamily="34" charset="0"/>
                <a:cs typeface="Times New Roman" panose="02020603050405020304" pitchFamily="18" charset="0"/>
              </a:rPr>
              <a:t>Так </a:t>
            </a:r>
            <a:r>
              <a:rPr lang="ru-RU" sz="2800" b="1" kern="100" dirty="0">
                <a:solidFill>
                  <a:schemeClr val="bg1"/>
                </a:solidFill>
                <a:latin typeface="Helvetica"/>
                <a:ea typeface="Calibri" panose="020F0502020204030204" pitchFamily="34" charset="0"/>
                <a:cs typeface="Times New Roman" panose="02020603050405020304" pitchFamily="18" charset="0"/>
              </a:rPr>
              <a:t>выглядели наши контроллеры</a:t>
            </a:r>
            <a:endParaRPr lang="ru-RU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786" name="Сгруппировать"/>
          <p:cNvGrpSpPr/>
          <p:nvPr/>
        </p:nvGrpSpPr>
        <p:grpSpPr>
          <a:xfrm>
            <a:off x="6096000" y="-428625"/>
            <a:ext cx="762000" cy="428625"/>
            <a:chOff x="0" y="0"/>
            <a:chExt cx="1524000" cy="857250"/>
          </a:xfrm>
        </p:grpSpPr>
        <p:sp>
          <p:nvSpPr>
            <p:cNvPr id="67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89" name="Сгруппировать"/>
          <p:cNvGrpSpPr/>
          <p:nvPr/>
        </p:nvGrpSpPr>
        <p:grpSpPr>
          <a:xfrm>
            <a:off x="5334000" y="-857250"/>
            <a:ext cx="762000" cy="428625"/>
            <a:chOff x="0" y="0"/>
            <a:chExt cx="1524000" cy="857250"/>
          </a:xfrm>
        </p:grpSpPr>
        <p:sp>
          <p:nvSpPr>
            <p:cNvPr id="67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2" name="Сгруппировать"/>
          <p:cNvGrpSpPr/>
          <p:nvPr/>
        </p:nvGrpSpPr>
        <p:grpSpPr>
          <a:xfrm>
            <a:off x="6858000" y="-857250"/>
            <a:ext cx="762000" cy="428625"/>
            <a:chOff x="0" y="0"/>
            <a:chExt cx="1524000" cy="857250"/>
          </a:xfrm>
        </p:grpSpPr>
        <p:sp>
          <p:nvSpPr>
            <p:cNvPr id="67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5" name="Сгруппировать"/>
          <p:cNvGrpSpPr/>
          <p:nvPr/>
        </p:nvGrpSpPr>
        <p:grpSpPr>
          <a:xfrm>
            <a:off x="4572000" y="-428625"/>
            <a:ext cx="762000" cy="428625"/>
            <a:chOff x="0" y="0"/>
            <a:chExt cx="1524000" cy="857250"/>
          </a:xfrm>
        </p:grpSpPr>
        <p:sp>
          <p:nvSpPr>
            <p:cNvPr id="67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8" name="Сгруппировать"/>
          <p:cNvGrpSpPr/>
          <p:nvPr/>
        </p:nvGrpSpPr>
        <p:grpSpPr>
          <a:xfrm>
            <a:off x="3810000" y="-857250"/>
            <a:ext cx="762000" cy="428625"/>
            <a:chOff x="0" y="0"/>
            <a:chExt cx="1524000" cy="857250"/>
          </a:xfrm>
        </p:grpSpPr>
        <p:sp>
          <p:nvSpPr>
            <p:cNvPr id="679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1" name="Сгруппировать"/>
          <p:cNvGrpSpPr/>
          <p:nvPr/>
        </p:nvGrpSpPr>
        <p:grpSpPr>
          <a:xfrm>
            <a:off x="3048000" y="-428625"/>
            <a:ext cx="762000" cy="428625"/>
            <a:chOff x="0" y="0"/>
            <a:chExt cx="1524000" cy="857250"/>
          </a:xfrm>
          <a:noFill/>
        </p:grpSpPr>
        <p:sp>
          <p:nvSpPr>
            <p:cNvPr id="679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grpFill/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4" name="Сгруппировать"/>
          <p:cNvGrpSpPr/>
          <p:nvPr/>
        </p:nvGrpSpPr>
        <p:grpSpPr>
          <a:xfrm>
            <a:off x="2286000" y="-857250"/>
            <a:ext cx="762000" cy="428625"/>
            <a:chOff x="0" y="0"/>
            <a:chExt cx="1524000" cy="857250"/>
          </a:xfrm>
        </p:grpSpPr>
        <p:sp>
          <p:nvSpPr>
            <p:cNvPr id="680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7" name="Сгруппировать"/>
          <p:cNvGrpSpPr/>
          <p:nvPr/>
        </p:nvGrpSpPr>
        <p:grpSpPr>
          <a:xfrm>
            <a:off x="1524000" y="-428625"/>
            <a:ext cx="762000" cy="428625"/>
            <a:chOff x="0" y="0"/>
            <a:chExt cx="1524000" cy="857250"/>
          </a:xfrm>
        </p:grpSpPr>
        <p:sp>
          <p:nvSpPr>
            <p:cNvPr id="680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0" name="Сгруппировать"/>
          <p:cNvGrpSpPr/>
          <p:nvPr/>
        </p:nvGrpSpPr>
        <p:grpSpPr>
          <a:xfrm>
            <a:off x="762000" y="-857250"/>
            <a:ext cx="762000" cy="428625"/>
            <a:chOff x="0" y="0"/>
            <a:chExt cx="1524000" cy="857250"/>
          </a:xfrm>
        </p:grpSpPr>
        <p:sp>
          <p:nvSpPr>
            <p:cNvPr id="680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3" name="Сгруппировать"/>
          <p:cNvGrpSpPr/>
          <p:nvPr/>
        </p:nvGrpSpPr>
        <p:grpSpPr>
          <a:xfrm>
            <a:off x="0" y="-428625"/>
            <a:ext cx="762001" cy="428625"/>
            <a:chOff x="0" y="0"/>
            <a:chExt cx="1524000" cy="857250"/>
          </a:xfrm>
        </p:grpSpPr>
        <p:sp>
          <p:nvSpPr>
            <p:cNvPr id="681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6" name="Сгруппировать"/>
          <p:cNvGrpSpPr/>
          <p:nvPr/>
        </p:nvGrpSpPr>
        <p:grpSpPr>
          <a:xfrm>
            <a:off x="8382000" y="-857250"/>
            <a:ext cx="762000" cy="428625"/>
            <a:chOff x="0" y="0"/>
            <a:chExt cx="1524000" cy="857250"/>
          </a:xfrm>
        </p:grpSpPr>
        <p:sp>
          <p:nvSpPr>
            <p:cNvPr id="681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9" name="Сгруппировать"/>
          <p:cNvGrpSpPr/>
          <p:nvPr/>
        </p:nvGrpSpPr>
        <p:grpSpPr>
          <a:xfrm>
            <a:off x="7620000" y="-428625"/>
            <a:ext cx="762000" cy="428625"/>
            <a:chOff x="0" y="0"/>
            <a:chExt cx="1524000" cy="857250"/>
          </a:xfrm>
        </p:grpSpPr>
        <p:sp>
          <p:nvSpPr>
            <p:cNvPr id="681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2" name="Сгруппировать"/>
          <p:cNvGrpSpPr/>
          <p:nvPr/>
        </p:nvGrpSpPr>
        <p:grpSpPr>
          <a:xfrm>
            <a:off x="9906000" y="-857250"/>
            <a:ext cx="762000" cy="428625"/>
            <a:chOff x="0" y="0"/>
            <a:chExt cx="1524000" cy="857250"/>
          </a:xfrm>
        </p:grpSpPr>
        <p:sp>
          <p:nvSpPr>
            <p:cNvPr id="682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5" name="Сгруппировать"/>
          <p:cNvGrpSpPr/>
          <p:nvPr/>
        </p:nvGrpSpPr>
        <p:grpSpPr>
          <a:xfrm>
            <a:off x="9144000" y="-428625"/>
            <a:ext cx="762000" cy="428625"/>
            <a:chOff x="0" y="0"/>
            <a:chExt cx="1524000" cy="857250"/>
          </a:xfrm>
        </p:grpSpPr>
        <p:sp>
          <p:nvSpPr>
            <p:cNvPr id="682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8" name="Сгруппировать"/>
          <p:cNvGrpSpPr/>
          <p:nvPr/>
        </p:nvGrpSpPr>
        <p:grpSpPr>
          <a:xfrm>
            <a:off x="11430000" y="-857250"/>
            <a:ext cx="762000" cy="428625"/>
            <a:chOff x="0" y="0"/>
            <a:chExt cx="1524000" cy="857250"/>
          </a:xfrm>
        </p:grpSpPr>
        <p:sp>
          <p:nvSpPr>
            <p:cNvPr id="682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1" name="Сгруппировать"/>
          <p:cNvGrpSpPr/>
          <p:nvPr/>
        </p:nvGrpSpPr>
        <p:grpSpPr>
          <a:xfrm>
            <a:off x="10668000" y="-428625"/>
            <a:ext cx="762000" cy="428625"/>
            <a:chOff x="0" y="0"/>
            <a:chExt cx="1524000" cy="857250"/>
          </a:xfrm>
        </p:grpSpPr>
        <p:sp>
          <p:nvSpPr>
            <p:cNvPr id="682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4" name="Сгруппировать"/>
          <p:cNvGrpSpPr/>
          <p:nvPr/>
        </p:nvGrpSpPr>
        <p:grpSpPr>
          <a:xfrm>
            <a:off x="-762000" y="0"/>
            <a:ext cx="762000" cy="428626"/>
            <a:chOff x="0" y="0"/>
            <a:chExt cx="1524000" cy="857250"/>
          </a:xfrm>
        </p:grpSpPr>
        <p:sp>
          <p:nvSpPr>
            <p:cNvPr id="683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7" name="Сгруппировать"/>
          <p:cNvGrpSpPr/>
          <p:nvPr/>
        </p:nvGrpSpPr>
        <p:grpSpPr>
          <a:xfrm>
            <a:off x="-762000" y="6429375"/>
            <a:ext cx="762000" cy="428625"/>
            <a:chOff x="0" y="0"/>
            <a:chExt cx="1524000" cy="857250"/>
          </a:xfrm>
        </p:grpSpPr>
        <p:sp>
          <p:nvSpPr>
            <p:cNvPr id="683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40" name="Сгруппировать"/>
          <p:cNvGrpSpPr/>
          <p:nvPr/>
        </p:nvGrpSpPr>
        <p:grpSpPr>
          <a:xfrm>
            <a:off x="-825500" y="6000750"/>
            <a:ext cx="762000" cy="428625"/>
            <a:chOff x="0" y="0"/>
            <a:chExt cx="1524000" cy="857250"/>
          </a:xfrm>
        </p:grpSpPr>
        <p:sp>
          <p:nvSpPr>
            <p:cNvPr id="683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3D43D55-96CD-2139-99DE-FBADB7923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59" y="1844094"/>
            <a:ext cx="11665988" cy="395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64074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0" name="Текст и картинка"/>
          <p:cNvSpPr txBox="1"/>
          <p:nvPr/>
        </p:nvSpPr>
        <p:spPr>
          <a:xfrm>
            <a:off x="761999" y="449715"/>
            <a:ext cx="6603993" cy="516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>
            <a:spAutoFit/>
          </a:bodyPr>
          <a:lstStyle>
            <a:lvl1pPr algn="l">
              <a:lnSpc>
                <a:spcPct val="70000"/>
              </a:lnSpc>
              <a:defRPr sz="10000" b="1" spc="-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ru-RU" sz="4000" spc="0" dirty="0" err="1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</a:rPr>
              <a:t>Логирующий</a:t>
            </a:r>
            <a:r>
              <a:rPr lang="ru-RU" sz="4000" spc="0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</a:rPr>
              <a:t> аспект</a:t>
            </a:r>
            <a:endParaRPr lang="en-US" sz="4000" spc="0" dirty="0">
              <a:gradFill flip="none" rotWithShape="1">
                <a:gsLst>
                  <a:gs pos="0">
                    <a:srgbClr val="34E234"/>
                  </a:gs>
                  <a:gs pos="19133">
                    <a:srgbClr val="9DCD25"/>
                  </a:gs>
                  <a:gs pos="39357">
                    <a:srgbClr val="F2E800"/>
                  </a:gs>
                  <a:gs pos="58861">
                    <a:srgbClr val="9DCD25"/>
                  </a:gs>
                  <a:gs pos="79839">
                    <a:srgbClr val="00A4E0"/>
                  </a:gs>
                  <a:gs pos="100000">
                    <a:srgbClr val="0086D0"/>
                  </a:gs>
                </a:gsLst>
                <a:lin ang="3000000" scaled="0"/>
              </a:gradFill>
            </a:endParaRPr>
          </a:p>
        </p:txBody>
      </p:sp>
      <p:sp>
        <p:nvSpPr>
          <p:cNvPr id="6782" name="Это правило применимо и для обычных встреч, но в условиях онлайн-конференции оно еще более актуально.…"/>
          <p:cNvSpPr txBox="1"/>
          <p:nvPr/>
        </p:nvSpPr>
        <p:spPr>
          <a:xfrm>
            <a:off x="3469678" y="1423467"/>
            <a:ext cx="4490644" cy="428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r>
              <a:rPr lang="ru-RU" sz="2400" b="1" kern="100" dirty="0">
                <a:solidFill>
                  <a:schemeClr val="bg1"/>
                </a:solidFill>
                <a:effectLst/>
                <a:latin typeface="Helvetica"/>
                <a:ea typeface="Calibri" panose="020F0502020204030204" pitchFamily="34" charset="0"/>
                <a:cs typeface="Times New Roman" panose="02020603050405020304" pitchFamily="18" charset="0"/>
              </a:rPr>
              <a:t>Внедрили свою аннотацию</a:t>
            </a:r>
            <a:endParaRPr lang="ru-RU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786" name="Сгруппировать"/>
          <p:cNvGrpSpPr/>
          <p:nvPr/>
        </p:nvGrpSpPr>
        <p:grpSpPr>
          <a:xfrm>
            <a:off x="6096000" y="-428625"/>
            <a:ext cx="762000" cy="428625"/>
            <a:chOff x="0" y="0"/>
            <a:chExt cx="1524000" cy="857250"/>
          </a:xfrm>
        </p:grpSpPr>
        <p:sp>
          <p:nvSpPr>
            <p:cNvPr id="67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89" name="Сгруппировать"/>
          <p:cNvGrpSpPr/>
          <p:nvPr/>
        </p:nvGrpSpPr>
        <p:grpSpPr>
          <a:xfrm>
            <a:off x="5334000" y="-857250"/>
            <a:ext cx="762000" cy="428625"/>
            <a:chOff x="0" y="0"/>
            <a:chExt cx="1524000" cy="857250"/>
          </a:xfrm>
        </p:grpSpPr>
        <p:sp>
          <p:nvSpPr>
            <p:cNvPr id="67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2" name="Сгруппировать"/>
          <p:cNvGrpSpPr/>
          <p:nvPr/>
        </p:nvGrpSpPr>
        <p:grpSpPr>
          <a:xfrm>
            <a:off x="6858000" y="-857250"/>
            <a:ext cx="762000" cy="428625"/>
            <a:chOff x="0" y="0"/>
            <a:chExt cx="1524000" cy="857250"/>
          </a:xfrm>
        </p:grpSpPr>
        <p:sp>
          <p:nvSpPr>
            <p:cNvPr id="67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5" name="Сгруппировать"/>
          <p:cNvGrpSpPr/>
          <p:nvPr/>
        </p:nvGrpSpPr>
        <p:grpSpPr>
          <a:xfrm>
            <a:off x="4572000" y="-428625"/>
            <a:ext cx="762000" cy="428625"/>
            <a:chOff x="0" y="0"/>
            <a:chExt cx="1524000" cy="857250"/>
          </a:xfrm>
        </p:grpSpPr>
        <p:sp>
          <p:nvSpPr>
            <p:cNvPr id="67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8" name="Сгруппировать"/>
          <p:cNvGrpSpPr/>
          <p:nvPr/>
        </p:nvGrpSpPr>
        <p:grpSpPr>
          <a:xfrm>
            <a:off x="3810000" y="-857250"/>
            <a:ext cx="762000" cy="428625"/>
            <a:chOff x="0" y="0"/>
            <a:chExt cx="1524000" cy="857250"/>
          </a:xfrm>
        </p:grpSpPr>
        <p:sp>
          <p:nvSpPr>
            <p:cNvPr id="679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1" name="Сгруппировать"/>
          <p:cNvGrpSpPr/>
          <p:nvPr/>
        </p:nvGrpSpPr>
        <p:grpSpPr>
          <a:xfrm>
            <a:off x="3048000" y="-428625"/>
            <a:ext cx="762000" cy="428625"/>
            <a:chOff x="0" y="0"/>
            <a:chExt cx="1524000" cy="857250"/>
          </a:xfrm>
          <a:noFill/>
        </p:grpSpPr>
        <p:sp>
          <p:nvSpPr>
            <p:cNvPr id="679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grpFill/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4" name="Сгруппировать"/>
          <p:cNvGrpSpPr/>
          <p:nvPr/>
        </p:nvGrpSpPr>
        <p:grpSpPr>
          <a:xfrm>
            <a:off x="2286000" y="-857250"/>
            <a:ext cx="762000" cy="428625"/>
            <a:chOff x="0" y="0"/>
            <a:chExt cx="1524000" cy="857250"/>
          </a:xfrm>
        </p:grpSpPr>
        <p:sp>
          <p:nvSpPr>
            <p:cNvPr id="680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7" name="Сгруппировать"/>
          <p:cNvGrpSpPr/>
          <p:nvPr/>
        </p:nvGrpSpPr>
        <p:grpSpPr>
          <a:xfrm>
            <a:off x="1524000" y="-428625"/>
            <a:ext cx="762000" cy="428625"/>
            <a:chOff x="0" y="0"/>
            <a:chExt cx="1524000" cy="857250"/>
          </a:xfrm>
        </p:grpSpPr>
        <p:sp>
          <p:nvSpPr>
            <p:cNvPr id="680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0" name="Сгруппировать"/>
          <p:cNvGrpSpPr/>
          <p:nvPr/>
        </p:nvGrpSpPr>
        <p:grpSpPr>
          <a:xfrm>
            <a:off x="762000" y="-857250"/>
            <a:ext cx="762000" cy="428625"/>
            <a:chOff x="0" y="0"/>
            <a:chExt cx="1524000" cy="857250"/>
          </a:xfrm>
        </p:grpSpPr>
        <p:sp>
          <p:nvSpPr>
            <p:cNvPr id="680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3" name="Сгруппировать"/>
          <p:cNvGrpSpPr/>
          <p:nvPr/>
        </p:nvGrpSpPr>
        <p:grpSpPr>
          <a:xfrm>
            <a:off x="0" y="-428625"/>
            <a:ext cx="762001" cy="428625"/>
            <a:chOff x="0" y="0"/>
            <a:chExt cx="1524000" cy="857250"/>
          </a:xfrm>
        </p:grpSpPr>
        <p:sp>
          <p:nvSpPr>
            <p:cNvPr id="681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6" name="Сгруппировать"/>
          <p:cNvGrpSpPr/>
          <p:nvPr/>
        </p:nvGrpSpPr>
        <p:grpSpPr>
          <a:xfrm>
            <a:off x="8382000" y="-857250"/>
            <a:ext cx="762000" cy="428625"/>
            <a:chOff x="0" y="0"/>
            <a:chExt cx="1524000" cy="857250"/>
          </a:xfrm>
        </p:grpSpPr>
        <p:sp>
          <p:nvSpPr>
            <p:cNvPr id="681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9" name="Сгруппировать"/>
          <p:cNvGrpSpPr/>
          <p:nvPr/>
        </p:nvGrpSpPr>
        <p:grpSpPr>
          <a:xfrm>
            <a:off x="7620000" y="-428625"/>
            <a:ext cx="762000" cy="428625"/>
            <a:chOff x="0" y="0"/>
            <a:chExt cx="1524000" cy="857250"/>
          </a:xfrm>
        </p:grpSpPr>
        <p:sp>
          <p:nvSpPr>
            <p:cNvPr id="681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2" name="Сгруппировать"/>
          <p:cNvGrpSpPr/>
          <p:nvPr/>
        </p:nvGrpSpPr>
        <p:grpSpPr>
          <a:xfrm>
            <a:off x="9906000" y="-857250"/>
            <a:ext cx="762000" cy="428625"/>
            <a:chOff x="0" y="0"/>
            <a:chExt cx="1524000" cy="857250"/>
          </a:xfrm>
        </p:grpSpPr>
        <p:sp>
          <p:nvSpPr>
            <p:cNvPr id="682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5" name="Сгруппировать"/>
          <p:cNvGrpSpPr/>
          <p:nvPr/>
        </p:nvGrpSpPr>
        <p:grpSpPr>
          <a:xfrm>
            <a:off x="9144000" y="-428625"/>
            <a:ext cx="762000" cy="428625"/>
            <a:chOff x="0" y="0"/>
            <a:chExt cx="1524000" cy="857250"/>
          </a:xfrm>
        </p:grpSpPr>
        <p:sp>
          <p:nvSpPr>
            <p:cNvPr id="682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8" name="Сгруппировать"/>
          <p:cNvGrpSpPr/>
          <p:nvPr/>
        </p:nvGrpSpPr>
        <p:grpSpPr>
          <a:xfrm>
            <a:off x="11430000" y="-857250"/>
            <a:ext cx="762000" cy="428625"/>
            <a:chOff x="0" y="0"/>
            <a:chExt cx="1524000" cy="857250"/>
          </a:xfrm>
        </p:grpSpPr>
        <p:sp>
          <p:nvSpPr>
            <p:cNvPr id="682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1" name="Сгруппировать"/>
          <p:cNvGrpSpPr/>
          <p:nvPr/>
        </p:nvGrpSpPr>
        <p:grpSpPr>
          <a:xfrm>
            <a:off x="10668000" y="-428625"/>
            <a:ext cx="762000" cy="428625"/>
            <a:chOff x="0" y="0"/>
            <a:chExt cx="1524000" cy="857250"/>
          </a:xfrm>
        </p:grpSpPr>
        <p:sp>
          <p:nvSpPr>
            <p:cNvPr id="682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4" name="Сгруппировать"/>
          <p:cNvGrpSpPr/>
          <p:nvPr/>
        </p:nvGrpSpPr>
        <p:grpSpPr>
          <a:xfrm>
            <a:off x="-762000" y="0"/>
            <a:ext cx="762000" cy="428626"/>
            <a:chOff x="0" y="0"/>
            <a:chExt cx="1524000" cy="857250"/>
          </a:xfrm>
        </p:grpSpPr>
        <p:sp>
          <p:nvSpPr>
            <p:cNvPr id="683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7" name="Сгруппировать"/>
          <p:cNvGrpSpPr/>
          <p:nvPr/>
        </p:nvGrpSpPr>
        <p:grpSpPr>
          <a:xfrm>
            <a:off x="-762000" y="6429375"/>
            <a:ext cx="762000" cy="428625"/>
            <a:chOff x="0" y="0"/>
            <a:chExt cx="1524000" cy="857250"/>
          </a:xfrm>
        </p:grpSpPr>
        <p:sp>
          <p:nvSpPr>
            <p:cNvPr id="683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40" name="Сгруппировать"/>
          <p:cNvGrpSpPr/>
          <p:nvPr/>
        </p:nvGrpSpPr>
        <p:grpSpPr>
          <a:xfrm>
            <a:off x="-825500" y="6000750"/>
            <a:ext cx="762000" cy="428625"/>
            <a:chOff x="0" y="0"/>
            <a:chExt cx="1524000" cy="857250"/>
          </a:xfrm>
        </p:grpSpPr>
        <p:sp>
          <p:nvSpPr>
            <p:cNvPr id="683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0D796B0-4FD7-0195-3835-358733AE5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559379"/>
            <a:ext cx="7772400" cy="444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8674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0" name="Текст и картинка"/>
          <p:cNvSpPr txBox="1"/>
          <p:nvPr/>
        </p:nvSpPr>
        <p:spPr>
          <a:xfrm>
            <a:off x="761999" y="449715"/>
            <a:ext cx="6603993" cy="516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>
            <a:spAutoFit/>
          </a:bodyPr>
          <a:lstStyle>
            <a:lvl1pPr algn="l">
              <a:lnSpc>
                <a:spcPct val="70000"/>
              </a:lnSpc>
              <a:defRPr sz="10000" b="1" spc="-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ru-RU" sz="4000" spc="0" dirty="0" err="1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</a:rPr>
              <a:t>Логирующий</a:t>
            </a:r>
            <a:r>
              <a:rPr lang="ru-RU" sz="4000" spc="0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</a:rPr>
              <a:t> аспект</a:t>
            </a:r>
            <a:endParaRPr lang="en-US" sz="4000" spc="0" dirty="0">
              <a:gradFill flip="none" rotWithShape="1">
                <a:gsLst>
                  <a:gs pos="0">
                    <a:srgbClr val="34E234"/>
                  </a:gs>
                  <a:gs pos="19133">
                    <a:srgbClr val="9DCD25"/>
                  </a:gs>
                  <a:gs pos="39357">
                    <a:srgbClr val="F2E800"/>
                  </a:gs>
                  <a:gs pos="58861">
                    <a:srgbClr val="9DCD25"/>
                  </a:gs>
                  <a:gs pos="79839">
                    <a:srgbClr val="00A4E0"/>
                  </a:gs>
                  <a:gs pos="100000">
                    <a:srgbClr val="0086D0"/>
                  </a:gs>
                </a:gsLst>
                <a:lin ang="3000000" scaled="0"/>
              </a:gradFill>
            </a:endParaRPr>
          </a:p>
        </p:txBody>
      </p:sp>
      <p:sp>
        <p:nvSpPr>
          <p:cNvPr id="6782" name="Это правило применимо и для обычных встреч, но в условиях онлайн-конференции оно еще более актуально.…"/>
          <p:cNvSpPr txBox="1"/>
          <p:nvPr/>
        </p:nvSpPr>
        <p:spPr>
          <a:xfrm>
            <a:off x="3035300" y="1415469"/>
            <a:ext cx="5950769" cy="913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algn="ctr"/>
            <a:r>
              <a:rPr lang="ru-RU" sz="2800" b="1" kern="100" dirty="0">
                <a:solidFill>
                  <a:schemeClr val="bg1"/>
                </a:solidFill>
                <a:latin typeface="Helvetica"/>
                <a:ea typeface="Calibri" panose="020F0502020204030204" pitchFamily="34" charset="0"/>
                <a:cs typeface="Times New Roman" panose="02020603050405020304" pitchFamily="18" charset="0"/>
              </a:rPr>
              <a:t>Ввели </a:t>
            </a:r>
            <a:r>
              <a:rPr lang="ru-RU" sz="2800" b="1" kern="100" dirty="0" err="1">
                <a:solidFill>
                  <a:schemeClr val="bg1"/>
                </a:solidFill>
                <a:latin typeface="Helvetica"/>
                <a:ea typeface="Calibri" panose="020F0502020204030204" pitchFamily="34" charset="0"/>
                <a:cs typeface="Times New Roman" panose="02020603050405020304" pitchFamily="18" charset="0"/>
              </a:rPr>
              <a:t>пойнткат</a:t>
            </a:r>
            <a:r>
              <a:rPr lang="ru-RU" sz="2800" b="1" kern="100" dirty="0">
                <a:solidFill>
                  <a:schemeClr val="bg1"/>
                </a:solidFill>
                <a:latin typeface="Helvetica"/>
                <a:ea typeface="Calibri" panose="020F0502020204030204" pitchFamily="34" charset="0"/>
                <a:cs typeface="Times New Roman" panose="02020603050405020304" pitchFamily="18" charset="0"/>
              </a:rPr>
              <a:t>, считывающий аннотацию с метода или класса</a:t>
            </a:r>
            <a:endParaRPr lang="ru-RU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786" name="Сгруппировать"/>
          <p:cNvGrpSpPr/>
          <p:nvPr/>
        </p:nvGrpSpPr>
        <p:grpSpPr>
          <a:xfrm>
            <a:off x="6096000" y="-428625"/>
            <a:ext cx="762000" cy="428625"/>
            <a:chOff x="0" y="0"/>
            <a:chExt cx="1524000" cy="857250"/>
          </a:xfrm>
        </p:grpSpPr>
        <p:sp>
          <p:nvSpPr>
            <p:cNvPr id="67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89" name="Сгруппировать"/>
          <p:cNvGrpSpPr/>
          <p:nvPr/>
        </p:nvGrpSpPr>
        <p:grpSpPr>
          <a:xfrm>
            <a:off x="5334000" y="-857250"/>
            <a:ext cx="762000" cy="428625"/>
            <a:chOff x="0" y="0"/>
            <a:chExt cx="1524000" cy="857250"/>
          </a:xfrm>
        </p:grpSpPr>
        <p:sp>
          <p:nvSpPr>
            <p:cNvPr id="67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2" name="Сгруппировать"/>
          <p:cNvGrpSpPr/>
          <p:nvPr/>
        </p:nvGrpSpPr>
        <p:grpSpPr>
          <a:xfrm>
            <a:off x="6858000" y="-857250"/>
            <a:ext cx="762000" cy="428625"/>
            <a:chOff x="0" y="0"/>
            <a:chExt cx="1524000" cy="857250"/>
          </a:xfrm>
        </p:grpSpPr>
        <p:sp>
          <p:nvSpPr>
            <p:cNvPr id="67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5" name="Сгруппировать"/>
          <p:cNvGrpSpPr/>
          <p:nvPr/>
        </p:nvGrpSpPr>
        <p:grpSpPr>
          <a:xfrm>
            <a:off x="4572000" y="-428625"/>
            <a:ext cx="762000" cy="428625"/>
            <a:chOff x="0" y="0"/>
            <a:chExt cx="1524000" cy="857250"/>
          </a:xfrm>
        </p:grpSpPr>
        <p:sp>
          <p:nvSpPr>
            <p:cNvPr id="67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8" name="Сгруппировать"/>
          <p:cNvGrpSpPr/>
          <p:nvPr/>
        </p:nvGrpSpPr>
        <p:grpSpPr>
          <a:xfrm>
            <a:off x="3810000" y="-857250"/>
            <a:ext cx="762000" cy="428625"/>
            <a:chOff x="0" y="0"/>
            <a:chExt cx="1524000" cy="857250"/>
          </a:xfrm>
        </p:grpSpPr>
        <p:sp>
          <p:nvSpPr>
            <p:cNvPr id="679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1" name="Сгруппировать"/>
          <p:cNvGrpSpPr/>
          <p:nvPr/>
        </p:nvGrpSpPr>
        <p:grpSpPr>
          <a:xfrm>
            <a:off x="3048000" y="-428625"/>
            <a:ext cx="762000" cy="428625"/>
            <a:chOff x="0" y="0"/>
            <a:chExt cx="1524000" cy="857250"/>
          </a:xfrm>
          <a:noFill/>
        </p:grpSpPr>
        <p:sp>
          <p:nvSpPr>
            <p:cNvPr id="679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grpFill/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4" name="Сгруппировать"/>
          <p:cNvGrpSpPr/>
          <p:nvPr/>
        </p:nvGrpSpPr>
        <p:grpSpPr>
          <a:xfrm>
            <a:off x="2286000" y="-857250"/>
            <a:ext cx="762000" cy="428625"/>
            <a:chOff x="0" y="0"/>
            <a:chExt cx="1524000" cy="857250"/>
          </a:xfrm>
        </p:grpSpPr>
        <p:sp>
          <p:nvSpPr>
            <p:cNvPr id="680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7" name="Сгруппировать"/>
          <p:cNvGrpSpPr/>
          <p:nvPr/>
        </p:nvGrpSpPr>
        <p:grpSpPr>
          <a:xfrm>
            <a:off x="1524000" y="-428625"/>
            <a:ext cx="762000" cy="428625"/>
            <a:chOff x="0" y="0"/>
            <a:chExt cx="1524000" cy="857250"/>
          </a:xfrm>
        </p:grpSpPr>
        <p:sp>
          <p:nvSpPr>
            <p:cNvPr id="680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0" name="Сгруппировать"/>
          <p:cNvGrpSpPr/>
          <p:nvPr/>
        </p:nvGrpSpPr>
        <p:grpSpPr>
          <a:xfrm>
            <a:off x="762000" y="-857250"/>
            <a:ext cx="762000" cy="428625"/>
            <a:chOff x="0" y="0"/>
            <a:chExt cx="1524000" cy="857250"/>
          </a:xfrm>
        </p:grpSpPr>
        <p:sp>
          <p:nvSpPr>
            <p:cNvPr id="680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3" name="Сгруппировать"/>
          <p:cNvGrpSpPr/>
          <p:nvPr/>
        </p:nvGrpSpPr>
        <p:grpSpPr>
          <a:xfrm>
            <a:off x="0" y="-428625"/>
            <a:ext cx="762001" cy="428625"/>
            <a:chOff x="0" y="0"/>
            <a:chExt cx="1524000" cy="857250"/>
          </a:xfrm>
        </p:grpSpPr>
        <p:sp>
          <p:nvSpPr>
            <p:cNvPr id="681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6" name="Сгруппировать"/>
          <p:cNvGrpSpPr/>
          <p:nvPr/>
        </p:nvGrpSpPr>
        <p:grpSpPr>
          <a:xfrm>
            <a:off x="8382000" y="-857250"/>
            <a:ext cx="762000" cy="428625"/>
            <a:chOff x="0" y="0"/>
            <a:chExt cx="1524000" cy="857250"/>
          </a:xfrm>
        </p:grpSpPr>
        <p:sp>
          <p:nvSpPr>
            <p:cNvPr id="681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9" name="Сгруппировать"/>
          <p:cNvGrpSpPr/>
          <p:nvPr/>
        </p:nvGrpSpPr>
        <p:grpSpPr>
          <a:xfrm>
            <a:off x="7620000" y="-428625"/>
            <a:ext cx="762000" cy="428625"/>
            <a:chOff x="0" y="0"/>
            <a:chExt cx="1524000" cy="857250"/>
          </a:xfrm>
        </p:grpSpPr>
        <p:sp>
          <p:nvSpPr>
            <p:cNvPr id="681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2" name="Сгруппировать"/>
          <p:cNvGrpSpPr/>
          <p:nvPr/>
        </p:nvGrpSpPr>
        <p:grpSpPr>
          <a:xfrm>
            <a:off x="9906000" y="-857250"/>
            <a:ext cx="762000" cy="428625"/>
            <a:chOff x="0" y="0"/>
            <a:chExt cx="1524000" cy="857250"/>
          </a:xfrm>
        </p:grpSpPr>
        <p:sp>
          <p:nvSpPr>
            <p:cNvPr id="682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5" name="Сгруппировать"/>
          <p:cNvGrpSpPr/>
          <p:nvPr/>
        </p:nvGrpSpPr>
        <p:grpSpPr>
          <a:xfrm>
            <a:off x="9144000" y="-428625"/>
            <a:ext cx="762000" cy="428625"/>
            <a:chOff x="0" y="0"/>
            <a:chExt cx="1524000" cy="857250"/>
          </a:xfrm>
        </p:grpSpPr>
        <p:sp>
          <p:nvSpPr>
            <p:cNvPr id="682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8" name="Сгруппировать"/>
          <p:cNvGrpSpPr/>
          <p:nvPr/>
        </p:nvGrpSpPr>
        <p:grpSpPr>
          <a:xfrm>
            <a:off x="11430000" y="-857250"/>
            <a:ext cx="762000" cy="428625"/>
            <a:chOff x="0" y="0"/>
            <a:chExt cx="1524000" cy="857250"/>
          </a:xfrm>
        </p:grpSpPr>
        <p:sp>
          <p:nvSpPr>
            <p:cNvPr id="682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1" name="Сгруппировать"/>
          <p:cNvGrpSpPr/>
          <p:nvPr/>
        </p:nvGrpSpPr>
        <p:grpSpPr>
          <a:xfrm>
            <a:off x="10668000" y="-428625"/>
            <a:ext cx="762000" cy="428625"/>
            <a:chOff x="0" y="0"/>
            <a:chExt cx="1524000" cy="857250"/>
          </a:xfrm>
        </p:grpSpPr>
        <p:sp>
          <p:nvSpPr>
            <p:cNvPr id="682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4" name="Сгруппировать"/>
          <p:cNvGrpSpPr/>
          <p:nvPr/>
        </p:nvGrpSpPr>
        <p:grpSpPr>
          <a:xfrm>
            <a:off x="-762000" y="0"/>
            <a:ext cx="762000" cy="428626"/>
            <a:chOff x="0" y="0"/>
            <a:chExt cx="1524000" cy="857250"/>
          </a:xfrm>
        </p:grpSpPr>
        <p:sp>
          <p:nvSpPr>
            <p:cNvPr id="683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7" name="Сгруппировать"/>
          <p:cNvGrpSpPr/>
          <p:nvPr/>
        </p:nvGrpSpPr>
        <p:grpSpPr>
          <a:xfrm>
            <a:off x="-762000" y="6429375"/>
            <a:ext cx="762000" cy="428625"/>
            <a:chOff x="0" y="0"/>
            <a:chExt cx="1524000" cy="857250"/>
          </a:xfrm>
        </p:grpSpPr>
        <p:sp>
          <p:nvSpPr>
            <p:cNvPr id="683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40" name="Сгруппировать"/>
          <p:cNvGrpSpPr/>
          <p:nvPr/>
        </p:nvGrpSpPr>
        <p:grpSpPr>
          <a:xfrm>
            <a:off x="-825500" y="6000750"/>
            <a:ext cx="762000" cy="428625"/>
            <a:chOff x="0" y="0"/>
            <a:chExt cx="1524000" cy="857250"/>
          </a:xfrm>
        </p:grpSpPr>
        <p:sp>
          <p:nvSpPr>
            <p:cNvPr id="683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ACB5E97-6948-890F-24EB-1646ED896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55" y="1810449"/>
            <a:ext cx="11836490" cy="416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07587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0" name="Текст и картинка"/>
          <p:cNvSpPr txBox="1"/>
          <p:nvPr/>
        </p:nvSpPr>
        <p:spPr>
          <a:xfrm>
            <a:off x="761999" y="449715"/>
            <a:ext cx="6603993" cy="516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>
            <a:spAutoFit/>
          </a:bodyPr>
          <a:lstStyle>
            <a:lvl1pPr algn="l">
              <a:lnSpc>
                <a:spcPct val="70000"/>
              </a:lnSpc>
              <a:defRPr sz="10000" b="1" spc="-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ru-RU" sz="4000" spc="0" dirty="0" err="1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</a:rPr>
              <a:t>Логирующий</a:t>
            </a:r>
            <a:r>
              <a:rPr lang="ru-RU" sz="4000" spc="0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</a:rPr>
              <a:t> аспект</a:t>
            </a:r>
            <a:endParaRPr lang="en-US" sz="4000" spc="0" dirty="0">
              <a:gradFill flip="none" rotWithShape="1">
                <a:gsLst>
                  <a:gs pos="0">
                    <a:srgbClr val="34E234"/>
                  </a:gs>
                  <a:gs pos="19133">
                    <a:srgbClr val="9DCD25"/>
                  </a:gs>
                  <a:gs pos="39357">
                    <a:srgbClr val="F2E800"/>
                  </a:gs>
                  <a:gs pos="58861">
                    <a:srgbClr val="9DCD25"/>
                  </a:gs>
                  <a:gs pos="79839">
                    <a:srgbClr val="00A4E0"/>
                  </a:gs>
                  <a:gs pos="100000">
                    <a:srgbClr val="0086D0"/>
                  </a:gs>
                </a:gsLst>
                <a:lin ang="3000000" scaled="0"/>
              </a:gradFill>
            </a:endParaRPr>
          </a:p>
        </p:txBody>
      </p:sp>
      <p:sp>
        <p:nvSpPr>
          <p:cNvPr id="6782" name="Это правило применимо и для обычных встреч, но в условиях онлайн-конференции оно еще более актуально.…"/>
          <p:cNvSpPr txBox="1"/>
          <p:nvPr/>
        </p:nvSpPr>
        <p:spPr>
          <a:xfrm>
            <a:off x="2958501" y="1205927"/>
            <a:ext cx="5950769" cy="913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algn="ctr"/>
            <a:r>
              <a:rPr lang="ru-RU" sz="2800" b="1" kern="100" dirty="0">
                <a:solidFill>
                  <a:schemeClr val="bg1"/>
                </a:solidFill>
                <a:effectLst/>
                <a:latin typeface="Helvetica"/>
                <a:ea typeface="Calibri" panose="020F0502020204030204" pitchFamily="34" charset="0"/>
                <a:cs typeface="Times New Roman" panose="02020603050405020304" pitchFamily="18" charset="0"/>
              </a:rPr>
              <a:t>Аспект, обрабатывающий начало выполнения метода</a:t>
            </a:r>
            <a:endParaRPr lang="ru-RU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786" name="Сгруппировать"/>
          <p:cNvGrpSpPr/>
          <p:nvPr/>
        </p:nvGrpSpPr>
        <p:grpSpPr>
          <a:xfrm>
            <a:off x="6096000" y="-428625"/>
            <a:ext cx="762000" cy="428625"/>
            <a:chOff x="0" y="0"/>
            <a:chExt cx="1524000" cy="857250"/>
          </a:xfrm>
        </p:grpSpPr>
        <p:sp>
          <p:nvSpPr>
            <p:cNvPr id="67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89" name="Сгруппировать"/>
          <p:cNvGrpSpPr/>
          <p:nvPr/>
        </p:nvGrpSpPr>
        <p:grpSpPr>
          <a:xfrm>
            <a:off x="5334000" y="-857250"/>
            <a:ext cx="762000" cy="428625"/>
            <a:chOff x="0" y="0"/>
            <a:chExt cx="1524000" cy="857250"/>
          </a:xfrm>
        </p:grpSpPr>
        <p:sp>
          <p:nvSpPr>
            <p:cNvPr id="67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2" name="Сгруппировать"/>
          <p:cNvGrpSpPr/>
          <p:nvPr/>
        </p:nvGrpSpPr>
        <p:grpSpPr>
          <a:xfrm>
            <a:off x="6858000" y="-857250"/>
            <a:ext cx="762000" cy="428625"/>
            <a:chOff x="0" y="0"/>
            <a:chExt cx="1524000" cy="857250"/>
          </a:xfrm>
        </p:grpSpPr>
        <p:sp>
          <p:nvSpPr>
            <p:cNvPr id="67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5" name="Сгруппировать"/>
          <p:cNvGrpSpPr/>
          <p:nvPr/>
        </p:nvGrpSpPr>
        <p:grpSpPr>
          <a:xfrm>
            <a:off x="4572000" y="-428625"/>
            <a:ext cx="762000" cy="428625"/>
            <a:chOff x="0" y="0"/>
            <a:chExt cx="1524000" cy="857250"/>
          </a:xfrm>
        </p:grpSpPr>
        <p:sp>
          <p:nvSpPr>
            <p:cNvPr id="67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8" name="Сгруппировать"/>
          <p:cNvGrpSpPr/>
          <p:nvPr/>
        </p:nvGrpSpPr>
        <p:grpSpPr>
          <a:xfrm>
            <a:off x="3810000" y="-857250"/>
            <a:ext cx="762000" cy="428625"/>
            <a:chOff x="0" y="0"/>
            <a:chExt cx="1524000" cy="857250"/>
          </a:xfrm>
        </p:grpSpPr>
        <p:sp>
          <p:nvSpPr>
            <p:cNvPr id="679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1" name="Сгруппировать"/>
          <p:cNvGrpSpPr/>
          <p:nvPr/>
        </p:nvGrpSpPr>
        <p:grpSpPr>
          <a:xfrm>
            <a:off x="3048000" y="-428625"/>
            <a:ext cx="762000" cy="428625"/>
            <a:chOff x="0" y="0"/>
            <a:chExt cx="1524000" cy="857250"/>
          </a:xfrm>
          <a:noFill/>
        </p:grpSpPr>
        <p:sp>
          <p:nvSpPr>
            <p:cNvPr id="679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grpFill/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4" name="Сгруппировать"/>
          <p:cNvGrpSpPr/>
          <p:nvPr/>
        </p:nvGrpSpPr>
        <p:grpSpPr>
          <a:xfrm>
            <a:off x="2286000" y="-857250"/>
            <a:ext cx="762000" cy="428625"/>
            <a:chOff x="0" y="0"/>
            <a:chExt cx="1524000" cy="857250"/>
          </a:xfrm>
        </p:grpSpPr>
        <p:sp>
          <p:nvSpPr>
            <p:cNvPr id="680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7" name="Сгруппировать"/>
          <p:cNvGrpSpPr/>
          <p:nvPr/>
        </p:nvGrpSpPr>
        <p:grpSpPr>
          <a:xfrm>
            <a:off x="1524000" y="-428625"/>
            <a:ext cx="762000" cy="428625"/>
            <a:chOff x="0" y="0"/>
            <a:chExt cx="1524000" cy="857250"/>
          </a:xfrm>
        </p:grpSpPr>
        <p:sp>
          <p:nvSpPr>
            <p:cNvPr id="680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0" name="Сгруппировать"/>
          <p:cNvGrpSpPr/>
          <p:nvPr/>
        </p:nvGrpSpPr>
        <p:grpSpPr>
          <a:xfrm>
            <a:off x="762000" y="-857250"/>
            <a:ext cx="762000" cy="428625"/>
            <a:chOff x="0" y="0"/>
            <a:chExt cx="1524000" cy="857250"/>
          </a:xfrm>
        </p:grpSpPr>
        <p:sp>
          <p:nvSpPr>
            <p:cNvPr id="680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3" name="Сгруппировать"/>
          <p:cNvGrpSpPr/>
          <p:nvPr/>
        </p:nvGrpSpPr>
        <p:grpSpPr>
          <a:xfrm>
            <a:off x="0" y="-428625"/>
            <a:ext cx="762001" cy="428625"/>
            <a:chOff x="0" y="0"/>
            <a:chExt cx="1524000" cy="857250"/>
          </a:xfrm>
        </p:grpSpPr>
        <p:sp>
          <p:nvSpPr>
            <p:cNvPr id="681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6" name="Сгруппировать"/>
          <p:cNvGrpSpPr/>
          <p:nvPr/>
        </p:nvGrpSpPr>
        <p:grpSpPr>
          <a:xfrm>
            <a:off x="8382000" y="-857250"/>
            <a:ext cx="762000" cy="428625"/>
            <a:chOff x="0" y="0"/>
            <a:chExt cx="1524000" cy="857250"/>
          </a:xfrm>
        </p:grpSpPr>
        <p:sp>
          <p:nvSpPr>
            <p:cNvPr id="681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9" name="Сгруппировать"/>
          <p:cNvGrpSpPr/>
          <p:nvPr/>
        </p:nvGrpSpPr>
        <p:grpSpPr>
          <a:xfrm>
            <a:off x="7620000" y="-428625"/>
            <a:ext cx="762000" cy="428625"/>
            <a:chOff x="0" y="0"/>
            <a:chExt cx="1524000" cy="857250"/>
          </a:xfrm>
        </p:grpSpPr>
        <p:sp>
          <p:nvSpPr>
            <p:cNvPr id="681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2" name="Сгруппировать"/>
          <p:cNvGrpSpPr/>
          <p:nvPr/>
        </p:nvGrpSpPr>
        <p:grpSpPr>
          <a:xfrm>
            <a:off x="9906000" y="-857250"/>
            <a:ext cx="762000" cy="428625"/>
            <a:chOff x="0" y="0"/>
            <a:chExt cx="1524000" cy="857250"/>
          </a:xfrm>
        </p:grpSpPr>
        <p:sp>
          <p:nvSpPr>
            <p:cNvPr id="682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5" name="Сгруппировать"/>
          <p:cNvGrpSpPr/>
          <p:nvPr/>
        </p:nvGrpSpPr>
        <p:grpSpPr>
          <a:xfrm>
            <a:off x="9144000" y="-428625"/>
            <a:ext cx="762000" cy="428625"/>
            <a:chOff x="0" y="0"/>
            <a:chExt cx="1524000" cy="857250"/>
          </a:xfrm>
        </p:grpSpPr>
        <p:sp>
          <p:nvSpPr>
            <p:cNvPr id="682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8" name="Сгруппировать"/>
          <p:cNvGrpSpPr/>
          <p:nvPr/>
        </p:nvGrpSpPr>
        <p:grpSpPr>
          <a:xfrm>
            <a:off x="11430000" y="-857250"/>
            <a:ext cx="762000" cy="428625"/>
            <a:chOff x="0" y="0"/>
            <a:chExt cx="1524000" cy="857250"/>
          </a:xfrm>
        </p:grpSpPr>
        <p:sp>
          <p:nvSpPr>
            <p:cNvPr id="682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1" name="Сгруппировать"/>
          <p:cNvGrpSpPr/>
          <p:nvPr/>
        </p:nvGrpSpPr>
        <p:grpSpPr>
          <a:xfrm>
            <a:off x="10668000" y="-428625"/>
            <a:ext cx="762000" cy="428625"/>
            <a:chOff x="0" y="0"/>
            <a:chExt cx="1524000" cy="857250"/>
          </a:xfrm>
        </p:grpSpPr>
        <p:sp>
          <p:nvSpPr>
            <p:cNvPr id="682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4" name="Сгруппировать"/>
          <p:cNvGrpSpPr/>
          <p:nvPr/>
        </p:nvGrpSpPr>
        <p:grpSpPr>
          <a:xfrm>
            <a:off x="-762000" y="0"/>
            <a:ext cx="762000" cy="428626"/>
            <a:chOff x="0" y="0"/>
            <a:chExt cx="1524000" cy="857250"/>
          </a:xfrm>
        </p:grpSpPr>
        <p:sp>
          <p:nvSpPr>
            <p:cNvPr id="683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7" name="Сгруппировать"/>
          <p:cNvGrpSpPr/>
          <p:nvPr/>
        </p:nvGrpSpPr>
        <p:grpSpPr>
          <a:xfrm>
            <a:off x="-762000" y="6429375"/>
            <a:ext cx="762000" cy="428625"/>
            <a:chOff x="0" y="0"/>
            <a:chExt cx="1524000" cy="857250"/>
          </a:xfrm>
        </p:grpSpPr>
        <p:sp>
          <p:nvSpPr>
            <p:cNvPr id="683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40" name="Сгруппировать"/>
          <p:cNvGrpSpPr/>
          <p:nvPr/>
        </p:nvGrpSpPr>
        <p:grpSpPr>
          <a:xfrm>
            <a:off x="-825500" y="6000750"/>
            <a:ext cx="762000" cy="428625"/>
            <a:chOff x="0" y="0"/>
            <a:chExt cx="1524000" cy="857250"/>
          </a:xfrm>
        </p:grpSpPr>
        <p:sp>
          <p:nvSpPr>
            <p:cNvPr id="683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8D6E17C-ECE3-0BD9-285D-5045EDC6B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824" y="1567262"/>
            <a:ext cx="11099800" cy="547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637886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0" name="Текст и картинка"/>
          <p:cNvSpPr txBox="1"/>
          <p:nvPr/>
        </p:nvSpPr>
        <p:spPr>
          <a:xfrm>
            <a:off x="761999" y="449715"/>
            <a:ext cx="6603993" cy="516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>
            <a:spAutoFit/>
          </a:bodyPr>
          <a:lstStyle>
            <a:lvl1pPr algn="l">
              <a:lnSpc>
                <a:spcPct val="70000"/>
              </a:lnSpc>
              <a:defRPr sz="10000" b="1" spc="-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ru-RU" sz="4000" spc="0" dirty="0" err="1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</a:rPr>
              <a:t>Логирующий</a:t>
            </a:r>
            <a:r>
              <a:rPr lang="ru-RU" sz="4000" spc="0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</a:rPr>
              <a:t> аспект</a:t>
            </a:r>
            <a:endParaRPr lang="en-US" sz="4000" spc="0" dirty="0">
              <a:gradFill flip="none" rotWithShape="1">
                <a:gsLst>
                  <a:gs pos="0">
                    <a:srgbClr val="34E234"/>
                  </a:gs>
                  <a:gs pos="19133">
                    <a:srgbClr val="9DCD25"/>
                  </a:gs>
                  <a:gs pos="39357">
                    <a:srgbClr val="F2E800"/>
                  </a:gs>
                  <a:gs pos="58861">
                    <a:srgbClr val="9DCD25"/>
                  </a:gs>
                  <a:gs pos="79839">
                    <a:srgbClr val="00A4E0"/>
                  </a:gs>
                  <a:gs pos="100000">
                    <a:srgbClr val="0086D0"/>
                  </a:gs>
                </a:gsLst>
                <a:lin ang="3000000" scaled="0"/>
              </a:gradFill>
            </a:endParaRPr>
          </a:p>
        </p:txBody>
      </p:sp>
      <p:sp>
        <p:nvSpPr>
          <p:cNvPr id="6782" name="Это правило применимо и для обычных встреч, но в условиях онлайн-конференции оно еще более актуально.…"/>
          <p:cNvSpPr txBox="1"/>
          <p:nvPr/>
        </p:nvSpPr>
        <p:spPr>
          <a:xfrm>
            <a:off x="3014035" y="1245348"/>
            <a:ext cx="5950769" cy="913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algn="ctr"/>
            <a:r>
              <a:rPr lang="ru-RU" sz="2800" b="1" kern="100" dirty="0">
                <a:solidFill>
                  <a:schemeClr val="bg1"/>
                </a:solidFill>
                <a:effectLst/>
                <a:latin typeface="Helvetica"/>
                <a:ea typeface="Calibri" panose="020F0502020204030204" pitchFamily="34" charset="0"/>
                <a:cs typeface="Times New Roman" panose="02020603050405020304" pitchFamily="18" charset="0"/>
              </a:rPr>
              <a:t>Аспект, обрабатывающий конец выполнения метода</a:t>
            </a:r>
            <a:endParaRPr lang="ru-RU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786" name="Сгруппировать"/>
          <p:cNvGrpSpPr/>
          <p:nvPr/>
        </p:nvGrpSpPr>
        <p:grpSpPr>
          <a:xfrm>
            <a:off x="6096000" y="-428625"/>
            <a:ext cx="762000" cy="428625"/>
            <a:chOff x="0" y="0"/>
            <a:chExt cx="1524000" cy="857250"/>
          </a:xfrm>
        </p:grpSpPr>
        <p:sp>
          <p:nvSpPr>
            <p:cNvPr id="67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89" name="Сгруппировать"/>
          <p:cNvGrpSpPr/>
          <p:nvPr/>
        </p:nvGrpSpPr>
        <p:grpSpPr>
          <a:xfrm>
            <a:off x="5334000" y="-857250"/>
            <a:ext cx="762000" cy="428625"/>
            <a:chOff x="0" y="0"/>
            <a:chExt cx="1524000" cy="857250"/>
          </a:xfrm>
        </p:grpSpPr>
        <p:sp>
          <p:nvSpPr>
            <p:cNvPr id="67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2" name="Сгруппировать"/>
          <p:cNvGrpSpPr/>
          <p:nvPr/>
        </p:nvGrpSpPr>
        <p:grpSpPr>
          <a:xfrm>
            <a:off x="6858000" y="-857250"/>
            <a:ext cx="762000" cy="428625"/>
            <a:chOff x="0" y="0"/>
            <a:chExt cx="1524000" cy="857250"/>
          </a:xfrm>
        </p:grpSpPr>
        <p:sp>
          <p:nvSpPr>
            <p:cNvPr id="67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5" name="Сгруппировать"/>
          <p:cNvGrpSpPr/>
          <p:nvPr/>
        </p:nvGrpSpPr>
        <p:grpSpPr>
          <a:xfrm>
            <a:off x="4572000" y="-428625"/>
            <a:ext cx="762000" cy="428625"/>
            <a:chOff x="0" y="0"/>
            <a:chExt cx="1524000" cy="857250"/>
          </a:xfrm>
        </p:grpSpPr>
        <p:sp>
          <p:nvSpPr>
            <p:cNvPr id="67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8" name="Сгруппировать"/>
          <p:cNvGrpSpPr/>
          <p:nvPr/>
        </p:nvGrpSpPr>
        <p:grpSpPr>
          <a:xfrm>
            <a:off x="3810000" y="-857250"/>
            <a:ext cx="762000" cy="428625"/>
            <a:chOff x="0" y="0"/>
            <a:chExt cx="1524000" cy="857250"/>
          </a:xfrm>
        </p:grpSpPr>
        <p:sp>
          <p:nvSpPr>
            <p:cNvPr id="679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1" name="Сгруппировать"/>
          <p:cNvGrpSpPr/>
          <p:nvPr/>
        </p:nvGrpSpPr>
        <p:grpSpPr>
          <a:xfrm>
            <a:off x="3048000" y="-428625"/>
            <a:ext cx="762000" cy="428625"/>
            <a:chOff x="0" y="0"/>
            <a:chExt cx="1524000" cy="857250"/>
          </a:xfrm>
          <a:noFill/>
        </p:grpSpPr>
        <p:sp>
          <p:nvSpPr>
            <p:cNvPr id="679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grpFill/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4" name="Сгруппировать"/>
          <p:cNvGrpSpPr/>
          <p:nvPr/>
        </p:nvGrpSpPr>
        <p:grpSpPr>
          <a:xfrm>
            <a:off x="2286000" y="-857250"/>
            <a:ext cx="762000" cy="428625"/>
            <a:chOff x="0" y="0"/>
            <a:chExt cx="1524000" cy="857250"/>
          </a:xfrm>
        </p:grpSpPr>
        <p:sp>
          <p:nvSpPr>
            <p:cNvPr id="680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7" name="Сгруппировать"/>
          <p:cNvGrpSpPr/>
          <p:nvPr/>
        </p:nvGrpSpPr>
        <p:grpSpPr>
          <a:xfrm>
            <a:off x="1524000" y="-428625"/>
            <a:ext cx="762000" cy="428625"/>
            <a:chOff x="0" y="0"/>
            <a:chExt cx="1524000" cy="857250"/>
          </a:xfrm>
        </p:grpSpPr>
        <p:sp>
          <p:nvSpPr>
            <p:cNvPr id="680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0" name="Сгруппировать"/>
          <p:cNvGrpSpPr/>
          <p:nvPr/>
        </p:nvGrpSpPr>
        <p:grpSpPr>
          <a:xfrm>
            <a:off x="762000" y="-857250"/>
            <a:ext cx="762000" cy="428625"/>
            <a:chOff x="0" y="0"/>
            <a:chExt cx="1524000" cy="857250"/>
          </a:xfrm>
        </p:grpSpPr>
        <p:sp>
          <p:nvSpPr>
            <p:cNvPr id="680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3" name="Сгруппировать"/>
          <p:cNvGrpSpPr/>
          <p:nvPr/>
        </p:nvGrpSpPr>
        <p:grpSpPr>
          <a:xfrm>
            <a:off x="0" y="-428625"/>
            <a:ext cx="762001" cy="428625"/>
            <a:chOff x="0" y="0"/>
            <a:chExt cx="1524000" cy="857250"/>
          </a:xfrm>
        </p:grpSpPr>
        <p:sp>
          <p:nvSpPr>
            <p:cNvPr id="681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6" name="Сгруппировать"/>
          <p:cNvGrpSpPr/>
          <p:nvPr/>
        </p:nvGrpSpPr>
        <p:grpSpPr>
          <a:xfrm>
            <a:off x="8382000" y="-857250"/>
            <a:ext cx="762000" cy="428625"/>
            <a:chOff x="0" y="0"/>
            <a:chExt cx="1524000" cy="857250"/>
          </a:xfrm>
        </p:grpSpPr>
        <p:sp>
          <p:nvSpPr>
            <p:cNvPr id="681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9" name="Сгруппировать"/>
          <p:cNvGrpSpPr/>
          <p:nvPr/>
        </p:nvGrpSpPr>
        <p:grpSpPr>
          <a:xfrm>
            <a:off x="7620000" y="-428625"/>
            <a:ext cx="762000" cy="428625"/>
            <a:chOff x="0" y="0"/>
            <a:chExt cx="1524000" cy="857250"/>
          </a:xfrm>
        </p:grpSpPr>
        <p:sp>
          <p:nvSpPr>
            <p:cNvPr id="681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2" name="Сгруппировать"/>
          <p:cNvGrpSpPr/>
          <p:nvPr/>
        </p:nvGrpSpPr>
        <p:grpSpPr>
          <a:xfrm>
            <a:off x="9906000" y="-857250"/>
            <a:ext cx="762000" cy="428625"/>
            <a:chOff x="0" y="0"/>
            <a:chExt cx="1524000" cy="857250"/>
          </a:xfrm>
        </p:grpSpPr>
        <p:sp>
          <p:nvSpPr>
            <p:cNvPr id="682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5" name="Сгруппировать"/>
          <p:cNvGrpSpPr/>
          <p:nvPr/>
        </p:nvGrpSpPr>
        <p:grpSpPr>
          <a:xfrm>
            <a:off x="9144000" y="-428625"/>
            <a:ext cx="762000" cy="428625"/>
            <a:chOff x="0" y="0"/>
            <a:chExt cx="1524000" cy="857250"/>
          </a:xfrm>
        </p:grpSpPr>
        <p:sp>
          <p:nvSpPr>
            <p:cNvPr id="682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8" name="Сгруппировать"/>
          <p:cNvGrpSpPr/>
          <p:nvPr/>
        </p:nvGrpSpPr>
        <p:grpSpPr>
          <a:xfrm>
            <a:off x="11430000" y="-857250"/>
            <a:ext cx="762000" cy="428625"/>
            <a:chOff x="0" y="0"/>
            <a:chExt cx="1524000" cy="857250"/>
          </a:xfrm>
        </p:grpSpPr>
        <p:sp>
          <p:nvSpPr>
            <p:cNvPr id="682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1" name="Сгруппировать"/>
          <p:cNvGrpSpPr/>
          <p:nvPr/>
        </p:nvGrpSpPr>
        <p:grpSpPr>
          <a:xfrm>
            <a:off x="10668000" y="-428625"/>
            <a:ext cx="762000" cy="428625"/>
            <a:chOff x="0" y="0"/>
            <a:chExt cx="1524000" cy="857250"/>
          </a:xfrm>
        </p:grpSpPr>
        <p:sp>
          <p:nvSpPr>
            <p:cNvPr id="682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4" name="Сгруппировать"/>
          <p:cNvGrpSpPr/>
          <p:nvPr/>
        </p:nvGrpSpPr>
        <p:grpSpPr>
          <a:xfrm>
            <a:off x="-762000" y="0"/>
            <a:ext cx="762000" cy="428626"/>
            <a:chOff x="0" y="0"/>
            <a:chExt cx="1524000" cy="857250"/>
          </a:xfrm>
        </p:grpSpPr>
        <p:sp>
          <p:nvSpPr>
            <p:cNvPr id="683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7" name="Сгруппировать"/>
          <p:cNvGrpSpPr/>
          <p:nvPr/>
        </p:nvGrpSpPr>
        <p:grpSpPr>
          <a:xfrm>
            <a:off x="-762000" y="6429375"/>
            <a:ext cx="762000" cy="428625"/>
            <a:chOff x="0" y="0"/>
            <a:chExt cx="1524000" cy="857250"/>
          </a:xfrm>
        </p:grpSpPr>
        <p:sp>
          <p:nvSpPr>
            <p:cNvPr id="683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40" name="Сгруппировать"/>
          <p:cNvGrpSpPr/>
          <p:nvPr/>
        </p:nvGrpSpPr>
        <p:grpSpPr>
          <a:xfrm>
            <a:off x="-825500" y="6000750"/>
            <a:ext cx="762000" cy="428625"/>
            <a:chOff x="0" y="0"/>
            <a:chExt cx="1524000" cy="857250"/>
          </a:xfrm>
        </p:grpSpPr>
        <p:sp>
          <p:nvSpPr>
            <p:cNvPr id="683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132F775-E43B-45C3-5AD8-28F2323AA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06" y="1464556"/>
            <a:ext cx="11366594" cy="454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080615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0" name="Текст и картинка"/>
          <p:cNvSpPr txBox="1"/>
          <p:nvPr/>
        </p:nvSpPr>
        <p:spPr>
          <a:xfrm>
            <a:off x="761999" y="449715"/>
            <a:ext cx="6603993" cy="516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>
            <a:spAutoFit/>
          </a:bodyPr>
          <a:lstStyle>
            <a:lvl1pPr algn="l">
              <a:lnSpc>
                <a:spcPct val="70000"/>
              </a:lnSpc>
              <a:defRPr sz="10000" b="1" spc="-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ru-RU" sz="4000" spc="0" dirty="0" err="1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</a:rPr>
              <a:t>Логирующий</a:t>
            </a:r>
            <a:r>
              <a:rPr lang="ru-RU" sz="4000" spc="0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</a:rPr>
              <a:t> аспект</a:t>
            </a:r>
            <a:endParaRPr lang="en-US" sz="4000" spc="0" dirty="0">
              <a:gradFill flip="none" rotWithShape="1">
                <a:gsLst>
                  <a:gs pos="0">
                    <a:srgbClr val="34E234"/>
                  </a:gs>
                  <a:gs pos="19133">
                    <a:srgbClr val="9DCD25"/>
                  </a:gs>
                  <a:gs pos="39357">
                    <a:srgbClr val="F2E800"/>
                  </a:gs>
                  <a:gs pos="58861">
                    <a:srgbClr val="9DCD25"/>
                  </a:gs>
                  <a:gs pos="79839">
                    <a:srgbClr val="00A4E0"/>
                  </a:gs>
                  <a:gs pos="100000">
                    <a:srgbClr val="0086D0"/>
                  </a:gs>
                </a:gsLst>
                <a:lin ang="3000000" scaled="0"/>
              </a:gradFill>
            </a:endParaRPr>
          </a:p>
        </p:txBody>
      </p:sp>
      <p:sp>
        <p:nvSpPr>
          <p:cNvPr id="6782" name="Это правило применимо и для обычных встреч, но в условиях онлайн-конференции оно еще более актуально.…"/>
          <p:cNvSpPr txBox="1"/>
          <p:nvPr/>
        </p:nvSpPr>
        <p:spPr>
          <a:xfrm>
            <a:off x="2812231" y="1334070"/>
            <a:ext cx="5950769" cy="482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algn="ctr"/>
            <a:r>
              <a:rPr lang="ru-RU" sz="2800" b="1" kern="100" dirty="0">
                <a:solidFill>
                  <a:schemeClr val="bg1"/>
                </a:solidFill>
                <a:effectLst/>
                <a:latin typeface="Helvetica"/>
                <a:ea typeface="Calibri" panose="020F0502020204030204" pitchFamily="34" charset="0"/>
                <a:cs typeface="Times New Roman" panose="02020603050405020304" pitchFamily="18" charset="0"/>
              </a:rPr>
              <a:t>И стало чище</a:t>
            </a:r>
            <a:endParaRPr lang="ru-RU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786" name="Сгруппировать"/>
          <p:cNvGrpSpPr/>
          <p:nvPr/>
        </p:nvGrpSpPr>
        <p:grpSpPr>
          <a:xfrm>
            <a:off x="6096000" y="-428625"/>
            <a:ext cx="762000" cy="428625"/>
            <a:chOff x="0" y="0"/>
            <a:chExt cx="1524000" cy="857250"/>
          </a:xfrm>
        </p:grpSpPr>
        <p:sp>
          <p:nvSpPr>
            <p:cNvPr id="67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89" name="Сгруппировать"/>
          <p:cNvGrpSpPr/>
          <p:nvPr/>
        </p:nvGrpSpPr>
        <p:grpSpPr>
          <a:xfrm>
            <a:off x="5334000" y="-857250"/>
            <a:ext cx="762000" cy="428625"/>
            <a:chOff x="0" y="0"/>
            <a:chExt cx="1524000" cy="857250"/>
          </a:xfrm>
        </p:grpSpPr>
        <p:sp>
          <p:nvSpPr>
            <p:cNvPr id="67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2" name="Сгруппировать"/>
          <p:cNvGrpSpPr/>
          <p:nvPr/>
        </p:nvGrpSpPr>
        <p:grpSpPr>
          <a:xfrm>
            <a:off x="6858000" y="-857250"/>
            <a:ext cx="762000" cy="428625"/>
            <a:chOff x="0" y="0"/>
            <a:chExt cx="1524000" cy="857250"/>
          </a:xfrm>
        </p:grpSpPr>
        <p:sp>
          <p:nvSpPr>
            <p:cNvPr id="67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5" name="Сгруппировать"/>
          <p:cNvGrpSpPr/>
          <p:nvPr/>
        </p:nvGrpSpPr>
        <p:grpSpPr>
          <a:xfrm>
            <a:off x="4572000" y="-428625"/>
            <a:ext cx="762000" cy="428625"/>
            <a:chOff x="0" y="0"/>
            <a:chExt cx="1524000" cy="857250"/>
          </a:xfrm>
        </p:grpSpPr>
        <p:sp>
          <p:nvSpPr>
            <p:cNvPr id="67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8" name="Сгруппировать"/>
          <p:cNvGrpSpPr/>
          <p:nvPr/>
        </p:nvGrpSpPr>
        <p:grpSpPr>
          <a:xfrm>
            <a:off x="3810000" y="-857250"/>
            <a:ext cx="762000" cy="428625"/>
            <a:chOff x="0" y="0"/>
            <a:chExt cx="1524000" cy="857250"/>
          </a:xfrm>
        </p:grpSpPr>
        <p:sp>
          <p:nvSpPr>
            <p:cNvPr id="679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1" name="Сгруппировать"/>
          <p:cNvGrpSpPr/>
          <p:nvPr/>
        </p:nvGrpSpPr>
        <p:grpSpPr>
          <a:xfrm>
            <a:off x="3048000" y="-428625"/>
            <a:ext cx="762000" cy="428625"/>
            <a:chOff x="0" y="0"/>
            <a:chExt cx="1524000" cy="857250"/>
          </a:xfrm>
          <a:noFill/>
        </p:grpSpPr>
        <p:sp>
          <p:nvSpPr>
            <p:cNvPr id="679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grpFill/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4" name="Сгруппировать"/>
          <p:cNvGrpSpPr/>
          <p:nvPr/>
        </p:nvGrpSpPr>
        <p:grpSpPr>
          <a:xfrm>
            <a:off x="2286000" y="-857250"/>
            <a:ext cx="762000" cy="428625"/>
            <a:chOff x="0" y="0"/>
            <a:chExt cx="1524000" cy="857250"/>
          </a:xfrm>
        </p:grpSpPr>
        <p:sp>
          <p:nvSpPr>
            <p:cNvPr id="680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7" name="Сгруппировать"/>
          <p:cNvGrpSpPr/>
          <p:nvPr/>
        </p:nvGrpSpPr>
        <p:grpSpPr>
          <a:xfrm>
            <a:off x="1524000" y="-428625"/>
            <a:ext cx="762000" cy="428625"/>
            <a:chOff x="0" y="0"/>
            <a:chExt cx="1524000" cy="857250"/>
          </a:xfrm>
        </p:grpSpPr>
        <p:sp>
          <p:nvSpPr>
            <p:cNvPr id="680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0" name="Сгруппировать"/>
          <p:cNvGrpSpPr/>
          <p:nvPr/>
        </p:nvGrpSpPr>
        <p:grpSpPr>
          <a:xfrm>
            <a:off x="762000" y="-857250"/>
            <a:ext cx="762000" cy="428625"/>
            <a:chOff x="0" y="0"/>
            <a:chExt cx="1524000" cy="857250"/>
          </a:xfrm>
        </p:grpSpPr>
        <p:sp>
          <p:nvSpPr>
            <p:cNvPr id="680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3" name="Сгруппировать"/>
          <p:cNvGrpSpPr/>
          <p:nvPr/>
        </p:nvGrpSpPr>
        <p:grpSpPr>
          <a:xfrm>
            <a:off x="0" y="-428625"/>
            <a:ext cx="762001" cy="428625"/>
            <a:chOff x="0" y="0"/>
            <a:chExt cx="1524000" cy="857250"/>
          </a:xfrm>
        </p:grpSpPr>
        <p:sp>
          <p:nvSpPr>
            <p:cNvPr id="681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6" name="Сгруппировать"/>
          <p:cNvGrpSpPr/>
          <p:nvPr/>
        </p:nvGrpSpPr>
        <p:grpSpPr>
          <a:xfrm>
            <a:off x="8382000" y="-857250"/>
            <a:ext cx="762000" cy="428625"/>
            <a:chOff x="0" y="0"/>
            <a:chExt cx="1524000" cy="857250"/>
          </a:xfrm>
        </p:grpSpPr>
        <p:sp>
          <p:nvSpPr>
            <p:cNvPr id="681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9" name="Сгруппировать"/>
          <p:cNvGrpSpPr/>
          <p:nvPr/>
        </p:nvGrpSpPr>
        <p:grpSpPr>
          <a:xfrm>
            <a:off x="7620000" y="-428625"/>
            <a:ext cx="762000" cy="428625"/>
            <a:chOff x="0" y="0"/>
            <a:chExt cx="1524000" cy="857250"/>
          </a:xfrm>
        </p:grpSpPr>
        <p:sp>
          <p:nvSpPr>
            <p:cNvPr id="681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2" name="Сгруппировать"/>
          <p:cNvGrpSpPr/>
          <p:nvPr/>
        </p:nvGrpSpPr>
        <p:grpSpPr>
          <a:xfrm>
            <a:off x="9906000" y="-857250"/>
            <a:ext cx="762000" cy="428625"/>
            <a:chOff x="0" y="0"/>
            <a:chExt cx="1524000" cy="857250"/>
          </a:xfrm>
        </p:grpSpPr>
        <p:sp>
          <p:nvSpPr>
            <p:cNvPr id="682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5" name="Сгруппировать"/>
          <p:cNvGrpSpPr/>
          <p:nvPr/>
        </p:nvGrpSpPr>
        <p:grpSpPr>
          <a:xfrm>
            <a:off x="9144000" y="-428625"/>
            <a:ext cx="762000" cy="428625"/>
            <a:chOff x="0" y="0"/>
            <a:chExt cx="1524000" cy="857250"/>
          </a:xfrm>
        </p:grpSpPr>
        <p:sp>
          <p:nvSpPr>
            <p:cNvPr id="682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8" name="Сгруппировать"/>
          <p:cNvGrpSpPr/>
          <p:nvPr/>
        </p:nvGrpSpPr>
        <p:grpSpPr>
          <a:xfrm>
            <a:off x="11430000" y="-857250"/>
            <a:ext cx="762000" cy="428625"/>
            <a:chOff x="0" y="0"/>
            <a:chExt cx="1524000" cy="857250"/>
          </a:xfrm>
        </p:grpSpPr>
        <p:sp>
          <p:nvSpPr>
            <p:cNvPr id="682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1" name="Сгруппировать"/>
          <p:cNvGrpSpPr/>
          <p:nvPr/>
        </p:nvGrpSpPr>
        <p:grpSpPr>
          <a:xfrm>
            <a:off x="10668000" y="-428625"/>
            <a:ext cx="762000" cy="428625"/>
            <a:chOff x="0" y="0"/>
            <a:chExt cx="1524000" cy="857250"/>
          </a:xfrm>
        </p:grpSpPr>
        <p:sp>
          <p:nvSpPr>
            <p:cNvPr id="682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4" name="Сгруппировать"/>
          <p:cNvGrpSpPr/>
          <p:nvPr/>
        </p:nvGrpSpPr>
        <p:grpSpPr>
          <a:xfrm>
            <a:off x="-762000" y="0"/>
            <a:ext cx="762000" cy="428626"/>
            <a:chOff x="0" y="0"/>
            <a:chExt cx="1524000" cy="857250"/>
          </a:xfrm>
        </p:grpSpPr>
        <p:sp>
          <p:nvSpPr>
            <p:cNvPr id="683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7" name="Сгруппировать"/>
          <p:cNvGrpSpPr/>
          <p:nvPr/>
        </p:nvGrpSpPr>
        <p:grpSpPr>
          <a:xfrm>
            <a:off x="-762000" y="6429375"/>
            <a:ext cx="762000" cy="428625"/>
            <a:chOff x="0" y="0"/>
            <a:chExt cx="1524000" cy="857250"/>
          </a:xfrm>
        </p:grpSpPr>
        <p:sp>
          <p:nvSpPr>
            <p:cNvPr id="683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40" name="Сгруппировать"/>
          <p:cNvGrpSpPr/>
          <p:nvPr/>
        </p:nvGrpSpPr>
        <p:grpSpPr>
          <a:xfrm>
            <a:off x="-825500" y="6000750"/>
            <a:ext cx="762000" cy="428625"/>
            <a:chOff x="0" y="0"/>
            <a:chExt cx="1524000" cy="857250"/>
          </a:xfrm>
        </p:grpSpPr>
        <p:sp>
          <p:nvSpPr>
            <p:cNvPr id="683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0CBD513-1748-E751-FC36-70EF66FD2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99" y="2123014"/>
            <a:ext cx="11199201" cy="325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96925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0" name="Текст и картинка"/>
          <p:cNvSpPr txBox="1"/>
          <p:nvPr/>
        </p:nvSpPr>
        <p:spPr>
          <a:xfrm>
            <a:off x="761999" y="449715"/>
            <a:ext cx="6603993" cy="516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>
            <a:spAutoFit/>
          </a:bodyPr>
          <a:lstStyle>
            <a:lvl1pPr algn="l">
              <a:lnSpc>
                <a:spcPct val="70000"/>
              </a:lnSpc>
              <a:defRPr sz="10000" b="1" spc="-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ru-RU" sz="4000" spc="0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</a:rPr>
              <a:t>Основные понятия</a:t>
            </a:r>
            <a:endParaRPr lang="en-US" sz="4000" spc="0" dirty="0">
              <a:gradFill flip="none" rotWithShape="1">
                <a:gsLst>
                  <a:gs pos="0">
                    <a:srgbClr val="34E234"/>
                  </a:gs>
                  <a:gs pos="19133">
                    <a:srgbClr val="9DCD25"/>
                  </a:gs>
                  <a:gs pos="39357">
                    <a:srgbClr val="F2E800"/>
                  </a:gs>
                  <a:gs pos="58861">
                    <a:srgbClr val="9DCD25"/>
                  </a:gs>
                  <a:gs pos="79839">
                    <a:srgbClr val="00A4E0"/>
                  </a:gs>
                  <a:gs pos="100000">
                    <a:srgbClr val="0086D0"/>
                  </a:gs>
                </a:gsLst>
                <a:lin ang="3000000" scaled="0"/>
              </a:gradFill>
            </a:endParaRPr>
          </a:p>
        </p:txBody>
      </p:sp>
      <p:sp>
        <p:nvSpPr>
          <p:cNvPr id="6782" name="Это правило применимо и для обычных встреч, но в условиях онлайн-конференции оно еще более актуально.…"/>
          <p:cNvSpPr txBox="1"/>
          <p:nvPr/>
        </p:nvSpPr>
        <p:spPr>
          <a:xfrm>
            <a:off x="1421877" y="965754"/>
            <a:ext cx="9322846" cy="1220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r>
              <a:rPr lang="ru-RU" sz="2800" b="1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  <a:sym typeface="Helvetica"/>
              </a:rPr>
              <a:t>Точка соединения (</a:t>
            </a:r>
            <a:r>
              <a:rPr lang="en-US" sz="2800" b="1" dirty="0" err="1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  <a:sym typeface="Helvetica"/>
              </a:rPr>
              <a:t>joinpoint</a:t>
            </a:r>
            <a:r>
              <a:rPr lang="ru-RU" sz="2800" b="1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  <a:sym typeface="Helvetica"/>
              </a:rPr>
              <a:t>) </a:t>
            </a:r>
            <a:r>
              <a:rPr lang="ru-RU" sz="2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— это конкретное место в программе, где может быть выполнен код аспекта.</a:t>
            </a:r>
            <a:endParaRPr lang="ru-RU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/>
            <a:r>
              <a:rPr lang="ru-RU" sz="20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20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786" name="Сгруппировать"/>
          <p:cNvGrpSpPr/>
          <p:nvPr/>
        </p:nvGrpSpPr>
        <p:grpSpPr>
          <a:xfrm>
            <a:off x="6096000" y="-428625"/>
            <a:ext cx="762000" cy="428625"/>
            <a:chOff x="0" y="0"/>
            <a:chExt cx="1524000" cy="857250"/>
          </a:xfrm>
        </p:grpSpPr>
        <p:sp>
          <p:nvSpPr>
            <p:cNvPr id="67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89" name="Сгруппировать"/>
          <p:cNvGrpSpPr/>
          <p:nvPr/>
        </p:nvGrpSpPr>
        <p:grpSpPr>
          <a:xfrm>
            <a:off x="5334000" y="-857250"/>
            <a:ext cx="762000" cy="428625"/>
            <a:chOff x="0" y="0"/>
            <a:chExt cx="1524000" cy="857250"/>
          </a:xfrm>
        </p:grpSpPr>
        <p:sp>
          <p:nvSpPr>
            <p:cNvPr id="67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2" name="Сгруппировать"/>
          <p:cNvGrpSpPr/>
          <p:nvPr/>
        </p:nvGrpSpPr>
        <p:grpSpPr>
          <a:xfrm>
            <a:off x="6858000" y="-857250"/>
            <a:ext cx="762000" cy="428625"/>
            <a:chOff x="0" y="0"/>
            <a:chExt cx="1524000" cy="857250"/>
          </a:xfrm>
        </p:grpSpPr>
        <p:sp>
          <p:nvSpPr>
            <p:cNvPr id="67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5" name="Сгруппировать"/>
          <p:cNvGrpSpPr/>
          <p:nvPr/>
        </p:nvGrpSpPr>
        <p:grpSpPr>
          <a:xfrm>
            <a:off x="4572000" y="-428625"/>
            <a:ext cx="762000" cy="428625"/>
            <a:chOff x="0" y="0"/>
            <a:chExt cx="1524000" cy="857250"/>
          </a:xfrm>
        </p:grpSpPr>
        <p:sp>
          <p:nvSpPr>
            <p:cNvPr id="67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8" name="Сгруппировать"/>
          <p:cNvGrpSpPr/>
          <p:nvPr/>
        </p:nvGrpSpPr>
        <p:grpSpPr>
          <a:xfrm>
            <a:off x="3810000" y="-857250"/>
            <a:ext cx="762000" cy="428625"/>
            <a:chOff x="0" y="0"/>
            <a:chExt cx="1524000" cy="857250"/>
          </a:xfrm>
        </p:grpSpPr>
        <p:sp>
          <p:nvSpPr>
            <p:cNvPr id="679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1" name="Сгруппировать"/>
          <p:cNvGrpSpPr/>
          <p:nvPr/>
        </p:nvGrpSpPr>
        <p:grpSpPr>
          <a:xfrm>
            <a:off x="3048000" y="-428625"/>
            <a:ext cx="762000" cy="428625"/>
            <a:chOff x="0" y="0"/>
            <a:chExt cx="1524000" cy="857250"/>
          </a:xfrm>
          <a:noFill/>
        </p:grpSpPr>
        <p:sp>
          <p:nvSpPr>
            <p:cNvPr id="679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grpFill/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4" name="Сгруппировать"/>
          <p:cNvGrpSpPr/>
          <p:nvPr/>
        </p:nvGrpSpPr>
        <p:grpSpPr>
          <a:xfrm>
            <a:off x="2286000" y="-857250"/>
            <a:ext cx="762000" cy="428625"/>
            <a:chOff x="0" y="0"/>
            <a:chExt cx="1524000" cy="857250"/>
          </a:xfrm>
        </p:grpSpPr>
        <p:sp>
          <p:nvSpPr>
            <p:cNvPr id="680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7" name="Сгруппировать"/>
          <p:cNvGrpSpPr/>
          <p:nvPr/>
        </p:nvGrpSpPr>
        <p:grpSpPr>
          <a:xfrm>
            <a:off x="1524000" y="-428625"/>
            <a:ext cx="762000" cy="428625"/>
            <a:chOff x="0" y="0"/>
            <a:chExt cx="1524000" cy="857250"/>
          </a:xfrm>
        </p:grpSpPr>
        <p:sp>
          <p:nvSpPr>
            <p:cNvPr id="680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0" name="Сгруппировать"/>
          <p:cNvGrpSpPr/>
          <p:nvPr/>
        </p:nvGrpSpPr>
        <p:grpSpPr>
          <a:xfrm>
            <a:off x="762000" y="-857250"/>
            <a:ext cx="762000" cy="428625"/>
            <a:chOff x="0" y="0"/>
            <a:chExt cx="1524000" cy="857250"/>
          </a:xfrm>
        </p:grpSpPr>
        <p:sp>
          <p:nvSpPr>
            <p:cNvPr id="680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3" name="Сгруппировать"/>
          <p:cNvGrpSpPr/>
          <p:nvPr/>
        </p:nvGrpSpPr>
        <p:grpSpPr>
          <a:xfrm>
            <a:off x="0" y="-428625"/>
            <a:ext cx="762001" cy="428625"/>
            <a:chOff x="0" y="0"/>
            <a:chExt cx="1524000" cy="857250"/>
          </a:xfrm>
        </p:grpSpPr>
        <p:sp>
          <p:nvSpPr>
            <p:cNvPr id="681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6" name="Сгруппировать"/>
          <p:cNvGrpSpPr/>
          <p:nvPr/>
        </p:nvGrpSpPr>
        <p:grpSpPr>
          <a:xfrm>
            <a:off x="8382000" y="-857250"/>
            <a:ext cx="762000" cy="428625"/>
            <a:chOff x="0" y="0"/>
            <a:chExt cx="1524000" cy="857250"/>
          </a:xfrm>
        </p:grpSpPr>
        <p:sp>
          <p:nvSpPr>
            <p:cNvPr id="681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9" name="Сгруппировать"/>
          <p:cNvGrpSpPr/>
          <p:nvPr/>
        </p:nvGrpSpPr>
        <p:grpSpPr>
          <a:xfrm>
            <a:off x="7620000" y="-428625"/>
            <a:ext cx="762000" cy="428625"/>
            <a:chOff x="0" y="0"/>
            <a:chExt cx="1524000" cy="857250"/>
          </a:xfrm>
        </p:grpSpPr>
        <p:sp>
          <p:nvSpPr>
            <p:cNvPr id="681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2" name="Сгруппировать"/>
          <p:cNvGrpSpPr/>
          <p:nvPr/>
        </p:nvGrpSpPr>
        <p:grpSpPr>
          <a:xfrm>
            <a:off x="9906000" y="-857250"/>
            <a:ext cx="762000" cy="428625"/>
            <a:chOff x="0" y="0"/>
            <a:chExt cx="1524000" cy="857250"/>
          </a:xfrm>
        </p:grpSpPr>
        <p:sp>
          <p:nvSpPr>
            <p:cNvPr id="682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5" name="Сгруппировать"/>
          <p:cNvGrpSpPr/>
          <p:nvPr/>
        </p:nvGrpSpPr>
        <p:grpSpPr>
          <a:xfrm>
            <a:off x="9144000" y="-428625"/>
            <a:ext cx="762000" cy="428625"/>
            <a:chOff x="0" y="0"/>
            <a:chExt cx="1524000" cy="857250"/>
          </a:xfrm>
        </p:grpSpPr>
        <p:sp>
          <p:nvSpPr>
            <p:cNvPr id="682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8" name="Сгруппировать"/>
          <p:cNvGrpSpPr/>
          <p:nvPr/>
        </p:nvGrpSpPr>
        <p:grpSpPr>
          <a:xfrm>
            <a:off x="11430000" y="-857250"/>
            <a:ext cx="762000" cy="428625"/>
            <a:chOff x="0" y="0"/>
            <a:chExt cx="1524000" cy="857250"/>
          </a:xfrm>
        </p:grpSpPr>
        <p:sp>
          <p:nvSpPr>
            <p:cNvPr id="682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1" name="Сгруппировать"/>
          <p:cNvGrpSpPr/>
          <p:nvPr/>
        </p:nvGrpSpPr>
        <p:grpSpPr>
          <a:xfrm>
            <a:off x="10668000" y="-428625"/>
            <a:ext cx="762000" cy="428625"/>
            <a:chOff x="0" y="0"/>
            <a:chExt cx="1524000" cy="857250"/>
          </a:xfrm>
        </p:grpSpPr>
        <p:sp>
          <p:nvSpPr>
            <p:cNvPr id="682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4" name="Сгруппировать"/>
          <p:cNvGrpSpPr/>
          <p:nvPr/>
        </p:nvGrpSpPr>
        <p:grpSpPr>
          <a:xfrm>
            <a:off x="-762000" y="0"/>
            <a:ext cx="762000" cy="428626"/>
            <a:chOff x="0" y="0"/>
            <a:chExt cx="1524000" cy="857250"/>
          </a:xfrm>
        </p:grpSpPr>
        <p:sp>
          <p:nvSpPr>
            <p:cNvPr id="683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7" name="Сгруппировать"/>
          <p:cNvGrpSpPr/>
          <p:nvPr/>
        </p:nvGrpSpPr>
        <p:grpSpPr>
          <a:xfrm>
            <a:off x="-762000" y="6429375"/>
            <a:ext cx="762000" cy="428625"/>
            <a:chOff x="0" y="0"/>
            <a:chExt cx="1524000" cy="857250"/>
          </a:xfrm>
        </p:grpSpPr>
        <p:sp>
          <p:nvSpPr>
            <p:cNvPr id="683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40" name="Сгруппировать"/>
          <p:cNvGrpSpPr/>
          <p:nvPr/>
        </p:nvGrpSpPr>
        <p:grpSpPr>
          <a:xfrm>
            <a:off x="-825500" y="6000750"/>
            <a:ext cx="762000" cy="428625"/>
            <a:chOff x="0" y="0"/>
            <a:chExt cx="1524000" cy="857250"/>
          </a:xfrm>
        </p:grpSpPr>
        <p:sp>
          <p:nvSpPr>
            <p:cNvPr id="683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</p:spTree>
    <p:extLst>
      <p:ext uri="{BB962C8B-B14F-4D97-AF65-F5344CB8AC3E}">
        <p14:creationId xmlns:p14="http://schemas.microsoft.com/office/powerpoint/2010/main" val="2031321966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Заголовок"/>
          <p:cNvSpPr txBox="1"/>
          <p:nvPr/>
        </p:nvSpPr>
        <p:spPr>
          <a:xfrm>
            <a:off x="2956394" y="2280603"/>
            <a:ext cx="6304611" cy="1842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lnSpc>
                <a:spcPct val="70000"/>
              </a:lnSpc>
              <a:defRPr sz="20000" spc="-60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n-US" sz="8000" spc="0" dirty="0"/>
              <a:t>To be continued…</a:t>
            </a:r>
          </a:p>
        </p:txBody>
      </p:sp>
      <p:pic>
        <p:nvPicPr>
          <p:cNvPr id="888" name="logo_sber_white.png" descr="logo_sber_whi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521" y="857250"/>
            <a:ext cx="1152923" cy="31598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92" name="Сгруппировать"/>
          <p:cNvGrpSpPr/>
          <p:nvPr/>
        </p:nvGrpSpPr>
        <p:grpSpPr>
          <a:xfrm>
            <a:off x="6096000" y="-428625"/>
            <a:ext cx="762000" cy="428625"/>
            <a:chOff x="0" y="0"/>
            <a:chExt cx="1524000" cy="857250"/>
          </a:xfrm>
        </p:grpSpPr>
        <p:sp>
          <p:nvSpPr>
            <p:cNvPr id="8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8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895" name="Сгруппировать"/>
          <p:cNvGrpSpPr/>
          <p:nvPr/>
        </p:nvGrpSpPr>
        <p:grpSpPr>
          <a:xfrm>
            <a:off x="5334000" y="-857250"/>
            <a:ext cx="762000" cy="428625"/>
            <a:chOff x="0" y="0"/>
            <a:chExt cx="1524000" cy="857250"/>
          </a:xfrm>
        </p:grpSpPr>
        <p:sp>
          <p:nvSpPr>
            <p:cNvPr id="8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8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898" name="Сгруппировать"/>
          <p:cNvGrpSpPr/>
          <p:nvPr/>
        </p:nvGrpSpPr>
        <p:grpSpPr>
          <a:xfrm>
            <a:off x="6858000" y="-857250"/>
            <a:ext cx="762000" cy="428625"/>
            <a:chOff x="0" y="0"/>
            <a:chExt cx="1524000" cy="857250"/>
          </a:xfrm>
        </p:grpSpPr>
        <p:sp>
          <p:nvSpPr>
            <p:cNvPr id="89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89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901" name="Сгруппировать"/>
          <p:cNvGrpSpPr/>
          <p:nvPr/>
        </p:nvGrpSpPr>
        <p:grpSpPr>
          <a:xfrm>
            <a:off x="4572000" y="-428625"/>
            <a:ext cx="762000" cy="428625"/>
            <a:chOff x="0" y="0"/>
            <a:chExt cx="1524000" cy="857250"/>
          </a:xfrm>
        </p:grpSpPr>
        <p:sp>
          <p:nvSpPr>
            <p:cNvPr id="89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90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904" name="Сгруппировать"/>
          <p:cNvGrpSpPr/>
          <p:nvPr/>
        </p:nvGrpSpPr>
        <p:grpSpPr>
          <a:xfrm>
            <a:off x="3810000" y="-857250"/>
            <a:ext cx="762000" cy="428625"/>
            <a:chOff x="0" y="0"/>
            <a:chExt cx="1524000" cy="857250"/>
          </a:xfrm>
        </p:grpSpPr>
        <p:sp>
          <p:nvSpPr>
            <p:cNvPr id="90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90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907" name="Сгруппировать"/>
          <p:cNvGrpSpPr/>
          <p:nvPr/>
        </p:nvGrpSpPr>
        <p:grpSpPr>
          <a:xfrm>
            <a:off x="3048000" y="-428625"/>
            <a:ext cx="762000" cy="428625"/>
            <a:chOff x="0" y="0"/>
            <a:chExt cx="1524000" cy="857250"/>
          </a:xfrm>
        </p:grpSpPr>
        <p:sp>
          <p:nvSpPr>
            <p:cNvPr id="90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90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910" name="Сгруппировать"/>
          <p:cNvGrpSpPr/>
          <p:nvPr/>
        </p:nvGrpSpPr>
        <p:grpSpPr>
          <a:xfrm>
            <a:off x="2286000" y="-857250"/>
            <a:ext cx="762000" cy="428625"/>
            <a:chOff x="0" y="0"/>
            <a:chExt cx="1524000" cy="857250"/>
          </a:xfrm>
        </p:grpSpPr>
        <p:sp>
          <p:nvSpPr>
            <p:cNvPr id="90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90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913" name="Сгруппировать"/>
          <p:cNvGrpSpPr/>
          <p:nvPr/>
        </p:nvGrpSpPr>
        <p:grpSpPr>
          <a:xfrm>
            <a:off x="1524000" y="-428625"/>
            <a:ext cx="762000" cy="428625"/>
            <a:chOff x="0" y="0"/>
            <a:chExt cx="1524000" cy="857250"/>
          </a:xfrm>
        </p:grpSpPr>
        <p:sp>
          <p:nvSpPr>
            <p:cNvPr id="91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91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916" name="Сгруппировать"/>
          <p:cNvGrpSpPr/>
          <p:nvPr/>
        </p:nvGrpSpPr>
        <p:grpSpPr>
          <a:xfrm>
            <a:off x="762000" y="-857250"/>
            <a:ext cx="762000" cy="428625"/>
            <a:chOff x="0" y="0"/>
            <a:chExt cx="1524000" cy="857250"/>
          </a:xfrm>
        </p:grpSpPr>
        <p:sp>
          <p:nvSpPr>
            <p:cNvPr id="91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91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919" name="Сгруппировать"/>
          <p:cNvGrpSpPr/>
          <p:nvPr/>
        </p:nvGrpSpPr>
        <p:grpSpPr>
          <a:xfrm>
            <a:off x="0" y="-428625"/>
            <a:ext cx="762001" cy="428625"/>
            <a:chOff x="0" y="0"/>
            <a:chExt cx="1524000" cy="857250"/>
          </a:xfrm>
        </p:grpSpPr>
        <p:sp>
          <p:nvSpPr>
            <p:cNvPr id="91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91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922" name="Сгруппировать"/>
          <p:cNvGrpSpPr/>
          <p:nvPr/>
        </p:nvGrpSpPr>
        <p:grpSpPr>
          <a:xfrm>
            <a:off x="8382000" y="-857250"/>
            <a:ext cx="762000" cy="428625"/>
            <a:chOff x="0" y="0"/>
            <a:chExt cx="1524000" cy="857250"/>
          </a:xfrm>
        </p:grpSpPr>
        <p:sp>
          <p:nvSpPr>
            <p:cNvPr id="92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92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925" name="Сгруппировать"/>
          <p:cNvGrpSpPr/>
          <p:nvPr/>
        </p:nvGrpSpPr>
        <p:grpSpPr>
          <a:xfrm>
            <a:off x="7620000" y="-428625"/>
            <a:ext cx="762000" cy="428625"/>
            <a:chOff x="0" y="0"/>
            <a:chExt cx="1524000" cy="857250"/>
          </a:xfrm>
        </p:grpSpPr>
        <p:sp>
          <p:nvSpPr>
            <p:cNvPr id="92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92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928" name="Сгруппировать"/>
          <p:cNvGrpSpPr/>
          <p:nvPr/>
        </p:nvGrpSpPr>
        <p:grpSpPr>
          <a:xfrm>
            <a:off x="9906000" y="-857250"/>
            <a:ext cx="762000" cy="428625"/>
            <a:chOff x="0" y="0"/>
            <a:chExt cx="1524000" cy="857250"/>
          </a:xfrm>
        </p:grpSpPr>
        <p:sp>
          <p:nvSpPr>
            <p:cNvPr id="92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92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931" name="Сгруппировать"/>
          <p:cNvGrpSpPr/>
          <p:nvPr/>
        </p:nvGrpSpPr>
        <p:grpSpPr>
          <a:xfrm>
            <a:off x="9144000" y="-428625"/>
            <a:ext cx="762000" cy="428625"/>
            <a:chOff x="0" y="0"/>
            <a:chExt cx="1524000" cy="857250"/>
          </a:xfrm>
        </p:grpSpPr>
        <p:sp>
          <p:nvSpPr>
            <p:cNvPr id="92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93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934" name="Сгруппировать"/>
          <p:cNvGrpSpPr/>
          <p:nvPr/>
        </p:nvGrpSpPr>
        <p:grpSpPr>
          <a:xfrm>
            <a:off x="11430000" y="-857250"/>
            <a:ext cx="762000" cy="428625"/>
            <a:chOff x="0" y="0"/>
            <a:chExt cx="1524000" cy="857250"/>
          </a:xfrm>
        </p:grpSpPr>
        <p:sp>
          <p:nvSpPr>
            <p:cNvPr id="93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93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937" name="Сгруппировать"/>
          <p:cNvGrpSpPr/>
          <p:nvPr/>
        </p:nvGrpSpPr>
        <p:grpSpPr>
          <a:xfrm>
            <a:off x="10668000" y="-428625"/>
            <a:ext cx="762000" cy="428625"/>
            <a:chOff x="0" y="0"/>
            <a:chExt cx="1524000" cy="857250"/>
          </a:xfrm>
        </p:grpSpPr>
        <p:sp>
          <p:nvSpPr>
            <p:cNvPr id="93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93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940" name="Сгруппировать"/>
          <p:cNvGrpSpPr/>
          <p:nvPr/>
        </p:nvGrpSpPr>
        <p:grpSpPr>
          <a:xfrm>
            <a:off x="-762000" y="0"/>
            <a:ext cx="762000" cy="428626"/>
            <a:chOff x="0" y="0"/>
            <a:chExt cx="1524000" cy="857250"/>
          </a:xfrm>
        </p:grpSpPr>
        <p:sp>
          <p:nvSpPr>
            <p:cNvPr id="93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93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943" name="Сгруппировать"/>
          <p:cNvGrpSpPr/>
          <p:nvPr/>
        </p:nvGrpSpPr>
        <p:grpSpPr>
          <a:xfrm>
            <a:off x="-762000" y="6429375"/>
            <a:ext cx="762000" cy="428625"/>
            <a:chOff x="0" y="0"/>
            <a:chExt cx="1524000" cy="857250"/>
          </a:xfrm>
        </p:grpSpPr>
        <p:sp>
          <p:nvSpPr>
            <p:cNvPr id="94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94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946" name="Сгруппировать"/>
          <p:cNvGrpSpPr/>
          <p:nvPr/>
        </p:nvGrpSpPr>
        <p:grpSpPr>
          <a:xfrm>
            <a:off x="-774700" y="5891645"/>
            <a:ext cx="762000" cy="428625"/>
            <a:chOff x="0" y="0"/>
            <a:chExt cx="1524000" cy="857250"/>
          </a:xfrm>
        </p:grpSpPr>
        <p:sp>
          <p:nvSpPr>
            <p:cNvPr id="94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94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</p:spTree>
    <p:extLst>
      <p:ext uri="{BB962C8B-B14F-4D97-AF65-F5344CB8AC3E}">
        <p14:creationId xmlns:p14="http://schemas.microsoft.com/office/powerpoint/2010/main" val="3531786486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4" name="SBER_SPASIBO_LOGO_RUS_COL_RGB.png" descr="SBER_SPASIBO_LOGO_RUS_COL_RG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561303"/>
            <a:ext cx="6096000" cy="173539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707" name="Сгруппировать"/>
          <p:cNvGrpSpPr/>
          <p:nvPr/>
        </p:nvGrpSpPr>
        <p:grpSpPr>
          <a:xfrm>
            <a:off x="6096000" y="-428625"/>
            <a:ext cx="762000" cy="428625"/>
            <a:chOff x="0" y="0"/>
            <a:chExt cx="1524000" cy="857250"/>
          </a:xfrm>
        </p:grpSpPr>
        <p:sp>
          <p:nvSpPr>
            <p:cNvPr id="1770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1770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17710" name="Сгруппировать"/>
          <p:cNvGrpSpPr/>
          <p:nvPr/>
        </p:nvGrpSpPr>
        <p:grpSpPr>
          <a:xfrm>
            <a:off x="5334000" y="-857250"/>
            <a:ext cx="762000" cy="428625"/>
            <a:chOff x="0" y="0"/>
            <a:chExt cx="1524000" cy="857250"/>
          </a:xfrm>
        </p:grpSpPr>
        <p:sp>
          <p:nvSpPr>
            <p:cNvPr id="1770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1770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17713" name="Сгруппировать"/>
          <p:cNvGrpSpPr/>
          <p:nvPr/>
        </p:nvGrpSpPr>
        <p:grpSpPr>
          <a:xfrm>
            <a:off x="6858000" y="-857250"/>
            <a:ext cx="762000" cy="428625"/>
            <a:chOff x="0" y="0"/>
            <a:chExt cx="1524000" cy="857250"/>
          </a:xfrm>
        </p:grpSpPr>
        <p:sp>
          <p:nvSpPr>
            <p:cNvPr id="1771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1771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17716" name="Сгруппировать"/>
          <p:cNvGrpSpPr/>
          <p:nvPr/>
        </p:nvGrpSpPr>
        <p:grpSpPr>
          <a:xfrm>
            <a:off x="4572000" y="-428625"/>
            <a:ext cx="762000" cy="428625"/>
            <a:chOff x="0" y="0"/>
            <a:chExt cx="1524000" cy="857250"/>
          </a:xfrm>
        </p:grpSpPr>
        <p:sp>
          <p:nvSpPr>
            <p:cNvPr id="1771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1771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17719" name="Сгруппировать"/>
          <p:cNvGrpSpPr/>
          <p:nvPr/>
        </p:nvGrpSpPr>
        <p:grpSpPr>
          <a:xfrm>
            <a:off x="3810000" y="-857250"/>
            <a:ext cx="762000" cy="428625"/>
            <a:chOff x="0" y="0"/>
            <a:chExt cx="1524000" cy="857250"/>
          </a:xfrm>
        </p:grpSpPr>
        <p:sp>
          <p:nvSpPr>
            <p:cNvPr id="1771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1771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17722" name="Сгруппировать"/>
          <p:cNvGrpSpPr/>
          <p:nvPr/>
        </p:nvGrpSpPr>
        <p:grpSpPr>
          <a:xfrm>
            <a:off x="3048000" y="-428625"/>
            <a:ext cx="762000" cy="428625"/>
            <a:chOff x="0" y="0"/>
            <a:chExt cx="1524000" cy="857250"/>
          </a:xfrm>
        </p:grpSpPr>
        <p:sp>
          <p:nvSpPr>
            <p:cNvPr id="1772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1772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17725" name="Сгруппировать"/>
          <p:cNvGrpSpPr/>
          <p:nvPr/>
        </p:nvGrpSpPr>
        <p:grpSpPr>
          <a:xfrm>
            <a:off x="2286000" y="-857250"/>
            <a:ext cx="762000" cy="428625"/>
            <a:chOff x="0" y="0"/>
            <a:chExt cx="1524000" cy="857250"/>
          </a:xfrm>
        </p:grpSpPr>
        <p:sp>
          <p:nvSpPr>
            <p:cNvPr id="1772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1772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17728" name="Сгруппировать"/>
          <p:cNvGrpSpPr/>
          <p:nvPr/>
        </p:nvGrpSpPr>
        <p:grpSpPr>
          <a:xfrm>
            <a:off x="1524000" y="-428625"/>
            <a:ext cx="762000" cy="428625"/>
            <a:chOff x="0" y="0"/>
            <a:chExt cx="1524000" cy="857250"/>
          </a:xfrm>
        </p:grpSpPr>
        <p:sp>
          <p:nvSpPr>
            <p:cNvPr id="1772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1772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17731" name="Сгруппировать"/>
          <p:cNvGrpSpPr/>
          <p:nvPr/>
        </p:nvGrpSpPr>
        <p:grpSpPr>
          <a:xfrm>
            <a:off x="762000" y="-857250"/>
            <a:ext cx="762000" cy="428625"/>
            <a:chOff x="0" y="0"/>
            <a:chExt cx="1524000" cy="857250"/>
          </a:xfrm>
        </p:grpSpPr>
        <p:sp>
          <p:nvSpPr>
            <p:cNvPr id="1772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1773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17734" name="Сгруппировать"/>
          <p:cNvGrpSpPr/>
          <p:nvPr/>
        </p:nvGrpSpPr>
        <p:grpSpPr>
          <a:xfrm>
            <a:off x="0" y="-428625"/>
            <a:ext cx="762001" cy="428625"/>
            <a:chOff x="0" y="0"/>
            <a:chExt cx="1524000" cy="857250"/>
          </a:xfrm>
        </p:grpSpPr>
        <p:sp>
          <p:nvSpPr>
            <p:cNvPr id="1773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1773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17737" name="Сгруппировать"/>
          <p:cNvGrpSpPr/>
          <p:nvPr/>
        </p:nvGrpSpPr>
        <p:grpSpPr>
          <a:xfrm>
            <a:off x="8382000" y="-857250"/>
            <a:ext cx="762000" cy="428625"/>
            <a:chOff x="0" y="0"/>
            <a:chExt cx="1524000" cy="857250"/>
          </a:xfrm>
        </p:grpSpPr>
        <p:sp>
          <p:nvSpPr>
            <p:cNvPr id="1773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1773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17740" name="Сгруппировать"/>
          <p:cNvGrpSpPr/>
          <p:nvPr/>
        </p:nvGrpSpPr>
        <p:grpSpPr>
          <a:xfrm>
            <a:off x="7620000" y="-428625"/>
            <a:ext cx="762000" cy="428625"/>
            <a:chOff x="0" y="0"/>
            <a:chExt cx="1524000" cy="857250"/>
          </a:xfrm>
        </p:grpSpPr>
        <p:sp>
          <p:nvSpPr>
            <p:cNvPr id="1773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1773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17743" name="Сгруппировать"/>
          <p:cNvGrpSpPr/>
          <p:nvPr/>
        </p:nvGrpSpPr>
        <p:grpSpPr>
          <a:xfrm>
            <a:off x="9906000" y="-857250"/>
            <a:ext cx="762000" cy="428625"/>
            <a:chOff x="0" y="0"/>
            <a:chExt cx="1524000" cy="857250"/>
          </a:xfrm>
        </p:grpSpPr>
        <p:sp>
          <p:nvSpPr>
            <p:cNvPr id="1774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1774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17746" name="Сгруппировать"/>
          <p:cNvGrpSpPr/>
          <p:nvPr/>
        </p:nvGrpSpPr>
        <p:grpSpPr>
          <a:xfrm>
            <a:off x="9144000" y="-428625"/>
            <a:ext cx="762000" cy="428625"/>
            <a:chOff x="0" y="0"/>
            <a:chExt cx="1524000" cy="857250"/>
          </a:xfrm>
        </p:grpSpPr>
        <p:sp>
          <p:nvSpPr>
            <p:cNvPr id="1774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1774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17749" name="Сгруппировать"/>
          <p:cNvGrpSpPr/>
          <p:nvPr/>
        </p:nvGrpSpPr>
        <p:grpSpPr>
          <a:xfrm>
            <a:off x="11430000" y="-857250"/>
            <a:ext cx="762000" cy="428625"/>
            <a:chOff x="0" y="0"/>
            <a:chExt cx="1524000" cy="857250"/>
          </a:xfrm>
        </p:grpSpPr>
        <p:sp>
          <p:nvSpPr>
            <p:cNvPr id="1774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1774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17752" name="Сгруппировать"/>
          <p:cNvGrpSpPr/>
          <p:nvPr/>
        </p:nvGrpSpPr>
        <p:grpSpPr>
          <a:xfrm>
            <a:off x="10668000" y="-428625"/>
            <a:ext cx="762000" cy="428625"/>
            <a:chOff x="0" y="0"/>
            <a:chExt cx="1524000" cy="857250"/>
          </a:xfrm>
        </p:grpSpPr>
        <p:sp>
          <p:nvSpPr>
            <p:cNvPr id="1775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1775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17755" name="Сгруппировать"/>
          <p:cNvGrpSpPr/>
          <p:nvPr/>
        </p:nvGrpSpPr>
        <p:grpSpPr>
          <a:xfrm>
            <a:off x="-762000" y="0"/>
            <a:ext cx="762000" cy="428626"/>
            <a:chOff x="0" y="0"/>
            <a:chExt cx="1524000" cy="857250"/>
          </a:xfrm>
        </p:grpSpPr>
        <p:sp>
          <p:nvSpPr>
            <p:cNvPr id="1775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1775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17758" name="Сгруппировать"/>
          <p:cNvGrpSpPr/>
          <p:nvPr/>
        </p:nvGrpSpPr>
        <p:grpSpPr>
          <a:xfrm>
            <a:off x="-762000" y="6429375"/>
            <a:ext cx="762000" cy="428625"/>
            <a:chOff x="0" y="0"/>
            <a:chExt cx="1524000" cy="857250"/>
          </a:xfrm>
        </p:grpSpPr>
        <p:sp>
          <p:nvSpPr>
            <p:cNvPr id="1775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1775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17761" name="Сгруппировать"/>
          <p:cNvGrpSpPr/>
          <p:nvPr/>
        </p:nvGrpSpPr>
        <p:grpSpPr>
          <a:xfrm>
            <a:off x="-825500" y="6000750"/>
            <a:ext cx="762000" cy="428625"/>
            <a:chOff x="0" y="0"/>
            <a:chExt cx="1524000" cy="857250"/>
          </a:xfrm>
        </p:grpSpPr>
        <p:sp>
          <p:nvSpPr>
            <p:cNvPr id="1775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1776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0" name="Текст и картинка"/>
          <p:cNvSpPr txBox="1"/>
          <p:nvPr/>
        </p:nvSpPr>
        <p:spPr>
          <a:xfrm>
            <a:off x="761999" y="449715"/>
            <a:ext cx="6603993" cy="516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>
            <a:spAutoFit/>
          </a:bodyPr>
          <a:lstStyle>
            <a:lvl1pPr algn="l">
              <a:lnSpc>
                <a:spcPct val="70000"/>
              </a:lnSpc>
              <a:defRPr sz="10000" b="1" spc="-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ru-RU" sz="4000" spc="0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</a:rPr>
              <a:t>Основные понятия</a:t>
            </a:r>
            <a:endParaRPr lang="en-US" sz="4000" spc="0" dirty="0">
              <a:gradFill flip="none" rotWithShape="1">
                <a:gsLst>
                  <a:gs pos="0">
                    <a:srgbClr val="34E234"/>
                  </a:gs>
                  <a:gs pos="19133">
                    <a:srgbClr val="9DCD25"/>
                  </a:gs>
                  <a:gs pos="39357">
                    <a:srgbClr val="F2E800"/>
                  </a:gs>
                  <a:gs pos="58861">
                    <a:srgbClr val="9DCD25"/>
                  </a:gs>
                  <a:gs pos="79839">
                    <a:srgbClr val="00A4E0"/>
                  </a:gs>
                  <a:gs pos="100000">
                    <a:srgbClr val="0086D0"/>
                  </a:gs>
                </a:gsLst>
                <a:lin ang="3000000" scaled="0"/>
              </a:gradFill>
            </a:endParaRPr>
          </a:p>
        </p:txBody>
      </p:sp>
      <p:sp>
        <p:nvSpPr>
          <p:cNvPr id="6782" name="Это правило применимо и для обычных встреч, но в условиях онлайн-конференции оно еще более актуально.…"/>
          <p:cNvSpPr txBox="1"/>
          <p:nvPr/>
        </p:nvSpPr>
        <p:spPr>
          <a:xfrm>
            <a:off x="1421877" y="965754"/>
            <a:ext cx="9322846" cy="2636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r>
              <a:rPr lang="ru-RU" sz="2800" b="1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  <a:sym typeface="Helvetica"/>
              </a:rPr>
              <a:t>Точка соединения (</a:t>
            </a:r>
            <a:r>
              <a:rPr lang="en-US" sz="2800" b="1" dirty="0" err="1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  <a:sym typeface="Helvetica"/>
              </a:rPr>
              <a:t>joinpoint</a:t>
            </a:r>
            <a:r>
              <a:rPr lang="ru-RU" sz="2800" b="1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  <a:sym typeface="Helvetica"/>
              </a:rPr>
              <a:t>) </a:t>
            </a:r>
            <a:r>
              <a:rPr lang="ru-RU" sz="2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— это конкретное место в программе, где может быть выполнен код аспекта.</a:t>
            </a:r>
            <a:endParaRPr lang="ru-RU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/>
            <a:r>
              <a:rPr lang="ru-RU" sz="2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800" b="1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</a:rPr>
              <a:t>Срез (</a:t>
            </a:r>
            <a:r>
              <a:rPr lang="ru-RU" sz="2800" b="1" dirty="0" err="1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</a:rPr>
              <a:t>pointcut</a:t>
            </a:r>
            <a:r>
              <a:rPr lang="ru-RU" sz="2800" b="1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</a:rPr>
              <a:t>) </a:t>
            </a:r>
            <a:r>
              <a:rPr lang="ru-RU" sz="2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— это выражение, которое определяет набор точек соединения, к которым будет применяться аспект.</a:t>
            </a:r>
            <a:endParaRPr lang="ru-RU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786" name="Сгруппировать"/>
          <p:cNvGrpSpPr/>
          <p:nvPr/>
        </p:nvGrpSpPr>
        <p:grpSpPr>
          <a:xfrm>
            <a:off x="6096000" y="-428625"/>
            <a:ext cx="762000" cy="428625"/>
            <a:chOff x="0" y="0"/>
            <a:chExt cx="1524000" cy="857250"/>
          </a:xfrm>
        </p:grpSpPr>
        <p:sp>
          <p:nvSpPr>
            <p:cNvPr id="67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89" name="Сгруппировать"/>
          <p:cNvGrpSpPr/>
          <p:nvPr/>
        </p:nvGrpSpPr>
        <p:grpSpPr>
          <a:xfrm>
            <a:off x="5334000" y="-857250"/>
            <a:ext cx="762000" cy="428625"/>
            <a:chOff x="0" y="0"/>
            <a:chExt cx="1524000" cy="857250"/>
          </a:xfrm>
        </p:grpSpPr>
        <p:sp>
          <p:nvSpPr>
            <p:cNvPr id="67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2" name="Сгруппировать"/>
          <p:cNvGrpSpPr/>
          <p:nvPr/>
        </p:nvGrpSpPr>
        <p:grpSpPr>
          <a:xfrm>
            <a:off x="6858000" y="-857250"/>
            <a:ext cx="762000" cy="428625"/>
            <a:chOff x="0" y="0"/>
            <a:chExt cx="1524000" cy="857250"/>
          </a:xfrm>
        </p:grpSpPr>
        <p:sp>
          <p:nvSpPr>
            <p:cNvPr id="67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5" name="Сгруппировать"/>
          <p:cNvGrpSpPr/>
          <p:nvPr/>
        </p:nvGrpSpPr>
        <p:grpSpPr>
          <a:xfrm>
            <a:off x="4572000" y="-428625"/>
            <a:ext cx="762000" cy="428625"/>
            <a:chOff x="0" y="0"/>
            <a:chExt cx="1524000" cy="857250"/>
          </a:xfrm>
        </p:grpSpPr>
        <p:sp>
          <p:nvSpPr>
            <p:cNvPr id="67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8" name="Сгруппировать"/>
          <p:cNvGrpSpPr/>
          <p:nvPr/>
        </p:nvGrpSpPr>
        <p:grpSpPr>
          <a:xfrm>
            <a:off x="3810000" y="-857250"/>
            <a:ext cx="762000" cy="428625"/>
            <a:chOff x="0" y="0"/>
            <a:chExt cx="1524000" cy="857250"/>
          </a:xfrm>
        </p:grpSpPr>
        <p:sp>
          <p:nvSpPr>
            <p:cNvPr id="679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1" name="Сгруппировать"/>
          <p:cNvGrpSpPr/>
          <p:nvPr/>
        </p:nvGrpSpPr>
        <p:grpSpPr>
          <a:xfrm>
            <a:off x="3048000" y="-428625"/>
            <a:ext cx="762000" cy="428625"/>
            <a:chOff x="0" y="0"/>
            <a:chExt cx="1524000" cy="857250"/>
          </a:xfrm>
          <a:noFill/>
        </p:grpSpPr>
        <p:sp>
          <p:nvSpPr>
            <p:cNvPr id="679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grpFill/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4" name="Сгруппировать"/>
          <p:cNvGrpSpPr/>
          <p:nvPr/>
        </p:nvGrpSpPr>
        <p:grpSpPr>
          <a:xfrm>
            <a:off x="2286000" y="-857250"/>
            <a:ext cx="762000" cy="428625"/>
            <a:chOff x="0" y="0"/>
            <a:chExt cx="1524000" cy="857250"/>
          </a:xfrm>
        </p:grpSpPr>
        <p:sp>
          <p:nvSpPr>
            <p:cNvPr id="680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7" name="Сгруппировать"/>
          <p:cNvGrpSpPr/>
          <p:nvPr/>
        </p:nvGrpSpPr>
        <p:grpSpPr>
          <a:xfrm>
            <a:off x="1524000" y="-428625"/>
            <a:ext cx="762000" cy="428625"/>
            <a:chOff x="0" y="0"/>
            <a:chExt cx="1524000" cy="857250"/>
          </a:xfrm>
        </p:grpSpPr>
        <p:sp>
          <p:nvSpPr>
            <p:cNvPr id="680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0" name="Сгруппировать"/>
          <p:cNvGrpSpPr/>
          <p:nvPr/>
        </p:nvGrpSpPr>
        <p:grpSpPr>
          <a:xfrm>
            <a:off x="762000" y="-857250"/>
            <a:ext cx="762000" cy="428625"/>
            <a:chOff x="0" y="0"/>
            <a:chExt cx="1524000" cy="857250"/>
          </a:xfrm>
        </p:grpSpPr>
        <p:sp>
          <p:nvSpPr>
            <p:cNvPr id="680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3" name="Сгруппировать"/>
          <p:cNvGrpSpPr/>
          <p:nvPr/>
        </p:nvGrpSpPr>
        <p:grpSpPr>
          <a:xfrm>
            <a:off x="0" y="-428625"/>
            <a:ext cx="762001" cy="428625"/>
            <a:chOff x="0" y="0"/>
            <a:chExt cx="1524000" cy="857250"/>
          </a:xfrm>
        </p:grpSpPr>
        <p:sp>
          <p:nvSpPr>
            <p:cNvPr id="681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6" name="Сгруппировать"/>
          <p:cNvGrpSpPr/>
          <p:nvPr/>
        </p:nvGrpSpPr>
        <p:grpSpPr>
          <a:xfrm>
            <a:off x="8382000" y="-857250"/>
            <a:ext cx="762000" cy="428625"/>
            <a:chOff x="0" y="0"/>
            <a:chExt cx="1524000" cy="857250"/>
          </a:xfrm>
        </p:grpSpPr>
        <p:sp>
          <p:nvSpPr>
            <p:cNvPr id="681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9" name="Сгруппировать"/>
          <p:cNvGrpSpPr/>
          <p:nvPr/>
        </p:nvGrpSpPr>
        <p:grpSpPr>
          <a:xfrm>
            <a:off x="7620000" y="-428625"/>
            <a:ext cx="762000" cy="428625"/>
            <a:chOff x="0" y="0"/>
            <a:chExt cx="1524000" cy="857250"/>
          </a:xfrm>
        </p:grpSpPr>
        <p:sp>
          <p:nvSpPr>
            <p:cNvPr id="681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2" name="Сгруппировать"/>
          <p:cNvGrpSpPr/>
          <p:nvPr/>
        </p:nvGrpSpPr>
        <p:grpSpPr>
          <a:xfrm>
            <a:off x="9906000" y="-857250"/>
            <a:ext cx="762000" cy="428625"/>
            <a:chOff x="0" y="0"/>
            <a:chExt cx="1524000" cy="857250"/>
          </a:xfrm>
        </p:grpSpPr>
        <p:sp>
          <p:nvSpPr>
            <p:cNvPr id="682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5" name="Сгруппировать"/>
          <p:cNvGrpSpPr/>
          <p:nvPr/>
        </p:nvGrpSpPr>
        <p:grpSpPr>
          <a:xfrm>
            <a:off x="9144000" y="-428625"/>
            <a:ext cx="762000" cy="428625"/>
            <a:chOff x="0" y="0"/>
            <a:chExt cx="1524000" cy="857250"/>
          </a:xfrm>
        </p:grpSpPr>
        <p:sp>
          <p:nvSpPr>
            <p:cNvPr id="682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8" name="Сгруппировать"/>
          <p:cNvGrpSpPr/>
          <p:nvPr/>
        </p:nvGrpSpPr>
        <p:grpSpPr>
          <a:xfrm>
            <a:off x="11430000" y="-857250"/>
            <a:ext cx="762000" cy="428625"/>
            <a:chOff x="0" y="0"/>
            <a:chExt cx="1524000" cy="857250"/>
          </a:xfrm>
        </p:grpSpPr>
        <p:sp>
          <p:nvSpPr>
            <p:cNvPr id="682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1" name="Сгруппировать"/>
          <p:cNvGrpSpPr/>
          <p:nvPr/>
        </p:nvGrpSpPr>
        <p:grpSpPr>
          <a:xfrm>
            <a:off x="10668000" y="-428625"/>
            <a:ext cx="762000" cy="428625"/>
            <a:chOff x="0" y="0"/>
            <a:chExt cx="1524000" cy="857250"/>
          </a:xfrm>
        </p:grpSpPr>
        <p:sp>
          <p:nvSpPr>
            <p:cNvPr id="682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4" name="Сгруппировать"/>
          <p:cNvGrpSpPr/>
          <p:nvPr/>
        </p:nvGrpSpPr>
        <p:grpSpPr>
          <a:xfrm>
            <a:off x="-762000" y="0"/>
            <a:ext cx="762000" cy="428626"/>
            <a:chOff x="0" y="0"/>
            <a:chExt cx="1524000" cy="857250"/>
          </a:xfrm>
        </p:grpSpPr>
        <p:sp>
          <p:nvSpPr>
            <p:cNvPr id="683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7" name="Сгруппировать"/>
          <p:cNvGrpSpPr/>
          <p:nvPr/>
        </p:nvGrpSpPr>
        <p:grpSpPr>
          <a:xfrm>
            <a:off x="-762000" y="6429375"/>
            <a:ext cx="762000" cy="428625"/>
            <a:chOff x="0" y="0"/>
            <a:chExt cx="1524000" cy="857250"/>
          </a:xfrm>
        </p:grpSpPr>
        <p:sp>
          <p:nvSpPr>
            <p:cNvPr id="683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40" name="Сгруппировать"/>
          <p:cNvGrpSpPr/>
          <p:nvPr/>
        </p:nvGrpSpPr>
        <p:grpSpPr>
          <a:xfrm>
            <a:off x="-825500" y="6000750"/>
            <a:ext cx="762000" cy="428625"/>
            <a:chOff x="0" y="0"/>
            <a:chExt cx="1524000" cy="857250"/>
          </a:xfrm>
        </p:grpSpPr>
        <p:sp>
          <p:nvSpPr>
            <p:cNvPr id="683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</p:spTree>
    <p:extLst>
      <p:ext uri="{BB962C8B-B14F-4D97-AF65-F5344CB8AC3E}">
        <p14:creationId xmlns:p14="http://schemas.microsoft.com/office/powerpoint/2010/main" val="428463485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0" name="Текст и картинка"/>
          <p:cNvSpPr txBox="1"/>
          <p:nvPr/>
        </p:nvSpPr>
        <p:spPr>
          <a:xfrm>
            <a:off x="761999" y="449715"/>
            <a:ext cx="6603993" cy="516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>
            <a:spAutoFit/>
          </a:bodyPr>
          <a:lstStyle>
            <a:lvl1pPr algn="l">
              <a:lnSpc>
                <a:spcPct val="70000"/>
              </a:lnSpc>
              <a:defRPr sz="10000" b="1" spc="-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ru-RU" sz="4000" spc="0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</a:rPr>
              <a:t>Основные понятия</a:t>
            </a:r>
            <a:endParaRPr lang="en-US" sz="4000" spc="0" dirty="0">
              <a:gradFill flip="none" rotWithShape="1">
                <a:gsLst>
                  <a:gs pos="0">
                    <a:srgbClr val="34E234"/>
                  </a:gs>
                  <a:gs pos="19133">
                    <a:srgbClr val="9DCD25"/>
                  </a:gs>
                  <a:gs pos="39357">
                    <a:srgbClr val="F2E800"/>
                  </a:gs>
                  <a:gs pos="58861">
                    <a:srgbClr val="9DCD25"/>
                  </a:gs>
                  <a:gs pos="79839">
                    <a:srgbClr val="00A4E0"/>
                  </a:gs>
                  <a:gs pos="100000">
                    <a:srgbClr val="0086D0"/>
                  </a:gs>
                </a:gsLst>
                <a:lin ang="3000000" scaled="0"/>
              </a:gradFill>
            </a:endParaRPr>
          </a:p>
        </p:txBody>
      </p:sp>
      <p:sp>
        <p:nvSpPr>
          <p:cNvPr id="6782" name="Это правило применимо и для обычных встреч, но в условиях онлайн-конференции оно еще более актуально.…"/>
          <p:cNvSpPr txBox="1"/>
          <p:nvPr/>
        </p:nvSpPr>
        <p:spPr>
          <a:xfrm>
            <a:off x="1421877" y="965754"/>
            <a:ext cx="9322846" cy="4360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r>
              <a:rPr lang="ru-RU" sz="2800" b="1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  <a:sym typeface="Helvetica"/>
              </a:rPr>
              <a:t>Точка соединения (</a:t>
            </a:r>
            <a:r>
              <a:rPr lang="en-US" sz="2800" b="1" dirty="0" err="1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  <a:sym typeface="Helvetica"/>
              </a:rPr>
              <a:t>joinpoint</a:t>
            </a:r>
            <a:r>
              <a:rPr lang="ru-RU" sz="2800" b="1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  <a:sym typeface="Helvetica"/>
              </a:rPr>
              <a:t>) </a:t>
            </a:r>
            <a:r>
              <a:rPr lang="ru-RU" sz="2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— это конкретное место в программе, где может быть выполнен код аспекта.</a:t>
            </a:r>
            <a:endParaRPr lang="ru-RU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/>
            <a:r>
              <a:rPr lang="ru-RU" sz="2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800" b="1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</a:rPr>
              <a:t>Срез (</a:t>
            </a:r>
            <a:r>
              <a:rPr lang="ru-RU" sz="2800" b="1" dirty="0" err="1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</a:rPr>
              <a:t>pointcut</a:t>
            </a:r>
            <a:r>
              <a:rPr lang="ru-RU" sz="2800" b="1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</a:rPr>
              <a:t>) </a:t>
            </a:r>
            <a:r>
              <a:rPr lang="ru-RU" sz="2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— это выражение, которое определяет набор точек соединения, к которым будет применяться аспект.</a:t>
            </a:r>
            <a:endParaRPr lang="ru-RU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/>
            <a:r>
              <a:rPr lang="ru-RU" sz="2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800" b="1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</a:rPr>
              <a:t>Совет(</a:t>
            </a:r>
            <a:r>
              <a:rPr lang="en-US" sz="2800" b="1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</a:rPr>
              <a:t>advice</a:t>
            </a:r>
            <a:r>
              <a:rPr lang="ru-RU" sz="2800" b="1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</a:rPr>
              <a:t>) </a:t>
            </a:r>
            <a:r>
              <a:rPr lang="ru-RU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— это код, который выполняется в определённые моменты времени, указанные в точке соединения.</a:t>
            </a:r>
          </a:p>
        </p:txBody>
      </p:sp>
      <p:grpSp>
        <p:nvGrpSpPr>
          <p:cNvPr id="6786" name="Сгруппировать"/>
          <p:cNvGrpSpPr/>
          <p:nvPr/>
        </p:nvGrpSpPr>
        <p:grpSpPr>
          <a:xfrm>
            <a:off x="6096000" y="-428625"/>
            <a:ext cx="762000" cy="428625"/>
            <a:chOff x="0" y="0"/>
            <a:chExt cx="1524000" cy="857250"/>
          </a:xfrm>
        </p:grpSpPr>
        <p:sp>
          <p:nvSpPr>
            <p:cNvPr id="67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89" name="Сгруппировать"/>
          <p:cNvGrpSpPr/>
          <p:nvPr/>
        </p:nvGrpSpPr>
        <p:grpSpPr>
          <a:xfrm>
            <a:off x="5334000" y="-857250"/>
            <a:ext cx="762000" cy="428625"/>
            <a:chOff x="0" y="0"/>
            <a:chExt cx="1524000" cy="857250"/>
          </a:xfrm>
        </p:grpSpPr>
        <p:sp>
          <p:nvSpPr>
            <p:cNvPr id="67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2" name="Сгруппировать"/>
          <p:cNvGrpSpPr/>
          <p:nvPr/>
        </p:nvGrpSpPr>
        <p:grpSpPr>
          <a:xfrm>
            <a:off x="6858000" y="-857250"/>
            <a:ext cx="762000" cy="428625"/>
            <a:chOff x="0" y="0"/>
            <a:chExt cx="1524000" cy="857250"/>
          </a:xfrm>
        </p:grpSpPr>
        <p:sp>
          <p:nvSpPr>
            <p:cNvPr id="67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5" name="Сгруппировать"/>
          <p:cNvGrpSpPr/>
          <p:nvPr/>
        </p:nvGrpSpPr>
        <p:grpSpPr>
          <a:xfrm>
            <a:off x="4572000" y="-428625"/>
            <a:ext cx="762000" cy="428625"/>
            <a:chOff x="0" y="0"/>
            <a:chExt cx="1524000" cy="857250"/>
          </a:xfrm>
        </p:grpSpPr>
        <p:sp>
          <p:nvSpPr>
            <p:cNvPr id="67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8" name="Сгруппировать"/>
          <p:cNvGrpSpPr/>
          <p:nvPr/>
        </p:nvGrpSpPr>
        <p:grpSpPr>
          <a:xfrm>
            <a:off x="3810000" y="-857250"/>
            <a:ext cx="762000" cy="428625"/>
            <a:chOff x="0" y="0"/>
            <a:chExt cx="1524000" cy="857250"/>
          </a:xfrm>
        </p:grpSpPr>
        <p:sp>
          <p:nvSpPr>
            <p:cNvPr id="679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1" name="Сгруппировать"/>
          <p:cNvGrpSpPr/>
          <p:nvPr/>
        </p:nvGrpSpPr>
        <p:grpSpPr>
          <a:xfrm>
            <a:off x="3048000" y="-428625"/>
            <a:ext cx="762000" cy="428625"/>
            <a:chOff x="0" y="0"/>
            <a:chExt cx="1524000" cy="857250"/>
          </a:xfrm>
          <a:noFill/>
        </p:grpSpPr>
        <p:sp>
          <p:nvSpPr>
            <p:cNvPr id="679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grpFill/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4" name="Сгруппировать"/>
          <p:cNvGrpSpPr/>
          <p:nvPr/>
        </p:nvGrpSpPr>
        <p:grpSpPr>
          <a:xfrm>
            <a:off x="2286000" y="-857250"/>
            <a:ext cx="762000" cy="428625"/>
            <a:chOff x="0" y="0"/>
            <a:chExt cx="1524000" cy="857250"/>
          </a:xfrm>
        </p:grpSpPr>
        <p:sp>
          <p:nvSpPr>
            <p:cNvPr id="680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7" name="Сгруппировать"/>
          <p:cNvGrpSpPr/>
          <p:nvPr/>
        </p:nvGrpSpPr>
        <p:grpSpPr>
          <a:xfrm>
            <a:off x="1524000" y="-428625"/>
            <a:ext cx="762000" cy="428625"/>
            <a:chOff x="0" y="0"/>
            <a:chExt cx="1524000" cy="857250"/>
          </a:xfrm>
        </p:grpSpPr>
        <p:sp>
          <p:nvSpPr>
            <p:cNvPr id="680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0" name="Сгруппировать"/>
          <p:cNvGrpSpPr/>
          <p:nvPr/>
        </p:nvGrpSpPr>
        <p:grpSpPr>
          <a:xfrm>
            <a:off x="762000" y="-857250"/>
            <a:ext cx="762000" cy="428625"/>
            <a:chOff x="0" y="0"/>
            <a:chExt cx="1524000" cy="857250"/>
          </a:xfrm>
        </p:grpSpPr>
        <p:sp>
          <p:nvSpPr>
            <p:cNvPr id="680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3" name="Сгруппировать"/>
          <p:cNvGrpSpPr/>
          <p:nvPr/>
        </p:nvGrpSpPr>
        <p:grpSpPr>
          <a:xfrm>
            <a:off x="0" y="-428625"/>
            <a:ext cx="762001" cy="428625"/>
            <a:chOff x="0" y="0"/>
            <a:chExt cx="1524000" cy="857250"/>
          </a:xfrm>
        </p:grpSpPr>
        <p:sp>
          <p:nvSpPr>
            <p:cNvPr id="681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6" name="Сгруппировать"/>
          <p:cNvGrpSpPr/>
          <p:nvPr/>
        </p:nvGrpSpPr>
        <p:grpSpPr>
          <a:xfrm>
            <a:off x="8382000" y="-857250"/>
            <a:ext cx="762000" cy="428625"/>
            <a:chOff x="0" y="0"/>
            <a:chExt cx="1524000" cy="857250"/>
          </a:xfrm>
        </p:grpSpPr>
        <p:sp>
          <p:nvSpPr>
            <p:cNvPr id="681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9" name="Сгруппировать"/>
          <p:cNvGrpSpPr/>
          <p:nvPr/>
        </p:nvGrpSpPr>
        <p:grpSpPr>
          <a:xfrm>
            <a:off x="7620000" y="-428625"/>
            <a:ext cx="762000" cy="428625"/>
            <a:chOff x="0" y="0"/>
            <a:chExt cx="1524000" cy="857250"/>
          </a:xfrm>
        </p:grpSpPr>
        <p:sp>
          <p:nvSpPr>
            <p:cNvPr id="681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2" name="Сгруппировать"/>
          <p:cNvGrpSpPr/>
          <p:nvPr/>
        </p:nvGrpSpPr>
        <p:grpSpPr>
          <a:xfrm>
            <a:off x="9906000" y="-857250"/>
            <a:ext cx="762000" cy="428625"/>
            <a:chOff x="0" y="0"/>
            <a:chExt cx="1524000" cy="857250"/>
          </a:xfrm>
        </p:grpSpPr>
        <p:sp>
          <p:nvSpPr>
            <p:cNvPr id="682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5" name="Сгруппировать"/>
          <p:cNvGrpSpPr/>
          <p:nvPr/>
        </p:nvGrpSpPr>
        <p:grpSpPr>
          <a:xfrm>
            <a:off x="9144000" y="-428625"/>
            <a:ext cx="762000" cy="428625"/>
            <a:chOff x="0" y="0"/>
            <a:chExt cx="1524000" cy="857250"/>
          </a:xfrm>
        </p:grpSpPr>
        <p:sp>
          <p:nvSpPr>
            <p:cNvPr id="682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8" name="Сгруппировать"/>
          <p:cNvGrpSpPr/>
          <p:nvPr/>
        </p:nvGrpSpPr>
        <p:grpSpPr>
          <a:xfrm>
            <a:off x="11430000" y="-857250"/>
            <a:ext cx="762000" cy="428625"/>
            <a:chOff x="0" y="0"/>
            <a:chExt cx="1524000" cy="857250"/>
          </a:xfrm>
        </p:grpSpPr>
        <p:sp>
          <p:nvSpPr>
            <p:cNvPr id="682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1" name="Сгруппировать"/>
          <p:cNvGrpSpPr/>
          <p:nvPr/>
        </p:nvGrpSpPr>
        <p:grpSpPr>
          <a:xfrm>
            <a:off x="10668000" y="-428625"/>
            <a:ext cx="762000" cy="428625"/>
            <a:chOff x="0" y="0"/>
            <a:chExt cx="1524000" cy="857250"/>
          </a:xfrm>
        </p:grpSpPr>
        <p:sp>
          <p:nvSpPr>
            <p:cNvPr id="682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4" name="Сгруппировать"/>
          <p:cNvGrpSpPr/>
          <p:nvPr/>
        </p:nvGrpSpPr>
        <p:grpSpPr>
          <a:xfrm>
            <a:off x="-762000" y="0"/>
            <a:ext cx="762000" cy="428626"/>
            <a:chOff x="0" y="0"/>
            <a:chExt cx="1524000" cy="857250"/>
          </a:xfrm>
        </p:grpSpPr>
        <p:sp>
          <p:nvSpPr>
            <p:cNvPr id="683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7" name="Сгруппировать"/>
          <p:cNvGrpSpPr/>
          <p:nvPr/>
        </p:nvGrpSpPr>
        <p:grpSpPr>
          <a:xfrm>
            <a:off x="-762000" y="6429375"/>
            <a:ext cx="762000" cy="428625"/>
            <a:chOff x="0" y="0"/>
            <a:chExt cx="1524000" cy="857250"/>
          </a:xfrm>
        </p:grpSpPr>
        <p:sp>
          <p:nvSpPr>
            <p:cNvPr id="683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40" name="Сгруппировать"/>
          <p:cNvGrpSpPr/>
          <p:nvPr/>
        </p:nvGrpSpPr>
        <p:grpSpPr>
          <a:xfrm>
            <a:off x="-825500" y="6000750"/>
            <a:ext cx="762000" cy="428625"/>
            <a:chOff x="0" y="0"/>
            <a:chExt cx="1524000" cy="857250"/>
          </a:xfrm>
        </p:grpSpPr>
        <p:sp>
          <p:nvSpPr>
            <p:cNvPr id="683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</p:spTree>
    <p:extLst>
      <p:ext uri="{BB962C8B-B14F-4D97-AF65-F5344CB8AC3E}">
        <p14:creationId xmlns:p14="http://schemas.microsoft.com/office/powerpoint/2010/main" val="69509184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0" name="Текст и картинка"/>
          <p:cNvSpPr txBox="1"/>
          <p:nvPr/>
        </p:nvSpPr>
        <p:spPr>
          <a:xfrm>
            <a:off x="761999" y="449715"/>
            <a:ext cx="6603993" cy="516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>
            <a:spAutoFit/>
          </a:bodyPr>
          <a:lstStyle>
            <a:lvl1pPr algn="l">
              <a:lnSpc>
                <a:spcPct val="70000"/>
              </a:lnSpc>
              <a:defRPr sz="10000" b="1" spc="-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ru-RU" sz="4000" spc="0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</a:rPr>
              <a:t>Основные понятия</a:t>
            </a:r>
            <a:endParaRPr lang="en-US" sz="4000" spc="0" dirty="0">
              <a:gradFill flip="none" rotWithShape="1">
                <a:gsLst>
                  <a:gs pos="0">
                    <a:srgbClr val="34E234"/>
                  </a:gs>
                  <a:gs pos="19133">
                    <a:srgbClr val="9DCD25"/>
                  </a:gs>
                  <a:gs pos="39357">
                    <a:srgbClr val="F2E800"/>
                  </a:gs>
                  <a:gs pos="58861">
                    <a:srgbClr val="9DCD25"/>
                  </a:gs>
                  <a:gs pos="79839">
                    <a:srgbClr val="00A4E0"/>
                  </a:gs>
                  <a:gs pos="100000">
                    <a:srgbClr val="0086D0"/>
                  </a:gs>
                </a:gsLst>
                <a:lin ang="3000000" scaled="0"/>
              </a:gradFill>
            </a:endParaRPr>
          </a:p>
        </p:txBody>
      </p:sp>
      <p:sp>
        <p:nvSpPr>
          <p:cNvPr id="6782" name="Это правило применимо и для обычных встреч, но в условиях онлайн-конференции оно еще более актуально.…"/>
          <p:cNvSpPr txBox="1"/>
          <p:nvPr/>
        </p:nvSpPr>
        <p:spPr>
          <a:xfrm>
            <a:off x="1421877" y="965754"/>
            <a:ext cx="9322846" cy="1774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marL="457200"/>
            <a:r>
              <a:rPr lang="ru-RU" sz="2800" b="1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</a:rPr>
              <a:t>Внедрение (</a:t>
            </a:r>
            <a:r>
              <a:rPr lang="ru-RU" sz="2800" b="1" dirty="0" err="1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</a:rPr>
              <a:t>introduction</a:t>
            </a:r>
            <a:r>
              <a:rPr lang="ru-RU" sz="2800" b="1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</a:rPr>
              <a:t>) </a:t>
            </a:r>
            <a:r>
              <a:rPr lang="ru-RU" sz="2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— изменение структуры класса и/или изменение иерархии наследования для добавления функциональности аспекта в инородный код.</a:t>
            </a:r>
            <a:endParaRPr lang="ru-RU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786" name="Сгруппировать"/>
          <p:cNvGrpSpPr/>
          <p:nvPr/>
        </p:nvGrpSpPr>
        <p:grpSpPr>
          <a:xfrm>
            <a:off x="6096000" y="-428625"/>
            <a:ext cx="762000" cy="428625"/>
            <a:chOff x="0" y="0"/>
            <a:chExt cx="1524000" cy="857250"/>
          </a:xfrm>
        </p:grpSpPr>
        <p:sp>
          <p:nvSpPr>
            <p:cNvPr id="67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89" name="Сгруппировать"/>
          <p:cNvGrpSpPr/>
          <p:nvPr/>
        </p:nvGrpSpPr>
        <p:grpSpPr>
          <a:xfrm>
            <a:off x="5334000" y="-857250"/>
            <a:ext cx="762000" cy="428625"/>
            <a:chOff x="0" y="0"/>
            <a:chExt cx="1524000" cy="857250"/>
          </a:xfrm>
        </p:grpSpPr>
        <p:sp>
          <p:nvSpPr>
            <p:cNvPr id="67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2" name="Сгруппировать"/>
          <p:cNvGrpSpPr/>
          <p:nvPr/>
        </p:nvGrpSpPr>
        <p:grpSpPr>
          <a:xfrm>
            <a:off x="6858000" y="-857250"/>
            <a:ext cx="762000" cy="428625"/>
            <a:chOff x="0" y="0"/>
            <a:chExt cx="1524000" cy="857250"/>
          </a:xfrm>
        </p:grpSpPr>
        <p:sp>
          <p:nvSpPr>
            <p:cNvPr id="67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5" name="Сгруппировать"/>
          <p:cNvGrpSpPr/>
          <p:nvPr/>
        </p:nvGrpSpPr>
        <p:grpSpPr>
          <a:xfrm>
            <a:off x="4572000" y="-428625"/>
            <a:ext cx="762000" cy="428625"/>
            <a:chOff x="0" y="0"/>
            <a:chExt cx="1524000" cy="857250"/>
          </a:xfrm>
        </p:grpSpPr>
        <p:sp>
          <p:nvSpPr>
            <p:cNvPr id="67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8" name="Сгруппировать"/>
          <p:cNvGrpSpPr/>
          <p:nvPr/>
        </p:nvGrpSpPr>
        <p:grpSpPr>
          <a:xfrm>
            <a:off x="3810000" y="-857250"/>
            <a:ext cx="762000" cy="428625"/>
            <a:chOff x="0" y="0"/>
            <a:chExt cx="1524000" cy="857250"/>
          </a:xfrm>
        </p:grpSpPr>
        <p:sp>
          <p:nvSpPr>
            <p:cNvPr id="679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1" name="Сгруппировать"/>
          <p:cNvGrpSpPr/>
          <p:nvPr/>
        </p:nvGrpSpPr>
        <p:grpSpPr>
          <a:xfrm>
            <a:off x="3048000" y="-428625"/>
            <a:ext cx="762000" cy="428625"/>
            <a:chOff x="0" y="0"/>
            <a:chExt cx="1524000" cy="857250"/>
          </a:xfrm>
          <a:noFill/>
        </p:grpSpPr>
        <p:sp>
          <p:nvSpPr>
            <p:cNvPr id="679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grpFill/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4" name="Сгруппировать"/>
          <p:cNvGrpSpPr/>
          <p:nvPr/>
        </p:nvGrpSpPr>
        <p:grpSpPr>
          <a:xfrm>
            <a:off x="2286000" y="-857250"/>
            <a:ext cx="762000" cy="428625"/>
            <a:chOff x="0" y="0"/>
            <a:chExt cx="1524000" cy="857250"/>
          </a:xfrm>
        </p:grpSpPr>
        <p:sp>
          <p:nvSpPr>
            <p:cNvPr id="680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7" name="Сгруппировать"/>
          <p:cNvGrpSpPr/>
          <p:nvPr/>
        </p:nvGrpSpPr>
        <p:grpSpPr>
          <a:xfrm>
            <a:off x="1524000" y="-428625"/>
            <a:ext cx="762000" cy="428625"/>
            <a:chOff x="0" y="0"/>
            <a:chExt cx="1524000" cy="857250"/>
          </a:xfrm>
        </p:grpSpPr>
        <p:sp>
          <p:nvSpPr>
            <p:cNvPr id="680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0" name="Сгруппировать"/>
          <p:cNvGrpSpPr/>
          <p:nvPr/>
        </p:nvGrpSpPr>
        <p:grpSpPr>
          <a:xfrm>
            <a:off x="762000" y="-857250"/>
            <a:ext cx="762000" cy="428625"/>
            <a:chOff x="0" y="0"/>
            <a:chExt cx="1524000" cy="857250"/>
          </a:xfrm>
        </p:grpSpPr>
        <p:sp>
          <p:nvSpPr>
            <p:cNvPr id="680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3" name="Сгруппировать"/>
          <p:cNvGrpSpPr/>
          <p:nvPr/>
        </p:nvGrpSpPr>
        <p:grpSpPr>
          <a:xfrm>
            <a:off x="0" y="-428625"/>
            <a:ext cx="762001" cy="428625"/>
            <a:chOff x="0" y="0"/>
            <a:chExt cx="1524000" cy="857250"/>
          </a:xfrm>
        </p:grpSpPr>
        <p:sp>
          <p:nvSpPr>
            <p:cNvPr id="681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6" name="Сгруппировать"/>
          <p:cNvGrpSpPr/>
          <p:nvPr/>
        </p:nvGrpSpPr>
        <p:grpSpPr>
          <a:xfrm>
            <a:off x="8382000" y="-857250"/>
            <a:ext cx="762000" cy="428625"/>
            <a:chOff x="0" y="0"/>
            <a:chExt cx="1524000" cy="857250"/>
          </a:xfrm>
        </p:grpSpPr>
        <p:sp>
          <p:nvSpPr>
            <p:cNvPr id="681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9" name="Сгруппировать"/>
          <p:cNvGrpSpPr/>
          <p:nvPr/>
        </p:nvGrpSpPr>
        <p:grpSpPr>
          <a:xfrm>
            <a:off x="7620000" y="-428625"/>
            <a:ext cx="762000" cy="428625"/>
            <a:chOff x="0" y="0"/>
            <a:chExt cx="1524000" cy="857250"/>
          </a:xfrm>
        </p:grpSpPr>
        <p:sp>
          <p:nvSpPr>
            <p:cNvPr id="681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2" name="Сгруппировать"/>
          <p:cNvGrpSpPr/>
          <p:nvPr/>
        </p:nvGrpSpPr>
        <p:grpSpPr>
          <a:xfrm>
            <a:off x="9906000" y="-857250"/>
            <a:ext cx="762000" cy="428625"/>
            <a:chOff x="0" y="0"/>
            <a:chExt cx="1524000" cy="857250"/>
          </a:xfrm>
        </p:grpSpPr>
        <p:sp>
          <p:nvSpPr>
            <p:cNvPr id="682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5" name="Сгруппировать"/>
          <p:cNvGrpSpPr/>
          <p:nvPr/>
        </p:nvGrpSpPr>
        <p:grpSpPr>
          <a:xfrm>
            <a:off x="9144000" y="-428625"/>
            <a:ext cx="762000" cy="428625"/>
            <a:chOff x="0" y="0"/>
            <a:chExt cx="1524000" cy="857250"/>
          </a:xfrm>
        </p:grpSpPr>
        <p:sp>
          <p:nvSpPr>
            <p:cNvPr id="682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8" name="Сгруппировать"/>
          <p:cNvGrpSpPr/>
          <p:nvPr/>
        </p:nvGrpSpPr>
        <p:grpSpPr>
          <a:xfrm>
            <a:off x="11430000" y="-857250"/>
            <a:ext cx="762000" cy="428625"/>
            <a:chOff x="0" y="0"/>
            <a:chExt cx="1524000" cy="857250"/>
          </a:xfrm>
        </p:grpSpPr>
        <p:sp>
          <p:nvSpPr>
            <p:cNvPr id="682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1" name="Сгруппировать"/>
          <p:cNvGrpSpPr/>
          <p:nvPr/>
        </p:nvGrpSpPr>
        <p:grpSpPr>
          <a:xfrm>
            <a:off x="10668000" y="-428625"/>
            <a:ext cx="762000" cy="428625"/>
            <a:chOff x="0" y="0"/>
            <a:chExt cx="1524000" cy="857250"/>
          </a:xfrm>
        </p:grpSpPr>
        <p:sp>
          <p:nvSpPr>
            <p:cNvPr id="682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4" name="Сгруппировать"/>
          <p:cNvGrpSpPr/>
          <p:nvPr/>
        </p:nvGrpSpPr>
        <p:grpSpPr>
          <a:xfrm>
            <a:off x="-762000" y="0"/>
            <a:ext cx="762000" cy="428626"/>
            <a:chOff x="0" y="0"/>
            <a:chExt cx="1524000" cy="857250"/>
          </a:xfrm>
        </p:grpSpPr>
        <p:sp>
          <p:nvSpPr>
            <p:cNvPr id="683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7" name="Сгруппировать"/>
          <p:cNvGrpSpPr/>
          <p:nvPr/>
        </p:nvGrpSpPr>
        <p:grpSpPr>
          <a:xfrm>
            <a:off x="-762000" y="6429375"/>
            <a:ext cx="762000" cy="428625"/>
            <a:chOff x="0" y="0"/>
            <a:chExt cx="1524000" cy="857250"/>
          </a:xfrm>
        </p:grpSpPr>
        <p:sp>
          <p:nvSpPr>
            <p:cNvPr id="683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40" name="Сгруппировать"/>
          <p:cNvGrpSpPr/>
          <p:nvPr/>
        </p:nvGrpSpPr>
        <p:grpSpPr>
          <a:xfrm>
            <a:off x="-825500" y="6000750"/>
            <a:ext cx="762000" cy="428625"/>
            <a:chOff x="0" y="0"/>
            <a:chExt cx="1524000" cy="857250"/>
          </a:xfrm>
        </p:grpSpPr>
        <p:sp>
          <p:nvSpPr>
            <p:cNvPr id="683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</p:spTree>
    <p:extLst>
      <p:ext uri="{BB962C8B-B14F-4D97-AF65-F5344CB8AC3E}">
        <p14:creationId xmlns:p14="http://schemas.microsoft.com/office/powerpoint/2010/main" val="344797926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0" name="Текст и картинка"/>
          <p:cNvSpPr txBox="1"/>
          <p:nvPr/>
        </p:nvSpPr>
        <p:spPr>
          <a:xfrm>
            <a:off x="761999" y="449715"/>
            <a:ext cx="6603993" cy="516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>
            <a:spAutoFit/>
          </a:bodyPr>
          <a:lstStyle>
            <a:lvl1pPr algn="l">
              <a:lnSpc>
                <a:spcPct val="70000"/>
              </a:lnSpc>
              <a:defRPr sz="10000" b="1" spc="-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ru-RU" sz="4000" spc="0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</a:rPr>
              <a:t>Основные понятия</a:t>
            </a:r>
            <a:endParaRPr lang="en-US" sz="4000" spc="0" dirty="0">
              <a:gradFill flip="none" rotWithShape="1">
                <a:gsLst>
                  <a:gs pos="0">
                    <a:srgbClr val="34E234"/>
                  </a:gs>
                  <a:gs pos="19133">
                    <a:srgbClr val="9DCD25"/>
                  </a:gs>
                  <a:gs pos="39357">
                    <a:srgbClr val="F2E800"/>
                  </a:gs>
                  <a:gs pos="58861">
                    <a:srgbClr val="9DCD25"/>
                  </a:gs>
                  <a:gs pos="79839">
                    <a:srgbClr val="00A4E0"/>
                  </a:gs>
                  <a:gs pos="100000">
                    <a:srgbClr val="0086D0"/>
                  </a:gs>
                </a:gsLst>
                <a:lin ang="3000000" scaled="0"/>
              </a:gradFill>
            </a:endParaRPr>
          </a:p>
        </p:txBody>
      </p:sp>
      <p:sp>
        <p:nvSpPr>
          <p:cNvPr id="6782" name="Это правило применимо и для обычных встреч, но в условиях онлайн-конференции оно еще более актуально.…"/>
          <p:cNvSpPr txBox="1"/>
          <p:nvPr/>
        </p:nvSpPr>
        <p:spPr>
          <a:xfrm>
            <a:off x="1421877" y="965754"/>
            <a:ext cx="9322846" cy="30675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marL="457200"/>
            <a:r>
              <a:rPr lang="ru-RU" sz="2800" b="1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</a:rPr>
              <a:t>Внедрение (</a:t>
            </a:r>
            <a:r>
              <a:rPr lang="ru-RU" sz="2800" b="1" dirty="0" err="1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</a:rPr>
              <a:t>introduction</a:t>
            </a:r>
            <a:r>
              <a:rPr lang="ru-RU" sz="2800" b="1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</a:rPr>
              <a:t>) </a:t>
            </a:r>
            <a:r>
              <a:rPr lang="ru-RU" sz="2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— изменение структуры класса и/или изменение иерархии наследования для добавления функциональности аспекта в инородный код.</a:t>
            </a:r>
            <a:endParaRPr lang="ru-RU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/>
            <a:r>
              <a:rPr lang="ru-RU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457200"/>
            <a:r>
              <a:rPr lang="ru-RU" sz="2800" b="1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</a:rPr>
              <a:t>Цель (</a:t>
            </a:r>
            <a:r>
              <a:rPr lang="ru-RU" sz="2800" b="1" dirty="0" err="1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</a:rPr>
              <a:t>target</a:t>
            </a:r>
            <a:r>
              <a:rPr lang="ru-RU" sz="2800" b="1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</a:rPr>
              <a:t>) </a:t>
            </a:r>
            <a:r>
              <a:rPr lang="ru-RU" sz="2800" kern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— объект, к которому применяются советы. </a:t>
            </a:r>
            <a:endParaRPr lang="ru-RU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786" name="Сгруппировать"/>
          <p:cNvGrpSpPr/>
          <p:nvPr/>
        </p:nvGrpSpPr>
        <p:grpSpPr>
          <a:xfrm>
            <a:off x="6096000" y="-428625"/>
            <a:ext cx="762000" cy="428625"/>
            <a:chOff x="0" y="0"/>
            <a:chExt cx="1524000" cy="857250"/>
          </a:xfrm>
        </p:grpSpPr>
        <p:sp>
          <p:nvSpPr>
            <p:cNvPr id="67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89" name="Сгруппировать"/>
          <p:cNvGrpSpPr/>
          <p:nvPr/>
        </p:nvGrpSpPr>
        <p:grpSpPr>
          <a:xfrm>
            <a:off x="5334000" y="-857250"/>
            <a:ext cx="762000" cy="428625"/>
            <a:chOff x="0" y="0"/>
            <a:chExt cx="1524000" cy="857250"/>
          </a:xfrm>
        </p:grpSpPr>
        <p:sp>
          <p:nvSpPr>
            <p:cNvPr id="67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2" name="Сгруппировать"/>
          <p:cNvGrpSpPr/>
          <p:nvPr/>
        </p:nvGrpSpPr>
        <p:grpSpPr>
          <a:xfrm>
            <a:off x="6858000" y="-857250"/>
            <a:ext cx="762000" cy="428625"/>
            <a:chOff x="0" y="0"/>
            <a:chExt cx="1524000" cy="857250"/>
          </a:xfrm>
        </p:grpSpPr>
        <p:sp>
          <p:nvSpPr>
            <p:cNvPr id="67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5" name="Сгруппировать"/>
          <p:cNvGrpSpPr/>
          <p:nvPr/>
        </p:nvGrpSpPr>
        <p:grpSpPr>
          <a:xfrm>
            <a:off x="4572000" y="-428625"/>
            <a:ext cx="762000" cy="428625"/>
            <a:chOff x="0" y="0"/>
            <a:chExt cx="1524000" cy="857250"/>
          </a:xfrm>
        </p:grpSpPr>
        <p:sp>
          <p:nvSpPr>
            <p:cNvPr id="67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8" name="Сгруппировать"/>
          <p:cNvGrpSpPr/>
          <p:nvPr/>
        </p:nvGrpSpPr>
        <p:grpSpPr>
          <a:xfrm>
            <a:off x="3810000" y="-857250"/>
            <a:ext cx="762000" cy="428625"/>
            <a:chOff x="0" y="0"/>
            <a:chExt cx="1524000" cy="857250"/>
          </a:xfrm>
        </p:grpSpPr>
        <p:sp>
          <p:nvSpPr>
            <p:cNvPr id="679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1" name="Сгруппировать"/>
          <p:cNvGrpSpPr/>
          <p:nvPr/>
        </p:nvGrpSpPr>
        <p:grpSpPr>
          <a:xfrm>
            <a:off x="3048000" y="-428625"/>
            <a:ext cx="762000" cy="428625"/>
            <a:chOff x="0" y="0"/>
            <a:chExt cx="1524000" cy="857250"/>
          </a:xfrm>
          <a:noFill/>
        </p:grpSpPr>
        <p:sp>
          <p:nvSpPr>
            <p:cNvPr id="679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grpFill/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4" name="Сгруппировать"/>
          <p:cNvGrpSpPr/>
          <p:nvPr/>
        </p:nvGrpSpPr>
        <p:grpSpPr>
          <a:xfrm>
            <a:off x="2286000" y="-857250"/>
            <a:ext cx="762000" cy="428625"/>
            <a:chOff x="0" y="0"/>
            <a:chExt cx="1524000" cy="857250"/>
          </a:xfrm>
        </p:grpSpPr>
        <p:sp>
          <p:nvSpPr>
            <p:cNvPr id="680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7" name="Сгруппировать"/>
          <p:cNvGrpSpPr/>
          <p:nvPr/>
        </p:nvGrpSpPr>
        <p:grpSpPr>
          <a:xfrm>
            <a:off x="1524000" y="-428625"/>
            <a:ext cx="762000" cy="428625"/>
            <a:chOff x="0" y="0"/>
            <a:chExt cx="1524000" cy="857250"/>
          </a:xfrm>
        </p:grpSpPr>
        <p:sp>
          <p:nvSpPr>
            <p:cNvPr id="680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0" name="Сгруппировать"/>
          <p:cNvGrpSpPr/>
          <p:nvPr/>
        </p:nvGrpSpPr>
        <p:grpSpPr>
          <a:xfrm>
            <a:off x="762000" y="-857250"/>
            <a:ext cx="762000" cy="428625"/>
            <a:chOff x="0" y="0"/>
            <a:chExt cx="1524000" cy="857250"/>
          </a:xfrm>
        </p:grpSpPr>
        <p:sp>
          <p:nvSpPr>
            <p:cNvPr id="680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3" name="Сгруппировать"/>
          <p:cNvGrpSpPr/>
          <p:nvPr/>
        </p:nvGrpSpPr>
        <p:grpSpPr>
          <a:xfrm>
            <a:off x="0" y="-428625"/>
            <a:ext cx="762001" cy="428625"/>
            <a:chOff x="0" y="0"/>
            <a:chExt cx="1524000" cy="857250"/>
          </a:xfrm>
        </p:grpSpPr>
        <p:sp>
          <p:nvSpPr>
            <p:cNvPr id="681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6" name="Сгруппировать"/>
          <p:cNvGrpSpPr/>
          <p:nvPr/>
        </p:nvGrpSpPr>
        <p:grpSpPr>
          <a:xfrm>
            <a:off x="8382000" y="-857250"/>
            <a:ext cx="762000" cy="428625"/>
            <a:chOff x="0" y="0"/>
            <a:chExt cx="1524000" cy="857250"/>
          </a:xfrm>
        </p:grpSpPr>
        <p:sp>
          <p:nvSpPr>
            <p:cNvPr id="681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9" name="Сгруппировать"/>
          <p:cNvGrpSpPr/>
          <p:nvPr/>
        </p:nvGrpSpPr>
        <p:grpSpPr>
          <a:xfrm>
            <a:off x="7620000" y="-428625"/>
            <a:ext cx="762000" cy="428625"/>
            <a:chOff x="0" y="0"/>
            <a:chExt cx="1524000" cy="857250"/>
          </a:xfrm>
        </p:grpSpPr>
        <p:sp>
          <p:nvSpPr>
            <p:cNvPr id="681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2" name="Сгруппировать"/>
          <p:cNvGrpSpPr/>
          <p:nvPr/>
        </p:nvGrpSpPr>
        <p:grpSpPr>
          <a:xfrm>
            <a:off x="9906000" y="-857250"/>
            <a:ext cx="762000" cy="428625"/>
            <a:chOff x="0" y="0"/>
            <a:chExt cx="1524000" cy="857250"/>
          </a:xfrm>
        </p:grpSpPr>
        <p:sp>
          <p:nvSpPr>
            <p:cNvPr id="682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5" name="Сгруппировать"/>
          <p:cNvGrpSpPr/>
          <p:nvPr/>
        </p:nvGrpSpPr>
        <p:grpSpPr>
          <a:xfrm>
            <a:off x="9144000" y="-428625"/>
            <a:ext cx="762000" cy="428625"/>
            <a:chOff x="0" y="0"/>
            <a:chExt cx="1524000" cy="857250"/>
          </a:xfrm>
        </p:grpSpPr>
        <p:sp>
          <p:nvSpPr>
            <p:cNvPr id="682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8" name="Сгруппировать"/>
          <p:cNvGrpSpPr/>
          <p:nvPr/>
        </p:nvGrpSpPr>
        <p:grpSpPr>
          <a:xfrm>
            <a:off x="11430000" y="-857250"/>
            <a:ext cx="762000" cy="428625"/>
            <a:chOff x="0" y="0"/>
            <a:chExt cx="1524000" cy="857250"/>
          </a:xfrm>
        </p:grpSpPr>
        <p:sp>
          <p:nvSpPr>
            <p:cNvPr id="682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1" name="Сгруппировать"/>
          <p:cNvGrpSpPr/>
          <p:nvPr/>
        </p:nvGrpSpPr>
        <p:grpSpPr>
          <a:xfrm>
            <a:off x="10668000" y="-428625"/>
            <a:ext cx="762000" cy="428625"/>
            <a:chOff x="0" y="0"/>
            <a:chExt cx="1524000" cy="857250"/>
          </a:xfrm>
        </p:grpSpPr>
        <p:sp>
          <p:nvSpPr>
            <p:cNvPr id="682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4" name="Сгруппировать"/>
          <p:cNvGrpSpPr/>
          <p:nvPr/>
        </p:nvGrpSpPr>
        <p:grpSpPr>
          <a:xfrm>
            <a:off x="-762000" y="0"/>
            <a:ext cx="762000" cy="428626"/>
            <a:chOff x="0" y="0"/>
            <a:chExt cx="1524000" cy="857250"/>
          </a:xfrm>
        </p:grpSpPr>
        <p:sp>
          <p:nvSpPr>
            <p:cNvPr id="683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7" name="Сгруппировать"/>
          <p:cNvGrpSpPr/>
          <p:nvPr/>
        </p:nvGrpSpPr>
        <p:grpSpPr>
          <a:xfrm>
            <a:off x="-762000" y="6429375"/>
            <a:ext cx="762000" cy="428625"/>
            <a:chOff x="0" y="0"/>
            <a:chExt cx="1524000" cy="857250"/>
          </a:xfrm>
        </p:grpSpPr>
        <p:sp>
          <p:nvSpPr>
            <p:cNvPr id="683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40" name="Сгруппировать"/>
          <p:cNvGrpSpPr/>
          <p:nvPr/>
        </p:nvGrpSpPr>
        <p:grpSpPr>
          <a:xfrm>
            <a:off x="-825500" y="6000750"/>
            <a:ext cx="762000" cy="428625"/>
            <a:chOff x="0" y="0"/>
            <a:chExt cx="1524000" cy="857250"/>
          </a:xfrm>
        </p:grpSpPr>
        <p:sp>
          <p:nvSpPr>
            <p:cNvPr id="683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</p:spTree>
    <p:extLst>
      <p:ext uri="{BB962C8B-B14F-4D97-AF65-F5344CB8AC3E}">
        <p14:creationId xmlns:p14="http://schemas.microsoft.com/office/powerpoint/2010/main" val="414581095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0" name="Текст и картинка"/>
          <p:cNvSpPr txBox="1"/>
          <p:nvPr/>
        </p:nvSpPr>
        <p:spPr>
          <a:xfrm>
            <a:off x="761999" y="449715"/>
            <a:ext cx="6603993" cy="516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>
            <a:spAutoFit/>
          </a:bodyPr>
          <a:lstStyle>
            <a:lvl1pPr algn="l">
              <a:lnSpc>
                <a:spcPct val="70000"/>
              </a:lnSpc>
              <a:defRPr sz="10000" b="1" spc="-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ru-RU" sz="4000" spc="0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</a:rPr>
              <a:t>Основные понятия</a:t>
            </a:r>
            <a:endParaRPr lang="en-US" sz="4000" spc="0" dirty="0">
              <a:gradFill flip="none" rotWithShape="1">
                <a:gsLst>
                  <a:gs pos="0">
                    <a:srgbClr val="34E234"/>
                  </a:gs>
                  <a:gs pos="19133">
                    <a:srgbClr val="9DCD25"/>
                  </a:gs>
                  <a:gs pos="39357">
                    <a:srgbClr val="F2E800"/>
                  </a:gs>
                  <a:gs pos="58861">
                    <a:srgbClr val="9DCD25"/>
                  </a:gs>
                  <a:gs pos="79839">
                    <a:srgbClr val="00A4E0"/>
                  </a:gs>
                  <a:gs pos="100000">
                    <a:srgbClr val="0086D0"/>
                  </a:gs>
                </a:gsLst>
                <a:lin ang="3000000" scaled="0"/>
              </a:gradFill>
            </a:endParaRPr>
          </a:p>
        </p:txBody>
      </p:sp>
      <p:sp>
        <p:nvSpPr>
          <p:cNvPr id="6782" name="Это правило применимо и для обычных встреч, но в условиях онлайн-конференции оно еще более актуально.…"/>
          <p:cNvSpPr txBox="1"/>
          <p:nvPr/>
        </p:nvSpPr>
        <p:spPr>
          <a:xfrm>
            <a:off x="1421877" y="965754"/>
            <a:ext cx="9322846" cy="5221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marL="457200"/>
            <a:r>
              <a:rPr lang="en-US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800" b="1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</a:rPr>
              <a:t>Внедрение (</a:t>
            </a:r>
            <a:r>
              <a:rPr lang="ru-RU" sz="2800" b="1" dirty="0" err="1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</a:rPr>
              <a:t>introduction</a:t>
            </a:r>
            <a:r>
              <a:rPr lang="ru-RU" sz="2800" b="1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</a:rPr>
              <a:t>) </a:t>
            </a:r>
            <a:r>
              <a:rPr lang="ru-RU" sz="2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— изменение структуры класса и/или изменение иерархии наследования для добавления функциональности аспекта в инородный код.</a:t>
            </a:r>
            <a:endParaRPr lang="ru-RU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/>
            <a:r>
              <a:rPr lang="ru-RU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ru-RU" sz="2800" b="1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</a:rPr>
              <a:t>Цель (</a:t>
            </a:r>
            <a:r>
              <a:rPr lang="ru-RU" sz="2800" b="1" dirty="0" err="1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</a:rPr>
              <a:t>target</a:t>
            </a:r>
            <a:r>
              <a:rPr lang="ru-RU" sz="2800" b="1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</a:rPr>
              <a:t>) </a:t>
            </a:r>
            <a:r>
              <a:rPr lang="ru-RU" sz="2800" kern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— объект, к которому применяются советы. </a:t>
            </a:r>
            <a:endParaRPr lang="ru-RU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ru-RU" sz="2800" b="1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</a:rPr>
              <a:t>Вплетение (</a:t>
            </a:r>
            <a:r>
              <a:rPr lang="ru-RU" sz="2800" b="1" dirty="0" err="1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</a:rPr>
              <a:t>weaving</a:t>
            </a:r>
            <a:r>
              <a:rPr lang="ru-RU" sz="2800" b="1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</a:rPr>
              <a:t>) </a:t>
            </a:r>
            <a:r>
              <a:rPr lang="ru-RU" sz="2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— это процесс связывания аспектов с другими объектами для создания прокси-объектов</a:t>
            </a:r>
            <a:endParaRPr lang="ru-RU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786" name="Сгруппировать"/>
          <p:cNvGrpSpPr/>
          <p:nvPr/>
        </p:nvGrpSpPr>
        <p:grpSpPr>
          <a:xfrm>
            <a:off x="6096000" y="-428625"/>
            <a:ext cx="762000" cy="428625"/>
            <a:chOff x="0" y="0"/>
            <a:chExt cx="1524000" cy="857250"/>
          </a:xfrm>
        </p:grpSpPr>
        <p:sp>
          <p:nvSpPr>
            <p:cNvPr id="67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89" name="Сгруппировать"/>
          <p:cNvGrpSpPr/>
          <p:nvPr/>
        </p:nvGrpSpPr>
        <p:grpSpPr>
          <a:xfrm>
            <a:off x="5334000" y="-857250"/>
            <a:ext cx="762000" cy="428625"/>
            <a:chOff x="0" y="0"/>
            <a:chExt cx="1524000" cy="857250"/>
          </a:xfrm>
        </p:grpSpPr>
        <p:sp>
          <p:nvSpPr>
            <p:cNvPr id="67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2" name="Сгруппировать"/>
          <p:cNvGrpSpPr/>
          <p:nvPr/>
        </p:nvGrpSpPr>
        <p:grpSpPr>
          <a:xfrm>
            <a:off x="6858000" y="-857250"/>
            <a:ext cx="762000" cy="428625"/>
            <a:chOff x="0" y="0"/>
            <a:chExt cx="1524000" cy="857250"/>
          </a:xfrm>
        </p:grpSpPr>
        <p:sp>
          <p:nvSpPr>
            <p:cNvPr id="67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5" name="Сгруппировать"/>
          <p:cNvGrpSpPr/>
          <p:nvPr/>
        </p:nvGrpSpPr>
        <p:grpSpPr>
          <a:xfrm>
            <a:off x="4572000" y="-428625"/>
            <a:ext cx="762000" cy="428625"/>
            <a:chOff x="0" y="0"/>
            <a:chExt cx="1524000" cy="857250"/>
          </a:xfrm>
        </p:grpSpPr>
        <p:sp>
          <p:nvSpPr>
            <p:cNvPr id="67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8" name="Сгруппировать"/>
          <p:cNvGrpSpPr/>
          <p:nvPr/>
        </p:nvGrpSpPr>
        <p:grpSpPr>
          <a:xfrm>
            <a:off x="3810000" y="-857250"/>
            <a:ext cx="762000" cy="428625"/>
            <a:chOff x="0" y="0"/>
            <a:chExt cx="1524000" cy="857250"/>
          </a:xfrm>
        </p:grpSpPr>
        <p:sp>
          <p:nvSpPr>
            <p:cNvPr id="679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1" name="Сгруппировать"/>
          <p:cNvGrpSpPr/>
          <p:nvPr/>
        </p:nvGrpSpPr>
        <p:grpSpPr>
          <a:xfrm>
            <a:off x="3048000" y="-428625"/>
            <a:ext cx="762000" cy="428625"/>
            <a:chOff x="0" y="0"/>
            <a:chExt cx="1524000" cy="857250"/>
          </a:xfrm>
          <a:noFill/>
        </p:grpSpPr>
        <p:sp>
          <p:nvSpPr>
            <p:cNvPr id="679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grpFill/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4" name="Сгруппировать"/>
          <p:cNvGrpSpPr/>
          <p:nvPr/>
        </p:nvGrpSpPr>
        <p:grpSpPr>
          <a:xfrm>
            <a:off x="2286000" y="-857250"/>
            <a:ext cx="762000" cy="428625"/>
            <a:chOff x="0" y="0"/>
            <a:chExt cx="1524000" cy="857250"/>
          </a:xfrm>
        </p:grpSpPr>
        <p:sp>
          <p:nvSpPr>
            <p:cNvPr id="680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7" name="Сгруппировать"/>
          <p:cNvGrpSpPr/>
          <p:nvPr/>
        </p:nvGrpSpPr>
        <p:grpSpPr>
          <a:xfrm>
            <a:off x="1524000" y="-428625"/>
            <a:ext cx="762000" cy="428625"/>
            <a:chOff x="0" y="0"/>
            <a:chExt cx="1524000" cy="857250"/>
          </a:xfrm>
        </p:grpSpPr>
        <p:sp>
          <p:nvSpPr>
            <p:cNvPr id="680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0" name="Сгруппировать"/>
          <p:cNvGrpSpPr/>
          <p:nvPr/>
        </p:nvGrpSpPr>
        <p:grpSpPr>
          <a:xfrm>
            <a:off x="762000" y="-857250"/>
            <a:ext cx="762000" cy="428625"/>
            <a:chOff x="0" y="0"/>
            <a:chExt cx="1524000" cy="857250"/>
          </a:xfrm>
        </p:grpSpPr>
        <p:sp>
          <p:nvSpPr>
            <p:cNvPr id="680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3" name="Сгруппировать"/>
          <p:cNvGrpSpPr/>
          <p:nvPr/>
        </p:nvGrpSpPr>
        <p:grpSpPr>
          <a:xfrm>
            <a:off x="0" y="-428625"/>
            <a:ext cx="762001" cy="428625"/>
            <a:chOff x="0" y="0"/>
            <a:chExt cx="1524000" cy="857250"/>
          </a:xfrm>
        </p:grpSpPr>
        <p:sp>
          <p:nvSpPr>
            <p:cNvPr id="681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6" name="Сгруппировать"/>
          <p:cNvGrpSpPr/>
          <p:nvPr/>
        </p:nvGrpSpPr>
        <p:grpSpPr>
          <a:xfrm>
            <a:off x="8382000" y="-857250"/>
            <a:ext cx="762000" cy="428625"/>
            <a:chOff x="0" y="0"/>
            <a:chExt cx="1524000" cy="857250"/>
          </a:xfrm>
        </p:grpSpPr>
        <p:sp>
          <p:nvSpPr>
            <p:cNvPr id="681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9" name="Сгруппировать"/>
          <p:cNvGrpSpPr/>
          <p:nvPr/>
        </p:nvGrpSpPr>
        <p:grpSpPr>
          <a:xfrm>
            <a:off x="7620000" y="-428625"/>
            <a:ext cx="762000" cy="428625"/>
            <a:chOff x="0" y="0"/>
            <a:chExt cx="1524000" cy="857250"/>
          </a:xfrm>
        </p:grpSpPr>
        <p:sp>
          <p:nvSpPr>
            <p:cNvPr id="681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2" name="Сгруппировать"/>
          <p:cNvGrpSpPr/>
          <p:nvPr/>
        </p:nvGrpSpPr>
        <p:grpSpPr>
          <a:xfrm>
            <a:off x="9906000" y="-857250"/>
            <a:ext cx="762000" cy="428625"/>
            <a:chOff x="0" y="0"/>
            <a:chExt cx="1524000" cy="857250"/>
          </a:xfrm>
        </p:grpSpPr>
        <p:sp>
          <p:nvSpPr>
            <p:cNvPr id="682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5" name="Сгруппировать"/>
          <p:cNvGrpSpPr/>
          <p:nvPr/>
        </p:nvGrpSpPr>
        <p:grpSpPr>
          <a:xfrm>
            <a:off x="9144000" y="-428625"/>
            <a:ext cx="762000" cy="428625"/>
            <a:chOff x="0" y="0"/>
            <a:chExt cx="1524000" cy="857250"/>
          </a:xfrm>
        </p:grpSpPr>
        <p:sp>
          <p:nvSpPr>
            <p:cNvPr id="682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8" name="Сгруппировать"/>
          <p:cNvGrpSpPr/>
          <p:nvPr/>
        </p:nvGrpSpPr>
        <p:grpSpPr>
          <a:xfrm>
            <a:off x="11430000" y="-857250"/>
            <a:ext cx="762000" cy="428625"/>
            <a:chOff x="0" y="0"/>
            <a:chExt cx="1524000" cy="857250"/>
          </a:xfrm>
        </p:grpSpPr>
        <p:sp>
          <p:nvSpPr>
            <p:cNvPr id="682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1" name="Сгруппировать"/>
          <p:cNvGrpSpPr/>
          <p:nvPr/>
        </p:nvGrpSpPr>
        <p:grpSpPr>
          <a:xfrm>
            <a:off x="10668000" y="-428625"/>
            <a:ext cx="762000" cy="428625"/>
            <a:chOff x="0" y="0"/>
            <a:chExt cx="1524000" cy="857250"/>
          </a:xfrm>
        </p:grpSpPr>
        <p:sp>
          <p:nvSpPr>
            <p:cNvPr id="682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4" name="Сгруппировать"/>
          <p:cNvGrpSpPr/>
          <p:nvPr/>
        </p:nvGrpSpPr>
        <p:grpSpPr>
          <a:xfrm>
            <a:off x="-762000" y="0"/>
            <a:ext cx="762000" cy="428626"/>
            <a:chOff x="0" y="0"/>
            <a:chExt cx="1524000" cy="857250"/>
          </a:xfrm>
        </p:grpSpPr>
        <p:sp>
          <p:nvSpPr>
            <p:cNvPr id="683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7" name="Сгруппировать"/>
          <p:cNvGrpSpPr/>
          <p:nvPr/>
        </p:nvGrpSpPr>
        <p:grpSpPr>
          <a:xfrm>
            <a:off x="-762000" y="6429375"/>
            <a:ext cx="762000" cy="428625"/>
            <a:chOff x="0" y="0"/>
            <a:chExt cx="1524000" cy="857250"/>
          </a:xfrm>
        </p:grpSpPr>
        <p:sp>
          <p:nvSpPr>
            <p:cNvPr id="683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40" name="Сгруппировать"/>
          <p:cNvGrpSpPr/>
          <p:nvPr/>
        </p:nvGrpSpPr>
        <p:grpSpPr>
          <a:xfrm>
            <a:off x="-825500" y="6000750"/>
            <a:ext cx="762000" cy="428625"/>
            <a:chOff x="0" y="0"/>
            <a:chExt cx="1524000" cy="857250"/>
          </a:xfrm>
        </p:grpSpPr>
        <p:sp>
          <p:nvSpPr>
            <p:cNvPr id="683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</p:spTree>
    <p:extLst>
      <p:ext uri="{BB962C8B-B14F-4D97-AF65-F5344CB8AC3E}">
        <p14:creationId xmlns:p14="http://schemas.microsoft.com/office/powerpoint/2010/main" val="376492807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0" name="Текст и картинка"/>
          <p:cNvSpPr txBox="1"/>
          <p:nvPr/>
        </p:nvSpPr>
        <p:spPr>
          <a:xfrm>
            <a:off x="761999" y="449715"/>
            <a:ext cx="6603993" cy="516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>
            <a:spAutoFit/>
          </a:bodyPr>
          <a:lstStyle>
            <a:lvl1pPr algn="l">
              <a:lnSpc>
                <a:spcPct val="70000"/>
              </a:lnSpc>
              <a:defRPr sz="10000" b="1" spc="-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ru-RU" sz="4000" spc="0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</a:rPr>
              <a:t>Основные понятия</a:t>
            </a:r>
            <a:endParaRPr lang="en-US" sz="4000" spc="0" dirty="0">
              <a:gradFill flip="none" rotWithShape="1">
                <a:gsLst>
                  <a:gs pos="0">
                    <a:srgbClr val="34E234"/>
                  </a:gs>
                  <a:gs pos="19133">
                    <a:srgbClr val="9DCD25"/>
                  </a:gs>
                  <a:gs pos="39357">
                    <a:srgbClr val="F2E800"/>
                  </a:gs>
                  <a:gs pos="58861">
                    <a:srgbClr val="9DCD25"/>
                  </a:gs>
                  <a:gs pos="79839">
                    <a:srgbClr val="00A4E0"/>
                  </a:gs>
                  <a:gs pos="100000">
                    <a:srgbClr val="0086D0"/>
                  </a:gs>
                </a:gsLst>
                <a:lin ang="3000000" scaled="0"/>
              </a:gradFill>
            </a:endParaRPr>
          </a:p>
        </p:txBody>
      </p:sp>
      <p:sp>
        <p:nvSpPr>
          <p:cNvPr id="6782" name="Это правило применимо и для обычных встреч, но в условиях онлайн-конференции оно еще более актуально.…"/>
          <p:cNvSpPr txBox="1"/>
          <p:nvPr/>
        </p:nvSpPr>
        <p:spPr>
          <a:xfrm>
            <a:off x="1421877" y="965754"/>
            <a:ext cx="9322846" cy="5283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r>
              <a:rPr lang="ru-RU" sz="2000" b="1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  <a:sym typeface="Helvetica"/>
              </a:rPr>
              <a:t>Точка соединения (</a:t>
            </a:r>
            <a:r>
              <a:rPr lang="en-US" sz="2000" b="1" dirty="0" err="1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  <a:sym typeface="Helvetica"/>
              </a:rPr>
              <a:t>joinpoint</a:t>
            </a:r>
            <a:r>
              <a:rPr lang="ru-RU" sz="2000" b="1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  <a:sym typeface="Helvetica"/>
              </a:rPr>
              <a:t>) </a:t>
            </a:r>
            <a:r>
              <a:rPr lang="ru-RU" sz="20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— это конкретное место в программе, где может быть выполнен код аспекта.</a:t>
            </a:r>
            <a:endParaRPr lang="ru-RU" sz="20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/>
            <a:r>
              <a:rPr lang="ru-RU" sz="20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20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000" b="1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</a:rPr>
              <a:t>Срез (</a:t>
            </a:r>
            <a:r>
              <a:rPr lang="ru-RU" sz="2000" b="1" dirty="0" err="1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</a:rPr>
              <a:t>pointcut</a:t>
            </a:r>
            <a:r>
              <a:rPr lang="ru-RU" sz="2000" b="1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</a:rPr>
              <a:t>) </a:t>
            </a:r>
            <a:r>
              <a:rPr lang="ru-RU" sz="20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— это выражение, которое определяет набор точек соединения, к которым будет применяться аспект.</a:t>
            </a:r>
            <a:endParaRPr lang="ru-RU" sz="20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/>
            <a:r>
              <a:rPr lang="ru-RU" sz="20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20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000" b="1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</a:rPr>
              <a:t>Совет(</a:t>
            </a:r>
            <a:r>
              <a:rPr lang="en-US" sz="2000" b="1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</a:rPr>
              <a:t>advice</a:t>
            </a:r>
            <a:r>
              <a:rPr lang="ru-RU" sz="2000" b="1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</a:rPr>
              <a:t>) </a:t>
            </a:r>
            <a:r>
              <a:rPr lang="ru-RU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— это код, который выполняется в определённые моменты времени, указанные в точке соединения.</a:t>
            </a:r>
          </a:p>
          <a:p>
            <a:pPr marL="457200"/>
            <a:r>
              <a:rPr lang="en-US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20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000" b="1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</a:rPr>
              <a:t>Внедрение (</a:t>
            </a:r>
            <a:r>
              <a:rPr lang="ru-RU" sz="2000" b="1" dirty="0" err="1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</a:rPr>
              <a:t>introduction</a:t>
            </a:r>
            <a:r>
              <a:rPr lang="ru-RU" sz="2000" b="1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</a:rPr>
              <a:t>) </a:t>
            </a:r>
            <a:r>
              <a:rPr lang="ru-RU" sz="20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— изменение структуры класса и/или изменение иерархии наследования для добавления функциональности аспекта в инородный код.</a:t>
            </a:r>
            <a:endParaRPr lang="ru-RU" sz="20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/>
            <a:r>
              <a:rPr lang="ru-RU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ru-RU" sz="2000" b="1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</a:rPr>
              <a:t>Цель (</a:t>
            </a:r>
            <a:r>
              <a:rPr lang="ru-RU" sz="2000" b="1" dirty="0" err="1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</a:rPr>
              <a:t>target</a:t>
            </a:r>
            <a:r>
              <a:rPr lang="ru-RU" sz="2000" b="1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</a:rPr>
              <a:t>) </a:t>
            </a:r>
            <a:r>
              <a:rPr lang="ru-RU" sz="2000" kern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— объект, к которому применяются советы. </a:t>
            </a:r>
            <a:endParaRPr lang="ru-RU" sz="20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ru-RU" sz="2000" b="1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</a:rPr>
              <a:t>Вплетение (</a:t>
            </a:r>
            <a:r>
              <a:rPr lang="ru-RU" sz="2000" b="1" dirty="0" err="1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</a:rPr>
              <a:t>weaving</a:t>
            </a:r>
            <a:r>
              <a:rPr lang="ru-RU" sz="2000" b="1" dirty="0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</a:rPr>
              <a:t>) </a:t>
            </a:r>
            <a:r>
              <a:rPr lang="ru-RU" sz="20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— это процесс связывания аспектов с другими объектами для создания прокси-объектов</a:t>
            </a:r>
            <a:endParaRPr lang="ru-RU" sz="20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786" name="Сгруппировать"/>
          <p:cNvGrpSpPr/>
          <p:nvPr/>
        </p:nvGrpSpPr>
        <p:grpSpPr>
          <a:xfrm>
            <a:off x="6096000" y="-428625"/>
            <a:ext cx="762000" cy="428625"/>
            <a:chOff x="0" y="0"/>
            <a:chExt cx="1524000" cy="857250"/>
          </a:xfrm>
        </p:grpSpPr>
        <p:sp>
          <p:nvSpPr>
            <p:cNvPr id="67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89" name="Сгруппировать"/>
          <p:cNvGrpSpPr/>
          <p:nvPr/>
        </p:nvGrpSpPr>
        <p:grpSpPr>
          <a:xfrm>
            <a:off x="5334000" y="-857250"/>
            <a:ext cx="762000" cy="428625"/>
            <a:chOff x="0" y="0"/>
            <a:chExt cx="1524000" cy="857250"/>
          </a:xfrm>
        </p:grpSpPr>
        <p:sp>
          <p:nvSpPr>
            <p:cNvPr id="67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2" name="Сгруппировать"/>
          <p:cNvGrpSpPr/>
          <p:nvPr/>
        </p:nvGrpSpPr>
        <p:grpSpPr>
          <a:xfrm>
            <a:off x="6858000" y="-857250"/>
            <a:ext cx="762000" cy="428625"/>
            <a:chOff x="0" y="0"/>
            <a:chExt cx="1524000" cy="857250"/>
          </a:xfrm>
        </p:grpSpPr>
        <p:sp>
          <p:nvSpPr>
            <p:cNvPr id="67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5" name="Сгруппировать"/>
          <p:cNvGrpSpPr/>
          <p:nvPr/>
        </p:nvGrpSpPr>
        <p:grpSpPr>
          <a:xfrm>
            <a:off x="4572000" y="-428625"/>
            <a:ext cx="762000" cy="428625"/>
            <a:chOff x="0" y="0"/>
            <a:chExt cx="1524000" cy="857250"/>
          </a:xfrm>
        </p:grpSpPr>
        <p:sp>
          <p:nvSpPr>
            <p:cNvPr id="67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798" name="Сгруппировать"/>
          <p:cNvGrpSpPr/>
          <p:nvPr/>
        </p:nvGrpSpPr>
        <p:grpSpPr>
          <a:xfrm>
            <a:off x="3810000" y="-857250"/>
            <a:ext cx="762000" cy="428625"/>
            <a:chOff x="0" y="0"/>
            <a:chExt cx="1524000" cy="857250"/>
          </a:xfrm>
        </p:grpSpPr>
        <p:sp>
          <p:nvSpPr>
            <p:cNvPr id="679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79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1" name="Сгруппировать"/>
          <p:cNvGrpSpPr/>
          <p:nvPr/>
        </p:nvGrpSpPr>
        <p:grpSpPr>
          <a:xfrm>
            <a:off x="3048000" y="-428625"/>
            <a:ext cx="762000" cy="428625"/>
            <a:chOff x="0" y="0"/>
            <a:chExt cx="1524000" cy="857250"/>
          </a:xfrm>
          <a:noFill/>
        </p:grpSpPr>
        <p:sp>
          <p:nvSpPr>
            <p:cNvPr id="679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grpFill/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4" name="Сгруппировать"/>
          <p:cNvGrpSpPr/>
          <p:nvPr/>
        </p:nvGrpSpPr>
        <p:grpSpPr>
          <a:xfrm>
            <a:off x="2286000" y="-857250"/>
            <a:ext cx="762000" cy="428625"/>
            <a:chOff x="0" y="0"/>
            <a:chExt cx="1524000" cy="857250"/>
          </a:xfrm>
        </p:grpSpPr>
        <p:sp>
          <p:nvSpPr>
            <p:cNvPr id="680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07" name="Сгруппировать"/>
          <p:cNvGrpSpPr/>
          <p:nvPr/>
        </p:nvGrpSpPr>
        <p:grpSpPr>
          <a:xfrm>
            <a:off x="1524000" y="-428625"/>
            <a:ext cx="762000" cy="428625"/>
            <a:chOff x="0" y="0"/>
            <a:chExt cx="1524000" cy="857250"/>
          </a:xfrm>
        </p:grpSpPr>
        <p:sp>
          <p:nvSpPr>
            <p:cNvPr id="680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0" name="Сгруппировать"/>
          <p:cNvGrpSpPr/>
          <p:nvPr/>
        </p:nvGrpSpPr>
        <p:grpSpPr>
          <a:xfrm>
            <a:off x="762000" y="-857250"/>
            <a:ext cx="762000" cy="428625"/>
            <a:chOff x="0" y="0"/>
            <a:chExt cx="1524000" cy="857250"/>
          </a:xfrm>
        </p:grpSpPr>
        <p:sp>
          <p:nvSpPr>
            <p:cNvPr id="680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0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3" name="Сгруппировать"/>
          <p:cNvGrpSpPr/>
          <p:nvPr/>
        </p:nvGrpSpPr>
        <p:grpSpPr>
          <a:xfrm>
            <a:off x="0" y="-428625"/>
            <a:ext cx="762001" cy="428625"/>
            <a:chOff x="0" y="0"/>
            <a:chExt cx="1524000" cy="857250"/>
          </a:xfrm>
        </p:grpSpPr>
        <p:sp>
          <p:nvSpPr>
            <p:cNvPr id="681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6" name="Сгруппировать"/>
          <p:cNvGrpSpPr/>
          <p:nvPr/>
        </p:nvGrpSpPr>
        <p:grpSpPr>
          <a:xfrm>
            <a:off x="8382000" y="-857250"/>
            <a:ext cx="762000" cy="428625"/>
            <a:chOff x="0" y="0"/>
            <a:chExt cx="1524000" cy="857250"/>
          </a:xfrm>
        </p:grpSpPr>
        <p:sp>
          <p:nvSpPr>
            <p:cNvPr id="681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19" name="Сгруппировать"/>
          <p:cNvGrpSpPr/>
          <p:nvPr/>
        </p:nvGrpSpPr>
        <p:grpSpPr>
          <a:xfrm>
            <a:off x="7620000" y="-428625"/>
            <a:ext cx="762000" cy="428625"/>
            <a:chOff x="0" y="0"/>
            <a:chExt cx="1524000" cy="857250"/>
          </a:xfrm>
        </p:grpSpPr>
        <p:sp>
          <p:nvSpPr>
            <p:cNvPr id="681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1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2" name="Сгруппировать"/>
          <p:cNvGrpSpPr/>
          <p:nvPr/>
        </p:nvGrpSpPr>
        <p:grpSpPr>
          <a:xfrm>
            <a:off x="9906000" y="-857250"/>
            <a:ext cx="762000" cy="428625"/>
            <a:chOff x="0" y="0"/>
            <a:chExt cx="1524000" cy="857250"/>
          </a:xfrm>
        </p:grpSpPr>
        <p:sp>
          <p:nvSpPr>
            <p:cNvPr id="682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5" name="Сгруппировать"/>
          <p:cNvGrpSpPr/>
          <p:nvPr/>
        </p:nvGrpSpPr>
        <p:grpSpPr>
          <a:xfrm>
            <a:off x="9144000" y="-428625"/>
            <a:ext cx="762000" cy="428625"/>
            <a:chOff x="0" y="0"/>
            <a:chExt cx="1524000" cy="857250"/>
          </a:xfrm>
        </p:grpSpPr>
        <p:sp>
          <p:nvSpPr>
            <p:cNvPr id="682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28" name="Сгруппировать"/>
          <p:cNvGrpSpPr/>
          <p:nvPr/>
        </p:nvGrpSpPr>
        <p:grpSpPr>
          <a:xfrm>
            <a:off x="11430000" y="-857250"/>
            <a:ext cx="762000" cy="428625"/>
            <a:chOff x="0" y="0"/>
            <a:chExt cx="1524000" cy="857250"/>
          </a:xfrm>
        </p:grpSpPr>
        <p:sp>
          <p:nvSpPr>
            <p:cNvPr id="682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2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1" name="Сгруппировать"/>
          <p:cNvGrpSpPr/>
          <p:nvPr/>
        </p:nvGrpSpPr>
        <p:grpSpPr>
          <a:xfrm>
            <a:off x="10668000" y="-428625"/>
            <a:ext cx="762000" cy="428625"/>
            <a:chOff x="0" y="0"/>
            <a:chExt cx="1524000" cy="857250"/>
          </a:xfrm>
        </p:grpSpPr>
        <p:sp>
          <p:nvSpPr>
            <p:cNvPr id="682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4" name="Сгруппировать"/>
          <p:cNvGrpSpPr/>
          <p:nvPr/>
        </p:nvGrpSpPr>
        <p:grpSpPr>
          <a:xfrm>
            <a:off x="-762000" y="0"/>
            <a:ext cx="762000" cy="428626"/>
            <a:chOff x="0" y="0"/>
            <a:chExt cx="1524000" cy="857250"/>
          </a:xfrm>
        </p:grpSpPr>
        <p:sp>
          <p:nvSpPr>
            <p:cNvPr id="683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37" name="Сгруппировать"/>
          <p:cNvGrpSpPr/>
          <p:nvPr/>
        </p:nvGrpSpPr>
        <p:grpSpPr>
          <a:xfrm>
            <a:off x="-762000" y="6429375"/>
            <a:ext cx="762000" cy="428625"/>
            <a:chOff x="0" y="0"/>
            <a:chExt cx="1524000" cy="857250"/>
          </a:xfrm>
        </p:grpSpPr>
        <p:sp>
          <p:nvSpPr>
            <p:cNvPr id="683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6840" name="Сгруппировать"/>
          <p:cNvGrpSpPr/>
          <p:nvPr/>
        </p:nvGrpSpPr>
        <p:grpSpPr>
          <a:xfrm>
            <a:off x="-825500" y="6000750"/>
            <a:ext cx="762000" cy="428625"/>
            <a:chOff x="0" y="0"/>
            <a:chExt cx="1524000" cy="857250"/>
          </a:xfrm>
        </p:grpSpPr>
        <p:sp>
          <p:nvSpPr>
            <p:cNvPr id="683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683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</p:spTree>
    <p:extLst>
      <p:ext uri="{BB962C8B-B14F-4D97-AF65-F5344CB8AC3E}">
        <p14:creationId xmlns:p14="http://schemas.microsoft.com/office/powerpoint/2010/main" val="65802957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6532</TotalTime>
  <Words>1163</Words>
  <Application>Microsoft Macintosh PowerPoint</Application>
  <PresentationFormat>Широкоэкранный</PresentationFormat>
  <Paragraphs>123</Paragraphs>
  <Slides>31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Helvetica</vt:lpstr>
      <vt:lpstr>Helvetica Neue Medium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Microsoft Office User</cp:lastModifiedBy>
  <cp:revision>12</cp:revision>
  <dcterms:created xsi:type="dcterms:W3CDTF">2024-07-07T08:29:03Z</dcterms:created>
  <dcterms:modified xsi:type="dcterms:W3CDTF">2024-11-10T15:42:40Z</dcterms:modified>
</cp:coreProperties>
</file>