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2D32-ACEB-4DAC-BA36-CA7657F5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E4757-CE96-48F3-BD2A-9C37EECE1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E79F3-3D48-4949-8491-536AA243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6E521-D995-4CBD-8AB0-DCB107D9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F4D9-49B6-4124-964F-6528F027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2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932-8BA6-4CA0-93B8-C14A238E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B0684-4C4B-436F-A7D4-1197B5C15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7E10-F654-4BA6-A971-F56E6898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7C92A-4835-4E86-8302-AF84545C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6B8D-0A52-40D8-A180-C18571C9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5AA37-1F2C-4BDA-B275-2B44306BE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F0FB-6736-479F-9C99-707DD5D5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5F9C-00C8-43C2-90AC-18081A10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6F6B-87D0-40E6-8147-D964EB0F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9656-4F6A-42BB-9557-CFA7C1E0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35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98F5-5859-4FDC-A04E-C59CB99D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CF72-F615-41C1-AC60-08BD7C9D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2891-A03E-465F-835B-6CF6F8A6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3FD9-771C-4660-BA1A-B7EA5C04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B0F8-7A54-4397-A40D-10304B1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5CB1-9E2F-472A-984D-57AB8B89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79AD-36EB-433E-B86C-730399B7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51B4-5C76-4736-A304-076E471F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15A2-EA2D-4925-BFCE-0DC9ACE6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338-1591-43E0-AA83-EFEEA2F4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9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50D-2177-4137-ADC4-488A053B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E0D7-1A9C-4765-816B-31C7526AE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18D2A-19D4-44C3-BC7D-E817820B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6351B-FF46-4937-908A-F2C55A31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58785-7B10-449E-8E62-A260127B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4FC76-EB8D-4BD8-A2B2-131ADC2A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1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1FEE-F524-4E32-AB1D-77D6C237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E66FD-BBDD-4CE6-BD92-82FE6C16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AF63E-1F74-4399-ABC0-A3868DC8D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6A88D-9691-4BD0-A4ED-5A2035E78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0D832-F9F7-4A9E-AC8A-FDD05E44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E2EE4-0193-43AC-BEBC-6CABA4A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E019C-BC3C-42FD-89BB-8E4BBA2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D5B7-4196-4457-B1F4-E66F01F9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C01A-BDA4-4388-B9DA-EA85F9A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4BA0F-B53D-4D9E-A3E6-4FBF6EF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1F8A6-131C-412A-AE00-6AB2752A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8A50C-D653-4C70-AFA4-BAB8FB3D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5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1FF40-876E-4B85-85E4-1D421DF6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868E-490C-429A-9980-EA2CE2A2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44B86-2EC8-4966-9DF0-D458898D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E6D4-5965-417E-A5BF-2EA80461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D0EC-7473-4620-BF88-305FF07F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CB261-AF54-47FD-A2A7-48359C079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1780F-300E-45C9-A6B3-091AE142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0A6E0-5B33-48FD-AC6E-BC40BBFB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C849-E921-4527-A4B3-6230EACF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9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1DF5-4634-4B9E-BD4E-B5464D93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4369A-A91D-4CD4-BF01-0C8101D89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3A1D-37FC-4D81-ACA3-9925B7FD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733B-FB64-4604-94A0-9EAB8A6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C9EE8-61EB-403F-8051-4BCD1B7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11AF5-8B6F-4896-BFDB-0580D06A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1E073-7C3A-46E1-9887-14967DF9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4E60-D663-42BE-AE5D-AE930AC7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9E19-F832-406E-9CDB-4BFCDA13B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212F-AB9A-47DE-A888-771CB2C66DE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970D-8C9D-4350-B3B6-84B3E1E03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6921-A386-45CF-9737-D187DAE7A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162E-3D12-47AF-9B18-310CA5B5B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073B7C-7643-4203-A623-D7FE0EADBB11}"/>
              </a:ext>
            </a:extLst>
          </p:cNvPr>
          <p:cNvSpPr txBox="1"/>
          <p:nvPr/>
        </p:nvSpPr>
        <p:spPr>
          <a:xfrm>
            <a:off x="2348753" y="2645324"/>
            <a:ext cx="9843247" cy="1567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5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Business Case Solving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3C379-6C25-4C89-9534-C51E9924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1AB9A-A824-41E9-9634-1679971ECB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B0AA-4E0C-4613-865B-F26691F2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7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0205-A375-4D82-8CF6-3C9193CE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2692"/>
            <a:ext cx="3932237" cy="1385047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Ques: Calculate the difference in sales revenue for each month compared to the previous month.</a:t>
            </a:r>
            <a:endParaRPr lang="en-IN" sz="20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67204E9-9DCF-41E2-A3DE-7EAFBA466D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50098" r="44717" b="10171"/>
          <a:stretch/>
        </p:blipFill>
        <p:spPr>
          <a:xfrm>
            <a:off x="5141259" y="2205318"/>
            <a:ext cx="6615953" cy="29045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99B00-3D09-44C0-AE37-DB70525A6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with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mon_rev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extract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month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orderdate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month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</a:p>
          <a:p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       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extract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year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orderdate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year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</a:p>
          <a:p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       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round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sum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od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quantity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unitprice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)-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discount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od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quantity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unitprice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)/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100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revenue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`cs01-01.cs.orders_details`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od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join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`cs01-01.cs.orders`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 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o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on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od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Roboto Mono"/>
              </a:rPr>
              <a:t>orderid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orderid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br>
              <a:rPr lang="en-US" b="0" dirty="0">
                <a:solidFill>
                  <a:srgbClr val="3A474E"/>
                </a:solidFill>
                <a:effectLst/>
                <a:latin typeface="Roboto Mono"/>
              </a:rPr>
            </a:b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lag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revenue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over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month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year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pre_month_rev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</a:p>
          <a:p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revenue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-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lag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revenue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over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month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year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monthly_rev_diff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mon_rev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year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month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27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FDB2-41BE-4DD8-820C-56145BCA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0" y="201178"/>
            <a:ext cx="3932237" cy="1277471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</a:t>
            </a: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percentage of total sales revenue for each product.</a:t>
            </a:r>
            <a:endParaRPr lang="en-IN" sz="2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A6ECFC-1380-4234-97D9-3465B62ACB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t="46787" r="57283" b="9618"/>
          <a:stretch/>
        </p:blipFill>
        <p:spPr>
          <a:xfrm>
            <a:off x="6096000" y="1721222"/>
            <a:ext cx="5715678" cy="36710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41FA-D2AA-4217-AD99-5864AC1B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322" y="1523206"/>
            <a:ext cx="5715678" cy="5334794"/>
          </a:xfrm>
        </p:spPr>
        <p:txBody>
          <a:bodyPr>
            <a:normAutofit/>
          </a:bodyPr>
          <a:lstStyle/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WITH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total_rev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SUM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unitprice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000000"/>
                </a:solidFill>
                <a:effectLst/>
                <a:latin typeface="Roboto Mono"/>
              </a:rPr>
              <a:t>quantity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000000"/>
                </a:solidFill>
                <a:effectLst/>
                <a:latin typeface="Roboto Mono"/>
              </a:rPr>
              <a:t>rev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0D904F"/>
                </a:solidFill>
                <a:effectLst/>
                <a:latin typeface="Roboto Mono"/>
              </a:rPr>
              <a:t>`cs01-01.cs.orders_details`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product_rev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productname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SUM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od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unitprice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od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quantity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product_rev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0D904F"/>
                </a:solidFill>
                <a:effectLst/>
                <a:latin typeface="Roboto Mono"/>
              </a:rPr>
              <a:t>`cs01-01.cs.products`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000000"/>
                </a:solidFill>
                <a:effectLst/>
                <a:latin typeface="Roboto Mono"/>
              </a:rPr>
              <a:t>p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JOIN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0D904F"/>
                </a:solidFill>
                <a:effectLst/>
                <a:latin typeface="Roboto Mono"/>
              </a:rPr>
              <a:t>`cs01-01.cs.orders_details`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000000"/>
                </a:solidFill>
                <a:effectLst/>
                <a:latin typeface="Roboto Mono"/>
              </a:rPr>
              <a:t>od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ON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800000"/>
                </a:solidFill>
                <a:effectLst/>
                <a:latin typeface="Roboto Mono"/>
              </a:rPr>
              <a:t>productid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=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od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productid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productname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productname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</a:p>
          <a:p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product_rev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</a:p>
          <a:p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product_rev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/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t</a:t>
            </a:r>
            <a:r>
              <a:rPr lang="en-IN" sz="1050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rev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7474F"/>
                </a:solidFill>
                <a:effectLst/>
                <a:latin typeface="Roboto Mono"/>
              </a:rPr>
              <a:t>*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F4511E"/>
                </a:solidFill>
                <a:effectLst/>
                <a:latin typeface="Roboto Mono"/>
              </a:rPr>
              <a:t>100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percentage_revenue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total_rev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000000"/>
                </a:solidFill>
                <a:effectLst/>
                <a:latin typeface="Roboto Mono"/>
              </a:rPr>
              <a:t>t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product_rev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000000"/>
                </a:solidFill>
                <a:effectLst/>
                <a:latin typeface="Roboto Mono"/>
              </a:rPr>
              <a:t>p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 err="1">
                <a:solidFill>
                  <a:srgbClr val="000000"/>
                </a:solidFill>
                <a:effectLst/>
                <a:latin typeface="Roboto Mono"/>
              </a:rPr>
              <a:t>percentage_revenue</a:t>
            </a:r>
            <a:r>
              <a:rPr lang="en-IN" sz="1050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IN" sz="1050" b="0" dirty="0">
                <a:solidFill>
                  <a:srgbClr val="3367D6"/>
                </a:solidFill>
                <a:effectLst/>
                <a:latin typeface="Roboto Mono"/>
              </a:rPr>
              <a:t>DESC</a:t>
            </a:r>
            <a:endParaRPr lang="en-IN" sz="1050" b="0" dirty="0">
              <a:solidFill>
                <a:srgbClr val="3A474E"/>
              </a:solidFill>
              <a:effectLst/>
              <a:latin typeface="Roboto Mono"/>
            </a:endParaRPr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80526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C390DA-048F-43E8-85B4-741C7A90093B}"/>
              </a:ext>
            </a:extLst>
          </p:cNvPr>
          <p:cNvSpPr txBox="1"/>
          <p:nvPr/>
        </p:nvSpPr>
        <p:spPr>
          <a:xfrm>
            <a:off x="3046880" y="1933142"/>
            <a:ext cx="6098240" cy="2991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 to be Downloaded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Shippers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EFD11-6C5A-4D8E-A9A0-B8AD91E5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DEE133-DBB9-4BD4-9326-56622C72383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593B9-035F-4B7B-BFB7-D81ACC51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9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2A745-E039-4E3E-B53B-F49138DEA0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" y="0"/>
            <a:ext cx="11806518" cy="67369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EE498F-DF72-4B2A-BAAB-1E389652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DBBCBF-1425-4F1A-86E9-918E5592C2B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2AACC-922A-4C36-9B32-05D119094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2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E0E-4B16-4069-939A-4F5743C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Ques</a:t>
            </a: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Fetch the full name and hiring date of all Employees who work as Sales Representatives.</a:t>
            </a:r>
            <a:endParaRPr lang="en-IN" sz="2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0D6665A-9EF2-474E-ABAC-F5EAD935DE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" t="58926" r="66436" b="16793"/>
          <a:stretch/>
        </p:blipFill>
        <p:spPr>
          <a:xfrm>
            <a:off x="6320117" y="2723028"/>
            <a:ext cx="5426502" cy="25952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2A491-53F1-49CE-8B38-F2234D94D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39035"/>
            <a:ext cx="4794530" cy="1963270"/>
          </a:xfrm>
        </p:spPr>
        <p:txBody>
          <a:bodyPr>
            <a:normAutofit/>
          </a:bodyPr>
          <a:lstStyle/>
          <a:p>
            <a:br>
              <a:rPr lang="en-US" b="0" dirty="0">
                <a:solidFill>
                  <a:srgbClr val="3A474E"/>
                </a:solidFill>
                <a:effectLst/>
                <a:latin typeface="Roboto Mono"/>
              </a:rPr>
            </a:b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3367D6"/>
                </a:solidFill>
                <a:effectLst/>
                <a:latin typeface="Roboto Mono"/>
              </a:rPr>
              <a:t>concat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firstname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' '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lastname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hiredate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`case-study-398305.CS.employees`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lower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title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=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'sales representative'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45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3E4EB8-6846-42A3-8D44-4CA1B180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Ques. Which of the products in our inventory need to be reordered? </a:t>
            </a:r>
            <a:br>
              <a:rPr lang="en-IN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now, just use the fields 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UnitsInStock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ReorderLevel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UnitsInStock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less than the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ReorderLevel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ignoring the fields </a:t>
            </a:r>
            <a:r>
              <a:rPr lang="en-IN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UnitsOnOrder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Discontinued.</a:t>
            </a:r>
            <a:b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761322B-2401-4A60-9D8E-62BF4ABD8D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49935" r="67211" b="7023"/>
          <a:stretch/>
        </p:blipFill>
        <p:spPr>
          <a:xfrm>
            <a:off x="6372226" y="2057400"/>
            <a:ext cx="4627468" cy="403006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AA2BE-CA76-4D2F-8AC2-88D545A3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35624" cy="1936376"/>
          </a:xfrm>
        </p:spPr>
        <p:txBody>
          <a:bodyPr/>
          <a:lstStyle/>
          <a:p>
            <a:br>
              <a:rPr lang="en-US" b="0" dirty="0">
                <a:solidFill>
                  <a:srgbClr val="3A474E"/>
                </a:solidFill>
                <a:effectLst/>
                <a:latin typeface="Roboto Mono"/>
              </a:rPr>
            </a:b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productid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productname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`case-study-398305.CS.products`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unitsinstock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reorderlevel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88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2EC5D-6382-43B7-967C-5688166EA4C7}"/>
              </a:ext>
            </a:extLst>
          </p:cNvPr>
          <p:cNvSpPr txBox="1"/>
          <p:nvPr/>
        </p:nvSpPr>
        <p:spPr>
          <a:xfrm>
            <a:off x="225238" y="216269"/>
            <a:ext cx="609824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197D7-4C39-4628-A71B-3B5CD30D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Ques. Find and display the details of customers who have placed more than 5 orders.</a:t>
            </a:r>
            <a:endParaRPr lang="en-IN" sz="24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311F95A-2EF3-410E-8E09-616BE3DC3F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0000" r="60815" b="6957"/>
          <a:stretch/>
        </p:blipFill>
        <p:spPr>
          <a:xfrm>
            <a:off x="6391954" y="1684570"/>
            <a:ext cx="4960258" cy="348885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3DA56-CD6E-4B3B-B9FC-B5ED6E419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/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customerid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contactname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`cs01-01.cs.customers`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customerid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IN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customerid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`cs01-01.cs.orders`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customerid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HAVING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COUNT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DISTINCT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orderid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&gt;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5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64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FEF19-7F63-4AB3-9224-664E054F9CDD}"/>
              </a:ext>
            </a:extLst>
          </p:cNvPr>
          <p:cNvSpPr txBox="1"/>
          <p:nvPr/>
        </p:nvSpPr>
        <p:spPr>
          <a:xfrm>
            <a:off x="0" y="81986"/>
            <a:ext cx="6098240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F191A-7FEF-4611-8EF0-E11DBCF9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Ques: An employee of ours (Margaret Peacock,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IN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4) has the record of completing most orders. However, there are some customers who've never placed an order with her. Show such customers.</a:t>
            </a:r>
            <a:endParaRPr lang="en-IN" sz="16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F14985A-503F-47C6-9C25-28171C210F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48167" r="61161" b="7411"/>
          <a:stretch/>
        </p:blipFill>
        <p:spPr>
          <a:xfrm>
            <a:off x="6605400" y="1425388"/>
            <a:ext cx="4746812" cy="344250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C2C9B-14D0-4420-B2DA-3435A6867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901" y="2810435"/>
            <a:ext cx="4746812" cy="2272553"/>
          </a:xfrm>
        </p:spPr>
        <p:txBody>
          <a:bodyPr/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 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distinct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customerid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contactname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`cs01-01.cs.customers`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c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join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`cs01-01.cs.orders`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o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on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Roboto Mono"/>
              </a:rPr>
              <a:t>customerid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customerid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 </a:t>
            </a:r>
            <a:r>
              <a:rPr lang="en-US" b="0" dirty="0" err="1">
                <a:solidFill>
                  <a:srgbClr val="800000"/>
                </a:solidFill>
                <a:effectLst/>
                <a:latin typeface="Roboto Mono"/>
              </a:rPr>
              <a:t>employeeid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!=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4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br>
              <a:rPr lang="en-US" b="0" dirty="0">
                <a:solidFill>
                  <a:srgbClr val="3A474E"/>
                </a:solidFill>
                <a:effectLst/>
                <a:latin typeface="Roboto Mono"/>
              </a:rPr>
            </a:b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82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56C0-6DEE-4443-A7C3-F1DFC8B0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3" y="530225"/>
            <a:ext cx="3932237" cy="914400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Ques. Retrieve the top 5 best-selling products on the basis of the quantity ordered. </a:t>
            </a:r>
            <a:endParaRPr lang="en-IN" sz="20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B9D13D7-C1CB-4BFD-9DC2-378270606F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t="55340" r="66126" b="21792"/>
          <a:stretch/>
        </p:blipFill>
        <p:spPr>
          <a:xfrm>
            <a:off x="6567066" y="2336753"/>
            <a:ext cx="4879276" cy="21844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1F77A-FC4C-4C22-80D9-BB1E4B43D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63471" cy="2850776"/>
          </a:xfrm>
        </p:spPr>
        <p:txBody>
          <a:bodyPr/>
          <a:lstStyle/>
          <a:p>
            <a:br>
              <a:rPr lang="en-US" b="0" dirty="0">
                <a:solidFill>
                  <a:srgbClr val="3A474E"/>
                </a:solidFill>
                <a:effectLst/>
                <a:latin typeface="Roboto Mono"/>
              </a:rPr>
            </a:b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p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productname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sum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quantity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total_qty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`cs01-01.cs.products`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p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join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`cs01-01.cs.orders_details`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o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on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p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Roboto Mono"/>
              </a:rPr>
              <a:t>productid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</a:t>
            </a:r>
            <a:r>
              <a:rPr lang="en-US" b="0" dirty="0" err="1">
                <a:solidFill>
                  <a:srgbClr val="3A474E"/>
                </a:solidFill>
                <a:effectLst/>
                <a:latin typeface="Roboto Mono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productid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desc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limit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5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72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3413-7966-4877-AD31-215FF728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68" y="241485"/>
            <a:ext cx="3932237" cy="131781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Ques.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monthly order count for the year 1997.</a:t>
            </a:r>
            <a:endParaRPr lang="en-IN" sz="2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49AE701-9A5E-44F4-A217-7BEDA156FE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" t="50098" r="71399" b="7687"/>
          <a:stretch/>
        </p:blipFill>
        <p:spPr>
          <a:xfrm>
            <a:off x="8068330" y="1660712"/>
            <a:ext cx="3283882" cy="32838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49F2C-2A50-4F43-8538-6AD6B6A6B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61012" cy="2124635"/>
          </a:xfrm>
        </p:spPr>
        <p:txBody>
          <a:bodyPr/>
          <a:lstStyle/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select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extract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month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orderdate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date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, </a:t>
            </a:r>
          </a:p>
          <a:p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       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count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orderid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as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order_count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0D904F"/>
                </a:solidFill>
                <a:effectLst/>
                <a:latin typeface="Roboto Mono"/>
              </a:rPr>
              <a:t>`cs01-01.cs.orders`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where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extract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Roboto Mono"/>
              </a:rPr>
              <a:t>year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from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oboto Mono"/>
              </a:rPr>
              <a:t>orderdate</a:t>
            </a:r>
            <a:r>
              <a:rPr lang="en-US" b="0" dirty="0">
                <a:solidFill>
                  <a:srgbClr val="37474F"/>
                </a:solidFill>
                <a:effectLst/>
                <a:latin typeface="Roboto Mono"/>
              </a:rPr>
              <a:t>)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=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1997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group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1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order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by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F4511E"/>
                </a:solidFill>
                <a:effectLst/>
                <a:latin typeface="Roboto Mono"/>
              </a:rPr>
              <a:t>2</a:t>
            </a:r>
            <a:r>
              <a:rPr lang="en-US" b="0" dirty="0">
                <a:solidFill>
                  <a:srgbClr val="3A474E"/>
                </a:solidFill>
                <a:effectLst/>
                <a:latin typeface="Roboto Mono"/>
              </a:rPr>
              <a:t> </a:t>
            </a:r>
            <a:r>
              <a:rPr lang="en-US" b="0" dirty="0">
                <a:solidFill>
                  <a:srgbClr val="3367D6"/>
                </a:solidFill>
                <a:effectLst/>
                <a:latin typeface="Roboto Mono"/>
              </a:rPr>
              <a:t>desc</a:t>
            </a:r>
            <a:endParaRPr lang="en-US" b="0" dirty="0">
              <a:solidFill>
                <a:srgbClr val="3A474E"/>
              </a:solidFill>
              <a:effectLst/>
              <a:latin typeface="Roboto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6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716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 Mono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  Ques. Fetch the full name and hiring date of all Employees who work as Sales Representatives.</vt:lpstr>
      <vt:lpstr>Ques. Which of the products in our inventory need to be reordered?    Note: For now, just use the fields UnitsInStock and ReorderLevel, where UnitsInStock is less than the ReorderLevel, ignoring the fields UnitsOnOrder and Discontinued. </vt:lpstr>
      <vt:lpstr>Ques. Find and display the details of customers who have placed more than 5 orders.</vt:lpstr>
      <vt:lpstr>Ques: An employee of ours (Margaret Peacock, EmployeeID 4) has the record of completing most orders. However, there are some customers who've never placed an order with her. Show such customers.</vt:lpstr>
      <vt:lpstr>Ques. Retrieve the top 5 best-selling products on the basis of the quantity ordered. </vt:lpstr>
      <vt:lpstr>Ques. Analyze the monthly order count for the year 1997.</vt:lpstr>
      <vt:lpstr>Ques: Calculate the difference in sales revenue for each month compared to the previous month.</vt:lpstr>
      <vt:lpstr>Ques: Calculate the percentage of total sales revenue for each product.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i.gokul krishna</dc:creator>
  <cp:lastModifiedBy>i.gokul krishna</cp:lastModifiedBy>
  <cp:revision>16</cp:revision>
  <dcterms:created xsi:type="dcterms:W3CDTF">2023-09-07T05:43:22Z</dcterms:created>
  <dcterms:modified xsi:type="dcterms:W3CDTF">2023-09-08T11:11:32Z</dcterms:modified>
</cp:coreProperties>
</file>