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461" r:id="rId4"/>
    <p:sldId id="440" r:id="rId5"/>
    <p:sldId id="441" r:id="rId6"/>
    <p:sldId id="435" r:id="rId7"/>
    <p:sldId id="483" r:id="rId8"/>
    <p:sldId id="478" r:id="rId9"/>
    <p:sldId id="497" r:id="rId10"/>
    <p:sldId id="445" r:id="rId11"/>
    <p:sldId id="463" r:id="rId12"/>
    <p:sldId id="498" r:id="rId13"/>
    <p:sldId id="465" r:id="rId14"/>
    <p:sldId id="502" r:id="rId15"/>
    <p:sldId id="500" r:id="rId16"/>
    <p:sldId id="494" r:id="rId17"/>
    <p:sldId id="501" r:id="rId18"/>
    <p:sldId id="490" r:id="rId19"/>
    <p:sldId id="438" r:id="rId20"/>
    <p:sldId id="26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B6"/>
    <a:srgbClr val="5B9BD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077" autoAdjust="0"/>
  </p:normalViewPr>
  <p:slideViewPr>
    <p:cSldViewPr snapToGrid="0">
      <p:cViewPr varScale="1">
        <p:scale>
          <a:sx n="155" d="100"/>
          <a:sy n="155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DEFC-CAFB-44B4-8773-A38A4F64156F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CDD0B-F043-43DB-A4C2-961E3D103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65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51FE5-E41B-4D8A-9DF2-3B938A543A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4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https://www.mathcha.io/editor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CDD0B-F043-43DB-A4C2-961E3D1030F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0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9429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111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291" y="6287510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kumimoji="1" lang="zh-TW" altLang="en-US" sz="3600" b="1" smtClean="0">
                <a:solidFill>
                  <a:srgbClr val="4D96BB"/>
                </a:solidFill>
              </a:defRPr>
            </a:lvl1pPr>
          </a:lstStyle>
          <a:p>
            <a:fld id="{A0916211-6FB8-4F63-8884-3866E17B6B82}" type="slidenum">
              <a:rPr lang="en-US" altLang="zh-TW" smtClean="0"/>
              <a:pPr/>
              <a:t>‹#›</a:t>
            </a:fld>
            <a:endParaRPr lang="en-US" dirty="0"/>
          </a:p>
        </p:txBody>
      </p:sp>
      <p:cxnSp>
        <p:nvCxnSpPr>
          <p:cNvPr id="7" name="直線接點 6"/>
          <p:cNvCxnSpPr>
            <a:cxnSpLocks/>
            <a:stCxn id="8" idx="3"/>
          </p:cNvCxnSpPr>
          <p:nvPr/>
        </p:nvCxnSpPr>
        <p:spPr>
          <a:xfrm>
            <a:off x="2239186" y="474496"/>
            <a:ext cx="9114614" cy="16810"/>
          </a:xfrm>
          <a:prstGeom prst="line">
            <a:avLst/>
          </a:prstGeom>
          <a:ln w="76200">
            <a:solidFill>
              <a:srgbClr val="6AA6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6088" y="274441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rgbClr val="4D96BB"/>
                </a:solidFill>
                <a:latin typeface="Arial" charset="0"/>
                <a:ea typeface="Arial" charset="0"/>
                <a:cs typeface="Arial" charset="0"/>
              </a:rPr>
              <a:t>TYPT 2025</a:t>
            </a:r>
          </a:p>
        </p:txBody>
      </p:sp>
      <p:cxnSp>
        <p:nvCxnSpPr>
          <p:cNvPr id="14" name="直線接點 13"/>
          <p:cNvCxnSpPr>
            <a:cxnSpLocks/>
            <a:stCxn id="19" idx="3"/>
          </p:cNvCxnSpPr>
          <p:nvPr/>
        </p:nvCxnSpPr>
        <p:spPr>
          <a:xfrm>
            <a:off x="3793288" y="6487565"/>
            <a:ext cx="7361271" cy="0"/>
          </a:xfrm>
          <a:prstGeom prst="line">
            <a:avLst/>
          </a:prstGeom>
          <a:ln w="76200">
            <a:solidFill>
              <a:srgbClr val="3E8E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755">
            <a:off x="39146" y="42876"/>
            <a:ext cx="629360" cy="8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相關圖片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755">
            <a:off x="39146" y="42876"/>
            <a:ext cx="629360" cy="8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7">
            <a:extLst>
              <a:ext uri="{FF2B5EF4-FFF2-40B4-BE49-F238E27FC236}">
                <a16:creationId xmlns:a16="http://schemas.microsoft.com/office/drawing/2014/main" id="{D5B47D9C-40CB-4CD6-8978-459579FE5F70}"/>
              </a:ext>
            </a:extLst>
          </p:cNvPr>
          <p:cNvSpPr txBox="1"/>
          <p:nvPr userDrawn="1"/>
        </p:nvSpPr>
        <p:spPr>
          <a:xfrm>
            <a:off x="730911" y="6287510"/>
            <a:ext cx="3062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rgbClr val="4D96BB"/>
                </a:solidFill>
                <a:latin typeface="Arial" charset="0"/>
                <a:ea typeface="Arial" charset="0"/>
                <a:cs typeface="Arial" charset="0"/>
              </a:rPr>
              <a:t>Taipei American School</a:t>
            </a:r>
            <a:endParaRPr kumimoji="1" lang="zh-TW" altLang="en-US" sz="2000" b="1" dirty="0">
              <a:solidFill>
                <a:srgbClr val="4D96B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4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843"/>
            <a:ext cx="10515600" cy="957041"/>
          </a:xfrm>
        </p:spPr>
        <p:txBody>
          <a:bodyPr/>
          <a:lstStyle>
            <a:lvl1pPr>
              <a:defRPr b="0" i="0">
                <a:latin typeface="Abadi" panose="020B0604020104020204" pitchFamily="34" charset="0"/>
                <a:ea typeface="Abadi" panose="020B0604020104020204" pitchFamily="34" charset="0"/>
                <a:cs typeface="Calibri Light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177"/>
            <a:ext cx="10515600" cy="4484788"/>
          </a:xfrm>
        </p:spPr>
        <p:txBody>
          <a:bodyPr/>
          <a:lstStyle>
            <a:lvl1pPr>
              <a:defRPr b="0" i="0">
                <a:latin typeface="+mj-lt"/>
                <a:ea typeface="Microsoft JhengHei Light" panose="020B0304030504040204" pitchFamily="34" charset="-120"/>
                <a:cs typeface="Calibri Light" charset="0"/>
              </a:defRPr>
            </a:lvl1pPr>
            <a:lvl2pPr>
              <a:defRPr b="0" i="0">
                <a:latin typeface="+mj-lt"/>
                <a:ea typeface="Microsoft JhengHei Light" panose="020B0304030504040204" pitchFamily="34" charset="-120"/>
                <a:cs typeface="Calibri Light" charset="0"/>
              </a:defRPr>
            </a:lvl2pPr>
            <a:lvl3pPr>
              <a:defRPr b="0" i="0">
                <a:latin typeface="+mj-lt"/>
                <a:ea typeface="Microsoft JhengHei Light" panose="020B0304030504040204" pitchFamily="34" charset="-120"/>
                <a:cs typeface="Calibri Light" charset="0"/>
              </a:defRPr>
            </a:lvl3pPr>
            <a:lvl4pPr>
              <a:defRPr b="0" i="0">
                <a:latin typeface="+mj-lt"/>
                <a:ea typeface="Microsoft JhengHei Light" panose="020B0304030504040204" pitchFamily="34" charset="-120"/>
                <a:cs typeface="Calibri Light" charset="0"/>
              </a:defRPr>
            </a:lvl4pPr>
            <a:lvl5pPr>
              <a:defRPr b="0" i="0">
                <a:latin typeface="+mj-lt"/>
                <a:ea typeface="Microsoft JhengHei Light" panose="020B0304030504040204" pitchFamily="34" charset="-120"/>
                <a:cs typeface="Calibri Light" charset="0"/>
              </a:defRPr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BB9-AC97-492B-92B5-12991FAF29A1}" type="datetime1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8319" y="6318942"/>
            <a:ext cx="2743200" cy="365125"/>
          </a:xfrm>
        </p:spPr>
        <p:txBody>
          <a:bodyPr/>
          <a:lstStyle>
            <a:lvl1pPr>
              <a:defRPr sz="3600" b="1">
                <a:solidFill>
                  <a:srgbClr val="3E8CB4"/>
                </a:solidFill>
              </a:defRPr>
            </a:lvl1pPr>
          </a:lstStyle>
          <a:p>
            <a:fld id="{A0916211-6FB8-4F63-8884-3866E17B6B8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3" name="Picture 2" descr="相關圖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755">
            <a:off x="39146" y="42876"/>
            <a:ext cx="629360" cy="8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相關圖片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755">
            <a:off x="39146" y="42876"/>
            <a:ext cx="629360" cy="8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接點 6">
            <a:extLst>
              <a:ext uri="{FF2B5EF4-FFF2-40B4-BE49-F238E27FC236}">
                <a16:creationId xmlns:a16="http://schemas.microsoft.com/office/drawing/2014/main" id="{0BF50A99-960A-45E1-AAE9-6CF3AD70E4EB}"/>
              </a:ext>
            </a:extLst>
          </p:cNvPr>
          <p:cNvCxnSpPr>
            <a:cxnSpLocks/>
            <a:stCxn id="16" idx="3"/>
          </p:cNvCxnSpPr>
          <p:nvPr userDrawn="1"/>
        </p:nvCxnSpPr>
        <p:spPr>
          <a:xfrm>
            <a:off x="2239186" y="474496"/>
            <a:ext cx="9114614" cy="16810"/>
          </a:xfrm>
          <a:prstGeom prst="line">
            <a:avLst/>
          </a:prstGeom>
          <a:ln w="76200">
            <a:solidFill>
              <a:srgbClr val="6AA6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7">
            <a:extLst>
              <a:ext uri="{FF2B5EF4-FFF2-40B4-BE49-F238E27FC236}">
                <a16:creationId xmlns:a16="http://schemas.microsoft.com/office/drawing/2014/main" id="{4E276D5F-D950-428E-85FB-82B80C3AB887}"/>
              </a:ext>
            </a:extLst>
          </p:cNvPr>
          <p:cNvSpPr txBox="1"/>
          <p:nvPr userDrawn="1"/>
        </p:nvSpPr>
        <p:spPr>
          <a:xfrm>
            <a:off x="756088" y="274441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rgbClr val="4D96BB"/>
                </a:solidFill>
                <a:latin typeface="Arial" charset="0"/>
                <a:ea typeface="Arial" charset="0"/>
                <a:cs typeface="Arial" charset="0"/>
              </a:rPr>
              <a:t>TYPT 2025</a:t>
            </a:r>
            <a:endParaRPr kumimoji="1" lang="zh-TW" altLang="en-US" sz="2000" b="1" dirty="0">
              <a:solidFill>
                <a:srgbClr val="4D96BB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" name="直線接點 13">
            <a:extLst>
              <a:ext uri="{FF2B5EF4-FFF2-40B4-BE49-F238E27FC236}">
                <a16:creationId xmlns:a16="http://schemas.microsoft.com/office/drawing/2014/main" id="{4FC549ED-1DAC-4FE6-96E0-8F11B597B6D9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>
            <a:off x="3793288" y="6487565"/>
            <a:ext cx="7361271" cy="0"/>
          </a:xfrm>
          <a:prstGeom prst="line">
            <a:avLst/>
          </a:prstGeom>
          <a:ln w="76200">
            <a:solidFill>
              <a:srgbClr val="3E8E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7">
            <a:extLst>
              <a:ext uri="{FF2B5EF4-FFF2-40B4-BE49-F238E27FC236}">
                <a16:creationId xmlns:a16="http://schemas.microsoft.com/office/drawing/2014/main" id="{7E3A0360-7072-4F2E-8620-633E8FB728F6}"/>
              </a:ext>
            </a:extLst>
          </p:cNvPr>
          <p:cNvSpPr txBox="1"/>
          <p:nvPr userDrawn="1"/>
        </p:nvSpPr>
        <p:spPr>
          <a:xfrm>
            <a:off x="730911" y="6287510"/>
            <a:ext cx="3062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rgbClr val="4D96BB"/>
                </a:solidFill>
                <a:latin typeface="Arial" charset="0"/>
                <a:ea typeface="Arial" charset="0"/>
                <a:cs typeface="Arial" charset="0"/>
              </a:rPr>
              <a:t>Taipei American School</a:t>
            </a:r>
            <a:endParaRPr kumimoji="1" lang="zh-TW" altLang="en-US" sz="2000" b="1" dirty="0">
              <a:solidFill>
                <a:srgbClr val="4D96B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Picture 2" descr="相關圖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755">
            <a:off x="39146" y="42876"/>
            <a:ext cx="629360" cy="8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相關圖片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755">
            <a:off x="39146" y="42876"/>
            <a:ext cx="629360" cy="8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822F46B-208B-46B8-8E56-F9EC3C47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319" y="6318942"/>
            <a:ext cx="2743200" cy="365125"/>
          </a:xfrm>
        </p:spPr>
        <p:txBody>
          <a:bodyPr/>
          <a:lstStyle>
            <a:lvl1pPr>
              <a:defRPr sz="3600" b="1">
                <a:solidFill>
                  <a:srgbClr val="3E8CB4"/>
                </a:solidFill>
              </a:defRPr>
            </a:lvl1pPr>
          </a:lstStyle>
          <a:p>
            <a:fld id="{A0916211-6FB8-4F63-8884-3866E17B6B8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2" name="直線接點 6">
            <a:extLst>
              <a:ext uri="{FF2B5EF4-FFF2-40B4-BE49-F238E27FC236}">
                <a16:creationId xmlns:a16="http://schemas.microsoft.com/office/drawing/2014/main" id="{7D1B412B-C5CE-4E1B-B5C0-EF6090B05271}"/>
              </a:ext>
            </a:extLst>
          </p:cNvPr>
          <p:cNvCxnSpPr>
            <a:cxnSpLocks/>
            <a:stCxn id="15" idx="3"/>
          </p:cNvCxnSpPr>
          <p:nvPr userDrawn="1"/>
        </p:nvCxnSpPr>
        <p:spPr>
          <a:xfrm>
            <a:off x="2239186" y="474496"/>
            <a:ext cx="9114614" cy="16810"/>
          </a:xfrm>
          <a:prstGeom prst="line">
            <a:avLst/>
          </a:prstGeom>
          <a:ln w="76200">
            <a:solidFill>
              <a:srgbClr val="6AA6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7">
            <a:extLst>
              <a:ext uri="{FF2B5EF4-FFF2-40B4-BE49-F238E27FC236}">
                <a16:creationId xmlns:a16="http://schemas.microsoft.com/office/drawing/2014/main" id="{F2DCE5EE-36CF-47CD-BA05-F9E3D9B433BA}"/>
              </a:ext>
            </a:extLst>
          </p:cNvPr>
          <p:cNvSpPr txBox="1"/>
          <p:nvPr userDrawn="1"/>
        </p:nvSpPr>
        <p:spPr>
          <a:xfrm>
            <a:off x="756088" y="274441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rgbClr val="4D96BB"/>
                </a:solidFill>
                <a:latin typeface="Arial" charset="0"/>
                <a:ea typeface="Arial" charset="0"/>
                <a:cs typeface="Arial" charset="0"/>
              </a:rPr>
              <a:t>TYPT 2025</a:t>
            </a:r>
          </a:p>
        </p:txBody>
      </p:sp>
      <p:cxnSp>
        <p:nvCxnSpPr>
          <p:cNvPr id="19" name="直線接點 13">
            <a:extLst>
              <a:ext uri="{FF2B5EF4-FFF2-40B4-BE49-F238E27FC236}">
                <a16:creationId xmlns:a16="http://schemas.microsoft.com/office/drawing/2014/main" id="{DE22FB3B-839C-4922-BBD2-12A4165AA8EF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>
            <a:off x="3793288" y="6487565"/>
            <a:ext cx="7361271" cy="0"/>
          </a:xfrm>
          <a:prstGeom prst="line">
            <a:avLst/>
          </a:prstGeom>
          <a:ln w="76200">
            <a:solidFill>
              <a:srgbClr val="3E8E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7">
            <a:extLst>
              <a:ext uri="{FF2B5EF4-FFF2-40B4-BE49-F238E27FC236}">
                <a16:creationId xmlns:a16="http://schemas.microsoft.com/office/drawing/2014/main" id="{7D795BD2-AFCC-4DF8-BECE-A5AE0B9CF708}"/>
              </a:ext>
            </a:extLst>
          </p:cNvPr>
          <p:cNvSpPr txBox="1"/>
          <p:nvPr userDrawn="1"/>
        </p:nvSpPr>
        <p:spPr>
          <a:xfrm>
            <a:off x="730911" y="6287510"/>
            <a:ext cx="3062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rgbClr val="4D96BB"/>
                </a:solidFill>
                <a:latin typeface="Arial" charset="0"/>
                <a:ea typeface="Arial" charset="0"/>
                <a:cs typeface="Arial" charset="0"/>
              </a:rPr>
              <a:t>Taipei American School</a:t>
            </a:r>
            <a:endParaRPr kumimoji="1" lang="zh-TW" altLang="en-US" sz="2000" b="1" dirty="0">
              <a:solidFill>
                <a:srgbClr val="4D96B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46BC-C4E8-43C2-8855-04B5B9728AE8}" type="datetime1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16211-6FB8-4F63-8884-3866E17B6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3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737" y="2554778"/>
            <a:ext cx="10566399" cy="118912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solidFill>
                  <a:srgbClr val="0070C0"/>
                </a:solidFill>
                <a:latin typeface="Bauhaus 93" panose="04030905020B02020C02" pitchFamily="82" charset="0"/>
              </a:rPr>
              <a:t>#9. Magnetic Assist</a:t>
            </a:r>
            <a:endParaRPr lang="zh-TW" altLang="en-US" sz="7200" dirty="0">
              <a:solidFill>
                <a:srgbClr val="0070C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656" y="4233464"/>
            <a:ext cx="8798559" cy="1323958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lgerian" panose="04020705040A02060702" pitchFamily="82" charset="0"/>
              </a:rPr>
              <a:t>ALL NITERS</a:t>
            </a:r>
          </a:p>
          <a:p>
            <a:r>
              <a:rPr lang="en-US" altLang="zh-TW" sz="3200" dirty="0"/>
              <a:t>Reporter: Jonathan Bruce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605F4-F5CD-4B97-BAD0-9D953964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en-US" altLang="zh-TW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8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9CF3E1-441D-44D2-96F3-87F2984E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4A14A-001B-41FD-B905-D5E30FE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4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1C28-9196-46CA-8AE2-C7684A9C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532"/>
            <a:ext cx="10515600" cy="957041"/>
          </a:xfrm>
        </p:spPr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0405B-0296-4041-B051-45F2557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52559-804D-42B7-8DC5-1B61A0D5847B}"/>
              </a:ext>
            </a:extLst>
          </p:cNvPr>
          <p:cNvSpPr/>
          <p:nvPr/>
        </p:nvSpPr>
        <p:spPr>
          <a:xfrm>
            <a:off x="6955604" y="3914454"/>
            <a:ext cx="1417834" cy="1438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47552-9AA8-496A-9E7F-70D9E2A136F9}"/>
              </a:ext>
            </a:extLst>
          </p:cNvPr>
          <p:cNvSpPr txBox="1"/>
          <p:nvPr/>
        </p:nvSpPr>
        <p:spPr>
          <a:xfrm>
            <a:off x="8740654" y="4275262"/>
            <a:ext cx="225299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Magnet attached to string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931E9-DF59-4603-BD3F-363A649F0C28}"/>
              </a:ext>
            </a:extLst>
          </p:cNvPr>
          <p:cNvSpPr txBox="1"/>
          <p:nvPr/>
        </p:nvSpPr>
        <p:spPr>
          <a:xfrm>
            <a:off x="8259033" y="1396074"/>
            <a:ext cx="3567669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Wrapped string to create flexible pivot from single 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34A03-3B23-4FCD-9CD1-BC9A857589F5}"/>
              </a:ext>
            </a:extLst>
          </p:cNvPr>
          <p:cNvSpPr txBox="1"/>
          <p:nvPr/>
        </p:nvSpPr>
        <p:spPr>
          <a:xfrm>
            <a:off x="2390816" y="5332427"/>
            <a:ext cx="2333946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Ensures setup is perpendicular and parallel to the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F4323-50A1-DB99-55DC-543942EE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77" y="910170"/>
            <a:ext cx="5224819" cy="4036836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63DFF868-65E6-42EA-8255-40FBC13A8215}"/>
              </a:ext>
            </a:extLst>
          </p:cNvPr>
          <p:cNvSpPr/>
          <p:nvPr/>
        </p:nvSpPr>
        <p:spPr>
          <a:xfrm rot="3882101">
            <a:off x="2322925" y="4395118"/>
            <a:ext cx="1306332" cy="48592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69A0DD5-291C-4E82-9E17-478DE817F59A}"/>
              </a:ext>
            </a:extLst>
          </p:cNvPr>
          <p:cNvSpPr/>
          <p:nvPr/>
        </p:nvSpPr>
        <p:spPr>
          <a:xfrm rot="332450">
            <a:off x="4833694" y="1289998"/>
            <a:ext cx="3191686" cy="47850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CEA0AAFE-2F0D-CC77-9302-62B152E2D671}"/>
              </a:ext>
            </a:extLst>
          </p:cNvPr>
          <p:cNvSpPr/>
          <p:nvPr/>
        </p:nvSpPr>
        <p:spPr>
          <a:xfrm rot="21277708">
            <a:off x="4818049" y="3331188"/>
            <a:ext cx="3019495" cy="462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A71DD-A2CE-5BF4-20A3-C0FB033D59EA}"/>
              </a:ext>
            </a:extLst>
          </p:cNvPr>
          <p:cNvSpPr txBox="1"/>
          <p:nvPr/>
        </p:nvSpPr>
        <p:spPr>
          <a:xfrm>
            <a:off x="8041025" y="2888055"/>
            <a:ext cx="225299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Hanging mass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89E4BE-FA68-E633-411B-62D8756D032D}"/>
              </a:ext>
            </a:extLst>
          </p:cNvPr>
          <p:cNvSpPr txBox="1"/>
          <p:nvPr/>
        </p:nvSpPr>
        <p:spPr>
          <a:xfrm>
            <a:off x="5596008" y="5382009"/>
            <a:ext cx="225299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 magnets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AC0FE544-AD92-0A10-00A0-C2E604A68F67}"/>
              </a:ext>
            </a:extLst>
          </p:cNvPr>
          <p:cNvSpPr/>
          <p:nvPr/>
        </p:nvSpPr>
        <p:spPr>
          <a:xfrm rot="1570153">
            <a:off x="4560257" y="4715838"/>
            <a:ext cx="1925905" cy="462337"/>
          </a:xfrm>
          <a:prstGeom prst="leftArrow">
            <a:avLst>
              <a:gd name="adj1" fmla="val 56639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10EB584-D92A-43AB-B120-DC74E628FBBA}"/>
              </a:ext>
            </a:extLst>
          </p:cNvPr>
          <p:cNvSpPr/>
          <p:nvPr/>
        </p:nvSpPr>
        <p:spPr>
          <a:xfrm rot="457355">
            <a:off x="4726917" y="4018754"/>
            <a:ext cx="3888186" cy="462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E3B1-934F-5B94-767F-90F25F5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magnetic dipole m of magnets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A186-3F5D-67C0-BAFB-5A048C9B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307FB8-4E10-9237-683E-54980FBC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1" y="3215202"/>
            <a:ext cx="3755754" cy="27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A1CF22-32E0-57DF-0E8C-72AE0DCFD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44" y="3215201"/>
            <a:ext cx="3677712" cy="27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929F96-CA76-1336-7746-F4CA3601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75" y="3264626"/>
            <a:ext cx="3367103" cy="27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D1F5BA-F238-3A50-4C4A-F52385864BC8}"/>
              </a:ext>
            </a:extLst>
          </p:cNvPr>
          <p:cNvSpPr txBox="1"/>
          <p:nvPr/>
        </p:nvSpPr>
        <p:spPr>
          <a:xfrm>
            <a:off x="902044" y="1816923"/>
            <a:ext cx="872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magnetic field sensor and the magnetic field formula mentioned earlier, we can predict the magnetic dipole moment of the magnets that are used in this experiment.</a:t>
            </a:r>
          </a:p>
        </p:txBody>
      </p:sp>
    </p:spTree>
    <p:extLst>
      <p:ext uri="{BB962C8B-B14F-4D97-AF65-F5344CB8AC3E}">
        <p14:creationId xmlns:p14="http://schemas.microsoft.com/office/powerpoint/2010/main" val="128589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1C28-9196-46CA-8AE2-C7684A9C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544"/>
            <a:ext cx="10515600" cy="957041"/>
          </a:xfrm>
        </p:spPr>
        <p:txBody>
          <a:bodyPr/>
          <a:lstStyle/>
          <a:p>
            <a:r>
              <a:rPr lang="en-US" dirty="0"/>
              <a:t>Experimental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0405B-0296-4041-B051-45F2557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C3001B-C9B4-4D18-A578-66504ECD805C}"/>
              </a:ext>
            </a:extLst>
          </p:cNvPr>
          <p:cNvSpPr/>
          <p:nvPr/>
        </p:nvSpPr>
        <p:spPr>
          <a:xfrm>
            <a:off x="757881" y="1161014"/>
            <a:ext cx="4876800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Independent Variables: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code: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Pendulum mass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 length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Hover height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Dipole moment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Magnet distance from center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AFC4D-025E-45F7-ACD7-9F915FFAE44B}"/>
              </a:ext>
            </a:extLst>
          </p:cNvPr>
          <p:cNvSpPr txBox="1"/>
          <p:nvPr/>
        </p:nvSpPr>
        <p:spPr>
          <a:xfrm>
            <a:off x="5884940" y="1467585"/>
            <a:ext cx="5946655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Dependent Variables: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Equilibrium position (how far string ends up from center)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Max velocity of pendulum for constant height</a:t>
            </a:r>
          </a:p>
        </p:txBody>
      </p:sp>
    </p:spTree>
    <p:extLst>
      <p:ext uri="{BB962C8B-B14F-4D97-AF65-F5344CB8AC3E}">
        <p14:creationId xmlns:p14="http://schemas.microsoft.com/office/powerpoint/2010/main" val="132670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7847-A3FC-677B-A6FA-17CE034AD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0B17-241B-9BEB-FCD2-2D5B85AD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Verification: Equilibrium 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8B675A-2415-E16D-383E-823E59A5A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581" y="2167759"/>
            <a:ext cx="4906060" cy="32865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BE5F-CA96-ADCF-6F7D-ED646637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7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1388-632C-63D7-A302-27F87816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velocity of varying dipole strength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2EAB4-84E4-A5A4-71AC-0D0A4214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23BA3-F1BF-1D40-C072-599BC79B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" y="4868348"/>
            <a:ext cx="3749351" cy="1658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25FDCE-4510-F26F-1160-D905481F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19" y="3295774"/>
            <a:ext cx="3749351" cy="155271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22CEA78-A889-7B30-0819-1513B4BC5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2719" y="1501059"/>
            <a:ext cx="3301313" cy="1774857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D27F32-BDDA-926C-0C90-2A2EEC552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936" y="1563489"/>
            <a:ext cx="4918753" cy="37310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EBAC96-50ED-9137-24D9-DE59F6293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669" y="5444071"/>
            <a:ext cx="3162158" cy="7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7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2ED8F-B95C-249B-37D1-3F1C02656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8285-A39E-786D-E3CD-6E096A29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Separation Distance vs Final Distance from center relationship 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D04A-29F4-73C9-3879-A0C3D4B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4E602-20C8-33E0-2D8C-62FCDD2F4009}"/>
              </a:ext>
            </a:extLst>
          </p:cNvPr>
          <p:cNvSpPr txBox="1"/>
          <p:nvPr/>
        </p:nvSpPr>
        <p:spPr>
          <a:xfrm>
            <a:off x="838200" y="2281382"/>
            <a:ext cx="1009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Greater separation distance = more need for pendulum to deviate from center -&gt; final distance will be further from center</a:t>
            </a:r>
          </a:p>
          <a:p>
            <a:endParaRPr lang="en-US" dirty="0"/>
          </a:p>
          <a:p>
            <a:r>
              <a:rPr lang="en-US" dirty="0"/>
              <a:t>Relationship calculatable from 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942F1-84EE-7CB9-0718-C6C46DAE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92" y="2881546"/>
            <a:ext cx="5063492" cy="31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8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9B60-2FEE-A49C-CD1B-F0CAFCDA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magnet equilibrium positions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0F3781-CE0B-FCA6-C289-380BCF7C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136" y="2953263"/>
            <a:ext cx="3139328" cy="28871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4885-698F-CEE1-0161-6A08A362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3761F-6B0B-896B-547B-6E0D6570E15F}"/>
              </a:ext>
            </a:extLst>
          </p:cNvPr>
          <p:cNvSpPr txBox="1"/>
          <p:nvPr/>
        </p:nvSpPr>
        <p:spPr>
          <a:xfrm>
            <a:off x="510173" y="1725944"/>
            <a:ext cx="3496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by color graph for single magnet setup with base magnet at -0.035, lighter color = more favorable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C17D0-0594-D24A-2CA5-AB8A4F51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65" y="2926273"/>
            <a:ext cx="3295276" cy="3041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61E699-3BA0-D4CD-C941-D6D4DB75783A}"/>
              </a:ext>
            </a:extLst>
          </p:cNvPr>
          <p:cNvSpPr txBox="1"/>
          <p:nvPr/>
        </p:nvSpPr>
        <p:spPr>
          <a:xfrm>
            <a:off x="5041557" y="2446638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Centered magnet at 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EC8B00-514C-560C-5876-06C777DA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622" y="1750704"/>
            <a:ext cx="2619002" cy="24051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3E348E-0451-AA95-71C1-1D0EC2A71F91}"/>
              </a:ext>
            </a:extLst>
          </p:cNvPr>
          <p:cNvSpPr txBox="1"/>
          <p:nvPr/>
        </p:nvSpPr>
        <p:spPr>
          <a:xfrm>
            <a:off x="8498021" y="1527683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magnet at -0.1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D4B8A2-70C8-3865-A8A4-C77338FBF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032" y="4637273"/>
            <a:ext cx="1905632" cy="1750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6BBCCF-5AAA-A8DD-FD53-15846FA5AABB}"/>
              </a:ext>
            </a:extLst>
          </p:cNvPr>
          <p:cNvSpPr txBox="1"/>
          <p:nvPr/>
        </p:nvSpPr>
        <p:spPr>
          <a:xfrm>
            <a:off x="8264998" y="4336793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magnet at -0.2</a:t>
            </a:r>
          </a:p>
        </p:txBody>
      </p:sp>
    </p:spTree>
    <p:extLst>
      <p:ext uri="{BB962C8B-B14F-4D97-AF65-F5344CB8AC3E}">
        <p14:creationId xmlns:p14="http://schemas.microsoft.com/office/powerpoint/2010/main" val="119453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9CF3E1-441D-44D2-96F3-87F2984E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4A14A-001B-41FD-B905-D5E30FE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88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AA1E-EBBD-4F53-A3B7-4804D099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677"/>
            <a:ext cx="10515600" cy="914402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7C471-A037-4B0E-83D9-FCB762DF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79910-6475-4736-8C5E-F40471B6BF07}"/>
              </a:ext>
            </a:extLst>
          </p:cNvPr>
          <p:cNvSpPr/>
          <p:nvPr/>
        </p:nvSpPr>
        <p:spPr>
          <a:xfrm>
            <a:off x="1057560" y="1949879"/>
            <a:ext cx="100768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Magnetic dipole gives good estimate on energies and predicts equilibrium position accurately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Motion speed is affected by dipole strength with a square root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Base magnets closer to origin have stronger attraction and therefore more effect on motion of equilibrium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If it’s too close, magnet is unable to oscillate</a:t>
            </a:r>
          </a:p>
          <a:p>
            <a:r>
              <a:rPr lang="en-US" sz="2400" dirty="0"/>
              <a:t>Errors/room for improvement:</a:t>
            </a:r>
          </a:p>
          <a:p>
            <a:r>
              <a:rPr lang="en-US" sz="2400" dirty="0"/>
              <a:t>Consider ignored kinetic energy, experiment more configurations, investigate non-continuous motion due to magnetic potential energy</a:t>
            </a:r>
          </a:p>
        </p:txBody>
      </p:sp>
    </p:spTree>
    <p:extLst>
      <p:ext uri="{BB962C8B-B14F-4D97-AF65-F5344CB8AC3E}">
        <p14:creationId xmlns:p14="http://schemas.microsoft.com/office/powerpoint/2010/main" val="209856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9B4A-2351-447B-A345-DF9E022C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88" y="614992"/>
            <a:ext cx="10515600" cy="95704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A3B0-9A7D-4A65-9A0D-E98AB610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88" y="1640701"/>
            <a:ext cx="10687882" cy="181622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Attach one or two magnets to a non-magnetic and nonconductive base such that they attract a magnet suspended from a string. Investigate how the motion of the moving magnet depends on relevant parameters.</a:t>
            </a:r>
            <a:endParaRPr lang="en-US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F405C-B7AE-480B-A923-D2B4C093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0DCF6-13E9-470D-8CBB-EA93DE5726B3}"/>
              </a:ext>
            </a:extLst>
          </p:cNvPr>
          <p:cNvSpPr/>
          <p:nvPr/>
        </p:nvSpPr>
        <p:spPr>
          <a:xfrm>
            <a:off x="696616" y="3525596"/>
            <a:ext cx="11030110" cy="26035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600" u="sng" dirty="0">
                <a:solidFill>
                  <a:schemeClr val="tx1"/>
                </a:solidFill>
              </a:rPr>
              <a:t>Focus: 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600" dirty="0">
                <a:solidFill>
                  <a:schemeClr val="tx1"/>
                </a:solidFill>
              </a:rPr>
              <a:t>How does the moving magnet reach equilibrium?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600" dirty="0">
                <a:solidFill>
                  <a:schemeClr val="tx1"/>
                </a:solidFill>
              </a:rPr>
              <a:t>What are the relevant parameters that affect max speed?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600" dirty="0">
                <a:solidFill>
                  <a:schemeClr val="tx1"/>
                </a:solidFill>
              </a:rPr>
              <a:t>How does the positioning of attached magnets affect motion?</a:t>
            </a:r>
          </a:p>
        </p:txBody>
      </p:sp>
    </p:spTree>
    <p:extLst>
      <p:ext uri="{BB962C8B-B14F-4D97-AF65-F5344CB8AC3E}">
        <p14:creationId xmlns:p14="http://schemas.microsoft.com/office/powerpoint/2010/main" val="291850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E0999-A9DD-4DD6-80D2-FE8732A2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E8D4B-326F-4225-8FFF-A6149ED7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358" y="4521941"/>
            <a:ext cx="105156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All Niters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FF525-F501-47B7-986E-6E77E6D2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23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9188319" y="63189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2913419" y="3880145"/>
            <a:ext cx="70876" cy="850558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 flipH="1">
            <a:off x="2919258" y="2776625"/>
            <a:ext cx="70876" cy="850558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 flipH="1">
            <a:off x="2919256" y="1661199"/>
            <a:ext cx="65039" cy="852304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818546" y="1604222"/>
            <a:ext cx="40884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Phenomenon Investigation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3709422" y="2026340"/>
            <a:ext cx="44339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[Material Properties, Conceptual Theory]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 flipH="1">
            <a:off x="2913419" y="4969328"/>
            <a:ext cx="70876" cy="707846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320292" y="2568356"/>
            <a:ext cx="28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Model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3744860" y="2971464"/>
            <a:ext cx="477382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[Mathematical Model,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Parameters]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576660" y="3789430"/>
            <a:ext cx="484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Experimentation and Discussion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963943" y="5052508"/>
            <a:ext cx="177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709422" y="4269177"/>
            <a:ext cx="48447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[Setup, Analysis Method, Results, Analysis]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9CF3E1-441D-44D2-96F3-87F2984E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Phenomenon Investigation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4A14A-001B-41FD-B905-D5E30FE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70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5611-3B94-4B2B-8D2D-620044AF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229"/>
            <a:ext cx="10515600" cy="957041"/>
          </a:xfrm>
        </p:spPr>
        <p:txBody>
          <a:bodyPr/>
          <a:lstStyle/>
          <a:p>
            <a:r>
              <a:rPr lang="en-US" dirty="0"/>
              <a:t>Overall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7F3-7CF7-4B05-A2EA-52E3A378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270"/>
            <a:ext cx="7740721" cy="4484788"/>
          </a:xfrm>
        </p:spPr>
        <p:txBody>
          <a:bodyPr>
            <a:normAutofit/>
          </a:bodyPr>
          <a:lstStyle/>
          <a:p>
            <a:r>
              <a:rPr lang="en-US" dirty="0"/>
              <a:t>A moving magnet is attached to a pendulum, which oscillates back and forth (or doesn’t oscillate, depending on release location)</a:t>
            </a:r>
          </a:p>
          <a:p>
            <a:pPr lvl="1"/>
            <a:r>
              <a:rPr lang="en-US" dirty="0"/>
              <a:t>If it oscillates, it moves just like a pendulum, except it “stutters” or slows down when it gets close to one of the base magnets</a:t>
            </a:r>
          </a:p>
          <a:p>
            <a:pPr lvl="1"/>
            <a:r>
              <a:rPr lang="en-US" dirty="0"/>
              <a:t>Ends up in a more favorable position near a base magnet and oscillates tightly around that spot</a:t>
            </a:r>
          </a:p>
          <a:p>
            <a:pPr lvl="1"/>
            <a:r>
              <a:rPr lang="en-US" dirty="0"/>
              <a:t>If one magnet, it will end up directly on top of the single magnet.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D0F92-8C41-4987-85A9-8C9BD71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05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36FC-0D09-4D65-B199-06AF3C01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49642-1D50-46C9-930E-32F6BD4D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1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0302-71C8-43A4-BB8D-F6235141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5F6F-04EE-4A7D-8E67-2481CBC6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112"/>
            <a:ext cx="9028176" cy="3630266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/>
              <a:t>Model finding final position: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dirty="0"/>
              <a:t>No kinetic energy when equilibrium reached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dirty="0"/>
              <a:t>Negligent because the moving magnet only vibrates slightly 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dirty="0"/>
              <a:t>Pendulum only moves in one plane: plane existing of 2 base magnets and pendulum pivot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dirty="0"/>
              <a:t>That plane must also be perpendicular to the surface 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dirty="0"/>
              <a:t>For simplicity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dirty="0"/>
              <a:t>No friction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dirty="0"/>
              <a:t>Negligible because gravity &amp; magnetic forces overpower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4AAEF-F3A2-494F-BBF0-AF0CD2F1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44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E072-B2C2-4D8A-B2C2-CDD1C9DD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equilibrium position 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FCB80-BEF0-4227-8CD2-2D53189B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F92C3-DFCC-66BC-BBBC-2E157976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38" y="1661884"/>
            <a:ext cx="9356124" cy="42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5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4D46-147D-DCAA-230C-387C96E7F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E5E2-54B1-1D6C-27FB-78855A4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Dipole Strength vs Max Speed relationship 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1282-B6DB-A86B-D576-A9F83474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6211-6FB8-4F63-8884-3866E17B6B8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EF30C-7D12-096B-84CC-40FC5E2594C4}"/>
              </a:ext>
            </a:extLst>
          </p:cNvPr>
          <p:cNvSpPr txBox="1"/>
          <p:nvPr/>
        </p:nvSpPr>
        <p:spPr>
          <a:xfrm>
            <a:off x="949036" y="2170546"/>
            <a:ext cx="909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Dipole strength affects how much kinetic energy is left </a:t>
            </a:r>
            <a:r>
              <a:rPr lang="en-US" dirty="0">
                <a:sym typeface="Wingdings" panose="05000000000000000000" pitchFamily="2" charset="2"/>
              </a:rPr>
              <a:t> square root relationship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9A984-3389-44EA-5906-270752AC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6" y="2632211"/>
            <a:ext cx="10431162" cy="321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92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85B9543-5311-4558-AB17-8BC9E31D76F3}" vid="{D3FA567A-4AA8-47F2-AB2B-778F8CF7E7F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8172</TotalTime>
  <Words>583</Words>
  <Application>Microsoft Office PowerPoint</Application>
  <PresentationFormat>Widescreen</PresentationFormat>
  <Paragraphs>99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Microsoft JhengHei Light</vt:lpstr>
      <vt:lpstr>Abadi</vt:lpstr>
      <vt:lpstr>Algerian</vt:lpstr>
      <vt:lpstr>Arial</vt:lpstr>
      <vt:lpstr>Bauhaus 93</vt:lpstr>
      <vt:lpstr>Calibri</vt:lpstr>
      <vt:lpstr>Calibri Light</vt:lpstr>
      <vt:lpstr>Wingdings</vt:lpstr>
      <vt:lpstr>Theme1</vt:lpstr>
      <vt:lpstr>#9. Magnetic Assist</vt:lpstr>
      <vt:lpstr>Problem Statement</vt:lpstr>
      <vt:lpstr>PowerPoint Presentation</vt:lpstr>
      <vt:lpstr>Phenomenon Investigation </vt:lpstr>
      <vt:lpstr>Overall motion</vt:lpstr>
      <vt:lpstr>Theoretical Model</vt:lpstr>
      <vt:lpstr>Assumptions</vt:lpstr>
      <vt:lpstr>Final equilibrium position derivation</vt:lpstr>
      <vt:lpstr>Dipole Strength vs Max Speed relationship derivation</vt:lpstr>
      <vt:lpstr>Experiments and Results</vt:lpstr>
      <vt:lpstr>Experimental Setup</vt:lpstr>
      <vt:lpstr>Finding magnetic dipole m of magnets</vt:lpstr>
      <vt:lpstr>Experimental Overview</vt:lpstr>
      <vt:lpstr>Theory Verification: Equilibrium position</vt:lpstr>
      <vt:lpstr>Max velocity of varying dipole strength</vt:lpstr>
      <vt:lpstr>Separation Distance vs Final Distance from center relationship derivation</vt:lpstr>
      <vt:lpstr>Single magnet equilibrium positions</vt:lpstr>
      <vt:lpstr>Conclusion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No.6  Ring  Oiler</dc:title>
  <dc:creator>謝育維</dc:creator>
  <cp:lastModifiedBy>Isabella Lin</cp:lastModifiedBy>
  <cp:revision>605</cp:revision>
  <dcterms:created xsi:type="dcterms:W3CDTF">2018-03-12T02:53:05Z</dcterms:created>
  <dcterms:modified xsi:type="dcterms:W3CDTF">2025-02-26T21:17:38Z</dcterms:modified>
</cp:coreProperties>
</file>