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67" r:id="rId7"/>
    <p:sldId id="273" r:id="rId8"/>
    <p:sldId id="265" r:id="rId9"/>
    <p:sldId id="274" r:id="rId10"/>
    <p:sldId id="276" r:id="rId11"/>
    <p:sldId id="275" r:id="rId12"/>
    <p:sldId id="277" r:id="rId13"/>
    <p:sldId id="27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74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15" autoAdjust="0"/>
    <p:restoredTop sz="94660"/>
  </p:normalViewPr>
  <p:slideViewPr>
    <p:cSldViewPr snapToGrid="0">
      <p:cViewPr>
        <p:scale>
          <a:sx n="100" d="100"/>
          <a:sy n="100" d="100"/>
        </p:scale>
        <p:origin x="24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xmlns="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xmlns="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xmlns="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xmlns="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xmlns="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xmlns="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xmlns="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BATTLE OF NEIGHBORHOODS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KIRANDEEP KAUR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123950"/>
            <a:ext cx="3860260" cy="3829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 smtClean="0">
                <a:solidFill>
                  <a:schemeClr val="bg1"/>
                </a:solidFill>
              </a:rPr>
              <a:t>Using  k-means clustering the streets were divided into two clusters as shown in the map.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502255-8BD2-43EF-A167-C5C8FB49F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Screenshot (168).png"/>
          <p:cNvPicPr/>
          <p:nvPr/>
        </p:nvPicPr>
        <p:blipFill>
          <a:blip r:embed="rId2"/>
          <a:srcRect l="8260" t="29136" r="26205" b="10170"/>
          <a:stretch>
            <a:fillRect/>
          </a:stretch>
        </p:blipFill>
        <p:spPr>
          <a:xfrm>
            <a:off x="6248399" y="1362075"/>
            <a:ext cx="57054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From data analysis it was concluded that the customer should buy a house in WIMPSON LANE at an average price of 85500.0 where he/she will get maximum benefits of Fast Food restaurants in comparison to any other neighboring </a:t>
            </a:r>
            <a:r>
              <a:rPr lang="en-US" sz="2400" err="1" smtClean="0">
                <a:solidFill>
                  <a:srgbClr val="0070C0"/>
                </a:solidFill>
              </a:rPr>
              <a:t>streets</a:t>
            </a:r>
            <a:r>
              <a:rPr lang="en-US" sz="240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906" y="1610813"/>
            <a:ext cx="3959969" cy="3275512"/>
          </a:xfrm>
        </p:spPr>
        <p:txBody>
          <a:bodyPr/>
          <a:lstStyle/>
          <a:p>
            <a:r>
              <a:rPr lang="en-US" sz="2800" dirty="0" smtClean="0"/>
              <a:t>PROVIDING RECOMMENDATION USING DATA SCIENCE CAN BE HELPFUL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6275" y="2351088"/>
            <a:ext cx="2130425" cy="1173162"/>
          </a:xfrm>
        </p:spPr>
        <p:txBody>
          <a:bodyPr>
            <a:normAutofit/>
          </a:bodyPr>
          <a:lstStyle/>
          <a:p>
            <a:r>
              <a:rPr lang="en-US" dirty="0" smtClean="0"/>
              <a:t>Exploring Southampton and each of its streets for a cheap house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91525" y="2351088"/>
            <a:ext cx="2101398" cy="1001712"/>
          </a:xfrm>
        </p:spPr>
        <p:txBody>
          <a:bodyPr>
            <a:normAutofit/>
          </a:bodyPr>
          <a:lstStyle/>
          <a:p>
            <a:r>
              <a:rPr lang="en-US" dirty="0" smtClean="0"/>
              <a:t>Using Foursquare API to explore other venues like food restaurants and pubs.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56275" y="5258548"/>
            <a:ext cx="2330450" cy="11613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-Helping the customer by recommending a house within his/her budget with nearby facilities of food venues if he/she does not prefer cooking.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01075" y="5258548"/>
            <a:ext cx="1876426" cy="1066052"/>
          </a:xfrm>
        </p:spPr>
        <p:txBody>
          <a:bodyPr/>
          <a:lstStyle/>
          <a:p>
            <a:r>
              <a:rPr lang="en-US" dirty="0" smtClean="0"/>
              <a:t>Great visualizations through graphs , charts and Southampton map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12" descr="Logo-Client-SouthamptonCityCouncil.jpg"/>
          <p:cNvPicPr>
            <a:picLocks noChangeAspect="1"/>
          </p:cNvPicPr>
          <p:nvPr/>
        </p:nvPicPr>
        <p:blipFill>
          <a:blip r:embed="rId2"/>
          <a:srcRect l="22917" t="15873" r="22453" b="25397"/>
          <a:stretch>
            <a:fillRect/>
          </a:stretch>
        </p:blipFill>
        <p:spPr>
          <a:xfrm>
            <a:off x="6438923" y="1019174"/>
            <a:ext cx="952687" cy="819151"/>
          </a:xfrm>
          <a:prstGeom prst="rect">
            <a:avLst/>
          </a:prstGeom>
        </p:spPr>
      </p:pic>
      <p:pic>
        <p:nvPicPr>
          <p:cNvPr id="15" name="Picture 14" descr="th.jpg"/>
          <p:cNvPicPr>
            <a:picLocks noChangeAspect="1"/>
          </p:cNvPicPr>
          <p:nvPr/>
        </p:nvPicPr>
        <p:blipFill>
          <a:blip r:embed="rId3"/>
          <a:srcRect l="27419" r="27688"/>
          <a:stretch>
            <a:fillRect/>
          </a:stretch>
        </p:blipFill>
        <p:spPr>
          <a:xfrm>
            <a:off x="8867994" y="1028699"/>
            <a:ext cx="927018" cy="838201"/>
          </a:xfrm>
          <a:prstGeom prst="rect">
            <a:avLst/>
          </a:prstGeom>
        </p:spPr>
      </p:pic>
      <p:pic>
        <p:nvPicPr>
          <p:cNvPr id="17" name="Picture 16" descr="house-for-sale-logo_23-2147497591.jpg"/>
          <p:cNvPicPr>
            <a:picLocks noChangeAspect="1"/>
          </p:cNvPicPr>
          <p:nvPr/>
        </p:nvPicPr>
        <p:blipFill>
          <a:blip r:embed="rId4"/>
          <a:srcRect l="23003" t="25780" r="23482" b="20625"/>
          <a:stretch>
            <a:fillRect/>
          </a:stretch>
        </p:blipFill>
        <p:spPr>
          <a:xfrm>
            <a:off x="6496016" y="3876675"/>
            <a:ext cx="885859" cy="887192"/>
          </a:xfrm>
          <a:prstGeom prst="rect">
            <a:avLst/>
          </a:prstGeom>
        </p:spPr>
      </p:pic>
      <p:pic>
        <p:nvPicPr>
          <p:cNvPr id="19" name="Picture 18" descr="Screenshot (168).png"/>
          <p:cNvPicPr>
            <a:picLocks noChangeAspect="1"/>
          </p:cNvPicPr>
          <p:nvPr/>
        </p:nvPicPr>
        <p:blipFill>
          <a:blip r:embed="rId5"/>
          <a:srcRect l="15471" t="31704" r="34399" b="27021"/>
          <a:stretch>
            <a:fillRect/>
          </a:stretch>
        </p:blipFill>
        <p:spPr>
          <a:xfrm>
            <a:off x="8848725" y="3914775"/>
            <a:ext cx="991090" cy="8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0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Data acquisition and cleaning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Placeholder 31" descr="Open Book">
            <a:extLst>
              <a:ext uri="{FF2B5EF4-FFF2-40B4-BE49-F238E27FC236}">
                <a16:creationId xmlns:a16="http://schemas.microsoft.com/office/drawing/2014/main" xmlns="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4836" r="24364"/>
          <a:stretch>
            <a:fillRect/>
          </a:stretch>
        </p:blipFill>
        <p:spPr>
          <a:xfrm>
            <a:off x="4876800" y="1285875"/>
            <a:ext cx="409575" cy="51763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38774" y="1272561"/>
            <a:ext cx="5286375" cy="15563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1800" dirty="0" smtClean="0"/>
              <a:t> </a:t>
            </a:r>
            <a:r>
              <a:rPr lang="en-IN" sz="2000" dirty="0" smtClean="0"/>
              <a:t>Used  "HM </a:t>
            </a:r>
            <a:r>
              <a:rPr lang="en-IN" sz="2000" dirty="0" smtClean="0"/>
              <a:t>Land </a:t>
            </a:r>
            <a:r>
              <a:rPr lang="en-IN" sz="2000" dirty="0" smtClean="0"/>
              <a:t>Registry" dataset of </a:t>
            </a:r>
            <a:r>
              <a:rPr lang="en-IN" sz="2000" dirty="0" smtClean="0"/>
              <a:t>UK for </a:t>
            </a:r>
            <a:r>
              <a:rPr lang="en-IN" sz="2000" dirty="0" smtClean="0"/>
              <a:t>2020 provided by UK govt at  </a:t>
            </a:r>
            <a:r>
              <a:rPr lang="en-IN" sz="1600" i="1" u="sng" dirty="0" smtClean="0"/>
              <a:t>https://www.gov.uk/government/statistical-data-sets/price-paid-data-downlads</a:t>
            </a:r>
            <a:endParaRPr lang="en-US" sz="1800" i="1" u="sng" dirty="0"/>
          </a:p>
        </p:txBody>
      </p:sp>
      <p:pic>
        <p:nvPicPr>
          <p:cNvPr id="34" name="Picture Placeholder 33" descr="Pencil">
            <a:extLst>
              <a:ext uri="{FF2B5EF4-FFF2-40B4-BE49-F238E27FC236}">
                <a16:creationId xmlns:a16="http://schemas.microsoft.com/office/drawing/2014/main" xmlns="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tretch>
            <a:fillRect/>
          </a:stretch>
        </p:blipFill>
        <p:spPr>
          <a:xfrm>
            <a:off x="4858854" y="3071335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5449" y="2970730"/>
            <a:ext cx="5177563" cy="1544119"/>
          </a:xfrm>
          <a:ln>
            <a:solidFill>
              <a:srgbClr val="FE747E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Used Foursquare API for latest  </a:t>
            </a:r>
            <a:r>
              <a:rPr lang="en-IN" sz="2000" dirty="0" smtClean="0"/>
              <a:t>updates </a:t>
            </a:r>
            <a:r>
              <a:rPr lang="en-IN" sz="2000" dirty="0" smtClean="0"/>
              <a:t>and </a:t>
            </a:r>
            <a:r>
              <a:rPr lang="en-IN" sz="2000" dirty="0" smtClean="0"/>
              <a:t>announcements regarding places of interest in Southampton</a:t>
            </a:r>
            <a:endParaRPr lang="en-US" sz="2000" dirty="0"/>
          </a:p>
        </p:txBody>
      </p:sp>
      <p:pic>
        <p:nvPicPr>
          <p:cNvPr id="38" name="Picture Placeholder 37" descr="Highlighter ">
            <a:extLst>
              <a:ext uri="{FF2B5EF4-FFF2-40B4-BE49-F238E27FC236}">
                <a16:creationId xmlns:a16="http://schemas.microsoft.com/office/drawing/2014/main" xmlns="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4820754" y="4981775"/>
            <a:ext cx="442593" cy="44259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24500" y="4610100"/>
            <a:ext cx="5172075" cy="170497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 </a:t>
            </a:r>
            <a:r>
              <a:rPr lang="en-US" sz="4200" dirty="0" smtClean="0"/>
              <a:t>Columns of dataset were renamed and rows related to Southampton city were retrieved changing data set size from</a:t>
            </a:r>
            <a:r>
              <a:rPr lang="en-IN" sz="4200" dirty="0" smtClean="0"/>
              <a:t> 77588 rows and 16 </a:t>
            </a:r>
            <a:r>
              <a:rPr lang="en-IN" sz="4200" dirty="0" smtClean="0"/>
              <a:t>columns to 76397 rows and 16 columns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48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55" y="1604433"/>
            <a:ext cx="8825658" cy="2677648"/>
          </a:xfrm>
        </p:spPr>
        <p:txBody>
          <a:bodyPr vert="horz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333500"/>
            <a:ext cx="3860260" cy="3619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 smtClean="0"/>
              <a:t>Visualizing top </a:t>
            </a:r>
            <a:r>
              <a:rPr lang="en-IN" sz="2800" dirty="0" smtClean="0"/>
              <a:t>5 streets of Southampton with cheapest average </a:t>
            </a:r>
            <a:r>
              <a:rPr lang="en-IN" sz="2800" dirty="0" smtClean="0"/>
              <a:t>prices using a bar graph</a:t>
            </a:r>
            <a:r>
              <a:rPr lang="en-IN" sz="2000" i="1" dirty="0" smtClean="0"/>
              <a:t/>
            </a:r>
            <a:br>
              <a:rPr lang="en-IN" sz="2000" i="1" dirty="0" smtClean="0"/>
            </a:br>
            <a:endParaRPr lang="en-US" sz="2300" i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502255-8BD2-43EF-A167-C5C8FB49F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 descr="Screenshot (170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760" t="16278" r="43490" b="15352"/>
          <a:stretch>
            <a:fillRect/>
          </a:stretch>
        </p:blipFill>
        <p:spPr>
          <a:xfrm>
            <a:off x="6324600" y="1447800"/>
            <a:ext cx="5124450" cy="3800475"/>
          </a:xfrm>
        </p:spPr>
      </p:pic>
    </p:spTree>
    <p:extLst>
      <p:ext uri="{BB962C8B-B14F-4D97-AF65-F5344CB8AC3E}">
        <p14:creationId xmlns:p14="http://schemas.microsoft.com/office/powerpoint/2010/main" xmlns="" val="3162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123950"/>
            <a:ext cx="3860260" cy="3829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 smtClean="0">
                <a:solidFill>
                  <a:schemeClr val="bg1"/>
                </a:solidFill>
              </a:rPr>
              <a:t>These Five streets we retrieved as the streets of interest along with their geo locations shown on the Southampton map</a:t>
            </a:r>
            <a:endParaRPr lang="en-US" sz="2300" i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502255-8BD2-43EF-A167-C5C8FB49F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Screenshot (165).png"/>
          <p:cNvPicPr/>
          <p:nvPr/>
        </p:nvPicPr>
        <p:blipFill>
          <a:blip r:embed="rId2"/>
          <a:srcRect l="20316" t="26420" r="14561" b="4938"/>
          <a:stretch>
            <a:fillRect/>
          </a:stretch>
        </p:blipFill>
        <p:spPr>
          <a:xfrm>
            <a:off x="6327582" y="1209675"/>
            <a:ext cx="586441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123950"/>
            <a:ext cx="3860260" cy="3829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bar graph – ‘Most Venues’ clearly shows the comparison of neighboring streets with respect to the availability of namely three venues – fast food restaurants , Pizza place and pubs.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502255-8BD2-43EF-A167-C5C8FB49F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creenshot (166).png"/>
          <p:cNvPicPr/>
          <p:nvPr/>
        </p:nvPicPr>
        <p:blipFill>
          <a:blip r:embed="rId2"/>
          <a:srcRect l="3753" t="32347" r="46565" b="8924"/>
          <a:stretch>
            <a:fillRect/>
          </a:stretch>
        </p:blipFill>
        <p:spPr>
          <a:xfrm>
            <a:off x="6286251" y="1647825"/>
            <a:ext cx="4905624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123950"/>
            <a:ext cx="3860260" cy="3829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pie chart shows the comparison of five streets with respect to the availability of Fast food restaurants in terms of percentage.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502255-8BD2-43EF-A167-C5C8FB49F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Screenshot (167).png"/>
          <p:cNvPicPr/>
          <p:nvPr/>
        </p:nvPicPr>
        <p:blipFill>
          <a:blip r:embed="rId2"/>
          <a:srcRect l="6732" t="43951" r="50190" b="8889"/>
          <a:stretch>
            <a:fillRect/>
          </a:stretch>
        </p:blipFill>
        <p:spPr>
          <a:xfrm>
            <a:off x="6182456" y="1673749"/>
            <a:ext cx="5123719" cy="30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55" y="1604433"/>
            <a:ext cx="8825658" cy="2677648"/>
          </a:xfrm>
        </p:spPr>
        <p:txBody>
          <a:bodyPr vert="horz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CLUSTERING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66741836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tf66741836</Template>
  <TotalTime>0</TotalTime>
  <Words>296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tf66741836</vt:lpstr>
      <vt:lpstr>BATTLE OF NEIGHBORHOODS</vt:lpstr>
      <vt:lpstr>PROVIDING RECOMMENDATION USING DATA SCIENCE CAN BE HELPFUL</vt:lpstr>
      <vt:lpstr>Data acquisition and cleaning</vt:lpstr>
      <vt:lpstr>DATA ANALYSIS</vt:lpstr>
      <vt:lpstr>Visualizing top 5 streets of Southampton with cheapest average prices using a bar graph </vt:lpstr>
      <vt:lpstr>These Five streets we retrieved as the streets of interest along with their geo locations shown on the Southampton map</vt:lpstr>
      <vt:lpstr>This bar graph – ‘Most Venues’ clearly shows the comparison of neighboring streets with respect to the availability of namely three venues – fast food restaurants , Pizza place and pubs.</vt:lpstr>
      <vt:lpstr>This pie chart shows the comparison of five streets with respect to the availability of Fast food restaurants in terms of percentage.</vt:lpstr>
      <vt:lpstr>CLUSTERING</vt:lpstr>
      <vt:lpstr>Using  k-means clustering the streets were divided into two clusters as shown in the map.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2020-08-05T04:25:54Z</dcterms:created>
  <dcterms:modified xsi:type="dcterms:W3CDTF">2020-08-05T05:42:21Z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