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6" r:id="rId6"/>
    <p:sldId id="261" r:id="rId7"/>
    <p:sldId id="262" r:id="rId8"/>
    <p:sldId id="263" r:id="rId9"/>
    <p:sldId id="264" r:id="rId10"/>
    <p:sldId id="265" r:id="rId11"/>
  </p:sldIdLst>
  <p:sldSz cx="18288000" cy="10287000"/>
  <p:notesSz cx="6858000" cy="9144000"/>
  <p:embeddedFontLst>
    <p:embeddedFont>
      <p:font typeface="Consolas" panose="020B0609020204030204" pitchFamily="49"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63" autoAdjust="0"/>
    <p:restoredTop sz="84900" autoAdjust="0"/>
  </p:normalViewPr>
  <p:slideViewPr>
    <p:cSldViewPr>
      <p:cViewPr>
        <p:scale>
          <a:sx n="66" d="100"/>
          <a:sy n="66" d="100"/>
        </p:scale>
        <p:origin x="7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arla, Krishna" userId="10d914af-ea8d-4658-b72e-87fa6f0cb313" providerId="ADAL" clId="{A8855296-B007-F241-9A7B-B8919422443D}"/>
    <pc:docChg chg="modSld">
      <pc:chgData name="Damarla, Krishna" userId="10d914af-ea8d-4658-b72e-87fa6f0cb313" providerId="ADAL" clId="{A8855296-B007-F241-9A7B-B8919422443D}" dt="2025-02-08T23:31:20.116" v="37" actId="20577"/>
      <pc:docMkLst>
        <pc:docMk/>
      </pc:docMkLst>
      <pc:sldChg chg="modSp mod">
        <pc:chgData name="Damarla, Krishna" userId="10d914af-ea8d-4658-b72e-87fa6f0cb313" providerId="ADAL" clId="{A8855296-B007-F241-9A7B-B8919422443D}" dt="2025-02-08T23:31:20.116" v="37" actId="20577"/>
        <pc:sldMkLst>
          <pc:docMk/>
          <pc:sldMk cId="0" sldId="259"/>
        </pc:sldMkLst>
        <pc:spChg chg="mod">
          <ac:chgData name="Damarla, Krishna" userId="10d914af-ea8d-4658-b72e-87fa6f0cb313" providerId="ADAL" clId="{A8855296-B007-F241-9A7B-B8919422443D}" dt="2025-02-08T23:31:20.116" v="37" actId="20577"/>
          <ac:spMkLst>
            <pc:docMk/>
            <pc:sldMk cId="0" sldId="259"/>
            <ac:spMk id="40" creationId="{00000000-0000-0000-0000-000000000000}"/>
          </ac:spMkLst>
        </pc:spChg>
      </pc:sldChg>
      <pc:sldChg chg="modSp mod">
        <pc:chgData name="Damarla, Krishna" userId="10d914af-ea8d-4658-b72e-87fa6f0cb313" providerId="ADAL" clId="{A8855296-B007-F241-9A7B-B8919422443D}" dt="2025-02-08T23:27:25.612" v="2" actId="20577"/>
        <pc:sldMkLst>
          <pc:docMk/>
          <pc:sldMk cId="0" sldId="263"/>
        </pc:sldMkLst>
        <pc:spChg chg="mod">
          <ac:chgData name="Damarla, Krishna" userId="10d914af-ea8d-4658-b72e-87fa6f0cb313" providerId="ADAL" clId="{A8855296-B007-F241-9A7B-B8919422443D}" dt="2025-02-08T23:27:25.612" v="2" actId="20577"/>
          <ac:spMkLst>
            <pc:docMk/>
            <pc:sldMk cId="0" sldId="263"/>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93788-A5F4-7513-EA2D-26EC6501556F}"/>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7F85D-A55B-5562-56BB-8D1D23CC96DB}"/>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DEF36F8F-07E3-2441-F76B-39E028071AC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3A7443DA-35B2-3B3E-17E8-65153E5FBD3A}"/>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6989E2E1-D25A-77D6-6BDB-B203DDD2782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5</a:t>
            </a:r>
          </a:p>
        </p:txBody>
      </p:sp>
      <p:sp>
        <p:nvSpPr>
          <p:cNvPr id="6" name="Footer Placeholder 5">
            <a:extLst>
              <a:ext uri="{FF2B5EF4-FFF2-40B4-BE49-F238E27FC236}">
                <a16:creationId xmlns:a16="http://schemas.microsoft.com/office/drawing/2014/main" id="{8937C354-D42B-4250-40BC-80FF5A3883D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8129D39F-112D-5E24-FDCC-7031032FD153}"/>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9354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lnSpc>
                <a:spcPts val="3437"/>
              </a:lnSpc>
            </a:pPr>
            <a:endParaRPr lang="en-US" sz="1200" dirty="0">
              <a:solidFill>
                <a:srgbClr val="76B9FF"/>
              </a:solidFill>
              <a:latin typeface="Roboto Slab"/>
              <a:ea typeface="Roboto Slab"/>
              <a:cs typeface="Roboto Slab"/>
              <a:sym typeface="Roboto Slab"/>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b="1" dirty="0"/>
              <a:t>3. Calculations (Mathematical Processing)</a:t>
            </a:r>
          </a:p>
          <a:p>
            <a:r>
              <a:rPr lang="en-US" b="1" dirty="0"/>
              <a:t>Definition:</a:t>
            </a:r>
            <a:r>
              <a:rPr lang="en-US" dirty="0"/>
              <a:t> These are the formulas and financial equations that process inputs and decisions to generate meaningful financial insights.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329902" lvl="1" indent="-164951">
              <a:lnSpc>
                <a:spcPts val="3562"/>
              </a:lnSpc>
              <a:buFont typeface="Arial"/>
              <a:buChar char="•"/>
            </a:pPr>
            <a:r>
              <a:rPr lang="en-US" sz="1200" dirty="0">
                <a:solidFill>
                  <a:srgbClr val="D6E5EF"/>
                </a:solidFill>
                <a:latin typeface="Roboto"/>
                <a:ea typeface="Roboto"/>
                <a:cs typeface="Roboto"/>
                <a:sym typeface="Roboto"/>
              </a:rPr>
              <a:t>The NPV calculation evaluates project viability. A positive NPV indicates the project is financially feasible (or the project is expected to generate more value than its costs). </a:t>
            </a:r>
          </a:p>
          <a:p>
            <a:pPr marL="329902" lvl="1" indent="-164951">
              <a:lnSpc>
                <a:spcPts val="3562"/>
              </a:lnSpc>
              <a:buFont typeface="Arial"/>
              <a:buChar char="•"/>
            </a:pPr>
            <a:endParaRPr lang="en-US" sz="1200" dirty="0">
              <a:solidFill>
                <a:srgbClr val="D6E5EF"/>
              </a:solidFill>
              <a:latin typeface="Roboto"/>
              <a:ea typeface="Roboto"/>
              <a:cs typeface="Roboto"/>
              <a:sym typeface="Roboto"/>
            </a:endParaRP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en.wikipedia.org/wiki/PGA_Tour" TargetMode="External"/><Relationship Id="rId7" Type="http://schemas.openxmlformats.org/officeDocument/2006/relationships/hyperlink" Target="https://corporatefinanceinstitute.com/certifications/financial-modeling-valuation-analyst-fmva-program/"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pressbooks.pub/introductiontofinancialanalysis/part/part-iii/"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sp>
        <p:nvSpPr>
          <p:cNvPr id="6" name="Freeform 6" descr="preencoded.png"/>
          <p:cNvSpPr/>
          <p:nvPr/>
        </p:nvSpPr>
        <p:spPr>
          <a:xfrm>
            <a:off x="354360" y="1161455"/>
            <a:ext cx="6149131" cy="7963941"/>
          </a:xfrm>
          <a:custGeom>
            <a:avLst/>
            <a:gdLst/>
            <a:ahLst/>
            <a:cxnLst/>
            <a:rect l="l" t="t" r="r" b="b"/>
            <a:pathLst>
              <a:path w="6149131" h="7963941">
                <a:moveTo>
                  <a:pt x="0" y="0"/>
                </a:moveTo>
                <a:lnTo>
                  <a:pt x="6149131" y="0"/>
                </a:lnTo>
                <a:lnTo>
                  <a:pt x="6149131" y="7963941"/>
                </a:lnTo>
                <a:lnTo>
                  <a:pt x="0" y="7963941"/>
                </a:lnTo>
                <a:lnTo>
                  <a:pt x="0" y="0"/>
                </a:lnTo>
                <a:close/>
              </a:path>
            </a:pathLst>
          </a:custGeom>
          <a:blipFill>
            <a:blip r:embed="rId3"/>
            <a:stretch>
              <a:fillRect t="-48" b="-48"/>
            </a:stretch>
          </a:blipFill>
        </p:spPr>
        <p:txBody>
          <a:bodyPr/>
          <a:lstStyle/>
          <a:p>
            <a:endParaRPr lang="en-US"/>
          </a:p>
        </p:txBody>
      </p:sp>
      <p:grpSp>
        <p:nvGrpSpPr>
          <p:cNvPr id="7" name="Group 7"/>
          <p:cNvGrpSpPr/>
          <p:nvPr/>
        </p:nvGrpSpPr>
        <p:grpSpPr>
          <a:xfrm>
            <a:off x="7850237" y="2194560"/>
            <a:ext cx="9445526" cy="2948940"/>
            <a:chOff x="0" y="0"/>
            <a:chExt cx="12594035" cy="4300418"/>
          </a:xfrm>
        </p:grpSpPr>
        <p:sp>
          <p:nvSpPr>
            <p:cNvPr id="8" name="Freeform 8"/>
            <p:cNvSpPr/>
            <p:nvPr/>
          </p:nvSpPr>
          <p:spPr>
            <a:xfrm>
              <a:off x="0" y="0"/>
              <a:ext cx="12594035" cy="4300418"/>
            </a:xfrm>
            <a:custGeom>
              <a:avLst/>
              <a:gdLst/>
              <a:ahLst/>
              <a:cxnLst/>
              <a:rect l="l" t="t" r="r" b="b"/>
              <a:pathLst>
                <a:path w="12594035" h="4300418">
                  <a:moveTo>
                    <a:pt x="0" y="0"/>
                  </a:moveTo>
                  <a:lnTo>
                    <a:pt x="12594035" y="0"/>
                  </a:lnTo>
                  <a:lnTo>
                    <a:pt x="12594035" y="4300418"/>
                  </a:lnTo>
                  <a:lnTo>
                    <a:pt x="0" y="4300418"/>
                  </a:lnTo>
                  <a:close/>
                </a:path>
              </a:pathLst>
            </a:custGeom>
            <a:solidFill>
              <a:srgbClr val="000000">
                <a:alpha val="0"/>
              </a:srgbClr>
            </a:solidFill>
          </p:spPr>
          <p:txBody>
            <a:bodyPr/>
            <a:lstStyle/>
            <a:p>
              <a:endParaRPr lang="en-US"/>
            </a:p>
          </p:txBody>
        </p:sp>
        <p:sp>
          <p:nvSpPr>
            <p:cNvPr id="9" name="TextBox 9"/>
            <p:cNvSpPr txBox="1"/>
            <p:nvPr/>
          </p:nvSpPr>
          <p:spPr>
            <a:xfrm>
              <a:off x="0" y="-19050"/>
              <a:ext cx="12594035" cy="4319468"/>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Digital Transformation Strategy</a:t>
              </a:r>
            </a:p>
          </p:txBody>
        </p:sp>
      </p:grpSp>
      <p:grpSp>
        <p:nvGrpSpPr>
          <p:cNvPr id="10" name="Group 10"/>
          <p:cNvGrpSpPr/>
          <p:nvPr/>
        </p:nvGrpSpPr>
        <p:grpSpPr>
          <a:xfrm>
            <a:off x="7850237" y="5214938"/>
            <a:ext cx="9445526" cy="907256"/>
            <a:chOff x="0" y="0"/>
            <a:chExt cx="12594035" cy="1209675"/>
          </a:xfrm>
        </p:grpSpPr>
        <p:sp>
          <p:nvSpPr>
            <p:cNvPr id="11" name="Freeform 11"/>
            <p:cNvSpPr/>
            <p:nvPr/>
          </p:nvSpPr>
          <p:spPr>
            <a:xfrm>
              <a:off x="0" y="0"/>
              <a:ext cx="12594035" cy="1209675"/>
            </a:xfrm>
            <a:custGeom>
              <a:avLst/>
              <a:gdLst/>
              <a:ahLst/>
              <a:cxnLst/>
              <a:rect l="l" t="t" r="r" b="b"/>
              <a:pathLst>
                <a:path w="12594035" h="1209675">
                  <a:moveTo>
                    <a:pt x="0" y="0"/>
                  </a:moveTo>
                  <a:lnTo>
                    <a:pt x="12594035" y="0"/>
                  </a:lnTo>
                  <a:lnTo>
                    <a:pt x="12594035" y="1209675"/>
                  </a:lnTo>
                  <a:lnTo>
                    <a:pt x="0" y="1209675"/>
                  </a:lnTo>
                  <a:close/>
                </a:path>
              </a:pathLst>
            </a:custGeom>
            <a:solidFill>
              <a:srgbClr val="000000">
                <a:alpha val="0"/>
              </a:srgbClr>
            </a:solidFill>
          </p:spPr>
          <p:txBody>
            <a:bodyPr/>
            <a:lstStyle/>
            <a:p>
              <a:endParaRPr lang="en-US"/>
            </a:p>
          </p:txBody>
        </p:sp>
        <p:sp>
          <p:nvSpPr>
            <p:cNvPr id="12" name="TextBox 12"/>
            <p:cNvSpPr txBox="1"/>
            <p:nvPr/>
          </p:nvSpPr>
          <p:spPr>
            <a:xfrm>
              <a:off x="0" y="-95250"/>
              <a:ext cx="12594035" cy="1304925"/>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This presentation introduces a financial model for implementing a digital transformation project aimed at enhancing fan engagement and increasing viewership for the PGA (Professional Golfers Association) Tour.</a:t>
              </a:r>
            </a:p>
          </p:txBody>
        </p:sp>
      </p:grpSp>
      <p:grpSp>
        <p:nvGrpSpPr>
          <p:cNvPr id="13" name="Group 13"/>
          <p:cNvGrpSpPr/>
          <p:nvPr/>
        </p:nvGrpSpPr>
        <p:grpSpPr>
          <a:xfrm>
            <a:off x="7850237" y="7071271"/>
            <a:ext cx="9445526" cy="453629"/>
            <a:chOff x="0" y="0"/>
            <a:chExt cx="12594035" cy="604838"/>
          </a:xfrm>
        </p:grpSpPr>
        <p:sp>
          <p:nvSpPr>
            <p:cNvPr id="14" name="Freeform 14"/>
            <p:cNvSpPr/>
            <p:nvPr/>
          </p:nvSpPr>
          <p:spPr>
            <a:xfrm>
              <a:off x="0" y="0"/>
              <a:ext cx="12594035" cy="604838"/>
            </a:xfrm>
            <a:custGeom>
              <a:avLst/>
              <a:gdLst/>
              <a:ahLst/>
              <a:cxnLst/>
              <a:rect l="l" t="t" r="r" b="b"/>
              <a:pathLst>
                <a:path w="12594035" h="604838">
                  <a:moveTo>
                    <a:pt x="0" y="0"/>
                  </a:moveTo>
                  <a:lnTo>
                    <a:pt x="12594035" y="0"/>
                  </a:lnTo>
                  <a:lnTo>
                    <a:pt x="12594035" y="604838"/>
                  </a:lnTo>
                  <a:lnTo>
                    <a:pt x="0" y="604838"/>
                  </a:lnTo>
                  <a:close/>
                </a:path>
              </a:pathLst>
            </a:custGeom>
            <a:solidFill>
              <a:srgbClr val="000000">
                <a:alpha val="0"/>
              </a:srgbClr>
            </a:solidFill>
          </p:spPr>
          <p:txBody>
            <a:bodyPr/>
            <a:lstStyle/>
            <a:p>
              <a:endParaRPr lang="en-US"/>
            </a:p>
          </p:txBody>
        </p:sp>
        <p:sp>
          <p:nvSpPr>
            <p:cNvPr id="15" name="TextBox 15"/>
            <p:cNvSpPr txBox="1"/>
            <p:nvPr/>
          </p:nvSpPr>
          <p:spPr>
            <a:xfrm>
              <a:off x="0" y="-95250"/>
              <a:ext cx="12594035" cy="700088"/>
            </a:xfrm>
            <a:prstGeom prst="rect">
              <a:avLst/>
            </a:prstGeom>
          </p:spPr>
          <p:txBody>
            <a:bodyPr lIns="0" tIns="0" rIns="0" bIns="0" rtlCol="0" anchor="t"/>
            <a:lstStyle/>
            <a:p>
              <a:pPr algn="l">
                <a:lnSpc>
                  <a:spcPts val="3562"/>
                </a:lnSpc>
              </a:pPr>
              <a:endParaRPr lang="en-US" sz="2187" dirty="0">
                <a:solidFill>
                  <a:srgbClr val="D6E5EF"/>
                </a:solidFill>
                <a:latin typeface="Roboto"/>
                <a:ea typeface="Roboto"/>
                <a:cs typeface="Roboto"/>
                <a:sym typeface="Roboto"/>
              </a:endParaRPr>
            </a:p>
            <a:p>
              <a:pPr algn="l">
                <a:lnSpc>
                  <a:spcPts val="3562"/>
                </a:lnSpc>
              </a:pPr>
              <a:endParaRPr lang="en-US" sz="2187" dirty="0">
                <a:solidFill>
                  <a:srgbClr val="D6E5EF"/>
                </a:solidFill>
                <a:latin typeface="Roboto"/>
                <a:ea typeface="Roboto"/>
                <a:cs typeface="Roboto"/>
                <a:sym typeface="Roboto"/>
              </a:endParaRPr>
            </a:p>
            <a:p>
              <a:pPr algn="l">
                <a:lnSpc>
                  <a:spcPts val="3562"/>
                </a:lnSpc>
              </a:pPr>
              <a:r>
                <a:rPr lang="en-US" sz="2187" dirty="0">
                  <a:solidFill>
                    <a:srgbClr val="D6E5EF"/>
                  </a:solidFill>
                  <a:latin typeface="Roboto"/>
                  <a:ea typeface="Roboto"/>
                  <a:cs typeface="Roboto"/>
                  <a:sym typeface="Roboto"/>
                </a:rPr>
                <a:t>By Krishna Damarla, 02-05-2025</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p:cNvGrpSpPr/>
          <p:nvPr/>
        </p:nvGrpSpPr>
        <p:grpSpPr>
          <a:xfrm>
            <a:off x="962917" y="756940"/>
            <a:ext cx="6878091" cy="859780"/>
            <a:chOff x="0" y="0"/>
            <a:chExt cx="9170788" cy="1146373"/>
          </a:xfrm>
        </p:grpSpPr>
        <p:sp>
          <p:nvSpPr>
            <p:cNvPr id="7" name="Freeform 7"/>
            <p:cNvSpPr/>
            <p:nvPr/>
          </p:nvSpPr>
          <p:spPr>
            <a:xfrm>
              <a:off x="0" y="0"/>
              <a:ext cx="9170788" cy="1146373"/>
            </a:xfrm>
            <a:custGeom>
              <a:avLst/>
              <a:gdLst/>
              <a:ahLst/>
              <a:cxnLst/>
              <a:rect l="l" t="t" r="r" b="b"/>
              <a:pathLst>
                <a:path w="9170788" h="1146373">
                  <a:moveTo>
                    <a:pt x="0" y="0"/>
                  </a:moveTo>
                  <a:lnTo>
                    <a:pt x="9170788" y="0"/>
                  </a:lnTo>
                  <a:lnTo>
                    <a:pt x="9170788" y="1146373"/>
                  </a:lnTo>
                  <a:lnTo>
                    <a:pt x="0" y="1146373"/>
                  </a:lnTo>
                  <a:close/>
                </a:path>
              </a:pathLst>
            </a:custGeom>
            <a:solidFill>
              <a:srgbClr val="000000">
                <a:alpha val="0"/>
              </a:srgbClr>
            </a:solidFill>
          </p:spPr>
          <p:txBody>
            <a:bodyPr/>
            <a:lstStyle/>
            <a:p>
              <a:endParaRPr lang="en-US"/>
            </a:p>
          </p:txBody>
        </p:sp>
        <p:sp>
          <p:nvSpPr>
            <p:cNvPr id="8" name="TextBox 8"/>
            <p:cNvSpPr txBox="1"/>
            <p:nvPr/>
          </p:nvSpPr>
          <p:spPr>
            <a:xfrm>
              <a:off x="0" y="-28575"/>
              <a:ext cx="9170788" cy="1174948"/>
            </a:xfrm>
            <a:prstGeom prst="rect">
              <a:avLst/>
            </a:prstGeom>
          </p:spPr>
          <p:txBody>
            <a:bodyPr lIns="0" tIns="0" rIns="0" bIns="0" rtlCol="0" anchor="t"/>
            <a:lstStyle/>
            <a:p>
              <a:pPr algn="l">
                <a:lnSpc>
                  <a:spcPts val="6749"/>
                </a:lnSpc>
              </a:pPr>
              <a:r>
                <a:rPr lang="en-US" sz="5374">
                  <a:solidFill>
                    <a:srgbClr val="76B9FF"/>
                  </a:solidFill>
                  <a:latin typeface="Roboto Slab"/>
                  <a:ea typeface="Roboto Slab"/>
                  <a:cs typeface="Roboto Slab"/>
                  <a:sym typeface="Roboto Slab"/>
                </a:rPr>
                <a:t>References </a:t>
              </a:r>
            </a:p>
          </p:txBody>
        </p:sp>
      </p:grpSp>
      <p:sp>
        <p:nvSpPr>
          <p:cNvPr id="9" name="Freeform 9" descr="preencoded.png">
            <a:hlinkClick r:id="rId3" tooltip="https://en.wikipedia.org/wiki/PGA_Tour"/>
          </p:cNvPr>
          <p:cNvSpPr/>
          <p:nvPr/>
        </p:nvSpPr>
        <p:spPr>
          <a:xfrm>
            <a:off x="962917" y="2029271"/>
            <a:ext cx="15876985" cy="2751236"/>
          </a:xfrm>
          <a:custGeom>
            <a:avLst/>
            <a:gdLst/>
            <a:ahLst/>
            <a:cxnLst/>
            <a:rect l="l" t="t" r="r" b="b"/>
            <a:pathLst>
              <a:path w="15876985" h="2751236">
                <a:moveTo>
                  <a:pt x="0" y="0"/>
                </a:moveTo>
                <a:lnTo>
                  <a:pt x="15876985" y="0"/>
                </a:lnTo>
                <a:lnTo>
                  <a:pt x="15876985" y="2751237"/>
                </a:lnTo>
                <a:lnTo>
                  <a:pt x="0" y="2751237"/>
                </a:lnTo>
                <a:lnTo>
                  <a:pt x="0" y="0"/>
                </a:lnTo>
                <a:close/>
              </a:path>
            </a:pathLst>
          </a:custGeom>
          <a:blipFill>
            <a:blip r:embed="rId4"/>
            <a:stretch>
              <a:fillRect t="-23" b="-23"/>
            </a:stretch>
          </a:blipFill>
        </p:spPr>
        <p:txBody>
          <a:bodyPr/>
          <a:lstStyle/>
          <a:p>
            <a:endParaRPr lang="en-US"/>
          </a:p>
        </p:txBody>
      </p:sp>
      <p:sp>
        <p:nvSpPr>
          <p:cNvPr id="10" name="Freeform 10" descr="preencoded.png">
            <a:hlinkClick r:id="rId5" tooltip="https://pressbooks.pub/introductiontofinancialanalysis/part/part-iii/"/>
          </p:cNvPr>
          <p:cNvSpPr/>
          <p:nvPr/>
        </p:nvSpPr>
        <p:spPr>
          <a:xfrm>
            <a:off x="962917" y="5089921"/>
            <a:ext cx="15876985" cy="1379339"/>
          </a:xfrm>
          <a:custGeom>
            <a:avLst/>
            <a:gdLst/>
            <a:ahLst/>
            <a:cxnLst/>
            <a:rect l="l" t="t" r="r" b="b"/>
            <a:pathLst>
              <a:path w="15876985" h="1379339">
                <a:moveTo>
                  <a:pt x="0" y="0"/>
                </a:moveTo>
                <a:lnTo>
                  <a:pt x="15876985" y="0"/>
                </a:lnTo>
                <a:lnTo>
                  <a:pt x="15876985" y="1379339"/>
                </a:lnTo>
                <a:lnTo>
                  <a:pt x="0" y="1379339"/>
                </a:lnTo>
                <a:lnTo>
                  <a:pt x="0" y="0"/>
                </a:lnTo>
                <a:close/>
              </a:path>
            </a:pathLst>
          </a:custGeom>
          <a:blipFill>
            <a:blip r:embed="rId6"/>
            <a:stretch>
              <a:fillRect t="-60" b="-60"/>
            </a:stretch>
          </a:blipFill>
        </p:spPr>
        <p:txBody>
          <a:bodyPr/>
          <a:lstStyle/>
          <a:p>
            <a:endParaRPr lang="en-US" dirty="0"/>
          </a:p>
        </p:txBody>
      </p:sp>
      <p:sp>
        <p:nvSpPr>
          <p:cNvPr id="11" name="Freeform 11" descr="preencoded.png">
            <a:hlinkClick r:id="rId7" tooltip="https://corporatefinanceinstitute.com/certifications/financial-modeling-valuation-analyst-fmva-program/"/>
          </p:cNvPr>
          <p:cNvSpPr/>
          <p:nvPr/>
        </p:nvSpPr>
        <p:spPr>
          <a:xfrm>
            <a:off x="962917" y="6778675"/>
            <a:ext cx="15876985" cy="2751236"/>
          </a:xfrm>
          <a:custGeom>
            <a:avLst/>
            <a:gdLst/>
            <a:ahLst/>
            <a:cxnLst/>
            <a:rect l="l" t="t" r="r" b="b"/>
            <a:pathLst>
              <a:path w="15876985" h="2751236">
                <a:moveTo>
                  <a:pt x="0" y="0"/>
                </a:moveTo>
                <a:lnTo>
                  <a:pt x="15876985" y="0"/>
                </a:lnTo>
                <a:lnTo>
                  <a:pt x="15876985" y="2751236"/>
                </a:lnTo>
                <a:lnTo>
                  <a:pt x="0" y="2751236"/>
                </a:lnTo>
                <a:lnTo>
                  <a:pt x="0" y="0"/>
                </a:lnTo>
                <a:close/>
              </a:path>
            </a:pathLst>
          </a:custGeom>
          <a:blipFill>
            <a:blip r:embed="rId8"/>
            <a:stretch>
              <a:fillRect t="-23" b="-23"/>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US"/>
          </a:p>
        </p:txBody>
      </p:sp>
      <p:grpSp>
        <p:nvGrpSpPr>
          <p:cNvPr id="7" name="Group 7"/>
          <p:cNvGrpSpPr/>
          <p:nvPr/>
        </p:nvGrpSpPr>
        <p:grpSpPr>
          <a:xfrm>
            <a:off x="7850237" y="1935669"/>
            <a:ext cx="10129334" cy="1900227"/>
            <a:chOff x="0" y="0"/>
            <a:chExt cx="12594035" cy="2362597"/>
          </a:xfrm>
        </p:grpSpPr>
        <p:sp>
          <p:nvSpPr>
            <p:cNvPr id="8" name="Freeform 8"/>
            <p:cNvSpPr/>
            <p:nvPr/>
          </p:nvSpPr>
          <p:spPr>
            <a:xfrm>
              <a:off x="0" y="0"/>
              <a:ext cx="12594035" cy="2362597"/>
            </a:xfrm>
            <a:custGeom>
              <a:avLst/>
              <a:gdLst/>
              <a:ahLst/>
              <a:cxnLst/>
              <a:rect l="l" t="t" r="r" b="b"/>
              <a:pathLst>
                <a:path w="12594035" h="2362597">
                  <a:moveTo>
                    <a:pt x="0" y="0"/>
                  </a:moveTo>
                  <a:lnTo>
                    <a:pt x="12594035" y="0"/>
                  </a:lnTo>
                  <a:lnTo>
                    <a:pt x="12594035" y="2362597"/>
                  </a:lnTo>
                  <a:lnTo>
                    <a:pt x="0" y="2362597"/>
                  </a:lnTo>
                  <a:close/>
                </a:path>
              </a:pathLst>
            </a:custGeom>
            <a:solidFill>
              <a:srgbClr val="000000">
                <a:alpha val="0"/>
              </a:srgbClr>
            </a:solidFill>
          </p:spPr>
          <p:txBody>
            <a:bodyPr/>
            <a:lstStyle/>
            <a:p>
              <a:endParaRPr lang="en-US"/>
            </a:p>
          </p:txBody>
        </p:sp>
        <p:sp>
          <p:nvSpPr>
            <p:cNvPr id="9" name="TextBox 9"/>
            <p:cNvSpPr txBox="1"/>
            <p:nvPr/>
          </p:nvSpPr>
          <p:spPr>
            <a:xfrm>
              <a:off x="0" y="-19050"/>
              <a:ext cx="12594035" cy="2381647"/>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The Challenge: Declining Viewership</a:t>
              </a:r>
            </a:p>
          </p:txBody>
        </p:sp>
      </p:grpSp>
      <p:grpSp>
        <p:nvGrpSpPr>
          <p:cNvPr id="10" name="Group 10"/>
          <p:cNvGrpSpPr/>
          <p:nvPr/>
        </p:nvGrpSpPr>
        <p:grpSpPr>
          <a:xfrm>
            <a:off x="7850237" y="4580036"/>
            <a:ext cx="496044" cy="496044"/>
            <a:chOff x="0" y="0"/>
            <a:chExt cx="661392" cy="661392"/>
          </a:xfrm>
        </p:grpSpPr>
        <p:sp>
          <p:nvSpPr>
            <p:cNvPr id="11" name="Freeform 11"/>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12" name="Group 12"/>
          <p:cNvGrpSpPr/>
          <p:nvPr/>
        </p:nvGrpSpPr>
        <p:grpSpPr>
          <a:xfrm>
            <a:off x="8629799" y="4580036"/>
            <a:ext cx="3544044" cy="442912"/>
            <a:chOff x="0" y="0"/>
            <a:chExt cx="4725392" cy="590550"/>
          </a:xfrm>
        </p:grpSpPr>
        <p:sp>
          <p:nvSpPr>
            <p:cNvPr id="13" name="Freeform 13"/>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4" name="TextBox 14"/>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Younger Audiences</a:t>
              </a:r>
            </a:p>
          </p:txBody>
        </p:sp>
      </p:grpSp>
      <p:grpSp>
        <p:nvGrpSpPr>
          <p:cNvPr id="15" name="Group 15"/>
          <p:cNvGrpSpPr/>
          <p:nvPr/>
        </p:nvGrpSpPr>
        <p:grpSpPr>
          <a:xfrm>
            <a:off x="8629799" y="5193060"/>
            <a:ext cx="3801516" cy="907256"/>
            <a:chOff x="0" y="0"/>
            <a:chExt cx="5068688" cy="1209675"/>
          </a:xfrm>
        </p:grpSpPr>
        <p:sp>
          <p:nvSpPr>
            <p:cNvPr id="16" name="Freeform 16"/>
            <p:cNvSpPr/>
            <p:nvPr/>
          </p:nvSpPr>
          <p:spPr>
            <a:xfrm>
              <a:off x="0" y="0"/>
              <a:ext cx="5068688" cy="1209675"/>
            </a:xfrm>
            <a:custGeom>
              <a:avLst/>
              <a:gdLst/>
              <a:ahLst/>
              <a:cxnLst/>
              <a:rect l="l" t="t" r="r" b="b"/>
              <a:pathLst>
                <a:path w="5068688" h="1209675">
                  <a:moveTo>
                    <a:pt x="0" y="0"/>
                  </a:moveTo>
                  <a:lnTo>
                    <a:pt x="5068688" y="0"/>
                  </a:lnTo>
                  <a:lnTo>
                    <a:pt x="5068688" y="1209675"/>
                  </a:lnTo>
                  <a:lnTo>
                    <a:pt x="0" y="1209675"/>
                  </a:lnTo>
                  <a:close/>
                </a:path>
              </a:pathLst>
            </a:custGeom>
            <a:solidFill>
              <a:srgbClr val="000000">
                <a:alpha val="0"/>
              </a:srgbClr>
            </a:solidFill>
          </p:spPr>
          <p:txBody>
            <a:bodyPr/>
            <a:lstStyle/>
            <a:p>
              <a:endParaRPr lang="en-US"/>
            </a:p>
          </p:txBody>
        </p:sp>
        <p:sp>
          <p:nvSpPr>
            <p:cNvPr id="17" name="TextBox 17"/>
            <p:cNvSpPr txBox="1"/>
            <p:nvPr/>
          </p:nvSpPr>
          <p:spPr>
            <a:xfrm>
              <a:off x="0" y="-95250"/>
              <a:ext cx="5068688" cy="1304925"/>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Losing interest in traditional golf broadcasts.</a:t>
              </a:r>
            </a:p>
          </p:txBody>
        </p:sp>
      </p:grpSp>
      <p:grpSp>
        <p:nvGrpSpPr>
          <p:cNvPr id="18" name="Group 18"/>
          <p:cNvGrpSpPr/>
          <p:nvPr/>
        </p:nvGrpSpPr>
        <p:grpSpPr>
          <a:xfrm>
            <a:off x="12714834" y="4580036"/>
            <a:ext cx="496044" cy="496044"/>
            <a:chOff x="0" y="0"/>
            <a:chExt cx="661392" cy="661392"/>
          </a:xfrm>
        </p:grpSpPr>
        <p:sp>
          <p:nvSpPr>
            <p:cNvPr id="19" name="Freeform 19"/>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20" name="Group 20"/>
          <p:cNvGrpSpPr/>
          <p:nvPr/>
        </p:nvGrpSpPr>
        <p:grpSpPr>
          <a:xfrm>
            <a:off x="13494395" y="4580036"/>
            <a:ext cx="3544044" cy="442912"/>
            <a:chOff x="0" y="0"/>
            <a:chExt cx="4725392" cy="590550"/>
          </a:xfrm>
        </p:grpSpPr>
        <p:sp>
          <p:nvSpPr>
            <p:cNvPr id="21" name="Freeform 21"/>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2" name="TextBox 22"/>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Reduced Revenue</a:t>
              </a:r>
            </a:p>
          </p:txBody>
        </p:sp>
      </p:grpSp>
      <p:grpSp>
        <p:nvGrpSpPr>
          <p:cNvPr id="23" name="Group 23"/>
          <p:cNvGrpSpPr/>
          <p:nvPr/>
        </p:nvGrpSpPr>
        <p:grpSpPr>
          <a:xfrm>
            <a:off x="13494395" y="5193060"/>
            <a:ext cx="3801516" cy="1360885"/>
            <a:chOff x="0" y="0"/>
            <a:chExt cx="5068688" cy="1814513"/>
          </a:xfrm>
        </p:grpSpPr>
        <p:sp>
          <p:nvSpPr>
            <p:cNvPr id="24" name="Freeform 24"/>
            <p:cNvSpPr/>
            <p:nvPr/>
          </p:nvSpPr>
          <p:spPr>
            <a:xfrm>
              <a:off x="0" y="0"/>
              <a:ext cx="5068688" cy="1814513"/>
            </a:xfrm>
            <a:custGeom>
              <a:avLst/>
              <a:gdLst/>
              <a:ahLst/>
              <a:cxnLst/>
              <a:rect l="l" t="t" r="r" b="b"/>
              <a:pathLst>
                <a:path w="5068688" h="1814513">
                  <a:moveTo>
                    <a:pt x="0" y="0"/>
                  </a:moveTo>
                  <a:lnTo>
                    <a:pt x="5068688" y="0"/>
                  </a:lnTo>
                  <a:lnTo>
                    <a:pt x="5068688" y="1814513"/>
                  </a:lnTo>
                  <a:lnTo>
                    <a:pt x="0" y="1814513"/>
                  </a:lnTo>
                  <a:close/>
                </a:path>
              </a:pathLst>
            </a:custGeom>
            <a:solidFill>
              <a:srgbClr val="000000">
                <a:alpha val="0"/>
              </a:srgbClr>
            </a:solidFill>
          </p:spPr>
          <p:txBody>
            <a:bodyPr/>
            <a:lstStyle/>
            <a:p>
              <a:endParaRPr lang="en-US"/>
            </a:p>
          </p:txBody>
        </p:sp>
        <p:sp>
          <p:nvSpPr>
            <p:cNvPr id="25" name="TextBox 25"/>
            <p:cNvSpPr txBox="1"/>
            <p:nvPr/>
          </p:nvSpPr>
          <p:spPr>
            <a:xfrm>
              <a:off x="0" y="-95250"/>
              <a:ext cx="5068688" cy="1909763"/>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Lower viewership leads to decreased advertising and sponsorship income.</a:t>
              </a:r>
            </a:p>
          </p:txBody>
        </p:sp>
      </p:grpSp>
      <p:grpSp>
        <p:nvGrpSpPr>
          <p:cNvPr id="26" name="Group 26"/>
          <p:cNvGrpSpPr/>
          <p:nvPr/>
        </p:nvGrpSpPr>
        <p:grpSpPr>
          <a:xfrm>
            <a:off x="7850237" y="7156400"/>
            <a:ext cx="496044" cy="496044"/>
            <a:chOff x="0" y="0"/>
            <a:chExt cx="661392" cy="661392"/>
          </a:xfrm>
        </p:grpSpPr>
        <p:sp>
          <p:nvSpPr>
            <p:cNvPr id="27" name="Freeform 27"/>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28" name="Group 28"/>
          <p:cNvGrpSpPr/>
          <p:nvPr/>
        </p:nvGrpSpPr>
        <p:grpSpPr>
          <a:xfrm>
            <a:off x="8629799" y="7156400"/>
            <a:ext cx="3544044" cy="442912"/>
            <a:chOff x="0" y="0"/>
            <a:chExt cx="4725392" cy="590550"/>
          </a:xfrm>
        </p:grpSpPr>
        <p:sp>
          <p:nvSpPr>
            <p:cNvPr id="29" name="Freeform 29"/>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30" name="TextBox 30"/>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Competition</a:t>
              </a:r>
            </a:p>
          </p:txBody>
        </p:sp>
      </p:grpSp>
      <p:grpSp>
        <p:nvGrpSpPr>
          <p:cNvPr id="31" name="Group 31"/>
          <p:cNvGrpSpPr/>
          <p:nvPr/>
        </p:nvGrpSpPr>
        <p:grpSpPr>
          <a:xfrm>
            <a:off x="8629799" y="7769424"/>
            <a:ext cx="8665964" cy="453629"/>
            <a:chOff x="0" y="0"/>
            <a:chExt cx="11554618" cy="604838"/>
          </a:xfrm>
        </p:grpSpPr>
        <p:sp>
          <p:nvSpPr>
            <p:cNvPr id="32" name="Freeform 32"/>
            <p:cNvSpPr/>
            <p:nvPr/>
          </p:nvSpPr>
          <p:spPr>
            <a:xfrm>
              <a:off x="0" y="0"/>
              <a:ext cx="11554618" cy="604838"/>
            </a:xfrm>
            <a:custGeom>
              <a:avLst/>
              <a:gdLst/>
              <a:ahLst/>
              <a:cxnLst/>
              <a:rect l="l" t="t" r="r" b="b"/>
              <a:pathLst>
                <a:path w="11554618" h="604838">
                  <a:moveTo>
                    <a:pt x="0" y="0"/>
                  </a:moveTo>
                  <a:lnTo>
                    <a:pt x="11554618" y="0"/>
                  </a:lnTo>
                  <a:lnTo>
                    <a:pt x="11554618" y="604838"/>
                  </a:lnTo>
                  <a:lnTo>
                    <a:pt x="0" y="604838"/>
                  </a:lnTo>
                  <a:close/>
                </a:path>
              </a:pathLst>
            </a:custGeom>
            <a:solidFill>
              <a:srgbClr val="000000">
                <a:alpha val="0"/>
              </a:srgbClr>
            </a:solidFill>
          </p:spPr>
          <p:txBody>
            <a:bodyPr/>
            <a:lstStyle/>
            <a:p>
              <a:endParaRPr lang="en-US"/>
            </a:p>
          </p:txBody>
        </p:sp>
        <p:sp>
          <p:nvSpPr>
            <p:cNvPr id="33" name="TextBox 33"/>
            <p:cNvSpPr txBox="1"/>
            <p:nvPr/>
          </p:nvSpPr>
          <p:spPr>
            <a:xfrm>
              <a:off x="0" y="-95250"/>
              <a:ext cx="11554618" cy="700088"/>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Alternative entertainment options are capturing attention.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p:cNvGrpSpPr/>
          <p:nvPr/>
        </p:nvGrpSpPr>
        <p:grpSpPr>
          <a:xfrm>
            <a:off x="992237" y="3284144"/>
            <a:ext cx="15924166" cy="1003595"/>
            <a:chOff x="0" y="0"/>
            <a:chExt cx="18743812" cy="1181298"/>
          </a:xfrm>
        </p:grpSpPr>
        <p:sp>
          <p:nvSpPr>
            <p:cNvPr id="7" name="Freeform 7"/>
            <p:cNvSpPr/>
            <p:nvPr/>
          </p:nvSpPr>
          <p:spPr>
            <a:xfrm>
              <a:off x="0" y="0"/>
              <a:ext cx="18743812" cy="1181298"/>
            </a:xfrm>
            <a:custGeom>
              <a:avLst/>
              <a:gdLst/>
              <a:ahLst/>
              <a:cxnLst/>
              <a:rect l="l" t="t" r="r" b="b"/>
              <a:pathLst>
                <a:path w="18743812" h="1181298">
                  <a:moveTo>
                    <a:pt x="0" y="0"/>
                  </a:moveTo>
                  <a:lnTo>
                    <a:pt x="18743812" y="0"/>
                  </a:lnTo>
                  <a:lnTo>
                    <a:pt x="18743812" y="1181298"/>
                  </a:lnTo>
                  <a:lnTo>
                    <a:pt x="0" y="1181298"/>
                  </a:lnTo>
                  <a:close/>
                </a:path>
              </a:pathLst>
            </a:custGeom>
            <a:solidFill>
              <a:srgbClr val="000000">
                <a:alpha val="0"/>
              </a:srgbClr>
            </a:solidFill>
          </p:spPr>
          <p:txBody>
            <a:bodyPr/>
            <a:lstStyle/>
            <a:p>
              <a:endParaRPr lang="en-US"/>
            </a:p>
          </p:txBody>
        </p:sp>
        <p:sp>
          <p:nvSpPr>
            <p:cNvPr id="8" name="TextBox 8"/>
            <p:cNvSpPr txBox="1"/>
            <p:nvPr/>
          </p:nvSpPr>
          <p:spPr>
            <a:xfrm>
              <a:off x="0" y="-19050"/>
              <a:ext cx="18743812" cy="1200348"/>
            </a:xfrm>
            <a:prstGeom prst="rect">
              <a:avLst/>
            </a:prstGeom>
          </p:spPr>
          <p:txBody>
            <a:bodyPr lIns="0" tIns="0" rIns="0" bIns="0" rtlCol="0" anchor="t"/>
            <a:lstStyle/>
            <a:p>
              <a:pPr algn="l">
                <a:lnSpc>
                  <a:spcPts val="6937"/>
                </a:lnSpc>
              </a:pPr>
              <a:r>
                <a:rPr lang="en-US" sz="5562">
                  <a:solidFill>
                    <a:srgbClr val="76B9FF"/>
                  </a:solidFill>
                  <a:latin typeface="Roboto Slab"/>
                  <a:ea typeface="Roboto Slab"/>
                  <a:cs typeface="Roboto Slab"/>
                  <a:sym typeface="Roboto Slab"/>
                </a:rPr>
                <a:t>Proposed Solution: Digital Transformation</a:t>
              </a:r>
            </a:p>
          </p:txBody>
        </p:sp>
      </p:grpSp>
      <p:grpSp>
        <p:nvGrpSpPr>
          <p:cNvPr id="9" name="Group 9"/>
          <p:cNvGrpSpPr/>
          <p:nvPr/>
        </p:nvGrpSpPr>
        <p:grpSpPr>
          <a:xfrm>
            <a:off x="992238" y="4996458"/>
            <a:ext cx="3544044" cy="442912"/>
            <a:chOff x="0" y="0"/>
            <a:chExt cx="4725392" cy="590550"/>
          </a:xfrm>
        </p:grpSpPr>
        <p:sp>
          <p:nvSpPr>
            <p:cNvPr id="10" name="Freeform 10"/>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1" name="TextBox 11"/>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76B9FF"/>
                  </a:solidFill>
                  <a:latin typeface="Roboto Slab"/>
                  <a:ea typeface="Roboto Slab"/>
                  <a:cs typeface="Roboto Slab"/>
                  <a:sym typeface="Roboto Slab"/>
                </a:rPr>
                <a:t>Streaming Platform</a:t>
              </a:r>
            </a:p>
          </p:txBody>
        </p:sp>
      </p:grpSp>
      <p:grpSp>
        <p:nvGrpSpPr>
          <p:cNvPr id="12" name="Group 12"/>
          <p:cNvGrpSpPr/>
          <p:nvPr/>
        </p:nvGrpSpPr>
        <p:grpSpPr>
          <a:xfrm>
            <a:off x="992238" y="5722888"/>
            <a:ext cx="4972645" cy="907256"/>
            <a:chOff x="0" y="0"/>
            <a:chExt cx="6630193" cy="1209675"/>
          </a:xfrm>
        </p:grpSpPr>
        <p:sp>
          <p:nvSpPr>
            <p:cNvPr id="13" name="Freeform 13"/>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14" name="TextBox 14"/>
            <p:cNvSpPr txBox="1"/>
            <p:nvPr/>
          </p:nvSpPr>
          <p:spPr>
            <a:xfrm>
              <a:off x="0" y="-95250"/>
              <a:ext cx="6630193" cy="1304925"/>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Subscription-based with exclusive content.</a:t>
              </a:r>
            </a:p>
          </p:txBody>
        </p:sp>
      </p:grpSp>
      <p:grpSp>
        <p:nvGrpSpPr>
          <p:cNvPr id="15" name="Group 15"/>
          <p:cNvGrpSpPr/>
          <p:nvPr/>
        </p:nvGrpSpPr>
        <p:grpSpPr>
          <a:xfrm>
            <a:off x="6666160" y="4996458"/>
            <a:ext cx="3544044" cy="442912"/>
            <a:chOff x="0" y="0"/>
            <a:chExt cx="4725392" cy="590550"/>
          </a:xfrm>
        </p:grpSpPr>
        <p:sp>
          <p:nvSpPr>
            <p:cNvPr id="16" name="Freeform 16"/>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7" name="TextBox 17"/>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76B9FF"/>
                  </a:solidFill>
                  <a:latin typeface="Roboto Slab"/>
                  <a:ea typeface="Roboto Slab"/>
                  <a:cs typeface="Roboto Slab"/>
                  <a:sym typeface="Roboto Slab"/>
                </a:rPr>
                <a:t>Interactive Features</a:t>
              </a:r>
            </a:p>
          </p:txBody>
        </p:sp>
      </p:grpSp>
      <p:grpSp>
        <p:nvGrpSpPr>
          <p:cNvPr id="18" name="Group 18"/>
          <p:cNvGrpSpPr/>
          <p:nvPr/>
        </p:nvGrpSpPr>
        <p:grpSpPr>
          <a:xfrm>
            <a:off x="6666160" y="5722888"/>
            <a:ext cx="4972645" cy="907256"/>
            <a:chOff x="0" y="0"/>
            <a:chExt cx="6630193" cy="1209675"/>
          </a:xfrm>
        </p:grpSpPr>
        <p:sp>
          <p:nvSpPr>
            <p:cNvPr id="19" name="Freeform 19"/>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20" name="TextBox 20"/>
            <p:cNvSpPr txBox="1"/>
            <p:nvPr/>
          </p:nvSpPr>
          <p:spPr>
            <a:xfrm>
              <a:off x="0" y="-95250"/>
              <a:ext cx="6630193" cy="1304925"/>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Live polls, virtual meet-and-greets, gamified experiences.</a:t>
              </a:r>
            </a:p>
          </p:txBody>
        </p:sp>
      </p:grpSp>
      <p:grpSp>
        <p:nvGrpSpPr>
          <p:cNvPr id="21" name="Group 21"/>
          <p:cNvGrpSpPr/>
          <p:nvPr/>
        </p:nvGrpSpPr>
        <p:grpSpPr>
          <a:xfrm>
            <a:off x="12340084" y="4982171"/>
            <a:ext cx="4042916" cy="457199"/>
            <a:chOff x="0" y="-19049"/>
            <a:chExt cx="5390555" cy="609599"/>
          </a:xfrm>
        </p:grpSpPr>
        <p:sp>
          <p:nvSpPr>
            <p:cNvPr id="22" name="Freeform 22"/>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3" name="TextBox 23"/>
            <p:cNvSpPr txBox="1"/>
            <p:nvPr/>
          </p:nvSpPr>
          <p:spPr>
            <a:xfrm>
              <a:off x="0" y="-19049"/>
              <a:ext cx="5390555" cy="609599"/>
            </a:xfrm>
            <a:prstGeom prst="rect">
              <a:avLst/>
            </a:prstGeom>
          </p:spPr>
          <p:txBody>
            <a:bodyPr lIns="0" tIns="0" rIns="0" bIns="0" rtlCol="0" anchor="t"/>
            <a:lstStyle/>
            <a:p>
              <a:pPr algn="l">
                <a:lnSpc>
                  <a:spcPts val="3437"/>
                </a:lnSpc>
              </a:pPr>
              <a:r>
                <a:rPr lang="en-US" sz="2750" dirty="0">
                  <a:solidFill>
                    <a:srgbClr val="76B9FF"/>
                  </a:solidFill>
                  <a:latin typeface="Roboto Slab"/>
                  <a:ea typeface="Roboto Slab"/>
                  <a:cs typeface="Roboto Slab"/>
                  <a:sym typeface="Roboto Slab"/>
                </a:rPr>
                <a:t>E-sports Partnerships</a:t>
              </a:r>
            </a:p>
          </p:txBody>
        </p:sp>
      </p:grpSp>
      <p:grpSp>
        <p:nvGrpSpPr>
          <p:cNvPr id="24" name="Group 24"/>
          <p:cNvGrpSpPr/>
          <p:nvPr/>
        </p:nvGrpSpPr>
        <p:grpSpPr>
          <a:xfrm>
            <a:off x="12340084" y="5722888"/>
            <a:ext cx="4972645" cy="453629"/>
            <a:chOff x="0" y="0"/>
            <a:chExt cx="6630193" cy="604838"/>
          </a:xfrm>
        </p:grpSpPr>
        <p:sp>
          <p:nvSpPr>
            <p:cNvPr id="25" name="Freeform 25"/>
            <p:cNvSpPr/>
            <p:nvPr/>
          </p:nvSpPr>
          <p:spPr>
            <a:xfrm>
              <a:off x="0" y="0"/>
              <a:ext cx="6630193" cy="604838"/>
            </a:xfrm>
            <a:custGeom>
              <a:avLst/>
              <a:gdLst/>
              <a:ahLst/>
              <a:cxnLst/>
              <a:rect l="l" t="t" r="r" b="b"/>
              <a:pathLst>
                <a:path w="6630193" h="604838">
                  <a:moveTo>
                    <a:pt x="0" y="0"/>
                  </a:moveTo>
                  <a:lnTo>
                    <a:pt x="6630193" y="0"/>
                  </a:lnTo>
                  <a:lnTo>
                    <a:pt x="6630193" y="604838"/>
                  </a:lnTo>
                  <a:lnTo>
                    <a:pt x="0" y="604838"/>
                  </a:lnTo>
                  <a:close/>
                </a:path>
              </a:pathLst>
            </a:custGeom>
            <a:solidFill>
              <a:srgbClr val="000000">
                <a:alpha val="0"/>
              </a:srgbClr>
            </a:solidFill>
          </p:spPr>
          <p:txBody>
            <a:bodyPr/>
            <a:lstStyle/>
            <a:p>
              <a:endParaRPr lang="en-US"/>
            </a:p>
          </p:txBody>
        </p:sp>
        <p:sp>
          <p:nvSpPr>
            <p:cNvPr id="26" name="TextBox 26"/>
            <p:cNvSpPr txBox="1"/>
            <p:nvPr/>
          </p:nvSpPr>
          <p:spPr>
            <a:xfrm>
              <a:off x="0" y="-95250"/>
              <a:ext cx="6630193" cy="700088"/>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Attract younger audiences.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p:cNvGrpSpPr/>
          <p:nvPr/>
        </p:nvGrpSpPr>
        <p:grpSpPr>
          <a:xfrm>
            <a:off x="968756" y="908679"/>
            <a:ext cx="18081244" cy="885974"/>
            <a:chOff x="0" y="0"/>
            <a:chExt cx="11769130" cy="1181298"/>
          </a:xfrm>
        </p:grpSpPr>
        <p:sp>
          <p:nvSpPr>
            <p:cNvPr id="7" name="Freeform 7"/>
            <p:cNvSpPr/>
            <p:nvPr/>
          </p:nvSpPr>
          <p:spPr>
            <a:xfrm>
              <a:off x="0" y="0"/>
              <a:ext cx="11769130" cy="1181298"/>
            </a:xfrm>
            <a:custGeom>
              <a:avLst/>
              <a:gdLst/>
              <a:ahLst/>
              <a:cxnLst/>
              <a:rect l="l" t="t" r="r" b="b"/>
              <a:pathLst>
                <a:path w="11769130" h="1181298">
                  <a:moveTo>
                    <a:pt x="0" y="0"/>
                  </a:moveTo>
                  <a:lnTo>
                    <a:pt x="11769130" y="0"/>
                  </a:lnTo>
                  <a:lnTo>
                    <a:pt x="11769130" y="1181298"/>
                  </a:lnTo>
                  <a:lnTo>
                    <a:pt x="0" y="1181298"/>
                  </a:lnTo>
                  <a:close/>
                </a:path>
              </a:pathLst>
            </a:custGeom>
            <a:solidFill>
              <a:srgbClr val="000000">
                <a:alpha val="0"/>
              </a:srgbClr>
            </a:solidFill>
          </p:spPr>
          <p:txBody>
            <a:bodyPr/>
            <a:lstStyle/>
            <a:p>
              <a:endParaRPr lang="en-US"/>
            </a:p>
          </p:txBody>
        </p:sp>
        <p:sp>
          <p:nvSpPr>
            <p:cNvPr id="8" name="TextBox 8"/>
            <p:cNvSpPr txBox="1"/>
            <p:nvPr/>
          </p:nvSpPr>
          <p:spPr>
            <a:xfrm>
              <a:off x="0" y="-19050"/>
              <a:ext cx="11769130" cy="1200348"/>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Financial Model Overview</a:t>
              </a:r>
            </a:p>
            <a:p>
              <a:pPr>
                <a:lnSpc>
                  <a:spcPts val="6937"/>
                </a:lnSpc>
              </a:pPr>
              <a:r>
                <a:rPr lang="en-US" sz="2000" dirty="0">
                  <a:solidFill>
                    <a:srgbClr val="76B9FF"/>
                  </a:solidFill>
                  <a:latin typeface="Roboto Slab"/>
                  <a:ea typeface="Roboto Slab"/>
                  <a:cs typeface="Roboto Slab"/>
                  <a:sym typeface="Roboto Slab"/>
                </a:rPr>
                <a:t>Evaluate the financial feasibility of the digital transformation project and make informed decisions based on ROI (Return on Investment)</a:t>
              </a:r>
            </a:p>
          </p:txBody>
        </p:sp>
      </p:grpSp>
      <p:grpSp>
        <p:nvGrpSpPr>
          <p:cNvPr id="9" name="Group 9"/>
          <p:cNvGrpSpPr/>
          <p:nvPr/>
        </p:nvGrpSpPr>
        <p:grpSpPr>
          <a:xfrm>
            <a:off x="992238" y="3098750"/>
            <a:ext cx="212526" cy="1066651"/>
            <a:chOff x="0" y="0"/>
            <a:chExt cx="283368" cy="1422202"/>
          </a:xfrm>
        </p:grpSpPr>
        <p:sp>
          <p:nvSpPr>
            <p:cNvPr id="10" name="Freeform 10"/>
            <p:cNvSpPr/>
            <p:nvPr/>
          </p:nvSpPr>
          <p:spPr>
            <a:xfrm>
              <a:off x="0" y="0"/>
              <a:ext cx="283464" cy="1422273"/>
            </a:xfrm>
            <a:custGeom>
              <a:avLst/>
              <a:gdLst/>
              <a:ahLst/>
              <a:cxnLst/>
              <a:rect l="l" t="t" r="r" b="b"/>
              <a:pathLst>
                <a:path w="283464" h="1422273">
                  <a:moveTo>
                    <a:pt x="0" y="56769"/>
                  </a:moveTo>
                  <a:cubicBezTo>
                    <a:pt x="0" y="25400"/>
                    <a:pt x="25400" y="0"/>
                    <a:pt x="56769" y="0"/>
                  </a:cubicBezTo>
                  <a:lnTo>
                    <a:pt x="226695" y="0"/>
                  </a:lnTo>
                  <a:cubicBezTo>
                    <a:pt x="258064" y="0"/>
                    <a:pt x="283464" y="25400"/>
                    <a:pt x="283464" y="56769"/>
                  </a:cubicBezTo>
                  <a:lnTo>
                    <a:pt x="283464" y="1365504"/>
                  </a:lnTo>
                  <a:cubicBezTo>
                    <a:pt x="283464" y="1396873"/>
                    <a:pt x="258064" y="1422273"/>
                    <a:pt x="226695" y="1422273"/>
                  </a:cubicBezTo>
                  <a:lnTo>
                    <a:pt x="56769" y="1422273"/>
                  </a:lnTo>
                  <a:cubicBezTo>
                    <a:pt x="25400" y="1422273"/>
                    <a:pt x="0" y="1396873"/>
                    <a:pt x="0" y="1365504"/>
                  </a:cubicBezTo>
                  <a:close/>
                </a:path>
              </a:pathLst>
            </a:custGeom>
            <a:solidFill>
              <a:srgbClr val="3F4652"/>
            </a:solidFill>
          </p:spPr>
          <p:txBody>
            <a:bodyPr/>
            <a:lstStyle/>
            <a:p>
              <a:endParaRPr lang="en-US"/>
            </a:p>
          </p:txBody>
        </p:sp>
      </p:grpSp>
      <p:grpSp>
        <p:nvGrpSpPr>
          <p:cNvPr id="11" name="Group 11"/>
          <p:cNvGrpSpPr/>
          <p:nvPr/>
        </p:nvGrpSpPr>
        <p:grpSpPr>
          <a:xfrm>
            <a:off x="1629966" y="3098750"/>
            <a:ext cx="3544044" cy="442912"/>
            <a:chOff x="0" y="0"/>
            <a:chExt cx="4725392" cy="590550"/>
          </a:xfrm>
        </p:grpSpPr>
        <p:sp>
          <p:nvSpPr>
            <p:cNvPr id="12" name="Freeform 12"/>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3" name="TextBox 13"/>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Input Parameters</a:t>
              </a:r>
            </a:p>
          </p:txBody>
        </p:sp>
      </p:grpSp>
      <p:grpSp>
        <p:nvGrpSpPr>
          <p:cNvPr id="14" name="Group 14"/>
          <p:cNvGrpSpPr/>
          <p:nvPr/>
        </p:nvGrpSpPr>
        <p:grpSpPr>
          <a:xfrm>
            <a:off x="1629966" y="3711774"/>
            <a:ext cx="15665798" cy="453629"/>
            <a:chOff x="0" y="0"/>
            <a:chExt cx="20887730" cy="604838"/>
          </a:xfrm>
        </p:grpSpPr>
        <p:sp>
          <p:nvSpPr>
            <p:cNvPr id="15" name="Freeform 15"/>
            <p:cNvSpPr/>
            <p:nvPr/>
          </p:nvSpPr>
          <p:spPr>
            <a:xfrm>
              <a:off x="0" y="0"/>
              <a:ext cx="20887730" cy="604838"/>
            </a:xfrm>
            <a:custGeom>
              <a:avLst/>
              <a:gdLst/>
              <a:ahLst/>
              <a:cxnLst/>
              <a:rect l="l" t="t" r="r" b="b"/>
              <a:pathLst>
                <a:path w="20887730" h="604838">
                  <a:moveTo>
                    <a:pt x="0" y="0"/>
                  </a:moveTo>
                  <a:lnTo>
                    <a:pt x="20887730" y="0"/>
                  </a:lnTo>
                  <a:lnTo>
                    <a:pt x="20887730" y="604838"/>
                  </a:lnTo>
                  <a:lnTo>
                    <a:pt x="0" y="604838"/>
                  </a:lnTo>
                  <a:close/>
                </a:path>
              </a:pathLst>
            </a:custGeom>
            <a:solidFill>
              <a:srgbClr val="000000">
                <a:alpha val="0"/>
              </a:srgbClr>
            </a:solidFill>
          </p:spPr>
          <p:txBody>
            <a:bodyPr/>
            <a:lstStyle/>
            <a:p>
              <a:endParaRPr lang="en-US"/>
            </a:p>
          </p:txBody>
        </p:sp>
        <p:sp>
          <p:nvSpPr>
            <p:cNvPr id="16" name="TextBox 16"/>
            <p:cNvSpPr txBox="1"/>
            <p:nvPr/>
          </p:nvSpPr>
          <p:spPr>
            <a:xfrm>
              <a:off x="0" y="-95250"/>
              <a:ext cx="20887730" cy="700088"/>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Initial investment, revenue streams, operating costs.</a:t>
              </a:r>
            </a:p>
          </p:txBody>
        </p:sp>
      </p:grpSp>
      <p:grpSp>
        <p:nvGrpSpPr>
          <p:cNvPr id="17" name="Group 17"/>
          <p:cNvGrpSpPr/>
          <p:nvPr/>
        </p:nvGrpSpPr>
        <p:grpSpPr>
          <a:xfrm>
            <a:off x="1417439" y="4448919"/>
            <a:ext cx="212526" cy="1066651"/>
            <a:chOff x="0" y="0"/>
            <a:chExt cx="283368" cy="1422202"/>
          </a:xfrm>
        </p:grpSpPr>
        <p:sp>
          <p:nvSpPr>
            <p:cNvPr id="18" name="Freeform 18"/>
            <p:cNvSpPr/>
            <p:nvPr/>
          </p:nvSpPr>
          <p:spPr>
            <a:xfrm>
              <a:off x="0" y="0"/>
              <a:ext cx="283464" cy="1422273"/>
            </a:xfrm>
            <a:custGeom>
              <a:avLst/>
              <a:gdLst/>
              <a:ahLst/>
              <a:cxnLst/>
              <a:rect l="l" t="t" r="r" b="b"/>
              <a:pathLst>
                <a:path w="283464" h="1422273">
                  <a:moveTo>
                    <a:pt x="0" y="56769"/>
                  </a:moveTo>
                  <a:cubicBezTo>
                    <a:pt x="0" y="25400"/>
                    <a:pt x="25400" y="0"/>
                    <a:pt x="56769" y="0"/>
                  </a:cubicBezTo>
                  <a:lnTo>
                    <a:pt x="226695" y="0"/>
                  </a:lnTo>
                  <a:cubicBezTo>
                    <a:pt x="258064" y="0"/>
                    <a:pt x="283464" y="25400"/>
                    <a:pt x="283464" y="56769"/>
                  </a:cubicBezTo>
                  <a:lnTo>
                    <a:pt x="283464" y="1365504"/>
                  </a:lnTo>
                  <a:cubicBezTo>
                    <a:pt x="283464" y="1396873"/>
                    <a:pt x="258064" y="1422273"/>
                    <a:pt x="226695" y="1422273"/>
                  </a:cubicBezTo>
                  <a:lnTo>
                    <a:pt x="56769" y="1422273"/>
                  </a:lnTo>
                  <a:cubicBezTo>
                    <a:pt x="25400" y="1422273"/>
                    <a:pt x="0" y="1396873"/>
                    <a:pt x="0" y="1365504"/>
                  </a:cubicBezTo>
                  <a:close/>
                </a:path>
              </a:pathLst>
            </a:custGeom>
            <a:solidFill>
              <a:srgbClr val="3F4652"/>
            </a:solidFill>
          </p:spPr>
          <p:txBody>
            <a:bodyPr/>
            <a:lstStyle/>
            <a:p>
              <a:endParaRPr lang="en-US"/>
            </a:p>
          </p:txBody>
        </p:sp>
      </p:grpSp>
      <p:grpSp>
        <p:nvGrpSpPr>
          <p:cNvPr id="19" name="Group 19"/>
          <p:cNvGrpSpPr/>
          <p:nvPr/>
        </p:nvGrpSpPr>
        <p:grpSpPr>
          <a:xfrm>
            <a:off x="2055168" y="4448919"/>
            <a:ext cx="3544044" cy="442912"/>
            <a:chOff x="0" y="0"/>
            <a:chExt cx="4725392" cy="590550"/>
          </a:xfrm>
        </p:grpSpPr>
        <p:sp>
          <p:nvSpPr>
            <p:cNvPr id="20" name="Freeform 20"/>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1" name="TextBox 21"/>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Decisions</a:t>
              </a:r>
            </a:p>
          </p:txBody>
        </p:sp>
      </p:grpSp>
      <p:grpSp>
        <p:nvGrpSpPr>
          <p:cNvPr id="22" name="Group 22"/>
          <p:cNvGrpSpPr/>
          <p:nvPr/>
        </p:nvGrpSpPr>
        <p:grpSpPr>
          <a:xfrm>
            <a:off x="2055168" y="5061942"/>
            <a:ext cx="15240595" cy="453629"/>
            <a:chOff x="0" y="0"/>
            <a:chExt cx="20320793" cy="604838"/>
          </a:xfrm>
        </p:grpSpPr>
        <p:sp>
          <p:nvSpPr>
            <p:cNvPr id="23" name="Freeform 23"/>
            <p:cNvSpPr/>
            <p:nvPr/>
          </p:nvSpPr>
          <p:spPr>
            <a:xfrm>
              <a:off x="0" y="0"/>
              <a:ext cx="20320794" cy="604838"/>
            </a:xfrm>
            <a:custGeom>
              <a:avLst/>
              <a:gdLst/>
              <a:ahLst/>
              <a:cxnLst/>
              <a:rect l="l" t="t" r="r" b="b"/>
              <a:pathLst>
                <a:path w="20320794" h="604838">
                  <a:moveTo>
                    <a:pt x="0" y="0"/>
                  </a:moveTo>
                  <a:lnTo>
                    <a:pt x="20320794" y="0"/>
                  </a:lnTo>
                  <a:lnTo>
                    <a:pt x="20320794" y="604838"/>
                  </a:lnTo>
                  <a:lnTo>
                    <a:pt x="0" y="604838"/>
                  </a:lnTo>
                  <a:close/>
                </a:path>
              </a:pathLst>
            </a:custGeom>
            <a:solidFill>
              <a:srgbClr val="000000">
                <a:alpha val="0"/>
              </a:srgbClr>
            </a:solidFill>
          </p:spPr>
          <p:txBody>
            <a:bodyPr/>
            <a:lstStyle/>
            <a:p>
              <a:endParaRPr lang="en-US"/>
            </a:p>
          </p:txBody>
        </p:sp>
        <p:sp>
          <p:nvSpPr>
            <p:cNvPr id="24" name="TextBox 24"/>
            <p:cNvSpPr txBox="1"/>
            <p:nvPr/>
          </p:nvSpPr>
          <p:spPr>
            <a:xfrm>
              <a:off x="0" y="-95250"/>
              <a:ext cx="20320793" cy="700088"/>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Adjustable parameters, like discount rate, subscription growth rate and advertising revenue.</a:t>
              </a:r>
            </a:p>
          </p:txBody>
        </p:sp>
      </p:grpSp>
      <p:grpSp>
        <p:nvGrpSpPr>
          <p:cNvPr id="25" name="Group 25"/>
          <p:cNvGrpSpPr/>
          <p:nvPr/>
        </p:nvGrpSpPr>
        <p:grpSpPr>
          <a:xfrm>
            <a:off x="1842790" y="5799087"/>
            <a:ext cx="212526" cy="1066651"/>
            <a:chOff x="0" y="0"/>
            <a:chExt cx="283368" cy="1422202"/>
          </a:xfrm>
        </p:grpSpPr>
        <p:sp>
          <p:nvSpPr>
            <p:cNvPr id="26" name="Freeform 26"/>
            <p:cNvSpPr/>
            <p:nvPr/>
          </p:nvSpPr>
          <p:spPr>
            <a:xfrm>
              <a:off x="0" y="0"/>
              <a:ext cx="283464" cy="1422273"/>
            </a:xfrm>
            <a:custGeom>
              <a:avLst/>
              <a:gdLst/>
              <a:ahLst/>
              <a:cxnLst/>
              <a:rect l="l" t="t" r="r" b="b"/>
              <a:pathLst>
                <a:path w="283464" h="1422273">
                  <a:moveTo>
                    <a:pt x="0" y="56769"/>
                  </a:moveTo>
                  <a:cubicBezTo>
                    <a:pt x="0" y="25400"/>
                    <a:pt x="25400" y="0"/>
                    <a:pt x="56769" y="0"/>
                  </a:cubicBezTo>
                  <a:lnTo>
                    <a:pt x="226695" y="0"/>
                  </a:lnTo>
                  <a:cubicBezTo>
                    <a:pt x="258064" y="0"/>
                    <a:pt x="283464" y="25400"/>
                    <a:pt x="283464" y="56769"/>
                  </a:cubicBezTo>
                  <a:lnTo>
                    <a:pt x="283464" y="1365504"/>
                  </a:lnTo>
                  <a:cubicBezTo>
                    <a:pt x="283464" y="1396873"/>
                    <a:pt x="258064" y="1422273"/>
                    <a:pt x="226695" y="1422273"/>
                  </a:cubicBezTo>
                  <a:lnTo>
                    <a:pt x="56769" y="1422273"/>
                  </a:lnTo>
                  <a:cubicBezTo>
                    <a:pt x="25400" y="1422273"/>
                    <a:pt x="0" y="1396873"/>
                    <a:pt x="0" y="1365504"/>
                  </a:cubicBezTo>
                  <a:close/>
                </a:path>
              </a:pathLst>
            </a:custGeom>
            <a:solidFill>
              <a:srgbClr val="3F4652"/>
            </a:solidFill>
          </p:spPr>
          <p:txBody>
            <a:bodyPr/>
            <a:lstStyle/>
            <a:p>
              <a:endParaRPr lang="en-US"/>
            </a:p>
          </p:txBody>
        </p:sp>
      </p:grpSp>
      <p:grpSp>
        <p:nvGrpSpPr>
          <p:cNvPr id="27" name="Group 27"/>
          <p:cNvGrpSpPr/>
          <p:nvPr/>
        </p:nvGrpSpPr>
        <p:grpSpPr>
          <a:xfrm>
            <a:off x="2976858" y="7259869"/>
            <a:ext cx="3544044" cy="442912"/>
            <a:chOff x="0" y="0"/>
            <a:chExt cx="4725392" cy="590550"/>
          </a:xfrm>
        </p:grpSpPr>
        <p:sp>
          <p:nvSpPr>
            <p:cNvPr id="28" name="Freeform 28"/>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9" name="TextBox 29"/>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Outputs</a:t>
              </a:r>
            </a:p>
          </p:txBody>
        </p:sp>
      </p:grpSp>
      <p:grpSp>
        <p:nvGrpSpPr>
          <p:cNvPr id="30" name="Group 30"/>
          <p:cNvGrpSpPr/>
          <p:nvPr/>
        </p:nvGrpSpPr>
        <p:grpSpPr>
          <a:xfrm>
            <a:off x="2988779" y="7821779"/>
            <a:ext cx="14815245" cy="453629"/>
            <a:chOff x="0" y="0"/>
            <a:chExt cx="19753660" cy="604838"/>
          </a:xfrm>
        </p:grpSpPr>
        <p:sp>
          <p:nvSpPr>
            <p:cNvPr id="31" name="Freeform 31"/>
            <p:cNvSpPr/>
            <p:nvPr/>
          </p:nvSpPr>
          <p:spPr>
            <a:xfrm>
              <a:off x="0" y="0"/>
              <a:ext cx="19753659" cy="604838"/>
            </a:xfrm>
            <a:custGeom>
              <a:avLst/>
              <a:gdLst/>
              <a:ahLst/>
              <a:cxnLst/>
              <a:rect l="l" t="t" r="r" b="b"/>
              <a:pathLst>
                <a:path w="19753659" h="604838">
                  <a:moveTo>
                    <a:pt x="0" y="0"/>
                  </a:moveTo>
                  <a:lnTo>
                    <a:pt x="19753659" y="0"/>
                  </a:lnTo>
                  <a:lnTo>
                    <a:pt x="19753659" y="604838"/>
                  </a:lnTo>
                  <a:lnTo>
                    <a:pt x="0" y="604838"/>
                  </a:lnTo>
                  <a:close/>
                </a:path>
              </a:pathLst>
            </a:custGeom>
            <a:solidFill>
              <a:srgbClr val="000000">
                <a:alpha val="0"/>
              </a:srgbClr>
            </a:solidFill>
          </p:spPr>
          <p:txBody>
            <a:bodyPr/>
            <a:lstStyle/>
            <a:p>
              <a:endParaRPr lang="en-US"/>
            </a:p>
          </p:txBody>
        </p:sp>
        <p:sp>
          <p:nvSpPr>
            <p:cNvPr id="32" name="TextBox 32"/>
            <p:cNvSpPr txBox="1"/>
            <p:nvPr/>
          </p:nvSpPr>
          <p:spPr>
            <a:xfrm>
              <a:off x="0" y="-95250"/>
              <a:ext cx="19753660" cy="700088"/>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Net Present Value (NPV), breakeven analysis.</a:t>
              </a:r>
            </a:p>
          </p:txBody>
        </p:sp>
      </p:grpSp>
      <p:grpSp>
        <p:nvGrpSpPr>
          <p:cNvPr id="33" name="Group 33"/>
          <p:cNvGrpSpPr/>
          <p:nvPr/>
        </p:nvGrpSpPr>
        <p:grpSpPr>
          <a:xfrm>
            <a:off x="2268141" y="7149256"/>
            <a:ext cx="212526" cy="1066651"/>
            <a:chOff x="0" y="0"/>
            <a:chExt cx="283368" cy="1422202"/>
          </a:xfrm>
        </p:grpSpPr>
        <p:sp>
          <p:nvSpPr>
            <p:cNvPr id="34" name="Freeform 34"/>
            <p:cNvSpPr/>
            <p:nvPr/>
          </p:nvSpPr>
          <p:spPr>
            <a:xfrm>
              <a:off x="0" y="0"/>
              <a:ext cx="283464" cy="1422273"/>
            </a:xfrm>
            <a:custGeom>
              <a:avLst/>
              <a:gdLst/>
              <a:ahLst/>
              <a:cxnLst/>
              <a:rect l="l" t="t" r="r" b="b"/>
              <a:pathLst>
                <a:path w="283464" h="1422273">
                  <a:moveTo>
                    <a:pt x="0" y="56769"/>
                  </a:moveTo>
                  <a:cubicBezTo>
                    <a:pt x="0" y="25400"/>
                    <a:pt x="25400" y="0"/>
                    <a:pt x="56769" y="0"/>
                  </a:cubicBezTo>
                  <a:lnTo>
                    <a:pt x="226695" y="0"/>
                  </a:lnTo>
                  <a:cubicBezTo>
                    <a:pt x="258064" y="0"/>
                    <a:pt x="283464" y="25400"/>
                    <a:pt x="283464" y="56769"/>
                  </a:cubicBezTo>
                  <a:lnTo>
                    <a:pt x="283464" y="1365504"/>
                  </a:lnTo>
                  <a:cubicBezTo>
                    <a:pt x="283464" y="1396873"/>
                    <a:pt x="258064" y="1422273"/>
                    <a:pt x="226695" y="1422273"/>
                  </a:cubicBezTo>
                  <a:lnTo>
                    <a:pt x="56769" y="1422273"/>
                  </a:lnTo>
                  <a:cubicBezTo>
                    <a:pt x="25400" y="1422273"/>
                    <a:pt x="0" y="1396873"/>
                    <a:pt x="0" y="1365504"/>
                  </a:cubicBezTo>
                  <a:close/>
                </a:path>
              </a:pathLst>
            </a:custGeom>
            <a:solidFill>
              <a:srgbClr val="3F4652"/>
            </a:solidFill>
          </p:spPr>
          <p:txBody>
            <a:bodyPr/>
            <a:lstStyle/>
            <a:p>
              <a:endParaRPr lang="en-US"/>
            </a:p>
          </p:txBody>
        </p:sp>
      </p:grpSp>
      <p:grpSp>
        <p:nvGrpSpPr>
          <p:cNvPr id="35" name="Group 35"/>
          <p:cNvGrpSpPr/>
          <p:nvPr/>
        </p:nvGrpSpPr>
        <p:grpSpPr>
          <a:xfrm>
            <a:off x="2480739" y="5812227"/>
            <a:ext cx="3969174" cy="1779941"/>
            <a:chOff x="-566840" y="-1782707"/>
            <a:chExt cx="5292232" cy="2373257"/>
          </a:xfrm>
        </p:grpSpPr>
        <p:sp>
          <p:nvSpPr>
            <p:cNvPr id="36" name="Freeform 36"/>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37" name="TextBox 37"/>
            <p:cNvSpPr txBox="1"/>
            <p:nvPr/>
          </p:nvSpPr>
          <p:spPr>
            <a:xfrm>
              <a:off x="-566840" y="-1782707"/>
              <a:ext cx="4725392" cy="609599"/>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Calculations</a:t>
              </a:r>
            </a:p>
          </p:txBody>
        </p:sp>
      </p:grpSp>
      <p:grpSp>
        <p:nvGrpSpPr>
          <p:cNvPr id="38" name="Group 38"/>
          <p:cNvGrpSpPr/>
          <p:nvPr/>
        </p:nvGrpSpPr>
        <p:grpSpPr>
          <a:xfrm>
            <a:off x="2480739" y="6293437"/>
            <a:ext cx="14892861" cy="1922472"/>
            <a:chOff x="-566840" y="-1958455"/>
            <a:chExt cx="19857148" cy="2563293"/>
          </a:xfrm>
        </p:grpSpPr>
        <p:sp>
          <p:nvSpPr>
            <p:cNvPr id="39" name="Freeform 39"/>
            <p:cNvSpPr/>
            <p:nvPr/>
          </p:nvSpPr>
          <p:spPr>
            <a:xfrm>
              <a:off x="103783" y="0"/>
              <a:ext cx="19186525" cy="604838"/>
            </a:xfrm>
            <a:custGeom>
              <a:avLst/>
              <a:gdLst/>
              <a:ahLst/>
              <a:cxnLst/>
              <a:rect l="l" t="t" r="r" b="b"/>
              <a:pathLst>
                <a:path w="19186525" h="604838">
                  <a:moveTo>
                    <a:pt x="0" y="0"/>
                  </a:moveTo>
                  <a:lnTo>
                    <a:pt x="19186525" y="0"/>
                  </a:lnTo>
                  <a:lnTo>
                    <a:pt x="19186525" y="604838"/>
                  </a:lnTo>
                  <a:lnTo>
                    <a:pt x="0" y="604838"/>
                  </a:lnTo>
                  <a:close/>
                </a:path>
              </a:pathLst>
            </a:custGeom>
            <a:solidFill>
              <a:srgbClr val="000000">
                <a:alpha val="0"/>
              </a:srgbClr>
            </a:solidFill>
          </p:spPr>
          <p:txBody>
            <a:bodyPr/>
            <a:lstStyle/>
            <a:p>
              <a:endParaRPr lang="en-US" dirty="0"/>
            </a:p>
          </p:txBody>
        </p:sp>
        <p:sp>
          <p:nvSpPr>
            <p:cNvPr id="40" name="TextBox 40"/>
            <p:cNvSpPr txBox="1"/>
            <p:nvPr/>
          </p:nvSpPr>
          <p:spPr>
            <a:xfrm>
              <a:off x="-566840" y="-1958455"/>
              <a:ext cx="19186525" cy="700089"/>
            </a:xfrm>
            <a:prstGeom prst="rect">
              <a:avLst/>
            </a:prstGeom>
          </p:spPr>
          <p:txBody>
            <a:bodyPr lIns="0" tIns="0" rIns="0" bIns="0" rtlCol="0" anchor="t"/>
            <a:lstStyle/>
            <a:p>
              <a:pPr algn="l">
                <a:lnSpc>
                  <a:spcPts val="3562"/>
                </a:lnSpc>
              </a:pPr>
              <a:r>
                <a:rPr lang="en-US" sz="2190" dirty="0">
                  <a:solidFill>
                    <a:srgbClr val="D6E5EF"/>
                  </a:solidFill>
                  <a:latin typeface="Roboto"/>
                  <a:ea typeface="Roboto"/>
                  <a:cs typeface="Roboto"/>
                  <a:sym typeface="Roboto"/>
                </a:rPr>
                <a:t>PV (Present Value), FV </a:t>
              </a:r>
              <a:r>
                <a:rPr lang="en-US" sz="2190">
                  <a:solidFill>
                    <a:srgbClr val="D6E5EF"/>
                  </a:solidFill>
                  <a:latin typeface="Roboto"/>
                  <a:ea typeface="Roboto"/>
                  <a:cs typeface="Roboto"/>
                  <a:sym typeface="Roboto"/>
                </a:rPr>
                <a:t>(Future Value), </a:t>
              </a:r>
              <a:r>
                <a:rPr lang="en-US" sz="2190" dirty="0">
                  <a:solidFill>
                    <a:srgbClr val="D6E5EF"/>
                  </a:solidFill>
                  <a:latin typeface="Roboto"/>
                  <a:ea typeface="Roboto"/>
                  <a:cs typeface="Roboto"/>
                  <a:sym typeface="Roboto"/>
                </a:rPr>
                <a:t>Time value of money (TVM).</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62F3F-7599-7BAB-5B45-3916BE9A64F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292C1F3-13F4-3968-2668-8A2D7BCDFB0C}"/>
              </a:ext>
            </a:extLst>
          </p:cNvPr>
          <p:cNvGrpSpPr/>
          <p:nvPr/>
        </p:nvGrpSpPr>
        <p:grpSpPr>
          <a:xfrm>
            <a:off x="0" y="0"/>
            <a:ext cx="18288000" cy="10287000"/>
            <a:chOff x="0" y="0"/>
            <a:chExt cx="24384000" cy="13716000"/>
          </a:xfrm>
        </p:grpSpPr>
        <p:sp>
          <p:nvSpPr>
            <p:cNvPr id="3" name="Freeform 3">
              <a:extLst>
                <a:ext uri="{FF2B5EF4-FFF2-40B4-BE49-F238E27FC236}">
                  <a16:creationId xmlns:a16="http://schemas.microsoft.com/office/drawing/2014/main" id="{FA2EEF08-E4F3-B772-2299-63B0DF65B7A8}"/>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a:extLst>
              <a:ext uri="{FF2B5EF4-FFF2-40B4-BE49-F238E27FC236}">
                <a16:creationId xmlns:a16="http://schemas.microsoft.com/office/drawing/2014/main" id="{86BFB021-5765-5EF1-15B7-35B49D35C58B}"/>
              </a:ext>
            </a:extLst>
          </p:cNvPr>
          <p:cNvGrpSpPr/>
          <p:nvPr/>
        </p:nvGrpSpPr>
        <p:grpSpPr>
          <a:xfrm>
            <a:off x="0" y="0"/>
            <a:ext cx="18288000" cy="10287000"/>
            <a:chOff x="0" y="0"/>
            <a:chExt cx="24384000" cy="13716000"/>
          </a:xfrm>
        </p:grpSpPr>
        <p:sp>
          <p:nvSpPr>
            <p:cNvPr id="5" name="Freeform 5">
              <a:extLst>
                <a:ext uri="{FF2B5EF4-FFF2-40B4-BE49-F238E27FC236}">
                  <a16:creationId xmlns:a16="http://schemas.microsoft.com/office/drawing/2014/main" id="{4EA0A022-1EEE-3D4B-6C46-9FD3A756D956}"/>
                </a:ext>
              </a:extLst>
            </p:cNvPr>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a:extLst>
              <a:ext uri="{FF2B5EF4-FFF2-40B4-BE49-F238E27FC236}">
                <a16:creationId xmlns:a16="http://schemas.microsoft.com/office/drawing/2014/main" id="{6248C981-E3DD-52D2-B445-6856FC6709F6}"/>
              </a:ext>
            </a:extLst>
          </p:cNvPr>
          <p:cNvGrpSpPr/>
          <p:nvPr/>
        </p:nvGrpSpPr>
        <p:grpSpPr>
          <a:xfrm>
            <a:off x="1008498" y="1132585"/>
            <a:ext cx="11057928" cy="885974"/>
            <a:chOff x="0" y="0"/>
            <a:chExt cx="9450983" cy="1181298"/>
          </a:xfrm>
        </p:grpSpPr>
        <p:sp>
          <p:nvSpPr>
            <p:cNvPr id="7" name="Freeform 7">
              <a:extLst>
                <a:ext uri="{FF2B5EF4-FFF2-40B4-BE49-F238E27FC236}">
                  <a16:creationId xmlns:a16="http://schemas.microsoft.com/office/drawing/2014/main" id="{CD4315FE-53D5-3FBE-F409-942E265F5104}"/>
                </a:ext>
              </a:extLst>
            </p:cNvPr>
            <p:cNvSpPr/>
            <p:nvPr/>
          </p:nvSpPr>
          <p:spPr>
            <a:xfrm>
              <a:off x="0" y="0"/>
              <a:ext cx="9450984" cy="1181298"/>
            </a:xfrm>
            <a:custGeom>
              <a:avLst/>
              <a:gdLst/>
              <a:ahLst/>
              <a:cxnLst/>
              <a:rect l="l" t="t" r="r" b="b"/>
              <a:pathLst>
                <a:path w="9450984" h="1181298">
                  <a:moveTo>
                    <a:pt x="0" y="0"/>
                  </a:moveTo>
                  <a:lnTo>
                    <a:pt x="9450984" y="0"/>
                  </a:lnTo>
                  <a:lnTo>
                    <a:pt x="9450984" y="1181298"/>
                  </a:lnTo>
                  <a:lnTo>
                    <a:pt x="0" y="1181298"/>
                  </a:lnTo>
                  <a:close/>
                </a:path>
              </a:pathLst>
            </a:custGeom>
            <a:solidFill>
              <a:srgbClr val="000000">
                <a:alpha val="0"/>
              </a:srgbClr>
            </a:solidFill>
          </p:spPr>
          <p:txBody>
            <a:bodyPr/>
            <a:lstStyle/>
            <a:p>
              <a:endParaRPr lang="en-US"/>
            </a:p>
          </p:txBody>
        </p:sp>
        <p:sp>
          <p:nvSpPr>
            <p:cNvPr id="8" name="TextBox 8">
              <a:extLst>
                <a:ext uri="{FF2B5EF4-FFF2-40B4-BE49-F238E27FC236}">
                  <a16:creationId xmlns:a16="http://schemas.microsoft.com/office/drawing/2014/main" id="{E3F5794E-44A8-131A-EB5A-82A30C1147F9}"/>
                </a:ext>
              </a:extLst>
            </p:cNvPr>
            <p:cNvSpPr txBox="1"/>
            <p:nvPr/>
          </p:nvSpPr>
          <p:spPr>
            <a:xfrm>
              <a:off x="0" y="-19050"/>
              <a:ext cx="9450983" cy="1200348"/>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Input Parameters</a:t>
              </a:r>
            </a:p>
            <a:p>
              <a:pPr algn="l">
                <a:lnSpc>
                  <a:spcPts val="6937"/>
                </a:lnSpc>
              </a:pPr>
              <a:r>
                <a:rPr lang="en-US" sz="2000" dirty="0">
                  <a:solidFill>
                    <a:srgbClr val="76B9FF"/>
                  </a:solidFill>
                  <a:latin typeface="Roboto Slab"/>
                  <a:ea typeface="Roboto Slab"/>
                  <a:cs typeface="Roboto Slab"/>
                  <a:sym typeface="Roboto Slab"/>
                </a:rPr>
                <a:t>Key parameters (such as, costs &amp; revenue) required to build the financial model</a:t>
              </a:r>
            </a:p>
          </p:txBody>
        </p:sp>
      </p:grpSp>
      <p:grpSp>
        <p:nvGrpSpPr>
          <p:cNvPr id="17" name="Group 17">
            <a:extLst>
              <a:ext uri="{FF2B5EF4-FFF2-40B4-BE49-F238E27FC236}">
                <a16:creationId xmlns:a16="http://schemas.microsoft.com/office/drawing/2014/main" id="{F136FA5D-DA98-CAD2-4C3B-7913589746E8}"/>
              </a:ext>
            </a:extLst>
          </p:cNvPr>
          <p:cNvGrpSpPr/>
          <p:nvPr/>
        </p:nvGrpSpPr>
        <p:grpSpPr>
          <a:xfrm>
            <a:off x="6840029" y="7209160"/>
            <a:ext cx="5245447" cy="2087315"/>
            <a:chOff x="0" y="0"/>
            <a:chExt cx="6993930" cy="2783087"/>
          </a:xfrm>
        </p:grpSpPr>
        <p:sp>
          <p:nvSpPr>
            <p:cNvPr id="18" name="Freeform 18">
              <a:extLst>
                <a:ext uri="{FF2B5EF4-FFF2-40B4-BE49-F238E27FC236}">
                  <a16:creationId xmlns:a16="http://schemas.microsoft.com/office/drawing/2014/main" id="{952C4C67-F448-F138-0779-EA527C989DC7}"/>
                </a:ext>
              </a:extLst>
            </p:cNvPr>
            <p:cNvSpPr/>
            <p:nvPr/>
          </p:nvSpPr>
          <p:spPr>
            <a:xfrm>
              <a:off x="0" y="0"/>
              <a:ext cx="6994017" cy="2783078"/>
            </a:xfrm>
            <a:custGeom>
              <a:avLst/>
              <a:gdLst/>
              <a:ahLst/>
              <a:cxnLst/>
              <a:rect l="l" t="t" r="r" b="b"/>
              <a:pathLst>
                <a:path w="6994017" h="2783078">
                  <a:moveTo>
                    <a:pt x="0" y="56769"/>
                  </a:moveTo>
                  <a:cubicBezTo>
                    <a:pt x="0" y="25400"/>
                    <a:pt x="25400" y="0"/>
                    <a:pt x="56769" y="0"/>
                  </a:cubicBezTo>
                  <a:lnTo>
                    <a:pt x="6937248" y="0"/>
                  </a:lnTo>
                  <a:cubicBezTo>
                    <a:pt x="6968617" y="0"/>
                    <a:pt x="6994017" y="25400"/>
                    <a:pt x="6994017" y="56769"/>
                  </a:cubicBezTo>
                  <a:lnTo>
                    <a:pt x="6994017" y="2726309"/>
                  </a:lnTo>
                  <a:cubicBezTo>
                    <a:pt x="6994017" y="2757678"/>
                    <a:pt x="6968617" y="2783078"/>
                    <a:pt x="6937248" y="2783078"/>
                  </a:cubicBezTo>
                  <a:lnTo>
                    <a:pt x="56769" y="2783078"/>
                  </a:lnTo>
                  <a:cubicBezTo>
                    <a:pt x="25400" y="2783078"/>
                    <a:pt x="0" y="2757678"/>
                    <a:pt x="0" y="2726309"/>
                  </a:cubicBezTo>
                  <a:close/>
                </a:path>
              </a:pathLst>
            </a:custGeom>
            <a:solidFill>
              <a:srgbClr val="3F4652"/>
            </a:solidFill>
          </p:spPr>
          <p:txBody>
            <a:bodyPr/>
            <a:lstStyle/>
            <a:p>
              <a:endParaRPr lang="en-US"/>
            </a:p>
          </p:txBody>
        </p:sp>
      </p:grpSp>
      <p:grpSp>
        <p:nvGrpSpPr>
          <p:cNvPr id="19" name="Group 19">
            <a:extLst>
              <a:ext uri="{FF2B5EF4-FFF2-40B4-BE49-F238E27FC236}">
                <a16:creationId xmlns:a16="http://schemas.microsoft.com/office/drawing/2014/main" id="{C0721E9B-244B-85A2-35F9-FFAF5882BCAC}"/>
              </a:ext>
            </a:extLst>
          </p:cNvPr>
          <p:cNvGrpSpPr/>
          <p:nvPr/>
        </p:nvGrpSpPr>
        <p:grpSpPr>
          <a:xfrm>
            <a:off x="7123547" y="7492677"/>
            <a:ext cx="3544044" cy="442912"/>
            <a:chOff x="0" y="0"/>
            <a:chExt cx="4725392" cy="590550"/>
          </a:xfrm>
        </p:grpSpPr>
        <p:sp>
          <p:nvSpPr>
            <p:cNvPr id="20" name="Freeform 20">
              <a:extLst>
                <a:ext uri="{FF2B5EF4-FFF2-40B4-BE49-F238E27FC236}">
                  <a16:creationId xmlns:a16="http://schemas.microsoft.com/office/drawing/2014/main" id="{AE81D4C2-E54B-654B-3FE4-7F8D487299F6}"/>
                </a:ext>
              </a:extLst>
            </p:cNvPr>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1" name="TextBox 21">
              <a:extLst>
                <a:ext uri="{FF2B5EF4-FFF2-40B4-BE49-F238E27FC236}">
                  <a16:creationId xmlns:a16="http://schemas.microsoft.com/office/drawing/2014/main" id="{BD0E53CB-FA0F-4455-BE06-E0311339B7CF}"/>
                </a:ext>
              </a:extLst>
            </p:cNvPr>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Subscription Fees</a:t>
              </a:r>
            </a:p>
          </p:txBody>
        </p:sp>
      </p:grpSp>
      <p:grpSp>
        <p:nvGrpSpPr>
          <p:cNvPr id="22" name="Group 22">
            <a:extLst>
              <a:ext uri="{FF2B5EF4-FFF2-40B4-BE49-F238E27FC236}">
                <a16:creationId xmlns:a16="http://schemas.microsoft.com/office/drawing/2014/main" id="{0B7F4446-C72E-A15F-FEBA-6991B9019F7F}"/>
              </a:ext>
            </a:extLst>
          </p:cNvPr>
          <p:cNvGrpSpPr/>
          <p:nvPr/>
        </p:nvGrpSpPr>
        <p:grpSpPr>
          <a:xfrm>
            <a:off x="7123547" y="8105701"/>
            <a:ext cx="4678412" cy="453629"/>
            <a:chOff x="0" y="0"/>
            <a:chExt cx="6237883" cy="604838"/>
          </a:xfrm>
        </p:grpSpPr>
        <p:sp>
          <p:nvSpPr>
            <p:cNvPr id="23" name="Freeform 23">
              <a:extLst>
                <a:ext uri="{FF2B5EF4-FFF2-40B4-BE49-F238E27FC236}">
                  <a16:creationId xmlns:a16="http://schemas.microsoft.com/office/drawing/2014/main" id="{04962949-1DF4-6BB3-1A44-0DB0169150AA}"/>
                </a:ext>
              </a:extLst>
            </p:cNvPr>
            <p:cNvSpPr/>
            <p:nvPr/>
          </p:nvSpPr>
          <p:spPr>
            <a:xfrm>
              <a:off x="0" y="0"/>
              <a:ext cx="6237883" cy="604838"/>
            </a:xfrm>
            <a:custGeom>
              <a:avLst/>
              <a:gdLst/>
              <a:ahLst/>
              <a:cxnLst/>
              <a:rect l="l" t="t" r="r" b="b"/>
              <a:pathLst>
                <a:path w="6237883" h="604838">
                  <a:moveTo>
                    <a:pt x="0" y="0"/>
                  </a:moveTo>
                  <a:lnTo>
                    <a:pt x="6237883" y="0"/>
                  </a:lnTo>
                  <a:lnTo>
                    <a:pt x="6237883" y="604838"/>
                  </a:lnTo>
                  <a:lnTo>
                    <a:pt x="0" y="604838"/>
                  </a:lnTo>
                  <a:close/>
                </a:path>
              </a:pathLst>
            </a:custGeom>
            <a:solidFill>
              <a:srgbClr val="000000">
                <a:alpha val="0"/>
              </a:srgbClr>
            </a:solidFill>
          </p:spPr>
          <p:txBody>
            <a:bodyPr/>
            <a:lstStyle/>
            <a:p>
              <a:endParaRPr lang="en-US"/>
            </a:p>
          </p:txBody>
        </p:sp>
        <p:sp>
          <p:nvSpPr>
            <p:cNvPr id="24" name="TextBox 24">
              <a:extLst>
                <a:ext uri="{FF2B5EF4-FFF2-40B4-BE49-F238E27FC236}">
                  <a16:creationId xmlns:a16="http://schemas.microsoft.com/office/drawing/2014/main" id="{11EB0CF5-FCE0-184A-35FD-36996D006E1D}"/>
                </a:ext>
              </a:extLst>
            </p:cNvPr>
            <p:cNvSpPr txBox="1"/>
            <p:nvPr/>
          </p:nvSpPr>
          <p:spPr>
            <a:xfrm>
              <a:off x="0" y="-95250"/>
              <a:ext cx="6237883" cy="700088"/>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$10/month per user</a:t>
              </a:r>
            </a:p>
          </p:txBody>
        </p:sp>
      </p:grpSp>
      <p:grpSp>
        <p:nvGrpSpPr>
          <p:cNvPr id="25" name="Group 25">
            <a:extLst>
              <a:ext uri="{FF2B5EF4-FFF2-40B4-BE49-F238E27FC236}">
                <a16:creationId xmlns:a16="http://schemas.microsoft.com/office/drawing/2014/main" id="{379B799E-2B77-A313-CD7F-C92AEE622EC9}"/>
              </a:ext>
            </a:extLst>
          </p:cNvPr>
          <p:cNvGrpSpPr/>
          <p:nvPr/>
        </p:nvGrpSpPr>
        <p:grpSpPr>
          <a:xfrm>
            <a:off x="12333683" y="7200900"/>
            <a:ext cx="5245447" cy="2087315"/>
            <a:chOff x="0" y="0"/>
            <a:chExt cx="6993930" cy="2783087"/>
          </a:xfrm>
        </p:grpSpPr>
        <p:sp>
          <p:nvSpPr>
            <p:cNvPr id="26" name="Freeform 26">
              <a:extLst>
                <a:ext uri="{FF2B5EF4-FFF2-40B4-BE49-F238E27FC236}">
                  <a16:creationId xmlns:a16="http://schemas.microsoft.com/office/drawing/2014/main" id="{D240E43D-ABF3-0B1E-D85A-62D52F509590}"/>
                </a:ext>
              </a:extLst>
            </p:cNvPr>
            <p:cNvSpPr/>
            <p:nvPr/>
          </p:nvSpPr>
          <p:spPr>
            <a:xfrm>
              <a:off x="0" y="0"/>
              <a:ext cx="6994017" cy="2783078"/>
            </a:xfrm>
            <a:custGeom>
              <a:avLst/>
              <a:gdLst/>
              <a:ahLst/>
              <a:cxnLst/>
              <a:rect l="l" t="t" r="r" b="b"/>
              <a:pathLst>
                <a:path w="6994017" h="2783078">
                  <a:moveTo>
                    <a:pt x="0" y="56769"/>
                  </a:moveTo>
                  <a:cubicBezTo>
                    <a:pt x="0" y="25400"/>
                    <a:pt x="25400" y="0"/>
                    <a:pt x="56769" y="0"/>
                  </a:cubicBezTo>
                  <a:lnTo>
                    <a:pt x="6937248" y="0"/>
                  </a:lnTo>
                  <a:cubicBezTo>
                    <a:pt x="6968617" y="0"/>
                    <a:pt x="6994017" y="25400"/>
                    <a:pt x="6994017" y="56769"/>
                  </a:cubicBezTo>
                  <a:lnTo>
                    <a:pt x="6994017" y="2726309"/>
                  </a:lnTo>
                  <a:cubicBezTo>
                    <a:pt x="6994017" y="2757678"/>
                    <a:pt x="6968617" y="2783078"/>
                    <a:pt x="6937248" y="2783078"/>
                  </a:cubicBezTo>
                  <a:lnTo>
                    <a:pt x="56769" y="2783078"/>
                  </a:lnTo>
                  <a:cubicBezTo>
                    <a:pt x="25400" y="2783078"/>
                    <a:pt x="0" y="2757678"/>
                    <a:pt x="0" y="2726309"/>
                  </a:cubicBezTo>
                  <a:close/>
                </a:path>
              </a:pathLst>
            </a:custGeom>
            <a:solidFill>
              <a:srgbClr val="3F4652"/>
            </a:solidFill>
          </p:spPr>
          <p:txBody>
            <a:bodyPr/>
            <a:lstStyle/>
            <a:p>
              <a:endParaRPr lang="en-US"/>
            </a:p>
          </p:txBody>
        </p:sp>
      </p:grpSp>
      <p:grpSp>
        <p:nvGrpSpPr>
          <p:cNvPr id="27" name="Group 27">
            <a:extLst>
              <a:ext uri="{FF2B5EF4-FFF2-40B4-BE49-F238E27FC236}">
                <a16:creationId xmlns:a16="http://schemas.microsoft.com/office/drawing/2014/main" id="{AA821B90-54D8-9000-335A-E3DF5200C928}"/>
              </a:ext>
            </a:extLst>
          </p:cNvPr>
          <p:cNvGrpSpPr/>
          <p:nvPr/>
        </p:nvGrpSpPr>
        <p:grpSpPr>
          <a:xfrm>
            <a:off x="12617202" y="7484417"/>
            <a:ext cx="3544044" cy="442912"/>
            <a:chOff x="0" y="0"/>
            <a:chExt cx="4725392" cy="590550"/>
          </a:xfrm>
        </p:grpSpPr>
        <p:sp>
          <p:nvSpPr>
            <p:cNvPr id="28" name="Freeform 28">
              <a:extLst>
                <a:ext uri="{FF2B5EF4-FFF2-40B4-BE49-F238E27FC236}">
                  <a16:creationId xmlns:a16="http://schemas.microsoft.com/office/drawing/2014/main" id="{F7CFE883-6906-D64A-67C4-043111C9D0C4}"/>
                </a:ext>
              </a:extLst>
            </p:cNvPr>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9" name="TextBox 29">
              <a:extLst>
                <a:ext uri="{FF2B5EF4-FFF2-40B4-BE49-F238E27FC236}">
                  <a16:creationId xmlns:a16="http://schemas.microsoft.com/office/drawing/2014/main" id="{613E3DC6-784A-FA09-6AC1-0F6DB7109C88}"/>
                </a:ext>
              </a:extLst>
            </p:cNvPr>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Advertising Revenue</a:t>
              </a:r>
            </a:p>
          </p:txBody>
        </p:sp>
      </p:grpSp>
      <p:sp>
        <p:nvSpPr>
          <p:cNvPr id="32" name="TextBox 32">
            <a:extLst>
              <a:ext uri="{FF2B5EF4-FFF2-40B4-BE49-F238E27FC236}">
                <a16:creationId xmlns:a16="http://schemas.microsoft.com/office/drawing/2014/main" id="{D1B720E4-3755-4D61-CE42-8C9D1F6DDF55}"/>
              </a:ext>
            </a:extLst>
          </p:cNvPr>
          <p:cNvSpPr txBox="1"/>
          <p:nvPr/>
        </p:nvSpPr>
        <p:spPr>
          <a:xfrm>
            <a:off x="12617202" y="8026003"/>
            <a:ext cx="4678413" cy="525067"/>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$5 million/year</a:t>
            </a:r>
          </a:p>
        </p:txBody>
      </p:sp>
      <p:grpSp>
        <p:nvGrpSpPr>
          <p:cNvPr id="33" name="Group 33">
            <a:extLst>
              <a:ext uri="{FF2B5EF4-FFF2-40B4-BE49-F238E27FC236}">
                <a16:creationId xmlns:a16="http://schemas.microsoft.com/office/drawing/2014/main" id="{2C900CCB-9D5E-8A46-2EC4-D5DFE21BE844}"/>
              </a:ext>
            </a:extLst>
          </p:cNvPr>
          <p:cNvGrpSpPr/>
          <p:nvPr/>
        </p:nvGrpSpPr>
        <p:grpSpPr>
          <a:xfrm>
            <a:off x="850478" y="7209160"/>
            <a:ext cx="5812482" cy="2079048"/>
            <a:chOff x="0" y="0"/>
            <a:chExt cx="10680105" cy="2178248"/>
          </a:xfrm>
        </p:grpSpPr>
        <p:sp>
          <p:nvSpPr>
            <p:cNvPr id="34" name="Freeform 34">
              <a:extLst>
                <a:ext uri="{FF2B5EF4-FFF2-40B4-BE49-F238E27FC236}">
                  <a16:creationId xmlns:a16="http://schemas.microsoft.com/office/drawing/2014/main" id="{8B83A1D1-C85A-BFC6-FAFF-A0EAD53B6D0E}"/>
                </a:ext>
              </a:extLst>
            </p:cNvPr>
            <p:cNvSpPr/>
            <p:nvPr/>
          </p:nvSpPr>
          <p:spPr>
            <a:xfrm>
              <a:off x="0" y="0"/>
              <a:ext cx="10680065" cy="2178177"/>
            </a:xfrm>
            <a:custGeom>
              <a:avLst/>
              <a:gdLst/>
              <a:ahLst/>
              <a:cxnLst/>
              <a:rect l="l" t="t" r="r" b="b"/>
              <a:pathLst>
                <a:path w="10680065" h="2178177">
                  <a:moveTo>
                    <a:pt x="0" y="56642"/>
                  </a:moveTo>
                  <a:cubicBezTo>
                    <a:pt x="0" y="25400"/>
                    <a:pt x="25400" y="0"/>
                    <a:pt x="56642" y="0"/>
                  </a:cubicBezTo>
                  <a:lnTo>
                    <a:pt x="10623423" y="0"/>
                  </a:lnTo>
                  <a:cubicBezTo>
                    <a:pt x="10654792" y="0"/>
                    <a:pt x="10680065" y="25400"/>
                    <a:pt x="10680065" y="56642"/>
                  </a:cubicBezTo>
                  <a:lnTo>
                    <a:pt x="10680065" y="2121535"/>
                  </a:lnTo>
                  <a:cubicBezTo>
                    <a:pt x="10680065" y="2152904"/>
                    <a:pt x="10654665" y="2178177"/>
                    <a:pt x="10623423" y="2178177"/>
                  </a:cubicBezTo>
                  <a:lnTo>
                    <a:pt x="56642" y="2178177"/>
                  </a:lnTo>
                  <a:cubicBezTo>
                    <a:pt x="25273" y="2178177"/>
                    <a:pt x="0" y="2152777"/>
                    <a:pt x="0" y="2121535"/>
                  </a:cubicBezTo>
                  <a:close/>
                </a:path>
              </a:pathLst>
            </a:custGeom>
            <a:solidFill>
              <a:srgbClr val="3F4652"/>
            </a:solidFill>
          </p:spPr>
          <p:txBody>
            <a:bodyPr/>
            <a:lstStyle/>
            <a:p>
              <a:endParaRPr lang="en-US"/>
            </a:p>
          </p:txBody>
        </p:sp>
      </p:grpSp>
      <p:grpSp>
        <p:nvGrpSpPr>
          <p:cNvPr id="35" name="Group 35">
            <a:extLst>
              <a:ext uri="{FF2B5EF4-FFF2-40B4-BE49-F238E27FC236}">
                <a16:creationId xmlns:a16="http://schemas.microsoft.com/office/drawing/2014/main" id="{556FA3B3-DB3E-D42C-A229-6AC0769BC6A0}"/>
              </a:ext>
            </a:extLst>
          </p:cNvPr>
          <p:cNvGrpSpPr/>
          <p:nvPr/>
        </p:nvGrpSpPr>
        <p:grpSpPr>
          <a:xfrm>
            <a:off x="1589398" y="7472002"/>
            <a:ext cx="3544044" cy="442912"/>
            <a:chOff x="0" y="0"/>
            <a:chExt cx="4725392" cy="590550"/>
          </a:xfrm>
        </p:grpSpPr>
        <p:sp>
          <p:nvSpPr>
            <p:cNvPr id="36" name="Freeform 36">
              <a:extLst>
                <a:ext uri="{FF2B5EF4-FFF2-40B4-BE49-F238E27FC236}">
                  <a16:creationId xmlns:a16="http://schemas.microsoft.com/office/drawing/2014/main" id="{842FF3B2-8F75-CCBD-EB57-401F3E748F2C}"/>
                </a:ext>
              </a:extLst>
            </p:cNvPr>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37" name="TextBox 37">
              <a:extLst>
                <a:ext uri="{FF2B5EF4-FFF2-40B4-BE49-F238E27FC236}">
                  <a16:creationId xmlns:a16="http://schemas.microsoft.com/office/drawing/2014/main" id="{593A5904-4A2A-BAAB-ADF9-A4B6B0F36047}"/>
                </a:ext>
              </a:extLst>
            </p:cNvPr>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Sponsorships</a:t>
              </a:r>
            </a:p>
          </p:txBody>
        </p:sp>
      </p:grpSp>
      <p:grpSp>
        <p:nvGrpSpPr>
          <p:cNvPr id="38" name="Group 38">
            <a:extLst>
              <a:ext uri="{FF2B5EF4-FFF2-40B4-BE49-F238E27FC236}">
                <a16:creationId xmlns:a16="http://schemas.microsoft.com/office/drawing/2014/main" id="{293FA508-4DD1-EF90-F060-D015543E78B7}"/>
              </a:ext>
            </a:extLst>
          </p:cNvPr>
          <p:cNvGrpSpPr/>
          <p:nvPr/>
        </p:nvGrpSpPr>
        <p:grpSpPr>
          <a:xfrm>
            <a:off x="1589398" y="8061721"/>
            <a:ext cx="7443044" cy="453629"/>
            <a:chOff x="0" y="0"/>
            <a:chExt cx="9924058" cy="604838"/>
          </a:xfrm>
        </p:grpSpPr>
        <p:sp>
          <p:nvSpPr>
            <p:cNvPr id="39" name="Freeform 39">
              <a:extLst>
                <a:ext uri="{FF2B5EF4-FFF2-40B4-BE49-F238E27FC236}">
                  <a16:creationId xmlns:a16="http://schemas.microsoft.com/office/drawing/2014/main" id="{CB7D1589-FFFF-19AE-7512-C725EFE0583A}"/>
                </a:ext>
              </a:extLst>
            </p:cNvPr>
            <p:cNvSpPr/>
            <p:nvPr/>
          </p:nvSpPr>
          <p:spPr>
            <a:xfrm>
              <a:off x="0" y="0"/>
              <a:ext cx="9924059" cy="604838"/>
            </a:xfrm>
            <a:custGeom>
              <a:avLst/>
              <a:gdLst/>
              <a:ahLst/>
              <a:cxnLst/>
              <a:rect l="l" t="t" r="r" b="b"/>
              <a:pathLst>
                <a:path w="9924059" h="604838">
                  <a:moveTo>
                    <a:pt x="0" y="0"/>
                  </a:moveTo>
                  <a:lnTo>
                    <a:pt x="9924059" y="0"/>
                  </a:lnTo>
                  <a:lnTo>
                    <a:pt x="9924059" y="604838"/>
                  </a:lnTo>
                  <a:lnTo>
                    <a:pt x="0" y="604838"/>
                  </a:lnTo>
                  <a:close/>
                </a:path>
              </a:pathLst>
            </a:custGeom>
            <a:solidFill>
              <a:srgbClr val="000000">
                <a:alpha val="0"/>
              </a:srgbClr>
            </a:solidFill>
          </p:spPr>
          <p:txBody>
            <a:bodyPr/>
            <a:lstStyle/>
            <a:p>
              <a:endParaRPr lang="en-US"/>
            </a:p>
          </p:txBody>
        </p:sp>
        <p:sp>
          <p:nvSpPr>
            <p:cNvPr id="40" name="TextBox 40">
              <a:extLst>
                <a:ext uri="{FF2B5EF4-FFF2-40B4-BE49-F238E27FC236}">
                  <a16:creationId xmlns:a16="http://schemas.microsoft.com/office/drawing/2014/main" id="{FA326948-82DF-B7B6-5228-0B7BDEBD5D2F}"/>
                </a:ext>
              </a:extLst>
            </p:cNvPr>
            <p:cNvSpPr txBox="1"/>
            <p:nvPr/>
          </p:nvSpPr>
          <p:spPr>
            <a:xfrm>
              <a:off x="0" y="-95250"/>
              <a:ext cx="9924058" cy="700088"/>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$3 million/year</a:t>
              </a:r>
            </a:p>
          </p:txBody>
        </p:sp>
      </p:grpSp>
      <p:sp>
        <p:nvSpPr>
          <p:cNvPr id="31" name="TextBox 30">
            <a:extLst>
              <a:ext uri="{FF2B5EF4-FFF2-40B4-BE49-F238E27FC236}">
                <a16:creationId xmlns:a16="http://schemas.microsoft.com/office/drawing/2014/main" id="{A4DA6C1E-857A-08AF-546D-964A36CC8AD9}"/>
              </a:ext>
            </a:extLst>
          </p:cNvPr>
          <p:cNvSpPr txBox="1"/>
          <p:nvPr/>
        </p:nvSpPr>
        <p:spPr>
          <a:xfrm>
            <a:off x="992238" y="6523313"/>
            <a:ext cx="1690896" cy="369332"/>
          </a:xfrm>
          <a:prstGeom prst="rect">
            <a:avLst/>
          </a:prstGeom>
          <a:noFill/>
        </p:spPr>
        <p:txBody>
          <a:bodyPr wrap="square">
            <a:spAutoFit/>
          </a:bodyPr>
          <a:lstStyle/>
          <a:p>
            <a:r>
              <a:rPr lang="en-US" dirty="0">
                <a:solidFill>
                  <a:srgbClr val="76B9FF"/>
                </a:solidFill>
                <a:latin typeface="Roboto Slab"/>
                <a:ea typeface="Roboto Slab"/>
                <a:cs typeface="Roboto Slab"/>
                <a:sym typeface="Roboto Slab"/>
              </a:rPr>
              <a:t>R</a:t>
            </a:r>
            <a:r>
              <a:rPr lang="en-US" sz="1800" dirty="0">
                <a:solidFill>
                  <a:srgbClr val="76B9FF"/>
                </a:solidFill>
                <a:latin typeface="Roboto Slab"/>
                <a:ea typeface="Roboto Slab"/>
                <a:cs typeface="Roboto Slab"/>
                <a:sym typeface="Roboto Slab"/>
              </a:rPr>
              <a:t>evenue</a:t>
            </a:r>
            <a:endParaRPr lang="en-US" dirty="0"/>
          </a:p>
        </p:txBody>
      </p:sp>
      <p:sp>
        <p:nvSpPr>
          <p:cNvPr id="49" name="TextBox 48">
            <a:extLst>
              <a:ext uri="{FF2B5EF4-FFF2-40B4-BE49-F238E27FC236}">
                <a16:creationId xmlns:a16="http://schemas.microsoft.com/office/drawing/2014/main" id="{C1AE1386-A65F-7585-1F6B-199C834975D5}"/>
              </a:ext>
            </a:extLst>
          </p:cNvPr>
          <p:cNvSpPr txBox="1"/>
          <p:nvPr/>
        </p:nvSpPr>
        <p:spPr>
          <a:xfrm>
            <a:off x="992238" y="3465475"/>
            <a:ext cx="1690896" cy="369332"/>
          </a:xfrm>
          <a:prstGeom prst="rect">
            <a:avLst/>
          </a:prstGeom>
          <a:noFill/>
        </p:spPr>
        <p:txBody>
          <a:bodyPr wrap="square">
            <a:spAutoFit/>
          </a:bodyPr>
          <a:lstStyle/>
          <a:p>
            <a:r>
              <a:rPr lang="en-US" dirty="0">
                <a:solidFill>
                  <a:srgbClr val="76B9FF"/>
                </a:solidFill>
                <a:latin typeface="Roboto Slab"/>
                <a:ea typeface="Roboto Slab"/>
                <a:cs typeface="Roboto Slab"/>
                <a:sym typeface="Roboto Slab"/>
              </a:rPr>
              <a:t>Costs</a:t>
            </a:r>
            <a:endParaRPr lang="en-US" dirty="0"/>
          </a:p>
        </p:txBody>
      </p:sp>
      <p:grpSp>
        <p:nvGrpSpPr>
          <p:cNvPr id="50" name="Group 41">
            <a:extLst>
              <a:ext uri="{FF2B5EF4-FFF2-40B4-BE49-F238E27FC236}">
                <a16:creationId xmlns:a16="http://schemas.microsoft.com/office/drawing/2014/main" id="{ABAA5149-FA07-2F58-F374-D194BB1DE983}"/>
              </a:ext>
            </a:extLst>
          </p:cNvPr>
          <p:cNvGrpSpPr/>
          <p:nvPr/>
        </p:nvGrpSpPr>
        <p:grpSpPr>
          <a:xfrm>
            <a:off x="6990427" y="4099013"/>
            <a:ext cx="10588768" cy="2125493"/>
            <a:chOff x="0" y="0"/>
            <a:chExt cx="10680105" cy="2178248"/>
          </a:xfrm>
        </p:grpSpPr>
        <p:sp>
          <p:nvSpPr>
            <p:cNvPr id="51" name="Freeform 42">
              <a:extLst>
                <a:ext uri="{FF2B5EF4-FFF2-40B4-BE49-F238E27FC236}">
                  <a16:creationId xmlns:a16="http://schemas.microsoft.com/office/drawing/2014/main" id="{8DF1ED7B-4179-8699-9C09-7379DA4D201D}"/>
                </a:ext>
              </a:extLst>
            </p:cNvPr>
            <p:cNvSpPr/>
            <p:nvPr/>
          </p:nvSpPr>
          <p:spPr>
            <a:xfrm>
              <a:off x="0" y="0"/>
              <a:ext cx="10680065" cy="2178177"/>
            </a:xfrm>
            <a:custGeom>
              <a:avLst/>
              <a:gdLst/>
              <a:ahLst/>
              <a:cxnLst/>
              <a:rect l="l" t="t" r="r" b="b"/>
              <a:pathLst>
                <a:path w="10680065" h="2178177">
                  <a:moveTo>
                    <a:pt x="0" y="56642"/>
                  </a:moveTo>
                  <a:cubicBezTo>
                    <a:pt x="0" y="25400"/>
                    <a:pt x="25400" y="0"/>
                    <a:pt x="56642" y="0"/>
                  </a:cubicBezTo>
                  <a:lnTo>
                    <a:pt x="10623423" y="0"/>
                  </a:lnTo>
                  <a:cubicBezTo>
                    <a:pt x="10654792" y="0"/>
                    <a:pt x="10680065" y="25400"/>
                    <a:pt x="10680065" y="56642"/>
                  </a:cubicBezTo>
                  <a:lnTo>
                    <a:pt x="10680065" y="2121535"/>
                  </a:lnTo>
                  <a:cubicBezTo>
                    <a:pt x="10680065" y="2152904"/>
                    <a:pt x="10654665" y="2178177"/>
                    <a:pt x="10623423" y="2178177"/>
                  </a:cubicBezTo>
                  <a:lnTo>
                    <a:pt x="56642" y="2178177"/>
                  </a:lnTo>
                  <a:cubicBezTo>
                    <a:pt x="25273" y="2178177"/>
                    <a:pt x="0" y="2152777"/>
                    <a:pt x="0" y="2121535"/>
                  </a:cubicBezTo>
                  <a:close/>
                </a:path>
              </a:pathLst>
            </a:custGeom>
            <a:solidFill>
              <a:srgbClr val="3F4652"/>
            </a:solidFill>
          </p:spPr>
          <p:txBody>
            <a:bodyPr/>
            <a:lstStyle/>
            <a:p>
              <a:endParaRPr lang="en-US"/>
            </a:p>
          </p:txBody>
        </p:sp>
      </p:grpSp>
      <p:grpSp>
        <p:nvGrpSpPr>
          <p:cNvPr id="52" name="Group 43">
            <a:extLst>
              <a:ext uri="{FF2B5EF4-FFF2-40B4-BE49-F238E27FC236}">
                <a16:creationId xmlns:a16="http://schemas.microsoft.com/office/drawing/2014/main" id="{9BCC3A61-B887-AB40-2D2A-842CF6B96FAB}"/>
              </a:ext>
            </a:extLst>
          </p:cNvPr>
          <p:cNvGrpSpPr/>
          <p:nvPr/>
        </p:nvGrpSpPr>
        <p:grpSpPr>
          <a:xfrm>
            <a:off x="7219017" y="4384614"/>
            <a:ext cx="5817473" cy="606902"/>
            <a:chOff x="-2828962" y="0"/>
            <a:chExt cx="7554354" cy="673540"/>
          </a:xfrm>
        </p:grpSpPr>
        <p:sp>
          <p:nvSpPr>
            <p:cNvPr id="53" name="Freeform 44">
              <a:extLst>
                <a:ext uri="{FF2B5EF4-FFF2-40B4-BE49-F238E27FC236}">
                  <a16:creationId xmlns:a16="http://schemas.microsoft.com/office/drawing/2014/main" id="{D18A1923-8C28-79D0-ED20-000D183EBE19}"/>
                </a:ext>
              </a:extLst>
            </p:cNvPr>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54" name="TextBox 45">
              <a:extLst>
                <a:ext uri="{FF2B5EF4-FFF2-40B4-BE49-F238E27FC236}">
                  <a16:creationId xmlns:a16="http://schemas.microsoft.com/office/drawing/2014/main" id="{3535601A-D50E-47EA-B7AA-78E903D09C5E}"/>
                </a:ext>
              </a:extLst>
            </p:cNvPr>
            <p:cNvSpPr txBox="1"/>
            <p:nvPr/>
          </p:nvSpPr>
          <p:spPr>
            <a:xfrm>
              <a:off x="-2828962" y="63941"/>
              <a:ext cx="4725392" cy="609599"/>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Operating Costs</a:t>
              </a:r>
            </a:p>
          </p:txBody>
        </p:sp>
      </p:grpSp>
      <p:sp>
        <p:nvSpPr>
          <p:cNvPr id="58" name="TextBox 48">
            <a:extLst>
              <a:ext uri="{FF2B5EF4-FFF2-40B4-BE49-F238E27FC236}">
                <a16:creationId xmlns:a16="http://schemas.microsoft.com/office/drawing/2014/main" id="{E4041365-43B0-41A7-24EF-0049A16B890C}"/>
              </a:ext>
            </a:extLst>
          </p:cNvPr>
          <p:cNvSpPr txBox="1"/>
          <p:nvPr/>
        </p:nvSpPr>
        <p:spPr>
          <a:xfrm>
            <a:off x="7218015" y="5126131"/>
            <a:ext cx="9756568" cy="525067"/>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$3.5 million/year (platform maintenance,  content updates, customer support)</a:t>
            </a:r>
          </a:p>
        </p:txBody>
      </p:sp>
      <p:grpSp>
        <p:nvGrpSpPr>
          <p:cNvPr id="59" name="Group 9">
            <a:extLst>
              <a:ext uri="{FF2B5EF4-FFF2-40B4-BE49-F238E27FC236}">
                <a16:creationId xmlns:a16="http://schemas.microsoft.com/office/drawing/2014/main" id="{822148B0-2F93-53BA-D157-C9973BC4D033}"/>
              </a:ext>
            </a:extLst>
          </p:cNvPr>
          <p:cNvGrpSpPr/>
          <p:nvPr/>
        </p:nvGrpSpPr>
        <p:grpSpPr>
          <a:xfrm>
            <a:off x="796951" y="4099013"/>
            <a:ext cx="5812460" cy="2125424"/>
            <a:chOff x="0" y="0"/>
            <a:chExt cx="6993930" cy="2783087"/>
          </a:xfrm>
        </p:grpSpPr>
        <p:sp>
          <p:nvSpPr>
            <p:cNvPr id="60" name="Freeform 10">
              <a:extLst>
                <a:ext uri="{FF2B5EF4-FFF2-40B4-BE49-F238E27FC236}">
                  <a16:creationId xmlns:a16="http://schemas.microsoft.com/office/drawing/2014/main" id="{6A437ED9-5A89-1E7D-C206-BB2173D0A63E}"/>
                </a:ext>
              </a:extLst>
            </p:cNvPr>
            <p:cNvSpPr/>
            <p:nvPr/>
          </p:nvSpPr>
          <p:spPr>
            <a:xfrm>
              <a:off x="0" y="0"/>
              <a:ext cx="6994017" cy="2783078"/>
            </a:xfrm>
            <a:custGeom>
              <a:avLst/>
              <a:gdLst/>
              <a:ahLst/>
              <a:cxnLst/>
              <a:rect l="l" t="t" r="r" b="b"/>
              <a:pathLst>
                <a:path w="6994017" h="2783078">
                  <a:moveTo>
                    <a:pt x="0" y="56769"/>
                  </a:moveTo>
                  <a:cubicBezTo>
                    <a:pt x="0" y="25400"/>
                    <a:pt x="25400" y="0"/>
                    <a:pt x="56769" y="0"/>
                  </a:cubicBezTo>
                  <a:lnTo>
                    <a:pt x="6937248" y="0"/>
                  </a:lnTo>
                  <a:cubicBezTo>
                    <a:pt x="6968617" y="0"/>
                    <a:pt x="6994017" y="25400"/>
                    <a:pt x="6994017" y="56769"/>
                  </a:cubicBezTo>
                  <a:lnTo>
                    <a:pt x="6994017" y="2726309"/>
                  </a:lnTo>
                  <a:cubicBezTo>
                    <a:pt x="6994017" y="2757678"/>
                    <a:pt x="6968617" y="2783078"/>
                    <a:pt x="6937248" y="2783078"/>
                  </a:cubicBezTo>
                  <a:lnTo>
                    <a:pt x="56769" y="2783078"/>
                  </a:lnTo>
                  <a:cubicBezTo>
                    <a:pt x="25400" y="2783078"/>
                    <a:pt x="0" y="2757678"/>
                    <a:pt x="0" y="2726309"/>
                  </a:cubicBezTo>
                  <a:close/>
                </a:path>
              </a:pathLst>
            </a:custGeom>
            <a:solidFill>
              <a:srgbClr val="3F4652"/>
            </a:solidFill>
          </p:spPr>
          <p:txBody>
            <a:bodyPr/>
            <a:lstStyle/>
            <a:p>
              <a:endParaRPr lang="en-US"/>
            </a:p>
          </p:txBody>
        </p:sp>
      </p:grpSp>
      <p:grpSp>
        <p:nvGrpSpPr>
          <p:cNvPr id="61" name="Group 11">
            <a:extLst>
              <a:ext uri="{FF2B5EF4-FFF2-40B4-BE49-F238E27FC236}">
                <a16:creationId xmlns:a16="http://schemas.microsoft.com/office/drawing/2014/main" id="{C2311E68-58FA-D94A-2D02-A238656B4FF3}"/>
              </a:ext>
            </a:extLst>
          </p:cNvPr>
          <p:cNvGrpSpPr/>
          <p:nvPr/>
        </p:nvGrpSpPr>
        <p:grpSpPr>
          <a:xfrm>
            <a:off x="1080467" y="4420638"/>
            <a:ext cx="3527951" cy="442912"/>
            <a:chOff x="0" y="0"/>
            <a:chExt cx="4725392" cy="590550"/>
          </a:xfrm>
        </p:grpSpPr>
        <p:sp>
          <p:nvSpPr>
            <p:cNvPr id="62" name="Freeform 12">
              <a:extLst>
                <a:ext uri="{FF2B5EF4-FFF2-40B4-BE49-F238E27FC236}">
                  <a16:creationId xmlns:a16="http://schemas.microsoft.com/office/drawing/2014/main" id="{D4E932E8-7E27-0567-2E45-AC02EB9C2EEC}"/>
                </a:ext>
              </a:extLst>
            </p:cNvPr>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63" name="TextBox 13">
              <a:extLst>
                <a:ext uri="{FF2B5EF4-FFF2-40B4-BE49-F238E27FC236}">
                  <a16:creationId xmlns:a16="http://schemas.microsoft.com/office/drawing/2014/main" id="{A1C211CC-6A17-6E6C-826C-7321C34FF17C}"/>
                </a:ext>
              </a:extLst>
            </p:cNvPr>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D6E5EF"/>
                  </a:solidFill>
                  <a:latin typeface="Roboto Slab"/>
                  <a:ea typeface="Roboto Slab"/>
                  <a:cs typeface="Roboto Slab"/>
                  <a:sym typeface="Roboto Slab"/>
                </a:rPr>
                <a:t>Initial Investment</a:t>
              </a:r>
            </a:p>
          </p:txBody>
        </p:sp>
      </p:grpSp>
      <p:grpSp>
        <p:nvGrpSpPr>
          <p:cNvPr id="64" name="Group 14">
            <a:extLst>
              <a:ext uri="{FF2B5EF4-FFF2-40B4-BE49-F238E27FC236}">
                <a16:creationId xmlns:a16="http://schemas.microsoft.com/office/drawing/2014/main" id="{19CFC28C-915C-354A-5554-CE717A2D1268}"/>
              </a:ext>
            </a:extLst>
          </p:cNvPr>
          <p:cNvGrpSpPr/>
          <p:nvPr/>
        </p:nvGrpSpPr>
        <p:grpSpPr>
          <a:xfrm>
            <a:off x="1080467" y="4962225"/>
            <a:ext cx="5363476" cy="1289662"/>
            <a:chOff x="0" y="-95249"/>
            <a:chExt cx="6615819" cy="1304924"/>
          </a:xfrm>
        </p:grpSpPr>
        <p:sp>
          <p:nvSpPr>
            <p:cNvPr id="65" name="Freeform 15">
              <a:extLst>
                <a:ext uri="{FF2B5EF4-FFF2-40B4-BE49-F238E27FC236}">
                  <a16:creationId xmlns:a16="http://schemas.microsoft.com/office/drawing/2014/main" id="{8CA42D09-48A9-4ED8-676F-09701B24BFDE}"/>
                </a:ext>
              </a:extLst>
            </p:cNvPr>
            <p:cNvSpPr/>
            <p:nvPr/>
          </p:nvSpPr>
          <p:spPr>
            <a:xfrm>
              <a:off x="0" y="0"/>
              <a:ext cx="6237883" cy="1209675"/>
            </a:xfrm>
            <a:custGeom>
              <a:avLst/>
              <a:gdLst/>
              <a:ahLst/>
              <a:cxnLst/>
              <a:rect l="l" t="t" r="r" b="b"/>
              <a:pathLst>
                <a:path w="6237883" h="1209675">
                  <a:moveTo>
                    <a:pt x="0" y="0"/>
                  </a:moveTo>
                  <a:lnTo>
                    <a:pt x="6237883" y="0"/>
                  </a:lnTo>
                  <a:lnTo>
                    <a:pt x="6237883" y="1209675"/>
                  </a:lnTo>
                  <a:lnTo>
                    <a:pt x="0" y="1209675"/>
                  </a:lnTo>
                  <a:close/>
                </a:path>
              </a:pathLst>
            </a:custGeom>
            <a:solidFill>
              <a:srgbClr val="000000">
                <a:alpha val="0"/>
              </a:srgbClr>
            </a:solidFill>
          </p:spPr>
          <p:txBody>
            <a:bodyPr/>
            <a:lstStyle/>
            <a:p>
              <a:endParaRPr lang="en-US"/>
            </a:p>
          </p:txBody>
        </p:sp>
        <p:sp>
          <p:nvSpPr>
            <p:cNvPr id="66" name="TextBox 16">
              <a:extLst>
                <a:ext uri="{FF2B5EF4-FFF2-40B4-BE49-F238E27FC236}">
                  <a16:creationId xmlns:a16="http://schemas.microsoft.com/office/drawing/2014/main" id="{A03C4C1B-773C-41D9-1CC7-98224D41BF19}"/>
                </a:ext>
              </a:extLst>
            </p:cNvPr>
            <p:cNvSpPr txBox="1"/>
            <p:nvPr/>
          </p:nvSpPr>
          <p:spPr>
            <a:xfrm>
              <a:off x="0" y="-95249"/>
              <a:ext cx="6615819" cy="1304924"/>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$18 million (technology infrastructure, content creation, marketing)</a:t>
              </a:r>
            </a:p>
          </p:txBody>
        </p:sp>
      </p:grpSp>
    </p:spTree>
    <p:extLst>
      <p:ext uri="{BB962C8B-B14F-4D97-AF65-F5344CB8AC3E}">
        <p14:creationId xmlns:p14="http://schemas.microsoft.com/office/powerpoint/2010/main" val="7833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p:cNvGrpSpPr/>
          <p:nvPr/>
        </p:nvGrpSpPr>
        <p:grpSpPr>
          <a:xfrm>
            <a:off x="992238" y="2104425"/>
            <a:ext cx="7088238" cy="1586364"/>
            <a:chOff x="0" y="-933853"/>
            <a:chExt cx="9450984" cy="2115151"/>
          </a:xfrm>
        </p:grpSpPr>
        <p:sp>
          <p:nvSpPr>
            <p:cNvPr id="7" name="Freeform 7"/>
            <p:cNvSpPr/>
            <p:nvPr/>
          </p:nvSpPr>
          <p:spPr>
            <a:xfrm>
              <a:off x="0" y="0"/>
              <a:ext cx="9450984" cy="1181298"/>
            </a:xfrm>
            <a:custGeom>
              <a:avLst/>
              <a:gdLst/>
              <a:ahLst/>
              <a:cxnLst/>
              <a:rect l="l" t="t" r="r" b="b"/>
              <a:pathLst>
                <a:path w="9450984" h="1181298">
                  <a:moveTo>
                    <a:pt x="0" y="0"/>
                  </a:moveTo>
                  <a:lnTo>
                    <a:pt x="9450984" y="0"/>
                  </a:lnTo>
                  <a:lnTo>
                    <a:pt x="9450984" y="1181298"/>
                  </a:lnTo>
                  <a:lnTo>
                    <a:pt x="0" y="1181298"/>
                  </a:lnTo>
                  <a:close/>
                </a:path>
              </a:pathLst>
            </a:custGeom>
            <a:solidFill>
              <a:srgbClr val="000000">
                <a:alpha val="0"/>
              </a:srgbClr>
            </a:solidFill>
          </p:spPr>
          <p:txBody>
            <a:bodyPr/>
            <a:lstStyle/>
            <a:p>
              <a:endParaRPr lang="en-US"/>
            </a:p>
          </p:txBody>
        </p:sp>
        <p:sp>
          <p:nvSpPr>
            <p:cNvPr id="8" name="TextBox 8"/>
            <p:cNvSpPr txBox="1"/>
            <p:nvPr/>
          </p:nvSpPr>
          <p:spPr>
            <a:xfrm>
              <a:off x="0" y="-933853"/>
              <a:ext cx="9450983" cy="1200349"/>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Decisions</a:t>
              </a:r>
            </a:p>
          </p:txBody>
        </p:sp>
      </p:grpSp>
      <p:grpSp>
        <p:nvGrpSpPr>
          <p:cNvPr id="9" name="Group 9"/>
          <p:cNvGrpSpPr/>
          <p:nvPr/>
        </p:nvGrpSpPr>
        <p:grpSpPr>
          <a:xfrm>
            <a:off x="985149" y="3436808"/>
            <a:ext cx="16998051" cy="1235353"/>
            <a:chOff x="-2325" y="-721167"/>
            <a:chExt cx="5025175" cy="1311717"/>
          </a:xfrm>
        </p:grpSpPr>
        <p:sp>
          <p:nvSpPr>
            <p:cNvPr id="10" name="Freeform 10"/>
            <p:cNvSpPr/>
            <p:nvPr/>
          </p:nvSpPr>
          <p:spPr>
            <a:xfrm>
              <a:off x="0" y="0"/>
              <a:ext cx="5022850" cy="590550"/>
            </a:xfrm>
            <a:custGeom>
              <a:avLst/>
              <a:gdLst/>
              <a:ahLst/>
              <a:cxnLst/>
              <a:rect l="l" t="t" r="r" b="b"/>
              <a:pathLst>
                <a:path w="5022850" h="590550">
                  <a:moveTo>
                    <a:pt x="0" y="0"/>
                  </a:moveTo>
                  <a:lnTo>
                    <a:pt x="5022850" y="0"/>
                  </a:lnTo>
                  <a:lnTo>
                    <a:pt x="5022850" y="590550"/>
                  </a:lnTo>
                  <a:lnTo>
                    <a:pt x="0" y="590550"/>
                  </a:lnTo>
                  <a:close/>
                </a:path>
              </a:pathLst>
            </a:custGeom>
            <a:solidFill>
              <a:srgbClr val="000000">
                <a:alpha val="0"/>
              </a:srgbClr>
            </a:solidFill>
          </p:spPr>
          <p:txBody>
            <a:bodyPr/>
            <a:lstStyle/>
            <a:p>
              <a:endParaRPr lang="en-US"/>
            </a:p>
          </p:txBody>
        </p:sp>
        <p:sp>
          <p:nvSpPr>
            <p:cNvPr id="11" name="TextBox 11"/>
            <p:cNvSpPr txBox="1"/>
            <p:nvPr/>
          </p:nvSpPr>
          <p:spPr>
            <a:xfrm>
              <a:off x="-2325" y="-721167"/>
              <a:ext cx="5022850" cy="1013366"/>
            </a:xfrm>
            <a:prstGeom prst="rect">
              <a:avLst/>
            </a:prstGeom>
          </p:spPr>
          <p:txBody>
            <a:bodyPr lIns="0" tIns="0" rIns="0" bIns="0" rtlCol="0" anchor="t"/>
            <a:lstStyle/>
            <a:p>
              <a:pPr>
                <a:lnSpc>
                  <a:spcPts val="3437"/>
                </a:lnSpc>
              </a:pPr>
              <a:r>
                <a:rPr lang="en-US" sz="2200" dirty="0">
                  <a:solidFill>
                    <a:srgbClr val="76B9FF"/>
                  </a:solidFill>
                  <a:latin typeface="Roboto Slab"/>
                  <a:ea typeface="Roboto Slab"/>
                  <a:cs typeface="Roboto Slab"/>
                  <a:sym typeface="Roboto Slab"/>
                </a:rPr>
                <a:t>Key variables that can be adjusted to test the financial model under different conditions. These variables are called decisions as they are human choices that influence financial outcomes. </a:t>
              </a:r>
            </a:p>
            <a:p>
              <a:pPr>
                <a:lnSpc>
                  <a:spcPts val="3437"/>
                </a:lnSpc>
              </a:pPr>
              <a:endParaRPr lang="en-US" sz="2200" dirty="0">
                <a:solidFill>
                  <a:srgbClr val="76B9FF"/>
                </a:solidFill>
                <a:latin typeface="Roboto Slab"/>
                <a:ea typeface="Roboto Slab"/>
                <a:cs typeface="Roboto Slab"/>
                <a:sym typeface="Roboto Slab"/>
              </a:endParaRPr>
            </a:p>
            <a:p>
              <a:pPr>
                <a:lnSpc>
                  <a:spcPts val="3437"/>
                </a:lnSpc>
              </a:pPr>
              <a:endParaRPr lang="en-US" sz="2400" dirty="0">
                <a:solidFill>
                  <a:srgbClr val="76B9FF"/>
                </a:solidFill>
                <a:latin typeface="Roboto Slab"/>
                <a:ea typeface="Roboto Slab"/>
                <a:cs typeface="Roboto Slab"/>
                <a:sym typeface="Roboto Slab"/>
              </a:endParaRPr>
            </a:p>
            <a:p>
              <a:pPr algn="l">
                <a:lnSpc>
                  <a:spcPts val="3437"/>
                </a:lnSpc>
              </a:pPr>
              <a:r>
                <a:rPr lang="en-US" sz="2200" dirty="0">
                  <a:solidFill>
                    <a:srgbClr val="76B9FF"/>
                  </a:solidFill>
                  <a:latin typeface="Roboto Slab"/>
                  <a:ea typeface="Roboto Slab"/>
                  <a:cs typeface="Roboto Slab"/>
                  <a:sym typeface="Roboto Slab"/>
                </a:rPr>
                <a:t> </a:t>
              </a:r>
            </a:p>
          </p:txBody>
        </p:sp>
      </p:grpSp>
      <p:grpSp>
        <p:nvGrpSpPr>
          <p:cNvPr id="12" name="Group 12"/>
          <p:cNvGrpSpPr/>
          <p:nvPr/>
        </p:nvGrpSpPr>
        <p:grpSpPr>
          <a:xfrm>
            <a:off x="992238" y="5125790"/>
            <a:ext cx="5150941" cy="1511200"/>
            <a:chOff x="0" y="0"/>
            <a:chExt cx="6867922" cy="2014933"/>
          </a:xfrm>
        </p:grpSpPr>
        <p:sp>
          <p:nvSpPr>
            <p:cNvPr id="13" name="Freeform 13"/>
            <p:cNvSpPr/>
            <p:nvPr/>
          </p:nvSpPr>
          <p:spPr>
            <a:xfrm>
              <a:off x="0" y="0"/>
              <a:ext cx="6867922" cy="2014933"/>
            </a:xfrm>
            <a:custGeom>
              <a:avLst/>
              <a:gdLst/>
              <a:ahLst/>
              <a:cxnLst/>
              <a:rect l="l" t="t" r="r" b="b"/>
              <a:pathLst>
                <a:path w="6867922" h="2014933">
                  <a:moveTo>
                    <a:pt x="0" y="0"/>
                  </a:moveTo>
                  <a:lnTo>
                    <a:pt x="6867922" y="0"/>
                  </a:lnTo>
                  <a:lnTo>
                    <a:pt x="6867922" y="2014933"/>
                  </a:lnTo>
                  <a:lnTo>
                    <a:pt x="0" y="2014933"/>
                  </a:lnTo>
                  <a:close/>
                </a:path>
              </a:pathLst>
            </a:custGeom>
            <a:solidFill>
              <a:srgbClr val="000000">
                <a:alpha val="0"/>
              </a:srgbClr>
            </a:solidFill>
          </p:spPr>
          <p:txBody>
            <a:bodyPr/>
            <a:lstStyle/>
            <a:p>
              <a:endParaRPr lang="en-US"/>
            </a:p>
          </p:txBody>
        </p:sp>
        <p:sp>
          <p:nvSpPr>
            <p:cNvPr id="14" name="TextBox 14"/>
            <p:cNvSpPr txBox="1"/>
            <p:nvPr/>
          </p:nvSpPr>
          <p:spPr>
            <a:xfrm>
              <a:off x="0" y="133350"/>
              <a:ext cx="6867922" cy="1881583"/>
            </a:xfrm>
            <a:prstGeom prst="rect">
              <a:avLst/>
            </a:prstGeom>
          </p:spPr>
          <p:txBody>
            <a:bodyPr lIns="0" tIns="0" rIns="0" bIns="0" rtlCol="0" anchor="t"/>
            <a:lstStyle/>
            <a:p>
              <a:pPr algn="ctr">
                <a:lnSpc>
                  <a:spcPts val="7312"/>
                </a:lnSpc>
              </a:pPr>
              <a:r>
                <a:rPr lang="en-US" sz="7312">
                  <a:solidFill>
                    <a:srgbClr val="D6E5EF"/>
                  </a:solidFill>
                  <a:latin typeface="Roboto Slab"/>
                  <a:ea typeface="Roboto Slab"/>
                  <a:cs typeface="Roboto Slab"/>
                  <a:sym typeface="Roboto Slab"/>
                </a:rPr>
                <a:t>10%</a:t>
              </a:r>
            </a:p>
          </p:txBody>
        </p:sp>
      </p:grpSp>
      <p:grpSp>
        <p:nvGrpSpPr>
          <p:cNvPr id="15" name="Group 15"/>
          <p:cNvGrpSpPr/>
          <p:nvPr/>
        </p:nvGrpSpPr>
        <p:grpSpPr>
          <a:xfrm>
            <a:off x="1795611" y="6415534"/>
            <a:ext cx="3544044" cy="442912"/>
            <a:chOff x="0" y="0"/>
            <a:chExt cx="4725392" cy="590550"/>
          </a:xfrm>
        </p:grpSpPr>
        <p:sp>
          <p:nvSpPr>
            <p:cNvPr id="16" name="Freeform 16"/>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7" name="TextBox 17"/>
            <p:cNvSpPr txBox="1"/>
            <p:nvPr/>
          </p:nvSpPr>
          <p:spPr>
            <a:xfrm>
              <a:off x="0" y="-19050"/>
              <a:ext cx="4725392" cy="609600"/>
            </a:xfrm>
            <a:prstGeom prst="rect">
              <a:avLst/>
            </a:prstGeom>
          </p:spPr>
          <p:txBody>
            <a:bodyPr lIns="0" tIns="0" rIns="0" bIns="0" rtlCol="0" anchor="t"/>
            <a:lstStyle/>
            <a:p>
              <a:pPr algn="ctr">
                <a:lnSpc>
                  <a:spcPts val="3437"/>
                </a:lnSpc>
              </a:pPr>
              <a:r>
                <a:rPr lang="en-US" sz="2750">
                  <a:solidFill>
                    <a:srgbClr val="D6E5EF"/>
                  </a:solidFill>
                  <a:latin typeface="Roboto Slab"/>
                  <a:ea typeface="Roboto Slab"/>
                  <a:cs typeface="Roboto Slab"/>
                  <a:sym typeface="Roboto Slab"/>
                </a:rPr>
                <a:t>Subscription Growth</a:t>
              </a:r>
            </a:p>
          </p:txBody>
        </p:sp>
      </p:grpSp>
      <p:grpSp>
        <p:nvGrpSpPr>
          <p:cNvPr id="18" name="Group 18"/>
          <p:cNvGrpSpPr/>
          <p:nvPr/>
        </p:nvGrpSpPr>
        <p:grpSpPr>
          <a:xfrm>
            <a:off x="992238" y="7028558"/>
            <a:ext cx="5150941" cy="453629"/>
            <a:chOff x="0" y="0"/>
            <a:chExt cx="6867922" cy="604838"/>
          </a:xfrm>
        </p:grpSpPr>
        <p:sp>
          <p:nvSpPr>
            <p:cNvPr id="19" name="Freeform 19"/>
            <p:cNvSpPr/>
            <p:nvPr/>
          </p:nvSpPr>
          <p:spPr>
            <a:xfrm>
              <a:off x="0" y="0"/>
              <a:ext cx="6867922" cy="604838"/>
            </a:xfrm>
            <a:custGeom>
              <a:avLst/>
              <a:gdLst/>
              <a:ahLst/>
              <a:cxnLst/>
              <a:rect l="l" t="t" r="r" b="b"/>
              <a:pathLst>
                <a:path w="6867922" h="604838">
                  <a:moveTo>
                    <a:pt x="0" y="0"/>
                  </a:moveTo>
                  <a:lnTo>
                    <a:pt x="6867922" y="0"/>
                  </a:lnTo>
                  <a:lnTo>
                    <a:pt x="6867922" y="604838"/>
                  </a:lnTo>
                  <a:lnTo>
                    <a:pt x="0" y="604838"/>
                  </a:lnTo>
                  <a:close/>
                </a:path>
              </a:pathLst>
            </a:custGeom>
            <a:solidFill>
              <a:srgbClr val="000000">
                <a:alpha val="0"/>
              </a:srgbClr>
            </a:solidFill>
          </p:spPr>
          <p:txBody>
            <a:bodyPr/>
            <a:lstStyle/>
            <a:p>
              <a:endParaRPr lang="en-US"/>
            </a:p>
          </p:txBody>
        </p:sp>
        <p:sp>
          <p:nvSpPr>
            <p:cNvPr id="20" name="TextBox 20"/>
            <p:cNvSpPr txBox="1"/>
            <p:nvPr/>
          </p:nvSpPr>
          <p:spPr>
            <a:xfrm>
              <a:off x="0" y="-95250"/>
              <a:ext cx="6867922" cy="700088"/>
            </a:xfrm>
            <a:prstGeom prst="rect">
              <a:avLst/>
            </a:prstGeom>
          </p:spPr>
          <p:txBody>
            <a:bodyPr lIns="0" tIns="0" rIns="0" bIns="0" rtlCol="0" anchor="t"/>
            <a:lstStyle/>
            <a:p>
              <a:pPr algn="ctr">
                <a:lnSpc>
                  <a:spcPts val="3562"/>
                </a:lnSpc>
              </a:pPr>
              <a:r>
                <a:rPr lang="en-US" sz="2187" dirty="0">
                  <a:solidFill>
                    <a:srgbClr val="D6E5EF"/>
                  </a:solidFill>
                  <a:latin typeface="Roboto"/>
                  <a:ea typeface="Roboto"/>
                  <a:cs typeface="Roboto"/>
                  <a:sym typeface="Roboto"/>
                </a:rPr>
                <a:t>Annually</a:t>
              </a:r>
            </a:p>
          </p:txBody>
        </p:sp>
      </p:grpSp>
      <p:grpSp>
        <p:nvGrpSpPr>
          <p:cNvPr id="21" name="Group 21"/>
          <p:cNvGrpSpPr/>
          <p:nvPr/>
        </p:nvGrpSpPr>
        <p:grpSpPr>
          <a:xfrm>
            <a:off x="6568380" y="5125790"/>
            <a:ext cx="5151090" cy="1511200"/>
            <a:chOff x="0" y="0"/>
            <a:chExt cx="6868120" cy="2014933"/>
          </a:xfrm>
        </p:grpSpPr>
        <p:sp>
          <p:nvSpPr>
            <p:cNvPr id="22" name="Freeform 22"/>
            <p:cNvSpPr/>
            <p:nvPr/>
          </p:nvSpPr>
          <p:spPr>
            <a:xfrm>
              <a:off x="0" y="0"/>
              <a:ext cx="6868120" cy="2014933"/>
            </a:xfrm>
            <a:custGeom>
              <a:avLst/>
              <a:gdLst/>
              <a:ahLst/>
              <a:cxnLst/>
              <a:rect l="l" t="t" r="r" b="b"/>
              <a:pathLst>
                <a:path w="6868120" h="2014933">
                  <a:moveTo>
                    <a:pt x="0" y="0"/>
                  </a:moveTo>
                  <a:lnTo>
                    <a:pt x="6868120" y="0"/>
                  </a:lnTo>
                  <a:lnTo>
                    <a:pt x="6868120" y="2014933"/>
                  </a:lnTo>
                  <a:lnTo>
                    <a:pt x="0" y="2014933"/>
                  </a:lnTo>
                  <a:close/>
                </a:path>
              </a:pathLst>
            </a:custGeom>
            <a:solidFill>
              <a:srgbClr val="000000">
                <a:alpha val="0"/>
              </a:srgbClr>
            </a:solidFill>
          </p:spPr>
          <p:txBody>
            <a:bodyPr/>
            <a:lstStyle/>
            <a:p>
              <a:endParaRPr lang="en-US"/>
            </a:p>
          </p:txBody>
        </p:sp>
        <p:sp>
          <p:nvSpPr>
            <p:cNvPr id="23" name="TextBox 23"/>
            <p:cNvSpPr txBox="1"/>
            <p:nvPr/>
          </p:nvSpPr>
          <p:spPr>
            <a:xfrm>
              <a:off x="0" y="133350"/>
              <a:ext cx="6868120" cy="1881583"/>
            </a:xfrm>
            <a:prstGeom prst="rect">
              <a:avLst/>
            </a:prstGeom>
          </p:spPr>
          <p:txBody>
            <a:bodyPr lIns="0" tIns="0" rIns="0" bIns="0" rtlCol="0" anchor="t"/>
            <a:lstStyle/>
            <a:p>
              <a:pPr algn="ctr">
                <a:lnSpc>
                  <a:spcPts val="7312"/>
                </a:lnSpc>
              </a:pPr>
              <a:r>
                <a:rPr lang="en-US" sz="7312">
                  <a:solidFill>
                    <a:srgbClr val="D6E5EF"/>
                  </a:solidFill>
                  <a:latin typeface="Roboto Slab"/>
                  <a:ea typeface="Roboto Slab"/>
                  <a:cs typeface="Roboto Slab"/>
                  <a:sym typeface="Roboto Slab"/>
                </a:rPr>
                <a:t>5%</a:t>
              </a:r>
            </a:p>
          </p:txBody>
        </p:sp>
      </p:grpSp>
      <p:grpSp>
        <p:nvGrpSpPr>
          <p:cNvPr id="24" name="Group 24"/>
          <p:cNvGrpSpPr/>
          <p:nvPr/>
        </p:nvGrpSpPr>
        <p:grpSpPr>
          <a:xfrm>
            <a:off x="7371904" y="6415534"/>
            <a:ext cx="3544044" cy="613024"/>
            <a:chOff x="0" y="0"/>
            <a:chExt cx="4725392" cy="817365"/>
          </a:xfrm>
        </p:grpSpPr>
        <p:sp>
          <p:nvSpPr>
            <p:cNvPr id="25" name="Freeform 25"/>
            <p:cNvSpPr/>
            <p:nvPr/>
          </p:nvSpPr>
          <p:spPr>
            <a:xfrm>
              <a:off x="0" y="0"/>
              <a:ext cx="4725392" cy="817365"/>
            </a:xfrm>
            <a:custGeom>
              <a:avLst/>
              <a:gdLst/>
              <a:ahLst/>
              <a:cxnLst/>
              <a:rect l="l" t="t" r="r" b="b"/>
              <a:pathLst>
                <a:path w="4725392" h="817365">
                  <a:moveTo>
                    <a:pt x="0" y="0"/>
                  </a:moveTo>
                  <a:lnTo>
                    <a:pt x="4725392" y="0"/>
                  </a:lnTo>
                  <a:lnTo>
                    <a:pt x="4725392" y="817365"/>
                  </a:lnTo>
                  <a:lnTo>
                    <a:pt x="0" y="817365"/>
                  </a:lnTo>
                  <a:close/>
                </a:path>
              </a:pathLst>
            </a:custGeom>
            <a:solidFill>
              <a:srgbClr val="000000">
                <a:alpha val="0"/>
              </a:srgbClr>
            </a:solidFill>
          </p:spPr>
          <p:txBody>
            <a:bodyPr/>
            <a:lstStyle/>
            <a:p>
              <a:endParaRPr lang="en-US"/>
            </a:p>
          </p:txBody>
        </p:sp>
        <p:sp>
          <p:nvSpPr>
            <p:cNvPr id="26" name="TextBox 26"/>
            <p:cNvSpPr txBox="1"/>
            <p:nvPr/>
          </p:nvSpPr>
          <p:spPr>
            <a:xfrm>
              <a:off x="0" y="-19050"/>
              <a:ext cx="4725392" cy="836415"/>
            </a:xfrm>
            <a:prstGeom prst="rect">
              <a:avLst/>
            </a:prstGeom>
          </p:spPr>
          <p:txBody>
            <a:bodyPr lIns="0" tIns="0" rIns="0" bIns="0" rtlCol="0" anchor="t"/>
            <a:lstStyle/>
            <a:p>
              <a:pPr algn="ctr">
                <a:lnSpc>
                  <a:spcPts val="3437"/>
                </a:lnSpc>
              </a:pPr>
              <a:r>
                <a:rPr lang="en-US" sz="2750">
                  <a:solidFill>
                    <a:srgbClr val="D6E5EF"/>
                  </a:solidFill>
                  <a:latin typeface="Roboto Slab"/>
                  <a:ea typeface="Roboto Slab"/>
                  <a:cs typeface="Roboto Slab"/>
                  <a:sym typeface="Roboto Slab"/>
                </a:rPr>
                <a:t>Advertising Growth</a:t>
              </a:r>
            </a:p>
          </p:txBody>
        </p:sp>
      </p:grpSp>
      <p:grpSp>
        <p:nvGrpSpPr>
          <p:cNvPr id="27" name="Group 27"/>
          <p:cNvGrpSpPr/>
          <p:nvPr/>
        </p:nvGrpSpPr>
        <p:grpSpPr>
          <a:xfrm>
            <a:off x="6568380" y="7028558"/>
            <a:ext cx="5151090" cy="453629"/>
            <a:chOff x="0" y="0"/>
            <a:chExt cx="6868120" cy="604838"/>
          </a:xfrm>
        </p:grpSpPr>
        <p:sp>
          <p:nvSpPr>
            <p:cNvPr id="28" name="Freeform 28"/>
            <p:cNvSpPr/>
            <p:nvPr/>
          </p:nvSpPr>
          <p:spPr>
            <a:xfrm>
              <a:off x="0" y="0"/>
              <a:ext cx="6868120" cy="604838"/>
            </a:xfrm>
            <a:custGeom>
              <a:avLst/>
              <a:gdLst/>
              <a:ahLst/>
              <a:cxnLst/>
              <a:rect l="l" t="t" r="r" b="b"/>
              <a:pathLst>
                <a:path w="6868120" h="604838">
                  <a:moveTo>
                    <a:pt x="0" y="0"/>
                  </a:moveTo>
                  <a:lnTo>
                    <a:pt x="6868120" y="0"/>
                  </a:lnTo>
                  <a:lnTo>
                    <a:pt x="6868120" y="604838"/>
                  </a:lnTo>
                  <a:lnTo>
                    <a:pt x="0" y="604838"/>
                  </a:lnTo>
                  <a:close/>
                </a:path>
              </a:pathLst>
            </a:custGeom>
            <a:solidFill>
              <a:srgbClr val="000000">
                <a:alpha val="0"/>
              </a:srgbClr>
            </a:solidFill>
          </p:spPr>
          <p:txBody>
            <a:bodyPr/>
            <a:lstStyle/>
            <a:p>
              <a:endParaRPr lang="en-US"/>
            </a:p>
          </p:txBody>
        </p:sp>
        <p:sp>
          <p:nvSpPr>
            <p:cNvPr id="29" name="TextBox 29"/>
            <p:cNvSpPr txBox="1"/>
            <p:nvPr/>
          </p:nvSpPr>
          <p:spPr>
            <a:xfrm>
              <a:off x="0" y="-95250"/>
              <a:ext cx="6868120" cy="700088"/>
            </a:xfrm>
            <a:prstGeom prst="rect">
              <a:avLst/>
            </a:prstGeom>
          </p:spPr>
          <p:txBody>
            <a:bodyPr lIns="0" tIns="0" rIns="0" bIns="0" rtlCol="0" anchor="t"/>
            <a:lstStyle/>
            <a:p>
              <a:pPr algn="ctr">
                <a:lnSpc>
                  <a:spcPts val="3562"/>
                </a:lnSpc>
              </a:pPr>
              <a:r>
                <a:rPr lang="en-US" sz="2187" dirty="0">
                  <a:solidFill>
                    <a:srgbClr val="D6E5EF"/>
                  </a:solidFill>
                  <a:latin typeface="Roboto"/>
                  <a:ea typeface="Roboto"/>
                  <a:cs typeface="Roboto"/>
                  <a:sym typeface="Roboto"/>
                </a:rPr>
                <a:t>Annually</a:t>
              </a:r>
            </a:p>
          </p:txBody>
        </p:sp>
      </p:grpSp>
      <p:grpSp>
        <p:nvGrpSpPr>
          <p:cNvPr id="30" name="Group 30"/>
          <p:cNvGrpSpPr/>
          <p:nvPr/>
        </p:nvGrpSpPr>
        <p:grpSpPr>
          <a:xfrm>
            <a:off x="12144672" y="5125790"/>
            <a:ext cx="5150941" cy="1511200"/>
            <a:chOff x="0" y="0"/>
            <a:chExt cx="6867922" cy="2014933"/>
          </a:xfrm>
        </p:grpSpPr>
        <p:sp>
          <p:nvSpPr>
            <p:cNvPr id="31" name="Freeform 31"/>
            <p:cNvSpPr/>
            <p:nvPr/>
          </p:nvSpPr>
          <p:spPr>
            <a:xfrm>
              <a:off x="0" y="0"/>
              <a:ext cx="6867922" cy="2014933"/>
            </a:xfrm>
            <a:custGeom>
              <a:avLst/>
              <a:gdLst/>
              <a:ahLst/>
              <a:cxnLst/>
              <a:rect l="l" t="t" r="r" b="b"/>
              <a:pathLst>
                <a:path w="6867922" h="2014933">
                  <a:moveTo>
                    <a:pt x="0" y="0"/>
                  </a:moveTo>
                  <a:lnTo>
                    <a:pt x="6867922" y="0"/>
                  </a:lnTo>
                  <a:lnTo>
                    <a:pt x="6867922" y="2014933"/>
                  </a:lnTo>
                  <a:lnTo>
                    <a:pt x="0" y="2014933"/>
                  </a:lnTo>
                  <a:close/>
                </a:path>
              </a:pathLst>
            </a:custGeom>
            <a:solidFill>
              <a:srgbClr val="000000">
                <a:alpha val="0"/>
              </a:srgbClr>
            </a:solidFill>
          </p:spPr>
          <p:txBody>
            <a:bodyPr/>
            <a:lstStyle/>
            <a:p>
              <a:endParaRPr lang="en-US"/>
            </a:p>
          </p:txBody>
        </p:sp>
        <p:sp>
          <p:nvSpPr>
            <p:cNvPr id="32" name="TextBox 32"/>
            <p:cNvSpPr txBox="1"/>
            <p:nvPr/>
          </p:nvSpPr>
          <p:spPr>
            <a:xfrm>
              <a:off x="0" y="133350"/>
              <a:ext cx="6867922" cy="1881583"/>
            </a:xfrm>
            <a:prstGeom prst="rect">
              <a:avLst/>
            </a:prstGeom>
          </p:spPr>
          <p:txBody>
            <a:bodyPr lIns="0" tIns="0" rIns="0" bIns="0" rtlCol="0" anchor="t"/>
            <a:lstStyle/>
            <a:p>
              <a:pPr algn="ctr">
                <a:lnSpc>
                  <a:spcPts val="7312"/>
                </a:lnSpc>
              </a:pPr>
              <a:r>
                <a:rPr lang="en-US" sz="7312">
                  <a:solidFill>
                    <a:srgbClr val="D6E5EF"/>
                  </a:solidFill>
                  <a:latin typeface="Roboto Slab"/>
                  <a:ea typeface="Roboto Slab"/>
                  <a:cs typeface="Roboto Slab"/>
                  <a:sym typeface="Roboto Slab"/>
                </a:rPr>
                <a:t>8%</a:t>
              </a:r>
            </a:p>
          </p:txBody>
        </p:sp>
      </p:grpSp>
      <p:grpSp>
        <p:nvGrpSpPr>
          <p:cNvPr id="33" name="Group 33"/>
          <p:cNvGrpSpPr/>
          <p:nvPr/>
        </p:nvGrpSpPr>
        <p:grpSpPr>
          <a:xfrm>
            <a:off x="12948048" y="6415534"/>
            <a:ext cx="3544044" cy="442912"/>
            <a:chOff x="0" y="0"/>
            <a:chExt cx="4725392" cy="590550"/>
          </a:xfrm>
        </p:grpSpPr>
        <p:sp>
          <p:nvSpPr>
            <p:cNvPr id="34" name="Freeform 34"/>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35" name="TextBox 35"/>
            <p:cNvSpPr txBox="1"/>
            <p:nvPr/>
          </p:nvSpPr>
          <p:spPr>
            <a:xfrm>
              <a:off x="0" y="-19050"/>
              <a:ext cx="4725392" cy="609600"/>
            </a:xfrm>
            <a:prstGeom prst="rect">
              <a:avLst/>
            </a:prstGeom>
          </p:spPr>
          <p:txBody>
            <a:bodyPr lIns="0" tIns="0" rIns="0" bIns="0" rtlCol="0" anchor="t"/>
            <a:lstStyle/>
            <a:p>
              <a:pPr algn="ctr">
                <a:lnSpc>
                  <a:spcPts val="3437"/>
                </a:lnSpc>
              </a:pPr>
              <a:r>
                <a:rPr lang="en-US" sz="2750">
                  <a:solidFill>
                    <a:srgbClr val="D6E5EF"/>
                  </a:solidFill>
                  <a:latin typeface="Roboto Slab"/>
                  <a:ea typeface="Roboto Slab"/>
                  <a:cs typeface="Roboto Slab"/>
                  <a:sym typeface="Roboto Slab"/>
                </a:rPr>
                <a:t>Discount Rate</a:t>
              </a:r>
            </a:p>
          </p:txBody>
        </p:sp>
      </p:grpSp>
      <p:grpSp>
        <p:nvGrpSpPr>
          <p:cNvPr id="36" name="Group 36"/>
          <p:cNvGrpSpPr/>
          <p:nvPr/>
        </p:nvGrpSpPr>
        <p:grpSpPr>
          <a:xfrm>
            <a:off x="12144672" y="7028558"/>
            <a:ext cx="5150941" cy="453629"/>
            <a:chOff x="0" y="0"/>
            <a:chExt cx="6867922" cy="604838"/>
          </a:xfrm>
        </p:grpSpPr>
        <p:sp>
          <p:nvSpPr>
            <p:cNvPr id="37" name="Freeform 37"/>
            <p:cNvSpPr/>
            <p:nvPr/>
          </p:nvSpPr>
          <p:spPr>
            <a:xfrm>
              <a:off x="0" y="0"/>
              <a:ext cx="6867922" cy="604838"/>
            </a:xfrm>
            <a:custGeom>
              <a:avLst/>
              <a:gdLst/>
              <a:ahLst/>
              <a:cxnLst/>
              <a:rect l="l" t="t" r="r" b="b"/>
              <a:pathLst>
                <a:path w="6867922" h="604838">
                  <a:moveTo>
                    <a:pt x="0" y="0"/>
                  </a:moveTo>
                  <a:lnTo>
                    <a:pt x="6867922" y="0"/>
                  </a:lnTo>
                  <a:lnTo>
                    <a:pt x="6867922" y="604838"/>
                  </a:lnTo>
                  <a:lnTo>
                    <a:pt x="0" y="604838"/>
                  </a:lnTo>
                  <a:close/>
                </a:path>
              </a:pathLst>
            </a:custGeom>
            <a:solidFill>
              <a:srgbClr val="000000">
                <a:alpha val="0"/>
              </a:srgbClr>
            </a:solidFill>
          </p:spPr>
          <p:txBody>
            <a:bodyPr/>
            <a:lstStyle/>
            <a:p>
              <a:endParaRPr lang="en-US"/>
            </a:p>
          </p:txBody>
        </p:sp>
        <p:sp>
          <p:nvSpPr>
            <p:cNvPr id="38" name="TextBox 38"/>
            <p:cNvSpPr txBox="1"/>
            <p:nvPr/>
          </p:nvSpPr>
          <p:spPr>
            <a:xfrm>
              <a:off x="0" y="-95250"/>
              <a:ext cx="6867922" cy="700088"/>
            </a:xfrm>
            <a:prstGeom prst="rect">
              <a:avLst/>
            </a:prstGeom>
          </p:spPr>
          <p:txBody>
            <a:bodyPr lIns="0" tIns="0" rIns="0" bIns="0" rtlCol="0" anchor="t"/>
            <a:lstStyle/>
            <a:p>
              <a:pPr algn="ctr">
                <a:lnSpc>
                  <a:spcPts val="3562"/>
                </a:lnSpc>
              </a:pPr>
              <a:r>
                <a:rPr lang="en-US" sz="2187" dirty="0">
                  <a:solidFill>
                    <a:srgbClr val="D6E5EF"/>
                  </a:solidFill>
                  <a:latin typeface="Roboto"/>
                  <a:ea typeface="Roboto"/>
                  <a:cs typeface="Roboto"/>
                  <a:sym typeface="Roboto"/>
                </a:rPr>
                <a:t>Reflecting cost of funds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dirty="0"/>
            </a:p>
          </p:txBody>
        </p:sp>
      </p:grpSp>
      <p:grpSp>
        <p:nvGrpSpPr>
          <p:cNvPr id="6" name="Group 6"/>
          <p:cNvGrpSpPr/>
          <p:nvPr/>
        </p:nvGrpSpPr>
        <p:grpSpPr>
          <a:xfrm>
            <a:off x="669423" y="580122"/>
            <a:ext cx="17618577" cy="1494250"/>
            <a:chOff x="0" y="0"/>
            <a:chExt cx="6967538" cy="870743"/>
          </a:xfrm>
        </p:grpSpPr>
        <p:sp>
          <p:nvSpPr>
            <p:cNvPr id="7" name="Freeform 7"/>
            <p:cNvSpPr/>
            <p:nvPr/>
          </p:nvSpPr>
          <p:spPr>
            <a:xfrm>
              <a:off x="0" y="0"/>
              <a:ext cx="6967538" cy="870743"/>
            </a:xfrm>
            <a:custGeom>
              <a:avLst/>
              <a:gdLst/>
              <a:ahLst/>
              <a:cxnLst/>
              <a:rect l="l" t="t" r="r" b="b"/>
              <a:pathLst>
                <a:path w="6967538" h="870743">
                  <a:moveTo>
                    <a:pt x="0" y="0"/>
                  </a:moveTo>
                  <a:lnTo>
                    <a:pt x="6967538" y="0"/>
                  </a:lnTo>
                  <a:lnTo>
                    <a:pt x="6967538" y="870743"/>
                  </a:lnTo>
                  <a:lnTo>
                    <a:pt x="0" y="870743"/>
                  </a:lnTo>
                  <a:close/>
                </a:path>
              </a:pathLst>
            </a:custGeom>
            <a:solidFill>
              <a:srgbClr val="000000">
                <a:alpha val="0"/>
              </a:srgbClr>
            </a:solidFill>
          </p:spPr>
          <p:txBody>
            <a:bodyPr/>
            <a:lstStyle/>
            <a:p>
              <a:endParaRPr lang="en-US"/>
            </a:p>
          </p:txBody>
        </p:sp>
        <p:sp>
          <p:nvSpPr>
            <p:cNvPr id="8" name="TextBox 8"/>
            <p:cNvSpPr txBox="1"/>
            <p:nvPr/>
          </p:nvSpPr>
          <p:spPr>
            <a:xfrm>
              <a:off x="0" y="-19050"/>
              <a:ext cx="6967538" cy="889793"/>
            </a:xfrm>
            <a:prstGeom prst="rect">
              <a:avLst/>
            </a:prstGeom>
          </p:spPr>
          <p:txBody>
            <a:bodyPr lIns="0" tIns="0" rIns="0" bIns="0" rtlCol="0" anchor="t"/>
            <a:lstStyle/>
            <a:p>
              <a:pPr algn="l">
                <a:lnSpc>
                  <a:spcPts val="5125"/>
                </a:lnSpc>
              </a:pPr>
              <a:r>
                <a:rPr lang="en-US" sz="4062" dirty="0">
                  <a:solidFill>
                    <a:srgbClr val="76B9FF"/>
                  </a:solidFill>
                  <a:latin typeface="Roboto Slab"/>
                  <a:ea typeface="Roboto Slab"/>
                  <a:cs typeface="Roboto Slab"/>
                  <a:sym typeface="Roboto Slab"/>
                </a:rPr>
                <a:t>Calculations</a:t>
              </a:r>
            </a:p>
            <a:p>
              <a:pPr algn="l">
                <a:lnSpc>
                  <a:spcPts val="5125"/>
                </a:lnSpc>
              </a:pPr>
              <a:r>
                <a:rPr lang="en-US" sz="2000" dirty="0">
                  <a:solidFill>
                    <a:srgbClr val="76B9FF"/>
                  </a:solidFill>
                  <a:latin typeface="Roboto Slab"/>
                  <a:ea typeface="Roboto Slab"/>
                  <a:cs typeface="Roboto Slab"/>
                  <a:sym typeface="Roboto Slab"/>
                </a:rPr>
                <a:t>Formulas that process input parameters and decisions to generate financial insights (such as, revenue growth over next 5 years)</a:t>
              </a:r>
            </a:p>
          </p:txBody>
        </p:sp>
      </p:grpSp>
      <p:sp>
        <p:nvSpPr>
          <p:cNvPr id="9" name="Freeform 9" descr="preencoded.png"/>
          <p:cNvSpPr/>
          <p:nvPr/>
        </p:nvSpPr>
        <p:spPr>
          <a:xfrm>
            <a:off x="8046084" y="2746248"/>
            <a:ext cx="9549278" cy="5533860"/>
          </a:xfrm>
          <a:custGeom>
            <a:avLst/>
            <a:gdLst/>
            <a:ahLst/>
            <a:cxnLst/>
            <a:rect l="l" t="t" r="r" b="b"/>
            <a:pathLst>
              <a:path w="9975354" h="5526286">
                <a:moveTo>
                  <a:pt x="0" y="0"/>
                </a:moveTo>
                <a:lnTo>
                  <a:pt x="9975354" y="0"/>
                </a:lnTo>
                <a:lnTo>
                  <a:pt x="9975354" y="5526286"/>
                </a:lnTo>
                <a:lnTo>
                  <a:pt x="0" y="5526286"/>
                </a:lnTo>
                <a:lnTo>
                  <a:pt x="0" y="0"/>
                </a:lnTo>
                <a:close/>
              </a:path>
            </a:pathLst>
          </a:custGeom>
          <a:blipFill>
            <a:blip r:embed="rId3"/>
            <a:stretch>
              <a:fillRect l="-2" r="-2"/>
            </a:stretch>
          </a:blipFill>
        </p:spPr>
        <p:txBody>
          <a:bodyPr/>
          <a:lstStyle/>
          <a:p>
            <a:endParaRPr lang="en-US"/>
          </a:p>
        </p:txBody>
      </p:sp>
      <p:grpSp>
        <p:nvGrpSpPr>
          <p:cNvPr id="14" name="Group 14"/>
          <p:cNvGrpSpPr/>
          <p:nvPr/>
        </p:nvGrpSpPr>
        <p:grpSpPr>
          <a:xfrm>
            <a:off x="5396489" y="503574"/>
            <a:ext cx="6686112" cy="2775966"/>
            <a:chOff x="-272899" y="-6794702"/>
            <a:chExt cx="8914817" cy="3701288"/>
          </a:xfrm>
        </p:grpSpPr>
        <p:sp>
          <p:nvSpPr>
            <p:cNvPr id="15" name="Freeform 15"/>
            <p:cNvSpPr/>
            <p:nvPr/>
          </p:nvSpPr>
          <p:spPr>
            <a:xfrm>
              <a:off x="-272899" y="-3539502"/>
              <a:ext cx="6496645" cy="446088"/>
            </a:xfrm>
            <a:custGeom>
              <a:avLst/>
              <a:gdLst/>
              <a:ahLst/>
              <a:cxnLst/>
              <a:rect l="l" t="t" r="r" b="b"/>
              <a:pathLst>
                <a:path w="6496645" h="446088">
                  <a:moveTo>
                    <a:pt x="0" y="0"/>
                  </a:moveTo>
                  <a:lnTo>
                    <a:pt x="6496645" y="0"/>
                  </a:lnTo>
                  <a:lnTo>
                    <a:pt x="6496645" y="446088"/>
                  </a:lnTo>
                  <a:lnTo>
                    <a:pt x="0" y="446088"/>
                  </a:lnTo>
                  <a:close/>
                </a:path>
              </a:pathLst>
            </a:custGeom>
            <a:solidFill>
              <a:srgbClr val="000000">
                <a:alpha val="0"/>
              </a:srgbClr>
            </a:solidFill>
          </p:spPr>
          <p:txBody>
            <a:bodyPr/>
            <a:lstStyle/>
            <a:p>
              <a:endParaRPr lang="en-US"/>
            </a:p>
          </p:txBody>
        </p:sp>
        <p:sp>
          <p:nvSpPr>
            <p:cNvPr id="16" name="TextBox 16"/>
            <p:cNvSpPr txBox="1"/>
            <p:nvPr/>
          </p:nvSpPr>
          <p:spPr>
            <a:xfrm>
              <a:off x="898094" y="-6794702"/>
              <a:ext cx="7743824" cy="1637108"/>
            </a:xfrm>
            <a:prstGeom prst="rect">
              <a:avLst/>
            </a:prstGeom>
          </p:spPr>
          <p:txBody>
            <a:bodyPr lIns="0" tIns="0" rIns="0" bIns="0" rtlCol="0" anchor="t"/>
            <a:lstStyle/>
            <a:p>
              <a:pPr algn="l">
                <a:lnSpc>
                  <a:spcPts val="2625"/>
                </a:lnSpc>
              </a:pPr>
              <a:endParaRPr lang="en-US" sz="1625" dirty="0">
                <a:solidFill>
                  <a:srgbClr val="D6E5EF"/>
                </a:solidFill>
                <a:latin typeface="Consolas"/>
                <a:ea typeface="Consolas"/>
                <a:cs typeface="Consolas"/>
                <a:sym typeface="Consolas"/>
              </a:endParaRPr>
            </a:p>
          </p:txBody>
        </p:sp>
      </p:grpSp>
      <p:grpSp>
        <p:nvGrpSpPr>
          <p:cNvPr id="19" name="Group 19"/>
          <p:cNvGrpSpPr/>
          <p:nvPr/>
        </p:nvGrpSpPr>
        <p:grpSpPr>
          <a:xfrm>
            <a:off x="1132954" y="6372730"/>
            <a:ext cx="5315051" cy="1816377"/>
            <a:chOff x="0" y="0"/>
            <a:chExt cx="7051477" cy="1756172"/>
          </a:xfrm>
        </p:grpSpPr>
        <p:sp>
          <p:nvSpPr>
            <p:cNvPr id="20" name="Freeform 20"/>
            <p:cNvSpPr/>
            <p:nvPr/>
          </p:nvSpPr>
          <p:spPr>
            <a:xfrm>
              <a:off x="0" y="0"/>
              <a:ext cx="7051421" cy="1756156"/>
            </a:xfrm>
            <a:custGeom>
              <a:avLst/>
              <a:gdLst/>
              <a:ahLst/>
              <a:cxnLst/>
              <a:rect l="l" t="t" r="r" b="b"/>
              <a:pathLst>
                <a:path w="7051421" h="1756156">
                  <a:moveTo>
                    <a:pt x="0" y="41783"/>
                  </a:moveTo>
                  <a:cubicBezTo>
                    <a:pt x="0" y="18669"/>
                    <a:pt x="18669" y="0"/>
                    <a:pt x="41783" y="0"/>
                  </a:cubicBezTo>
                  <a:lnTo>
                    <a:pt x="7009638" y="0"/>
                  </a:lnTo>
                  <a:cubicBezTo>
                    <a:pt x="7032752" y="0"/>
                    <a:pt x="7051421" y="18669"/>
                    <a:pt x="7051421" y="41783"/>
                  </a:cubicBezTo>
                  <a:lnTo>
                    <a:pt x="7051421" y="1714373"/>
                  </a:lnTo>
                  <a:cubicBezTo>
                    <a:pt x="7051421" y="1737487"/>
                    <a:pt x="7032752" y="1756156"/>
                    <a:pt x="7009638" y="1756156"/>
                  </a:cubicBezTo>
                  <a:lnTo>
                    <a:pt x="41783" y="1756156"/>
                  </a:lnTo>
                  <a:cubicBezTo>
                    <a:pt x="18669" y="1756156"/>
                    <a:pt x="0" y="1737487"/>
                    <a:pt x="0" y="1714373"/>
                  </a:cubicBezTo>
                  <a:close/>
                </a:path>
              </a:pathLst>
            </a:custGeom>
            <a:solidFill>
              <a:srgbClr val="082545"/>
            </a:solidFill>
          </p:spPr>
          <p:txBody>
            <a:bodyPr/>
            <a:lstStyle/>
            <a:p>
              <a:endParaRPr lang="en-US"/>
            </a:p>
          </p:txBody>
        </p:sp>
      </p:grpSp>
      <p:grpSp>
        <p:nvGrpSpPr>
          <p:cNvPr id="21" name="Group 21"/>
          <p:cNvGrpSpPr/>
          <p:nvPr/>
        </p:nvGrpSpPr>
        <p:grpSpPr>
          <a:xfrm>
            <a:off x="1303088" y="6565878"/>
            <a:ext cx="10779513" cy="1843964"/>
            <a:chOff x="-10295872" y="-1411477"/>
            <a:chExt cx="16790135" cy="2749740"/>
          </a:xfrm>
        </p:grpSpPr>
        <p:sp>
          <p:nvSpPr>
            <p:cNvPr id="22" name="Freeform 22"/>
            <p:cNvSpPr/>
            <p:nvPr/>
          </p:nvSpPr>
          <p:spPr>
            <a:xfrm>
              <a:off x="0" y="0"/>
              <a:ext cx="6494263" cy="1338263"/>
            </a:xfrm>
            <a:custGeom>
              <a:avLst/>
              <a:gdLst/>
              <a:ahLst/>
              <a:cxnLst/>
              <a:rect l="l" t="t" r="r" b="b"/>
              <a:pathLst>
                <a:path w="6494263" h="1338263">
                  <a:moveTo>
                    <a:pt x="0" y="0"/>
                  </a:moveTo>
                  <a:lnTo>
                    <a:pt x="6494263" y="0"/>
                  </a:lnTo>
                  <a:lnTo>
                    <a:pt x="6494263" y="1338263"/>
                  </a:lnTo>
                  <a:lnTo>
                    <a:pt x="0" y="1338263"/>
                  </a:lnTo>
                  <a:close/>
                </a:path>
              </a:pathLst>
            </a:custGeom>
            <a:solidFill>
              <a:srgbClr val="000000">
                <a:alpha val="0"/>
              </a:srgbClr>
            </a:solidFill>
          </p:spPr>
          <p:txBody>
            <a:bodyPr/>
            <a:lstStyle/>
            <a:p>
              <a:endParaRPr lang="en-US"/>
            </a:p>
          </p:txBody>
        </p:sp>
        <p:sp>
          <p:nvSpPr>
            <p:cNvPr id="23" name="TextBox 23"/>
            <p:cNvSpPr txBox="1"/>
            <p:nvPr/>
          </p:nvSpPr>
          <p:spPr>
            <a:xfrm>
              <a:off x="-10295872" y="-1411477"/>
              <a:ext cx="7743820" cy="2089468"/>
            </a:xfrm>
            <a:prstGeom prst="rect">
              <a:avLst/>
            </a:prstGeom>
          </p:spPr>
          <p:txBody>
            <a:bodyPr lIns="0" tIns="0" rIns="0" bIns="0" rtlCol="0" anchor="t"/>
            <a:lstStyle/>
            <a:p>
              <a:pPr algn="l">
                <a:lnSpc>
                  <a:spcPts val="2625"/>
                </a:lnSpc>
              </a:pPr>
              <a:r>
                <a:rPr lang="en-US" sz="1625" dirty="0">
                  <a:solidFill>
                    <a:srgbClr val="D6E5EF"/>
                  </a:solidFill>
                  <a:latin typeface="Consolas"/>
                  <a:ea typeface="Consolas"/>
                  <a:cs typeface="Consolas"/>
                  <a:sym typeface="Consolas"/>
                </a:rPr>
                <a:t>Discount Factor</a:t>
              </a:r>
            </a:p>
            <a:p>
              <a:pPr algn="l">
                <a:lnSpc>
                  <a:spcPts val="2625"/>
                </a:lnSpc>
              </a:pPr>
              <a:r>
                <a:rPr lang="en-US" sz="1625" dirty="0">
                  <a:solidFill>
                    <a:srgbClr val="D6E5EF"/>
                  </a:solidFill>
                  <a:latin typeface="Consolas"/>
                  <a:ea typeface="Consolas"/>
                  <a:cs typeface="Consolas"/>
                  <a:sym typeface="Consolas"/>
                </a:rPr>
                <a:t>- Year 0: = 1 (No discounting for Year 0)</a:t>
              </a:r>
            </a:p>
            <a:p>
              <a:pPr marL="285750" indent="-285750" algn="l">
                <a:lnSpc>
                  <a:spcPts val="2625"/>
                </a:lnSpc>
                <a:buFontTx/>
                <a:buChar char="-"/>
              </a:pPr>
              <a:r>
                <a:rPr lang="en-US" sz="1625" dirty="0">
                  <a:solidFill>
                    <a:srgbClr val="D6E5EF"/>
                  </a:solidFill>
                  <a:latin typeface="Consolas"/>
                  <a:ea typeface="Consolas"/>
                  <a:cs typeface="Consolas"/>
                  <a:sym typeface="Consolas"/>
                </a:rPr>
                <a:t>Year 1: = 1 / (1 + Discount Rate)^1</a:t>
              </a:r>
            </a:p>
            <a:p>
              <a:pPr marL="285750" indent="-285750" algn="l">
                <a:lnSpc>
                  <a:spcPts val="2625"/>
                </a:lnSpc>
                <a:buFontTx/>
                <a:buChar char="-"/>
              </a:pPr>
              <a:r>
                <a:rPr lang="en-US" sz="1625" dirty="0">
                  <a:solidFill>
                    <a:srgbClr val="D6E5EF"/>
                  </a:solidFill>
                  <a:latin typeface="Consolas"/>
                  <a:ea typeface="Consolas"/>
                  <a:cs typeface="Consolas"/>
                  <a:sym typeface="Consolas"/>
                </a:rPr>
                <a:t>Year 2: = 1 / (1 + Discount Rate)^2</a:t>
              </a:r>
            </a:p>
            <a:p>
              <a:pPr marL="285750" indent="-285750" algn="l">
                <a:lnSpc>
                  <a:spcPts val="2625"/>
                </a:lnSpc>
                <a:buFontTx/>
                <a:buChar char="-"/>
              </a:pPr>
              <a:endParaRPr lang="en-US" sz="1625" dirty="0">
                <a:solidFill>
                  <a:srgbClr val="D6E5EF"/>
                </a:solidFill>
                <a:latin typeface="Consolas"/>
                <a:ea typeface="Consolas"/>
                <a:cs typeface="Consolas"/>
                <a:sym typeface="Consolas"/>
              </a:endParaRPr>
            </a:p>
          </p:txBody>
        </p:sp>
      </p:grpSp>
      <p:grpSp>
        <p:nvGrpSpPr>
          <p:cNvPr id="24" name="Group 24"/>
          <p:cNvGrpSpPr/>
          <p:nvPr/>
        </p:nvGrpSpPr>
        <p:grpSpPr>
          <a:xfrm>
            <a:off x="1143609" y="2788258"/>
            <a:ext cx="5267771" cy="982564"/>
            <a:chOff x="0" y="0"/>
            <a:chExt cx="7023695" cy="1310085"/>
          </a:xfrm>
        </p:grpSpPr>
        <p:sp>
          <p:nvSpPr>
            <p:cNvPr id="25" name="Freeform 25"/>
            <p:cNvSpPr/>
            <p:nvPr/>
          </p:nvSpPr>
          <p:spPr>
            <a:xfrm>
              <a:off x="0" y="0"/>
              <a:ext cx="7023735" cy="1310005"/>
            </a:xfrm>
            <a:custGeom>
              <a:avLst/>
              <a:gdLst/>
              <a:ahLst/>
              <a:cxnLst/>
              <a:rect l="l" t="t" r="r" b="b"/>
              <a:pathLst>
                <a:path w="7023735" h="1310005">
                  <a:moveTo>
                    <a:pt x="0" y="41783"/>
                  </a:moveTo>
                  <a:cubicBezTo>
                    <a:pt x="0" y="18669"/>
                    <a:pt x="18669" y="0"/>
                    <a:pt x="41783" y="0"/>
                  </a:cubicBezTo>
                  <a:lnTo>
                    <a:pt x="6981952" y="0"/>
                  </a:lnTo>
                  <a:cubicBezTo>
                    <a:pt x="7005066" y="0"/>
                    <a:pt x="7023735" y="18669"/>
                    <a:pt x="7023735" y="41783"/>
                  </a:cubicBezTo>
                  <a:lnTo>
                    <a:pt x="7023735" y="1268222"/>
                  </a:lnTo>
                  <a:cubicBezTo>
                    <a:pt x="7023735" y="1291336"/>
                    <a:pt x="7005066" y="1310005"/>
                    <a:pt x="6981952" y="1310005"/>
                  </a:cubicBezTo>
                  <a:lnTo>
                    <a:pt x="41783" y="1310005"/>
                  </a:lnTo>
                  <a:cubicBezTo>
                    <a:pt x="18669" y="1310005"/>
                    <a:pt x="0" y="1291336"/>
                    <a:pt x="0" y="1268222"/>
                  </a:cubicBezTo>
                  <a:close/>
                </a:path>
              </a:pathLst>
            </a:custGeom>
            <a:solidFill>
              <a:srgbClr val="082545"/>
            </a:solidFill>
          </p:spPr>
          <p:txBody>
            <a:bodyPr/>
            <a:lstStyle/>
            <a:p>
              <a:endParaRPr lang="en-US"/>
            </a:p>
          </p:txBody>
        </p:sp>
      </p:grpSp>
      <p:sp>
        <p:nvSpPr>
          <p:cNvPr id="30" name="TextBox 30"/>
          <p:cNvSpPr txBox="1"/>
          <p:nvPr/>
        </p:nvSpPr>
        <p:spPr>
          <a:xfrm>
            <a:off x="1540712" y="2924367"/>
            <a:ext cx="4870698" cy="740568"/>
          </a:xfrm>
          <a:prstGeom prst="rect">
            <a:avLst/>
          </a:prstGeom>
        </p:spPr>
        <p:txBody>
          <a:bodyPr lIns="0" tIns="0" rIns="0" bIns="0" rtlCol="0" anchor="t"/>
          <a:lstStyle/>
          <a:p>
            <a:pPr algn="l">
              <a:lnSpc>
                <a:spcPts val="2625"/>
              </a:lnSpc>
            </a:pPr>
            <a:r>
              <a:rPr lang="en-US" sz="1625" dirty="0">
                <a:solidFill>
                  <a:srgbClr val="D6E5EF"/>
                </a:solidFill>
                <a:latin typeface="Consolas"/>
                <a:ea typeface="Consolas"/>
                <a:cs typeface="Consolas"/>
                <a:sym typeface="Consolas"/>
              </a:rPr>
              <a:t>Present Value (PV) =</a:t>
            </a:r>
          </a:p>
          <a:p>
            <a:pPr algn="l">
              <a:lnSpc>
                <a:spcPts val="2625"/>
              </a:lnSpc>
            </a:pPr>
            <a:r>
              <a:rPr lang="en-US" sz="1625" dirty="0">
                <a:solidFill>
                  <a:srgbClr val="D6E5EF"/>
                </a:solidFill>
                <a:latin typeface="Consolas"/>
                <a:ea typeface="Consolas"/>
                <a:cs typeface="Consolas"/>
                <a:sym typeface="Consolas"/>
              </a:rPr>
              <a:t>Net Cash Flow * Discount Factor</a:t>
            </a:r>
          </a:p>
        </p:txBody>
      </p:sp>
      <p:sp>
        <p:nvSpPr>
          <p:cNvPr id="32" name="TextBox 17">
            <a:extLst>
              <a:ext uri="{FF2B5EF4-FFF2-40B4-BE49-F238E27FC236}">
                <a16:creationId xmlns:a16="http://schemas.microsoft.com/office/drawing/2014/main" id="{043B0F97-A3A3-594C-F2F3-47767797D29A}"/>
              </a:ext>
            </a:extLst>
          </p:cNvPr>
          <p:cNvSpPr txBox="1"/>
          <p:nvPr/>
        </p:nvSpPr>
        <p:spPr>
          <a:xfrm>
            <a:off x="1150444" y="1969564"/>
            <a:ext cx="8521149" cy="7661189"/>
          </a:xfrm>
          <a:prstGeom prst="rect">
            <a:avLst/>
          </a:prstGeom>
        </p:spPr>
        <p:txBody>
          <a:bodyPr lIns="0" tIns="0" rIns="0" bIns="0" rtlCol="0" anchor="t"/>
          <a:lstStyle/>
          <a:p>
            <a:pPr algn="l">
              <a:spcBef>
                <a:spcPts val="300"/>
              </a:spcBef>
            </a:pPr>
            <a:endParaRPr lang="en-US" sz="2190" b="1"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r>
              <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rPr>
              <a:t>Calculate Present </a:t>
            </a:r>
            <a:r>
              <a:rPr lang="en-US" sz="2190" dirty="0">
                <a:solidFill>
                  <a:srgbClr val="F8FAFF"/>
                </a:solidFill>
                <a:latin typeface="Roboto" panose="02000000000000000000" pitchFamily="2" charset="0"/>
                <a:ea typeface="Roboto" panose="02000000000000000000" pitchFamily="2" charset="0"/>
                <a:cs typeface="Roboto" panose="02000000000000000000" pitchFamily="2" charset="0"/>
              </a:rPr>
              <a:t>V</a:t>
            </a:r>
            <a:r>
              <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rPr>
              <a:t>alue (PV) of initial investment &amp; operating costs</a:t>
            </a:r>
          </a:p>
          <a:p>
            <a:pPr algn="l">
              <a:spcBef>
                <a:spcPts val="300"/>
              </a:spcBef>
            </a:pPr>
            <a:endPar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endParaRPr lang="en-US" sz="2190" b="1" dirty="0">
              <a:solidFill>
                <a:srgbClr val="F8FAFF"/>
              </a:solidFill>
              <a:latin typeface="Roboto" panose="02000000000000000000" pitchFamily="2" charset="0"/>
              <a:ea typeface="Roboto" panose="02000000000000000000" pitchFamily="2" charset="0"/>
              <a:cs typeface="Roboto" panose="02000000000000000000" pitchFamily="2" charset="0"/>
            </a:endParaRPr>
          </a:p>
          <a:p>
            <a:pPr algn="l">
              <a:spcBef>
                <a:spcPts val="300"/>
              </a:spcBef>
            </a:pPr>
            <a:endParaRPr lang="en-US" sz="2190" b="1"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r>
              <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rPr>
              <a:t>Project future revenue streams using growth rates</a:t>
            </a:r>
          </a:p>
          <a:p>
            <a:pPr algn="l">
              <a:spcBef>
                <a:spcPts val="300"/>
              </a:spcBef>
            </a:pPr>
            <a:endPar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endPar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endParaRPr lang="en-US" sz="2190" b="1"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a:p>
            <a:pPr algn="l">
              <a:spcBef>
                <a:spcPts val="300"/>
              </a:spcBef>
            </a:pPr>
            <a:endParaRPr lang="en-US" sz="2190" b="1" dirty="0">
              <a:solidFill>
                <a:srgbClr val="F8FAFF"/>
              </a:solidFill>
              <a:latin typeface="Roboto" panose="02000000000000000000" pitchFamily="2" charset="0"/>
              <a:ea typeface="Roboto" panose="02000000000000000000" pitchFamily="2" charset="0"/>
              <a:cs typeface="Roboto" panose="02000000000000000000" pitchFamily="2" charset="0"/>
            </a:endParaRPr>
          </a:p>
          <a:p>
            <a:pPr algn="l">
              <a:spcBef>
                <a:spcPts val="300"/>
              </a:spcBef>
            </a:pPr>
            <a:r>
              <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rPr>
              <a:t>Apply the discount rate to calculate PV</a:t>
            </a:r>
          </a:p>
          <a:p>
            <a:pPr algn="l">
              <a:spcBef>
                <a:spcPts val="300"/>
              </a:spcBef>
            </a:pPr>
            <a:endParaRPr lang="en-US" sz="2190" b="0" i="0" dirty="0">
              <a:solidFill>
                <a:srgbClr val="F8FAFF"/>
              </a:solidFill>
              <a:effectLst/>
              <a:latin typeface="Roboto" panose="02000000000000000000" pitchFamily="2" charset="0"/>
              <a:ea typeface="Roboto" panose="02000000000000000000" pitchFamily="2" charset="0"/>
              <a:cs typeface="Roboto" panose="02000000000000000000" pitchFamily="2" charset="0"/>
            </a:endParaRPr>
          </a:p>
        </p:txBody>
      </p:sp>
      <p:sp>
        <p:nvSpPr>
          <p:cNvPr id="34" name="TextBox 33">
            <a:extLst>
              <a:ext uri="{FF2B5EF4-FFF2-40B4-BE49-F238E27FC236}">
                <a16:creationId xmlns:a16="http://schemas.microsoft.com/office/drawing/2014/main" id="{83EA98FB-5522-C058-AA47-FE7F756B3795}"/>
              </a:ext>
            </a:extLst>
          </p:cNvPr>
          <p:cNvSpPr txBox="1"/>
          <p:nvPr/>
        </p:nvSpPr>
        <p:spPr>
          <a:xfrm>
            <a:off x="861148" y="8680330"/>
            <a:ext cx="17094386" cy="923330"/>
          </a:xfrm>
          <a:prstGeom prst="rect">
            <a:avLst/>
          </a:prstGeom>
          <a:noFill/>
        </p:spPr>
        <p:txBody>
          <a:bodyPr wrap="square">
            <a:spAutoFit/>
          </a:bodyPr>
          <a:lstStyle/>
          <a:p>
            <a:r>
              <a:rPr lang="en-US" dirty="0">
                <a:solidFill>
                  <a:schemeClr val="bg1"/>
                </a:solidFill>
              </a:rPr>
              <a:t>The discount rate helps us to evaluate the profitability (opportunity cost of investing capital) and feasibility of the project. It is an essential factor in determining the present value of future cash flows. Means, it converts future cash flows (money received or spent in the future) into their present value (today's value). Discount rate reflects the time value of money (dollar today is worth more than dollar in the future, as it can be invested to earn a return). </a:t>
            </a:r>
          </a:p>
        </p:txBody>
      </p:sp>
      <p:grpSp>
        <p:nvGrpSpPr>
          <p:cNvPr id="35" name="Group 24">
            <a:extLst>
              <a:ext uri="{FF2B5EF4-FFF2-40B4-BE49-F238E27FC236}">
                <a16:creationId xmlns:a16="http://schemas.microsoft.com/office/drawing/2014/main" id="{2BFD5BE6-7864-5CDC-B899-4F84B6805CB6}"/>
              </a:ext>
            </a:extLst>
          </p:cNvPr>
          <p:cNvGrpSpPr/>
          <p:nvPr/>
        </p:nvGrpSpPr>
        <p:grpSpPr>
          <a:xfrm>
            <a:off x="1180204" y="4484648"/>
            <a:ext cx="5267771" cy="982564"/>
            <a:chOff x="0" y="0"/>
            <a:chExt cx="7023695" cy="1310085"/>
          </a:xfrm>
        </p:grpSpPr>
        <p:sp>
          <p:nvSpPr>
            <p:cNvPr id="36" name="Freeform 25">
              <a:extLst>
                <a:ext uri="{FF2B5EF4-FFF2-40B4-BE49-F238E27FC236}">
                  <a16:creationId xmlns:a16="http://schemas.microsoft.com/office/drawing/2014/main" id="{24BF0F4F-9525-AA60-1850-75646921342B}"/>
                </a:ext>
              </a:extLst>
            </p:cNvPr>
            <p:cNvSpPr/>
            <p:nvPr/>
          </p:nvSpPr>
          <p:spPr>
            <a:xfrm>
              <a:off x="0" y="0"/>
              <a:ext cx="7023735" cy="1310005"/>
            </a:xfrm>
            <a:custGeom>
              <a:avLst/>
              <a:gdLst/>
              <a:ahLst/>
              <a:cxnLst/>
              <a:rect l="l" t="t" r="r" b="b"/>
              <a:pathLst>
                <a:path w="7023735" h="1310005">
                  <a:moveTo>
                    <a:pt x="0" y="41783"/>
                  </a:moveTo>
                  <a:cubicBezTo>
                    <a:pt x="0" y="18669"/>
                    <a:pt x="18669" y="0"/>
                    <a:pt x="41783" y="0"/>
                  </a:cubicBezTo>
                  <a:lnTo>
                    <a:pt x="6981952" y="0"/>
                  </a:lnTo>
                  <a:cubicBezTo>
                    <a:pt x="7005066" y="0"/>
                    <a:pt x="7023735" y="18669"/>
                    <a:pt x="7023735" y="41783"/>
                  </a:cubicBezTo>
                  <a:lnTo>
                    <a:pt x="7023735" y="1268222"/>
                  </a:lnTo>
                  <a:cubicBezTo>
                    <a:pt x="7023735" y="1291336"/>
                    <a:pt x="7005066" y="1310005"/>
                    <a:pt x="6981952" y="1310005"/>
                  </a:cubicBezTo>
                  <a:lnTo>
                    <a:pt x="41783" y="1310005"/>
                  </a:lnTo>
                  <a:cubicBezTo>
                    <a:pt x="18669" y="1310005"/>
                    <a:pt x="0" y="1291336"/>
                    <a:pt x="0" y="1268222"/>
                  </a:cubicBezTo>
                  <a:close/>
                </a:path>
              </a:pathLst>
            </a:custGeom>
            <a:solidFill>
              <a:srgbClr val="082545"/>
            </a:solidFill>
          </p:spPr>
          <p:txBody>
            <a:bodyPr/>
            <a:lstStyle/>
            <a:p>
              <a:endParaRPr lang="en-US"/>
            </a:p>
          </p:txBody>
        </p:sp>
      </p:grpSp>
      <p:sp>
        <p:nvSpPr>
          <p:cNvPr id="38" name="TextBox 37">
            <a:extLst>
              <a:ext uri="{FF2B5EF4-FFF2-40B4-BE49-F238E27FC236}">
                <a16:creationId xmlns:a16="http://schemas.microsoft.com/office/drawing/2014/main" id="{79658445-A83F-8CD6-A671-00382C991AD7}"/>
              </a:ext>
            </a:extLst>
          </p:cNvPr>
          <p:cNvSpPr txBox="1"/>
          <p:nvPr/>
        </p:nvSpPr>
        <p:spPr>
          <a:xfrm>
            <a:off x="1493331" y="4590475"/>
            <a:ext cx="4381251" cy="735201"/>
          </a:xfrm>
          <a:prstGeom prst="rect">
            <a:avLst/>
          </a:prstGeom>
          <a:noFill/>
        </p:spPr>
        <p:txBody>
          <a:bodyPr wrap="square">
            <a:spAutoFit/>
          </a:bodyPr>
          <a:lstStyle/>
          <a:p>
            <a:pPr algn="l">
              <a:lnSpc>
                <a:spcPts val="2625"/>
              </a:lnSpc>
            </a:pPr>
            <a:r>
              <a:rPr lang="en-US" sz="1800" dirty="0">
                <a:solidFill>
                  <a:srgbClr val="D6E5EF"/>
                </a:solidFill>
                <a:latin typeface="Consolas"/>
                <a:ea typeface="Consolas"/>
                <a:cs typeface="Consolas"/>
                <a:sym typeface="Consolas"/>
              </a:rPr>
              <a:t>Net Cash Flow =</a:t>
            </a:r>
          </a:p>
          <a:p>
            <a:pPr algn="l">
              <a:lnSpc>
                <a:spcPts val="2625"/>
              </a:lnSpc>
            </a:pPr>
            <a:r>
              <a:rPr lang="en-US" sz="1800" dirty="0">
                <a:solidFill>
                  <a:srgbClr val="D6E5EF"/>
                </a:solidFill>
                <a:latin typeface="Consolas"/>
                <a:ea typeface="Consolas"/>
                <a:cs typeface="Consolas"/>
                <a:sym typeface="Consolas"/>
              </a:rPr>
              <a:t>Total Revenue - Operating Costs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grpSp>
        <p:nvGrpSpPr>
          <p:cNvPr id="6" name="Group 6"/>
          <p:cNvGrpSpPr/>
          <p:nvPr/>
        </p:nvGrpSpPr>
        <p:grpSpPr>
          <a:xfrm>
            <a:off x="985148" y="1244873"/>
            <a:ext cx="14483452" cy="2051892"/>
            <a:chOff x="0" y="-19049"/>
            <a:chExt cx="14942471" cy="2735856"/>
          </a:xfrm>
        </p:grpSpPr>
        <p:sp>
          <p:nvSpPr>
            <p:cNvPr id="7" name="Freeform 7"/>
            <p:cNvSpPr/>
            <p:nvPr/>
          </p:nvSpPr>
          <p:spPr>
            <a:xfrm>
              <a:off x="0" y="0"/>
              <a:ext cx="12788473" cy="2716807"/>
            </a:xfrm>
            <a:custGeom>
              <a:avLst/>
              <a:gdLst/>
              <a:ahLst/>
              <a:cxnLst/>
              <a:rect l="l" t="t" r="r" b="b"/>
              <a:pathLst>
                <a:path w="12788473" h="2716807">
                  <a:moveTo>
                    <a:pt x="0" y="0"/>
                  </a:moveTo>
                  <a:lnTo>
                    <a:pt x="12788473" y="0"/>
                  </a:lnTo>
                  <a:lnTo>
                    <a:pt x="12788473" y="2716807"/>
                  </a:lnTo>
                  <a:lnTo>
                    <a:pt x="0" y="2716807"/>
                  </a:lnTo>
                  <a:close/>
                </a:path>
              </a:pathLst>
            </a:custGeom>
            <a:solidFill>
              <a:srgbClr val="000000">
                <a:alpha val="0"/>
              </a:srgbClr>
            </a:solidFill>
          </p:spPr>
          <p:txBody>
            <a:bodyPr/>
            <a:lstStyle/>
            <a:p>
              <a:endParaRPr lang="en-US"/>
            </a:p>
          </p:txBody>
        </p:sp>
        <p:sp>
          <p:nvSpPr>
            <p:cNvPr id="8" name="TextBox 8"/>
            <p:cNvSpPr txBox="1"/>
            <p:nvPr/>
          </p:nvSpPr>
          <p:spPr>
            <a:xfrm>
              <a:off x="0" y="-19049"/>
              <a:ext cx="14942471" cy="2735856"/>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Outputs</a:t>
              </a:r>
            </a:p>
            <a:p>
              <a:pPr algn="l">
                <a:lnSpc>
                  <a:spcPts val="6937"/>
                </a:lnSpc>
              </a:pPr>
              <a:r>
                <a:rPr lang="en-US" sz="2000" dirty="0">
                  <a:solidFill>
                    <a:srgbClr val="76B9FF"/>
                  </a:solidFill>
                  <a:latin typeface="Roboto Slab"/>
                  <a:ea typeface="Roboto Slab"/>
                  <a:cs typeface="Roboto Slab"/>
                  <a:sym typeface="Roboto Slab"/>
                </a:rPr>
                <a:t>Financial results &amp; key findings generated by the financial model</a:t>
              </a:r>
            </a:p>
            <a:p>
              <a:pPr algn="l">
                <a:lnSpc>
                  <a:spcPts val="6937"/>
                </a:lnSpc>
              </a:pPr>
              <a:endParaRPr lang="en-US" sz="5562" dirty="0">
                <a:solidFill>
                  <a:srgbClr val="76B9FF"/>
                </a:solidFill>
                <a:latin typeface="Roboto Slab"/>
                <a:ea typeface="Roboto Slab"/>
                <a:cs typeface="Roboto Slab"/>
                <a:sym typeface="Roboto Slab"/>
              </a:endParaRPr>
            </a:p>
            <a:p>
              <a:pPr algn="l">
                <a:lnSpc>
                  <a:spcPts val="6937"/>
                </a:lnSpc>
              </a:pPr>
              <a:endParaRPr lang="en-US" sz="5562" dirty="0">
                <a:solidFill>
                  <a:srgbClr val="76B9FF"/>
                </a:solidFill>
                <a:latin typeface="Roboto Slab"/>
                <a:ea typeface="Roboto Slab"/>
                <a:cs typeface="Roboto Slab"/>
                <a:sym typeface="Roboto Slab"/>
              </a:endParaRPr>
            </a:p>
          </p:txBody>
        </p:sp>
      </p:grpSp>
      <p:grpSp>
        <p:nvGrpSpPr>
          <p:cNvPr id="9" name="Group 9"/>
          <p:cNvGrpSpPr/>
          <p:nvPr/>
        </p:nvGrpSpPr>
        <p:grpSpPr>
          <a:xfrm>
            <a:off x="992237" y="3472605"/>
            <a:ext cx="7770763" cy="940847"/>
            <a:chOff x="0" y="0"/>
            <a:chExt cx="4725392" cy="590550"/>
          </a:xfrm>
        </p:grpSpPr>
        <p:sp>
          <p:nvSpPr>
            <p:cNvPr id="10" name="Freeform 10"/>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1" name="TextBox 11"/>
            <p:cNvSpPr txBox="1"/>
            <p:nvPr/>
          </p:nvSpPr>
          <p:spPr>
            <a:xfrm>
              <a:off x="0" y="-19050"/>
              <a:ext cx="4725392" cy="609600"/>
            </a:xfrm>
            <a:prstGeom prst="rect">
              <a:avLst/>
            </a:prstGeom>
          </p:spPr>
          <p:txBody>
            <a:bodyPr lIns="0" tIns="0" rIns="0" bIns="0" rtlCol="0" anchor="t"/>
            <a:lstStyle/>
            <a:p>
              <a:pPr algn="l">
                <a:lnSpc>
                  <a:spcPts val="3437"/>
                </a:lnSpc>
              </a:pPr>
              <a:r>
                <a:rPr lang="en-US" sz="2750" dirty="0">
                  <a:solidFill>
                    <a:srgbClr val="76B9FF"/>
                  </a:solidFill>
                  <a:latin typeface="Roboto Slab"/>
                  <a:ea typeface="Roboto Slab"/>
                  <a:cs typeface="Roboto Slab"/>
                  <a:sym typeface="Roboto Slab"/>
                </a:rPr>
                <a:t>NPV (Net Present Value)</a:t>
              </a:r>
            </a:p>
          </p:txBody>
        </p:sp>
      </p:grpSp>
      <p:grpSp>
        <p:nvGrpSpPr>
          <p:cNvPr id="12" name="Group 12"/>
          <p:cNvGrpSpPr/>
          <p:nvPr/>
        </p:nvGrpSpPr>
        <p:grpSpPr>
          <a:xfrm>
            <a:off x="992238" y="4199036"/>
            <a:ext cx="4972645" cy="907256"/>
            <a:chOff x="0" y="0"/>
            <a:chExt cx="6630193" cy="1209675"/>
          </a:xfrm>
        </p:grpSpPr>
        <p:sp>
          <p:nvSpPr>
            <p:cNvPr id="13" name="Freeform 13"/>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14" name="TextBox 14"/>
            <p:cNvSpPr txBox="1"/>
            <p:nvPr/>
          </p:nvSpPr>
          <p:spPr>
            <a:xfrm>
              <a:off x="0" y="-95250"/>
              <a:ext cx="6630193" cy="1304925"/>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$290 million (positive, indicating project viability)</a:t>
              </a:r>
            </a:p>
          </p:txBody>
        </p:sp>
      </p:grpSp>
      <p:grpSp>
        <p:nvGrpSpPr>
          <p:cNvPr id="15" name="Group 15"/>
          <p:cNvGrpSpPr/>
          <p:nvPr/>
        </p:nvGrpSpPr>
        <p:grpSpPr>
          <a:xfrm>
            <a:off x="992238" y="5361385"/>
            <a:ext cx="4972645" cy="907256"/>
            <a:chOff x="0" y="0"/>
            <a:chExt cx="6630193" cy="1209675"/>
          </a:xfrm>
        </p:grpSpPr>
        <p:sp>
          <p:nvSpPr>
            <p:cNvPr id="16" name="Freeform 16"/>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17" name="TextBox 17"/>
            <p:cNvSpPr txBox="1"/>
            <p:nvPr/>
          </p:nvSpPr>
          <p:spPr>
            <a:xfrm>
              <a:off x="0" y="-95250"/>
              <a:ext cx="6630193" cy="1304925"/>
            </a:xfrm>
            <a:prstGeom prst="rect">
              <a:avLst/>
            </a:prstGeom>
          </p:spPr>
          <p:txBody>
            <a:bodyPr lIns="0" tIns="0" rIns="0" bIns="0" rtlCol="0" anchor="t"/>
            <a:lstStyle/>
            <a:p>
              <a:pPr marL="329902" lvl="1" indent="-164951" algn="l">
                <a:lnSpc>
                  <a:spcPts val="3562"/>
                </a:lnSpc>
                <a:buFont typeface="Arial"/>
                <a:buChar char="•"/>
              </a:pPr>
              <a:r>
                <a:rPr lang="en-US" sz="2187" dirty="0">
                  <a:solidFill>
                    <a:srgbClr val="D6E5EF"/>
                  </a:solidFill>
                  <a:latin typeface="Roboto"/>
                  <a:ea typeface="Roboto"/>
                  <a:cs typeface="Roboto"/>
                  <a:sym typeface="Roboto"/>
                </a:rPr>
                <a:t>Present value of revenues: $308 million (over 5 years)</a:t>
              </a:r>
            </a:p>
          </p:txBody>
        </p:sp>
      </p:grpSp>
      <p:grpSp>
        <p:nvGrpSpPr>
          <p:cNvPr id="18" name="Group 18"/>
          <p:cNvGrpSpPr/>
          <p:nvPr/>
        </p:nvGrpSpPr>
        <p:grpSpPr>
          <a:xfrm>
            <a:off x="992238" y="6367760"/>
            <a:ext cx="4972645" cy="907256"/>
            <a:chOff x="0" y="0"/>
            <a:chExt cx="6630193" cy="1209675"/>
          </a:xfrm>
        </p:grpSpPr>
        <p:sp>
          <p:nvSpPr>
            <p:cNvPr id="19" name="Freeform 19"/>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20" name="TextBox 20"/>
            <p:cNvSpPr txBox="1"/>
            <p:nvPr/>
          </p:nvSpPr>
          <p:spPr>
            <a:xfrm>
              <a:off x="0" y="-95250"/>
              <a:ext cx="6630193" cy="1304925"/>
            </a:xfrm>
            <a:prstGeom prst="rect">
              <a:avLst/>
            </a:prstGeom>
          </p:spPr>
          <p:txBody>
            <a:bodyPr lIns="0" tIns="0" rIns="0" bIns="0" rtlCol="0" anchor="t"/>
            <a:lstStyle/>
            <a:p>
              <a:pPr marL="329902" lvl="1" indent="-164951" algn="l">
                <a:lnSpc>
                  <a:spcPts val="3562"/>
                </a:lnSpc>
                <a:buFont typeface="Arial"/>
                <a:buChar char="•"/>
              </a:pPr>
              <a:r>
                <a:rPr lang="en-US" sz="2190" dirty="0">
                  <a:solidFill>
                    <a:srgbClr val="D6E5EF"/>
                  </a:solidFill>
                  <a:latin typeface="Roboto"/>
                  <a:ea typeface="Roboto"/>
                  <a:cs typeface="Roboto"/>
                  <a:sym typeface="Roboto"/>
                </a:rPr>
                <a:t>Present value of costs or Initial Investment: $18 million </a:t>
              </a:r>
            </a:p>
            <a:p>
              <a:pPr marL="329902" lvl="1" indent="-164951">
                <a:lnSpc>
                  <a:spcPts val="3562"/>
                </a:lnSpc>
                <a:buFont typeface="Arial"/>
                <a:buChar char="•"/>
              </a:pPr>
              <a:r>
                <a:rPr lang="en-US" sz="2190" dirty="0">
                  <a:solidFill>
                    <a:srgbClr val="D6E5EF"/>
                  </a:solidFill>
                  <a:latin typeface="Roboto"/>
                  <a:ea typeface="Roboto"/>
                  <a:cs typeface="Roboto"/>
                  <a:sym typeface="Roboto"/>
                </a:rPr>
                <a:t>NPV = Total PV of Revenues– Total PV of Costs = 308188844  - 18000000 = 290188844</a:t>
              </a:r>
            </a:p>
            <a:p>
              <a:pPr marL="164951" lvl="1" algn="l">
                <a:lnSpc>
                  <a:spcPts val="3562"/>
                </a:lnSpc>
              </a:pPr>
              <a:endParaRPr lang="en-US" sz="2190" dirty="0">
                <a:solidFill>
                  <a:srgbClr val="D6E5EF"/>
                </a:solidFill>
                <a:latin typeface="Roboto"/>
                <a:ea typeface="Roboto"/>
                <a:cs typeface="Roboto"/>
                <a:sym typeface="Roboto"/>
              </a:endParaRPr>
            </a:p>
          </p:txBody>
        </p:sp>
      </p:grpSp>
      <p:sp>
        <p:nvSpPr>
          <p:cNvPr id="24" name="Freeform 24" descr="preencoded.png"/>
          <p:cNvSpPr/>
          <p:nvPr/>
        </p:nvSpPr>
        <p:spPr>
          <a:xfrm>
            <a:off x="6629144" y="4367556"/>
            <a:ext cx="4972645" cy="3187452"/>
          </a:xfrm>
          <a:custGeom>
            <a:avLst/>
            <a:gdLst/>
            <a:ahLst/>
            <a:cxnLst/>
            <a:rect l="l" t="t" r="r" b="b"/>
            <a:pathLst>
              <a:path w="4972645" h="3187452">
                <a:moveTo>
                  <a:pt x="0" y="0"/>
                </a:moveTo>
                <a:lnTo>
                  <a:pt x="4972645" y="0"/>
                </a:lnTo>
                <a:lnTo>
                  <a:pt x="4972645" y="3187453"/>
                </a:lnTo>
                <a:lnTo>
                  <a:pt x="0" y="3187453"/>
                </a:lnTo>
                <a:lnTo>
                  <a:pt x="0" y="0"/>
                </a:lnTo>
                <a:close/>
              </a:path>
            </a:pathLst>
          </a:custGeom>
          <a:blipFill>
            <a:blip r:embed="rId3"/>
            <a:stretch>
              <a:fillRect t="-59" b="-59"/>
            </a:stretch>
          </a:blipFill>
        </p:spPr>
        <p:txBody>
          <a:bodyPr/>
          <a:lstStyle/>
          <a:p>
            <a:endParaRPr lang="en-US"/>
          </a:p>
        </p:txBody>
      </p:sp>
      <p:grpSp>
        <p:nvGrpSpPr>
          <p:cNvPr id="25" name="Group 25"/>
          <p:cNvGrpSpPr/>
          <p:nvPr/>
        </p:nvGrpSpPr>
        <p:grpSpPr>
          <a:xfrm>
            <a:off x="12340084" y="3458319"/>
            <a:ext cx="3544044" cy="457199"/>
            <a:chOff x="0" y="-19049"/>
            <a:chExt cx="4725392" cy="609599"/>
          </a:xfrm>
        </p:grpSpPr>
        <p:sp>
          <p:nvSpPr>
            <p:cNvPr id="26" name="Freeform 26"/>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7" name="TextBox 27"/>
            <p:cNvSpPr txBox="1"/>
            <p:nvPr/>
          </p:nvSpPr>
          <p:spPr>
            <a:xfrm>
              <a:off x="0" y="-19049"/>
              <a:ext cx="4725392" cy="609599"/>
            </a:xfrm>
            <a:prstGeom prst="rect">
              <a:avLst/>
            </a:prstGeom>
          </p:spPr>
          <p:txBody>
            <a:bodyPr lIns="0" tIns="0" rIns="0" bIns="0" rtlCol="0" anchor="t"/>
            <a:lstStyle/>
            <a:p>
              <a:pPr algn="l">
                <a:lnSpc>
                  <a:spcPts val="3437"/>
                </a:lnSpc>
              </a:pPr>
              <a:r>
                <a:rPr lang="en-US" sz="2750" dirty="0">
                  <a:solidFill>
                    <a:srgbClr val="76B9FF"/>
                  </a:solidFill>
                  <a:latin typeface="Roboto Slab"/>
                  <a:ea typeface="Roboto Slab"/>
                  <a:cs typeface="Roboto Slab"/>
                  <a:sym typeface="Roboto Slab"/>
                </a:rPr>
                <a:t>Breakeven Analysis</a:t>
              </a:r>
            </a:p>
          </p:txBody>
        </p:sp>
      </p:grpSp>
      <p:grpSp>
        <p:nvGrpSpPr>
          <p:cNvPr id="28" name="Group 28"/>
          <p:cNvGrpSpPr/>
          <p:nvPr/>
        </p:nvGrpSpPr>
        <p:grpSpPr>
          <a:xfrm>
            <a:off x="12340084" y="4088669"/>
            <a:ext cx="5562599" cy="1512031"/>
            <a:chOff x="-1" y="-95250"/>
            <a:chExt cx="7442192" cy="1304925"/>
          </a:xfrm>
        </p:grpSpPr>
        <p:sp>
          <p:nvSpPr>
            <p:cNvPr id="29" name="Freeform 29"/>
            <p:cNvSpPr/>
            <p:nvPr/>
          </p:nvSpPr>
          <p:spPr>
            <a:xfrm>
              <a:off x="0" y="0"/>
              <a:ext cx="6630193" cy="1209675"/>
            </a:xfrm>
            <a:custGeom>
              <a:avLst/>
              <a:gdLst/>
              <a:ahLst/>
              <a:cxnLst/>
              <a:rect l="l" t="t" r="r" b="b"/>
              <a:pathLst>
                <a:path w="6630193" h="1209675">
                  <a:moveTo>
                    <a:pt x="0" y="0"/>
                  </a:moveTo>
                  <a:lnTo>
                    <a:pt x="6630193" y="0"/>
                  </a:lnTo>
                  <a:lnTo>
                    <a:pt x="6630193" y="1209675"/>
                  </a:lnTo>
                  <a:lnTo>
                    <a:pt x="0" y="1209675"/>
                  </a:lnTo>
                  <a:close/>
                </a:path>
              </a:pathLst>
            </a:custGeom>
            <a:solidFill>
              <a:srgbClr val="000000">
                <a:alpha val="0"/>
              </a:srgbClr>
            </a:solidFill>
          </p:spPr>
          <p:txBody>
            <a:bodyPr/>
            <a:lstStyle/>
            <a:p>
              <a:endParaRPr lang="en-US"/>
            </a:p>
          </p:txBody>
        </p:sp>
        <p:sp>
          <p:nvSpPr>
            <p:cNvPr id="30" name="TextBox 30"/>
            <p:cNvSpPr txBox="1"/>
            <p:nvPr/>
          </p:nvSpPr>
          <p:spPr>
            <a:xfrm>
              <a:off x="-1" y="-95250"/>
              <a:ext cx="7442192" cy="1304925"/>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Requires 500,000 subscribers to cover costs. </a:t>
              </a:r>
            </a:p>
            <a:p>
              <a:pPr algn="l">
                <a:lnSpc>
                  <a:spcPts val="3562"/>
                </a:lnSpc>
              </a:pPr>
              <a:r>
                <a:rPr lang="en-US" sz="2187" dirty="0">
                  <a:solidFill>
                    <a:srgbClr val="D6E5EF"/>
                  </a:solidFill>
                  <a:latin typeface="Roboto"/>
                  <a:ea typeface="Roboto"/>
                  <a:cs typeface="Roboto"/>
                  <a:sym typeface="Roboto"/>
                </a:rPr>
                <a:t>It is calculated as (Total PV of Costs / Revenue per Subscriber of 36$)</a:t>
              </a:r>
            </a:p>
            <a:p>
              <a:pPr algn="l">
                <a:lnSpc>
                  <a:spcPts val="3562"/>
                </a:lnSpc>
              </a:pPr>
              <a:endParaRPr lang="en-US" sz="2187" dirty="0">
                <a:solidFill>
                  <a:srgbClr val="D6E5EF"/>
                </a:solidFill>
                <a:latin typeface="Roboto"/>
                <a:ea typeface="Roboto"/>
                <a:cs typeface="Roboto"/>
                <a:sym typeface="Roboto"/>
              </a:endParaRPr>
            </a:p>
          </p:txBody>
        </p:sp>
      </p:grpSp>
      <p:sp>
        <p:nvSpPr>
          <p:cNvPr id="31" name="TextBox 27">
            <a:extLst>
              <a:ext uri="{FF2B5EF4-FFF2-40B4-BE49-F238E27FC236}">
                <a16:creationId xmlns:a16="http://schemas.microsoft.com/office/drawing/2014/main" id="{F70C0BBD-9D31-A223-0B26-E158D8B4726E}"/>
              </a:ext>
            </a:extLst>
          </p:cNvPr>
          <p:cNvSpPr txBox="1"/>
          <p:nvPr/>
        </p:nvSpPr>
        <p:spPr>
          <a:xfrm>
            <a:off x="12348105" y="6434409"/>
            <a:ext cx="3544044" cy="457199"/>
          </a:xfrm>
          <a:prstGeom prst="rect">
            <a:avLst/>
          </a:prstGeom>
        </p:spPr>
        <p:txBody>
          <a:bodyPr lIns="0" tIns="0" rIns="0" bIns="0" rtlCol="0" anchor="t"/>
          <a:lstStyle/>
          <a:p>
            <a:pPr algn="l">
              <a:lnSpc>
                <a:spcPts val="3437"/>
              </a:lnSpc>
            </a:pPr>
            <a:r>
              <a:rPr lang="en-US" sz="2750" dirty="0">
                <a:solidFill>
                  <a:srgbClr val="76B9FF"/>
                </a:solidFill>
                <a:latin typeface="Roboto Slab"/>
                <a:ea typeface="Roboto Slab"/>
                <a:cs typeface="Roboto Slab"/>
                <a:sym typeface="Roboto Slab"/>
              </a:rPr>
              <a:t>Sensitivity Analysis</a:t>
            </a:r>
          </a:p>
        </p:txBody>
      </p:sp>
      <p:sp>
        <p:nvSpPr>
          <p:cNvPr id="33" name="TextBox 32">
            <a:extLst>
              <a:ext uri="{FF2B5EF4-FFF2-40B4-BE49-F238E27FC236}">
                <a16:creationId xmlns:a16="http://schemas.microsoft.com/office/drawing/2014/main" id="{420FABC2-F130-23BC-BA7D-CCDB171A71BD}"/>
              </a:ext>
            </a:extLst>
          </p:cNvPr>
          <p:cNvSpPr txBox="1"/>
          <p:nvPr/>
        </p:nvSpPr>
        <p:spPr>
          <a:xfrm>
            <a:off x="12323119" y="7033729"/>
            <a:ext cx="5562600" cy="970458"/>
          </a:xfrm>
          <a:prstGeom prst="rect">
            <a:avLst/>
          </a:prstGeom>
          <a:noFill/>
        </p:spPr>
        <p:txBody>
          <a:bodyPr wrap="square">
            <a:spAutoFit/>
          </a:bodyPr>
          <a:lstStyle/>
          <a:p>
            <a:pPr algn="l">
              <a:lnSpc>
                <a:spcPts val="3562"/>
              </a:lnSpc>
            </a:pPr>
            <a:r>
              <a:rPr lang="en-US" sz="2190" dirty="0">
                <a:solidFill>
                  <a:srgbClr val="D6E5EF"/>
                </a:solidFill>
                <a:latin typeface="Roboto"/>
                <a:ea typeface="Roboto"/>
                <a:cs typeface="Roboto"/>
                <a:sym typeface="Roboto"/>
              </a:rPr>
              <a:t>Identifies potential risks and uncertainties, to develop contingency plans.</a:t>
            </a:r>
          </a:p>
        </p:txBody>
      </p:sp>
      <p:sp>
        <p:nvSpPr>
          <p:cNvPr id="35" name="TextBox 34">
            <a:extLst>
              <a:ext uri="{FF2B5EF4-FFF2-40B4-BE49-F238E27FC236}">
                <a16:creationId xmlns:a16="http://schemas.microsoft.com/office/drawing/2014/main" id="{AD98E550-19C9-B6A6-50D4-29834FB0C51A}"/>
              </a:ext>
            </a:extLst>
          </p:cNvPr>
          <p:cNvSpPr txBox="1"/>
          <p:nvPr/>
        </p:nvSpPr>
        <p:spPr>
          <a:xfrm>
            <a:off x="1260127" y="9509315"/>
            <a:ext cx="17485073" cy="496290"/>
          </a:xfrm>
          <a:prstGeom prst="rect">
            <a:avLst/>
          </a:prstGeom>
          <a:noFill/>
        </p:spPr>
        <p:txBody>
          <a:bodyPr wrap="square">
            <a:spAutoFit/>
          </a:bodyPr>
          <a:lstStyle/>
          <a:p>
            <a:pPr marL="164951" lvl="1">
              <a:lnSpc>
                <a:spcPts val="3562"/>
              </a:lnSpc>
            </a:pPr>
            <a:r>
              <a:rPr lang="en-US" sz="1800" dirty="0">
                <a:solidFill>
                  <a:srgbClr val="D6E5EF"/>
                </a:solidFill>
                <a:latin typeface="Roboto"/>
                <a:ea typeface="Roboto"/>
                <a:cs typeface="Roboto"/>
                <a:sym typeface="Roboto"/>
              </a:rPr>
              <a:t>The NPV evaluates project viability. A positive NPV indicates the project is financially feasible (or the project is expected to generate more value than its costs)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171B21"/>
            </a:solidFill>
          </p:spPr>
          <p:txBody>
            <a:bodyPr/>
            <a:lstStyle/>
            <a:p>
              <a:endParaRPr lang="en-US"/>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202733"/>
            </a:solidFill>
          </p:spPr>
          <p:txBody>
            <a:bodyPr/>
            <a:lstStyle/>
            <a:p>
              <a:endParaRPr lang="en-US"/>
            </a:p>
          </p:txBody>
        </p:sp>
      </p:grpSp>
      <p:sp>
        <p:nvSpPr>
          <p:cNvPr id="6" name="Freeform 6" descr="preencoded.png"/>
          <p:cNvSpPr/>
          <p:nvPr/>
        </p:nvSpPr>
        <p:spPr>
          <a:xfrm>
            <a:off x="0" y="0"/>
            <a:ext cx="18288000" cy="3544044"/>
          </a:xfrm>
          <a:custGeom>
            <a:avLst/>
            <a:gdLst/>
            <a:ahLst/>
            <a:cxnLst/>
            <a:rect l="l" t="t" r="r" b="b"/>
            <a:pathLst>
              <a:path w="18288000" h="3544044">
                <a:moveTo>
                  <a:pt x="0" y="0"/>
                </a:moveTo>
                <a:lnTo>
                  <a:pt x="18288000" y="0"/>
                </a:lnTo>
                <a:lnTo>
                  <a:pt x="18288000" y="3544044"/>
                </a:lnTo>
                <a:lnTo>
                  <a:pt x="0" y="3544044"/>
                </a:lnTo>
                <a:lnTo>
                  <a:pt x="0" y="0"/>
                </a:lnTo>
                <a:close/>
              </a:path>
            </a:pathLst>
          </a:custGeom>
          <a:blipFill>
            <a:blip r:embed="rId3"/>
            <a:stretch>
              <a:fillRect l="-10" r="-10"/>
            </a:stretch>
          </a:blipFill>
        </p:spPr>
        <p:txBody>
          <a:bodyPr/>
          <a:lstStyle/>
          <a:p>
            <a:endParaRPr lang="en-US"/>
          </a:p>
        </p:txBody>
      </p:sp>
      <p:grpSp>
        <p:nvGrpSpPr>
          <p:cNvPr id="7" name="Group 7"/>
          <p:cNvGrpSpPr/>
          <p:nvPr/>
        </p:nvGrpSpPr>
        <p:grpSpPr>
          <a:xfrm>
            <a:off x="992238" y="4361059"/>
            <a:ext cx="16838562" cy="1089250"/>
            <a:chOff x="0" y="0"/>
            <a:chExt cx="16355096" cy="1452333"/>
          </a:xfrm>
        </p:grpSpPr>
        <p:sp>
          <p:nvSpPr>
            <p:cNvPr id="8" name="Freeform 8"/>
            <p:cNvSpPr/>
            <p:nvPr/>
          </p:nvSpPr>
          <p:spPr>
            <a:xfrm>
              <a:off x="0" y="0"/>
              <a:ext cx="16355098" cy="1452333"/>
            </a:xfrm>
            <a:custGeom>
              <a:avLst/>
              <a:gdLst/>
              <a:ahLst/>
              <a:cxnLst/>
              <a:rect l="l" t="t" r="r" b="b"/>
              <a:pathLst>
                <a:path w="16355098" h="1452333">
                  <a:moveTo>
                    <a:pt x="0" y="0"/>
                  </a:moveTo>
                  <a:lnTo>
                    <a:pt x="16355098" y="0"/>
                  </a:lnTo>
                  <a:lnTo>
                    <a:pt x="16355098" y="1452333"/>
                  </a:lnTo>
                  <a:lnTo>
                    <a:pt x="0" y="1452333"/>
                  </a:lnTo>
                  <a:close/>
                </a:path>
              </a:pathLst>
            </a:custGeom>
            <a:solidFill>
              <a:srgbClr val="000000">
                <a:alpha val="0"/>
              </a:srgbClr>
            </a:solidFill>
          </p:spPr>
          <p:txBody>
            <a:bodyPr/>
            <a:lstStyle/>
            <a:p>
              <a:endParaRPr lang="en-US"/>
            </a:p>
          </p:txBody>
        </p:sp>
        <p:sp>
          <p:nvSpPr>
            <p:cNvPr id="9" name="TextBox 9"/>
            <p:cNvSpPr txBox="1"/>
            <p:nvPr/>
          </p:nvSpPr>
          <p:spPr>
            <a:xfrm>
              <a:off x="0" y="-19050"/>
              <a:ext cx="16355096" cy="1471383"/>
            </a:xfrm>
            <a:prstGeom prst="rect">
              <a:avLst/>
            </a:prstGeom>
          </p:spPr>
          <p:txBody>
            <a:bodyPr lIns="0" tIns="0" rIns="0" bIns="0" rtlCol="0" anchor="t"/>
            <a:lstStyle/>
            <a:p>
              <a:pPr algn="l">
                <a:lnSpc>
                  <a:spcPts val="6937"/>
                </a:lnSpc>
              </a:pPr>
              <a:r>
                <a:rPr lang="en-US" sz="5562" dirty="0">
                  <a:solidFill>
                    <a:srgbClr val="76B9FF"/>
                  </a:solidFill>
                  <a:latin typeface="Roboto Slab"/>
                  <a:ea typeface="Roboto Slab"/>
                  <a:cs typeface="Roboto Slab"/>
                  <a:sym typeface="Roboto Slab"/>
                </a:rPr>
                <a:t>Conclusion</a:t>
              </a:r>
            </a:p>
            <a:p>
              <a:pPr algn="l">
                <a:lnSpc>
                  <a:spcPts val="6937"/>
                </a:lnSpc>
              </a:pPr>
              <a:r>
                <a:rPr lang="en-US" sz="2000" dirty="0">
                  <a:solidFill>
                    <a:srgbClr val="76B9FF"/>
                  </a:solidFill>
                  <a:latin typeface="Roboto Slab"/>
                  <a:ea typeface="Roboto Slab"/>
                  <a:cs typeface="Roboto Slab"/>
                  <a:sym typeface="Roboto Slab"/>
                </a:rPr>
                <a:t>The digital transformation strategy is financially viable, with a positive NPV and strong potential for fan viewership and engagement.</a:t>
              </a:r>
            </a:p>
          </p:txBody>
        </p:sp>
      </p:grpSp>
      <p:grpSp>
        <p:nvGrpSpPr>
          <p:cNvPr id="10" name="Group 10"/>
          <p:cNvGrpSpPr/>
          <p:nvPr/>
        </p:nvGrpSpPr>
        <p:grpSpPr>
          <a:xfrm>
            <a:off x="992238" y="6743551"/>
            <a:ext cx="496044" cy="496044"/>
            <a:chOff x="0" y="0"/>
            <a:chExt cx="661392" cy="661392"/>
          </a:xfrm>
        </p:grpSpPr>
        <p:sp>
          <p:nvSpPr>
            <p:cNvPr id="11" name="Freeform 11"/>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12" name="Group 12"/>
          <p:cNvGrpSpPr/>
          <p:nvPr/>
        </p:nvGrpSpPr>
        <p:grpSpPr>
          <a:xfrm>
            <a:off x="1771799" y="6743551"/>
            <a:ext cx="3544044" cy="442912"/>
            <a:chOff x="0" y="0"/>
            <a:chExt cx="4725392" cy="590550"/>
          </a:xfrm>
        </p:grpSpPr>
        <p:sp>
          <p:nvSpPr>
            <p:cNvPr id="13" name="Freeform 13"/>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14" name="TextBox 14"/>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Financial Viability</a:t>
              </a:r>
            </a:p>
          </p:txBody>
        </p:sp>
      </p:grpSp>
      <p:grpSp>
        <p:nvGrpSpPr>
          <p:cNvPr id="15" name="Group 15"/>
          <p:cNvGrpSpPr/>
          <p:nvPr/>
        </p:nvGrpSpPr>
        <p:grpSpPr>
          <a:xfrm>
            <a:off x="1771799" y="7356574"/>
            <a:ext cx="4465885" cy="907256"/>
            <a:chOff x="0" y="0"/>
            <a:chExt cx="5954513" cy="1209675"/>
          </a:xfrm>
        </p:grpSpPr>
        <p:sp>
          <p:nvSpPr>
            <p:cNvPr id="16" name="Freeform 16"/>
            <p:cNvSpPr/>
            <p:nvPr/>
          </p:nvSpPr>
          <p:spPr>
            <a:xfrm>
              <a:off x="0" y="0"/>
              <a:ext cx="5954513" cy="1209675"/>
            </a:xfrm>
            <a:custGeom>
              <a:avLst/>
              <a:gdLst/>
              <a:ahLst/>
              <a:cxnLst/>
              <a:rect l="l" t="t" r="r" b="b"/>
              <a:pathLst>
                <a:path w="5954513" h="1209675">
                  <a:moveTo>
                    <a:pt x="0" y="0"/>
                  </a:moveTo>
                  <a:lnTo>
                    <a:pt x="5954513" y="0"/>
                  </a:lnTo>
                  <a:lnTo>
                    <a:pt x="5954513" y="1209675"/>
                  </a:lnTo>
                  <a:lnTo>
                    <a:pt x="0" y="1209675"/>
                  </a:lnTo>
                  <a:close/>
                </a:path>
              </a:pathLst>
            </a:custGeom>
            <a:solidFill>
              <a:srgbClr val="000000">
                <a:alpha val="0"/>
              </a:srgbClr>
            </a:solidFill>
          </p:spPr>
          <p:txBody>
            <a:bodyPr/>
            <a:lstStyle/>
            <a:p>
              <a:endParaRPr lang="en-US"/>
            </a:p>
          </p:txBody>
        </p:sp>
        <p:sp>
          <p:nvSpPr>
            <p:cNvPr id="17" name="TextBox 17"/>
            <p:cNvSpPr txBox="1"/>
            <p:nvPr/>
          </p:nvSpPr>
          <p:spPr>
            <a:xfrm>
              <a:off x="0" y="-95250"/>
              <a:ext cx="5954513" cy="1304925"/>
            </a:xfrm>
            <a:prstGeom prst="rect">
              <a:avLst/>
            </a:prstGeom>
          </p:spPr>
          <p:txBody>
            <a:bodyPr lIns="0" tIns="0" rIns="0" bIns="0" rtlCol="0" anchor="t"/>
            <a:lstStyle/>
            <a:p>
              <a:pPr algn="l">
                <a:lnSpc>
                  <a:spcPts val="3562"/>
                </a:lnSpc>
              </a:pPr>
              <a:r>
                <a:rPr lang="en-US" sz="2187" dirty="0">
                  <a:solidFill>
                    <a:srgbClr val="D6E5EF"/>
                  </a:solidFill>
                  <a:latin typeface="Roboto"/>
                  <a:ea typeface="Roboto"/>
                  <a:cs typeface="Roboto"/>
                  <a:sym typeface="Roboto"/>
                </a:rPr>
                <a:t>Positive NPV and strong potential for fan engagement.</a:t>
              </a:r>
            </a:p>
          </p:txBody>
        </p:sp>
      </p:grpSp>
      <p:grpSp>
        <p:nvGrpSpPr>
          <p:cNvPr id="18" name="Group 18"/>
          <p:cNvGrpSpPr/>
          <p:nvPr/>
        </p:nvGrpSpPr>
        <p:grpSpPr>
          <a:xfrm>
            <a:off x="6521202" y="6743551"/>
            <a:ext cx="496044" cy="496044"/>
            <a:chOff x="0" y="0"/>
            <a:chExt cx="661392" cy="661392"/>
          </a:xfrm>
        </p:grpSpPr>
        <p:sp>
          <p:nvSpPr>
            <p:cNvPr id="19" name="Freeform 19"/>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20" name="Group 20"/>
          <p:cNvGrpSpPr/>
          <p:nvPr/>
        </p:nvGrpSpPr>
        <p:grpSpPr>
          <a:xfrm>
            <a:off x="7300764" y="6743551"/>
            <a:ext cx="3544044" cy="442912"/>
            <a:chOff x="0" y="0"/>
            <a:chExt cx="4725392" cy="590550"/>
          </a:xfrm>
        </p:grpSpPr>
        <p:sp>
          <p:nvSpPr>
            <p:cNvPr id="21" name="Freeform 21"/>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22" name="TextBox 22"/>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Next Steps</a:t>
              </a:r>
            </a:p>
          </p:txBody>
        </p:sp>
      </p:grpSp>
      <p:grpSp>
        <p:nvGrpSpPr>
          <p:cNvPr id="23" name="Group 23"/>
          <p:cNvGrpSpPr/>
          <p:nvPr/>
        </p:nvGrpSpPr>
        <p:grpSpPr>
          <a:xfrm>
            <a:off x="7300764" y="7356574"/>
            <a:ext cx="4465885" cy="1360885"/>
            <a:chOff x="0" y="0"/>
            <a:chExt cx="5954513" cy="1814513"/>
          </a:xfrm>
        </p:grpSpPr>
        <p:sp>
          <p:nvSpPr>
            <p:cNvPr id="24" name="Freeform 24"/>
            <p:cNvSpPr/>
            <p:nvPr/>
          </p:nvSpPr>
          <p:spPr>
            <a:xfrm>
              <a:off x="0" y="0"/>
              <a:ext cx="5954513" cy="1814513"/>
            </a:xfrm>
            <a:custGeom>
              <a:avLst/>
              <a:gdLst/>
              <a:ahLst/>
              <a:cxnLst/>
              <a:rect l="l" t="t" r="r" b="b"/>
              <a:pathLst>
                <a:path w="5954513" h="1814513">
                  <a:moveTo>
                    <a:pt x="0" y="0"/>
                  </a:moveTo>
                  <a:lnTo>
                    <a:pt x="5954513" y="0"/>
                  </a:lnTo>
                  <a:lnTo>
                    <a:pt x="5954513" y="1814513"/>
                  </a:lnTo>
                  <a:lnTo>
                    <a:pt x="0" y="1814513"/>
                  </a:lnTo>
                  <a:close/>
                </a:path>
              </a:pathLst>
            </a:custGeom>
            <a:solidFill>
              <a:srgbClr val="000000">
                <a:alpha val="0"/>
              </a:srgbClr>
            </a:solidFill>
          </p:spPr>
          <p:txBody>
            <a:bodyPr/>
            <a:lstStyle/>
            <a:p>
              <a:endParaRPr lang="en-US"/>
            </a:p>
          </p:txBody>
        </p:sp>
        <p:sp>
          <p:nvSpPr>
            <p:cNvPr id="25" name="TextBox 25"/>
            <p:cNvSpPr txBox="1"/>
            <p:nvPr/>
          </p:nvSpPr>
          <p:spPr>
            <a:xfrm>
              <a:off x="0" y="-95250"/>
              <a:ext cx="5954513" cy="1909763"/>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Secure funding, develop the platform, and launch a pilot program.</a:t>
              </a:r>
            </a:p>
          </p:txBody>
        </p:sp>
      </p:grpSp>
      <p:grpSp>
        <p:nvGrpSpPr>
          <p:cNvPr id="26" name="Group 26"/>
          <p:cNvGrpSpPr/>
          <p:nvPr/>
        </p:nvGrpSpPr>
        <p:grpSpPr>
          <a:xfrm>
            <a:off x="12050166" y="6743551"/>
            <a:ext cx="496044" cy="496044"/>
            <a:chOff x="0" y="0"/>
            <a:chExt cx="661392" cy="661392"/>
          </a:xfrm>
        </p:grpSpPr>
        <p:sp>
          <p:nvSpPr>
            <p:cNvPr id="27" name="Freeform 27"/>
            <p:cNvSpPr/>
            <p:nvPr/>
          </p:nvSpPr>
          <p:spPr>
            <a:xfrm>
              <a:off x="0" y="0"/>
              <a:ext cx="661416" cy="661416"/>
            </a:xfrm>
            <a:custGeom>
              <a:avLst/>
              <a:gdLst/>
              <a:ahLst/>
              <a:cxnLst/>
              <a:rect l="l" t="t" r="r" b="b"/>
              <a:pathLst>
                <a:path w="661416" h="661416">
                  <a:moveTo>
                    <a:pt x="0" y="56769"/>
                  </a:moveTo>
                  <a:cubicBezTo>
                    <a:pt x="0" y="25400"/>
                    <a:pt x="25400" y="0"/>
                    <a:pt x="56769" y="0"/>
                  </a:cubicBezTo>
                  <a:lnTo>
                    <a:pt x="604647" y="0"/>
                  </a:lnTo>
                  <a:cubicBezTo>
                    <a:pt x="636016" y="0"/>
                    <a:pt x="661416" y="25400"/>
                    <a:pt x="661416" y="56769"/>
                  </a:cubicBezTo>
                  <a:lnTo>
                    <a:pt x="661416" y="604647"/>
                  </a:lnTo>
                  <a:cubicBezTo>
                    <a:pt x="661416" y="636016"/>
                    <a:pt x="636016" y="661416"/>
                    <a:pt x="604647" y="661416"/>
                  </a:cubicBezTo>
                  <a:lnTo>
                    <a:pt x="56769" y="661416"/>
                  </a:lnTo>
                  <a:cubicBezTo>
                    <a:pt x="25400" y="661416"/>
                    <a:pt x="0" y="636016"/>
                    <a:pt x="0" y="604647"/>
                  </a:cubicBezTo>
                  <a:close/>
                </a:path>
              </a:pathLst>
            </a:custGeom>
            <a:solidFill>
              <a:srgbClr val="3F4652"/>
            </a:solidFill>
          </p:spPr>
          <p:txBody>
            <a:bodyPr/>
            <a:lstStyle/>
            <a:p>
              <a:endParaRPr lang="en-US"/>
            </a:p>
          </p:txBody>
        </p:sp>
      </p:grpSp>
      <p:grpSp>
        <p:nvGrpSpPr>
          <p:cNvPr id="28" name="Group 28"/>
          <p:cNvGrpSpPr/>
          <p:nvPr/>
        </p:nvGrpSpPr>
        <p:grpSpPr>
          <a:xfrm>
            <a:off x="12829729" y="6743551"/>
            <a:ext cx="3544044" cy="442912"/>
            <a:chOff x="0" y="0"/>
            <a:chExt cx="4725392" cy="590550"/>
          </a:xfrm>
        </p:grpSpPr>
        <p:sp>
          <p:nvSpPr>
            <p:cNvPr id="29" name="Freeform 29"/>
            <p:cNvSpPr/>
            <p:nvPr/>
          </p:nvSpPr>
          <p:spPr>
            <a:xfrm>
              <a:off x="0" y="0"/>
              <a:ext cx="4725392" cy="590550"/>
            </a:xfrm>
            <a:custGeom>
              <a:avLst/>
              <a:gdLst/>
              <a:ahLst/>
              <a:cxnLst/>
              <a:rect l="l" t="t" r="r" b="b"/>
              <a:pathLst>
                <a:path w="4725392" h="590550">
                  <a:moveTo>
                    <a:pt x="0" y="0"/>
                  </a:moveTo>
                  <a:lnTo>
                    <a:pt x="4725392" y="0"/>
                  </a:lnTo>
                  <a:lnTo>
                    <a:pt x="4725392" y="590550"/>
                  </a:lnTo>
                  <a:lnTo>
                    <a:pt x="0" y="590550"/>
                  </a:lnTo>
                  <a:close/>
                </a:path>
              </a:pathLst>
            </a:custGeom>
            <a:solidFill>
              <a:srgbClr val="000000">
                <a:alpha val="0"/>
              </a:srgbClr>
            </a:solidFill>
          </p:spPr>
          <p:txBody>
            <a:bodyPr/>
            <a:lstStyle/>
            <a:p>
              <a:endParaRPr lang="en-US"/>
            </a:p>
          </p:txBody>
        </p:sp>
        <p:sp>
          <p:nvSpPr>
            <p:cNvPr id="30" name="TextBox 30"/>
            <p:cNvSpPr txBox="1"/>
            <p:nvPr/>
          </p:nvSpPr>
          <p:spPr>
            <a:xfrm>
              <a:off x="0" y="-19050"/>
              <a:ext cx="4725392" cy="609600"/>
            </a:xfrm>
            <a:prstGeom prst="rect">
              <a:avLst/>
            </a:prstGeom>
          </p:spPr>
          <p:txBody>
            <a:bodyPr lIns="0" tIns="0" rIns="0" bIns="0" rtlCol="0" anchor="t"/>
            <a:lstStyle/>
            <a:p>
              <a:pPr algn="l">
                <a:lnSpc>
                  <a:spcPts val="3437"/>
                </a:lnSpc>
              </a:pPr>
              <a:r>
                <a:rPr lang="en-US" sz="2750">
                  <a:solidFill>
                    <a:srgbClr val="D6E5EF"/>
                  </a:solidFill>
                  <a:latin typeface="Roboto Slab"/>
                  <a:ea typeface="Roboto Slab"/>
                  <a:cs typeface="Roboto Slab"/>
                  <a:sym typeface="Roboto Slab"/>
                </a:rPr>
                <a:t>Call to Action</a:t>
              </a:r>
            </a:p>
          </p:txBody>
        </p:sp>
      </p:grpSp>
      <p:grpSp>
        <p:nvGrpSpPr>
          <p:cNvPr id="31" name="Group 31"/>
          <p:cNvGrpSpPr/>
          <p:nvPr/>
        </p:nvGrpSpPr>
        <p:grpSpPr>
          <a:xfrm>
            <a:off x="12829729" y="7356574"/>
            <a:ext cx="4465885" cy="907256"/>
            <a:chOff x="0" y="0"/>
            <a:chExt cx="5954513" cy="1209675"/>
          </a:xfrm>
        </p:grpSpPr>
        <p:sp>
          <p:nvSpPr>
            <p:cNvPr id="32" name="Freeform 32"/>
            <p:cNvSpPr/>
            <p:nvPr/>
          </p:nvSpPr>
          <p:spPr>
            <a:xfrm>
              <a:off x="0" y="0"/>
              <a:ext cx="5954513" cy="1209675"/>
            </a:xfrm>
            <a:custGeom>
              <a:avLst/>
              <a:gdLst/>
              <a:ahLst/>
              <a:cxnLst/>
              <a:rect l="l" t="t" r="r" b="b"/>
              <a:pathLst>
                <a:path w="5954513" h="1209675">
                  <a:moveTo>
                    <a:pt x="0" y="0"/>
                  </a:moveTo>
                  <a:lnTo>
                    <a:pt x="5954513" y="0"/>
                  </a:lnTo>
                  <a:lnTo>
                    <a:pt x="5954513" y="1209675"/>
                  </a:lnTo>
                  <a:lnTo>
                    <a:pt x="0" y="1209675"/>
                  </a:lnTo>
                  <a:close/>
                </a:path>
              </a:pathLst>
            </a:custGeom>
            <a:solidFill>
              <a:srgbClr val="000000">
                <a:alpha val="0"/>
              </a:srgbClr>
            </a:solidFill>
          </p:spPr>
          <p:txBody>
            <a:bodyPr/>
            <a:lstStyle/>
            <a:p>
              <a:endParaRPr lang="en-US"/>
            </a:p>
          </p:txBody>
        </p:sp>
        <p:sp>
          <p:nvSpPr>
            <p:cNvPr id="33" name="TextBox 33"/>
            <p:cNvSpPr txBox="1"/>
            <p:nvPr/>
          </p:nvSpPr>
          <p:spPr>
            <a:xfrm>
              <a:off x="0" y="-95250"/>
              <a:ext cx="5954513" cy="1304925"/>
            </a:xfrm>
            <a:prstGeom prst="rect">
              <a:avLst/>
            </a:prstGeom>
          </p:spPr>
          <p:txBody>
            <a:bodyPr lIns="0" tIns="0" rIns="0" bIns="0" rtlCol="0" anchor="t"/>
            <a:lstStyle/>
            <a:p>
              <a:pPr algn="l">
                <a:lnSpc>
                  <a:spcPts val="3562"/>
                </a:lnSpc>
              </a:pPr>
              <a:r>
                <a:rPr lang="en-US" sz="2187">
                  <a:solidFill>
                    <a:srgbClr val="D6E5EF"/>
                  </a:solidFill>
                  <a:latin typeface="Roboto"/>
                  <a:ea typeface="Roboto"/>
                  <a:cs typeface="Roboto"/>
                  <a:sym typeface="Roboto"/>
                </a:rPr>
                <a:t>Engage stakeholders to support the initiative.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780</Words>
  <Application>Microsoft Macintosh PowerPoint</Application>
  <PresentationFormat>Custom</PresentationFormat>
  <Paragraphs>130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Slab</vt:lpstr>
      <vt:lpstr>Roboto</vt:lpstr>
      <vt:lpstr>Calibri</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Revitalizing-the-PGA-Tour-A-Digital-Transformation-Strategy (1).pptx</dc:title>
  <cp:lastModifiedBy>Damarla, Krishna</cp:lastModifiedBy>
  <cp:revision>41</cp:revision>
  <dcterms:created xsi:type="dcterms:W3CDTF">2006-08-16T00:00:00Z</dcterms:created>
  <dcterms:modified xsi:type="dcterms:W3CDTF">2025-02-08T23:31:20Z</dcterms:modified>
  <dc:identifier>DAGeR9paWuM</dc:identifier>
</cp:coreProperties>
</file>