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5"/>
  </p:notesMasterIdLst>
  <p:sldIdLst>
    <p:sldId id="1300" r:id="rId5"/>
    <p:sldId id="1291" r:id="rId6"/>
    <p:sldId id="1301" r:id="rId7"/>
    <p:sldId id="1304" r:id="rId8"/>
    <p:sldId id="1302" r:id="rId9"/>
    <p:sldId id="1295" r:id="rId10"/>
    <p:sldId id="1305" r:id="rId11"/>
    <p:sldId id="1306" r:id="rId12"/>
    <p:sldId id="1296" r:id="rId13"/>
    <p:sldId id="1250"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2B6702-66FD-4536-B2F4-C3C04A89CC92}" v="31" dt="2024-09-27T18:44:18.62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82" d="100"/>
          <a:sy n="82" d="100"/>
        </p:scale>
        <p:origin x="691" y="6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226" Type="http://schemas.microsoft.com/office/2015/10/relationships/revisionInfo" Target="revisionInfo.xml"/><Relationship Id="rId2" Type="http://schemas.openxmlformats.org/officeDocument/2006/relationships/customXml" Target="../customXml/item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jal Dhanwij" userId="84b5ee7bbbf142d3" providerId="LiveId" clId="{ED2B6702-66FD-4536-B2F4-C3C04A89CC92}"/>
    <pc:docChg chg="undo custSel addSld delSld modSld">
      <pc:chgData name="sujal Dhanwij" userId="84b5ee7bbbf142d3" providerId="LiveId" clId="{ED2B6702-66FD-4536-B2F4-C3C04A89CC92}" dt="2024-09-27T18:45:00.049" v="1334" actId="20577"/>
      <pc:docMkLst>
        <pc:docMk/>
      </pc:docMkLst>
      <pc:sldChg chg="modSp mod">
        <pc:chgData name="sujal Dhanwij" userId="84b5ee7bbbf142d3" providerId="LiveId" clId="{ED2B6702-66FD-4536-B2F4-C3C04A89CC92}" dt="2024-09-27T17:19:07.770" v="268" actId="255"/>
        <pc:sldMkLst>
          <pc:docMk/>
          <pc:sldMk cId="2746043547" sldId="1291"/>
        </pc:sldMkLst>
        <pc:spChg chg="mod">
          <ac:chgData name="sujal Dhanwij" userId="84b5ee7bbbf142d3" providerId="LiveId" clId="{ED2B6702-66FD-4536-B2F4-C3C04A89CC92}" dt="2024-09-27T17:19:07.770" v="268" actId="255"/>
          <ac:spMkLst>
            <pc:docMk/>
            <pc:sldMk cId="2746043547" sldId="1291"/>
            <ac:spMk id="2" creationId="{687AFAD5-578C-DC2D-F127-90FF4287354D}"/>
          </ac:spMkLst>
        </pc:spChg>
        <pc:spChg chg="mod">
          <ac:chgData name="sujal Dhanwij" userId="84b5ee7bbbf142d3" providerId="LiveId" clId="{ED2B6702-66FD-4536-B2F4-C3C04A89CC92}" dt="2024-09-27T17:17:57.151" v="265" actId="1076"/>
          <ac:spMkLst>
            <pc:docMk/>
            <pc:sldMk cId="2746043547" sldId="1291"/>
            <ac:spMk id="9" creationId="{091B843F-6928-3290-2287-5FA1F531B685}"/>
          </ac:spMkLst>
        </pc:spChg>
      </pc:sldChg>
      <pc:sldChg chg="addSp delSp modSp mod">
        <pc:chgData name="sujal Dhanwij" userId="84b5ee7bbbf142d3" providerId="LiveId" clId="{ED2B6702-66FD-4536-B2F4-C3C04A89CC92}" dt="2024-09-27T18:26:10.857" v="961" actId="20577"/>
        <pc:sldMkLst>
          <pc:docMk/>
          <pc:sldMk cId="2046321281" sldId="1295"/>
        </pc:sldMkLst>
        <pc:spChg chg="del mod">
          <ac:chgData name="sujal Dhanwij" userId="84b5ee7bbbf142d3" providerId="LiveId" clId="{ED2B6702-66FD-4536-B2F4-C3C04A89CC92}" dt="2024-09-27T18:13:30.225" v="766" actId="478"/>
          <ac:spMkLst>
            <pc:docMk/>
            <pc:sldMk cId="2046321281" sldId="1295"/>
            <ac:spMk id="3" creationId="{02C0F50E-3048-BEA6-6962-A48C023C0388}"/>
          </ac:spMkLst>
        </pc:spChg>
        <pc:spChg chg="del mod">
          <ac:chgData name="sujal Dhanwij" userId="84b5ee7bbbf142d3" providerId="LiveId" clId="{ED2B6702-66FD-4536-B2F4-C3C04A89CC92}" dt="2024-09-27T18:14:33.600" v="771"/>
          <ac:spMkLst>
            <pc:docMk/>
            <pc:sldMk cId="2046321281" sldId="1295"/>
            <ac:spMk id="4" creationId="{EC8B546F-F91E-160B-DC7F-688AFB5A50EA}"/>
          </ac:spMkLst>
        </pc:spChg>
        <pc:spChg chg="add del mod">
          <ac:chgData name="sujal Dhanwij" userId="84b5ee7bbbf142d3" providerId="LiveId" clId="{ED2B6702-66FD-4536-B2F4-C3C04A89CC92}" dt="2024-09-27T18:16:59.849" v="775"/>
          <ac:spMkLst>
            <pc:docMk/>
            <pc:sldMk cId="2046321281" sldId="1295"/>
            <ac:spMk id="5" creationId="{60658936-F368-86C8-0011-3F7FF49F3F87}"/>
          </ac:spMkLst>
        </pc:spChg>
        <pc:spChg chg="add mod">
          <ac:chgData name="sujal Dhanwij" userId="84b5ee7bbbf142d3" providerId="LiveId" clId="{ED2B6702-66FD-4536-B2F4-C3C04A89CC92}" dt="2024-09-27T18:26:10.857" v="961" actId="20577"/>
          <ac:spMkLst>
            <pc:docMk/>
            <pc:sldMk cId="2046321281" sldId="1295"/>
            <ac:spMk id="6" creationId="{277451AB-FD85-E874-6154-69F0B9B14C68}"/>
          </ac:spMkLst>
        </pc:spChg>
        <pc:picChg chg="del">
          <ac:chgData name="sujal Dhanwij" userId="84b5ee7bbbf142d3" providerId="LiveId" clId="{ED2B6702-66FD-4536-B2F4-C3C04A89CC92}" dt="2024-09-27T18:16:59.849" v="773" actId="478"/>
          <ac:picMkLst>
            <pc:docMk/>
            <pc:sldMk cId="2046321281" sldId="1295"/>
            <ac:picMk id="2" creationId="{75F7452F-58BC-17CE-3016-C04F4A0BB586}"/>
          </ac:picMkLst>
        </pc:picChg>
      </pc:sldChg>
      <pc:sldChg chg="modSp mod">
        <pc:chgData name="sujal Dhanwij" userId="84b5ee7bbbf142d3" providerId="LiveId" clId="{ED2B6702-66FD-4536-B2F4-C3C04A89CC92}" dt="2024-09-27T18:45:00.049" v="1334" actId="20577"/>
        <pc:sldMkLst>
          <pc:docMk/>
          <pc:sldMk cId="1307925877" sldId="1296"/>
        </pc:sldMkLst>
        <pc:spChg chg="mod">
          <ac:chgData name="sujal Dhanwij" userId="84b5ee7bbbf142d3" providerId="LiveId" clId="{ED2B6702-66FD-4536-B2F4-C3C04A89CC92}" dt="2024-09-27T18:45:00.049" v="1334" actId="20577"/>
          <ac:spMkLst>
            <pc:docMk/>
            <pc:sldMk cId="1307925877" sldId="1296"/>
            <ac:spMk id="4" creationId="{EC8B546F-F91E-160B-DC7F-688AFB5A50EA}"/>
          </ac:spMkLst>
        </pc:spChg>
      </pc:sldChg>
      <pc:sldChg chg="addSp delSp modSp mod">
        <pc:chgData name="sujal Dhanwij" userId="84b5ee7bbbf142d3" providerId="LiveId" clId="{ED2B6702-66FD-4536-B2F4-C3C04A89CC92}" dt="2024-09-27T17:05:23.485" v="216" actId="12"/>
        <pc:sldMkLst>
          <pc:docMk/>
          <pc:sldMk cId="2000950779" sldId="1300"/>
        </pc:sldMkLst>
        <pc:spChg chg="mod">
          <ac:chgData name="sujal Dhanwij" userId="84b5ee7bbbf142d3" providerId="LiveId" clId="{ED2B6702-66FD-4536-B2F4-C3C04A89CC92}" dt="2024-09-27T17:05:23.485" v="216" actId="12"/>
          <ac:spMkLst>
            <pc:docMk/>
            <pc:sldMk cId="2000950779" sldId="1300"/>
            <ac:spMk id="2" creationId="{938525A2-49D0-AAD6-F4EE-F488AD21601D}"/>
          </ac:spMkLst>
        </pc:spChg>
        <pc:spChg chg="add del mod">
          <ac:chgData name="sujal Dhanwij" userId="84b5ee7bbbf142d3" providerId="LiveId" clId="{ED2B6702-66FD-4536-B2F4-C3C04A89CC92}" dt="2024-09-27T17:00:36.113" v="129"/>
          <ac:spMkLst>
            <pc:docMk/>
            <pc:sldMk cId="2000950779" sldId="1300"/>
            <ac:spMk id="3" creationId="{C506EC89-007C-28A4-54CE-C8164C1AEF4A}"/>
          </ac:spMkLst>
        </pc:spChg>
        <pc:spChg chg="add del mod">
          <ac:chgData name="sujal Dhanwij" userId="84b5ee7bbbf142d3" providerId="LiveId" clId="{ED2B6702-66FD-4536-B2F4-C3C04A89CC92}" dt="2024-09-27T17:01:15.758" v="131" actId="21"/>
          <ac:spMkLst>
            <pc:docMk/>
            <pc:sldMk cId="2000950779" sldId="1300"/>
            <ac:spMk id="7" creationId="{E3163121-C4CD-7B54-EA25-D3C70C686219}"/>
          </ac:spMkLst>
        </pc:spChg>
        <pc:spChg chg="add mod">
          <ac:chgData name="sujal Dhanwij" userId="84b5ee7bbbf142d3" providerId="LiveId" clId="{ED2B6702-66FD-4536-B2F4-C3C04A89CC92}" dt="2024-09-27T17:04:03.904" v="212" actId="207"/>
          <ac:spMkLst>
            <pc:docMk/>
            <pc:sldMk cId="2000950779" sldId="1300"/>
            <ac:spMk id="8" creationId="{6BC83E61-2531-71BD-FDC1-26443CFA16B7}"/>
          </ac:spMkLst>
        </pc:spChg>
        <pc:spChg chg="del mod">
          <ac:chgData name="sujal Dhanwij" userId="84b5ee7bbbf142d3" providerId="LiveId" clId="{ED2B6702-66FD-4536-B2F4-C3C04A89CC92}" dt="2024-09-27T17:00:36.097" v="127" actId="21"/>
          <ac:spMkLst>
            <pc:docMk/>
            <pc:sldMk cId="2000950779" sldId="1300"/>
            <ac:spMk id="18" creationId="{E395316D-1E70-9E4D-C82D-DC6493EC4CED}"/>
          </ac:spMkLst>
        </pc:spChg>
        <pc:picChg chg="mod">
          <ac:chgData name="sujal Dhanwij" userId="84b5ee7bbbf142d3" providerId="LiveId" clId="{ED2B6702-66FD-4536-B2F4-C3C04A89CC92}" dt="2024-09-27T17:02:21.141" v="135" actId="1076"/>
          <ac:picMkLst>
            <pc:docMk/>
            <pc:sldMk cId="2000950779" sldId="1300"/>
            <ac:picMk id="6" creationId="{02540B31-8123-24C6-B0F3-4444B51E9487}"/>
          </ac:picMkLst>
        </pc:picChg>
        <pc:picChg chg="add mod">
          <ac:chgData name="sujal Dhanwij" userId="84b5ee7bbbf142d3" providerId="LiveId" clId="{ED2B6702-66FD-4536-B2F4-C3C04A89CC92}" dt="2024-09-27T17:02:32.323" v="136" actId="14100"/>
          <ac:picMkLst>
            <pc:docMk/>
            <pc:sldMk cId="2000950779" sldId="1300"/>
            <ac:picMk id="1026" creationId="{FAC71EEE-3B06-EF6B-9E26-CB82F9130911}"/>
          </ac:picMkLst>
        </pc:picChg>
      </pc:sldChg>
      <pc:sldChg chg="addSp delSp modSp mod">
        <pc:chgData name="sujal Dhanwij" userId="84b5ee7bbbf142d3" providerId="LiveId" clId="{ED2B6702-66FD-4536-B2F4-C3C04A89CC92}" dt="2024-09-27T17:48:31.306" v="425" actId="115"/>
        <pc:sldMkLst>
          <pc:docMk/>
          <pc:sldMk cId="1066288702" sldId="1301"/>
        </pc:sldMkLst>
        <pc:spChg chg="del">
          <ac:chgData name="sujal Dhanwij" userId="84b5ee7bbbf142d3" providerId="LiveId" clId="{ED2B6702-66FD-4536-B2F4-C3C04A89CC92}" dt="2024-09-27T17:20:33.199" v="273" actId="478"/>
          <ac:spMkLst>
            <pc:docMk/>
            <pc:sldMk cId="1066288702" sldId="1301"/>
            <ac:spMk id="2" creationId="{687AFAD5-578C-DC2D-F127-90FF4287354D}"/>
          </ac:spMkLst>
        </pc:spChg>
        <pc:spChg chg="add mod">
          <ac:chgData name="sujal Dhanwij" userId="84b5ee7bbbf142d3" providerId="LiveId" clId="{ED2B6702-66FD-4536-B2F4-C3C04A89CC92}" dt="2024-09-27T17:48:31.306" v="425" actId="115"/>
          <ac:spMkLst>
            <pc:docMk/>
            <pc:sldMk cId="1066288702" sldId="1301"/>
            <ac:spMk id="3" creationId="{1F352FF7-7A5A-DD35-1783-8AE42D26EDA2}"/>
          </ac:spMkLst>
        </pc:spChg>
        <pc:spChg chg="del">
          <ac:chgData name="sujal Dhanwij" userId="84b5ee7bbbf142d3" providerId="LiveId" clId="{ED2B6702-66FD-4536-B2F4-C3C04A89CC92}" dt="2024-09-27T17:20:28.446" v="272" actId="478"/>
          <ac:spMkLst>
            <pc:docMk/>
            <pc:sldMk cId="1066288702" sldId="1301"/>
            <ac:spMk id="9" creationId="{091B843F-6928-3290-2287-5FA1F531B685}"/>
          </ac:spMkLst>
        </pc:spChg>
      </pc:sldChg>
      <pc:sldChg chg="addSp modSp mod">
        <pc:chgData name="sujal Dhanwij" userId="84b5ee7bbbf142d3" providerId="LiveId" clId="{ED2B6702-66FD-4536-B2F4-C3C04A89CC92}" dt="2024-09-27T18:12:36.028" v="759"/>
        <pc:sldMkLst>
          <pc:docMk/>
          <pc:sldMk cId="2025430063" sldId="1302"/>
        </pc:sldMkLst>
        <pc:spChg chg="mod">
          <ac:chgData name="sujal Dhanwij" userId="84b5ee7bbbf142d3" providerId="LiveId" clId="{ED2B6702-66FD-4536-B2F4-C3C04A89CC92}" dt="2024-09-27T18:03:25.492" v="697" actId="1076"/>
          <ac:spMkLst>
            <pc:docMk/>
            <pc:sldMk cId="2025430063" sldId="1302"/>
            <ac:spMk id="2" creationId="{687AFAD5-578C-DC2D-F127-90FF4287354D}"/>
          </ac:spMkLst>
        </pc:spChg>
        <pc:spChg chg="add mod">
          <ac:chgData name="sujal Dhanwij" userId="84b5ee7bbbf142d3" providerId="LiveId" clId="{ED2B6702-66FD-4536-B2F4-C3C04A89CC92}" dt="2024-09-27T18:12:36.028" v="759"/>
          <ac:spMkLst>
            <pc:docMk/>
            <pc:sldMk cId="2025430063" sldId="1302"/>
            <ac:spMk id="3" creationId="{E4A82CD8-5D73-7A83-BB8D-6F328E68E705}"/>
          </ac:spMkLst>
        </pc:spChg>
        <pc:spChg chg="mod">
          <ac:chgData name="sujal Dhanwij" userId="84b5ee7bbbf142d3" providerId="LiveId" clId="{ED2B6702-66FD-4536-B2F4-C3C04A89CC92}" dt="2024-09-27T18:03:51.340" v="702" actId="1076"/>
          <ac:spMkLst>
            <pc:docMk/>
            <pc:sldMk cId="2025430063" sldId="1302"/>
            <ac:spMk id="9" creationId="{091B843F-6928-3290-2287-5FA1F531B685}"/>
          </ac:spMkLst>
        </pc:spChg>
      </pc:sldChg>
      <pc:sldChg chg="new del">
        <pc:chgData name="sujal Dhanwij" userId="84b5ee7bbbf142d3" providerId="LiveId" clId="{ED2B6702-66FD-4536-B2F4-C3C04A89CC92}" dt="2024-09-27T17:20:11.203" v="271" actId="47"/>
        <pc:sldMkLst>
          <pc:docMk/>
          <pc:sldMk cId="3994269285" sldId="1303"/>
        </pc:sldMkLst>
      </pc:sldChg>
      <pc:sldChg chg="delSp modSp add mod">
        <pc:chgData name="sujal Dhanwij" userId="84b5ee7bbbf142d3" providerId="LiveId" clId="{ED2B6702-66FD-4536-B2F4-C3C04A89CC92}" dt="2024-09-27T17:53:32.596" v="558" actId="20577"/>
        <pc:sldMkLst>
          <pc:docMk/>
          <pc:sldMk cId="2055966626" sldId="1304"/>
        </pc:sldMkLst>
        <pc:spChg chg="mod">
          <ac:chgData name="sujal Dhanwij" userId="84b5ee7bbbf142d3" providerId="LiveId" clId="{ED2B6702-66FD-4536-B2F4-C3C04A89CC92}" dt="2024-09-27T17:53:32.596" v="558" actId="20577"/>
          <ac:spMkLst>
            <pc:docMk/>
            <pc:sldMk cId="2055966626" sldId="1304"/>
            <ac:spMk id="2" creationId="{687AFAD5-578C-DC2D-F127-90FF4287354D}"/>
          </ac:spMkLst>
        </pc:spChg>
        <pc:spChg chg="del">
          <ac:chgData name="sujal Dhanwij" userId="84b5ee7bbbf142d3" providerId="LiveId" clId="{ED2B6702-66FD-4536-B2F4-C3C04A89CC92}" dt="2024-09-27T17:33:42.046" v="331" actId="478"/>
          <ac:spMkLst>
            <pc:docMk/>
            <pc:sldMk cId="2055966626" sldId="1304"/>
            <ac:spMk id="9" creationId="{091B843F-6928-3290-2287-5FA1F531B685}"/>
          </ac:spMkLst>
        </pc:spChg>
      </pc:sldChg>
      <pc:sldChg chg="addSp delSp modSp add mod">
        <pc:chgData name="sujal Dhanwij" userId="84b5ee7bbbf142d3" providerId="LiveId" clId="{ED2B6702-66FD-4536-B2F4-C3C04A89CC92}" dt="2024-09-27T18:35:44.655" v="1053" actId="207"/>
        <pc:sldMkLst>
          <pc:docMk/>
          <pc:sldMk cId="3450665755" sldId="1305"/>
        </pc:sldMkLst>
        <pc:spChg chg="mod">
          <ac:chgData name="sujal Dhanwij" userId="84b5ee7bbbf142d3" providerId="LiveId" clId="{ED2B6702-66FD-4536-B2F4-C3C04A89CC92}" dt="2024-09-27T18:33:04.855" v="1006" actId="20577"/>
          <ac:spMkLst>
            <pc:docMk/>
            <pc:sldMk cId="3450665755" sldId="1305"/>
            <ac:spMk id="3" creationId="{02C0F50E-3048-BEA6-6962-A48C023C0388}"/>
          </ac:spMkLst>
        </pc:spChg>
        <pc:spChg chg="del">
          <ac:chgData name="sujal Dhanwij" userId="84b5ee7bbbf142d3" providerId="LiveId" clId="{ED2B6702-66FD-4536-B2F4-C3C04A89CC92}" dt="2024-09-27T18:31:51.140" v="967" actId="478"/>
          <ac:spMkLst>
            <pc:docMk/>
            <pc:sldMk cId="3450665755" sldId="1305"/>
            <ac:spMk id="4" creationId="{EC8B546F-F91E-160B-DC7F-688AFB5A50EA}"/>
          </ac:spMkLst>
        </pc:spChg>
        <pc:spChg chg="add mod">
          <ac:chgData name="sujal Dhanwij" userId="84b5ee7bbbf142d3" providerId="LiveId" clId="{ED2B6702-66FD-4536-B2F4-C3C04A89CC92}" dt="2024-09-27T18:35:44.655" v="1053" actId="207"/>
          <ac:spMkLst>
            <pc:docMk/>
            <pc:sldMk cId="3450665755" sldId="1305"/>
            <ac:spMk id="14" creationId="{85CDD102-0E00-BC57-99D2-0992452D1C91}"/>
          </ac:spMkLst>
        </pc:spChg>
        <pc:picChg chg="del">
          <ac:chgData name="sujal Dhanwij" userId="84b5ee7bbbf142d3" providerId="LiveId" clId="{ED2B6702-66FD-4536-B2F4-C3C04A89CC92}" dt="2024-09-27T18:31:58.432" v="969" actId="478"/>
          <ac:picMkLst>
            <pc:docMk/>
            <pc:sldMk cId="3450665755" sldId="1305"/>
            <ac:picMk id="2" creationId="{75F7452F-58BC-17CE-3016-C04F4A0BB586}"/>
          </ac:picMkLst>
        </pc:picChg>
        <pc:picChg chg="add del">
          <ac:chgData name="sujal Dhanwij" userId="84b5ee7bbbf142d3" providerId="LiveId" clId="{ED2B6702-66FD-4536-B2F4-C3C04A89CC92}" dt="2024-09-27T18:31:22.846" v="963" actId="22"/>
          <ac:picMkLst>
            <pc:docMk/>
            <pc:sldMk cId="3450665755" sldId="1305"/>
            <ac:picMk id="6" creationId="{5B3F833B-BF24-8ECA-5F4A-24A7328E07E5}"/>
          </ac:picMkLst>
        </pc:picChg>
        <pc:picChg chg="add del">
          <ac:chgData name="sujal Dhanwij" userId="84b5ee7bbbf142d3" providerId="LiveId" clId="{ED2B6702-66FD-4536-B2F4-C3C04A89CC92}" dt="2024-09-27T18:31:47.828" v="966" actId="22"/>
          <ac:picMkLst>
            <pc:docMk/>
            <pc:sldMk cId="3450665755" sldId="1305"/>
            <ac:picMk id="11" creationId="{59D097C0-BA19-F93C-AC40-236BCEEF069D}"/>
          </ac:picMkLst>
        </pc:picChg>
        <pc:picChg chg="add mod">
          <ac:chgData name="sujal Dhanwij" userId="84b5ee7bbbf142d3" providerId="LiveId" clId="{ED2B6702-66FD-4536-B2F4-C3C04A89CC92}" dt="2024-09-27T18:33:30.585" v="1009" actId="14100"/>
          <ac:picMkLst>
            <pc:docMk/>
            <pc:sldMk cId="3450665755" sldId="1305"/>
            <ac:picMk id="13" creationId="{60F15557-1533-501A-EEA5-082FD1814428}"/>
          </ac:picMkLst>
        </pc:picChg>
      </pc:sldChg>
      <pc:sldChg chg="modSp add mod">
        <pc:chgData name="sujal Dhanwij" userId="84b5ee7bbbf142d3" providerId="LiveId" clId="{ED2B6702-66FD-4536-B2F4-C3C04A89CC92}" dt="2024-09-27T18:41:00.886" v="1276" actId="113"/>
        <pc:sldMkLst>
          <pc:docMk/>
          <pc:sldMk cId="1958522220" sldId="1306"/>
        </pc:sldMkLst>
        <pc:spChg chg="mod">
          <ac:chgData name="sujal Dhanwij" userId="84b5ee7bbbf142d3" providerId="LiveId" clId="{ED2B6702-66FD-4536-B2F4-C3C04A89CC92}" dt="2024-09-27T18:41:00.886" v="1276" actId="113"/>
          <ac:spMkLst>
            <pc:docMk/>
            <pc:sldMk cId="1958522220" sldId="1306"/>
            <ac:spMk id="4" creationId="{EC8B546F-F91E-160B-DC7F-688AFB5A50EA}"/>
          </ac:spMkLst>
        </pc:spChg>
        <pc:picChg chg="mod">
          <ac:chgData name="sujal Dhanwij" userId="84b5ee7bbbf142d3" providerId="LiveId" clId="{ED2B6702-66FD-4536-B2F4-C3C04A89CC92}" dt="2024-09-27T18:39:10.479" v="1056" actId="1076"/>
          <ac:picMkLst>
            <pc:docMk/>
            <pc:sldMk cId="1958522220" sldId="1306"/>
            <ac:picMk id="2" creationId="{75F7452F-58BC-17CE-3016-C04F4A0BB586}"/>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16462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71381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999035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6">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01" r:id="rId1"/>
    <p:sldLayoutId id="2147483714" r:id="rId2"/>
    <p:sldLayoutId id="2147483727"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sz="3600" b="1" dirty="0">
                <a:solidFill>
                  <a:srgbClr val="00B050"/>
                </a:solidFill>
              </a:rPr>
              <a:t>SustainDrive</a:t>
            </a: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51325" y="834658"/>
            <a:ext cx="1263157" cy="410834"/>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5992009" y="4347032"/>
            <a:ext cx="2138727" cy="1569660"/>
          </a:xfrm>
          <a:prstGeom prst="rect">
            <a:avLst/>
          </a:prstGeom>
          <a:noFill/>
        </p:spPr>
        <p:txBody>
          <a:bodyPr wrap="none" rtlCol="0">
            <a:spAutoFit/>
          </a:bodyPr>
          <a:lstStyle/>
          <a:p>
            <a:r>
              <a:rPr lang="en-US" sz="1600" b="1" dirty="0">
                <a:solidFill>
                  <a:schemeClr val="bg1"/>
                </a:solidFill>
              </a:rPr>
              <a:t>Student names:</a:t>
            </a:r>
          </a:p>
          <a:p>
            <a:endParaRPr lang="en-US" sz="1600" u="sng" dirty="0">
              <a:solidFill>
                <a:schemeClr val="bg1"/>
              </a:solidFill>
            </a:endParaRPr>
          </a:p>
          <a:p>
            <a:pPr marL="342900" indent="-342900">
              <a:buFont typeface="Wingdings" panose="05000000000000000000" pitchFamily="2" charset="2"/>
              <a:buChar char="Ø"/>
            </a:pPr>
            <a:r>
              <a:rPr lang="en-US" sz="1600" dirty="0">
                <a:solidFill>
                  <a:schemeClr val="bg1"/>
                </a:solidFill>
              </a:rPr>
              <a:t>Samarth Shendre</a:t>
            </a:r>
            <a:endParaRPr lang="en-IN" sz="1600" dirty="0">
              <a:solidFill>
                <a:schemeClr val="bg1"/>
              </a:solidFill>
            </a:endParaRPr>
          </a:p>
          <a:p>
            <a:pPr marL="342900" indent="-342900">
              <a:buFont typeface="Wingdings" panose="05000000000000000000" pitchFamily="2" charset="2"/>
              <a:buChar char="Ø"/>
            </a:pPr>
            <a:r>
              <a:rPr lang="en-IN" sz="1600" dirty="0">
                <a:solidFill>
                  <a:schemeClr val="bg1"/>
                </a:solidFill>
              </a:rPr>
              <a:t>Raj Solat</a:t>
            </a:r>
          </a:p>
          <a:p>
            <a:pPr marL="342900" indent="-342900">
              <a:buFont typeface="Wingdings" panose="05000000000000000000" pitchFamily="2" charset="2"/>
              <a:buChar char="Ø"/>
            </a:pPr>
            <a:r>
              <a:rPr lang="en-IN" sz="1600" dirty="0">
                <a:solidFill>
                  <a:schemeClr val="bg1"/>
                </a:solidFill>
              </a:rPr>
              <a:t>Om Rathod</a:t>
            </a:r>
          </a:p>
          <a:p>
            <a:pPr marL="342900" indent="-342900">
              <a:buFont typeface="Wingdings" panose="05000000000000000000" pitchFamily="2" charset="2"/>
              <a:buChar char="Ø"/>
            </a:pPr>
            <a:r>
              <a:rPr lang="en-IN" sz="1600" dirty="0">
                <a:solidFill>
                  <a:schemeClr val="bg1"/>
                </a:solidFill>
              </a:rPr>
              <a:t>Om Rokde</a:t>
            </a:r>
            <a:endParaRPr lang="en-US" sz="1600" dirty="0">
              <a:solidFill>
                <a:schemeClr val="bg1"/>
              </a:solidFill>
            </a:endParaRPr>
          </a:p>
        </p:txBody>
      </p:sp>
      <p:sp>
        <p:nvSpPr>
          <p:cNvPr id="8" name="TextBox 7">
            <a:extLst>
              <a:ext uri="{FF2B5EF4-FFF2-40B4-BE49-F238E27FC236}">
                <a16:creationId xmlns:a16="http://schemas.microsoft.com/office/drawing/2014/main" id="{6BC83E61-2531-71BD-FDC1-26443CFA16B7}"/>
              </a:ext>
            </a:extLst>
          </p:cNvPr>
          <p:cNvSpPr txBox="1"/>
          <p:nvPr/>
        </p:nvSpPr>
        <p:spPr>
          <a:xfrm>
            <a:off x="5992009" y="3044414"/>
            <a:ext cx="4647304" cy="954300"/>
          </a:xfrm>
          <a:prstGeom prst="rect">
            <a:avLst/>
          </a:prstGeom>
          <a:noFill/>
        </p:spPr>
        <p:txBody>
          <a:bodyPr wrap="square" rtlCol="0">
            <a:spAutoFit/>
          </a:bodyPr>
          <a:lstStyle/>
          <a:p>
            <a:r>
              <a:rPr lang="en-US" b="1" dirty="0">
                <a:solidFill>
                  <a:schemeClr val="bg1"/>
                </a:solidFill>
              </a:rPr>
              <a:t>Case Study:</a:t>
            </a:r>
          </a:p>
          <a:p>
            <a:r>
              <a:rPr lang="en-US" b="1" dirty="0">
                <a:solidFill>
                  <a:schemeClr val="bg1"/>
                </a:solidFill>
              </a:rPr>
              <a:t>SustainDrive – Vehicle Carbon Emission Prediction</a:t>
            </a:r>
          </a:p>
        </p:txBody>
      </p:sp>
      <p:pic>
        <p:nvPicPr>
          <p:cNvPr id="4" name="Picture 3">
            <a:extLst>
              <a:ext uri="{FF2B5EF4-FFF2-40B4-BE49-F238E27FC236}">
                <a16:creationId xmlns:a16="http://schemas.microsoft.com/office/drawing/2014/main" id="{993F344E-1402-78B2-BDFD-CE946225E2CD}"/>
              </a:ext>
            </a:extLst>
          </p:cNvPr>
          <p:cNvPicPr>
            <a:picLocks noChangeAspect="1"/>
          </p:cNvPicPr>
          <p:nvPr/>
        </p:nvPicPr>
        <p:blipFill>
          <a:blip r:embed="rId5"/>
          <a:stretch>
            <a:fillRect/>
          </a:stretch>
        </p:blipFill>
        <p:spPr>
          <a:xfrm>
            <a:off x="11125147" y="49881"/>
            <a:ext cx="1066853" cy="1195611"/>
          </a:xfrm>
          <a:prstGeom prst="rect">
            <a:avLst/>
          </a:prstGeom>
        </p:spPr>
      </p:pic>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3971502" y="1966530"/>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pic>
        <p:nvPicPr>
          <p:cNvPr id="2" name="Picture 1">
            <a:extLst>
              <a:ext uri="{FF2B5EF4-FFF2-40B4-BE49-F238E27FC236}">
                <a16:creationId xmlns:a16="http://schemas.microsoft.com/office/drawing/2014/main" id="{58526A4C-C4FC-BBE3-0FBA-7D2A74527379}"/>
              </a:ext>
            </a:extLst>
          </p:cNvPr>
          <p:cNvPicPr>
            <a:picLocks noChangeAspect="1"/>
          </p:cNvPicPr>
          <p:nvPr/>
        </p:nvPicPr>
        <p:blipFill>
          <a:blip r:embed="rId3"/>
          <a:stretch>
            <a:fillRect/>
          </a:stretch>
        </p:blipFill>
        <p:spPr>
          <a:xfrm>
            <a:off x="4575058" y="3072998"/>
            <a:ext cx="2678021" cy="3001230"/>
          </a:xfrm>
          <a:prstGeom prst="rect">
            <a:avLst/>
          </a:prstGeom>
        </p:spPr>
      </p:pic>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382689" y="1515655"/>
            <a:ext cx="10435915" cy="4483279"/>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800" b="1" dirty="0">
                <a:latin typeface="+mn-lt"/>
              </a:rPr>
              <a:t>Brief Overview </a:t>
            </a:r>
            <a:r>
              <a:rPr lang="en-US" sz="1800" dirty="0">
                <a:latin typeface="+mn-lt"/>
              </a:rPr>
              <a:t>:</a:t>
            </a:r>
          </a:p>
          <a:p>
            <a:pPr>
              <a:spcAft>
                <a:spcPts val="800"/>
              </a:spcAft>
            </a:pPr>
            <a:r>
              <a:rPr lang="en-US" sz="1800" b="0" i="0" u="none" strike="noStrike" baseline="0" dirty="0">
                <a:solidFill>
                  <a:srgbClr val="000000"/>
                </a:solidFill>
                <a:latin typeface="Times New Roman" panose="02020603050405020304" pitchFamily="18" charset="0"/>
              </a:rPr>
              <a:t>Carbon emissions from vehicles, particularly older models, contribute significantly to environmental pollution and climate change. Image-based vehicle inspection enables the detection of carbon emissions and damage by analyzing visual cues from exhaust smoke, engine components, and body conditions. Advanced AI models process these images to identify emission levels and assess maintenance needs, helping to reduce environmental pollution and optimize vehicle performance</a:t>
            </a:r>
            <a:r>
              <a:rPr lang="en-US" sz="1800" b="0" i="0" u="none" strike="noStrike" baseline="0">
                <a:solidFill>
                  <a:srgbClr val="000000"/>
                </a:solidFill>
                <a:latin typeface="Times New Roman" panose="02020603050405020304" pitchFamily="18" charset="0"/>
              </a:rPr>
              <a:t>. </a:t>
            </a:r>
          </a:p>
          <a:p>
            <a:pPr>
              <a:spcAft>
                <a:spcPts val="800"/>
              </a:spcAft>
            </a:pPr>
            <a:endParaRPr lang="en-US" sz="1800" dirty="0">
              <a:latin typeface="+mn-lt"/>
            </a:endParaRPr>
          </a:p>
          <a:p>
            <a:r>
              <a:rPr lang="en-US" sz="1800" b="1" i="0" u="none" strike="noStrike" baseline="0" dirty="0">
                <a:solidFill>
                  <a:srgbClr val="000000"/>
                </a:solidFill>
                <a:latin typeface="Times New Roman" panose="02020603050405020304" pitchFamily="18" charset="0"/>
              </a:rPr>
              <a:t>Real-Life Example : </a:t>
            </a:r>
            <a:r>
              <a:rPr lang="en-US" sz="1800" i="0" u="none" strike="noStrike" baseline="0" dirty="0">
                <a:solidFill>
                  <a:srgbClr val="000000"/>
                </a:solidFill>
                <a:latin typeface="Times New Roman" panose="02020603050405020304" pitchFamily="18" charset="0"/>
              </a:rPr>
              <a:t>Volkswagen was found to have manipulated emission tests, where their diesel cars emitted far more NOx (Nitrogen Oxides) pollutants than legally allowed.</a:t>
            </a:r>
          </a:p>
          <a:p>
            <a:r>
              <a:rPr lang="en-US" sz="1800" i="0" u="none" strike="noStrike" baseline="0" dirty="0">
                <a:solidFill>
                  <a:srgbClr val="000000"/>
                </a:solidFill>
                <a:latin typeface="Times New Roman" panose="02020603050405020304" pitchFamily="18" charset="0"/>
              </a:rPr>
              <a:t>This led to higher carbon emissions and environmental damage, affecting air quality and public health.</a:t>
            </a:r>
            <a:endParaRPr lang="en-US" sz="1800" dirty="0">
              <a:latin typeface="+mn-lt"/>
            </a:endParaRPr>
          </a:p>
          <a:p>
            <a:pPr>
              <a:spcAft>
                <a:spcPts val="800"/>
              </a:spcAft>
            </a:pPr>
            <a:r>
              <a:rPr lang="en-US" sz="1800" dirty="0">
                <a:latin typeface="+mn-lt"/>
              </a:rPr>
              <a:t> </a:t>
            </a:r>
          </a:p>
          <a:p>
            <a:pPr>
              <a:spcAft>
                <a:spcPts val="800"/>
              </a:spcAft>
            </a:pPr>
            <a:r>
              <a:rPr lang="en-US" sz="1800" dirty="0">
                <a:latin typeface="Times New Roman" panose="02020603050405020304" pitchFamily="18" charset="0"/>
                <a:cs typeface="Times New Roman" panose="02020603050405020304" pitchFamily="18" charset="0"/>
              </a:rPr>
              <a:t>This scandal highlighted the need for better emission monitoring technologies, making AI-driven vehicle scanning a critical innovation in sustainability.</a:t>
            </a:r>
          </a:p>
          <a:p>
            <a:pPr>
              <a:spcAft>
                <a:spcPts val="800"/>
              </a:spcAft>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382689" y="875506"/>
            <a:ext cx="5904091" cy="430887"/>
          </a:xfrm>
          <a:prstGeom prst="rect">
            <a:avLst/>
          </a:prstGeom>
          <a:noFill/>
        </p:spPr>
        <p:txBody>
          <a:bodyPr wrap="square">
            <a:spAutoFit/>
          </a:bodyPr>
          <a:lstStyle/>
          <a:p>
            <a:r>
              <a:rPr lang="en-IN" sz="2200" b="1" dirty="0">
                <a:solidFill>
                  <a:srgbClr val="213163"/>
                </a:solidFill>
              </a:rPr>
              <a:t>Problem Statement</a:t>
            </a:r>
            <a:endParaRPr lang="en-IN" sz="22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8" y="6135329"/>
            <a:ext cx="4073611" cy="276999"/>
          </a:xfrm>
          <a:prstGeom prst="rect">
            <a:avLst/>
          </a:prstGeom>
          <a:noFill/>
        </p:spPr>
        <p:txBody>
          <a:bodyPr wrap="square" rtlCol="0">
            <a:spAutoFit/>
          </a:bodyPr>
          <a:lstStyle/>
          <a:p>
            <a:pPr>
              <a:spcAft>
                <a:spcPts val="800"/>
              </a:spcAft>
            </a:pPr>
            <a:r>
              <a:rPr lang="en-IN" sz="1200" b="1" dirty="0">
                <a:latin typeface="+mn-lt"/>
              </a:rPr>
              <a:t>SustainDrive – Sinhgad College of Engineering </a:t>
            </a: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1F352FF7-7A5A-DD35-1783-8AE42D26EDA2}"/>
              </a:ext>
            </a:extLst>
          </p:cNvPr>
          <p:cNvSpPr txBox="1"/>
          <p:nvPr/>
        </p:nvSpPr>
        <p:spPr>
          <a:xfrm>
            <a:off x="495994" y="940594"/>
            <a:ext cx="10498321" cy="4544962"/>
          </a:xfrm>
          <a:prstGeom prst="rect">
            <a:avLst/>
          </a:prstGeom>
          <a:noFill/>
        </p:spPr>
        <p:txBody>
          <a:bodyPr wrap="square" rtlCol="0">
            <a:spAutoFit/>
          </a:bodyPr>
          <a:lstStyle/>
          <a:p>
            <a:r>
              <a:rPr lang="en-US" sz="1800" b="1" dirty="0"/>
              <a:t>Key</a:t>
            </a:r>
            <a:r>
              <a:rPr lang="en-US" b="1" dirty="0"/>
              <a:t> </a:t>
            </a:r>
            <a:r>
              <a:rPr lang="en-US" sz="1800" b="1" dirty="0"/>
              <a:t>Objectives </a:t>
            </a:r>
            <a:r>
              <a:rPr lang="en-US" b="1" dirty="0"/>
              <a:t>:</a:t>
            </a:r>
          </a:p>
          <a:p>
            <a:pPr marL="342900" indent="-342900">
              <a:buFont typeface="Arial" panose="020B0604020202020204" pitchFamily="34" charset="0"/>
              <a:buChar char="•"/>
            </a:pPr>
            <a:endParaRPr lang="en-US" u="sng" dirty="0"/>
          </a:p>
          <a:p>
            <a:r>
              <a:rPr lang="en-US" sz="1800" dirty="0"/>
              <a:t>1️⃣ Carbon Emission Detection**  </a:t>
            </a:r>
          </a:p>
          <a:p>
            <a:r>
              <a:rPr lang="en-US" sz="1800" dirty="0"/>
              <a:t>Uses image analysis to detect excessive smoke, CO₂, and NOx emissions from vehicle exhaust.  </a:t>
            </a:r>
          </a:p>
          <a:p>
            <a:endParaRPr lang="en-US" sz="1800" dirty="0"/>
          </a:p>
          <a:p>
            <a:r>
              <a:rPr lang="en-US" sz="1800" dirty="0"/>
              <a:t>2️⃣ Real-Time Vehicle Health Monitoring**  </a:t>
            </a:r>
          </a:p>
          <a:p>
            <a:r>
              <a:rPr lang="en-US" sz="1800" dirty="0"/>
              <a:t>Scans for damages, rust, leaks, and worn-out tires that impact fuel efficiency and emissions.  </a:t>
            </a:r>
          </a:p>
          <a:p>
            <a:endParaRPr lang="en-US" sz="1800" dirty="0"/>
          </a:p>
          <a:p>
            <a:r>
              <a:rPr lang="en-US" sz="1800" dirty="0"/>
              <a:t>3️⃣ Eco-Friendly Driving Insights**  </a:t>
            </a:r>
          </a:p>
          <a:p>
            <a:r>
              <a:rPr lang="en-US" sz="1800" dirty="0"/>
              <a:t>Provides carbon footprint scores and AI-driven recommendations for reducing emissions.  </a:t>
            </a:r>
          </a:p>
          <a:p>
            <a:endParaRPr lang="en-US" sz="1800" dirty="0"/>
          </a:p>
          <a:p>
            <a:r>
              <a:rPr lang="en-US" sz="1800" dirty="0"/>
              <a:t>4️⃣ Regulatory Compliance &amp; Pollution Monitoring**  </a:t>
            </a:r>
          </a:p>
          <a:p>
            <a:r>
              <a:rPr lang="en-US" sz="1800" dirty="0"/>
              <a:t>Checks emission compliance with pollution norms and helps authorities track high-emission vehicles.  </a:t>
            </a:r>
          </a:p>
          <a:p>
            <a:endParaRPr lang="en-US" sz="1800" dirty="0"/>
          </a:p>
          <a:p>
            <a:r>
              <a:rPr lang="en-US" sz="1800" dirty="0"/>
              <a:t>5️⃣ Integration with Smart Mobility &amp; Sustainability Initiatives**  </a:t>
            </a:r>
          </a:p>
          <a:p>
            <a:r>
              <a:rPr lang="en-US" sz="1800" dirty="0"/>
              <a:t>Suggests EV transitions, carpooling, and smart city solutions to minimize carbon impact. 🚗🌍 </a:t>
            </a:r>
            <a:endParaRPr lang="en-IN" sz="1800" dirty="0"/>
          </a:p>
        </p:txBody>
      </p:sp>
      <p:sp>
        <p:nvSpPr>
          <p:cNvPr id="5" name="TextBox 4">
            <a:extLst>
              <a:ext uri="{FF2B5EF4-FFF2-40B4-BE49-F238E27FC236}">
                <a16:creationId xmlns:a16="http://schemas.microsoft.com/office/drawing/2014/main" id="{E49A9272-EB49-3F83-5A6A-FC60B67AAFB2}"/>
              </a:ext>
            </a:extLst>
          </p:cNvPr>
          <p:cNvSpPr txBox="1"/>
          <p:nvPr/>
        </p:nvSpPr>
        <p:spPr>
          <a:xfrm>
            <a:off x="199808" y="6135329"/>
            <a:ext cx="4073611" cy="276999"/>
          </a:xfrm>
          <a:prstGeom prst="rect">
            <a:avLst/>
          </a:prstGeom>
          <a:noFill/>
        </p:spPr>
        <p:txBody>
          <a:bodyPr wrap="square" rtlCol="0">
            <a:spAutoFit/>
          </a:bodyPr>
          <a:lstStyle/>
          <a:p>
            <a:pPr>
              <a:spcAft>
                <a:spcPts val="800"/>
              </a:spcAft>
            </a:pPr>
            <a:r>
              <a:rPr lang="en-IN" sz="1200" b="1" dirty="0">
                <a:latin typeface="+mn-lt"/>
              </a:rPr>
              <a:t>SustainDrive – Sinhgad College of Engineering </a:t>
            </a:r>
          </a:p>
        </p:txBody>
      </p: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120325" y="1056432"/>
            <a:ext cx="12071675" cy="2923877"/>
          </a:xfrm>
          <a:prstGeom prst="rect">
            <a:avLst/>
          </a:prstGeom>
          <a:noFill/>
        </p:spPr>
        <p:txBody>
          <a:bodyPr wrap="square">
            <a:spAutoFit/>
          </a:bodyPr>
          <a:lstStyle/>
          <a:p>
            <a:r>
              <a:rPr lang="en-IN" sz="2000" b="1" dirty="0">
                <a:solidFill>
                  <a:srgbClr val="213163"/>
                </a:solidFill>
              </a:rPr>
              <a:t>Dataset Overview :</a:t>
            </a:r>
          </a:p>
          <a:p>
            <a:endParaRPr lang="en-IN" sz="2000" b="1" dirty="0">
              <a:solidFill>
                <a:srgbClr val="213163"/>
              </a:solidFill>
            </a:endParaRPr>
          </a:p>
          <a:p>
            <a:r>
              <a:rPr lang="en-US" sz="1800" dirty="0">
                <a:solidFill>
                  <a:schemeClr val="tx1"/>
                </a:solidFill>
              </a:rPr>
              <a:t>1️⃣ Vehicle Exhaust Emission Dataset**  </a:t>
            </a:r>
          </a:p>
          <a:p>
            <a:r>
              <a:rPr lang="en-US" sz="1800" dirty="0">
                <a:solidFill>
                  <a:schemeClr val="tx1"/>
                </a:solidFill>
              </a:rPr>
              <a:t>Contains images of vehicle exhaust with labeled emission levels (low, moderate, high) and smoke color analysis.  </a:t>
            </a:r>
          </a:p>
          <a:p>
            <a:endParaRPr lang="en-US" sz="1800" dirty="0">
              <a:solidFill>
                <a:schemeClr val="tx1"/>
              </a:solidFill>
            </a:endParaRPr>
          </a:p>
          <a:p>
            <a:r>
              <a:rPr lang="en-US" sz="1800" dirty="0">
                <a:solidFill>
                  <a:schemeClr val="tx1"/>
                </a:solidFill>
              </a:rPr>
              <a:t>2️⃣ Thermal &amp; Infrared Imaging Dataset**  </a:t>
            </a:r>
          </a:p>
          <a:p>
            <a:r>
              <a:rPr lang="en-US" sz="1800" dirty="0">
                <a:solidFill>
                  <a:schemeClr val="tx1"/>
                </a:solidFill>
              </a:rPr>
              <a:t>Includes thermal images of vehicle exhaust to detect excessive heat emissions and fuel inefficiency.  </a:t>
            </a:r>
          </a:p>
          <a:p>
            <a:endParaRPr lang="en-US" sz="1800" dirty="0">
              <a:solidFill>
                <a:schemeClr val="tx1"/>
              </a:solidFill>
            </a:endParaRPr>
          </a:p>
          <a:p>
            <a:r>
              <a:rPr lang="en-US" sz="1800" dirty="0">
                <a:solidFill>
                  <a:schemeClr val="tx1"/>
                </a:solidFill>
              </a:rPr>
              <a:t>3️⃣ Vehicle Damage Detection Dataset**  </a:t>
            </a:r>
          </a:p>
          <a:p>
            <a:r>
              <a:rPr lang="en-US" sz="1800" dirty="0">
                <a:solidFill>
                  <a:schemeClr val="tx1"/>
                </a:solidFill>
              </a:rPr>
              <a:t>Features images of dents, scratches, tire wear, and rust for AI-based vehicle health assessment. </a:t>
            </a:r>
            <a:endParaRPr lang="en-IN" sz="1800" dirty="0">
              <a:solidFill>
                <a:schemeClr val="tx1"/>
              </a:solidFill>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4B90118-E95B-1AA4-F402-BBA12630C821}"/>
              </a:ext>
            </a:extLst>
          </p:cNvPr>
          <p:cNvSpPr txBox="1"/>
          <p:nvPr/>
        </p:nvSpPr>
        <p:spPr>
          <a:xfrm>
            <a:off x="199808" y="6135329"/>
            <a:ext cx="4073611" cy="276999"/>
          </a:xfrm>
          <a:prstGeom prst="rect">
            <a:avLst/>
          </a:prstGeom>
          <a:noFill/>
        </p:spPr>
        <p:txBody>
          <a:bodyPr wrap="square" rtlCol="0">
            <a:spAutoFit/>
          </a:bodyPr>
          <a:lstStyle/>
          <a:p>
            <a:pPr>
              <a:spcAft>
                <a:spcPts val="800"/>
              </a:spcAft>
            </a:pPr>
            <a:r>
              <a:rPr lang="en-IN" sz="1200" b="1" dirty="0">
                <a:latin typeface="+mn-lt"/>
              </a:rPr>
              <a:t>SustainDrive – Sinhgad College of Engineering </a:t>
            </a:r>
          </a:p>
        </p:txBody>
      </p:sp>
    </p:spTree>
    <p:extLst>
      <p:ext uri="{BB962C8B-B14F-4D97-AF65-F5344CB8AC3E}">
        <p14:creationId xmlns:p14="http://schemas.microsoft.com/office/powerpoint/2010/main" val="205596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199809" y="1325150"/>
            <a:ext cx="10435915" cy="646331"/>
          </a:xfrm>
          <a:prstGeom prst="rect">
            <a:avLst/>
          </a:prstGeom>
          <a:noFill/>
        </p:spPr>
        <p:txBody>
          <a:bodyPr wrap="square" rtlCol="0">
            <a:spAutoFit/>
          </a:bodyPr>
          <a:lstStyle/>
          <a:p>
            <a:pPr>
              <a:spcAft>
                <a:spcPts val="800"/>
              </a:spcAft>
            </a:pPr>
            <a:br>
              <a:rPr lang="en-US" sz="1800" dirty="0">
                <a:latin typeface="+mn-lt"/>
              </a:rPr>
            </a:b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812466"/>
            <a:ext cx="5904091" cy="400110"/>
          </a:xfrm>
          <a:prstGeom prst="rect">
            <a:avLst/>
          </a:prstGeom>
          <a:noFill/>
        </p:spPr>
        <p:txBody>
          <a:bodyPr wrap="square">
            <a:spAutoFit/>
          </a:bodyPr>
          <a:lstStyle/>
          <a:p>
            <a:r>
              <a:rPr lang="en-IN" sz="2000" b="1" dirty="0">
                <a:solidFill>
                  <a:srgbClr val="213163"/>
                </a:solidFill>
              </a:rPr>
              <a:t>Methodology</a:t>
            </a:r>
            <a:endParaRPr lang="en-IN" sz="2000" dirty="0">
              <a:solidFill>
                <a:srgbClr val="213163"/>
              </a:solidFill>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E4A82CD8-5D73-7A83-BB8D-6F328E68E705}"/>
              </a:ext>
            </a:extLst>
          </p:cNvPr>
          <p:cNvSpPr txBox="1"/>
          <p:nvPr/>
        </p:nvSpPr>
        <p:spPr>
          <a:xfrm>
            <a:off x="516368" y="1306951"/>
            <a:ext cx="10865223" cy="4770537"/>
          </a:xfrm>
          <a:prstGeom prst="rect">
            <a:avLst/>
          </a:prstGeom>
          <a:noFill/>
        </p:spPr>
        <p:txBody>
          <a:bodyPr wrap="square" rtlCol="0">
            <a:spAutoFit/>
          </a:bodyPr>
          <a:lstStyle/>
          <a:p>
            <a:r>
              <a:rPr lang="en-IN" sz="1600" dirty="0"/>
              <a:t>1️⃣ Image Acquisition</a:t>
            </a:r>
          </a:p>
          <a:p>
            <a:r>
              <a:rPr lang="en-IN" sz="1600" dirty="0"/>
              <a:t>Capture vehicle exhaust images using smartphone cameras, dashcams, or CCTV.</a:t>
            </a:r>
          </a:p>
          <a:p>
            <a:r>
              <a:rPr lang="en-IN" sz="1600" dirty="0"/>
              <a:t>Use thermal and infrared imaging for accurate heat and gas emission analysis.</a:t>
            </a:r>
          </a:p>
          <a:p>
            <a:endParaRPr lang="en-IN" sz="1600" dirty="0"/>
          </a:p>
          <a:p>
            <a:r>
              <a:rPr lang="en-IN" sz="1600" dirty="0"/>
              <a:t>2️⃣ Preprocessing &amp; Feature Extraction</a:t>
            </a:r>
          </a:p>
          <a:p>
            <a:r>
              <a:rPr lang="en-IN" sz="1600" dirty="0"/>
              <a:t>Enhance image quality using noise reduction and edge detection techniques.</a:t>
            </a:r>
          </a:p>
          <a:p>
            <a:r>
              <a:rPr lang="en-IN" sz="1600" dirty="0"/>
              <a:t>Extract key features like smoke </a:t>
            </a:r>
            <a:r>
              <a:rPr lang="en-IN" sz="1600" dirty="0" err="1"/>
              <a:t>color</a:t>
            </a:r>
            <a:r>
              <a:rPr lang="en-IN" sz="1600" dirty="0"/>
              <a:t>, density, and opacity levels.</a:t>
            </a:r>
          </a:p>
          <a:p>
            <a:endParaRPr lang="en-IN" sz="1600" dirty="0"/>
          </a:p>
          <a:p>
            <a:r>
              <a:rPr lang="en-IN" sz="1600" dirty="0"/>
              <a:t>3️⃣ AI-Based Image Analysis</a:t>
            </a:r>
          </a:p>
          <a:p>
            <a:r>
              <a:rPr lang="en-IN" sz="1600" dirty="0"/>
              <a:t>Use Computer Vision (CNNs, YOLO, OpenCV) to classify emission levels.</a:t>
            </a:r>
          </a:p>
          <a:p>
            <a:r>
              <a:rPr lang="en-IN" sz="1600" dirty="0"/>
              <a:t>Apply Deep Learning models to detect patterns in exhaust emissions.</a:t>
            </a:r>
          </a:p>
          <a:p>
            <a:endParaRPr lang="en-IN" sz="1600" dirty="0"/>
          </a:p>
          <a:p>
            <a:r>
              <a:rPr lang="en-IN" sz="1600" dirty="0"/>
              <a:t>4️⃣ Emission Classification &amp; Carbon Footprint Estimation</a:t>
            </a:r>
          </a:p>
          <a:p>
            <a:r>
              <a:rPr lang="en-IN" sz="1600" dirty="0"/>
              <a:t>Compare detected emissions with regulatory standards (BS6, Euro 6, EPA).</a:t>
            </a:r>
          </a:p>
          <a:p>
            <a:r>
              <a:rPr lang="en-IN" sz="1600" dirty="0"/>
              <a:t>Estimate carbon footprint based on detected pollution levels.</a:t>
            </a:r>
          </a:p>
          <a:p>
            <a:endParaRPr lang="en-IN" sz="1600" dirty="0"/>
          </a:p>
          <a:p>
            <a:r>
              <a:rPr lang="en-IN" sz="1600" dirty="0"/>
              <a:t>5️⃣ Vehicle Health &amp; Damage Detection</a:t>
            </a:r>
          </a:p>
          <a:p>
            <a:r>
              <a:rPr lang="en-IN" sz="1600" dirty="0"/>
              <a:t>Scan vehicle body for scratches, dents, rust, tire wear, and leaks.</a:t>
            </a:r>
          </a:p>
          <a:p>
            <a:r>
              <a:rPr lang="en-IN" sz="1600" dirty="0"/>
              <a:t>Use AI models for predictive maintenance suggestions.</a:t>
            </a:r>
          </a:p>
        </p:txBody>
      </p:sp>
      <p:sp>
        <p:nvSpPr>
          <p:cNvPr id="4" name="TextBox 3">
            <a:extLst>
              <a:ext uri="{FF2B5EF4-FFF2-40B4-BE49-F238E27FC236}">
                <a16:creationId xmlns:a16="http://schemas.microsoft.com/office/drawing/2014/main" id="{13A14FD9-91A0-1CD4-BF01-B0071C912DF5}"/>
              </a:ext>
            </a:extLst>
          </p:cNvPr>
          <p:cNvSpPr txBox="1"/>
          <p:nvPr/>
        </p:nvSpPr>
        <p:spPr>
          <a:xfrm>
            <a:off x="199808" y="6135329"/>
            <a:ext cx="4073611" cy="276999"/>
          </a:xfrm>
          <a:prstGeom prst="rect">
            <a:avLst/>
          </a:prstGeom>
          <a:noFill/>
        </p:spPr>
        <p:txBody>
          <a:bodyPr wrap="square" rtlCol="0">
            <a:spAutoFit/>
          </a:bodyPr>
          <a:lstStyle/>
          <a:p>
            <a:pPr>
              <a:spcAft>
                <a:spcPts val="800"/>
              </a:spcAft>
            </a:pPr>
            <a:r>
              <a:rPr lang="en-IN" sz="1200" b="1" dirty="0">
                <a:latin typeface="+mn-lt"/>
              </a:rPr>
              <a:t>SustainDrive – Sinhgad College of Engineering </a:t>
            </a:r>
          </a:p>
        </p:txBody>
      </p:sp>
    </p:spTree>
    <p:extLst>
      <p:ext uri="{BB962C8B-B14F-4D97-AF65-F5344CB8AC3E}">
        <p14:creationId xmlns:p14="http://schemas.microsoft.com/office/powerpoint/2010/main" val="2025430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77451AB-FD85-E874-6154-69F0B9B14C68}"/>
              </a:ext>
            </a:extLst>
          </p:cNvPr>
          <p:cNvSpPr txBox="1"/>
          <p:nvPr/>
        </p:nvSpPr>
        <p:spPr>
          <a:xfrm>
            <a:off x="408791" y="802639"/>
            <a:ext cx="10015370" cy="2446824"/>
          </a:xfrm>
          <a:prstGeom prst="rect">
            <a:avLst/>
          </a:prstGeom>
          <a:noFill/>
        </p:spPr>
        <p:txBody>
          <a:bodyPr wrap="square" rtlCol="0">
            <a:spAutoFit/>
          </a:bodyPr>
          <a:lstStyle/>
          <a:p>
            <a:endParaRPr lang="en-US" sz="1700" dirty="0"/>
          </a:p>
          <a:p>
            <a:pPr marL="285750" indent="-285750">
              <a:buFont typeface="Wingdings" panose="05000000000000000000" pitchFamily="2" charset="2"/>
              <a:buChar char="q"/>
            </a:pPr>
            <a:r>
              <a:rPr lang="en-US" sz="1700" b="1" u="sng" dirty="0"/>
              <a:t>Algorithms Used:</a:t>
            </a:r>
          </a:p>
          <a:p>
            <a:endParaRPr lang="en-US" sz="1700" dirty="0"/>
          </a:p>
          <a:p>
            <a:r>
              <a:rPr lang="en-US" sz="1700" dirty="0"/>
              <a:t>1️⃣ OpenCV – Used for image preprocessing, feature extraction, and smoke density detection.  </a:t>
            </a:r>
          </a:p>
          <a:p>
            <a:endParaRPr lang="en-US" sz="1700" dirty="0"/>
          </a:p>
          <a:p>
            <a:r>
              <a:rPr lang="en-US" sz="1700" dirty="0"/>
              <a:t>2️⃣ CNN (Convolutional Neural Networks) – Helps in classifying emissions and detecting vehicle damage from images.  </a:t>
            </a:r>
          </a:p>
          <a:p>
            <a:endParaRPr lang="en-US" sz="1700" dirty="0"/>
          </a:p>
          <a:p>
            <a:r>
              <a:rPr lang="en-US" sz="1700" dirty="0"/>
              <a:t>3️⃣ Random Forest – Used for categorizing emission levels based on extracted image features.</a:t>
            </a:r>
            <a:endParaRPr lang="en-US" sz="1700" b="1" u="sng" dirty="0"/>
          </a:p>
        </p:txBody>
      </p:sp>
      <p:sp>
        <p:nvSpPr>
          <p:cNvPr id="3" name="TextBox 2">
            <a:extLst>
              <a:ext uri="{FF2B5EF4-FFF2-40B4-BE49-F238E27FC236}">
                <a16:creationId xmlns:a16="http://schemas.microsoft.com/office/drawing/2014/main" id="{56F68BE8-9B72-7A4A-AA1A-373F7D904293}"/>
              </a:ext>
            </a:extLst>
          </p:cNvPr>
          <p:cNvSpPr txBox="1"/>
          <p:nvPr/>
        </p:nvSpPr>
        <p:spPr>
          <a:xfrm>
            <a:off x="199808" y="6135329"/>
            <a:ext cx="4073611" cy="276999"/>
          </a:xfrm>
          <a:prstGeom prst="rect">
            <a:avLst/>
          </a:prstGeom>
          <a:noFill/>
        </p:spPr>
        <p:txBody>
          <a:bodyPr wrap="square" rtlCol="0">
            <a:spAutoFit/>
          </a:bodyPr>
          <a:lstStyle/>
          <a:p>
            <a:pPr>
              <a:spcAft>
                <a:spcPts val="800"/>
              </a:spcAft>
            </a:pPr>
            <a:r>
              <a:rPr lang="en-IN" sz="1200" b="1" dirty="0">
                <a:latin typeface="+mn-lt"/>
              </a:rPr>
              <a:t>SustainDrive – Sinhgad College of Engineering </a:t>
            </a:r>
          </a:p>
        </p:txBody>
      </p:sp>
    </p:spTree>
    <p:extLst>
      <p:ext uri="{BB962C8B-B14F-4D97-AF65-F5344CB8AC3E}">
        <p14:creationId xmlns:p14="http://schemas.microsoft.com/office/powerpoint/2010/main" val="2046321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0567" y="802639"/>
            <a:ext cx="5904091" cy="400110"/>
          </a:xfrm>
          <a:prstGeom prst="rect">
            <a:avLst/>
          </a:prstGeom>
          <a:noFill/>
        </p:spPr>
        <p:txBody>
          <a:bodyPr wrap="square">
            <a:spAutoFit/>
          </a:bodyPr>
          <a:lstStyle/>
          <a:p>
            <a:r>
              <a:rPr lang="en-IN" sz="2000" b="1" dirty="0">
                <a:solidFill>
                  <a:srgbClr val="213163"/>
                </a:solidFill>
              </a:rPr>
              <a:t>Flow Chart:</a:t>
            </a:r>
            <a:endParaRPr lang="en-IN" sz="2000" dirty="0">
              <a:solidFill>
                <a:srgbClr val="213163"/>
              </a:solidFill>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5CDD102-0E00-BC57-99D2-0992452D1C91}"/>
              </a:ext>
            </a:extLst>
          </p:cNvPr>
          <p:cNvSpPr txBox="1"/>
          <p:nvPr/>
        </p:nvSpPr>
        <p:spPr>
          <a:xfrm>
            <a:off x="4699747" y="5608041"/>
            <a:ext cx="5143500" cy="610488"/>
          </a:xfrm>
          <a:prstGeom prst="rect">
            <a:avLst/>
          </a:prstGeom>
          <a:noFill/>
        </p:spPr>
        <p:txBody>
          <a:bodyPr wrap="square" rtlCol="0">
            <a:spAutoFit/>
          </a:bodyPr>
          <a:lstStyle/>
          <a:p>
            <a:r>
              <a:rPr lang="en-US" sz="1500" dirty="0">
                <a:solidFill>
                  <a:schemeClr val="tx1"/>
                </a:solidFill>
              </a:rPr>
              <a:t>Fig</a:t>
            </a:r>
            <a:r>
              <a:rPr lang="en-US" sz="1500" dirty="0">
                <a:solidFill>
                  <a:srgbClr val="C00000"/>
                </a:solidFill>
              </a:rPr>
              <a:t> : SustainDrive - Vehicle Maintenance </a:t>
            </a:r>
          </a:p>
          <a:p>
            <a:r>
              <a:rPr lang="en-IN" dirty="0"/>
              <a:t> </a:t>
            </a:r>
          </a:p>
        </p:txBody>
      </p:sp>
      <p:pic>
        <p:nvPicPr>
          <p:cNvPr id="4" name="Picture 3">
            <a:extLst>
              <a:ext uri="{FF2B5EF4-FFF2-40B4-BE49-F238E27FC236}">
                <a16:creationId xmlns:a16="http://schemas.microsoft.com/office/drawing/2014/main" id="{AD654FA9-C21D-F939-97AF-034FD3C073EB}"/>
              </a:ext>
            </a:extLst>
          </p:cNvPr>
          <p:cNvPicPr>
            <a:picLocks noChangeAspect="1"/>
          </p:cNvPicPr>
          <p:nvPr/>
        </p:nvPicPr>
        <p:blipFill>
          <a:blip r:embed="rId3"/>
          <a:stretch>
            <a:fillRect/>
          </a:stretch>
        </p:blipFill>
        <p:spPr>
          <a:xfrm>
            <a:off x="4497353" y="802639"/>
            <a:ext cx="3405285" cy="4540380"/>
          </a:xfrm>
          <a:prstGeom prst="rect">
            <a:avLst/>
          </a:prstGeom>
        </p:spPr>
      </p:pic>
      <p:sp>
        <p:nvSpPr>
          <p:cNvPr id="5" name="TextBox 4">
            <a:extLst>
              <a:ext uri="{FF2B5EF4-FFF2-40B4-BE49-F238E27FC236}">
                <a16:creationId xmlns:a16="http://schemas.microsoft.com/office/drawing/2014/main" id="{83E08649-B87F-2579-91F4-46AF00D69F37}"/>
              </a:ext>
            </a:extLst>
          </p:cNvPr>
          <p:cNvSpPr txBox="1"/>
          <p:nvPr/>
        </p:nvSpPr>
        <p:spPr>
          <a:xfrm>
            <a:off x="199808" y="6135329"/>
            <a:ext cx="4073611" cy="276999"/>
          </a:xfrm>
          <a:prstGeom prst="rect">
            <a:avLst/>
          </a:prstGeom>
          <a:noFill/>
        </p:spPr>
        <p:txBody>
          <a:bodyPr wrap="square" rtlCol="0">
            <a:spAutoFit/>
          </a:bodyPr>
          <a:lstStyle/>
          <a:p>
            <a:pPr>
              <a:spcAft>
                <a:spcPts val="800"/>
              </a:spcAft>
            </a:pPr>
            <a:r>
              <a:rPr lang="en-IN" sz="1200" b="1" dirty="0">
                <a:latin typeface="+mn-lt"/>
              </a:rPr>
              <a:t>SustainDrive – Sinhgad College of Engineering </a:t>
            </a:r>
          </a:p>
        </p:txBody>
      </p:sp>
    </p:spTree>
    <p:extLst>
      <p:ext uri="{BB962C8B-B14F-4D97-AF65-F5344CB8AC3E}">
        <p14:creationId xmlns:p14="http://schemas.microsoft.com/office/powerpoint/2010/main" val="3450665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50299" y="1949467"/>
            <a:ext cx="6489066" cy="3518912"/>
          </a:xfrm>
          <a:prstGeom prst="rect">
            <a:avLst/>
          </a:prstGeom>
          <a:noFill/>
        </p:spPr>
        <p:txBody>
          <a:bodyPr wrap="square" rtlCol="0">
            <a:spAutoFit/>
          </a:bodyPr>
          <a:lstStyle/>
          <a:p>
            <a:pPr algn="just">
              <a:spcAft>
                <a:spcPts val="800"/>
              </a:spcAft>
            </a:pPr>
            <a:r>
              <a:rPr lang="en-US" sz="1800" dirty="0">
                <a:latin typeface="+mn-lt"/>
              </a:rPr>
              <a:t>The SustainDrive Application effectively utilizes image-based carbon emission and vehicle damage detection to promote sustainable transportation. By leveraging OpenCV for preprocessing, CNN for deep learning-based classification, and Random Forest for emission level categorization, the system ensures accurate analysis and real-time insights. This approach enhances vehicle maintenance, reduces carbon footprints, and contributes to a cleaner environment by providing actionable recommendations. SustainDrive serves as a smart, AI-driven solution for optimizing vehicular health and environmental sustainability.</a:t>
            </a:r>
          </a:p>
          <a:p>
            <a:pPr algn="just">
              <a:spcAft>
                <a:spcPts val="800"/>
              </a:spcAft>
            </a:pPr>
            <a:endParaRPr lang="en-US" sz="1800" dirty="0">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3"/>
          <a:srcRect l="7117" t="5427" r="7295" b="7474"/>
          <a:stretch/>
        </p:blipFill>
        <p:spPr>
          <a:xfrm>
            <a:off x="7520790" y="1000329"/>
            <a:ext cx="4551680" cy="4632115"/>
          </a:xfrm>
          <a:prstGeom prst="rect">
            <a:avLst/>
          </a:prstGeom>
        </p:spPr>
      </p:pic>
      <p:sp>
        <p:nvSpPr>
          <p:cNvPr id="5" name="TextBox 4">
            <a:extLst>
              <a:ext uri="{FF2B5EF4-FFF2-40B4-BE49-F238E27FC236}">
                <a16:creationId xmlns:a16="http://schemas.microsoft.com/office/drawing/2014/main" id="{406391C8-D737-3806-EFEE-70400BD57EFA}"/>
              </a:ext>
            </a:extLst>
          </p:cNvPr>
          <p:cNvSpPr txBox="1"/>
          <p:nvPr/>
        </p:nvSpPr>
        <p:spPr>
          <a:xfrm>
            <a:off x="199808" y="6135329"/>
            <a:ext cx="4073611" cy="276999"/>
          </a:xfrm>
          <a:prstGeom prst="rect">
            <a:avLst/>
          </a:prstGeom>
          <a:noFill/>
        </p:spPr>
        <p:txBody>
          <a:bodyPr wrap="square" rtlCol="0">
            <a:spAutoFit/>
          </a:bodyPr>
          <a:lstStyle/>
          <a:p>
            <a:pPr>
              <a:spcAft>
                <a:spcPts val="800"/>
              </a:spcAft>
            </a:pPr>
            <a:r>
              <a:rPr lang="en-IN" sz="1200" b="1" dirty="0">
                <a:latin typeface="+mn-lt"/>
              </a:rPr>
              <a:t>SustainDrive – Sinhgad College of Engineering </a:t>
            </a:r>
          </a:p>
        </p:txBody>
      </p:sp>
    </p:spTree>
    <p:extLst>
      <p:ext uri="{BB962C8B-B14F-4D97-AF65-F5344CB8AC3E}">
        <p14:creationId xmlns:p14="http://schemas.microsoft.com/office/powerpoint/2010/main" val="1958522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References</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10267634" cy="2554545"/>
          </a:xfrm>
          <a:prstGeom prst="rect">
            <a:avLst/>
          </a:prstGeom>
          <a:noFill/>
        </p:spPr>
        <p:txBody>
          <a:bodyPr wrap="square" rtlCol="0">
            <a:spAutoFit/>
          </a:bodyPr>
          <a:lstStyle/>
          <a:p>
            <a:r>
              <a:rPr lang="en-US" sz="1600" dirty="0"/>
              <a:t>1️⃣ </a:t>
            </a:r>
            <a:r>
              <a:rPr lang="en-US" sz="1600" b="1" dirty="0"/>
              <a:t>OpenCV Documentation</a:t>
            </a:r>
            <a:r>
              <a:rPr lang="en-US" sz="1600" dirty="0"/>
              <a:t> – OpenCV library for image processing and feature extraction. </a:t>
            </a:r>
            <a:r>
              <a:rPr lang="en-US" sz="1600" i="1" dirty="0"/>
              <a:t>(https://docs.opencv.org/)</a:t>
            </a:r>
            <a:endParaRPr lang="en-US" sz="1600" dirty="0"/>
          </a:p>
          <a:p>
            <a:r>
              <a:rPr lang="en-US" sz="1600" dirty="0"/>
              <a:t>2️⃣ </a:t>
            </a:r>
            <a:r>
              <a:rPr lang="en-US" sz="1600" b="1" dirty="0"/>
              <a:t>CNN for Image Classification</a:t>
            </a:r>
            <a:r>
              <a:rPr lang="en-US" sz="1600" dirty="0"/>
              <a:t> – Deep learning techniques for emission and damage detection. </a:t>
            </a:r>
            <a:r>
              <a:rPr lang="en-US" sz="1600" i="1" dirty="0"/>
              <a:t>(https://www.tensorflow.org/tutorials/images/classification)</a:t>
            </a:r>
            <a:endParaRPr lang="en-US" sz="1600" dirty="0"/>
          </a:p>
          <a:p>
            <a:r>
              <a:rPr lang="en-US" sz="1600" dirty="0"/>
              <a:t>3️⃣ </a:t>
            </a:r>
            <a:r>
              <a:rPr lang="en-US" sz="1600" b="1" dirty="0"/>
              <a:t>Random Forest Algorithm</a:t>
            </a:r>
            <a:r>
              <a:rPr lang="en-US" sz="1600" dirty="0"/>
              <a:t> – Machine learning approach for emission level classification. </a:t>
            </a:r>
            <a:r>
              <a:rPr lang="en-US" sz="1600" i="1" dirty="0"/>
              <a:t>(https://scikit-learn.org/stable/modules/generated/sklearn.ensemble.RandomForestClassifier.html)</a:t>
            </a:r>
            <a:endParaRPr lang="en-US" sz="1600" dirty="0"/>
          </a:p>
          <a:p>
            <a:r>
              <a:rPr lang="en-US" sz="1600" dirty="0"/>
              <a:t>4️⃣ </a:t>
            </a:r>
            <a:r>
              <a:rPr lang="en-US" sz="1600" b="1" dirty="0"/>
              <a:t>Vehicle Emission Analysis Studies</a:t>
            </a:r>
            <a:r>
              <a:rPr lang="en-US" sz="1600" dirty="0"/>
              <a:t> – Research papers on carbon emission detection using AI. </a:t>
            </a:r>
            <a:r>
              <a:rPr lang="en-US" sz="1600" i="1" dirty="0"/>
              <a:t>(IEEE Xplore, ResearchGate, Springer)</a:t>
            </a:r>
            <a:endParaRPr lang="en-US" sz="1600" dirty="0"/>
          </a:p>
          <a:p>
            <a:r>
              <a:rPr lang="en-US" sz="1600" dirty="0"/>
              <a:t>5️⃣ </a:t>
            </a:r>
            <a:r>
              <a:rPr lang="en-US" sz="1600" b="1" dirty="0"/>
              <a:t>Automobile Damage Detection Systems</a:t>
            </a:r>
            <a:r>
              <a:rPr lang="en-US" sz="1600" dirty="0"/>
              <a:t> – AI-based solutions for vehicle inspection. </a:t>
            </a:r>
            <a:r>
              <a:rPr lang="en-US" sz="1600" i="1" dirty="0"/>
              <a:t>(Journal of Intelligent Transportation Systems, Elsevier)</a:t>
            </a:r>
            <a:endParaRPr lang="en-US" sz="1600" dirty="0"/>
          </a:p>
        </p:txBody>
      </p:sp>
      <p:sp>
        <p:nvSpPr>
          <p:cNvPr id="2" name="TextBox 1">
            <a:extLst>
              <a:ext uri="{FF2B5EF4-FFF2-40B4-BE49-F238E27FC236}">
                <a16:creationId xmlns:a16="http://schemas.microsoft.com/office/drawing/2014/main" id="{68F74FD6-677C-20FF-CE8A-750823BB0AAB}"/>
              </a:ext>
            </a:extLst>
          </p:cNvPr>
          <p:cNvSpPr txBox="1"/>
          <p:nvPr/>
        </p:nvSpPr>
        <p:spPr>
          <a:xfrm>
            <a:off x="199808" y="6135329"/>
            <a:ext cx="4073611" cy="276999"/>
          </a:xfrm>
          <a:prstGeom prst="rect">
            <a:avLst/>
          </a:prstGeom>
          <a:noFill/>
        </p:spPr>
        <p:txBody>
          <a:bodyPr wrap="square" rtlCol="0">
            <a:spAutoFit/>
          </a:bodyPr>
          <a:lstStyle/>
          <a:p>
            <a:pPr>
              <a:spcAft>
                <a:spcPts val="800"/>
              </a:spcAft>
            </a:pPr>
            <a:r>
              <a:rPr lang="en-IN" sz="1200" b="1" dirty="0">
                <a:latin typeface="+mn-lt"/>
              </a:rPr>
              <a:t>SustainDrive – Sinhgad College of Engineering </a:t>
            </a:r>
          </a:p>
        </p:txBody>
      </p:sp>
    </p:spTree>
    <p:extLst>
      <p:ext uri="{BB962C8B-B14F-4D97-AF65-F5344CB8AC3E}">
        <p14:creationId xmlns:p14="http://schemas.microsoft.com/office/powerpoint/2010/main" val="130792587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3853</TotalTime>
  <Words>832</Words>
  <Application>Microsoft Office PowerPoint</Application>
  <PresentationFormat>Widescreen</PresentationFormat>
  <Paragraphs>94</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Samarth Shendre</cp:lastModifiedBy>
  <cp:revision>70</cp:revision>
  <dcterms:modified xsi:type="dcterms:W3CDTF">2025-02-13T08:21:36Z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