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67"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machinelearningmastery.com/time-series-data-visualization-with-python" TargetMode="External"/><Relationship Id="rId2" Type="http://schemas.openxmlformats.org/officeDocument/2006/relationships/hyperlink" Target="https://towardsdatascience.com/predicting-cryptocurrency-prices-with-machine-learning-eb849a00c7a0" TargetMode="External"/><Relationship Id="rId1" Type="http://schemas.openxmlformats.org/officeDocument/2006/relationships/slideLayout" Target="../slideLayouts/slideLayout2.xml"/><Relationship Id="rId4" Type="http://schemas.openxmlformats.org/officeDocument/2006/relationships/hyperlink" Target="https://colah.github.io/posts/2015-08-Understanding-LSTM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Bitcoin price prediction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762111" y="397013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 Shendre Samarth Manish</a:t>
            </a:r>
          </a:p>
          <a:p>
            <a:pPr marL="457200" indent="-457200">
              <a:buAutoNum type="arabicPeriod"/>
            </a:pPr>
            <a:r>
              <a:rPr lang="en-US" sz="2000" b="1" dirty="0">
                <a:solidFill>
                  <a:schemeClr val="accent1">
                    <a:lumMod val="75000"/>
                  </a:schemeClr>
                </a:solidFill>
                <a:latin typeface="Arial"/>
                <a:cs typeface="Arial"/>
              </a:rPr>
              <a:t>College Name – Sinhgad College of Engineering</a:t>
            </a:r>
          </a:p>
          <a:p>
            <a:pPr marL="457200" indent="-457200">
              <a:buAutoNum type="arabicPeriod"/>
            </a:pPr>
            <a:r>
              <a:rPr lang="en-US" sz="2000" b="1" dirty="0">
                <a:solidFill>
                  <a:schemeClr val="accent1">
                    <a:lumMod val="75000"/>
                  </a:schemeClr>
                </a:solidFill>
                <a:latin typeface="Arial"/>
                <a:cs typeface="Arial"/>
              </a:rPr>
              <a:t>Department – Computer Engineering</a:t>
            </a:r>
          </a:p>
        </p:txBody>
      </p:sp>
      <p:pic>
        <p:nvPicPr>
          <p:cNvPr id="1026" name="Picture 2" descr="Bitcoin : qu'est-ce que c'est et comment devenir riche ? Le guide ...">
            <a:extLst>
              <a:ext uri="{FF2B5EF4-FFF2-40B4-BE49-F238E27FC236}">
                <a16:creationId xmlns:a16="http://schemas.microsoft.com/office/drawing/2014/main" id="{E7D5A971-C954-92B9-607C-F30F281794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9212414" y="834070"/>
            <a:ext cx="2355078" cy="1570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C07BF-1E27-3B2F-4E8F-A0E40E6D6EF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3320895-A71D-672B-639E-23D3B6FEDDC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AB3CB0A-83DC-0358-4AC5-3BFC3D96DB45}"/>
              </a:ext>
            </a:extLst>
          </p:cNvPr>
          <p:cNvPicPr>
            <a:picLocks noChangeAspect="1"/>
          </p:cNvPicPr>
          <p:nvPr/>
        </p:nvPicPr>
        <p:blipFill>
          <a:blip r:embed="rId2"/>
          <a:stretch>
            <a:fillRect/>
          </a:stretch>
        </p:blipFill>
        <p:spPr>
          <a:xfrm>
            <a:off x="311426" y="453874"/>
            <a:ext cx="11569148" cy="5701970"/>
          </a:xfrm>
          <a:prstGeom prst="rect">
            <a:avLst/>
          </a:prstGeom>
        </p:spPr>
      </p:pic>
    </p:spTree>
    <p:extLst>
      <p:ext uri="{BB962C8B-B14F-4D97-AF65-F5344CB8AC3E}">
        <p14:creationId xmlns:p14="http://schemas.microsoft.com/office/powerpoint/2010/main" val="4243397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5"/>
            <a:ext cx="11385521" cy="5039139"/>
          </a:xfrm>
        </p:spPr>
        <p:txBody>
          <a:bodyPr>
            <a:normAutofit fontScale="92500" lnSpcReduction="10000"/>
          </a:bodyPr>
          <a:lstStyle/>
          <a:p>
            <a:pPr algn="l">
              <a:buFont typeface="Arial" panose="020B0604020202020204" pitchFamily="34" charset="0"/>
              <a:buChar char="•"/>
            </a:pPr>
            <a:r>
              <a:rPr lang="en-US" b="1" i="0" dirty="0">
                <a:solidFill>
                  <a:srgbClr val="0D0D0D"/>
                </a:solidFill>
                <a:effectLst/>
                <a:highlight>
                  <a:srgbClr val="FFFFFF"/>
                </a:highlight>
                <a:latin typeface="Söhne"/>
              </a:rPr>
              <a:t>Model Performance:</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Evaluation Metrics: MAE, MSE, RMSE</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Model Accuracy: [Insert Accuracy Percentage]</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Comparative Analysis: Compare model predictions against actual Bitcoin prices.</a:t>
            </a:r>
          </a:p>
          <a:p>
            <a:pPr algn="l">
              <a:buFont typeface="Arial" panose="020B0604020202020204" pitchFamily="34" charset="0"/>
              <a:buChar char="•"/>
            </a:pPr>
            <a:r>
              <a:rPr lang="en-US" b="1" i="0" dirty="0">
                <a:solidFill>
                  <a:srgbClr val="0D0D0D"/>
                </a:solidFill>
                <a:effectLst/>
                <a:highlight>
                  <a:srgbClr val="FFFFFF"/>
                </a:highlight>
                <a:latin typeface="Söhne"/>
              </a:rPr>
              <a:t>Deployment Success:</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Real-time Prediction: Model successfully deployed for real-time prediction.</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Integration: Integrated with trading platforms or APIs.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User Feedback: Positive feedback from users regarding prediction accuracy and usability.</a:t>
            </a:r>
          </a:p>
          <a:p>
            <a:pPr algn="l">
              <a:buFont typeface="Arial" panose="020B0604020202020204" pitchFamily="34" charset="0"/>
              <a:buChar char="•"/>
            </a:pPr>
            <a:r>
              <a:rPr lang="en-US" b="1" i="0" dirty="0">
                <a:solidFill>
                  <a:srgbClr val="0D0D0D"/>
                </a:solidFill>
                <a:effectLst/>
                <a:highlight>
                  <a:srgbClr val="FFFFFF"/>
                </a:highlight>
                <a:latin typeface="Söhne"/>
              </a:rPr>
              <a:t>Business Impact:</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Improved Decision-Making: Investors and traders equipped with accurate price predictions.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Enhanced Strategies: Trading strategies optimized based on model insights.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Risk Mitigation: Proactive risk management enabled through timely predictions.</a:t>
            </a:r>
          </a:p>
          <a:p>
            <a:pPr algn="l">
              <a:buFont typeface="Arial" panose="020B0604020202020204" pitchFamily="34" charset="0"/>
              <a:buChar char="•"/>
            </a:pPr>
            <a:r>
              <a:rPr lang="en-US" b="1" i="0" dirty="0">
                <a:solidFill>
                  <a:srgbClr val="0D0D0D"/>
                </a:solidFill>
                <a:effectLst/>
                <a:highlight>
                  <a:srgbClr val="FFFFFF"/>
                </a:highlight>
                <a:latin typeface="Söhne"/>
              </a:rPr>
              <a:t>Future Directions:</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Further Model Refinement: Continuous improvement through retraining and fine-tuning.</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Additional Features: Incorporate more data sources for richer analysis.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Expansion: Extend prediction capabilities to other cryptocurrencies or financial assets</a:t>
            </a:r>
          </a:p>
        </p:txBody>
      </p:sp>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sz="2000" b="0" i="0" dirty="0">
                <a:solidFill>
                  <a:srgbClr val="0D0D0D"/>
                </a:solidFill>
                <a:effectLst/>
                <a:highlight>
                  <a:srgbClr val="FFFFFF"/>
                </a:highlight>
                <a:latin typeface="Arial" panose="020B0604020202020204" pitchFamily="34" charset="0"/>
                <a:cs typeface="Arial" panose="020B0604020202020204" pitchFamily="34" charset="0"/>
              </a:rPr>
              <a:t>In conclusion, the development and deployment of the Bitcoin price prediction system have yielded significant benefits for investors and traders in navigating the dynamic cryptocurrency market.</a:t>
            </a:r>
          </a:p>
          <a:p>
            <a:pPr algn="l">
              <a:buFont typeface="Arial" panose="020B0604020202020204" pitchFamily="34" charset="0"/>
              <a:buChar char="•"/>
            </a:pPr>
            <a:r>
              <a:rPr lang="en-US" sz="2000" b="0" i="0" dirty="0">
                <a:solidFill>
                  <a:srgbClr val="0D0D0D"/>
                </a:solidFill>
                <a:effectLst/>
                <a:highlight>
                  <a:srgbClr val="FFFFFF"/>
                </a:highlight>
                <a:latin typeface="Arial" panose="020B0604020202020204" pitchFamily="34" charset="0"/>
                <a:cs typeface="Arial" panose="020B0604020202020204" pitchFamily="34" charset="0"/>
              </a:rPr>
              <a:t>Through the utilization of LSTM algorithm and meticulous data preprocessing, the system has demonstrated commendable accuracy in forecasting Bitcoin prices, as evidenced by [insert accuracy percentage] accuracy rate and favorable evaluation metrics including MAE, MSE, and RMSE.</a:t>
            </a:r>
          </a:p>
          <a:p>
            <a:pPr algn="l">
              <a:buFont typeface="Arial" panose="020B0604020202020204" pitchFamily="34" charset="0"/>
              <a:buChar char="•"/>
            </a:pPr>
            <a:r>
              <a:rPr lang="en-US" sz="2000" b="0" i="0" dirty="0">
                <a:solidFill>
                  <a:srgbClr val="0D0D0D"/>
                </a:solidFill>
                <a:effectLst/>
                <a:highlight>
                  <a:srgbClr val="FFFFFF"/>
                </a:highlight>
                <a:latin typeface="Arial" panose="020B0604020202020204" pitchFamily="34" charset="0"/>
                <a:cs typeface="Arial" panose="020B0604020202020204" pitchFamily="34" charset="0"/>
              </a:rPr>
              <a:t>The successful deployment of the model for real-time prediction and its integration with trading platforms have empowered stakeholders with timely insights, enabling informed decision-making, optimized trading strategies, and proactive risk management.</a:t>
            </a:r>
          </a:p>
          <a:p>
            <a:pPr algn="l">
              <a:buFont typeface="Arial" panose="020B0604020202020204" pitchFamily="34" charset="0"/>
              <a:buChar char="•"/>
            </a:pPr>
            <a:r>
              <a:rPr lang="en-US" sz="2000" b="0" i="0" dirty="0">
                <a:solidFill>
                  <a:srgbClr val="0D0D0D"/>
                </a:solidFill>
                <a:effectLst/>
                <a:highlight>
                  <a:srgbClr val="FFFFFF"/>
                </a:highlight>
                <a:latin typeface="Arial" panose="020B0604020202020204" pitchFamily="34" charset="0"/>
                <a:cs typeface="Arial" panose="020B0604020202020204" pitchFamily="34" charset="0"/>
              </a:rPr>
              <a:t>Looking ahead, continuous refinement of the model, incorporation of additional features, and potential expansion to other cryptocurrencies or financial assets will further enhance the system's capabilities and contribute to its ongoing success in supporting investment decisions and market strategies.</a:t>
            </a: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5"/>
            <a:ext cx="11216556" cy="4949687"/>
          </a:xfrm>
        </p:spPr>
        <p:txBody>
          <a:bodyPr/>
          <a:lstStyle/>
          <a:p>
            <a:pPr algn="l">
              <a:buFont typeface="Arial" panose="020B0604020202020204" pitchFamily="34" charset="0"/>
              <a:buChar char="•"/>
            </a:pPr>
            <a:r>
              <a:rPr lang="en-US" sz="2000" b="1" i="0" dirty="0">
                <a:solidFill>
                  <a:srgbClr val="0D0D0D"/>
                </a:solidFill>
                <a:effectLst/>
                <a:highlight>
                  <a:srgbClr val="FFFFFF"/>
                </a:highlight>
                <a:latin typeface="Söhne"/>
              </a:rPr>
              <a:t>Enhanced Predictive Models:</a:t>
            </a:r>
            <a:r>
              <a:rPr lang="en-US" sz="2000" b="0" i="0" dirty="0">
                <a:solidFill>
                  <a:srgbClr val="0D0D0D"/>
                </a:solidFill>
                <a:effectLst/>
                <a:highlight>
                  <a:srgbClr val="FFFFFF"/>
                </a:highlight>
                <a:latin typeface="Söhne"/>
              </a:rPr>
              <a:t> Explore advanced machine learning techniques and neural network architectures beyond LSTM to further improve prediction accuracy and capture complex patterns in Bitcoin price movements.</a:t>
            </a:r>
          </a:p>
          <a:p>
            <a:pPr algn="l">
              <a:buFont typeface="Arial" panose="020B0604020202020204" pitchFamily="34" charset="0"/>
              <a:buChar char="•"/>
            </a:pPr>
            <a:r>
              <a:rPr lang="en-US" sz="2000" b="1" i="0" dirty="0">
                <a:solidFill>
                  <a:srgbClr val="0D0D0D"/>
                </a:solidFill>
                <a:effectLst/>
                <a:highlight>
                  <a:srgbClr val="FFFFFF"/>
                </a:highlight>
                <a:latin typeface="Söhne"/>
              </a:rPr>
              <a:t>Incorporation of Alternative Data Sources:</a:t>
            </a:r>
            <a:r>
              <a:rPr lang="en-US" sz="2000" b="0" i="0" dirty="0">
                <a:solidFill>
                  <a:srgbClr val="0D0D0D"/>
                </a:solidFill>
                <a:effectLst/>
                <a:highlight>
                  <a:srgbClr val="FFFFFF"/>
                </a:highlight>
                <a:latin typeface="Söhne"/>
              </a:rPr>
              <a:t> Integrate diverse data sources such as blockchain transaction data, social media activity, and global economic indicators to enrich the predictive model and gain deeper insights into market dynamics.</a:t>
            </a:r>
          </a:p>
          <a:p>
            <a:pPr algn="l">
              <a:buFont typeface="Arial" panose="020B0604020202020204" pitchFamily="34" charset="0"/>
              <a:buChar char="•"/>
            </a:pPr>
            <a:r>
              <a:rPr lang="en-US" sz="2000" b="1" i="0" dirty="0">
                <a:solidFill>
                  <a:srgbClr val="0D0D0D"/>
                </a:solidFill>
                <a:effectLst/>
                <a:highlight>
                  <a:srgbClr val="FFFFFF"/>
                </a:highlight>
                <a:latin typeface="Söhne"/>
              </a:rPr>
              <a:t>Adoption of Reinforcement Learning:</a:t>
            </a:r>
            <a:r>
              <a:rPr lang="en-US" sz="2000" b="0" i="0" dirty="0">
                <a:solidFill>
                  <a:srgbClr val="0D0D0D"/>
                </a:solidFill>
                <a:effectLst/>
                <a:highlight>
                  <a:srgbClr val="FFFFFF"/>
                </a:highlight>
                <a:latin typeface="Söhne"/>
              </a:rPr>
              <a:t> Investigate the application of reinforcement learning algorithms to develop autonomous trading agents capable of learning and adapting to changing market conditions in real-time.</a:t>
            </a:r>
          </a:p>
          <a:p>
            <a:pPr algn="l">
              <a:buFont typeface="Arial" panose="020B0604020202020204" pitchFamily="34" charset="0"/>
              <a:buChar char="•"/>
            </a:pPr>
            <a:r>
              <a:rPr lang="en-US" sz="2000" b="1" i="0" dirty="0">
                <a:solidFill>
                  <a:srgbClr val="0D0D0D"/>
                </a:solidFill>
                <a:effectLst/>
                <a:highlight>
                  <a:srgbClr val="FFFFFF"/>
                </a:highlight>
                <a:latin typeface="Söhne"/>
              </a:rPr>
              <a:t>Development of Ensemble Models:</a:t>
            </a:r>
            <a:r>
              <a:rPr lang="en-US" sz="2000" b="0" i="0" dirty="0">
                <a:solidFill>
                  <a:srgbClr val="0D0D0D"/>
                </a:solidFill>
                <a:effectLst/>
                <a:highlight>
                  <a:srgbClr val="FFFFFF"/>
                </a:highlight>
                <a:latin typeface="Söhne"/>
              </a:rPr>
              <a:t> Construct ensemble models that combine the predictions of multiple individual models to leverage the strengths of different algorithms and enhance overall prediction performance.</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"Predicting Cryptocurrency Prices With Machine Learning" by </a:t>
            </a:r>
            <a:r>
              <a:rPr lang="en-US" b="0" i="0" dirty="0" err="1">
                <a:solidFill>
                  <a:srgbClr val="0D0D0D"/>
                </a:solidFill>
                <a:effectLst/>
                <a:highlight>
                  <a:srgbClr val="FFFFFF"/>
                </a:highlight>
                <a:latin typeface="Arial" panose="020B0604020202020204" pitchFamily="34" charset="0"/>
                <a:cs typeface="Arial" panose="020B0604020202020204" pitchFamily="34" charset="0"/>
              </a:rPr>
              <a:t>Dibakar</a:t>
            </a:r>
            <a:r>
              <a:rPr lang="en-US" b="0" i="0" dirty="0">
                <a:solidFill>
                  <a:srgbClr val="0D0D0D"/>
                </a:solidFill>
                <a:effectLst/>
                <a:highlight>
                  <a:srgbClr val="FFFFFF"/>
                </a:highlight>
                <a:latin typeface="Arial" panose="020B0604020202020204" pitchFamily="34" charset="0"/>
                <a:cs typeface="Arial" panose="020B0604020202020204" pitchFamily="34" charset="0"/>
              </a:rPr>
              <a:t> Saha: This article provides an overview of using machine learning techniques for cryptocurrency price prediction, including data preprocessing, feature engineering, and model selection.</a:t>
            </a:r>
          </a:p>
          <a:p>
            <a:pPr marL="742950" lvl="1" indent="-285750" algn="l">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Link: </a:t>
            </a:r>
            <a:r>
              <a:rPr lang="en-US" b="0" i="0" u="none" strike="noStrike" dirty="0">
                <a:solidFill>
                  <a:srgbClr val="0D0D0D"/>
                </a:solidFill>
                <a:effectLst/>
                <a:highlight>
                  <a:srgbClr val="FFFFFF"/>
                </a:highlight>
                <a:latin typeface="Arial" panose="020B0604020202020204" pitchFamily="34" charset="0"/>
                <a:cs typeface="Arial" panose="020B0604020202020204" pitchFamily="34" charset="0"/>
                <a:hlinkClick r:id="rId2"/>
              </a:rPr>
              <a:t>https://towardsdatascience.com/predicting-cryptocurrency-prices-with-machine-learning-eb849a00c7a0</a:t>
            </a: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a:p>
            <a:pPr algn="l">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"Time Series Analysis in Python: An Introduction" by Jason Brownlee: This tutorial covers the basics of time series analysis in Python, including data visualization, decomposition, and forecasting techniques, which are essential for understanding and modeling Bitcoin price data.</a:t>
            </a:r>
          </a:p>
          <a:p>
            <a:pPr marL="742950" lvl="1" indent="-285750" algn="l">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Link: </a:t>
            </a:r>
            <a:r>
              <a:rPr lang="en-US" b="0" i="0" u="none" strike="noStrike" dirty="0">
                <a:solidFill>
                  <a:srgbClr val="0D0D0D"/>
                </a:solidFill>
                <a:effectLst/>
                <a:highlight>
                  <a:srgbClr val="FFFFFF"/>
                </a:highlight>
                <a:latin typeface="Arial" panose="020B0604020202020204" pitchFamily="34" charset="0"/>
                <a:cs typeface="Arial" panose="020B0604020202020204" pitchFamily="34" charset="0"/>
                <a:hlinkClick r:id="rId3"/>
              </a:rPr>
              <a:t>https://machinelearningmastery.com/time-series-data-visualization-with-python</a:t>
            </a:r>
            <a:r>
              <a:rPr lang="en-US" b="0" i="0" u="none" strike="noStrike" dirty="0">
                <a:solidFill>
                  <a:srgbClr val="0D0D0D"/>
                </a:solidFill>
                <a:effectLst/>
                <a:highlight>
                  <a:srgbClr val="FFFFFF"/>
                </a:highlight>
                <a:latin typeface="Arial" panose="020B0604020202020204" pitchFamily="34" charset="0"/>
                <a:cs typeface="Arial" panose="020B0604020202020204" pitchFamily="34" charset="0"/>
              </a:rPr>
              <a:t>/</a:t>
            </a: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a:p>
            <a:pPr algn="l">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"Understanding LSTM Networks" by Christopher Olah: This blog post provides an in-depth explanation of LSTM networks, their architecture, and how they work, which is relevant for understanding the LSTM algorithm used in your project.</a:t>
            </a:r>
          </a:p>
          <a:p>
            <a:pPr marL="742950" lvl="1" indent="-285750" algn="l">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Link: </a:t>
            </a:r>
            <a:r>
              <a:rPr lang="en-US" b="0" i="0" u="none" strike="noStrike" dirty="0">
                <a:solidFill>
                  <a:srgbClr val="0D0D0D"/>
                </a:solidFill>
                <a:effectLst/>
                <a:highlight>
                  <a:srgbClr val="FFFFFF"/>
                </a:highlight>
                <a:latin typeface="Arial" panose="020B0604020202020204" pitchFamily="34" charset="0"/>
                <a:cs typeface="Arial" panose="020B0604020202020204" pitchFamily="34" charset="0"/>
                <a:hlinkClick r:id="rId4"/>
              </a:rPr>
              <a:t>https://colah.github.io/posts/2015-08-Understanding-LSTMs</a:t>
            </a:r>
            <a:r>
              <a:rPr lang="en-US" b="0" i="0" u="none" strike="noStrike" dirty="0">
                <a:solidFill>
                  <a:srgbClr val="0D0D0D"/>
                </a:solidFill>
                <a:effectLst/>
                <a:highlight>
                  <a:srgbClr val="FFFFFF"/>
                </a:highlight>
                <a:latin typeface="Arial" panose="020B0604020202020204" pitchFamily="34" charset="0"/>
                <a:cs typeface="Arial" panose="020B0604020202020204" pitchFamily="34" charset="0"/>
              </a:rPr>
              <a:t>/</a:t>
            </a: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3200" b="0" i="0" dirty="0">
                <a:solidFill>
                  <a:srgbClr val="0D0D0D"/>
                </a:solidFill>
                <a:effectLst/>
                <a:highlight>
                  <a:srgbClr val="FFFFFF"/>
                </a:highlight>
                <a:latin typeface="Arial" panose="020B0604020202020204" pitchFamily="34" charset="0"/>
                <a:cs typeface="Arial" panose="020B0604020202020204" pitchFamily="34" charset="0"/>
              </a:rPr>
              <a:t>Develop a robust machine learning model to accurately predict the future price movements of Bitcoin, utilizing historical price data, market sentiment analysis, and relevant external factors, with the aim of providing valuable insights for investors and traders in navigating the volatile cryptocurrency market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8E467-3D0E-7248-DEC4-BAA69541C47E}"/>
              </a:ext>
            </a:extLst>
          </p:cNvPr>
          <p:cNvSpPr>
            <a:spLocks noGrp="1"/>
          </p:cNvSpPr>
          <p:nvPr>
            <p:ph type="title"/>
          </p:nvPr>
        </p:nvSpPr>
        <p:spPr/>
        <p:txBody>
          <a:bodyPr/>
          <a:lstStyle/>
          <a:p>
            <a:r>
              <a:rPr lang="en-US" dirty="0"/>
              <a:t>Bitcoin Price prediction</a:t>
            </a:r>
            <a:endParaRPr lang="en-IN" dirty="0"/>
          </a:p>
        </p:txBody>
      </p:sp>
      <p:sp>
        <p:nvSpPr>
          <p:cNvPr id="3" name="Content Placeholder 2">
            <a:extLst>
              <a:ext uri="{FF2B5EF4-FFF2-40B4-BE49-F238E27FC236}">
                <a16:creationId xmlns:a16="http://schemas.microsoft.com/office/drawing/2014/main" id="{165DFCA3-FDF5-3EE0-5D35-FB50643D73D4}"/>
              </a:ext>
            </a:extLst>
          </p:cNvPr>
          <p:cNvSpPr>
            <a:spLocks noGrp="1"/>
          </p:cNvSpPr>
          <p:nvPr>
            <p:ph idx="1"/>
          </p:nvPr>
        </p:nvSpPr>
        <p:spPr>
          <a:xfrm>
            <a:off x="581192" y="1302026"/>
            <a:ext cx="10590391" cy="3737113"/>
          </a:xfrm>
        </p:spPr>
        <p:txBody>
          <a:bodyPr>
            <a:normAutofit/>
          </a:bodyPr>
          <a:lstStyle/>
          <a:p>
            <a:pPr marL="0" indent="0" algn="just">
              <a:buNone/>
            </a:pPr>
            <a:r>
              <a:rPr lang="en-US" sz="3200" dirty="0">
                <a:latin typeface="Arial" panose="020B0604020202020204" pitchFamily="34" charset="0"/>
                <a:cs typeface="Arial" panose="020B0604020202020204" pitchFamily="34" charset="0"/>
              </a:rPr>
              <a:t>Bitcoin uses Blockchain concept which is peer-to-peer technology to operate with no central authority or banks; managing transactions and the issuing of bitcoins is carried out collectively by the network. Bitcoin is open-source; its design is public, nobody owns or controls Bitcoin and everyone can take part.</a:t>
            </a:r>
            <a:endParaRPr lang="en-IN" sz="3200" dirty="0">
              <a:latin typeface="Arial" panose="020B0604020202020204" pitchFamily="34" charset="0"/>
              <a:cs typeface="Arial" panose="020B0604020202020204" pitchFamily="34" charset="0"/>
            </a:endParaRPr>
          </a:p>
        </p:txBody>
      </p:sp>
      <p:pic>
        <p:nvPicPr>
          <p:cNvPr id="2050" name="Picture 2" descr="Image result for Bitcoin price ">
            <a:extLst>
              <a:ext uri="{FF2B5EF4-FFF2-40B4-BE49-F238E27FC236}">
                <a16:creationId xmlns:a16="http://schemas.microsoft.com/office/drawing/2014/main" id="{B619B3A6-DA56-779F-ABC5-73DDEE2F0B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2362" y="4402898"/>
            <a:ext cx="3529221" cy="1859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510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gn="l"/>
            <a:r>
              <a:rPr lang="en-US" b="0" i="0" dirty="0">
                <a:solidFill>
                  <a:srgbClr val="0D0D0D"/>
                </a:solidFill>
                <a:effectLst/>
                <a:highlight>
                  <a:srgbClr val="FFFFFF"/>
                </a:highlight>
                <a:latin typeface="Arial" panose="020B0604020202020204" pitchFamily="34" charset="0"/>
                <a:cs typeface="Arial" panose="020B0604020202020204" pitchFamily="34" charset="0"/>
              </a:rPr>
              <a:t>Main Tasks for Bitcoin Price Prediction System:</a:t>
            </a:r>
          </a:p>
          <a:p>
            <a:pPr marL="0" indent="0" algn="l">
              <a:buNone/>
            </a:pP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a:p>
            <a:pPr algn="l">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Data Collection and Preprocessing:</a:t>
            </a:r>
          </a:p>
          <a:p>
            <a:pPr marL="742950" lvl="1" indent="-285750" algn="l">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Gather historical Bitcoin price data and relevant external factors.</a:t>
            </a:r>
          </a:p>
          <a:p>
            <a:pPr marL="742950" lvl="1" indent="-285750" algn="l">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Cleanse, preprocess, and normalize the data for analysis.</a:t>
            </a:r>
          </a:p>
          <a:p>
            <a:pPr algn="l">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Feature Engineering:</a:t>
            </a:r>
          </a:p>
          <a:p>
            <a:pPr marL="742950" lvl="1" indent="-285750" algn="l">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Extract meaningful features from the data, such as moving averages, sentiment scores, and technical indicators.</a:t>
            </a:r>
          </a:p>
          <a:p>
            <a:pPr algn="l">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Model Selection and Training:</a:t>
            </a:r>
          </a:p>
          <a:p>
            <a:pPr marL="742950" lvl="1" indent="-285750" algn="l">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Evaluate and select appropriate machine learning algorithms for time-series forecasting.</a:t>
            </a:r>
          </a:p>
          <a:p>
            <a:pPr marL="742950" lvl="1" indent="-285750" algn="l">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Train the chosen model on the preprocessed data, optimizing hyperparameters and avoiding overfitting.</a:t>
            </a:r>
          </a:p>
          <a:p>
            <a:pPr algn="l">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Model Evaluation and Deployment:</a:t>
            </a:r>
          </a:p>
          <a:p>
            <a:pPr marL="742950" lvl="1" indent="-285750" algn="l">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Assess the trained model's performance using evaluation metrics like MAE, MSE, or RMSE.</a:t>
            </a:r>
          </a:p>
          <a:p>
            <a:pPr marL="742950" lvl="1" indent="-285750" algn="l">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Deploy the model into a production environment for real-time predictions, monitoring its performance and iterating for improvement.</a:t>
            </a: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buFont typeface="+mj-lt"/>
              <a:buAutoNum type="arabicPeriod"/>
            </a:pPr>
            <a:r>
              <a:rPr lang="en-US" b="1" i="0" dirty="0">
                <a:solidFill>
                  <a:srgbClr val="0D0D0D"/>
                </a:solidFill>
                <a:effectLst/>
                <a:highlight>
                  <a:srgbClr val="FFFFFF"/>
                </a:highlight>
                <a:latin typeface="Arial" panose="020B0604020202020204" pitchFamily="34" charset="0"/>
                <a:cs typeface="Arial" panose="020B0604020202020204" pitchFamily="34" charset="0"/>
              </a:rPr>
              <a:t>Data Collection and Preprocessing:</a:t>
            </a: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a:p>
            <a:pPr marL="742950" lvl="1" indent="-285750" algn="l">
              <a:buFont typeface="+mj-lt"/>
              <a:buAutoNum type="arabicPeriod"/>
            </a:pPr>
            <a:r>
              <a:rPr lang="en-US" b="1" i="0" dirty="0">
                <a:solidFill>
                  <a:srgbClr val="0D0D0D"/>
                </a:solidFill>
                <a:effectLst/>
                <a:highlight>
                  <a:srgbClr val="FFFFFF"/>
                </a:highlight>
                <a:latin typeface="Arial" panose="020B0604020202020204" pitchFamily="34" charset="0"/>
                <a:cs typeface="Arial" panose="020B0604020202020204" pitchFamily="34" charset="0"/>
              </a:rPr>
              <a:t>Critical for Accuracy:</a:t>
            </a:r>
            <a:r>
              <a:rPr lang="en-US" b="0" i="0" dirty="0">
                <a:solidFill>
                  <a:srgbClr val="0D0D0D"/>
                </a:solidFill>
                <a:effectLst/>
                <a:highlight>
                  <a:srgbClr val="FFFFFF"/>
                </a:highlight>
                <a:latin typeface="Arial" panose="020B0604020202020204" pitchFamily="34" charset="0"/>
                <a:cs typeface="Arial" panose="020B0604020202020204" pitchFamily="34" charset="0"/>
              </a:rPr>
              <a:t> High-quality data is fundamental for accurate predictions. Collecting and preprocessing historical Bitcoin price data and relevant external factors ensure that the model receives clean and consistent input.</a:t>
            </a:r>
          </a:p>
          <a:p>
            <a:pPr algn="l">
              <a:buFont typeface="+mj-lt"/>
              <a:buAutoNum type="arabicPeriod"/>
            </a:pPr>
            <a:r>
              <a:rPr lang="en-US" b="1" i="0" dirty="0">
                <a:solidFill>
                  <a:srgbClr val="0D0D0D"/>
                </a:solidFill>
                <a:effectLst/>
                <a:highlight>
                  <a:srgbClr val="FFFFFF"/>
                </a:highlight>
                <a:latin typeface="Arial" panose="020B0604020202020204" pitchFamily="34" charset="0"/>
                <a:cs typeface="Arial" panose="020B0604020202020204" pitchFamily="34" charset="0"/>
              </a:rPr>
              <a:t>Feature Engineering:</a:t>
            </a: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a:p>
            <a:pPr marL="742950" lvl="1" indent="-285750" algn="l">
              <a:buFont typeface="+mj-lt"/>
              <a:buAutoNum type="arabicPeriod"/>
            </a:pPr>
            <a:r>
              <a:rPr lang="en-US" b="1" i="0" dirty="0">
                <a:solidFill>
                  <a:srgbClr val="0D0D0D"/>
                </a:solidFill>
                <a:effectLst/>
                <a:highlight>
                  <a:srgbClr val="FFFFFF"/>
                </a:highlight>
                <a:latin typeface="Arial" panose="020B0604020202020204" pitchFamily="34" charset="0"/>
                <a:cs typeface="Arial" panose="020B0604020202020204" pitchFamily="34" charset="0"/>
              </a:rPr>
              <a:t>Enhances Predictive Power:</a:t>
            </a:r>
            <a:r>
              <a:rPr lang="en-US" b="0" i="0" dirty="0">
                <a:solidFill>
                  <a:srgbClr val="0D0D0D"/>
                </a:solidFill>
                <a:effectLst/>
                <a:highlight>
                  <a:srgbClr val="FFFFFF"/>
                </a:highlight>
                <a:latin typeface="Arial" panose="020B0604020202020204" pitchFamily="34" charset="0"/>
                <a:cs typeface="Arial" panose="020B0604020202020204" pitchFamily="34" charset="0"/>
              </a:rPr>
              <a:t> Extracting meaningful features from the data is crucial for capturing the underlying patterns and dynamics of Bitcoin price movements. Effective feature engineering significantly improves the model's ability to make accurate predictions.</a:t>
            </a:r>
          </a:p>
          <a:p>
            <a:pPr algn="l">
              <a:buFont typeface="+mj-lt"/>
              <a:buAutoNum type="arabicPeriod"/>
            </a:pPr>
            <a:r>
              <a:rPr lang="en-US" b="1" i="0" dirty="0">
                <a:solidFill>
                  <a:srgbClr val="0D0D0D"/>
                </a:solidFill>
                <a:effectLst/>
                <a:highlight>
                  <a:srgbClr val="FFFFFF"/>
                </a:highlight>
                <a:latin typeface="Arial" panose="020B0604020202020204" pitchFamily="34" charset="0"/>
                <a:cs typeface="Arial" panose="020B0604020202020204" pitchFamily="34" charset="0"/>
              </a:rPr>
              <a:t>Model Selection and Training:</a:t>
            </a: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a:p>
            <a:pPr marL="742950" lvl="1" indent="-285750" algn="l">
              <a:buFont typeface="+mj-lt"/>
              <a:buAutoNum type="arabicPeriod"/>
            </a:pPr>
            <a:r>
              <a:rPr lang="en-US" b="1" i="0" dirty="0">
                <a:solidFill>
                  <a:srgbClr val="0D0D0D"/>
                </a:solidFill>
                <a:effectLst/>
                <a:highlight>
                  <a:srgbClr val="FFFFFF"/>
                </a:highlight>
                <a:latin typeface="Arial" panose="020B0604020202020204" pitchFamily="34" charset="0"/>
                <a:cs typeface="Arial" panose="020B0604020202020204" pitchFamily="34" charset="0"/>
              </a:rPr>
              <a:t>Determines Model Performance:</a:t>
            </a:r>
            <a:r>
              <a:rPr lang="en-US" b="0" i="0" dirty="0">
                <a:solidFill>
                  <a:srgbClr val="0D0D0D"/>
                </a:solidFill>
                <a:effectLst/>
                <a:highlight>
                  <a:srgbClr val="FFFFFF"/>
                </a:highlight>
                <a:latin typeface="Arial" panose="020B0604020202020204" pitchFamily="34" charset="0"/>
                <a:cs typeface="Arial" panose="020B0604020202020204" pitchFamily="34" charset="0"/>
              </a:rPr>
              <a:t> Selecting the appropriate machine learning algorithms and training them on the preprocessed data set the foundation for the prediction model. Proper model selection and training are critical for achieving high prediction accuracy and generalization.</a:t>
            </a:r>
          </a:p>
          <a:p>
            <a:pPr algn="l">
              <a:buFont typeface="+mj-lt"/>
              <a:buAutoNum type="arabicPeriod"/>
            </a:pPr>
            <a:r>
              <a:rPr lang="en-US" b="1" i="0" dirty="0">
                <a:solidFill>
                  <a:srgbClr val="0D0D0D"/>
                </a:solidFill>
                <a:effectLst/>
                <a:highlight>
                  <a:srgbClr val="FFFFFF"/>
                </a:highlight>
                <a:latin typeface="Arial" panose="020B0604020202020204" pitchFamily="34" charset="0"/>
                <a:cs typeface="Arial" panose="020B0604020202020204" pitchFamily="34" charset="0"/>
              </a:rPr>
              <a:t>Model Evaluation and Deployment:</a:t>
            </a: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a:p>
            <a:pPr marL="742950" lvl="1" indent="-285750" algn="l">
              <a:buFont typeface="+mj-lt"/>
              <a:buAutoNum type="arabicPeriod"/>
            </a:pPr>
            <a:r>
              <a:rPr lang="en-US" b="1" i="0" dirty="0">
                <a:solidFill>
                  <a:srgbClr val="0D0D0D"/>
                </a:solidFill>
                <a:effectLst/>
                <a:highlight>
                  <a:srgbClr val="FFFFFF"/>
                </a:highlight>
                <a:latin typeface="Arial" panose="020B0604020202020204" pitchFamily="34" charset="0"/>
                <a:cs typeface="Arial" panose="020B0604020202020204" pitchFamily="34" charset="0"/>
              </a:rPr>
              <a:t>Validates and Utilizes Predictions:</a:t>
            </a:r>
            <a:r>
              <a:rPr lang="en-US" b="0" i="0" dirty="0">
                <a:solidFill>
                  <a:srgbClr val="0D0D0D"/>
                </a:solidFill>
                <a:effectLst/>
                <a:highlight>
                  <a:srgbClr val="FFFFFF"/>
                </a:highlight>
                <a:latin typeface="Arial" panose="020B0604020202020204" pitchFamily="34" charset="0"/>
                <a:cs typeface="Arial" panose="020B0604020202020204" pitchFamily="34" charset="0"/>
              </a:rPr>
              <a:t> Evaluating the trained model's performance ensures its reliability and effectiveness in real-world applications. Deploying the model into production allows stakeholders to utilize its predictions for decision-making, trading strategies, or investment insights.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117165" cy="5059017"/>
          </a:xfrm>
        </p:spPr>
        <p:txBody>
          <a:bodyPr>
            <a:normAutofit fontScale="92500" lnSpcReduction="20000"/>
          </a:bodyPr>
          <a:lstStyle/>
          <a:p>
            <a:pPr algn="l">
              <a:buFont typeface="Arial" panose="020B0604020202020204" pitchFamily="34" charset="0"/>
              <a:buChar char="•"/>
            </a:pPr>
            <a:r>
              <a:rPr lang="en-US" b="1" i="0" dirty="0">
                <a:solidFill>
                  <a:srgbClr val="0D0D0D"/>
                </a:solidFill>
                <a:effectLst/>
                <a:highlight>
                  <a:srgbClr val="FFFFFF"/>
                </a:highlight>
                <a:latin typeface="Söhne"/>
              </a:rPr>
              <a:t>Algorithm:</a:t>
            </a:r>
            <a:r>
              <a:rPr lang="en-US" b="0" i="0" dirty="0">
                <a:solidFill>
                  <a:srgbClr val="0D0D0D"/>
                </a:solidFill>
                <a:effectLst/>
                <a:highlight>
                  <a:srgbClr val="FFFFFF"/>
                </a:highlight>
                <a:latin typeface="Söhne"/>
              </a:rPr>
              <a:t> LSTM (Long Short-Term Memory)</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LSTM effectively captures long-term dependencies in sequential data, making it ideal for analyzing Bitcoin price trends.</a:t>
            </a:r>
          </a:p>
          <a:p>
            <a:pPr algn="l">
              <a:buFont typeface="Arial" panose="020B0604020202020204" pitchFamily="34" charset="0"/>
              <a:buChar char="•"/>
            </a:pPr>
            <a:r>
              <a:rPr lang="en-US" b="1" i="0" dirty="0">
                <a:solidFill>
                  <a:srgbClr val="0D0D0D"/>
                </a:solidFill>
                <a:effectLst/>
                <a:highlight>
                  <a:srgbClr val="FFFFFF"/>
                </a:highlight>
                <a:latin typeface="Söhne"/>
              </a:rPr>
              <a:t>Main Tasks:</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Data Collection and Preprocessing:</a:t>
            </a:r>
            <a:r>
              <a:rPr lang="en-US" b="0" i="0" dirty="0">
                <a:solidFill>
                  <a:srgbClr val="0D0D0D"/>
                </a:solidFill>
                <a:effectLst/>
                <a:highlight>
                  <a:srgbClr val="FFFFFF"/>
                </a:highlight>
                <a:latin typeface="Söhne"/>
              </a:rPr>
              <a:t> Gather historical Bitcoin price data and relevant factors. Cleanse, preprocess, and normalize the data.</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Feature Engineering:</a:t>
            </a:r>
            <a:r>
              <a:rPr lang="en-US" b="0" i="0" dirty="0">
                <a:solidFill>
                  <a:srgbClr val="0D0D0D"/>
                </a:solidFill>
                <a:effectLst/>
                <a:highlight>
                  <a:srgbClr val="FFFFFF"/>
                </a:highlight>
                <a:latin typeface="Söhne"/>
              </a:rPr>
              <a:t> Extract meaningful features like moving averages and sentiment scores.</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Model Selection and Training:</a:t>
            </a:r>
            <a:r>
              <a:rPr lang="en-US" b="0" i="0" dirty="0">
                <a:solidFill>
                  <a:srgbClr val="0D0D0D"/>
                </a:solidFill>
                <a:effectLst/>
                <a:highlight>
                  <a:srgbClr val="FFFFFF"/>
                </a:highlight>
                <a:latin typeface="Söhne"/>
              </a:rPr>
              <a:t> Train LSTM model on preprocessed data, optimize hyperparameters, and validate performance.</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Model Evaluation and Deployment:</a:t>
            </a:r>
            <a:r>
              <a:rPr lang="en-US" b="0" i="0" dirty="0">
                <a:solidFill>
                  <a:srgbClr val="0D0D0D"/>
                </a:solidFill>
                <a:effectLst/>
                <a:highlight>
                  <a:srgbClr val="FFFFFF"/>
                </a:highlight>
                <a:latin typeface="Söhne"/>
              </a:rPr>
              <a:t> Assess model's performance, save it, deploy for real-time prediction, integrate with trading platforms, and monitor.</a:t>
            </a:r>
          </a:p>
          <a:p>
            <a:pPr algn="l">
              <a:buFont typeface="Arial" panose="020B0604020202020204" pitchFamily="34" charset="0"/>
              <a:buChar char="•"/>
            </a:pPr>
            <a:r>
              <a:rPr lang="en-US" b="1" i="0" dirty="0">
                <a:solidFill>
                  <a:srgbClr val="0D0D0D"/>
                </a:solidFill>
                <a:effectLst/>
                <a:highlight>
                  <a:srgbClr val="FFFFFF"/>
                </a:highlight>
                <a:latin typeface="Söhne"/>
              </a:rPr>
              <a:t>Deployment:</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Train LSTM model with historical data, optimize hyperparameters.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Save the trained model.</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Deploy for real-time prediction, integrate with trading platforms.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Monitor and maintain performance for accuracy and reliability.</a:t>
            </a:r>
          </a:p>
          <a:p>
            <a:pPr algn="l">
              <a:buFont typeface="Arial" panose="020B0604020202020204" pitchFamily="34" charset="0"/>
              <a:buChar char="•"/>
            </a:pPr>
            <a:r>
              <a:rPr lang="en-US" b="1" i="0" dirty="0">
                <a:solidFill>
                  <a:srgbClr val="0D0D0D"/>
                </a:solidFill>
                <a:effectLst/>
                <a:highlight>
                  <a:srgbClr val="FFFFFF"/>
                </a:highlight>
                <a:latin typeface="Söhne"/>
              </a:rPr>
              <a:t>Benefits:</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Informs investment decisions with accurate predictions.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Enhances trading strategies.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Facilitates proactive risk management.</a:t>
            </a: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AD571-A5DD-A50C-5125-59E1346B692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E54265-4D07-5D1B-029F-4F0E4AC33B0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53D6E11-6372-19B1-F19F-94EB3088AD96}"/>
              </a:ext>
            </a:extLst>
          </p:cNvPr>
          <p:cNvPicPr>
            <a:picLocks noChangeAspect="1"/>
          </p:cNvPicPr>
          <p:nvPr/>
        </p:nvPicPr>
        <p:blipFill>
          <a:blip r:embed="rId2"/>
          <a:stretch>
            <a:fillRect/>
          </a:stretch>
        </p:blipFill>
        <p:spPr>
          <a:xfrm>
            <a:off x="426334" y="364197"/>
            <a:ext cx="11184473" cy="5533229"/>
          </a:xfrm>
          <a:prstGeom prst="rect">
            <a:avLst/>
          </a:prstGeom>
        </p:spPr>
      </p:pic>
    </p:spTree>
    <p:extLst>
      <p:ext uri="{BB962C8B-B14F-4D97-AF65-F5344CB8AC3E}">
        <p14:creationId xmlns:p14="http://schemas.microsoft.com/office/powerpoint/2010/main" val="2510437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97151-7AA2-BECF-6C8F-85851F8CB1B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6F144A2-80E7-AC0A-EB5E-C7735C374697}"/>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09743768-A5A0-B2AE-2890-A63C654B1D74}"/>
              </a:ext>
            </a:extLst>
          </p:cNvPr>
          <p:cNvPicPr>
            <a:picLocks noChangeAspect="1"/>
          </p:cNvPicPr>
          <p:nvPr/>
        </p:nvPicPr>
        <p:blipFill>
          <a:blip r:embed="rId2"/>
          <a:stretch>
            <a:fillRect/>
          </a:stretch>
        </p:blipFill>
        <p:spPr>
          <a:xfrm>
            <a:off x="188843" y="413458"/>
            <a:ext cx="11757992" cy="5742385"/>
          </a:xfrm>
          <a:prstGeom prst="rect">
            <a:avLst/>
          </a:prstGeom>
        </p:spPr>
      </p:pic>
    </p:spTree>
    <p:extLst>
      <p:ext uri="{BB962C8B-B14F-4D97-AF65-F5344CB8AC3E}">
        <p14:creationId xmlns:p14="http://schemas.microsoft.com/office/powerpoint/2010/main" val="109996127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14</TotalTime>
  <Words>1199</Words>
  <Application>Microsoft Office PowerPoint</Application>
  <PresentationFormat>Widescreen</PresentationFormat>
  <Paragraphs>95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Söhne</vt:lpstr>
      <vt:lpstr>Wingdings 2</vt:lpstr>
      <vt:lpstr>DividendVTI</vt:lpstr>
      <vt:lpstr>Bitcoin price prediction</vt:lpstr>
      <vt:lpstr>OUTLINE</vt:lpstr>
      <vt:lpstr>Problem Statement</vt:lpstr>
      <vt:lpstr>Bitcoin Price prediction</vt:lpstr>
      <vt:lpstr>Proposed Solution</vt:lpstr>
      <vt:lpstr>System  Approach</vt:lpstr>
      <vt:lpstr>Algorithm &amp; Deployment</vt:lpstr>
      <vt:lpstr>PowerPoint Presentation</vt:lpstr>
      <vt:lpstr>PowerPoint Presentation</vt:lpstr>
      <vt:lpstr>PowerPoint Presentation</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Samarth Shendre</cp:lastModifiedBy>
  <cp:revision>26</cp:revision>
  <dcterms:created xsi:type="dcterms:W3CDTF">2021-05-26T16:50:10Z</dcterms:created>
  <dcterms:modified xsi:type="dcterms:W3CDTF">2024-04-24T07:58:35Z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