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420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2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059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280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483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7247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6806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4052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091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6728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575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802520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5" Type="http://schemas.openxmlformats.org/officeDocument/2006/relationships/image" Target="../media/image10.jpeg" /><Relationship Id="rId4" Type="http://schemas.openxmlformats.org/officeDocument/2006/relationships/image" Target="../media/image9.jpeg"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DFB0-35BF-DA4F-A95A-02E7E9B6EC58}"/>
              </a:ext>
            </a:extLst>
          </p:cNvPr>
          <p:cNvSpPr>
            <a:spLocks noGrp="1"/>
          </p:cNvSpPr>
          <p:nvPr>
            <p:ph type="ctrTitle"/>
          </p:nvPr>
        </p:nvSpPr>
        <p:spPr>
          <a:xfrm>
            <a:off x="1180356" y="501919"/>
            <a:ext cx="8991600" cy="1930432"/>
          </a:xfrm>
        </p:spPr>
        <p:txBody>
          <a:bodyPr>
            <a:noAutofit/>
          </a:bodyPr>
          <a:lstStyle/>
          <a:p>
            <a:r>
              <a:rPr lang="en-US" sz="4800" b="1">
                <a:latin typeface="Aharoni" panose="02010803020104030203" pitchFamily="2" charset="-79"/>
                <a:cs typeface="Aharoni" panose="02010803020104030203" pitchFamily="2" charset="-79"/>
              </a:rPr>
              <a:t>Operating System (OS)</a:t>
            </a:r>
          </a:p>
        </p:txBody>
      </p:sp>
      <p:sp>
        <p:nvSpPr>
          <p:cNvPr id="3" name="Subtitle 2">
            <a:extLst>
              <a:ext uri="{FF2B5EF4-FFF2-40B4-BE49-F238E27FC236}">
                <a16:creationId xmlns:a16="http://schemas.microsoft.com/office/drawing/2014/main" id="{02AC4580-590B-664A-9626-8051555527AA}"/>
              </a:ext>
            </a:extLst>
          </p:cNvPr>
          <p:cNvSpPr>
            <a:spLocks noGrp="1"/>
          </p:cNvSpPr>
          <p:nvPr>
            <p:ph type="subTitle" idx="1"/>
          </p:nvPr>
        </p:nvSpPr>
        <p:spPr>
          <a:xfrm rot="10800000" flipV="1">
            <a:off x="1834489" y="2859792"/>
            <a:ext cx="8597240" cy="3206560"/>
          </a:xfrm>
        </p:spPr>
        <p:txBody>
          <a:bodyPr>
            <a:normAutofit fontScale="92500" lnSpcReduction="20000"/>
          </a:bodyPr>
          <a:lstStyle/>
          <a:p>
            <a:pPr algn="l"/>
            <a:r>
              <a:rPr lang="en-US" sz="2800" b="1">
                <a:latin typeface="Aharoni" panose="02010803020104030203" pitchFamily="2" charset="-79"/>
                <a:cs typeface="Aharoni" panose="02010803020104030203" pitchFamily="2" charset="-79"/>
              </a:rPr>
              <a:t>Name - Shendre Samarth Manish</a:t>
            </a:r>
          </a:p>
          <a:p>
            <a:pPr algn="l"/>
            <a:r>
              <a:rPr lang="en-US" sz="2800" b="1">
                <a:latin typeface="Aharoni" panose="02010803020104030203" pitchFamily="2" charset="-79"/>
                <a:cs typeface="Aharoni" panose="02010803020104030203" pitchFamily="2" charset="-79"/>
              </a:rPr>
              <a:t>Department – First year second semester</a:t>
            </a:r>
          </a:p>
          <a:p>
            <a:pPr algn="l"/>
            <a:r>
              <a:rPr lang="en-US" sz="2800" b="1">
                <a:latin typeface="Aharoni" panose="02010803020104030203" pitchFamily="2" charset="-79"/>
                <a:cs typeface="Aharoni" panose="02010803020104030203" pitchFamily="2" charset="-79"/>
              </a:rPr>
              <a:t>Subject – BCC (Business Communication using Computers)</a:t>
            </a:r>
          </a:p>
          <a:p>
            <a:pPr algn="l"/>
            <a:r>
              <a:rPr lang="en-US" sz="2800" b="1">
                <a:latin typeface="Aharoni" panose="02010803020104030203" pitchFamily="2" charset="-79"/>
                <a:cs typeface="Aharoni" panose="02010803020104030203" pitchFamily="2" charset="-79"/>
              </a:rPr>
              <a:t>Assignment – Assignment no 7 (Presentation on technical topic)</a:t>
            </a:r>
          </a:p>
        </p:txBody>
      </p:sp>
    </p:spTree>
    <p:extLst>
      <p:ext uri="{BB962C8B-B14F-4D97-AF65-F5344CB8AC3E}">
        <p14:creationId xmlns:p14="http://schemas.microsoft.com/office/powerpoint/2010/main" val="123313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B52E-A1FE-0D44-8BD4-D8F71767F609}"/>
              </a:ext>
            </a:extLst>
          </p:cNvPr>
          <p:cNvSpPr>
            <a:spLocks noGrp="1"/>
          </p:cNvSpPr>
          <p:nvPr>
            <p:ph type="title"/>
          </p:nvPr>
        </p:nvSpPr>
        <p:spPr/>
        <p:txBody>
          <a:bodyPr anchor="ctr">
            <a:normAutofit/>
          </a:bodyPr>
          <a:lstStyle/>
          <a:p>
            <a:pPr algn="ctr"/>
            <a:r>
              <a:rPr lang="en-US" sz="3200">
                <a:latin typeface="Aharoni" panose="02010803020104030203" pitchFamily="2" charset="-79"/>
                <a:cs typeface="Aharoni" panose="02010803020104030203" pitchFamily="2" charset="-79"/>
              </a:rPr>
              <a:t>Operating System is used at which Places</a:t>
            </a:r>
          </a:p>
        </p:txBody>
      </p:sp>
      <p:pic>
        <p:nvPicPr>
          <p:cNvPr id="4" name="Picture 4">
            <a:extLst>
              <a:ext uri="{FF2B5EF4-FFF2-40B4-BE49-F238E27FC236}">
                <a16:creationId xmlns:a16="http://schemas.microsoft.com/office/drawing/2014/main" id="{4F792D94-11B5-4E4F-9ADC-6DF5864AD653}"/>
              </a:ext>
            </a:extLst>
          </p:cNvPr>
          <p:cNvPicPr>
            <a:picLocks noChangeAspect="1"/>
          </p:cNvPicPr>
          <p:nvPr/>
        </p:nvPicPr>
        <p:blipFill>
          <a:blip r:embed="rId2"/>
          <a:stretch>
            <a:fillRect/>
          </a:stretch>
        </p:blipFill>
        <p:spPr>
          <a:xfrm>
            <a:off x="2127662" y="1979221"/>
            <a:ext cx="8325098" cy="45769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60334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FE21-EAB2-A944-A515-B7C074109E65}"/>
              </a:ext>
            </a:extLst>
          </p:cNvPr>
          <p:cNvSpPr>
            <a:spLocks noGrp="1"/>
          </p:cNvSpPr>
          <p:nvPr>
            <p:ph type="title"/>
          </p:nvPr>
        </p:nvSpPr>
        <p:spPr/>
        <p:txBody>
          <a:bodyPr anchor="ctr"/>
          <a:lstStyle/>
          <a:p>
            <a:pPr algn="ctr"/>
            <a:r>
              <a:rPr lang="en-US" b="1">
                <a:latin typeface="Aharoni" panose="02010803020104030203" pitchFamily="2" charset="-79"/>
                <a:cs typeface="Aharoni" panose="02010803020104030203" pitchFamily="2" charset="-79"/>
              </a:rPr>
              <a:t>Advantages of Operating System</a:t>
            </a:r>
            <a:r>
              <a:rPr lang="en-US"/>
              <a:t> </a:t>
            </a:r>
          </a:p>
        </p:txBody>
      </p:sp>
      <p:sp>
        <p:nvSpPr>
          <p:cNvPr id="3" name="Content Placeholder 2">
            <a:extLst>
              <a:ext uri="{FF2B5EF4-FFF2-40B4-BE49-F238E27FC236}">
                <a16:creationId xmlns:a16="http://schemas.microsoft.com/office/drawing/2014/main" id="{EB09DE49-FF5D-A840-B071-818B4A8F058D}"/>
              </a:ext>
            </a:extLst>
          </p:cNvPr>
          <p:cNvSpPr>
            <a:spLocks noGrp="1"/>
          </p:cNvSpPr>
          <p:nvPr>
            <p:ph idx="1"/>
          </p:nvPr>
        </p:nvSpPr>
        <p:spPr>
          <a:xfrm>
            <a:off x="2197730" y="2052116"/>
            <a:ext cx="7796540" cy="3997828"/>
          </a:xfrm>
        </p:spPr>
        <p:txBody>
          <a:bodyPr anchor="t">
            <a:normAutofit lnSpcReduction="10000"/>
          </a:bodyPr>
          <a:lstStyle/>
          <a:p>
            <a:pPr marL="0" indent="0">
              <a:buNone/>
            </a:pPr>
            <a:r>
              <a:rPr lang="en-US" sz="2800" b="1">
                <a:latin typeface="Aharoni" panose="02010803020104030203" pitchFamily="2" charset="-79"/>
                <a:cs typeface="Aharoni" panose="02010803020104030203" pitchFamily="2" charset="-79"/>
              </a:rPr>
              <a:t>1) </a:t>
            </a:r>
            <a:r>
              <a:rPr lang="en-GB" b="1">
                <a:latin typeface="Aharoni" panose="02010803020104030203" pitchFamily="2" charset="-79"/>
                <a:cs typeface="Aharoni" panose="02010803020104030203" pitchFamily="2" charset="-79"/>
              </a:rPr>
              <a:t>OS Provides Graphical User Interface (GUI) in the form of menu, icons, and buttons.</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800" b="1">
                <a:latin typeface="Aharoni" panose="02010803020104030203" pitchFamily="2" charset="-79"/>
                <a:cs typeface="Aharoni" panose="02010803020104030203" pitchFamily="2" charset="-79"/>
              </a:rPr>
              <a:t>2)</a:t>
            </a:r>
            <a:r>
              <a:rPr lang="en-GB" b="1">
                <a:latin typeface="Aharoni" panose="02010803020104030203" pitchFamily="2" charset="-79"/>
                <a:cs typeface="Aharoni" panose="02010803020104030203" pitchFamily="2" charset="-79"/>
              </a:rPr>
              <a:t>OS manage the memory by memory management techniques. e.g, paging, swapping, Read More  segmentation  Read More  etc.</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800" b="1">
                <a:latin typeface="Aharoni" panose="02010803020104030203" pitchFamily="2" charset="-79"/>
                <a:cs typeface="Aharoni" panose="02010803020104030203" pitchFamily="2" charset="-79"/>
              </a:rPr>
              <a:t>3)</a:t>
            </a:r>
            <a:r>
              <a:rPr lang="en-GB" b="1">
                <a:latin typeface="Aharoni" panose="02010803020104030203" pitchFamily="2" charset="-79"/>
                <a:cs typeface="Aharoni" panose="02010803020104030203" pitchFamily="2" charset="-79"/>
              </a:rPr>
              <a:t>OS manage the input and output. All I/O devices are managed by OS.</a:t>
            </a:r>
            <a:br>
              <a:rPr lang="en-GB" b="1">
                <a:latin typeface="Aharoni" panose="02010803020104030203" pitchFamily="2" charset="-79"/>
                <a:cs typeface="Aharoni" panose="02010803020104030203" pitchFamily="2" charset="-79"/>
              </a:rPr>
            </a:br>
            <a:endParaRPr lang="en-US" b="1">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8869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09C4-923D-E54E-B404-E72C0C5EC637}"/>
              </a:ext>
            </a:extLst>
          </p:cNvPr>
          <p:cNvSpPr>
            <a:spLocks noGrp="1"/>
          </p:cNvSpPr>
          <p:nvPr>
            <p:ph type="title"/>
          </p:nvPr>
        </p:nvSpPr>
        <p:spPr/>
        <p:txBody>
          <a:bodyPr anchor="ctr"/>
          <a:lstStyle/>
          <a:p>
            <a:pPr algn="ctr"/>
            <a:r>
              <a:rPr lang="en-US" b="1">
                <a:latin typeface="Aharoni" panose="02010803020104030203" pitchFamily="2" charset="-79"/>
                <a:cs typeface="Aharoni" panose="02010803020104030203" pitchFamily="2" charset="-79"/>
              </a:rPr>
              <a:t>Disadvantages of Operating System</a:t>
            </a:r>
            <a:r>
              <a:rPr lang="en-US"/>
              <a:t> </a:t>
            </a:r>
          </a:p>
        </p:txBody>
      </p:sp>
      <p:sp>
        <p:nvSpPr>
          <p:cNvPr id="3" name="Content Placeholder 2">
            <a:extLst>
              <a:ext uri="{FF2B5EF4-FFF2-40B4-BE49-F238E27FC236}">
                <a16:creationId xmlns:a16="http://schemas.microsoft.com/office/drawing/2014/main" id="{B31E5446-1403-944D-B228-951892841F6E}"/>
              </a:ext>
            </a:extLst>
          </p:cNvPr>
          <p:cNvSpPr>
            <a:spLocks noGrp="1"/>
          </p:cNvSpPr>
          <p:nvPr>
            <p:ph idx="1"/>
          </p:nvPr>
        </p:nvSpPr>
        <p:spPr>
          <a:xfrm>
            <a:off x="2197730" y="1885284"/>
            <a:ext cx="7796540" cy="4361631"/>
          </a:xfrm>
        </p:spPr>
        <p:txBody>
          <a:bodyPr anchor="t">
            <a:normAutofit fontScale="85000" lnSpcReduction="20000"/>
          </a:bodyPr>
          <a:lstStyle/>
          <a:p>
            <a:pPr marL="0" indent="0">
              <a:buNone/>
            </a:pPr>
            <a:r>
              <a:rPr lang="en-US" sz="2400" b="1">
                <a:latin typeface="Aharoni" panose="02010803020104030203" pitchFamily="2" charset="-79"/>
                <a:cs typeface="Aharoni" panose="02010803020104030203" pitchFamily="2" charset="-79"/>
              </a:rPr>
              <a:t>1) I</a:t>
            </a:r>
            <a:r>
              <a:rPr lang="en-GB" b="1">
                <a:latin typeface="Aharoni" panose="02010803020104030203" pitchFamily="2" charset="-79"/>
                <a:cs typeface="Aharoni" panose="02010803020104030203" pitchFamily="2" charset="-79"/>
              </a:rPr>
              <a:t>t has broadened memory access times, for example, page table query.</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400" b="1">
                <a:latin typeface="Aharoni" panose="02010803020104030203" pitchFamily="2" charset="-79"/>
                <a:cs typeface="Aharoni" panose="02010803020104030203" pitchFamily="2" charset="-79"/>
              </a:rPr>
              <a:t>2) </a:t>
            </a:r>
            <a:r>
              <a:rPr lang="en-GB" b="1">
                <a:latin typeface="Aharoni" panose="02010803020104030203" pitchFamily="2" charset="-79"/>
                <a:cs typeface="Aharoni" panose="02010803020104030203" pitchFamily="2" charset="-79"/>
              </a:rPr>
              <a:t>Need improvement with utilizing TLB.</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400" b="1">
                <a:latin typeface="Aharoni" panose="02010803020104030203" pitchFamily="2" charset="-79"/>
                <a:cs typeface="Aharoni" panose="02010803020104030203" pitchFamily="2" charset="-79"/>
              </a:rPr>
              <a:t>3) R</a:t>
            </a:r>
            <a:r>
              <a:rPr lang="en-GB" b="1">
                <a:latin typeface="Aharoni" panose="02010803020104030203" pitchFamily="2" charset="-79"/>
                <a:cs typeface="Aharoni" panose="02010803020104030203" pitchFamily="2" charset="-79"/>
              </a:rPr>
              <a:t>equired protected page tables. Need more memory for memory board.</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400" b="1">
                <a:latin typeface="Aharoni" panose="02010803020104030203" pitchFamily="2" charset="-79"/>
                <a:cs typeface="Aharoni" panose="02010803020104030203" pitchFamily="2" charset="-79"/>
              </a:rPr>
              <a:t>4) </a:t>
            </a:r>
            <a:r>
              <a:rPr lang="en-GB" b="1">
                <a:latin typeface="Aharoni" panose="02010803020104030203" pitchFamily="2" charset="-79"/>
                <a:cs typeface="Aharoni" panose="02010803020104030203" pitchFamily="2" charset="-79"/>
              </a:rPr>
              <a:t>Need inner fracture.</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400" b="1">
                <a:latin typeface="Aharoni" panose="02010803020104030203" pitchFamily="2" charset="-79"/>
                <a:cs typeface="Aharoni" panose="02010803020104030203" pitchFamily="2" charset="-79"/>
              </a:rPr>
              <a:t>5) </a:t>
            </a:r>
            <a:r>
              <a:rPr lang="en-GB" b="1">
                <a:latin typeface="Aharoni" panose="02010803020104030203" pitchFamily="2" charset="-79"/>
                <a:cs typeface="Aharoni" panose="02010803020104030203" pitchFamily="2" charset="-79"/>
              </a:rPr>
              <a:t>Page Table Length Register (PTLR) needs to bound with virtual memory size.</a:t>
            </a:r>
            <a:br>
              <a:rPr lang="en-GB" b="1">
                <a:latin typeface="Aharoni" panose="02010803020104030203" pitchFamily="2" charset="-79"/>
                <a:cs typeface="Aharoni" panose="02010803020104030203" pitchFamily="2" charset="-79"/>
              </a:rPr>
            </a:br>
            <a:br>
              <a:rPr lang="en-GB" b="1">
                <a:latin typeface="Aharoni" panose="02010803020104030203" pitchFamily="2" charset="-79"/>
                <a:cs typeface="Aharoni" panose="02010803020104030203" pitchFamily="2" charset="-79"/>
              </a:rPr>
            </a:br>
            <a:r>
              <a:rPr lang="en-US" sz="2400" b="1">
                <a:latin typeface="Aharoni" panose="02010803020104030203" pitchFamily="2" charset="-79"/>
                <a:cs typeface="Aharoni" panose="02010803020104030203" pitchFamily="2" charset="-79"/>
              </a:rPr>
              <a:t>6) </a:t>
            </a:r>
            <a:r>
              <a:rPr lang="en-GB" b="1">
                <a:latin typeface="Aharoni" panose="02010803020104030203" pitchFamily="2" charset="-79"/>
                <a:cs typeface="Aharoni" panose="02010803020104030203" pitchFamily="2" charset="-79"/>
              </a:rPr>
              <a:t>It required greater improvement in staggered page tables and variable page sizes.</a:t>
            </a:r>
            <a:endParaRPr lang="en-US" b="1">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8177344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C43-147F-7144-AF61-9F40739F478E}"/>
              </a:ext>
            </a:extLst>
          </p:cNvPr>
          <p:cNvSpPr>
            <a:spLocks noGrp="1"/>
          </p:cNvSpPr>
          <p:nvPr>
            <p:ph type="title"/>
          </p:nvPr>
        </p:nvSpPr>
        <p:spPr/>
        <p:txBody>
          <a:bodyPr anchor="ctr"/>
          <a:lstStyle/>
          <a:p>
            <a:pPr algn="ctr"/>
            <a:r>
              <a:rPr lang="en-US" b="1">
                <a:latin typeface="Aharoni" panose="02010803020104030203" pitchFamily="2" charset="-79"/>
                <a:cs typeface="Aharoni" panose="02010803020104030203" pitchFamily="2" charset="-79"/>
              </a:rPr>
              <a:t>Examples of Operating System</a:t>
            </a:r>
            <a:r>
              <a:rPr lang="en-US"/>
              <a:t> </a:t>
            </a:r>
          </a:p>
        </p:txBody>
      </p:sp>
      <p:pic>
        <p:nvPicPr>
          <p:cNvPr id="4" name="Picture 4">
            <a:extLst>
              <a:ext uri="{FF2B5EF4-FFF2-40B4-BE49-F238E27FC236}">
                <a16:creationId xmlns:a16="http://schemas.microsoft.com/office/drawing/2014/main" id="{D8060F18-0CB4-D045-88BE-DEDBFBD20A05}"/>
              </a:ext>
            </a:extLst>
          </p:cNvPr>
          <p:cNvPicPr>
            <a:picLocks noChangeAspect="1"/>
          </p:cNvPicPr>
          <p:nvPr/>
        </p:nvPicPr>
        <p:blipFill>
          <a:blip r:embed="rId2"/>
          <a:stretch>
            <a:fillRect/>
          </a:stretch>
        </p:blipFill>
        <p:spPr>
          <a:xfrm>
            <a:off x="1410195" y="1850262"/>
            <a:ext cx="9797143" cy="45450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6880240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72D4-D028-344D-8627-4D3629D509E5}"/>
              </a:ext>
            </a:extLst>
          </p:cNvPr>
          <p:cNvSpPr>
            <a:spLocks noGrp="1"/>
          </p:cNvSpPr>
          <p:nvPr>
            <p:ph type="title"/>
          </p:nvPr>
        </p:nvSpPr>
        <p:spPr/>
        <p:txBody>
          <a:bodyPr anchor="ctr"/>
          <a:lstStyle/>
          <a:p>
            <a:pPr algn="ctr"/>
            <a:r>
              <a:rPr lang="en-US" sz="4400" b="1">
                <a:latin typeface="Aharoni" panose="02010803020104030203" pitchFamily="2" charset="-79"/>
                <a:cs typeface="Aharoni" panose="02010803020104030203" pitchFamily="2" charset="-79"/>
              </a:rPr>
              <a:t>Conclusion</a:t>
            </a:r>
            <a:r>
              <a:rPr lang="en-US"/>
              <a:t> </a:t>
            </a:r>
          </a:p>
        </p:txBody>
      </p:sp>
      <p:sp>
        <p:nvSpPr>
          <p:cNvPr id="3" name="Content Placeholder 2">
            <a:extLst>
              <a:ext uri="{FF2B5EF4-FFF2-40B4-BE49-F238E27FC236}">
                <a16:creationId xmlns:a16="http://schemas.microsoft.com/office/drawing/2014/main" id="{694E9800-1708-1249-BB51-EAC4E364C581}"/>
              </a:ext>
            </a:extLst>
          </p:cNvPr>
          <p:cNvSpPr>
            <a:spLocks noGrp="1"/>
          </p:cNvSpPr>
          <p:nvPr>
            <p:ph idx="1"/>
          </p:nvPr>
        </p:nvSpPr>
        <p:spPr/>
        <p:txBody>
          <a:bodyPr anchor="t">
            <a:normAutofit fontScale="92500"/>
          </a:bodyPr>
          <a:lstStyle/>
          <a:p>
            <a:pPr marL="0" indent="0">
              <a:buNone/>
            </a:pPr>
            <a:r>
              <a:rPr lang="en-GB">
                <a:latin typeface="Aharoni" panose="02010803020104030203" pitchFamily="2" charset="-79"/>
                <a:cs typeface="Aharoni" panose="02010803020104030203" pitchFamily="2" charset="-79"/>
              </a:rPr>
              <a:t>From this Project of Operating System we came to know about the various types of operating system and we also get to know about the Operating we came to know that what is Operating system? Examples of Operating System also we came to know the Advantages and Disadvantages of Operating Systems We also understand that What are the limitations of the Operating system </a:t>
            </a:r>
            <a:br>
              <a:rPr lang="en-GB">
                <a:latin typeface="Aharoni" panose="02010803020104030203" pitchFamily="2" charset="-79"/>
                <a:cs typeface="Aharoni" panose="02010803020104030203" pitchFamily="2" charset="-79"/>
              </a:rPr>
            </a:br>
            <a:r>
              <a:rPr lang="en-GB">
                <a:latin typeface="Aharoni" panose="02010803020104030203" pitchFamily="2" charset="-79"/>
                <a:cs typeface="Aharoni" panose="02010803020104030203" pitchFamily="2" charset="-79"/>
              </a:rPr>
              <a:t>The Case study if this project not only help us to get the detailed knowledge of Operating System and it becomes easier to us to understand the history of Operating System that where it was orignated? As well as we came to know about the block diagram and pictorial Representation of Operating Systems </a:t>
            </a:r>
            <a:endParaRPr lang="en-US">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930635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CDD0873-FC16-9D4A-9AD9-62DAE8AD488B}"/>
              </a:ext>
            </a:extLst>
          </p:cNvPr>
          <p:cNvPicPr>
            <a:picLocks noChangeAspect="1"/>
          </p:cNvPicPr>
          <p:nvPr/>
        </p:nvPicPr>
        <p:blipFill>
          <a:blip r:embed="rId2"/>
          <a:stretch>
            <a:fillRect/>
          </a:stretch>
        </p:blipFill>
        <p:spPr>
          <a:xfrm>
            <a:off x="0" y="0"/>
            <a:ext cx="12191999" cy="6858000"/>
          </a:xfrm>
          <a:prstGeom prst="rect">
            <a:avLst/>
          </a:prstGeom>
          <a:effectLst>
            <a:outerShdw blurRad="50800" dist="38100" dir="8100000" algn="tr"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6149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18D3-3939-3F47-A5EC-7EC6BE2F67FA}"/>
              </a:ext>
            </a:extLst>
          </p:cNvPr>
          <p:cNvSpPr>
            <a:spLocks noGrp="1"/>
          </p:cNvSpPr>
          <p:nvPr>
            <p:ph type="title"/>
          </p:nvPr>
        </p:nvSpPr>
        <p:spPr>
          <a:xfrm>
            <a:off x="2402496" y="820426"/>
            <a:ext cx="8167644" cy="960873"/>
          </a:xfrm>
        </p:spPr>
        <p:txBody>
          <a:bodyPr anchor="ctr">
            <a:normAutofit/>
          </a:bodyPr>
          <a:lstStyle/>
          <a:p>
            <a:pPr algn="ctr"/>
            <a:r>
              <a:rPr lang="en-US" sz="2800" b="1">
                <a:latin typeface="Aharoni" panose="02010803020104030203" pitchFamily="2" charset="-79"/>
                <a:cs typeface="Aharoni" panose="02010803020104030203" pitchFamily="2" charset="-79"/>
              </a:rPr>
              <a:t>Topics</a:t>
            </a:r>
          </a:p>
        </p:txBody>
      </p:sp>
      <p:sp>
        <p:nvSpPr>
          <p:cNvPr id="3" name="Content Placeholder 2">
            <a:extLst>
              <a:ext uri="{FF2B5EF4-FFF2-40B4-BE49-F238E27FC236}">
                <a16:creationId xmlns:a16="http://schemas.microsoft.com/office/drawing/2014/main" id="{E38DA8FC-E15D-D74D-B0A6-7E8E6658CED2}"/>
              </a:ext>
            </a:extLst>
          </p:cNvPr>
          <p:cNvSpPr>
            <a:spLocks noGrp="1"/>
          </p:cNvSpPr>
          <p:nvPr>
            <p:ph idx="1"/>
          </p:nvPr>
        </p:nvSpPr>
        <p:spPr>
          <a:xfrm>
            <a:off x="2117982" y="1977895"/>
            <a:ext cx="7796540" cy="3997828"/>
          </a:xfrm>
        </p:spPr>
        <p:txBody>
          <a:bodyPr anchor="t"/>
          <a:lstStyle/>
          <a:p>
            <a:pPr marL="457200" indent="-457200">
              <a:buAutoNum type="arabicParenR"/>
            </a:pPr>
            <a:r>
              <a:rPr lang="en-US" b="1"/>
              <a:t>Introduction </a:t>
            </a:r>
          </a:p>
          <a:p>
            <a:pPr marL="457200" indent="-457200">
              <a:buAutoNum type="arabicParenR"/>
            </a:pPr>
            <a:r>
              <a:rPr lang="en-US" b="1"/>
              <a:t>History </a:t>
            </a:r>
          </a:p>
          <a:p>
            <a:pPr marL="457200" indent="-457200">
              <a:buAutoNum type="arabicParenR"/>
            </a:pPr>
            <a:r>
              <a:rPr lang="en-US" b="1"/>
              <a:t>Examples of Operating Systems</a:t>
            </a:r>
          </a:p>
          <a:p>
            <a:pPr marL="457200" indent="-457200">
              <a:buAutoNum type="arabicParenR"/>
            </a:pPr>
            <a:r>
              <a:rPr lang="en-US" b="1"/>
              <a:t>Advantages of Operating systems </a:t>
            </a:r>
          </a:p>
          <a:p>
            <a:pPr marL="457200" indent="-457200">
              <a:buAutoNum type="arabicParenR"/>
            </a:pPr>
            <a:r>
              <a:rPr lang="en-US" b="1"/>
              <a:t>Disadvantages of Operating systems </a:t>
            </a:r>
          </a:p>
          <a:p>
            <a:pPr marL="457200" indent="-457200">
              <a:buAutoNum type="arabicParenR"/>
            </a:pPr>
            <a:r>
              <a:rPr lang="en-US" b="1"/>
              <a:t>Conclusion </a:t>
            </a:r>
          </a:p>
        </p:txBody>
      </p:sp>
    </p:spTree>
    <p:extLst>
      <p:ext uri="{BB962C8B-B14F-4D97-AF65-F5344CB8AC3E}">
        <p14:creationId xmlns:p14="http://schemas.microsoft.com/office/powerpoint/2010/main" val="21982109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19BF-789E-484E-9714-D7BEC723BD4A}"/>
              </a:ext>
            </a:extLst>
          </p:cNvPr>
          <p:cNvSpPr>
            <a:spLocks noGrp="1"/>
          </p:cNvSpPr>
          <p:nvPr>
            <p:ph type="title"/>
          </p:nvPr>
        </p:nvSpPr>
        <p:spPr/>
        <p:txBody>
          <a:bodyPr anchor="ctr"/>
          <a:lstStyle/>
          <a:p>
            <a:pPr algn="ctr"/>
            <a:r>
              <a:rPr lang="en-US">
                <a:latin typeface="Aharoni" panose="02010803020104030203" pitchFamily="2" charset="-79"/>
                <a:cs typeface="Aharoni" panose="02010803020104030203" pitchFamily="2" charset="-79"/>
              </a:rPr>
              <a:t>Introduction</a:t>
            </a:r>
            <a:r>
              <a:rPr lang="en-US"/>
              <a:t> </a:t>
            </a:r>
          </a:p>
        </p:txBody>
      </p:sp>
      <p:sp>
        <p:nvSpPr>
          <p:cNvPr id="3" name="Content Placeholder 2">
            <a:extLst>
              <a:ext uri="{FF2B5EF4-FFF2-40B4-BE49-F238E27FC236}">
                <a16:creationId xmlns:a16="http://schemas.microsoft.com/office/drawing/2014/main" id="{D7EC831E-717C-5140-B66A-032D4DF4E60E}"/>
              </a:ext>
            </a:extLst>
          </p:cNvPr>
          <p:cNvSpPr>
            <a:spLocks noGrp="1"/>
          </p:cNvSpPr>
          <p:nvPr>
            <p:ph idx="1"/>
          </p:nvPr>
        </p:nvSpPr>
        <p:spPr>
          <a:xfrm>
            <a:off x="1933263" y="1953155"/>
            <a:ext cx="8203921" cy="4231910"/>
          </a:xfrm>
        </p:spPr>
        <p:txBody>
          <a:bodyPr anchor="t">
            <a:normAutofit fontScale="25000" lnSpcReduction="20000"/>
          </a:bodyPr>
          <a:lstStyle/>
          <a:p>
            <a:r>
              <a:rPr lang="en-US" sz="8000" b="1">
                <a:latin typeface="Aharoni" panose="02010803020104030203" pitchFamily="2" charset="-79"/>
                <a:cs typeface="Aharoni" panose="02010803020104030203" pitchFamily="2" charset="-79"/>
              </a:rPr>
              <a:t>Operating System</a:t>
            </a:r>
            <a:r>
              <a:rPr lang="en-US" sz="8000" b="1"/>
              <a:t> </a:t>
            </a:r>
          </a:p>
          <a:p>
            <a:pPr marL="0" indent="0">
              <a:buNone/>
            </a:pPr>
            <a:r>
              <a:rPr lang="en-GB" sz="6400">
                <a:latin typeface="Aharoni" panose="02010803020104030203" pitchFamily="2" charset="-79"/>
                <a:cs typeface="Aharoni" panose="02010803020104030203" pitchFamily="2" charset="-79"/>
              </a:rPr>
              <a:t>An operating system (OS) is system software that manages computer hardware, software resources, and provides common services for computer programs.</a:t>
            </a:r>
            <a:br>
              <a:rPr lang="en-GB" sz="6400">
                <a:latin typeface="Aharoni" panose="02010803020104030203" pitchFamily="2" charset="-79"/>
                <a:cs typeface="Aharoni" panose="02010803020104030203" pitchFamily="2" charset="-79"/>
              </a:rPr>
            </a:br>
            <a:br>
              <a:rPr lang="en-GB" sz="6400">
                <a:latin typeface="Aharoni" panose="02010803020104030203" pitchFamily="2" charset="-79"/>
                <a:cs typeface="Aharoni" panose="02010803020104030203" pitchFamily="2" charset="-79"/>
              </a:rPr>
            </a:br>
            <a:r>
              <a:rPr lang="en-GB" sz="6400">
                <a:latin typeface="Aharoni" panose="02010803020104030203" pitchFamily="2" charset="-79"/>
                <a:cs typeface="Aharoni" panose="02010803020104030203" pitchFamily="2" charset="-79"/>
              </a:rPr>
              <a:t>Time-sharing operating systems schedule tasks for efficient use of the system and may also include accounting software for cost allocation of processor time, mass storage, printing, and other resources.</a:t>
            </a:r>
            <a:br>
              <a:rPr lang="en-GB" sz="6400">
                <a:latin typeface="Aharoni" panose="02010803020104030203" pitchFamily="2" charset="-79"/>
                <a:cs typeface="Aharoni" panose="02010803020104030203" pitchFamily="2" charset="-79"/>
              </a:rPr>
            </a:br>
            <a:br>
              <a:rPr lang="en-GB" sz="6400">
                <a:latin typeface="Aharoni" panose="02010803020104030203" pitchFamily="2" charset="-79"/>
                <a:cs typeface="Aharoni" panose="02010803020104030203" pitchFamily="2" charset="-79"/>
              </a:rPr>
            </a:br>
            <a:r>
              <a:rPr lang="en-GB" sz="6400">
                <a:latin typeface="Aharoni" panose="02010803020104030203" pitchFamily="2" charset="-79"/>
                <a:cs typeface="Aharoni" panose="02010803020104030203" pitchFamily="2" charset="-79"/>
              </a:rPr>
              <a:t>For hardware functions such as input and output and memory allocation, the operating system acts as an intermediary between programs and the computer hardware,[1][2] although the application code is usually executed directly by the hardware and frequently makes system calls to an OS function or is interrupted by it. Operating systems are found on many devices that contain a computer – from cellular phones and video game consoles to web servers and supercomputers.</a:t>
            </a:r>
            <a:br>
              <a:rPr lang="en-GB" sz="6400">
                <a:latin typeface="Aharoni" panose="02010803020104030203" pitchFamily="2" charset="-79"/>
                <a:cs typeface="Aharoni" panose="02010803020104030203" pitchFamily="2" charset="-79"/>
              </a:rPr>
            </a:br>
            <a:br>
              <a:rPr lang="en-GB" sz="5500"/>
            </a:br>
            <a:endParaRPr lang="en-US" sz="5500"/>
          </a:p>
        </p:txBody>
      </p:sp>
      <p:pic>
        <p:nvPicPr>
          <p:cNvPr id="4" name="Picture 4">
            <a:extLst>
              <a:ext uri="{FF2B5EF4-FFF2-40B4-BE49-F238E27FC236}">
                <a16:creationId xmlns:a16="http://schemas.microsoft.com/office/drawing/2014/main" id="{6478B690-6443-3C46-961D-5FA6B91FA3E3}"/>
              </a:ext>
            </a:extLst>
          </p:cNvPr>
          <p:cNvPicPr>
            <a:picLocks noChangeAspect="1"/>
          </p:cNvPicPr>
          <p:nvPr/>
        </p:nvPicPr>
        <p:blipFill>
          <a:blip r:embed="rId2"/>
          <a:stretch>
            <a:fillRect/>
          </a:stretch>
        </p:blipFill>
        <p:spPr>
          <a:xfrm>
            <a:off x="9852929" y="2005110"/>
            <a:ext cx="2369859" cy="2132875"/>
          </a:xfrm>
          <a:prstGeom prst="ellipse">
            <a:avLst/>
          </a:prstGeom>
          <a:ln w="63500" cap="rnd">
            <a:solidFill>
              <a:srgbClr val="333333"/>
            </a:solidFill>
          </a:ln>
          <a:effectLst>
            <a:outerShdw blurRad="50800" dist="38100" dir="8100000" algn="tr" rotWithShape="0">
              <a:prstClr val="black">
                <a:alpha val="40000"/>
              </a:prstClr>
            </a:outerShdw>
            <a:reflection blurRad="6350" stA="50000" endA="295" endPos="92000" dist="101600" dir="5400000" sy="-100000" algn="bl" rotWithShape="0"/>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436318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3D2B-6984-164F-8017-4762388F3884}"/>
              </a:ext>
            </a:extLst>
          </p:cNvPr>
          <p:cNvSpPr>
            <a:spLocks noGrp="1"/>
          </p:cNvSpPr>
          <p:nvPr>
            <p:ph type="title"/>
          </p:nvPr>
        </p:nvSpPr>
        <p:spPr/>
        <p:txBody>
          <a:bodyPr anchor="ctr"/>
          <a:lstStyle/>
          <a:p>
            <a:pPr algn="ctr"/>
            <a:r>
              <a:rPr lang="en-US" b="1">
                <a:latin typeface="Aharoni" panose="02010803020104030203" pitchFamily="2" charset="-79"/>
                <a:cs typeface="Aharoni" panose="02010803020104030203" pitchFamily="2" charset="-79"/>
              </a:rPr>
              <a:t>History of Operating System (OS)</a:t>
            </a:r>
          </a:p>
        </p:txBody>
      </p:sp>
      <p:sp>
        <p:nvSpPr>
          <p:cNvPr id="3" name="Content Placeholder 2">
            <a:extLst>
              <a:ext uri="{FF2B5EF4-FFF2-40B4-BE49-F238E27FC236}">
                <a16:creationId xmlns:a16="http://schemas.microsoft.com/office/drawing/2014/main" id="{0AD6097A-5952-904D-97AD-3A92C72D763F}"/>
              </a:ext>
            </a:extLst>
          </p:cNvPr>
          <p:cNvSpPr>
            <a:spLocks noGrp="1"/>
          </p:cNvSpPr>
          <p:nvPr>
            <p:ph idx="1"/>
          </p:nvPr>
        </p:nvSpPr>
        <p:spPr/>
        <p:txBody>
          <a:bodyPr anchor="t"/>
          <a:lstStyle/>
          <a:p>
            <a:r>
              <a:rPr lang="en-GB">
                <a:latin typeface="Aharoni" panose="02010803020104030203" pitchFamily="2" charset="-79"/>
                <a:cs typeface="Aharoni" panose="02010803020104030203" pitchFamily="2" charset="-79"/>
              </a:rPr>
              <a:t>The first operating system was introduced in the early 1950's, it was called GMOS and was created by General Motors for IBM's machine the 701. Operating systems in the 1950's were called single-stream batch processing systems because the data was submitted in groups.</a:t>
            </a:r>
            <a:endParaRPr lang="en-US">
              <a:latin typeface="Aharoni" panose="02010803020104030203" pitchFamily="2" charset="-79"/>
              <a:cs typeface="Aharoni" panose="02010803020104030203" pitchFamily="2" charset="-79"/>
            </a:endParaRPr>
          </a:p>
          <a:p>
            <a:r>
              <a:rPr lang="en-GB" b="1">
                <a:latin typeface="Aharoni" panose="02010803020104030203" pitchFamily="2" charset="-79"/>
                <a:cs typeface="Aharoni" panose="02010803020104030203" pitchFamily="2" charset="-79"/>
              </a:rPr>
              <a:t>Microsoft created the first window operating system in 1975. After introducing the Microsoft Windows OS, Bill Gates and Paul Allen had the vision to take personal computers to the next level. ... They named the operating system Macintosh OS or Mac OS.</a:t>
            </a:r>
            <a:endParaRPr lang="en-US" b="1">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8085524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334E-78C1-134A-B473-59660B371F85}"/>
              </a:ext>
            </a:extLst>
          </p:cNvPr>
          <p:cNvSpPr>
            <a:spLocks noGrp="1"/>
          </p:cNvSpPr>
          <p:nvPr>
            <p:ph type="title"/>
          </p:nvPr>
        </p:nvSpPr>
        <p:spPr/>
        <p:txBody>
          <a:bodyPr anchor="ctr"/>
          <a:lstStyle/>
          <a:p>
            <a:pPr algn="ctr"/>
            <a:r>
              <a:rPr lang="en-US" b="1">
                <a:latin typeface="Aharoni" panose="02010803020104030203" pitchFamily="2" charset="-79"/>
                <a:cs typeface="Aharoni" panose="02010803020104030203" pitchFamily="2" charset="-79"/>
              </a:rPr>
              <a:t>Popular Icons of Operating System </a:t>
            </a:r>
          </a:p>
        </p:txBody>
      </p:sp>
      <p:pic>
        <p:nvPicPr>
          <p:cNvPr id="4" name="Picture 4">
            <a:extLst>
              <a:ext uri="{FF2B5EF4-FFF2-40B4-BE49-F238E27FC236}">
                <a16:creationId xmlns:a16="http://schemas.microsoft.com/office/drawing/2014/main" id="{6BD975B1-5F45-F648-A5E5-ADA8363CA554}"/>
              </a:ext>
            </a:extLst>
          </p:cNvPr>
          <p:cNvPicPr>
            <a:picLocks noGrp="1" noChangeAspect="1"/>
          </p:cNvPicPr>
          <p:nvPr>
            <p:ph idx="1"/>
          </p:nvPr>
        </p:nvPicPr>
        <p:blipFill>
          <a:blip r:embed="rId2"/>
          <a:stretch>
            <a:fillRect/>
          </a:stretch>
        </p:blipFill>
        <p:spPr>
          <a:xfrm>
            <a:off x="2511136" y="2008986"/>
            <a:ext cx="7793181" cy="4571923"/>
          </a:xfrm>
          <a:prstGeom prst="rect">
            <a:avLst/>
          </a:prstGeom>
          <a:ln w="190500" cap="sq">
            <a:solidFill>
              <a:srgbClr val="C8C6BD"/>
            </a:solidFill>
            <a:prstDash val="solid"/>
            <a:miter lim="800000"/>
          </a:ln>
          <a:effectLst>
            <a:innerShdw blurRad="63500" dist="101600" dir="5400000">
              <a:prstClr val="black">
                <a:alpha val="50000"/>
              </a:prstClr>
            </a:inn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632123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263D337-7901-DD4E-8F50-862A8364A976}"/>
              </a:ext>
            </a:extLst>
          </p:cNvPr>
          <p:cNvPicPr>
            <a:picLocks noChangeAspect="1"/>
          </p:cNvPicPr>
          <p:nvPr/>
        </p:nvPicPr>
        <p:blipFill>
          <a:blip r:embed="rId2"/>
          <a:stretch>
            <a:fillRect/>
          </a:stretch>
        </p:blipFill>
        <p:spPr>
          <a:xfrm>
            <a:off x="1261753" y="618506"/>
            <a:ext cx="9735292" cy="55665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01968927"/>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D0DA-32A7-4C47-AA8E-8BE633F913F5}"/>
              </a:ext>
            </a:extLst>
          </p:cNvPr>
          <p:cNvSpPr>
            <a:spLocks noGrp="1"/>
          </p:cNvSpPr>
          <p:nvPr>
            <p:ph type="title"/>
          </p:nvPr>
        </p:nvSpPr>
        <p:spPr>
          <a:xfrm>
            <a:off x="2079892" y="919387"/>
            <a:ext cx="7958331" cy="837171"/>
          </a:xfrm>
        </p:spPr>
        <p:txBody>
          <a:bodyPr anchor="ctr"/>
          <a:lstStyle/>
          <a:p>
            <a:pPr algn="ctr"/>
            <a:r>
              <a:rPr lang="en-US" b="1">
                <a:latin typeface="Aharoni" panose="02010803020104030203" pitchFamily="2" charset="-79"/>
                <a:cs typeface="Aharoni" panose="02010803020104030203" pitchFamily="2" charset="-79"/>
              </a:rPr>
              <a:t>Types of Operating System</a:t>
            </a:r>
          </a:p>
        </p:txBody>
      </p:sp>
      <p:sp>
        <p:nvSpPr>
          <p:cNvPr id="3" name="Content Placeholder 2">
            <a:extLst>
              <a:ext uri="{FF2B5EF4-FFF2-40B4-BE49-F238E27FC236}">
                <a16:creationId xmlns:a16="http://schemas.microsoft.com/office/drawing/2014/main" id="{3AB12F2E-293D-B24E-934B-73A000AC0D90}"/>
              </a:ext>
            </a:extLst>
          </p:cNvPr>
          <p:cNvSpPr>
            <a:spLocks noGrp="1"/>
          </p:cNvSpPr>
          <p:nvPr>
            <p:ph idx="1"/>
          </p:nvPr>
        </p:nvSpPr>
        <p:spPr>
          <a:xfrm>
            <a:off x="1562416" y="1940785"/>
            <a:ext cx="9067168" cy="3997828"/>
          </a:xfrm>
        </p:spPr>
        <p:txBody>
          <a:bodyPr anchor="t">
            <a:normAutofit/>
          </a:bodyPr>
          <a:lstStyle/>
          <a:p>
            <a:r>
              <a:rPr lang="en-GB" sz="3600" b="1">
                <a:latin typeface="Aharoni" panose="02010803020104030203" pitchFamily="2" charset="-79"/>
                <a:cs typeface="Aharoni" panose="02010803020104030203" pitchFamily="2" charset="-79"/>
              </a:rPr>
              <a:t>1. Batch Operating System</a:t>
            </a:r>
            <a:br>
              <a:rPr lang="en-GB" sz="3600" b="1">
                <a:latin typeface="Aharoni" panose="02010803020104030203" pitchFamily="2" charset="-79"/>
                <a:cs typeface="Aharoni" panose="02010803020104030203" pitchFamily="2" charset="-79"/>
              </a:rPr>
            </a:br>
            <a:r>
              <a:rPr lang="en-GB" sz="3600" b="1">
                <a:latin typeface="Aharoni" panose="02010803020104030203" pitchFamily="2" charset="-79"/>
                <a:cs typeface="Aharoni" panose="02010803020104030203" pitchFamily="2" charset="-79"/>
              </a:rPr>
              <a:t>2. Time-Sharing Operating System</a:t>
            </a:r>
            <a:br>
              <a:rPr lang="en-GB" sz="3600" b="1">
                <a:latin typeface="Aharoni" panose="02010803020104030203" pitchFamily="2" charset="-79"/>
                <a:cs typeface="Aharoni" panose="02010803020104030203" pitchFamily="2" charset="-79"/>
              </a:rPr>
            </a:br>
            <a:r>
              <a:rPr lang="en-GB" sz="3600" b="1">
                <a:latin typeface="Aharoni" panose="02010803020104030203" pitchFamily="2" charset="-79"/>
                <a:cs typeface="Aharoni" panose="02010803020104030203" pitchFamily="2" charset="-79"/>
              </a:rPr>
              <a:t>3. Distributed Operating System</a:t>
            </a:r>
            <a:br>
              <a:rPr lang="en-GB" sz="3200"/>
            </a:br>
            <a:r>
              <a:rPr lang="en-GB" sz="3600">
                <a:latin typeface="Aharoni" panose="02010803020104030203" pitchFamily="2" charset="-79"/>
                <a:cs typeface="Aharoni" panose="02010803020104030203" pitchFamily="2" charset="-79"/>
              </a:rPr>
              <a:t>4. Embedded Operating System</a:t>
            </a:r>
            <a:endParaRPr lang="en-US" sz="3600" b="1">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5356939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96A9-BA97-5D4B-9708-7DBFB038A2EA}"/>
              </a:ext>
            </a:extLst>
          </p:cNvPr>
          <p:cNvSpPr>
            <a:spLocks noGrp="1"/>
          </p:cNvSpPr>
          <p:nvPr>
            <p:ph type="title"/>
          </p:nvPr>
        </p:nvSpPr>
        <p:spPr/>
        <p:txBody>
          <a:bodyPr anchor="ctr">
            <a:normAutofit/>
          </a:bodyPr>
          <a:lstStyle/>
          <a:p>
            <a:r>
              <a:rPr lang="en-US" sz="2800" b="1">
                <a:latin typeface="Aharoni" panose="02010803020104030203" pitchFamily="2" charset="-79"/>
                <a:cs typeface="Aharoni" panose="02010803020104030203" pitchFamily="2" charset="-79"/>
              </a:rPr>
              <a:t>Block Diagrams of Types of Operating System</a:t>
            </a:r>
          </a:p>
        </p:txBody>
      </p:sp>
      <p:pic>
        <p:nvPicPr>
          <p:cNvPr id="4" name="Picture 4">
            <a:extLst>
              <a:ext uri="{FF2B5EF4-FFF2-40B4-BE49-F238E27FC236}">
                <a16:creationId xmlns:a16="http://schemas.microsoft.com/office/drawing/2014/main" id="{A3629022-0890-0642-AB63-6809393C6B1D}"/>
              </a:ext>
            </a:extLst>
          </p:cNvPr>
          <p:cNvPicPr>
            <a:picLocks noGrp="1" noChangeAspect="1"/>
          </p:cNvPicPr>
          <p:nvPr>
            <p:ph idx="1"/>
          </p:nvPr>
        </p:nvPicPr>
        <p:blipFill>
          <a:blip r:embed="rId2"/>
          <a:stretch>
            <a:fillRect/>
          </a:stretch>
        </p:blipFill>
        <p:spPr>
          <a:xfrm>
            <a:off x="1507430" y="1626316"/>
            <a:ext cx="4256556" cy="2297604"/>
          </a:xfrm>
          <a:prstGeom prst="rect">
            <a:avLst/>
          </a:prstGeom>
          <a:ln w="38100" cap="sq">
            <a:solidFill>
              <a:srgbClr val="000000"/>
            </a:solidFill>
            <a:prstDash val="solid"/>
            <a:miter lim="800000"/>
          </a:ln>
          <a:effectLst>
            <a:outerShdw blurRad="50800" dist="38100" dir="2700000" algn="tl" rotWithShape="0">
              <a:prstClr val="black">
                <a:alpha val="40000"/>
              </a:prstClr>
            </a:outerShdw>
          </a:effectLst>
        </p:spPr>
      </p:pic>
      <p:pic>
        <p:nvPicPr>
          <p:cNvPr id="5" name="Picture 5">
            <a:extLst>
              <a:ext uri="{FF2B5EF4-FFF2-40B4-BE49-F238E27FC236}">
                <a16:creationId xmlns:a16="http://schemas.microsoft.com/office/drawing/2014/main" id="{45489781-9397-6746-AF1E-796BBB2B3BE2}"/>
              </a:ext>
            </a:extLst>
          </p:cNvPr>
          <p:cNvPicPr>
            <a:picLocks noChangeAspect="1"/>
          </p:cNvPicPr>
          <p:nvPr/>
        </p:nvPicPr>
        <p:blipFill>
          <a:blip r:embed="rId3"/>
          <a:stretch>
            <a:fillRect/>
          </a:stretch>
        </p:blipFill>
        <p:spPr>
          <a:xfrm>
            <a:off x="6590973" y="1545031"/>
            <a:ext cx="5297447" cy="2378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a:extLst>
              <a:ext uri="{FF2B5EF4-FFF2-40B4-BE49-F238E27FC236}">
                <a16:creationId xmlns:a16="http://schemas.microsoft.com/office/drawing/2014/main" id="{055EB2F9-A7D1-ED48-B845-71BF9218BEE8}"/>
              </a:ext>
            </a:extLst>
          </p:cNvPr>
          <p:cNvPicPr>
            <a:picLocks noChangeAspect="1"/>
          </p:cNvPicPr>
          <p:nvPr/>
        </p:nvPicPr>
        <p:blipFill>
          <a:blip r:embed="rId4"/>
          <a:stretch>
            <a:fillRect/>
          </a:stretch>
        </p:blipFill>
        <p:spPr>
          <a:xfrm>
            <a:off x="1507431" y="4257258"/>
            <a:ext cx="4588570" cy="2123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a:extLst>
              <a:ext uri="{FF2B5EF4-FFF2-40B4-BE49-F238E27FC236}">
                <a16:creationId xmlns:a16="http://schemas.microsoft.com/office/drawing/2014/main" id="{6B3E8BC6-8513-2E48-984C-C187CE49484F}"/>
              </a:ext>
            </a:extLst>
          </p:cNvPr>
          <p:cNvPicPr>
            <a:picLocks noChangeAspect="1"/>
          </p:cNvPicPr>
          <p:nvPr/>
        </p:nvPicPr>
        <p:blipFill>
          <a:blip r:embed="rId5"/>
          <a:stretch>
            <a:fillRect/>
          </a:stretch>
        </p:blipFill>
        <p:spPr>
          <a:xfrm>
            <a:off x="6350233" y="4335444"/>
            <a:ext cx="5153025" cy="2045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974724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D7D2-4CF5-8F44-A816-0AEFADAD4C65}"/>
              </a:ext>
            </a:extLst>
          </p:cNvPr>
          <p:cNvSpPr>
            <a:spLocks noGrp="1"/>
          </p:cNvSpPr>
          <p:nvPr>
            <p:ph type="title"/>
          </p:nvPr>
        </p:nvSpPr>
        <p:spPr/>
        <p:txBody>
          <a:bodyPr anchor="ctr"/>
          <a:lstStyle/>
          <a:p>
            <a:pPr algn="ctr"/>
            <a:r>
              <a:rPr lang="en-US" sz="2800">
                <a:latin typeface="Aharoni" panose="02010803020104030203" pitchFamily="2" charset="-79"/>
                <a:cs typeface="Aharoni" panose="02010803020104030203" pitchFamily="2" charset="-79"/>
              </a:rPr>
              <a:t>Pictorial Representation of Operating System</a:t>
            </a:r>
            <a:r>
              <a:rPr lang="en-US"/>
              <a:t> </a:t>
            </a:r>
          </a:p>
        </p:txBody>
      </p:sp>
      <p:pic>
        <p:nvPicPr>
          <p:cNvPr id="4" name="Picture 4">
            <a:extLst>
              <a:ext uri="{FF2B5EF4-FFF2-40B4-BE49-F238E27FC236}">
                <a16:creationId xmlns:a16="http://schemas.microsoft.com/office/drawing/2014/main" id="{94D0DF23-2B96-9D44-9350-1AA6DD904C53}"/>
              </a:ext>
            </a:extLst>
          </p:cNvPr>
          <p:cNvPicPr>
            <a:picLocks noChangeAspect="1"/>
          </p:cNvPicPr>
          <p:nvPr/>
        </p:nvPicPr>
        <p:blipFill>
          <a:blip r:embed="rId2"/>
          <a:stretch>
            <a:fillRect/>
          </a:stretch>
        </p:blipFill>
        <p:spPr>
          <a:xfrm>
            <a:off x="2863352" y="1885285"/>
            <a:ext cx="7183098" cy="4359257"/>
          </a:xfrm>
          <a:prstGeom prst="rect">
            <a:avLst/>
          </a:prstGeom>
          <a:ln w="127000" cap="sq">
            <a:solidFill>
              <a:srgbClr val="000000"/>
            </a:solidFill>
            <a:miter lim="800000"/>
          </a:ln>
          <a:effectLst>
            <a:outerShdw blurRad="57150" dist="50800" dir="2700000" algn="tl" rotWithShape="0">
              <a:srgbClr val="000000">
                <a:alpha val="40000"/>
              </a:srgbClr>
            </a:outerShdw>
            <a:reflection blurRad="6350" stA="52000" endA="300" endPos="35000" dir="5400000" sy="-100000" algn="bl" rotWithShape="0"/>
          </a:effectLst>
        </p:spPr>
      </p:pic>
    </p:spTree>
    <p:extLst>
      <p:ext uri="{BB962C8B-B14F-4D97-AF65-F5344CB8AC3E}">
        <p14:creationId xmlns:p14="http://schemas.microsoft.com/office/powerpoint/2010/main" val="13492036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Operating System (OS)</vt:lpstr>
      <vt:lpstr>Topics</vt:lpstr>
      <vt:lpstr>Introduction </vt:lpstr>
      <vt:lpstr>History of Operating System (OS)</vt:lpstr>
      <vt:lpstr>Popular Icons of Operating System </vt:lpstr>
      <vt:lpstr>PowerPoint Presentation</vt:lpstr>
      <vt:lpstr>Types of Operating System</vt:lpstr>
      <vt:lpstr>Block Diagrams of Types of Operating System</vt:lpstr>
      <vt:lpstr>Pictorial Representation of Operating System </vt:lpstr>
      <vt:lpstr>Operating System is used at which Places</vt:lpstr>
      <vt:lpstr>Advantages of Operating System </vt:lpstr>
      <vt:lpstr>Disadvantages of Operating System </vt:lpstr>
      <vt:lpstr>Examples of Operating System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(OS)</dc:title>
  <dc:creator>918767950663</dc:creator>
  <cp:lastModifiedBy>918767950663</cp:lastModifiedBy>
  <cp:revision>8</cp:revision>
  <dcterms:created xsi:type="dcterms:W3CDTF">2021-05-16T11:47:40Z</dcterms:created>
  <dcterms:modified xsi:type="dcterms:W3CDTF">2021-06-09T08:35:04Z</dcterms:modified>
</cp:coreProperties>
</file>