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1" r:id="rId6"/>
    <p:sldId id="259"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6" d="100"/>
          <a:sy n="116"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2307" y="2512541"/>
            <a:ext cx="8911687" cy="1968842"/>
          </a:xfrm>
        </p:spPr>
        <p:txBody>
          <a:bodyPr>
            <a:normAutofit/>
          </a:bodyPr>
          <a:lstStyle/>
          <a:p>
            <a:r>
              <a:rPr lang="en-US" sz="4000" dirty="0"/>
              <a:t>    Comparative study of </a:t>
            </a:r>
            <a:r>
              <a:rPr lang="en-US" sz="4000" dirty="0" err="1"/>
              <a:t>Biodata</a:t>
            </a:r>
            <a:r>
              <a:rPr lang="en-US" sz="4000" dirty="0"/>
              <a:t>,        </a:t>
            </a:r>
            <a:br>
              <a:rPr lang="en-US" sz="4000" dirty="0"/>
            </a:br>
            <a:r>
              <a:rPr lang="en-US" sz="4000" dirty="0"/>
              <a:t>resume, and CV. </a:t>
            </a:r>
            <a:endParaRPr lang="en-IN" sz="4000" dirty="0"/>
          </a:p>
        </p:txBody>
      </p:sp>
    </p:spTree>
    <p:extLst>
      <p:ext uri="{BB962C8B-B14F-4D97-AF65-F5344CB8AC3E}">
        <p14:creationId xmlns:p14="http://schemas.microsoft.com/office/powerpoint/2010/main" val="189770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83267" y="280086"/>
            <a:ext cx="8915400" cy="873211"/>
          </a:xfrm>
        </p:spPr>
        <p:txBody>
          <a:bodyPr/>
          <a:lstStyle/>
          <a:p>
            <a:r>
              <a:rPr lang="en-US" dirty="0"/>
              <a:t>        INTRODUCTION</a:t>
            </a:r>
            <a:endParaRPr lang="en-IN" dirty="0"/>
          </a:p>
        </p:txBody>
      </p:sp>
      <p:sp>
        <p:nvSpPr>
          <p:cNvPr id="3" name="Content Placeholder 2"/>
          <p:cNvSpPr>
            <a:spLocks noGrp="1"/>
          </p:cNvSpPr>
          <p:nvPr>
            <p:ph type="body" sz="half" idx="2"/>
          </p:nvPr>
        </p:nvSpPr>
        <p:spPr>
          <a:xfrm>
            <a:off x="2383267" y="1153297"/>
            <a:ext cx="8915400" cy="5704703"/>
          </a:xfrm>
        </p:spPr>
        <p:txBody>
          <a:bodyPr>
            <a:normAutofit fontScale="25000" lnSpcReduction="20000"/>
          </a:bodyPr>
          <a:lstStyle/>
          <a:p>
            <a:r>
              <a:rPr lang="en-US" sz="7200" dirty="0">
                <a:solidFill>
                  <a:schemeClr val="tx1"/>
                </a:solidFill>
                <a:latin typeface="Times New Roman" panose="02020603050405020304" pitchFamily="18" charset="0"/>
                <a:cs typeface="Times New Roman" panose="02020603050405020304" pitchFamily="18" charset="0"/>
              </a:rPr>
              <a:t>Job Application </a:t>
            </a:r>
            <a:r>
              <a:rPr lang="en-US" sz="6400" dirty="0">
                <a:solidFill>
                  <a:schemeClr val="tx1"/>
                </a:solidFill>
                <a:latin typeface="Times New Roman" panose="02020603050405020304" pitchFamily="18" charset="0"/>
                <a:cs typeface="Times New Roman" panose="02020603050405020304" pitchFamily="18" charset="0"/>
              </a:rPr>
              <a:t>writing </a:t>
            </a:r>
          </a:p>
          <a:p>
            <a:r>
              <a:rPr lang="en-US" sz="4800" dirty="0">
                <a:solidFill>
                  <a:schemeClr val="tx1"/>
                </a:solidFill>
                <a:latin typeface="Times New Roman" panose="02020603050405020304" pitchFamily="18" charset="0"/>
                <a:cs typeface="Times New Roman" panose="02020603050405020304" pitchFamily="18" charset="0"/>
              </a:rPr>
              <a:t> A job application letter (also known as a cover letter) is a letter you send with your resume to provide information on your skills and experience. This letter is your chance to “sell” yourself to an employer, explaining why you are an ideal candidate for a position</a:t>
            </a:r>
            <a:r>
              <a:rPr lang="en-US" sz="4800" dirty="0">
                <a:solidFill>
                  <a:schemeClr val="tx1"/>
                </a:solidFill>
              </a:rPr>
              <a:t>.</a:t>
            </a:r>
          </a:p>
          <a:p>
            <a:endParaRPr lang="en-US" sz="6400" dirty="0">
              <a:solidFill>
                <a:schemeClr val="tx1"/>
              </a:solidFill>
            </a:endParaRPr>
          </a:p>
          <a:p>
            <a:r>
              <a:rPr lang="en-US" sz="6400" dirty="0">
                <a:solidFill>
                  <a:schemeClr val="tx1"/>
                </a:solidFill>
              </a:rPr>
              <a:t> </a:t>
            </a:r>
            <a:r>
              <a:rPr lang="en-US" sz="7200" dirty="0">
                <a:solidFill>
                  <a:schemeClr val="tx1"/>
                </a:solidFill>
                <a:latin typeface="Times New Roman" panose="02020603050405020304" pitchFamily="18" charset="0"/>
                <a:cs typeface="Times New Roman" panose="02020603050405020304" pitchFamily="18" charset="0"/>
              </a:rPr>
              <a:t>Types of comparative study </a:t>
            </a:r>
          </a:p>
          <a:p>
            <a:r>
              <a:rPr lang="en-US" sz="4800" dirty="0">
                <a:solidFill>
                  <a:schemeClr val="tx1"/>
                </a:solidFill>
                <a:latin typeface="Times New Roman" panose="02020603050405020304" pitchFamily="18" charset="0"/>
                <a:cs typeface="Times New Roman" panose="02020603050405020304" pitchFamily="18" charset="0"/>
              </a:rPr>
              <a:t>• Resume </a:t>
            </a:r>
          </a:p>
          <a:p>
            <a:r>
              <a:rPr lang="en-US" sz="4800" dirty="0">
                <a:solidFill>
                  <a:schemeClr val="tx1"/>
                </a:solidFill>
                <a:latin typeface="Times New Roman" panose="02020603050405020304" pitchFamily="18" charset="0"/>
                <a:cs typeface="Times New Roman" panose="02020603050405020304" pitchFamily="18" charset="0"/>
              </a:rPr>
              <a:t>• CV</a:t>
            </a:r>
          </a:p>
          <a:p>
            <a:r>
              <a:rPr lang="en-US" sz="4800" dirty="0">
                <a:solidFill>
                  <a:schemeClr val="tx1"/>
                </a:solidFill>
                <a:latin typeface="Times New Roman" panose="02020603050405020304" pitchFamily="18" charset="0"/>
                <a:cs typeface="Times New Roman" panose="02020603050405020304" pitchFamily="18" charset="0"/>
              </a:rPr>
              <a:t> • Bio- data </a:t>
            </a:r>
          </a:p>
          <a:p>
            <a:r>
              <a:rPr lang="en-US" sz="7200" dirty="0">
                <a:solidFill>
                  <a:schemeClr val="tx1"/>
                </a:solidFill>
                <a:latin typeface="Times New Roman" panose="02020603050405020304" pitchFamily="18" charset="0"/>
                <a:cs typeface="Times New Roman" panose="02020603050405020304" pitchFamily="18" charset="0"/>
              </a:rPr>
              <a:t>RESUME</a:t>
            </a:r>
          </a:p>
          <a:p>
            <a:r>
              <a:rPr lang="en-US" sz="4800" dirty="0">
                <a:solidFill>
                  <a:schemeClr val="tx1"/>
                </a:solidFill>
                <a:latin typeface="Times New Roman" panose="02020603050405020304" pitchFamily="18" charset="0"/>
                <a:cs typeface="Times New Roman" panose="02020603050405020304" pitchFamily="18" charset="0"/>
              </a:rPr>
              <a:t> Resume is a word originated from the French word. Education, Skills &amp; employment summarized together is called a Resume. A Resume is an outline of what you are and does not list down all Details of a profile, but showcases specific skills customized to the target job. For a fresher a resume generally starts with the Career objective, followed by education qualification, project Details, major skills, internships, workshop’ s, strengths, Interests, personal details etc. The best in you and are expertized to construct a resume which highlights the best in yo</a:t>
            </a:r>
            <a:r>
              <a:rPr lang="en-US" sz="4800" dirty="0">
                <a:solidFill>
                  <a:schemeClr val="tx1"/>
                </a:solidFill>
              </a:rPr>
              <a:t>u.</a:t>
            </a:r>
          </a:p>
          <a:p>
            <a:r>
              <a:rPr lang="en-US" sz="7200" dirty="0">
                <a:solidFill>
                  <a:schemeClr val="tx1"/>
                </a:solidFill>
              </a:rPr>
              <a:t> </a:t>
            </a:r>
            <a:r>
              <a:rPr lang="en-US" sz="7200" dirty="0">
                <a:solidFill>
                  <a:schemeClr val="tx1"/>
                </a:solidFill>
                <a:latin typeface="Times New Roman" panose="02020603050405020304" pitchFamily="18" charset="0"/>
                <a:cs typeface="Times New Roman" panose="02020603050405020304" pitchFamily="18" charset="0"/>
              </a:rPr>
              <a:t>CURRICULUM VITAE (C.V.)</a:t>
            </a:r>
          </a:p>
          <a:p>
            <a:r>
              <a:rPr lang="en-US" sz="4800" dirty="0">
                <a:solidFill>
                  <a:schemeClr val="tx1"/>
                </a:solidFill>
                <a:latin typeface="Times New Roman" panose="02020603050405020304" pitchFamily="18" charset="0"/>
                <a:cs typeface="Times New Roman" panose="02020603050405020304" pitchFamily="18" charset="0"/>
              </a:rPr>
              <a:t> Curriculum Vitae are words originated from a Latin word. CV contains details which are more relating to education and life. It is a more in depth details than a resume. It may be 2 – 3 pages or even longer depending on one’ s requirement. It covers all details in a chronological order. It covers general talent rather than specific skills for any specific positions.</a:t>
            </a:r>
          </a:p>
          <a:p>
            <a:r>
              <a:rPr lang="en-US" sz="6400" dirty="0">
                <a:solidFill>
                  <a:schemeClr val="tx1"/>
                </a:solidFill>
                <a:latin typeface="Times New Roman" panose="02020603050405020304" pitchFamily="18" charset="0"/>
                <a:cs typeface="Times New Roman" panose="02020603050405020304" pitchFamily="18" charset="0"/>
              </a:rPr>
              <a:t> </a:t>
            </a:r>
            <a:r>
              <a:rPr lang="en-US" sz="7200" dirty="0">
                <a:solidFill>
                  <a:schemeClr val="tx1"/>
                </a:solidFill>
                <a:latin typeface="Times New Roman" panose="02020603050405020304" pitchFamily="18" charset="0"/>
                <a:cs typeface="Times New Roman" panose="02020603050405020304" pitchFamily="18" charset="0"/>
              </a:rPr>
              <a:t>BIO-DATA</a:t>
            </a:r>
          </a:p>
          <a:p>
            <a:r>
              <a:rPr lang="en-US" sz="4800" dirty="0">
                <a:solidFill>
                  <a:schemeClr val="tx1"/>
                </a:solidFill>
                <a:latin typeface="Times New Roman" panose="02020603050405020304" pitchFamily="18" charset="0"/>
                <a:cs typeface="Times New Roman" panose="02020603050405020304" pitchFamily="18" charset="0"/>
              </a:rPr>
              <a:t> Bio data is nothing but an old fashioned terminology for Resume or CV. Bio Data is the short form for Biographical Data and is an archaic terminology for Resume or C.V. In a bio data, the focus is on personal particulars like date of birth, gender, religion, race, nationality, residence, marital status etc. other than education and experience. At times Bio-data also includes applications made in specified formats as required by the company. The term bio-data is mostly used in India</a:t>
            </a:r>
            <a:endParaRPr lang="en-IN" sz="4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96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5406" y="609600"/>
            <a:ext cx="3829006" cy="812800"/>
          </a:xfrm>
        </p:spPr>
        <p:txBody>
          <a:bodyPr>
            <a:noAutofit/>
          </a:bodyPr>
          <a:lstStyle/>
          <a:p>
            <a:r>
              <a:rPr lang="en-US" sz="2800" dirty="0"/>
              <a:t>Application writing</a:t>
            </a:r>
            <a:endParaRPr lang="en-IN" sz="2800" dirty="0"/>
          </a:p>
        </p:txBody>
      </p:sp>
      <p:pic>
        <p:nvPicPr>
          <p:cNvPr id="1028" name="Picture 4" descr="Job Application Letter Forma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99744" y="446088"/>
            <a:ext cx="3828137" cy="541496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half" idx="2"/>
          </p:nvPr>
        </p:nvSpPr>
        <p:spPr>
          <a:xfrm>
            <a:off x="2440931" y="1664516"/>
            <a:ext cx="3505199" cy="4262436"/>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It is a document that should be submitted along with the resume to an employer to express the candidate’s interest in the position while applying for jobs. It is also known as a Cover Letter. It explains why the candidate qualified for the position and should be shortlisted for an interview. Whereas the resume explains </a:t>
            </a:r>
            <a:r>
              <a:rPr lang="en-US" sz="1600" dirty="0">
                <a:latin typeface="Times New Roman" panose="02020603050405020304" pitchFamily="18" charset="0"/>
                <a:cs typeface="Times New Roman" panose="02020603050405020304" pitchFamily="18" charset="0"/>
              </a:rPr>
              <a:t>the candidate’s history of work experience, skills, and accomplishments. The letter should emphasize the candidate’s skills and key qualifications which is fit for the role.</a:t>
            </a:r>
          </a:p>
        </p:txBody>
      </p:sp>
    </p:spTree>
    <p:extLst>
      <p:ext uri="{BB962C8B-B14F-4D97-AF65-F5344CB8AC3E}">
        <p14:creationId xmlns:p14="http://schemas.microsoft.com/office/powerpoint/2010/main" val="226897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09126" y="576650"/>
            <a:ext cx="8915400" cy="1705232"/>
          </a:xfrm>
        </p:spPr>
        <p:txBody>
          <a:bodyPr/>
          <a:lstStyle/>
          <a:p>
            <a:r>
              <a:rPr lang="en-US" sz="4000" dirty="0"/>
              <a:t>Typ</a:t>
            </a:r>
            <a:r>
              <a:rPr lang="en-US" dirty="0"/>
              <a:t>es of Application writing</a:t>
            </a:r>
            <a:endParaRPr lang="en-IN" dirty="0"/>
          </a:p>
        </p:txBody>
      </p:sp>
      <p:sp>
        <p:nvSpPr>
          <p:cNvPr id="7" name="Text Placeholder 6"/>
          <p:cNvSpPr>
            <a:spLocks noGrp="1"/>
          </p:cNvSpPr>
          <p:nvPr>
            <p:ph type="body" sz="half" idx="2"/>
          </p:nvPr>
        </p:nvSpPr>
        <p:spPr>
          <a:xfrm>
            <a:off x="2440931" y="2759675"/>
            <a:ext cx="8915400" cy="2281881"/>
          </a:xfrm>
        </p:spPr>
        <p:txBody>
          <a:bodyPr>
            <a:normAutofit/>
          </a:bodyPr>
          <a:lstStyle/>
          <a:p>
            <a:pPr marL="342900" indent="-342900">
              <a:buFont typeface="Wingdings" panose="05000000000000000000" pitchFamily="2" charset="2"/>
              <a:buChar char="Ø"/>
            </a:pPr>
            <a:r>
              <a:rPr lang="en-US" sz="2000" dirty="0">
                <a:solidFill>
                  <a:srgbClr val="0070C0"/>
                </a:solidFill>
                <a:latin typeface="Arial" panose="020B0604020202020204" pitchFamily="34" charset="0"/>
                <a:cs typeface="Arial" panose="020B0604020202020204" pitchFamily="34" charset="0"/>
              </a:rPr>
              <a:t>Classical application </a:t>
            </a:r>
          </a:p>
          <a:p>
            <a:pPr marL="342900" indent="-342900">
              <a:buFont typeface="Wingdings" panose="05000000000000000000" pitchFamily="2" charset="2"/>
              <a:buChar char="Ø"/>
            </a:pPr>
            <a:r>
              <a:rPr lang="en-US" sz="2000" dirty="0">
                <a:solidFill>
                  <a:srgbClr val="0070C0"/>
                </a:solidFill>
                <a:latin typeface="Arial" panose="020B0604020202020204" pitchFamily="34" charset="0"/>
                <a:cs typeface="Arial" panose="020B0604020202020204" pitchFamily="34" charset="0"/>
              </a:rPr>
              <a:t>Online application </a:t>
            </a:r>
          </a:p>
          <a:p>
            <a:pPr marL="342900" indent="-342900">
              <a:buFont typeface="Wingdings" panose="05000000000000000000" pitchFamily="2" charset="2"/>
              <a:buChar char="Ø"/>
            </a:pPr>
            <a:r>
              <a:rPr lang="en-US" sz="2000" dirty="0">
                <a:solidFill>
                  <a:srgbClr val="0070C0"/>
                </a:solidFill>
                <a:latin typeface="Arial" panose="020B0604020202020204" pitchFamily="34" charset="0"/>
                <a:cs typeface="Arial" panose="020B0604020202020204" pitchFamily="34" charset="0"/>
              </a:rPr>
              <a:t>Unsolicited application </a:t>
            </a:r>
          </a:p>
          <a:p>
            <a:pPr marL="342900" indent="-342900">
              <a:buFont typeface="Wingdings" panose="05000000000000000000" pitchFamily="2" charset="2"/>
              <a:buChar char="Ø"/>
            </a:pPr>
            <a:r>
              <a:rPr lang="en-US" sz="2000" dirty="0">
                <a:solidFill>
                  <a:srgbClr val="0070C0"/>
                </a:solidFill>
                <a:latin typeface="Arial" panose="020B0604020202020204" pitchFamily="34" charset="0"/>
                <a:cs typeface="Arial" panose="020B0604020202020204" pitchFamily="34" charset="0"/>
              </a:rPr>
              <a:t>Brief application</a:t>
            </a:r>
            <a:endParaRPr lang="en-IN" sz="20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121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8184" y="518984"/>
            <a:ext cx="9272159" cy="1276865"/>
          </a:xfrm>
        </p:spPr>
        <p:txBody>
          <a:bodyPr>
            <a:normAutofit fontScale="90000"/>
          </a:bodyPr>
          <a:lstStyle/>
          <a:p>
            <a:r>
              <a:rPr lang="en-US" dirty="0"/>
              <a:t> </a:t>
            </a:r>
            <a:br>
              <a:rPr lang="en-US" dirty="0"/>
            </a:br>
            <a:r>
              <a:rPr lang="en-US" dirty="0"/>
              <a:t>   Tips for writing a job Application    letter</a:t>
            </a:r>
            <a:endParaRPr lang="en-IN" dirty="0"/>
          </a:p>
        </p:txBody>
      </p:sp>
      <p:sp>
        <p:nvSpPr>
          <p:cNvPr id="5" name="Text Placeholder 4"/>
          <p:cNvSpPr>
            <a:spLocks noGrp="1"/>
          </p:cNvSpPr>
          <p:nvPr>
            <p:ph type="body" sz="half" idx="2"/>
          </p:nvPr>
        </p:nvSpPr>
        <p:spPr>
          <a:xfrm>
            <a:off x="2243224" y="2611394"/>
            <a:ext cx="8915400" cy="2690228"/>
          </a:xfrm>
        </p:spPr>
        <p:txBody>
          <a:bodyPr>
            <a:noAutofit/>
          </a:bodyPr>
          <a:lstStyle/>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Tips for Writing a Job Application Letter</a:t>
            </a:r>
          </a:p>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Do not copy your resume. A cover letter is a sales pitch …</a:t>
            </a:r>
          </a:p>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Tailor each application letter to the job. ...</a:t>
            </a:r>
          </a:p>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Be professional. ...</a:t>
            </a:r>
          </a:p>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Carefully proofread. ...</a:t>
            </a:r>
          </a:p>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Follow business letter format. ...</a:t>
            </a:r>
          </a:p>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Decide whether to send a hard copy or email. ...</a:t>
            </a:r>
          </a:p>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Employer Contact Information (if you have it) ...</a:t>
            </a:r>
          </a:p>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Salutation.</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36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411892"/>
            <a:ext cx="8911687" cy="1079157"/>
          </a:xfrm>
        </p:spPr>
        <p:txBody>
          <a:bodyPr>
            <a:normAutofit fontScale="90000"/>
          </a:bodyPr>
          <a:lstStyle/>
          <a:p>
            <a:r>
              <a:rPr lang="en-US" dirty="0"/>
              <a:t>   Difference and similarities between Bio-data, Resume and CV.</a:t>
            </a:r>
            <a:endParaRPr lang="en-IN" dirty="0"/>
          </a:p>
        </p:txBody>
      </p:sp>
      <p:sp>
        <p:nvSpPr>
          <p:cNvPr id="3" name="Text Placeholder 2"/>
          <p:cNvSpPr>
            <a:spLocks noGrp="1"/>
          </p:cNvSpPr>
          <p:nvPr>
            <p:ph type="body" idx="1"/>
          </p:nvPr>
        </p:nvSpPr>
        <p:spPr>
          <a:xfrm>
            <a:off x="2811331" y="1863087"/>
            <a:ext cx="3647014" cy="610143"/>
          </a:xfrm>
        </p:spPr>
        <p:txBody>
          <a:bodyPr/>
          <a:lstStyle/>
          <a:p>
            <a:r>
              <a:rPr lang="en-US" sz="1800" dirty="0"/>
              <a:t>  Difference between Bio-data,   Resume and CV</a:t>
            </a:r>
            <a:endParaRPr lang="en-IN" sz="1800" dirty="0"/>
          </a:p>
        </p:txBody>
      </p:sp>
      <p:sp>
        <p:nvSpPr>
          <p:cNvPr id="4" name="Content Placeholder 3"/>
          <p:cNvSpPr>
            <a:spLocks noGrp="1"/>
          </p:cNvSpPr>
          <p:nvPr>
            <p:ph sz="half" idx="2"/>
          </p:nvPr>
        </p:nvSpPr>
        <p:spPr/>
        <p:txBody>
          <a:bodyPr>
            <a:normAutofit fontScale="77500" lnSpcReduction="20000"/>
          </a:bodyPr>
          <a:lstStyle/>
          <a:p>
            <a:r>
              <a:rPr lang="en-US" dirty="0"/>
              <a:t>            Bio-data:</a:t>
            </a:r>
          </a:p>
          <a:p>
            <a:pPr marL="0" indent="0">
              <a:buNone/>
            </a:pPr>
            <a:r>
              <a:rPr lang="en-US" dirty="0"/>
              <a:t>  Bio-data consists the information      about the individual and attributes, hobbies, interests along with educational qualification to describe the person the best.</a:t>
            </a:r>
          </a:p>
          <a:p>
            <a:pPr marL="0" indent="0">
              <a:buNone/>
            </a:pPr>
            <a:r>
              <a:rPr lang="en-US" dirty="0"/>
              <a:t>                Resume:</a:t>
            </a:r>
          </a:p>
          <a:p>
            <a:pPr marL="0" indent="0">
              <a:buNone/>
            </a:pPr>
            <a:r>
              <a:rPr lang="en-US" dirty="0"/>
              <a:t>A resume is a one or two page ”summary” of your skills, experience and education. Generally no more longer than a page or two. It  </a:t>
            </a:r>
            <a:r>
              <a:rPr lang="en-US" dirty="0" err="1"/>
              <a:t>indicate’s</a:t>
            </a:r>
            <a:r>
              <a:rPr lang="en-US" dirty="0"/>
              <a:t> professional qualification.</a:t>
            </a:r>
          </a:p>
          <a:p>
            <a:pPr marL="0" indent="0">
              <a:buNone/>
            </a:pPr>
            <a:r>
              <a:rPr lang="en-US" dirty="0"/>
              <a:t>                 CV:</a:t>
            </a:r>
          </a:p>
          <a:p>
            <a:pPr marL="0" indent="0">
              <a:buNone/>
            </a:pPr>
            <a:r>
              <a:rPr lang="en-US" dirty="0"/>
              <a:t>A curriculum vitae is a longer and more detailed synopsis. Generally over a couple of pages long. It indicates candidate’s professional experience. </a:t>
            </a:r>
            <a:endParaRPr lang="en-IN" dirty="0"/>
          </a:p>
        </p:txBody>
      </p:sp>
      <p:sp>
        <p:nvSpPr>
          <p:cNvPr id="5" name="Text Placeholder 4"/>
          <p:cNvSpPr>
            <a:spLocks noGrp="1"/>
          </p:cNvSpPr>
          <p:nvPr>
            <p:ph type="body" sz="quarter" idx="3"/>
          </p:nvPr>
        </p:nvSpPr>
        <p:spPr/>
        <p:txBody>
          <a:bodyPr/>
          <a:lstStyle/>
          <a:p>
            <a:r>
              <a:rPr lang="en-US" sz="2000" dirty="0"/>
              <a:t>Similarities between Bio-data, Resume and CV</a:t>
            </a:r>
            <a:endParaRPr lang="en-IN" sz="2000" dirty="0"/>
          </a:p>
        </p:txBody>
      </p:sp>
      <p:sp>
        <p:nvSpPr>
          <p:cNvPr id="15" name="Content Placeholder 14"/>
          <p:cNvSpPr>
            <a:spLocks noGrp="1"/>
          </p:cNvSpPr>
          <p:nvPr>
            <p:ph sz="quarter" idx="4"/>
          </p:nvPr>
        </p:nvSpPr>
        <p:spPr>
          <a:xfrm>
            <a:off x="7241098" y="2669059"/>
            <a:ext cx="4338674" cy="3230738"/>
          </a:xfrm>
        </p:spPr>
        <p:txBody>
          <a:bodyPr>
            <a:normAutofit fontScale="92500" lnSpcReduction="20000"/>
          </a:bodyPr>
          <a:lstStyle/>
          <a:p>
            <a:pPr marL="400050" indent="-400050">
              <a:buFont typeface="+mj-lt"/>
              <a:buAutoNum type="romanLcPeriod"/>
            </a:pPr>
            <a:r>
              <a:rPr lang="en-US" dirty="0"/>
              <a:t>Are tailored for the specific job/company you are Applying.</a:t>
            </a:r>
          </a:p>
          <a:p>
            <a:pPr marL="400050" indent="-400050">
              <a:buFont typeface="+mj-lt"/>
              <a:buAutoNum type="romanLcPeriod"/>
            </a:pPr>
            <a:r>
              <a:rPr lang="en-US" dirty="0"/>
              <a:t>Are both an overview of your accomplishments, experience and skills are used to get you an interview.</a:t>
            </a:r>
          </a:p>
          <a:p>
            <a:pPr marL="400050" indent="-400050">
              <a:buFont typeface="+mj-lt"/>
              <a:buAutoNum type="romanLcPeriod"/>
            </a:pPr>
            <a:r>
              <a:rPr lang="en-US" dirty="0"/>
              <a:t>Old fashioned terminology used.</a:t>
            </a:r>
          </a:p>
          <a:p>
            <a:pPr marL="400050" indent="-400050">
              <a:buFont typeface="+mj-lt"/>
              <a:buAutoNum type="romanLcPeriod"/>
            </a:pPr>
            <a:r>
              <a:rPr lang="en-US" dirty="0" err="1"/>
              <a:t>Archanic</a:t>
            </a:r>
            <a:r>
              <a:rPr lang="en-US" dirty="0"/>
              <a:t> terminology used.</a:t>
            </a:r>
          </a:p>
          <a:p>
            <a:pPr marL="400050" indent="-400050">
              <a:buFont typeface="+mj-lt"/>
              <a:buAutoNum type="romanLcPeriod"/>
            </a:pPr>
            <a:r>
              <a:rPr lang="en-US" dirty="0"/>
              <a:t>Educational qualification , experience of a person.</a:t>
            </a:r>
          </a:p>
          <a:p>
            <a:pPr marL="400050" indent="-400050">
              <a:buFont typeface="+mj-lt"/>
              <a:buAutoNum type="romanLcPeriod"/>
            </a:pPr>
            <a:r>
              <a:rPr lang="en-US" dirty="0"/>
              <a:t>Academic career.</a:t>
            </a:r>
            <a:endParaRPr lang="en-IN" dirty="0"/>
          </a:p>
        </p:txBody>
      </p:sp>
      <p:sp>
        <p:nvSpPr>
          <p:cNvPr id="24" name="Rectangle 23"/>
          <p:cNvSpPr/>
          <p:nvPr/>
        </p:nvSpPr>
        <p:spPr>
          <a:xfrm>
            <a:off x="1581665" y="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
        <p:nvSpPr>
          <p:cNvPr id="25" name="Rectangle 24"/>
          <p:cNvSpPr/>
          <p:nvPr/>
        </p:nvSpPr>
        <p:spPr>
          <a:xfrm>
            <a:off x="2051192" y="1498206"/>
            <a:ext cx="9457097" cy="4571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7018638" y="1536768"/>
            <a:ext cx="45719" cy="521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2059459" y="1543166"/>
            <a:ext cx="45719" cy="5203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11504611" y="1521065"/>
            <a:ext cx="45719" cy="5168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Connector 29"/>
          <p:cNvCxnSpPr/>
          <p:nvPr/>
        </p:nvCxnSpPr>
        <p:spPr>
          <a:xfrm>
            <a:off x="2105178" y="2473230"/>
            <a:ext cx="94451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8" name="Straight Connector 2047"/>
          <p:cNvCxnSpPr>
            <a:stCxn id="27" idx="2"/>
          </p:cNvCxnSpPr>
          <p:nvPr/>
        </p:nvCxnSpPr>
        <p:spPr>
          <a:xfrm>
            <a:off x="2082319" y="6746789"/>
            <a:ext cx="94680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92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5" y="467591"/>
            <a:ext cx="8911687" cy="1280890"/>
          </a:xfrm>
        </p:spPr>
        <p:txBody>
          <a:bodyPr/>
          <a:lstStyle/>
          <a:p>
            <a:r>
              <a:rPr lang="en-US" dirty="0"/>
              <a:t>   Formats/sample of Bio-data, Resume and CV</a:t>
            </a:r>
            <a:endParaRPr lang="en-IN" dirty="0"/>
          </a:p>
        </p:txBody>
      </p:sp>
      <p:pic>
        <p:nvPicPr>
          <p:cNvPr id="3076" name="Picture 4" descr="7 Simple Bio Data Formats for Job PDF &amp; Word Free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1119" y="1902941"/>
            <a:ext cx="2855318" cy="41353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he Free Resume Template to Help You Get a Job | The M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547" y="1902941"/>
            <a:ext cx="3113903" cy="413539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asic CV template UK layout (free, MS Word) | CV Template Mas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3912" y="1902941"/>
            <a:ext cx="3113904" cy="413539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312838" y="1820562"/>
            <a:ext cx="45719" cy="46461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2076671" y="1820562"/>
            <a:ext cx="45719" cy="46461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a:off x="2461119" y="1902941"/>
            <a:ext cx="285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61119" y="1902941"/>
            <a:ext cx="0" cy="4135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61119" y="6038335"/>
            <a:ext cx="285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316437" y="1902941"/>
            <a:ext cx="0" cy="4135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81547" y="1902941"/>
            <a:ext cx="0" cy="4135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81547" y="1902941"/>
            <a:ext cx="31139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695450" y="1902941"/>
            <a:ext cx="0" cy="4135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81547" y="6038335"/>
            <a:ext cx="31139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836168" y="1902941"/>
            <a:ext cx="3141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3" name="Straight Connector 3072"/>
          <p:cNvCxnSpPr/>
          <p:nvPr/>
        </p:nvCxnSpPr>
        <p:spPr>
          <a:xfrm flipH="1">
            <a:off x="8855678" y="1902941"/>
            <a:ext cx="8234" cy="4135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7" name="Straight Connector 3076"/>
          <p:cNvCxnSpPr/>
          <p:nvPr/>
        </p:nvCxnSpPr>
        <p:spPr>
          <a:xfrm>
            <a:off x="8863912" y="6038335"/>
            <a:ext cx="31139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1" name="Straight Connector 3080"/>
          <p:cNvCxnSpPr/>
          <p:nvPr/>
        </p:nvCxnSpPr>
        <p:spPr>
          <a:xfrm>
            <a:off x="11977816" y="1902941"/>
            <a:ext cx="0" cy="4135394"/>
          </a:xfrm>
          <a:prstGeom prst="line">
            <a:avLst/>
          </a:prstGeom>
        </p:spPr>
        <p:style>
          <a:lnRef idx="1">
            <a:schemeClr val="accent1"/>
          </a:lnRef>
          <a:fillRef idx="0">
            <a:schemeClr val="accent1"/>
          </a:fillRef>
          <a:effectRef idx="0">
            <a:schemeClr val="accent1"/>
          </a:effectRef>
          <a:fontRef idx="minor">
            <a:schemeClr val="tx1"/>
          </a:fontRef>
        </p:style>
      </p:cxnSp>
      <p:sp>
        <p:nvSpPr>
          <p:cNvPr id="3082" name="Rectangle 3081"/>
          <p:cNvSpPr/>
          <p:nvPr/>
        </p:nvSpPr>
        <p:spPr>
          <a:xfrm>
            <a:off x="2166851" y="1581665"/>
            <a:ext cx="9763833" cy="457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246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The project comparative study between Resume , Bio-data and CV conclude us in this project  we came to know a actual difference and </a:t>
            </a:r>
            <a:r>
              <a:rPr lang="en-US" dirty="0" err="1">
                <a:solidFill>
                  <a:schemeClr val="tx1"/>
                </a:solidFill>
                <a:latin typeface="Times New Roman" panose="02020603050405020304" pitchFamily="18" charset="0"/>
                <a:cs typeface="Times New Roman" panose="02020603050405020304" pitchFamily="18" charset="0"/>
              </a:rPr>
              <a:t>similaritis</a:t>
            </a:r>
            <a:r>
              <a:rPr lang="en-US" dirty="0">
                <a:solidFill>
                  <a:schemeClr val="tx1"/>
                </a:solidFill>
                <a:latin typeface="Times New Roman" panose="02020603050405020304" pitchFamily="18" charset="0"/>
                <a:cs typeface="Times New Roman" panose="02020603050405020304" pitchFamily="18" charset="0"/>
              </a:rPr>
              <a:t> between Resume, Bio-data and CV . Also the unusual tern regarding these three can be also understood. Resume is the summery of the educational skill and used for employment to apply for a new job it should be usually one or two pages only whereas CV is more detailed and structured than resume it can be longer as per requirements and the last Bio-data is our self biographical data which reflect on piece of paper. It relates to only individual things such as name gender , date of birth , nationality, Residence, income etc. </a:t>
            </a:r>
          </a:p>
          <a:p>
            <a:r>
              <a:rPr lang="en-US" dirty="0">
                <a:solidFill>
                  <a:schemeClr val="tx1"/>
                </a:solidFill>
                <a:latin typeface="Times New Roman" panose="02020603050405020304" pitchFamily="18" charset="0"/>
                <a:cs typeface="Times New Roman" panose="02020603050405020304" pitchFamily="18" charset="0"/>
              </a:rPr>
              <a:t> the case study of this project is really helps too not only discard my misunderstanding about the CV, Resume, Bio-data but also it opens a door of actual structure of these 3 such as how they are written? What are the types of resume? And how build them stronger et</a:t>
            </a:r>
            <a:r>
              <a:rPr lang="en-US"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23838967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142</TotalTime>
  <Words>889</Words>
  <Application>Microsoft Office PowerPoint</Application>
  <PresentationFormat>Widescreen</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    Comparative study of Biodata,         resume, and CV. </vt:lpstr>
      <vt:lpstr>        INTRODUCTION</vt:lpstr>
      <vt:lpstr>Application writing</vt:lpstr>
      <vt:lpstr>Types of Application writing</vt:lpstr>
      <vt:lpstr>     Tips for writing a job Application    letter</vt:lpstr>
      <vt:lpstr>   Difference and similarities between Bio-data, Resume and CV.</vt:lpstr>
      <vt:lpstr>   Formats/sample of Bio-data, Resume and CV</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study of biodata,         resume, and CV.</dc:title>
  <dc:creator>YASH SALUNKE</dc:creator>
  <cp:lastModifiedBy>918767950663</cp:lastModifiedBy>
  <cp:revision>17</cp:revision>
  <dcterms:created xsi:type="dcterms:W3CDTF">2021-05-16T06:18:58Z</dcterms:created>
  <dcterms:modified xsi:type="dcterms:W3CDTF">2021-06-09T09:19:45Z</dcterms:modified>
</cp:coreProperties>
</file>